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537"/>
    <a:srgbClr val="929AA9"/>
    <a:srgbClr val="C2C11E"/>
    <a:srgbClr val="586D3D"/>
    <a:srgbClr val="B13607"/>
    <a:srgbClr val="4E0246"/>
    <a:srgbClr val="8C6F8D"/>
    <a:srgbClr val="879BA0"/>
    <a:srgbClr val="813C27"/>
    <a:srgbClr val="50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84" autoAdjust="0"/>
    <p:restoredTop sz="94626"/>
  </p:normalViewPr>
  <p:slideViewPr>
    <p:cSldViewPr snapToGrid="0">
      <p:cViewPr varScale="1">
        <p:scale>
          <a:sx n="105" d="100"/>
          <a:sy n="105" d="100"/>
        </p:scale>
        <p:origin x="2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932A-8F3F-445A-BB98-0784D76FA3A3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5BF9-4E76-4491-910C-041170EC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e83089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ae83089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add a start point. Have something that asks the question; what organisms have TORC2 Components and TORC1 Components?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77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90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33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30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55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49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716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9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7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03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2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0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6561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D20698-87CA-5D89-B734-F59B0F8DF079}"/>
              </a:ext>
            </a:extLst>
          </p:cNvPr>
          <p:cNvSpPr txBox="1"/>
          <p:nvPr/>
        </p:nvSpPr>
        <p:spPr>
          <a:xfrm>
            <a:off x="6096000" y="1697912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72347-4D6C-B860-16F3-9D3420643693}"/>
              </a:ext>
            </a:extLst>
          </p:cNvPr>
          <p:cNvSpPr txBox="1"/>
          <p:nvPr/>
        </p:nvSpPr>
        <p:spPr>
          <a:xfrm>
            <a:off x="3710137" y="1697911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140B3-A1BC-F69B-C948-E4B6915E8D7C}"/>
              </a:ext>
            </a:extLst>
          </p:cNvPr>
          <p:cNvSpPr/>
          <p:nvPr/>
        </p:nvSpPr>
        <p:spPr>
          <a:xfrm>
            <a:off x="2604785" y="1599061"/>
            <a:ext cx="4033587" cy="3659878"/>
          </a:xfrm>
          <a:prstGeom prst="ellipse">
            <a:avLst/>
          </a:prstGeom>
          <a:solidFill>
            <a:schemeClr val="accent1">
              <a:alpha val="438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D65DEC-AA55-EDD1-56DB-DE05C56701E6}"/>
              </a:ext>
            </a:extLst>
          </p:cNvPr>
          <p:cNvSpPr/>
          <p:nvPr/>
        </p:nvSpPr>
        <p:spPr>
          <a:xfrm>
            <a:off x="4914348" y="1607632"/>
            <a:ext cx="3876383" cy="3651307"/>
          </a:xfrm>
          <a:prstGeom prst="ellipse">
            <a:avLst/>
          </a:prstGeom>
          <a:solidFill>
            <a:srgbClr val="FF0000">
              <a:alpha val="4383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7C546-5E33-521D-6D4F-05DADC9377F8}"/>
              </a:ext>
            </a:extLst>
          </p:cNvPr>
          <p:cNvSpPr txBox="1"/>
          <p:nvPr/>
        </p:nvSpPr>
        <p:spPr>
          <a:xfrm>
            <a:off x="4921854" y="3106935"/>
            <a:ext cx="176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Non-Plastid Parasites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B0B40-C225-5689-8789-56496B0E1DF3}"/>
              </a:ext>
            </a:extLst>
          </p:cNvPr>
          <p:cNvSpPr txBox="1"/>
          <p:nvPr/>
        </p:nvSpPr>
        <p:spPr>
          <a:xfrm>
            <a:off x="7020048" y="3083600"/>
            <a:ext cx="15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Ciliates*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D38BB-03DF-485C-238F-C321DA381B8A}"/>
              </a:ext>
            </a:extLst>
          </p:cNvPr>
          <p:cNvSpPr txBox="1"/>
          <p:nvPr/>
        </p:nvSpPr>
        <p:spPr>
          <a:xfrm>
            <a:off x="141514" y="5899925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*Contains both heterotrophs and parasites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55028-A4B3-0DE2-1E76-B2FDFE5766D1}"/>
              </a:ext>
            </a:extLst>
          </p:cNvPr>
          <p:cNvSpPr/>
          <p:nvPr/>
        </p:nvSpPr>
        <p:spPr>
          <a:xfrm>
            <a:off x="3594187" y="2247526"/>
            <a:ext cx="1765340" cy="849640"/>
          </a:xfrm>
          <a:prstGeom prst="ellipse">
            <a:avLst/>
          </a:prstGeom>
          <a:solidFill>
            <a:srgbClr val="A58537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Autotrophs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44C864-EBDA-BDCE-F3B4-23E5F0EB601B}"/>
              </a:ext>
            </a:extLst>
          </p:cNvPr>
          <p:cNvSpPr/>
          <p:nvPr/>
        </p:nvSpPr>
        <p:spPr>
          <a:xfrm>
            <a:off x="4008196" y="4912028"/>
            <a:ext cx="1226763" cy="1053360"/>
          </a:xfrm>
          <a:prstGeom prst="ellipse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Plastid Parasites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65038-BDC6-8730-BDAA-3D36409C2753}"/>
              </a:ext>
            </a:extLst>
          </p:cNvPr>
          <p:cNvSpPr txBox="1"/>
          <p:nvPr/>
        </p:nvSpPr>
        <p:spPr>
          <a:xfrm>
            <a:off x="3479614" y="3175098"/>
            <a:ext cx="128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Parasites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75764E-829B-D70E-0EA9-D3349F1B15D0}"/>
              </a:ext>
            </a:extLst>
          </p:cNvPr>
          <p:cNvSpPr/>
          <p:nvPr/>
        </p:nvSpPr>
        <p:spPr>
          <a:xfrm>
            <a:off x="5824960" y="5438708"/>
            <a:ext cx="2055158" cy="10533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Endosymbionts</a:t>
            </a:r>
          </a:p>
        </p:txBody>
      </p:sp>
    </p:spTree>
    <p:extLst>
      <p:ext uri="{BB962C8B-B14F-4D97-AF65-F5344CB8AC3E}">
        <p14:creationId xmlns:p14="http://schemas.microsoft.com/office/powerpoint/2010/main" val="300266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D20698-87CA-5D89-B734-F59B0F8DF079}"/>
              </a:ext>
            </a:extLst>
          </p:cNvPr>
          <p:cNvSpPr txBox="1"/>
          <p:nvPr/>
        </p:nvSpPr>
        <p:spPr>
          <a:xfrm>
            <a:off x="6096000" y="1697912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72347-4D6C-B860-16F3-9D3420643693}"/>
              </a:ext>
            </a:extLst>
          </p:cNvPr>
          <p:cNvSpPr txBox="1"/>
          <p:nvPr/>
        </p:nvSpPr>
        <p:spPr>
          <a:xfrm>
            <a:off x="3710137" y="1697911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140B3-A1BC-F69B-C948-E4B6915E8D7C}"/>
              </a:ext>
            </a:extLst>
          </p:cNvPr>
          <p:cNvSpPr/>
          <p:nvPr/>
        </p:nvSpPr>
        <p:spPr>
          <a:xfrm>
            <a:off x="2604785" y="1599061"/>
            <a:ext cx="4033587" cy="3659878"/>
          </a:xfrm>
          <a:prstGeom prst="ellipse">
            <a:avLst/>
          </a:prstGeom>
          <a:solidFill>
            <a:schemeClr val="accent1">
              <a:alpha val="438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D65DEC-AA55-EDD1-56DB-DE05C56701E6}"/>
              </a:ext>
            </a:extLst>
          </p:cNvPr>
          <p:cNvSpPr/>
          <p:nvPr/>
        </p:nvSpPr>
        <p:spPr>
          <a:xfrm>
            <a:off x="4914348" y="1607632"/>
            <a:ext cx="3876383" cy="3651307"/>
          </a:xfrm>
          <a:prstGeom prst="ellipse">
            <a:avLst/>
          </a:prstGeom>
          <a:solidFill>
            <a:srgbClr val="FF0000">
              <a:alpha val="4383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7C546-5E33-521D-6D4F-05DADC9377F8}"/>
              </a:ext>
            </a:extLst>
          </p:cNvPr>
          <p:cNvSpPr txBox="1"/>
          <p:nvPr/>
        </p:nvSpPr>
        <p:spPr>
          <a:xfrm>
            <a:off x="4921854" y="3106935"/>
            <a:ext cx="176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Non-Plastid Parasites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D38BB-03DF-485C-238F-C321DA381B8A}"/>
              </a:ext>
            </a:extLst>
          </p:cNvPr>
          <p:cNvSpPr txBox="1"/>
          <p:nvPr/>
        </p:nvSpPr>
        <p:spPr>
          <a:xfrm>
            <a:off x="141514" y="5899925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*Contains both heterotrophs and parasites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55028-A4B3-0DE2-1E76-B2FDFE5766D1}"/>
              </a:ext>
            </a:extLst>
          </p:cNvPr>
          <p:cNvSpPr/>
          <p:nvPr/>
        </p:nvSpPr>
        <p:spPr>
          <a:xfrm>
            <a:off x="3594187" y="2247526"/>
            <a:ext cx="1765340" cy="849640"/>
          </a:xfrm>
          <a:prstGeom prst="ellipse">
            <a:avLst/>
          </a:prstGeom>
          <a:solidFill>
            <a:srgbClr val="A58537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Autotrophs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44C864-EBDA-BDCE-F3B4-23E5F0EB601B}"/>
              </a:ext>
            </a:extLst>
          </p:cNvPr>
          <p:cNvSpPr/>
          <p:nvPr/>
        </p:nvSpPr>
        <p:spPr>
          <a:xfrm>
            <a:off x="3940467" y="5438708"/>
            <a:ext cx="1226763" cy="1053360"/>
          </a:xfrm>
          <a:prstGeom prst="ellipse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Plastid Parasites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75764E-829B-D70E-0EA9-D3349F1B15D0}"/>
              </a:ext>
            </a:extLst>
          </p:cNvPr>
          <p:cNvSpPr/>
          <p:nvPr/>
        </p:nvSpPr>
        <p:spPr>
          <a:xfrm>
            <a:off x="5824960" y="5438708"/>
            <a:ext cx="2055158" cy="10533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Endosymbionts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4140E-1D21-2E90-3E52-9E29EF8ECCB3}"/>
              </a:ext>
            </a:extLst>
          </p:cNvPr>
          <p:cNvSpPr/>
          <p:nvPr/>
        </p:nvSpPr>
        <p:spPr>
          <a:xfrm>
            <a:off x="3508104" y="3553877"/>
            <a:ext cx="1259457" cy="8626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 Parasites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984EF6-9C94-DE3F-52DD-F69D783FE008}"/>
              </a:ext>
            </a:extLst>
          </p:cNvPr>
          <p:cNvSpPr/>
          <p:nvPr/>
        </p:nvSpPr>
        <p:spPr>
          <a:xfrm>
            <a:off x="6923364" y="2717803"/>
            <a:ext cx="1259457" cy="8360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Ciliates</a:t>
            </a:r>
          </a:p>
        </p:txBody>
      </p:sp>
    </p:spTree>
    <p:extLst>
      <p:ext uri="{BB962C8B-B14F-4D97-AF65-F5344CB8AC3E}">
        <p14:creationId xmlns:p14="http://schemas.microsoft.com/office/powerpoint/2010/main" val="25486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15600" y="553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ctr"/>
            <a:r>
              <a:rPr lang="en"/>
              <a:t>Workflow/Pipeline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937C66-9006-72EC-C3AA-084F60F181A3}"/>
              </a:ext>
            </a:extLst>
          </p:cNvPr>
          <p:cNvGrpSpPr/>
          <p:nvPr/>
        </p:nvGrpSpPr>
        <p:grpSpPr>
          <a:xfrm>
            <a:off x="1040046" y="1317567"/>
            <a:ext cx="10582534" cy="5274967"/>
            <a:chOff x="446733" y="1583033"/>
            <a:chExt cx="10582534" cy="5274967"/>
          </a:xfrm>
        </p:grpSpPr>
        <p:cxnSp>
          <p:nvCxnSpPr>
            <p:cNvPr id="104" name="Google Shape;104;p22"/>
            <p:cNvCxnSpPr>
              <a:stCxn id="105" idx="3"/>
              <a:endCxn id="106" idx="0"/>
            </p:cNvCxnSpPr>
            <p:nvPr/>
          </p:nvCxnSpPr>
          <p:spPr>
            <a:xfrm>
              <a:off x="1280933" y="2726033"/>
              <a:ext cx="0" cy="10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06;p22"/>
            <p:cNvSpPr/>
            <p:nvPr/>
          </p:nvSpPr>
          <p:spPr>
            <a:xfrm>
              <a:off x="446733" y="3727933"/>
              <a:ext cx="1668400" cy="1182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BUSCO/HMMER/BLAST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07" name="Google Shape;107;p22"/>
            <p:cNvCxnSpPr>
              <a:cxnSpLocks/>
              <a:stCxn id="106" idx="3"/>
              <a:endCxn id="108" idx="2"/>
            </p:cNvCxnSpPr>
            <p:nvPr/>
          </p:nvCxnSpPr>
          <p:spPr>
            <a:xfrm>
              <a:off x="2115133" y="4319133"/>
              <a:ext cx="11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22"/>
            <p:cNvSpPr/>
            <p:nvPr/>
          </p:nvSpPr>
          <p:spPr>
            <a:xfrm>
              <a:off x="3423100" y="1583033"/>
              <a:ext cx="1278000" cy="119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MSA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6100868" y="1583033"/>
              <a:ext cx="1598400" cy="1195632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Phylogenetic Tree(s) 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11" name="Google Shape;111;p22"/>
            <p:cNvCxnSpPr>
              <a:cxnSpLocks/>
              <a:stCxn id="109" idx="2"/>
              <a:endCxn id="108" idx="1"/>
            </p:cNvCxnSpPr>
            <p:nvPr/>
          </p:nvCxnSpPr>
          <p:spPr>
            <a:xfrm flipH="1">
              <a:off x="4052900" y="2778633"/>
              <a:ext cx="9200" cy="94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112;p22"/>
            <p:cNvCxnSpPr>
              <a:stCxn id="110" idx="3"/>
              <a:endCxn id="113" idx="1"/>
            </p:cNvCxnSpPr>
            <p:nvPr/>
          </p:nvCxnSpPr>
          <p:spPr>
            <a:xfrm>
              <a:off x="7699268" y="2180849"/>
              <a:ext cx="10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Google Shape;114;p22"/>
            <p:cNvCxnSpPr>
              <a:endCxn id="115" idx="0"/>
            </p:cNvCxnSpPr>
            <p:nvPr/>
          </p:nvCxnSpPr>
          <p:spPr>
            <a:xfrm>
              <a:off x="4062133" y="4926400"/>
              <a:ext cx="0" cy="70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15;p22"/>
            <p:cNvSpPr/>
            <p:nvPr/>
          </p:nvSpPr>
          <p:spPr>
            <a:xfrm>
              <a:off x="3162133" y="5636000"/>
              <a:ext cx="1800000" cy="122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SRA/Diamond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8743267" y="1635633"/>
              <a:ext cx="2286000" cy="1090368"/>
            </a:xfrm>
            <a:prstGeom prst="flowChartTerminator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Discern Patterns of component loss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algn="ctr"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538533" y="1635633"/>
              <a:ext cx="1484800" cy="10904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Genome information from NCBI/JGI</a:t>
              </a:r>
              <a:endParaRPr sz="18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3090684" y="3727933"/>
              <a:ext cx="1924633" cy="1182400"/>
            </a:xfrm>
            <a:prstGeom prst="flowChartInputOutpu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R tables + Taxonomy tables</a:t>
              </a:r>
              <a:endParaRPr sz="18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16" name="Google Shape;116;p22"/>
            <p:cNvCxnSpPr>
              <a:stCxn id="105" idx="4"/>
              <a:endCxn id="109" idx="1"/>
            </p:cNvCxnSpPr>
            <p:nvPr/>
          </p:nvCxnSpPr>
          <p:spPr>
            <a:xfrm>
              <a:off x="2023333" y="2180833"/>
              <a:ext cx="139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22"/>
            <p:cNvCxnSpPr>
              <a:cxnSpLocks/>
              <a:stCxn id="108" idx="5"/>
              <a:endCxn id="110" idx="1"/>
            </p:cNvCxnSpPr>
            <p:nvPr/>
          </p:nvCxnSpPr>
          <p:spPr>
            <a:xfrm rot="10800000" flipH="1">
              <a:off x="4822853" y="2180733"/>
              <a:ext cx="1278000" cy="213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22"/>
            <p:cNvCxnSpPr>
              <a:cxnSpLocks/>
              <a:stCxn id="108" idx="1"/>
              <a:endCxn id="109" idx="2"/>
            </p:cNvCxnSpPr>
            <p:nvPr/>
          </p:nvCxnSpPr>
          <p:spPr>
            <a:xfrm rot="10800000" flipH="1">
              <a:off x="4053000" y="2778733"/>
              <a:ext cx="9200" cy="94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22"/>
            <p:cNvCxnSpPr>
              <a:cxnSpLocks/>
              <a:stCxn id="115" idx="0"/>
              <a:endCxn id="108" idx="4"/>
            </p:cNvCxnSpPr>
            <p:nvPr/>
          </p:nvCxnSpPr>
          <p:spPr>
            <a:xfrm rot="10800000">
              <a:off x="4052933" y="4910400"/>
              <a:ext cx="9200" cy="72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22"/>
            <p:cNvCxnSpPr>
              <a:cxnSpLocks/>
              <a:stCxn id="121" idx="5"/>
              <a:endCxn id="113" idx="2"/>
            </p:cNvCxnSpPr>
            <p:nvPr/>
          </p:nvCxnSpPr>
          <p:spPr>
            <a:xfrm flipV="1">
              <a:off x="8026690" y="2726001"/>
              <a:ext cx="1859577" cy="15931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" name="Google Shape;121;p22"/>
            <p:cNvSpPr/>
            <p:nvPr/>
          </p:nvSpPr>
          <p:spPr>
            <a:xfrm>
              <a:off x="5917266" y="3721333"/>
              <a:ext cx="2343804" cy="1195600"/>
            </a:xfrm>
            <a:prstGeom prst="flowChartInputOutpu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Graphs/Tables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22" name="Google Shape;122;p22"/>
            <p:cNvCxnSpPr>
              <a:cxnSpLocks/>
              <a:stCxn id="108" idx="5"/>
              <a:endCxn id="121" idx="2"/>
            </p:cNvCxnSpPr>
            <p:nvPr/>
          </p:nvCxnSpPr>
          <p:spPr>
            <a:xfrm>
              <a:off x="4822854" y="4319133"/>
              <a:ext cx="132879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8905</TotalTime>
  <Words>103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Simple Light</vt:lpstr>
      <vt:lpstr>PowerPoint Presentation</vt:lpstr>
      <vt:lpstr>PowerPoint Presentation</vt:lpstr>
      <vt:lpstr>Workflow/Pipeline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Johnson</dc:creator>
  <cp:lastModifiedBy>Dellaraam Pourkeramati</cp:lastModifiedBy>
  <cp:revision>30</cp:revision>
  <dcterms:created xsi:type="dcterms:W3CDTF">2025-03-18T16:01:18Z</dcterms:created>
  <dcterms:modified xsi:type="dcterms:W3CDTF">2025-05-08T19:27:20Z</dcterms:modified>
</cp:coreProperties>
</file>