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7559675" cx="10080625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9F9C6D0-1601-4B23-9266-9E53A85837EE}">
  <a:tblStyle styleId="{F9F9C6D0-1601-4B23-9266-9E53A85837E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/>
          <p:nvPr>
            <p:ph idx="1" type="body"/>
          </p:nvPr>
        </p:nvSpPr>
        <p:spPr>
          <a:xfrm>
            <a:off x="776520" y="4775760"/>
            <a:ext cx="6219720" cy="4527360"/>
          </a:xfrm>
          <a:prstGeom prst="rect">
            <a:avLst/>
          </a:prstGeom>
          <a:noFill/>
          <a:ln>
            <a:noFill/>
          </a:ln>
        </p:spPr>
        <p:txBody>
          <a:bodyPr anchorCtr="0" anchor="t" bIns="49675" lIns="99000" spcFirstLastPara="1" rIns="99000" wrap="square" tIns="49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0:notes"/>
          <p:cNvSpPr/>
          <p:nvPr/>
        </p:nvSpPr>
        <p:spPr>
          <a:xfrm>
            <a:off x="4402080" y="9554040"/>
            <a:ext cx="3369240" cy="5018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776520" y="4775760"/>
            <a:ext cx="6219720" cy="4527360"/>
          </a:xfrm>
          <a:prstGeom prst="rect">
            <a:avLst/>
          </a:prstGeom>
          <a:noFill/>
          <a:ln>
            <a:noFill/>
          </a:ln>
        </p:spPr>
        <p:txBody>
          <a:bodyPr anchorCtr="0" anchor="t" bIns="49675" lIns="99000" spcFirstLastPara="1" rIns="99000" wrap="square" tIns="49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1:notes"/>
          <p:cNvSpPr/>
          <p:nvPr/>
        </p:nvSpPr>
        <p:spPr>
          <a:xfrm>
            <a:off x="4402080" y="9554040"/>
            <a:ext cx="3369240" cy="5018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776520" y="4775760"/>
            <a:ext cx="6219720" cy="4527360"/>
          </a:xfrm>
          <a:prstGeom prst="rect">
            <a:avLst/>
          </a:prstGeom>
          <a:noFill/>
          <a:ln>
            <a:noFill/>
          </a:ln>
        </p:spPr>
        <p:txBody>
          <a:bodyPr anchorCtr="0" anchor="t" bIns="49675" lIns="99000" spcFirstLastPara="1" rIns="99000" wrap="square" tIns="49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2:notes"/>
          <p:cNvSpPr/>
          <p:nvPr/>
        </p:nvSpPr>
        <p:spPr>
          <a:xfrm>
            <a:off x="4402080" y="9554040"/>
            <a:ext cx="3369240" cy="5018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p1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776520" y="4775760"/>
            <a:ext cx="6219720" cy="4527360"/>
          </a:xfrm>
          <a:prstGeom prst="rect">
            <a:avLst/>
          </a:prstGeom>
          <a:noFill/>
          <a:ln>
            <a:noFill/>
          </a:ln>
        </p:spPr>
        <p:txBody>
          <a:bodyPr anchorCtr="0" anchor="t" bIns="49675" lIns="99000" spcFirstLastPara="1" rIns="99000" wrap="square" tIns="49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:notes"/>
          <p:cNvSpPr/>
          <p:nvPr/>
        </p:nvSpPr>
        <p:spPr>
          <a:xfrm>
            <a:off x="4402080" y="9554040"/>
            <a:ext cx="3369240" cy="5018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" name="Google Shape;65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776520" y="4775760"/>
            <a:ext cx="6219720" cy="4527360"/>
          </a:xfrm>
          <a:prstGeom prst="rect">
            <a:avLst/>
          </a:prstGeom>
          <a:noFill/>
          <a:ln>
            <a:noFill/>
          </a:ln>
        </p:spPr>
        <p:txBody>
          <a:bodyPr anchorCtr="0" anchor="t" bIns="49675" lIns="99000" spcFirstLastPara="1" rIns="99000" wrap="square" tIns="49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:notes"/>
          <p:cNvSpPr/>
          <p:nvPr/>
        </p:nvSpPr>
        <p:spPr>
          <a:xfrm>
            <a:off x="4402080" y="9554040"/>
            <a:ext cx="3369240" cy="5018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Google Shape;73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776520" y="4775760"/>
            <a:ext cx="6219720" cy="4527360"/>
          </a:xfrm>
          <a:prstGeom prst="rect">
            <a:avLst/>
          </a:prstGeom>
          <a:noFill/>
          <a:ln>
            <a:noFill/>
          </a:ln>
        </p:spPr>
        <p:txBody>
          <a:bodyPr anchorCtr="0" anchor="t" bIns="49675" lIns="99000" spcFirstLastPara="1" rIns="99000" wrap="square" tIns="49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:notes"/>
          <p:cNvSpPr/>
          <p:nvPr/>
        </p:nvSpPr>
        <p:spPr>
          <a:xfrm>
            <a:off x="4402080" y="9554040"/>
            <a:ext cx="3369240" cy="5018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" name="Google Shape;81;p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776520" y="4775760"/>
            <a:ext cx="6219720" cy="4527360"/>
          </a:xfrm>
          <a:prstGeom prst="rect">
            <a:avLst/>
          </a:prstGeom>
          <a:noFill/>
          <a:ln>
            <a:noFill/>
          </a:ln>
        </p:spPr>
        <p:txBody>
          <a:bodyPr anchorCtr="0" anchor="t" bIns="49675" lIns="99000" spcFirstLastPara="1" rIns="99000" wrap="square" tIns="49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:notes"/>
          <p:cNvSpPr/>
          <p:nvPr/>
        </p:nvSpPr>
        <p:spPr>
          <a:xfrm>
            <a:off x="4402080" y="9554040"/>
            <a:ext cx="3369240" cy="5018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" name="Google Shape;89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776520" y="4775760"/>
            <a:ext cx="6219720" cy="4527360"/>
          </a:xfrm>
          <a:prstGeom prst="rect">
            <a:avLst/>
          </a:prstGeom>
          <a:noFill/>
          <a:ln>
            <a:noFill/>
          </a:ln>
        </p:spPr>
        <p:txBody>
          <a:bodyPr anchorCtr="0" anchor="t" bIns="49675" lIns="99000" spcFirstLastPara="1" rIns="99000" wrap="square" tIns="49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6:notes"/>
          <p:cNvSpPr/>
          <p:nvPr/>
        </p:nvSpPr>
        <p:spPr>
          <a:xfrm>
            <a:off x="4402080" y="9554040"/>
            <a:ext cx="3369240" cy="5018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776520" y="4775760"/>
            <a:ext cx="6219720" cy="4527360"/>
          </a:xfrm>
          <a:prstGeom prst="rect">
            <a:avLst/>
          </a:prstGeom>
          <a:noFill/>
          <a:ln>
            <a:noFill/>
          </a:ln>
        </p:spPr>
        <p:txBody>
          <a:bodyPr anchorCtr="0" anchor="t" bIns="49675" lIns="99000" spcFirstLastPara="1" rIns="99000" wrap="square" tIns="49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7:notes"/>
          <p:cNvSpPr/>
          <p:nvPr/>
        </p:nvSpPr>
        <p:spPr>
          <a:xfrm>
            <a:off x="4402080" y="9554040"/>
            <a:ext cx="3369240" cy="5018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 txBox="1"/>
          <p:nvPr>
            <p:ph idx="1" type="body"/>
          </p:nvPr>
        </p:nvSpPr>
        <p:spPr>
          <a:xfrm>
            <a:off x="776520" y="4775760"/>
            <a:ext cx="6219720" cy="4527360"/>
          </a:xfrm>
          <a:prstGeom prst="rect">
            <a:avLst/>
          </a:prstGeom>
          <a:noFill/>
          <a:ln>
            <a:noFill/>
          </a:ln>
        </p:spPr>
        <p:txBody>
          <a:bodyPr anchorCtr="0" anchor="t" bIns="49675" lIns="99000" spcFirstLastPara="1" rIns="99000" wrap="square" tIns="49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8:notes"/>
          <p:cNvSpPr/>
          <p:nvPr/>
        </p:nvSpPr>
        <p:spPr>
          <a:xfrm>
            <a:off x="4402080" y="9554040"/>
            <a:ext cx="3369240" cy="5018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p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 txBox="1"/>
          <p:nvPr>
            <p:ph idx="1" type="body"/>
          </p:nvPr>
        </p:nvSpPr>
        <p:spPr>
          <a:xfrm>
            <a:off x="776520" y="4775760"/>
            <a:ext cx="6219720" cy="4527360"/>
          </a:xfrm>
          <a:prstGeom prst="rect">
            <a:avLst/>
          </a:prstGeom>
          <a:noFill/>
          <a:ln>
            <a:noFill/>
          </a:ln>
        </p:spPr>
        <p:txBody>
          <a:bodyPr anchorCtr="0" anchor="t" bIns="49675" lIns="99000" spcFirstLastPara="1" rIns="99000" wrap="square" tIns="49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9:notes"/>
          <p:cNvSpPr/>
          <p:nvPr/>
        </p:nvSpPr>
        <p:spPr>
          <a:xfrm>
            <a:off x="4402080" y="9554040"/>
            <a:ext cx="3369240" cy="5018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Google Shape;125;p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Google Shape;55;p13"/>
          <p:cNvSpPr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13"/>
          <p:cNvSpPr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" name="Google Shape;19;p5"/>
          <p:cNvSpPr txBox="1"/>
          <p:nvPr>
            <p:ph idx="1"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" name="Google Shape;23;p6"/>
          <p:cNvSpPr txBox="1"/>
          <p:nvPr>
            <p:ph idx="2"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rive.google.com/file/d/1MtZSeVzFpISmqXxR-ekaaby-Mbh9D87D/view?usp=sharin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504000" y="301320"/>
            <a:ext cx="9071640" cy="6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Prática 1</a:t>
            </a:r>
            <a:r>
              <a:rPr lang="pt-BR" sz="4400"/>
              <a:t>2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Clique </a:t>
            </a:r>
            <a:r>
              <a:rPr lang="pt-BR" sz="3600" u="sng">
                <a:solidFill>
                  <a:schemeClr val="hlink"/>
                </a:solidFill>
                <a:hlinkClick r:id="rId3"/>
              </a:rPr>
              <a:t>aqui</a:t>
            </a:r>
            <a:r>
              <a:rPr lang="pt-BR" sz="3600"/>
              <a:t> para baixar os arquivos necessários para realizar esta prática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>
            <a:off x="9544320" y="7155360"/>
            <a:ext cx="479520" cy="324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Google Shape;137;p23"/>
          <p:cNvSpPr/>
          <p:nvPr/>
        </p:nvSpPr>
        <p:spPr>
          <a:xfrm>
            <a:off x="657720" y="1664040"/>
            <a:ext cx="3458100" cy="2450100"/>
          </a:xfrm>
          <a:prstGeom prst="rect">
            <a:avLst/>
          </a:prstGeom>
          <a:solidFill>
            <a:srgbClr val="BBE0E3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3"/>
          <p:cNvSpPr txBox="1"/>
          <p:nvPr/>
        </p:nvSpPr>
        <p:spPr>
          <a:xfrm>
            <a:off x="223200" y="993600"/>
            <a:ext cx="9758160" cy="628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4000" lvl="0" marL="432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5"/>
              <a:buFont typeface="Noto Sans Symbols"/>
              <a:buChar char="●"/>
            </a:pP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Além disso, o vetor de strings </a:t>
            </a:r>
            <a:r>
              <a:rPr b="0" lang="pt-BR" sz="2700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argv</a:t>
            </a: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conterá: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23999" lvl="1" marL="864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5"/>
              <a:buFont typeface="Noto Sans Symbols"/>
              <a:buChar char="●"/>
            </a:pPr>
            <a:r>
              <a:rPr b="0" i="0" lang="pt-B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argv[0] = “a.exe”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5"/>
              <a:buFont typeface="Noto Sans Symbols"/>
              <a:buChar char="●"/>
            </a:pPr>
            <a:r>
              <a:rPr b="0" i="0" lang="pt-B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argv[1] = “-d”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5"/>
              <a:buFont typeface="Noto Sans Symbols"/>
              <a:buChar char="●"/>
            </a:pPr>
            <a:r>
              <a:rPr b="0" i="0" lang="pt-B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argv[2] = “GAAL”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5"/>
              <a:buFont typeface="Noto Sans Symbols"/>
              <a:buChar char="●"/>
            </a:pPr>
            <a:r>
              <a:rPr b="0" i="0" lang="pt-B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argv[3] = “-m”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5"/>
              <a:buFont typeface="Noto Sans Symbols"/>
              <a:buChar char="●"/>
            </a:pPr>
            <a:r>
              <a:rPr b="0" i="0" lang="pt-B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argv[4] = “N”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5"/>
              <a:buFont typeface="Noto Sans Symbols"/>
              <a:buChar char="●"/>
            </a:pPr>
            <a:r>
              <a:rPr b="0" i="0" lang="pt-B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argv[5] = “-e”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5"/>
              <a:buFont typeface="Noto Sans Symbols"/>
              <a:buChar char="●"/>
            </a:pP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Portanto, o programa deverá considerar o arquivo de dados correspondente à disciplina </a:t>
            </a:r>
            <a:r>
              <a:rPr b="0" lang="pt-BR" sz="2700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GAAL</a:t>
            </a: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(o “</a:t>
            </a:r>
            <a:r>
              <a:rPr b="0" lang="pt-BR" sz="2700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.txt”</a:t>
            </a: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e não deverá exibir a média das notas.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700"/>
              <a:buFont typeface="Arial"/>
              <a:buChar char="•"/>
            </a:pPr>
            <a:r>
              <a:rPr b="0" lang="pt-BR" sz="2700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Atenção!</a:t>
            </a: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forma (e a ordem) de passar parâmetros ao programa poderia ser diferente.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188640" y="37800"/>
            <a:ext cx="9719640" cy="705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Parâmetros de um programa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/>
          <p:nvPr/>
        </p:nvSpPr>
        <p:spPr>
          <a:xfrm>
            <a:off x="9544320" y="7155360"/>
            <a:ext cx="479520" cy="324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p24"/>
          <p:cNvSpPr txBox="1"/>
          <p:nvPr/>
        </p:nvSpPr>
        <p:spPr>
          <a:xfrm>
            <a:off x="223200" y="993600"/>
            <a:ext cx="9758160" cy="628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5"/>
              <a:buFont typeface="Noto Sans Symbols"/>
              <a:buChar char="●"/>
            </a:pP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programa </a:t>
            </a:r>
            <a:r>
              <a:rPr lang="pt-BR" sz="2700" strike="noStrike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pratica1</a:t>
            </a:r>
            <a:r>
              <a:rPr lang="pt-BR" sz="2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2700" strike="noStrike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.c</a:t>
            </a: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o tratamento dos parâmetros passados para a função </a:t>
            </a:r>
            <a:r>
              <a:rPr lang="pt-BR" sz="2700" strike="noStrike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realizado pelas seguintes instruções: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9280" y="2929320"/>
            <a:ext cx="5349600" cy="385704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/>
          <p:nvPr/>
        </p:nvSpPr>
        <p:spPr>
          <a:xfrm>
            <a:off x="3328200" y="5748480"/>
            <a:ext cx="1064160" cy="518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4"/>
          <p:cNvSpPr/>
          <p:nvPr/>
        </p:nvSpPr>
        <p:spPr>
          <a:xfrm>
            <a:off x="3587400" y="3473640"/>
            <a:ext cx="1064160" cy="51804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4"/>
          <p:cNvSpPr/>
          <p:nvPr/>
        </p:nvSpPr>
        <p:spPr>
          <a:xfrm>
            <a:off x="3279240" y="4397760"/>
            <a:ext cx="1064160" cy="51768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" name="Google Shape;151;p24"/>
          <p:cNvCxnSpPr/>
          <p:nvPr/>
        </p:nvCxnSpPr>
        <p:spPr>
          <a:xfrm rot="10800000">
            <a:off x="1963080" y="5209200"/>
            <a:ext cx="1415880" cy="6807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152" name="Google Shape;152;p24"/>
          <p:cNvCxnSpPr/>
          <p:nvPr/>
        </p:nvCxnSpPr>
        <p:spPr>
          <a:xfrm rot="10800000">
            <a:off x="2061000" y="4663440"/>
            <a:ext cx="114804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153" name="Google Shape;153;p24"/>
          <p:cNvCxnSpPr/>
          <p:nvPr/>
        </p:nvCxnSpPr>
        <p:spPr>
          <a:xfrm flipH="1">
            <a:off x="2089440" y="3767400"/>
            <a:ext cx="1469880" cy="44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154" name="Google Shape;154;p24"/>
          <p:cNvSpPr/>
          <p:nvPr/>
        </p:nvSpPr>
        <p:spPr>
          <a:xfrm>
            <a:off x="863640" y="4031640"/>
            <a:ext cx="1093320" cy="11912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Atenção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estas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funções.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188640" y="37800"/>
            <a:ext cx="9719640" cy="705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Parâmetros de um programa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/>
          <p:nvPr/>
        </p:nvSpPr>
        <p:spPr>
          <a:xfrm>
            <a:off x="9544320" y="7155360"/>
            <a:ext cx="479520" cy="324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" name="Google Shape;162;p25"/>
          <p:cNvSpPr txBox="1"/>
          <p:nvPr/>
        </p:nvSpPr>
        <p:spPr>
          <a:xfrm>
            <a:off x="223200" y="993600"/>
            <a:ext cx="9758160" cy="628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significado destas funções é apresentado a seguir: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3" name="Google Shape;163;p25"/>
          <p:cNvGraphicFramePr/>
          <p:nvPr/>
        </p:nvGraphicFramePr>
        <p:xfrm>
          <a:off x="690840" y="18248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{F9F9C6D0-1601-4B23-9266-9E53A85837EE}</a:tableStyleId>
              </a:tblPr>
              <a:tblGrid>
                <a:gridCol w="2938325"/>
                <a:gridCol w="5876650"/>
              </a:tblGrid>
              <a:tr h="506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Função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Significado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solidFill>
                      <a:srgbClr val="BBE0E3"/>
                    </a:solidFill>
                  </a:tcPr>
                </a:tc>
              </a:tr>
              <a:tr h="3177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strcmp(a,b)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Compara strings </a:t>
                      </a:r>
                      <a:r>
                        <a:rPr b="0" lang="pt-BR" sz="24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b="0" lang="pt-BR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e </a:t>
                      </a:r>
                      <a:r>
                        <a:rPr b="0" lang="pt-BR" sz="24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b,</a:t>
                      </a:r>
                      <a:r>
                        <a:rPr b="0" lang="pt-BR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retornando: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Char char="●"/>
                      </a:pPr>
                      <a:r>
                        <a:rPr b="0" lang="pt-BR" sz="18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se </a:t>
                      </a:r>
                      <a:r>
                        <a:rPr b="0" lang="pt-BR" sz="18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for igual a </a:t>
                      </a:r>
                      <a:r>
                        <a:rPr b="0" lang="pt-BR" sz="18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Char char="●"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um valor menor do que </a:t>
                      </a:r>
                      <a:r>
                        <a:rPr b="0" lang="pt-BR" sz="18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se </a:t>
                      </a:r>
                      <a:r>
                        <a:rPr b="0" lang="pt-BR" sz="18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for menor do que </a:t>
                      </a:r>
                      <a:r>
                        <a:rPr b="0" lang="pt-BR" sz="18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(na ordem lexicográfica);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Char char="●"/>
                      </a:pP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um valor maior do que </a:t>
                      </a:r>
                      <a:r>
                        <a:rPr b="0" lang="pt-BR" sz="18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se </a:t>
                      </a:r>
                      <a:r>
                        <a:rPr b="0" lang="pt-BR" sz="18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for maior do que </a:t>
                      </a:r>
                      <a:r>
                        <a:rPr b="0" lang="pt-BR" sz="18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r>
                        <a:rPr b="0" lang="pt-B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/>
                </a:tc>
              </a:tr>
              <a:tr h="710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strcpy(a,b)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Atribui </a:t>
                      </a:r>
                      <a:r>
                        <a:rPr lang="pt-BR" sz="2400"/>
                        <a:t>a</a:t>
                      </a:r>
                      <a:r>
                        <a:rPr b="0" lang="pt-BR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string </a:t>
                      </a:r>
                      <a:r>
                        <a:rPr b="0" lang="pt-BR" sz="24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r>
                        <a:rPr b="0" lang="pt-BR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2400"/>
                        <a:t>à</a:t>
                      </a:r>
                      <a:r>
                        <a:rPr b="0" lang="pt-BR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string </a:t>
                      </a:r>
                      <a:r>
                        <a:rPr b="0" lang="pt-BR" sz="24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b="0" lang="pt-BR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/>
                </a:tc>
              </a:tr>
              <a:tr h="712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strcat(a,b)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Concatena </a:t>
                      </a:r>
                      <a:r>
                        <a:rPr lang="pt-BR" sz="2400"/>
                        <a:t>a</a:t>
                      </a:r>
                      <a:r>
                        <a:rPr b="0" lang="pt-BR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string </a:t>
                      </a:r>
                      <a:r>
                        <a:rPr b="0" lang="pt-BR" sz="24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r>
                        <a:rPr b="0" lang="pt-BR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2400"/>
                        <a:t>à</a:t>
                      </a:r>
                      <a:r>
                        <a:rPr b="0" lang="pt-BR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string </a:t>
                      </a:r>
                      <a:r>
                        <a:rPr b="0" lang="pt-BR" sz="2400" u="none" cap="none" strike="noStrike">
                          <a:solidFill>
                            <a:srgbClr val="33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b="0" lang="pt-BR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/>
                </a:tc>
              </a:tr>
            </a:tbl>
          </a:graphicData>
        </a:graphic>
      </p:graphicFrame>
      <p:sp>
        <p:nvSpPr>
          <p:cNvPr id="164" name="Google Shape;164;p25"/>
          <p:cNvSpPr txBox="1"/>
          <p:nvPr/>
        </p:nvSpPr>
        <p:spPr>
          <a:xfrm>
            <a:off x="188640" y="37800"/>
            <a:ext cx="9719640" cy="705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Parâmetros de um programa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Desafio para os (muito) fortes!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504000" y="1769040"/>
            <a:ext cx="9071640" cy="50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pt-B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Implementar um procedimento que ordena um arquivo pelo número de matrícula.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pt-B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arquivo </a:t>
            </a:r>
            <a:r>
              <a:rPr lang="pt-BR" sz="3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CALC.txt</a:t>
            </a:r>
            <a:r>
              <a:rPr b="0" lang="pt-BR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deve, por exemplo, ficar assim: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4,Stannis Baratheon, 8.5, 4.8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17,Maria Capitolina, 5.0, 4.4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23,Michael Jordan, 9.0, 9.0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55,Luke Skywalker, 7.5, 6.1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9544320" y="7155360"/>
            <a:ext cx="479520" cy="324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Google Shape;68;p15"/>
          <p:cNvSpPr txBox="1"/>
          <p:nvPr/>
        </p:nvSpPr>
        <p:spPr>
          <a:xfrm>
            <a:off x="223200" y="993600"/>
            <a:ext cx="9758160" cy="628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O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professor armazena as notas de cada disciplina que leciona em um arquivo diferente (</a:t>
            </a:r>
            <a:r>
              <a:rPr i="0" lang="pt-B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GAAL.txt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0" lang="pt-B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AEDS1.txt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etc).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Formato dos arquivos: matrícula, nome, nota1, nota2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O </a:t>
            </a:r>
            <a:r>
              <a:rPr lang="pt-BR" sz="2400">
                <a:solidFill>
                  <a:schemeClr val="dk1"/>
                </a:solidFill>
              </a:rPr>
              <a:t>programa </a:t>
            </a:r>
            <a:r>
              <a:rPr lang="pt-BR" sz="24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pratica12.c </a:t>
            </a:r>
            <a:r>
              <a:rPr lang="pt-BR" sz="2400">
                <a:solidFill>
                  <a:schemeClr val="dk1"/>
                </a:solidFill>
              </a:rPr>
              <a:t>está incompleto, então você deve modificá-lo para implementar as seguintes funcionalidades:</a:t>
            </a:r>
            <a:endParaRPr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Exercício 1:</a:t>
            </a:r>
            <a:r>
              <a:rPr lang="pt-BR" sz="2400"/>
              <a:t> permitir q</a:t>
            </a:r>
            <a:r>
              <a:rPr b="0" lang="pt-BR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ue o professor po</a:t>
            </a:r>
            <a:r>
              <a:rPr lang="pt-BR" sz="2400"/>
              <a:t>ssa</a:t>
            </a:r>
            <a:r>
              <a:rPr b="0" lang="pt-BR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escolher se deseja ou não que a média das notas seja exibida junto com a listagem do conteúdo do arquivo.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</a:rPr>
              <a:t>Exercício 2: </a:t>
            </a:r>
            <a:r>
              <a:rPr lang="pt-BR" sz="2400"/>
              <a:t>permitir que  </a:t>
            </a:r>
            <a:r>
              <a:rPr b="0" lang="pt-BR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nome do arquivo e seu modo de exibição sejam opções definidas como parâmetros de execução do programa.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</a:rPr>
              <a:t>Exercício 3: </a:t>
            </a:r>
            <a:r>
              <a:rPr b="0" lang="pt-BR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permitir que as notas dos alunos possam ser modificadas.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188640" y="37800"/>
            <a:ext cx="9719640" cy="705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Problemas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9544320" y="7155360"/>
            <a:ext cx="479520" cy="324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" name="Google Shape;76;p16"/>
          <p:cNvSpPr txBox="1"/>
          <p:nvPr/>
        </p:nvSpPr>
        <p:spPr>
          <a:xfrm>
            <a:off x="223200" y="993600"/>
            <a:ext cx="9646200" cy="628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5"/>
              <a:buFont typeface="Noto Sans Symbols"/>
              <a:buChar char="●"/>
            </a:pP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programa </a:t>
            </a:r>
            <a:r>
              <a:rPr lang="pt-BR" sz="2700" strike="noStrike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pratica1</a:t>
            </a:r>
            <a:r>
              <a:rPr lang="pt-BR" sz="2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2700" strike="noStrike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.c</a:t>
            </a: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inclui uma nova função: </a:t>
            </a:r>
            <a:r>
              <a:rPr lang="pt-BR" sz="2700" strike="noStrike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modificarNotas</a:t>
            </a: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3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5"/>
              <a:buFont typeface="Noto Sans Symbols"/>
              <a:buChar char="●"/>
            </a:pPr>
            <a:r>
              <a:rPr b="0" lang="pt-BR" sz="2700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Modificar as informações</a:t>
            </a: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contidas em um </a:t>
            </a:r>
            <a:r>
              <a:rPr b="0" lang="pt-BR" sz="2700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arquivo textual</a:t>
            </a: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(informações codificadas como caracteres ASCII), </a:t>
            </a:r>
            <a:r>
              <a:rPr b="0" lang="pt-BR" sz="2700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não é uma tarefa simples</a:t>
            </a: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5"/>
              <a:buFont typeface="Noto Sans Symbols"/>
              <a:buChar char="●"/>
            </a:pP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Isto porque os arquivos textuais podem ser abertos apenas nos modos “</a:t>
            </a:r>
            <a:r>
              <a:rPr b="0" lang="pt-BR" sz="2700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”, “</a:t>
            </a:r>
            <a:r>
              <a:rPr b="0" lang="pt-BR" sz="2700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e “</a:t>
            </a:r>
            <a:r>
              <a:rPr b="0" lang="pt-BR" sz="2700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”.</a:t>
            </a:r>
            <a:endParaRPr sz="2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5"/>
              <a:buFont typeface="Noto Sans Symbols"/>
              <a:buChar char="●"/>
            </a:pP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um arquivo textual existente for aberto no modo “</a:t>
            </a:r>
            <a:r>
              <a:rPr b="0" lang="pt-BR" sz="2700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”, o conteúdo atual deste arquivo será destruído.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188640" y="37800"/>
            <a:ext cx="9719640" cy="705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Modificação de conteúdo de arquivos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>
            <a:off x="9544320" y="7155360"/>
            <a:ext cx="479520" cy="324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Google Shape;84;p17"/>
          <p:cNvSpPr txBox="1"/>
          <p:nvPr/>
        </p:nvSpPr>
        <p:spPr>
          <a:xfrm>
            <a:off x="223200" y="993600"/>
            <a:ext cx="9646200" cy="628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5"/>
              <a:buFont typeface="Noto Sans Symbols"/>
              <a:buChar char="●"/>
            </a:pP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Dessa forma, para modificar informações em um arquivo textual, é preciso usar um </a:t>
            </a:r>
            <a:r>
              <a:rPr b="0" lang="pt-BR" sz="2700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arquivo temporário</a:t>
            </a: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5"/>
              <a:buFont typeface="Noto Sans Symbols"/>
              <a:buChar char="●"/>
            </a:pP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função </a:t>
            </a:r>
            <a:r>
              <a:rPr lang="pt-BR" sz="2700" strike="noStrike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modificarNotas</a:t>
            </a: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deve utilizar, além do arquivo de nome </a:t>
            </a:r>
            <a:r>
              <a:rPr lang="pt-BR" sz="2700" strike="noStrike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nome_arquivo</a:t>
            </a:r>
            <a:r>
              <a:rPr b="0" lang="pt-BR" sz="2700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 (ex: “</a:t>
            </a:r>
            <a:r>
              <a:rPr lang="pt-BR" sz="2700" strike="noStrike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AEDS1.txt</a:t>
            </a:r>
            <a:r>
              <a:rPr b="0" lang="pt-BR" sz="2700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”)</a:t>
            </a: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um arquivo temporário</a:t>
            </a:r>
            <a:r>
              <a:rPr lang="pt-BR" sz="27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700" strike="noStrike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temp.txt</a:t>
            </a: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5"/>
              <a:buFont typeface="Noto Sans Symbols"/>
              <a:buChar char="●"/>
            </a:pP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arquivo de nome </a:t>
            </a:r>
            <a:r>
              <a:rPr lang="pt-BR" sz="2700" strike="noStrike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nome_arquivo</a:t>
            </a: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aberto para leitura (“</a:t>
            </a:r>
            <a:r>
              <a:rPr b="0" lang="pt-BR" sz="2700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”) e o arquivo </a:t>
            </a:r>
            <a:r>
              <a:rPr lang="pt-BR" sz="2700" strike="noStrike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temp.txt</a:t>
            </a: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aberto para gravação (“</a:t>
            </a:r>
            <a:r>
              <a:rPr b="0" lang="pt-BR" sz="2700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”).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5"/>
              <a:buFont typeface="Noto Sans Symbols"/>
              <a:buChar char="●"/>
            </a:pP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informações lidas no arquivo de nome </a:t>
            </a:r>
            <a:r>
              <a:rPr lang="pt-BR" sz="2700" strike="noStrike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nome_arquivo</a:t>
            </a: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poderão ser gravadas com ou sem alteração no arquivo </a:t>
            </a:r>
            <a:r>
              <a:rPr lang="pt-BR" sz="2700" strike="noStrike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temp.txt</a:t>
            </a: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188640" y="37800"/>
            <a:ext cx="9719700" cy="7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Modificação de conteúdo de arquivos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9544320" y="7155360"/>
            <a:ext cx="479520" cy="324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18"/>
          <p:cNvSpPr txBox="1"/>
          <p:nvPr/>
        </p:nvSpPr>
        <p:spPr>
          <a:xfrm>
            <a:off x="223200" y="993600"/>
            <a:ext cx="9646200" cy="628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5"/>
              <a:buFont typeface="Noto Sans Symbols"/>
              <a:buChar char="●"/>
            </a:pP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Ao final do processamento, o conteúdo do arquivo de nome </a:t>
            </a:r>
            <a:r>
              <a:rPr lang="pt-BR" sz="2700" strike="noStrike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nome_arquivo</a:t>
            </a: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irá se manter inalterado, mas o arquivo </a:t>
            </a:r>
            <a:r>
              <a:rPr lang="pt-BR" sz="2700" strike="noStrike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temp.txt</a:t>
            </a: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irá conter as informações atualizadas.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5"/>
              <a:buFont typeface="Noto Sans Symbols"/>
              <a:buChar char="●"/>
            </a:pP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as informações atualizadas devem permanecer no arquivo de nome </a:t>
            </a:r>
            <a:r>
              <a:rPr lang="pt-BR" sz="2700" strike="noStrike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nome_arquivo</a:t>
            </a: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é preciso destruir o arquivo original e renomear o arquivo temporário: 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5"/>
              <a:buFont typeface="Noto Sans Symbols"/>
              <a:buChar char="●"/>
            </a:pPr>
            <a:r>
              <a:rPr b="1" lang="pt-BR" sz="2700"/>
              <a:t>Importante</a:t>
            </a:r>
            <a:r>
              <a:rPr lang="pt-BR" sz="2700"/>
              <a:t>: </a:t>
            </a: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operações realizadas pelas funções </a:t>
            </a:r>
            <a:r>
              <a:rPr lang="pt-BR" sz="2700" strike="noStrike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pt-BR" sz="2700" strike="noStrike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rename</a:t>
            </a: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só serão realizadas se os arquivos em questão estiverem fechados.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1143000" y="4227120"/>
            <a:ext cx="7543800" cy="8254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BBE0E3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remove(nome_arquivo); rename("temp.txt",nome_arquivo);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188640" y="37800"/>
            <a:ext cx="9719640" cy="705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Modificação de conteúdo de arquivos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/>
          <p:nvPr/>
        </p:nvSpPr>
        <p:spPr>
          <a:xfrm>
            <a:off x="9544320" y="7155360"/>
            <a:ext cx="479520" cy="324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19"/>
          <p:cNvSpPr txBox="1"/>
          <p:nvPr/>
        </p:nvSpPr>
        <p:spPr>
          <a:xfrm>
            <a:off x="223200" y="993600"/>
            <a:ext cx="9758160" cy="628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5"/>
              <a:buFont typeface="Noto Sans Symbols"/>
              <a:buChar char="●"/>
            </a:pP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Quando um </a:t>
            </a:r>
            <a:r>
              <a:rPr b="0" lang="pt-BR" sz="2700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programa em C</a:t>
            </a: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chamado em uma </a:t>
            </a:r>
            <a:r>
              <a:rPr b="0" lang="pt-BR" sz="2700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linha de comando</a:t>
            </a: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o </a:t>
            </a:r>
            <a:r>
              <a:rPr b="0" lang="pt-BR" sz="2700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sistema operacional</a:t>
            </a: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passa os argumentos da linha como parâmetros de </a:t>
            </a:r>
            <a:r>
              <a:rPr b="0" lang="pt-BR" sz="2700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5"/>
              <a:buFont typeface="Noto Sans Symbols"/>
              <a:buChar char="●"/>
            </a:pP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Isto pode ser utilizado para estabelecer opções de execução do programa.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5"/>
              <a:buFont typeface="Noto Sans Symbols"/>
              <a:buChar char="●"/>
            </a:pP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Considere o cabeçalho da função </a:t>
            </a:r>
            <a:r>
              <a:rPr b="0" lang="pt-BR" sz="2700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seguir: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1525680" y="5284440"/>
            <a:ext cx="6608160" cy="459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BBE0E3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main(int argc, char *argv[])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188640" y="37800"/>
            <a:ext cx="9719640" cy="705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Parâmetros de um programa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/>
          <p:nvPr/>
        </p:nvSpPr>
        <p:spPr>
          <a:xfrm>
            <a:off x="9544320" y="7155360"/>
            <a:ext cx="479520" cy="324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20"/>
          <p:cNvSpPr/>
          <p:nvPr/>
        </p:nvSpPr>
        <p:spPr>
          <a:xfrm>
            <a:off x="671400" y="1740240"/>
            <a:ext cx="9240600" cy="2226300"/>
          </a:xfrm>
          <a:prstGeom prst="rect">
            <a:avLst/>
          </a:prstGeom>
          <a:solidFill>
            <a:srgbClr val="BBE0E3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188640" y="37800"/>
            <a:ext cx="9719640" cy="705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Parâmetros de um programa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223200" y="993600"/>
            <a:ext cx="9758160" cy="628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5"/>
              <a:buFont typeface="Noto Sans Symbols"/>
              <a:buChar char="●"/>
            </a:pP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Quais são os significados dos argumentos d</a:t>
            </a:r>
            <a:r>
              <a:rPr lang="pt-BR" sz="2700"/>
              <a:t>a</a:t>
            </a: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pt-BR" sz="2700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333399"/>
              </a:solidFill>
            </a:endParaRPr>
          </a:p>
          <a:p>
            <a:pPr indent="-285479" lvl="1" marL="742679" marR="0" rtl="0" algn="l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300"/>
              <a:buFont typeface="Arial"/>
              <a:buChar char="–"/>
            </a:pPr>
            <a:r>
              <a:rPr i="0" lang="pt-BR" sz="2300" u="none" cap="none" strike="noStrike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argc</a:t>
            </a:r>
            <a:r>
              <a:rPr b="0" i="0" lang="pt-B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número de argumentos na linha de comando. O primeiro argumento é sempre o nome do programa. Assim, </a:t>
            </a:r>
            <a:r>
              <a:rPr i="0" lang="pt-BR" sz="2300" u="none" cap="none" strike="noStrike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argc</a:t>
            </a:r>
            <a:r>
              <a:rPr b="0" i="0" lang="pt-B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um inteiro maior ou igual a 1.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/>
              <a:t>	</a:t>
            </a:r>
            <a:endParaRPr sz="2300"/>
          </a:p>
          <a:p>
            <a:pPr indent="-285480" lvl="1" marL="742680" marR="0" rtl="0" algn="l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300"/>
              <a:buFont typeface="Arial"/>
              <a:buChar char="–"/>
            </a:pPr>
            <a:r>
              <a:rPr i="0" lang="pt-BR" sz="2300" u="none" cap="none" strike="noStrike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argv[ ]</a:t>
            </a:r>
            <a:r>
              <a:rPr b="0" i="0" lang="pt-B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um vetor de strings contendo cada um dos parâmetros da linha de comando.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5"/>
              <a:buFont typeface="Noto Sans Symbols"/>
              <a:buChar char="●"/>
            </a:pP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trecho abaixo imprime o “help” do programa caso não tenham sido passados argumentos</a:t>
            </a:r>
            <a:endParaRPr b="0" sz="27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223200" y="5181600"/>
            <a:ext cx="9688800" cy="22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if(argc == 1) { //se chamei o a.exe sem parametros:</a:t>
            </a:r>
            <a:endParaRPr sz="1800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printf("\nParametros do programa:");</a:t>
            </a:r>
            <a:endParaRPr sz="1800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printf("\n-d [XXX] ..... Sigla da disciplina. Ex: -d AEDS1");</a:t>
            </a:r>
            <a:endParaRPr sz="1800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printf("\n-m [S ou N] ..... Exibir media. Ex: -m S");</a:t>
            </a:r>
            <a:endParaRPr sz="1800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printf("\n-l [#] ..... Le informacao sobre # alunos. Ex: -l 4");	printf("\n-e ..... Modifica nota de aluno.");			</a:t>
            </a:r>
            <a:endParaRPr sz="1800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return 1;		</a:t>
            </a:r>
            <a:endParaRPr sz="1800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/>
          <p:nvPr/>
        </p:nvSpPr>
        <p:spPr>
          <a:xfrm>
            <a:off x="9544320" y="7155360"/>
            <a:ext cx="479520" cy="324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p21"/>
          <p:cNvSpPr txBox="1"/>
          <p:nvPr/>
        </p:nvSpPr>
        <p:spPr>
          <a:xfrm>
            <a:off x="223200" y="993600"/>
            <a:ext cx="9758160" cy="6531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5"/>
              <a:buFont typeface="Noto Sans Symbols"/>
              <a:buChar char="●"/>
            </a:pP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programa pode ser chamado com as opções </a:t>
            </a:r>
            <a:r>
              <a:rPr lang="pt-BR" sz="2700" strike="noStrike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–d</a:t>
            </a:r>
            <a:r>
              <a:rPr lang="pt-BR" sz="27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2700" strike="noStrike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–m</a:t>
            </a:r>
            <a:r>
              <a:rPr lang="pt-BR" sz="27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2700" strike="noStrike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-l</a:t>
            </a:r>
            <a:r>
              <a:rPr b="0" lang="pt-BR" sz="2700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pt-BR" sz="2700" strike="noStrike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-e</a:t>
            </a: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5"/>
              <a:buFont typeface="Noto Sans Symbols"/>
              <a:buChar char="●"/>
            </a:pPr>
            <a:r>
              <a:rPr lang="pt-BR" sz="27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-d</a:t>
            </a: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indicar a disciplina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5"/>
              <a:buFont typeface="Noto Sans Symbols"/>
              <a:buChar char="●"/>
            </a:pPr>
            <a:r>
              <a:rPr lang="pt-BR" sz="27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-m</a:t>
            </a: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mostrar ou não a média das notas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5"/>
              <a:buFont typeface="Noto Sans Symbols"/>
              <a:buChar char="●"/>
            </a:pPr>
            <a:r>
              <a:rPr lang="pt-BR" sz="27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-l</a:t>
            </a: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ler a informação de </a:t>
            </a:r>
            <a:r>
              <a:rPr lang="pt-BR" sz="27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alunos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5"/>
              <a:buFont typeface="Noto Sans Symbols"/>
              <a:buChar char="●"/>
            </a:pPr>
            <a:r>
              <a:rPr lang="pt-BR" sz="27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-e</a:t>
            </a: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editar a nota de um aluno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188640" y="37800"/>
            <a:ext cx="9719640" cy="705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Parâmetros de um programa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/>
          <p:nvPr/>
        </p:nvSpPr>
        <p:spPr>
          <a:xfrm>
            <a:off x="9544320" y="7155360"/>
            <a:ext cx="479520" cy="324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p22"/>
          <p:cNvSpPr txBox="1"/>
          <p:nvPr/>
        </p:nvSpPr>
        <p:spPr>
          <a:xfrm>
            <a:off x="223200" y="993600"/>
            <a:ext cx="9758160" cy="6531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5"/>
              <a:buFont typeface="Noto Sans Symbols"/>
              <a:buChar char="●"/>
            </a:pP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programa pode ser chamado com as opções </a:t>
            </a:r>
            <a:r>
              <a:rPr lang="pt-BR" sz="2700" strike="noStrike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–d</a:t>
            </a:r>
            <a:r>
              <a:rPr lang="pt-BR" sz="27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2700" strike="noStrike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–m</a:t>
            </a:r>
            <a:r>
              <a:rPr lang="pt-BR" sz="27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2700" strike="noStrike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-l</a:t>
            </a:r>
            <a:r>
              <a:rPr b="0" lang="pt-BR" sz="2700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lang="pt-BR" sz="2700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700" strike="noStrike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-e</a:t>
            </a: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5"/>
              <a:buFont typeface="Noto Sans Symbols"/>
              <a:buChar char="●"/>
            </a:pP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Estas opções podem ser seguidas por parâmetros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5"/>
              <a:buFont typeface="Noto Sans Symbols"/>
              <a:buChar char="●"/>
            </a:pPr>
            <a:r>
              <a:rPr i="0" lang="pt-BR" sz="2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-d SIGLA_DA_DISCIPLINA</a:t>
            </a:r>
            <a:r>
              <a:rPr b="0" i="0" lang="pt-BR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(ex: </a:t>
            </a:r>
            <a:r>
              <a:rPr i="0" lang="pt-BR" sz="2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-d AEDS1</a:t>
            </a:r>
            <a:r>
              <a:rPr b="0" i="0" lang="pt-BR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5"/>
              <a:buFont typeface="Noto Sans Symbols"/>
              <a:buChar char="●"/>
            </a:pPr>
            <a:r>
              <a:rPr i="0" lang="pt-BR" sz="2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-m [S ou N]</a:t>
            </a:r>
            <a:r>
              <a:rPr b="0" i="0" lang="pt-BR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(ex: </a:t>
            </a:r>
            <a:r>
              <a:rPr i="0" lang="pt-BR" sz="2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-m S</a:t>
            </a:r>
            <a:r>
              <a:rPr b="0" i="0" lang="pt-BR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5"/>
              <a:buFont typeface="Noto Sans Symbols"/>
              <a:buChar char="●"/>
            </a:pPr>
            <a:r>
              <a:rPr b="0" i="0" lang="pt-BR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i="0" lang="pt-BR" sz="2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 NUM_ALUNOS</a:t>
            </a:r>
            <a:r>
              <a:rPr b="0" i="0" lang="pt-BR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(ex: </a:t>
            </a:r>
            <a:r>
              <a:rPr i="0" lang="pt-BR" sz="2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-l 5</a:t>
            </a:r>
            <a:r>
              <a:rPr b="0" i="0" lang="pt-BR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5"/>
              <a:buFont typeface="Noto Sans Symbols"/>
              <a:buChar char="●"/>
            </a:pPr>
            <a:r>
              <a:rPr i="0" lang="pt-BR" sz="2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-e</a:t>
            </a:r>
            <a:r>
              <a:rPr b="0" i="0" lang="pt-BR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(sem parâmetro)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5"/>
              <a:buFont typeface="Noto Sans Symbols"/>
              <a:buChar char="●"/>
            </a:pP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Assim, uma chamada possível ao programa seria: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5"/>
              <a:buFont typeface="Noto Sans Symbols"/>
              <a:buChar char="●"/>
            </a:pP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Neste caso, </a:t>
            </a:r>
            <a:r>
              <a:rPr b="0" lang="pt-BR" sz="2700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argc = 6</a:t>
            </a:r>
            <a:r>
              <a:rPr b="0" lang="pt-BR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2"/>
          <p:cNvSpPr/>
          <p:nvPr/>
        </p:nvSpPr>
        <p:spPr>
          <a:xfrm>
            <a:off x="2057400" y="5410200"/>
            <a:ext cx="5029182" cy="45970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BBE0E3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4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a.exe –d GAAL –m N -e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188640" y="37800"/>
            <a:ext cx="9719640" cy="705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Parâmetros de um programa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