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ptos Bold" panose="020B0004020202020204" pitchFamily="34" charset="0"/>
      <p:regular r:id="rId6"/>
      <p:bold r:id="rId7"/>
    </p:embeddedFont>
    <p:embeddedFont>
      <p:font typeface="Arial Bold" panose="020B0704020202020204" pitchFamily="34" charset="0"/>
      <p:regular r:id="rId8"/>
      <p:bold r:id="rId9"/>
    </p:embeddedFont>
    <p:embeddedFont>
      <p:font typeface="Montserrat Bold" panose="00000800000000000000" pitchFamily="2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5BC15-E28D-E123-E9D3-A90556AD2308}" v="63" dt="2025-04-11T14:49:55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F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19750" y="7425932"/>
            <a:ext cx="12856988" cy="3051460"/>
            <a:chOff x="0" y="0"/>
            <a:chExt cx="17142651" cy="40686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142713" cy="4068572"/>
            </a:xfrm>
            <a:custGeom>
              <a:avLst/>
              <a:gdLst/>
              <a:ahLst/>
              <a:cxnLst/>
              <a:rect l="l" t="t" r="r" b="b"/>
              <a:pathLst>
                <a:path w="17142713" h="4068572">
                  <a:moveTo>
                    <a:pt x="17124299" y="0"/>
                  </a:moveTo>
                  <a:lnTo>
                    <a:pt x="0" y="3835146"/>
                  </a:lnTo>
                  <a:lnTo>
                    <a:pt x="17142713" y="4068572"/>
                  </a:lnTo>
                  <a:close/>
                </a:path>
              </a:pathLst>
            </a:custGeom>
            <a:solidFill>
              <a:srgbClr val="3D98B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50300" y="-542800"/>
            <a:ext cx="5318336" cy="10906024"/>
            <a:chOff x="0" y="0"/>
            <a:chExt cx="7091115" cy="145413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091172" cy="14541373"/>
            </a:xfrm>
            <a:custGeom>
              <a:avLst/>
              <a:gdLst/>
              <a:ahLst/>
              <a:cxnLst/>
              <a:rect l="l" t="t" r="r" b="b"/>
              <a:pathLst>
                <a:path w="7091172" h="14541373">
                  <a:moveTo>
                    <a:pt x="7091172" y="239395"/>
                  </a:moveTo>
                  <a:lnTo>
                    <a:pt x="0" y="0"/>
                  </a:lnTo>
                  <a:lnTo>
                    <a:pt x="89662" y="14541373"/>
                  </a:lnTo>
                  <a:close/>
                </a:path>
              </a:pathLst>
            </a:custGeom>
            <a:solidFill>
              <a:srgbClr val="3D98B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-105424" y="-251144"/>
            <a:ext cx="5587688" cy="8684476"/>
            <a:chOff x="0" y="0"/>
            <a:chExt cx="7450251" cy="1157930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50201" cy="11579352"/>
            </a:xfrm>
            <a:custGeom>
              <a:avLst/>
              <a:gdLst/>
              <a:ahLst/>
              <a:cxnLst/>
              <a:rect l="l" t="t" r="r" b="b"/>
              <a:pathLst>
                <a:path w="7450201" h="11579352">
                  <a:moveTo>
                    <a:pt x="59817" y="11579352"/>
                  </a:moveTo>
                  <a:lnTo>
                    <a:pt x="0" y="0"/>
                  </a:lnTo>
                  <a:lnTo>
                    <a:pt x="7450201" y="5981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481258" y="6525550"/>
            <a:ext cx="9899442" cy="3851828"/>
            <a:chOff x="0" y="0"/>
            <a:chExt cx="13199256" cy="51357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199236" cy="5135753"/>
            </a:xfrm>
            <a:custGeom>
              <a:avLst/>
              <a:gdLst/>
              <a:ahLst/>
              <a:cxnLst/>
              <a:rect l="l" t="t" r="r" b="b"/>
              <a:pathLst>
                <a:path w="13199236" h="5135753">
                  <a:moveTo>
                    <a:pt x="0" y="5119116"/>
                  </a:moveTo>
                  <a:lnTo>
                    <a:pt x="13162787" y="0"/>
                  </a:lnTo>
                  <a:lnTo>
                    <a:pt x="13199236" y="51357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-146435" y="276629"/>
            <a:ext cx="4699943" cy="1304238"/>
          </a:xfrm>
          <a:custGeom>
            <a:avLst/>
            <a:gdLst/>
            <a:ahLst/>
            <a:cxnLst/>
            <a:rect l="l" t="t" r="r" b="b"/>
            <a:pathLst>
              <a:path w="4564476" h="1253438">
                <a:moveTo>
                  <a:pt x="0" y="0"/>
                </a:moveTo>
                <a:lnTo>
                  <a:pt x="4564476" y="0"/>
                </a:lnTo>
                <a:lnTo>
                  <a:pt x="4564476" y="1253438"/>
                </a:lnTo>
                <a:lnTo>
                  <a:pt x="0" y="1253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43701" r="-6892" b="-145554"/>
            </a:stretch>
          </a:blipFill>
        </p:spPr>
      </p:sp>
      <p:sp>
        <p:nvSpPr>
          <p:cNvPr id="11" name="AutoShape 11"/>
          <p:cNvSpPr/>
          <p:nvPr/>
        </p:nvSpPr>
        <p:spPr>
          <a:xfrm rot="180717">
            <a:off x="5012746" y="4777011"/>
            <a:ext cx="1087652" cy="0"/>
          </a:xfrm>
          <a:prstGeom prst="line">
            <a:avLst/>
          </a:prstGeom>
          <a:ln w="190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4719122" y="3493874"/>
            <a:ext cx="13055498" cy="1292662"/>
            <a:chOff x="0" y="0"/>
            <a:chExt cx="17407331" cy="172354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407331" cy="1723549"/>
            </a:xfrm>
            <a:custGeom>
              <a:avLst/>
              <a:gdLst/>
              <a:ahLst/>
              <a:cxnLst/>
              <a:rect l="l" t="t" r="r" b="b"/>
              <a:pathLst>
                <a:path w="17407331" h="1723549">
                  <a:moveTo>
                    <a:pt x="0" y="0"/>
                  </a:moveTo>
                  <a:lnTo>
                    <a:pt x="17407331" y="0"/>
                  </a:lnTo>
                  <a:lnTo>
                    <a:pt x="17407331" y="1723549"/>
                  </a:lnTo>
                  <a:lnTo>
                    <a:pt x="0" y="17235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17407331" cy="172354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lnSpc>
                  <a:spcPts val="8640"/>
                </a:lnSpc>
              </a:pPr>
              <a:r>
                <a:rPr lang="en-US" sz="7200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</a:rPr>
                <a:t>Innovation </a:t>
              </a:r>
              <a:r>
                <a:rPr lang="en-US" sz="7200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</a:rPr>
                <a:t>Team</a:t>
              </a:r>
              <a:endParaRPr lang="en-US" sz="72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</a:endParaRPr>
            </a:p>
            <a:p>
              <a:pPr>
                <a:lnSpc>
                  <a:spcPts val="8640"/>
                </a:lnSpc>
              </a:pPr>
              <a:r>
                <a:rPr lang="en-US" sz="7200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</a:rPr>
                <a:t>Weekly Update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02420"/>
              </p:ext>
            </p:extLst>
          </p:nvPr>
        </p:nvGraphicFramePr>
        <p:xfrm>
          <a:off x="368300" y="959160"/>
          <a:ext cx="17551401" cy="3476334"/>
        </p:xfrm>
        <a:graphic>
          <a:graphicData uri="http://schemas.openxmlformats.org/drawingml/2006/table">
            <a:tbl>
              <a:tblPr/>
              <a:tblGrid>
                <a:gridCol w="223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1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49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91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44083"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Project/</a:t>
                      </a:r>
                      <a:endParaRPr lang="en-US" sz="1100" dirty="0"/>
                    </a:p>
                    <a:p>
                      <a:pPr algn="l">
                        <a:lnSpc>
                          <a:spcPts val="2700"/>
                        </a:lnSpc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Product/</a:t>
                      </a:r>
                    </a:p>
                    <a:p>
                      <a:pPr algn="l">
                        <a:lnSpc>
                          <a:spcPts val="2700"/>
                        </a:lnSpc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Application</a:t>
                      </a:r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Lead / Dev Owner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Progress made 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Support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Risks/</a:t>
                      </a:r>
                      <a:endParaRPr lang="en-US" sz="1100" dirty="0"/>
                    </a:p>
                    <a:p>
                      <a:pPr algn="l">
                        <a:lnSpc>
                          <a:spcPts val="2700"/>
                        </a:lnSpc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Issues/ Dependencies</a:t>
                      </a:r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RAG Status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2200" b="1" dirty="0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Trend</a:t>
                      </a:r>
                      <a:endParaRPr lang="en-US" sz="1100" dirty="0"/>
                    </a:p>
                  </a:txBody>
                  <a:tcPr marL="9521" marR="9521" marT="9521" marB="952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451"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endParaRPr lang="en-US" sz="2000" b="1" dirty="0">
                        <a:solidFill>
                          <a:srgbClr val="FFFFFF"/>
                        </a:solidFill>
                        <a:latin typeface="Aptos Bold"/>
                      </a:endParaRPr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endParaRPr lang="en-US" sz="2000" dirty="0">
                        <a:solidFill>
                          <a:srgbClr val="FFFFFF"/>
                        </a:solidFill>
                        <a:latin typeface="Aptos"/>
                      </a:endParaRPr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400"/>
                        </a:lnSpc>
                        <a:defRPr/>
                      </a:pPr>
                      <a:endParaRPr lang="en-US" sz="1100"/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</a:txBody>
                  <a:tcPr marL="9521" marR="9521" marT="9521" marB="9521" anchor="ctr">
                    <a:lnL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b="1" dirty="0">
                        <a:solidFill>
                          <a:srgbClr val="FFFFFF"/>
                        </a:solidFill>
                        <a:latin typeface="Aptos Bold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dirty="0">
                        <a:solidFill>
                          <a:srgbClr val="FFFFFF"/>
                        </a:solidFill>
                        <a:latin typeface="Aptos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7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705861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b="1" dirty="0">
                        <a:solidFill>
                          <a:srgbClr val="FFFFFF"/>
                        </a:solidFill>
                        <a:latin typeface="Aptos Bold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dirty="0">
                        <a:solidFill>
                          <a:srgbClr val="FFFFFF"/>
                        </a:solidFill>
                        <a:latin typeface="Aptos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7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561908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b="1" dirty="0">
                        <a:solidFill>
                          <a:srgbClr val="FFFFFF"/>
                        </a:solidFill>
                        <a:latin typeface="Aptos Bold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dirty="0">
                        <a:solidFill>
                          <a:srgbClr val="FFFFFF"/>
                        </a:solidFill>
                        <a:latin typeface="Aptos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7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568445"/>
                  </a:ext>
                </a:extLst>
              </a:tr>
              <a:tr h="466450"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b="1" dirty="0">
                        <a:solidFill>
                          <a:srgbClr val="FFFFFF"/>
                        </a:solidFill>
                        <a:latin typeface="Aptos Bold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2000" dirty="0">
                        <a:solidFill>
                          <a:srgbClr val="FFFFFF"/>
                        </a:solidFill>
                        <a:latin typeface="Aptos"/>
                      </a:endParaRPr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4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79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700"/>
                        </a:lnSpc>
                        <a:buNone/>
                        <a:defRPr/>
                      </a:pPr>
                      <a:endParaRPr lang="en-US" sz="1100" dirty="0"/>
                    </a:p>
                  </a:txBody>
                  <a:tcPr marL="9520" marR="9520" marT="9520" marB="9520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000000"/>
                      </a:solidFill>
                    </a:lnT>
                    <a:lnB w="952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1992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D11DDE-8BDE-D5AB-9D61-6EEB1B321330}"/>
              </a:ext>
            </a:extLst>
          </p:cNvPr>
          <p:cNvSpPr txBox="1"/>
          <p:nvPr/>
        </p:nvSpPr>
        <p:spPr>
          <a:xfrm>
            <a:off x="11301984" y="256032"/>
            <a:ext cx="66568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ptos Bold"/>
                <a:ea typeface="Calibri"/>
                <a:cs typeface="Calibri"/>
              </a:rPr>
              <a:t>Reporting Date: </a:t>
            </a:r>
            <a:endParaRPr lang="en-US" sz="2000" dirty="0">
              <a:latin typeface="Apto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44500" y="1206500"/>
          <a:ext cx="5334000" cy="3723592"/>
        </p:xfrm>
        <a:graphic>
          <a:graphicData uri="http://schemas.openxmlformats.org/drawingml/2006/table">
            <a:tbl>
              <a:tblPr/>
              <a:tblGrid>
                <a:gridCol w="33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031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Department</a:t>
                      </a:r>
                      <a:endParaRPr lang="en-US" sz="1100"/>
                    </a:p>
                  </a:txBody>
                  <a:tcPr marL="9525" marR="9525" marT="9525" marB="9525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Manager</a:t>
                      </a:r>
                      <a:endParaRPr lang="en-US" sz="1100"/>
                    </a:p>
                  </a:txBody>
                  <a:tcPr marL="9525" marR="9525" marT="9525" marB="9525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Design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Sara Durovic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Web Development 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Samuel Odenkey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Data Science &amp; AI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Samuel Yawson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Innovation &amp; Automation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Nana Brown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5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Dev Ops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Alfred Asare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11953874" y="452436"/>
            <a:ext cx="5905500" cy="615554"/>
            <a:chOff x="0" y="0"/>
            <a:chExt cx="7874000" cy="8207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74000" cy="820739"/>
            </a:xfrm>
            <a:custGeom>
              <a:avLst/>
              <a:gdLst/>
              <a:ahLst/>
              <a:cxnLst/>
              <a:rect l="l" t="t" r="r" b="b"/>
              <a:pathLst>
                <a:path w="7874000" h="820739">
                  <a:moveTo>
                    <a:pt x="0" y="0"/>
                  </a:moveTo>
                  <a:lnTo>
                    <a:pt x="7874000" y="0"/>
                  </a:lnTo>
                  <a:lnTo>
                    <a:pt x="7874000" y="820739"/>
                  </a:lnTo>
                  <a:lnTo>
                    <a:pt x="0" y="8207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7874000" cy="87788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Appendix / Legend</a:t>
              </a:r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444500" y="5143500"/>
          <a:ext cx="5334000" cy="2438400"/>
        </p:xfrm>
        <a:graphic>
          <a:graphicData uri="http://schemas.openxmlformats.org/drawingml/2006/table">
            <a:tbl>
              <a:tblPr/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188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Trend Line</a:t>
                      </a:r>
                      <a:endParaRPr lang="en-US" sz="1100"/>
                    </a:p>
                  </a:txBody>
                  <a:tcPr marL="9525" marR="9525" marT="9525" marB="9525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&lt;_&gt;No Change vs prior period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&lt;+&gt;Upward: improvement vs prior period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&lt;-&gt;Downward:  worsening vs prior period</a:t>
                      </a:r>
                      <a:endParaRPr lang="en-US" sz="1100"/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492240" y="1206500"/>
          <a:ext cx="3530600" cy="3290938"/>
        </p:xfrm>
        <a:graphic>
          <a:graphicData uri="http://schemas.openxmlformats.org/drawingml/2006/table">
            <a:tbl>
              <a:tblPr/>
              <a:tblGrid>
                <a:gridCol w="35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2188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RAG</a:t>
                      </a:r>
                      <a:endParaRPr lang="en-US" sz="1100"/>
                    </a:p>
                  </a:txBody>
                  <a:tcPr marL="9525" marR="9525" marT="9525" marB="9525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Red: </a:t>
                      </a:r>
                      <a:endParaRPr lang="en-US" sz="1100"/>
                    </a:p>
                    <a:p>
                      <a:pPr algn="l">
                        <a:lnSpc>
                          <a:spcPts val="264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failing milestones / project delayed or stopped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Amber: </a:t>
                      </a:r>
                      <a:endParaRPr lang="en-US" sz="1100"/>
                    </a:p>
                    <a:p>
                      <a:pPr algn="l">
                        <a:lnSpc>
                          <a:spcPts val="264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at risk of failure / issues causing potential delay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40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Green: </a:t>
                      </a:r>
                      <a:endParaRPr lang="en-US" sz="1100"/>
                    </a:p>
                    <a:p>
                      <a:pPr algn="l">
                        <a:lnSpc>
                          <a:spcPts val="2640"/>
                        </a:lnSpc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on track to deliver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0739886" y="1423358"/>
          <a:ext cx="5334000" cy="8039769"/>
        </p:xfrm>
        <a:graphic>
          <a:graphicData uri="http://schemas.openxmlformats.org/drawingml/2006/table">
            <a:tbl>
              <a:tblPr/>
              <a:tblGrid>
                <a:gridCol w="277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661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Aptos Bold"/>
                          <a:ea typeface="Aptos Bold"/>
                          <a:cs typeface="Aptos Bold"/>
                          <a:sym typeface="Aptos Bold"/>
                        </a:rPr>
                        <a:t>Projects</a:t>
                      </a:r>
                      <a:endParaRPr lang="en-US" sz="1100"/>
                    </a:p>
                  </a:txBody>
                  <a:tcPr marL="9524" marR="9524" marT="9524" marB="952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4" marR="9524" marT="9524" marB="9524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02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Quest.ai(formerly AI Sandbox)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Play for purpose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Accelleron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Moov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KYC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Trestle Website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4th-ir GPT Chatbot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People Counter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Race Cars/Cardillac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VLA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LAC^2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VMA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Inngen Website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VSA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Fides 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MLK Kili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Ammer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MLK Urology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Myhangar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Frank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Boundryless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Manje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Profila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HWS Ticketing System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37475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CTS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TSA – Time Tracker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36024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Entira Capital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Financial Data Consolidation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61387"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PWPF Website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4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Fun Funktion</a:t>
                      </a:r>
                      <a:endParaRPr lang="en-US" sz="1100"/>
                    </a:p>
                  </a:txBody>
                  <a:tcPr marL="9524" marR="9524" marT="9524" marB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 and Automation Weekly Update - 4th April.pptx</dc:title>
  <cp:revision>37</cp:revision>
  <dcterms:created xsi:type="dcterms:W3CDTF">2006-08-16T00:00:00Z</dcterms:created>
  <dcterms:modified xsi:type="dcterms:W3CDTF">2025-04-11T14:50:23Z</dcterms:modified>
  <dc:identifier>DAGkIOzDOac</dc:identifier>
</cp:coreProperties>
</file>