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19" r:id="rId4"/>
    <p:sldId id="258" r:id="rId5"/>
    <p:sldId id="260" r:id="rId6"/>
    <p:sldId id="261" r:id="rId7"/>
    <p:sldId id="262" r:id="rId8"/>
    <p:sldId id="305" r:id="rId9"/>
    <p:sldId id="265" r:id="rId10"/>
    <p:sldId id="266" r:id="rId11"/>
    <p:sldId id="268" r:id="rId12"/>
    <p:sldId id="270" r:id="rId13"/>
    <p:sldId id="271" r:id="rId14"/>
    <p:sldId id="274" r:id="rId15"/>
    <p:sldId id="276" r:id="rId16"/>
    <p:sldId id="277" r:id="rId17"/>
    <p:sldId id="279" r:id="rId18"/>
    <p:sldId id="282" r:id="rId19"/>
    <p:sldId id="284" r:id="rId20"/>
    <p:sldId id="285" r:id="rId21"/>
    <p:sldId id="289" r:id="rId22"/>
    <p:sldId id="311" r:id="rId23"/>
    <p:sldId id="291" r:id="rId24"/>
    <p:sldId id="308" r:id="rId25"/>
    <p:sldId id="294" r:id="rId26"/>
    <p:sldId id="296" r:id="rId27"/>
    <p:sldId id="298" r:id="rId28"/>
    <p:sldId id="299" r:id="rId29"/>
    <p:sldId id="302" r:id="rId30"/>
    <p:sldId id="309" r:id="rId31"/>
    <p:sldId id="320" r:id="rId32"/>
    <p:sldId id="321" r:id="rId33"/>
    <p:sldId id="315" r:id="rId34"/>
    <p:sldId id="314" r:id="rId35"/>
    <p:sldId id="316" r:id="rId36"/>
    <p:sldId id="312" r:id="rId37"/>
    <p:sldId id="318" r:id="rId38"/>
    <p:sldId id="317" r:id="rId39"/>
    <p:sldId id="322" r:id="rId40"/>
    <p:sldId id="323" r:id="rId41"/>
    <p:sldId id="324" r:id="rId42"/>
    <p:sldId id="32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ell Haughton" userId="bf477f8cd0861f7b" providerId="LiveId" clId="{ECE1CCC6-AE39-4AE8-B37E-4F8F0CA925D7}"/>
    <pc:docChg chg="modSld">
      <pc:chgData name="Andell Haughton" userId="bf477f8cd0861f7b" providerId="LiveId" clId="{ECE1CCC6-AE39-4AE8-B37E-4F8F0CA925D7}" dt="2022-02-03T19:02:51.057" v="13" actId="20577"/>
      <pc:docMkLst>
        <pc:docMk/>
      </pc:docMkLst>
      <pc:sldChg chg="modSp mod">
        <pc:chgData name="Andell Haughton" userId="bf477f8cd0861f7b" providerId="LiveId" clId="{ECE1CCC6-AE39-4AE8-B37E-4F8F0CA925D7}" dt="2022-02-03T19:02:11.793" v="7" actId="14100"/>
        <pc:sldMkLst>
          <pc:docMk/>
          <pc:sldMk cId="2375280109" sldId="291"/>
        </pc:sldMkLst>
        <pc:picChg chg="mod">
          <ac:chgData name="Andell Haughton" userId="bf477f8cd0861f7b" providerId="LiveId" clId="{ECE1CCC6-AE39-4AE8-B37E-4F8F0CA925D7}" dt="2022-02-03T19:02:07.736" v="6" actId="14100"/>
          <ac:picMkLst>
            <pc:docMk/>
            <pc:sldMk cId="2375280109" sldId="291"/>
            <ac:picMk id="5" creationId="{9FC1A95E-ADA2-4DE4-BCC6-26B6117914E0}"/>
          </ac:picMkLst>
        </pc:picChg>
        <pc:picChg chg="mod">
          <ac:chgData name="Andell Haughton" userId="bf477f8cd0861f7b" providerId="LiveId" clId="{ECE1CCC6-AE39-4AE8-B37E-4F8F0CA925D7}" dt="2022-02-03T19:02:11.793" v="7" actId="14100"/>
          <ac:picMkLst>
            <pc:docMk/>
            <pc:sldMk cId="2375280109" sldId="291"/>
            <ac:picMk id="6" creationId="{3722E1EF-D667-4703-A99B-C2B59A78D2F3}"/>
          </ac:picMkLst>
        </pc:picChg>
      </pc:sldChg>
      <pc:sldChg chg="modSp mod">
        <pc:chgData name="Andell Haughton" userId="bf477f8cd0861f7b" providerId="LiveId" clId="{ECE1CCC6-AE39-4AE8-B37E-4F8F0CA925D7}" dt="2022-02-03T19:02:51.057" v="13" actId="20577"/>
        <pc:sldMkLst>
          <pc:docMk/>
          <pc:sldMk cId="3834465714" sldId="311"/>
        </pc:sldMkLst>
        <pc:spChg chg="mod">
          <ac:chgData name="Andell Haughton" userId="bf477f8cd0861f7b" providerId="LiveId" clId="{ECE1CCC6-AE39-4AE8-B37E-4F8F0CA925D7}" dt="2022-02-03T19:02:51.057" v="13" actId="20577"/>
          <ac:spMkLst>
            <pc:docMk/>
            <pc:sldMk cId="3834465714" sldId="311"/>
            <ac:spMk id="5" creationId="{44C2AC98-FB7C-4764-A5E7-BD6A155DE1D1}"/>
          </ac:spMkLst>
        </pc:spChg>
      </pc:sldChg>
      <pc:sldChg chg="modSp mod">
        <pc:chgData name="Andell Haughton" userId="bf477f8cd0861f7b" providerId="LiveId" clId="{ECE1CCC6-AE39-4AE8-B37E-4F8F0CA925D7}" dt="2022-02-03T19:01:21.870" v="3" actId="20577"/>
        <pc:sldMkLst>
          <pc:docMk/>
          <pc:sldMk cId="2327239437" sldId="325"/>
        </pc:sldMkLst>
        <pc:spChg chg="mod">
          <ac:chgData name="Andell Haughton" userId="bf477f8cd0861f7b" providerId="LiveId" clId="{ECE1CCC6-AE39-4AE8-B37E-4F8F0CA925D7}" dt="2022-02-03T19:01:21.870" v="3" actId="20577"/>
          <ac:spMkLst>
            <pc:docMk/>
            <pc:sldMk cId="2327239437" sldId="325"/>
            <ac:spMk id="3" creationId="{C542C383-BCEF-441A-A957-4994D8EADFF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2A7D570-9408-460D-B0F7-86C1E7A66401}" type="datetimeFigureOut">
              <a:rPr lang="en-IN" smtClean="0"/>
              <a:t>03-02-2022</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ACDF0F85-020D-43C0-A03F-83180B0EA5B3}" type="slidenum">
              <a:rPr lang="en-IN" smtClean="0"/>
              <a:t>‹#›</a:t>
            </a:fld>
            <a:endParaRPr lang="en-IN"/>
          </a:p>
        </p:txBody>
      </p:sp>
    </p:spTree>
    <p:extLst>
      <p:ext uri="{BB962C8B-B14F-4D97-AF65-F5344CB8AC3E}">
        <p14:creationId xmlns:p14="http://schemas.microsoft.com/office/powerpoint/2010/main" val="2498317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2A7D570-9408-460D-B0F7-86C1E7A66401}" type="datetimeFigureOut">
              <a:rPr lang="en-IN" smtClean="0"/>
              <a:t>03-02-2022</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ACDF0F85-020D-43C0-A03F-83180B0EA5B3}" type="slidenum">
              <a:rPr lang="en-IN" smtClean="0"/>
              <a:t>‹#›</a:t>
            </a:fld>
            <a:endParaRPr lang="en-IN"/>
          </a:p>
        </p:txBody>
      </p:sp>
    </p:spTree>
    <p:extLst>
      <p:ext uri="{BB962C8B-B14F-4D97-AF65-F5344CB8AC3E}">
        <p14:creationId xmlns:p14="http://schemas.microsoft.com/office/powerpoint/2010/main" val="114435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2A7D570-9408-460D-B0F7-86C1E7A66401}" type="datetimeFigureOut">
              <a:rPr lang="en-IN" smtClean="0"/>
              <a:t>03-02-2022</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ACDF0F85-020D-43C0-A03F-83180B0EA5B3}" type="slidenum">
              <a:rPr lang="en-IN" smtClean="0"/>
              <a:t>‹#›</a:t>
            </a:fld>
            <a:endParaRPr lang="en-IN"/>
          </a:p>
        </p:txBody>
      </p:sp>
    </p:spTree>
    <p:extLst>
      <p:ext uri="{BB962C8B-B14F-4D97-AF65-F5344CB8AC3E}">
        <p14:creationId xmlns:p14="http://schemas.microsoft.com/office/powerpoint/2010/main" val="71944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477000"/>
            <a:ext cx="2844800" cy="365125"/>
          </a:xfrm>
        </p:spPr>
        <p:txBody>
          <a:bodyPr/>
          <a:lstStyle>
            <a:lvl1pPr>
              <a:defRPr smtClean="0"/>
            </a:lvl1pPr>
          </a:lstStyle>
          <a:p>
            <a:fld id="{E2A7D570-9408-460D-B0F7-86C1E7A66401}" type="datetimeFigureOut">
              <a:rPr lang="en-IN" smtClean="0"/>
              <a:t>03-02-2022</a:t>
            </a:fld>
            <a:endParaRPr lang="en-IN"/>
          </a:p>
        </p:txBody>
      </p:sp>
      <p:sp>
        <p:nvSpPr>
          <p:cNvPr id="5" name="Footer Placeholder 4"/>
          <p:cNvSpPr>
            <a:spLocks noGrp="1"/>
          </p:cNvSpPr>
          <p:nvPr>
            <p:ph type="ftr" sz="quarter" idx="11"/>
          </p:nvPr>
        </p:nvSpPr>
        <p:spPr>
          <a:xfrm>
            <a:off x="4165600" y="6477000"/>
            <a:ext cx="3860800" cy="365125"/>
          </a:xfrm>
        </p:spPr>
        <p:txBody>
          <a:bodyPr/>
          <a:lstStyle>
            <a:lvl1pPr>
              <a:defRPr/>
            </a:lvl1pPr>
          </a:lstStyle>
          <a:p>
            <a:endParaRPr lang="en-IN"/>
          </a:p>
        </p:txBody>
      </p:sp>
      <p:sp>
        <p:nvSpPr>
          <p:cNvPr id="6" name="Slide Number Placeholder 5"/>
          <p:cNvSpPr>
            <a:spLocks noGrp="1"/>
          </p:cNvSpPr>
          <p:nvPr>
            <p:ph type="sldNum" sz="quarter" idx="12"/>
          </p:nvPr>
        </p:nvSpPr>
        <p:spPr>
          <a:xfrm>
            <a:off x="8737600" y="6477000"/>
            <a:ext cx="2844800" cy="365125"/>
          </a:xfrm>
        </p:spPr>
        <p:txBody>
          <a:bodyPr/>
          <a:lstStyle>
            <a:lvl1pPr>
              <a:defRPr/>
            </a:lvl1pPr>
          </a:lstStyle>
          <a:p>
            <a:fld id="{ACDF0F85-020D-43C0-A03F-83180B0EA5B3}" type="slidenum">
              <a:rPr lang="en-IN" smtClean="0"/>
              <a:t>‹#›</a:t>
            </a:fld>
            <a:endParaRPr lang="en-IN"/>
          </a:p>
        </p:txBody>
      </p:sp>
    </p:spTree>
    <p:extLst>
      <p:ext uri="{BB962C8B-B14F-4D97-AF65-F5344CB8AC3E}">
        <p14:creationId xmlns:p14="http://schemas.microsoft.com/office/powerpoint/2010/main" val="53897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fld id="{E2A7D570-9408-460D-B0F7-86C1E7A66401}" type="datetimeFigureOut">
              <a:rPr lang="en-IN" smtClean="0"/>
              <a:t>03-02-2022</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ACDF0F85-020D-43C0-A03F-83180B0EA5B3}" type="slidenum">
              <a:rPr lang="en-IN" smtClean="0"/>
              <a:t>‹#›</a:t>
            </a:fld>
            <a:endParaRPr lang="en-IN"/>
          </a:p>
        </p:txBody>
      </p:sp>
    </p:spTree>
    <p:extLst>
      <p:ext uri="{BB962C8B-B14F-4D97-AF65-F5344CB8AC3E}">
        <p14:creationId xmlns:p14="http://schemas.microsoft.com/office/powerpoint/2010/main" val="22246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E2A7D570-9408-460D-B0F7-86C1E7A66401}" type="datetimeFigureOut">
              <a:rPr lang="en-IN" smtClean="0"/>
              <a:t>03-02-2022</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ACDF0F85-020D-43C0-A03F-83180B0EA5B3}" type="slidenum">
              <a:rPr lang="en-IN" smtClean="0"/>
              <a:t>‹#›</a:t>
            </a:fld>
            <a:endParaRPr lang="en-IN"/>
          </a:p>
        </p:txBody>
      </p:sp>
    </p:spTree>
    <p:extLst>
      <p:ext uri="{BB962C8B-B14F-4D97-AF65-F5344CB8AC3E}">
        <p14:creationId xmlns:p14="http://schemas.microsoft.com/office/powerpoint/2010/main" val="47799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E2A7D570-9408-460D-B0F7-86C1E7A66401}" type="datetimeFigureOut">
              <a:rPr lang="en-IN" smtClean="0"/>
              <a:t>03-02-2022</a:t>
            </a:fld>
            <a:endParaRPr lang="en-IN"/>
          </a:p>
        </p:txBody>
      </p:sp>
      <p:sp>
        <p:nvSpPr>
          <p:cNvPr id="8" name="Footer Placeholder 4"/>
          <p:cNvSpPr>
            <a:spLocks noGrp="1"/>
          </p:cNvSpPr>
          <p:nvPr>
            <p:ph type="ftr" sz="quarter" idx="11"/>
          </p:nvPr>
        </p:nvSpPr>
        <p:spPr/>
        <p:txBody>
          <a:bodyPr/>
          <a:lstStyle>
            <a:lvl1pPr>
              <a:defRPr/>
            </a:lvl1pPr>
          </a:lstStyle>
          <a:p>
            <a:endParaRPr lang="en-IN"/>
          </a:p>
        </p:txBody>
      </p:sp>
      <p:sp>
        <p:nvSpPr>
          <p:cNvPr id="9" name="Slide Number Placeholder 5"/>
          <p:cNvSpPr>
            <a:spLocks noGrp="1"/>
          </p:cNvSpPr>
          <p:nvPr>
            <p:ph type="sldNum" sz="quarter" idx="12"/>
          </p:nvPr>
        </p:nvSpPr>
        <p:spPr/>
        <p:txBody>
          <a:bodyPr/>
          <a:lstStyle>
            <a:lvl1pPr>
              <a:defRPr/>
            </a:lvl1pPr>
          </a:lstStyle>
          <a:p>
            <a:fld id="{ACDF0F85-020D-43C0-A03F-83180B0EA5B3}" type="slidenum">
              <a:rPr lang="en-IN" smtClean="0"/>
              <a:t>‹#›</a:t>
            </a:fld>
            <a:endParaRPr lang="en-IN"/>
          </a:p>
        </p:txBody>
      </p:sp>
    </p:spTree>
    <p:extLst>
      <p:ext uri="{BB962C8B-B14F-4D97-AF65-F5344CB8AC3E}">
        <p14:creationId xmlns:p14="http://schemas.microsoft.com/office/powerpoint/2010/main" val="379342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E2A7D570-9408-460D-B0F7-86C1E7A66401}" type="datetimeFigureOut">
              <a:rPr lang="en-IN" smtClean="0"/>
              <a:t>03-02-2022</a:t>
            </a:fld>
            <a:endParaRPr lang="en-IN"/>
          </a:p>
        </p:txBody>
      </p:sp>
      <p:sp>
        <p:nvSpPr>
          <p:cNvPr id="4" name="Footer Placeholder 4"/>
          <p:cNvSpPr>
            <a:spLocks noGrp="1"/>
          </p:cNvSpPr>
          <p:nvPr>
            <p:ph type="ftr" sz="quarter" idx="11"/>
          </p:nvPr>
        </p:nvSpPr>
        <p:spPr/>
        <p:txBody>
          <a:bodyPr/>
          <a:lstStyle>
            <a:lvl1pPr>
              <a:defRPr/>
            </a:lvl1pPr>
          </a:lstStyle>
          <a:p>
            <a:endParaRPr lang="en-IN"/>
          </a:p>
        </p:txBody>
      </p:sp>
      <p:sp>
        <p:nvSpPr>
          <p:cNvPr id="5" name="Slide Number Placeholder 5"/>
          <p:cNvSpPr>
            <a:spLocks noGrp="1"/>
          </p:cNvSpPr>
          <p:nvPr>
            <p:ph type="sldNum" sz="quarter" idx="12"/>
          </p:nvPr>
        </p:nvSpPr>
        <p:spPr/>
        <p:txBody>
          <a:bodyPr/>
          <a:lstStyle>
            <a:lvl1pPr>
              <a:defRPr/>
            </a:lvl1pPr>
          </a:lstStyle>
          <a:p>
            <a:fld id="{ACDF0F85-020D-43C0-A03F-83180B0EA5B3}" type="slidenum">
              <a:rPr lang="en-IN" smtClean="0"/>
              <a:t>‹#›</a:t>
            </a:fld>
            <a:endParaRPr lang="en-IN"/>
          </a:p>
        </p:txBody>
      </p:sp>
    </p:spTree>
    <p:extLst>
      <p:ext uri="{BB962C8B-B14F-4D97-AF65-F5344CB8AC3E}">
        <p14:creationId xmlns:p14="http://schemas.microsoft.com/office/powerpoint/2010/main" val="763179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2A7D570-9408-460D-B0F7-86C1E7A66401}" type="datetimeFigureOut">
              <a:rPr lang="en-IN" smtClean="0"/>
              <a:t>03-02-2022</a:t>
            </a:fld>
            <a:endParaRPr lang="en-IN"/>
          </a:p>
        </p:txBody>
      </p:sp>
      <p:sp>
        <p:nvSpPr>
          <p:cNvPr id="3" name="Footer Placeholder 4"/>
          <p:cNvSpPr>
            <a:spLocks noGrp="1"/>
          </p:cNvSpPr>
          <p:nvPr>
            <p:ph type="ftr" sz="quarter" idx="11"/>
          </p:nvPr>
        </p:nvSpPr>
        <p:spPr/>
        <p:txBody>
          <a:bodyPr/>
          <a:lstStyle>
            <a:lvl1pPr>
              <a:defRPr/>
            </a:lvl1pPr>
          </a:lstStyle>
          <a:p>
            <a:endParaRPr lang="en-IN"/>
          </a:p>
        </p:txBody>
      </p:sp>
      <p:sp>
        <p:nvSpPr>
          <p:cNvPr id="4" name="Slide Number Placeholder 5"/>
          <p:cNvSpPr>
            <a:spLocks noGrp="1"/>
          </p:cNvSpPr>
          <p:nvPr>
            <p:ph type="sldNum" sz="quarter" idx="12"/>
          </p:nvPr>
        </p:nvSpPr>
        <p:spPr/>
        <p:txBody>
          <a:bodyPr/>
          <a:lstStyle>
            <a:lvl1pPr>
              <a:defRPr/>
            </a:lvl1pPr>
          </a:lstStyle>
          <a:p>
            <a:fld id="{ACDF0F85-020D-43C0-A03F-83180B0EA5B3}" type="slidenum">
              <a:rPr lang="en-IN" smtClean="0"/>
              <a:t>‹#›</a:t>
            </a:fld>
            <a:endParaRPr lang="en-IN"/>
          </a:p>
        </p:txBody>
      </p:sp>
    </p:spTree>
    <p:extLst>
      <p:ext uri="{BB962C8B-B14F-4D97-AF65-F5344CB8AC3E}">
        <p14:creationId xmlns:p14="http://schemas.microsoft.com/office/powerpoint/2010/main" val="915553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fld id="{E2A7D570-9408-460D-B0F7-86C1E7A66401}" type="datetimeFigureOut">
              <a:rPr lang="en-IN" smtClean="0"/>
              <a:t>03-02-2022</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ACDF0F85-020D-43C0-A03F-83180B0EA5B3}" type="slidenum">
              <a:rPr lang="en-IN" smtClean="0"/>
              <a:t>‹#›</a:t>
            </a:fld>
            <a:endParaRPr lang="en-IN"/>
          </a:p>
        </p:txBody>
      </p:sp>
    </p:spTree>
    <p:extLst>
      <p:ext uri="{BB962C8B-B14F-4D97-AF65-F5344CB8AC3E}">
        <p14:creationId xmlns:p14="http://schemas.microsoft.com/office/powerpoint/2010/main" val="3367289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fld id="{E2A7D570-9408-460D-B0F7-86C1E7A66401}" type="datetimeFigureOut">
              <a:rPr lang="en-IN" smtClean="0"/>
              <a:t>03-02-2022</a:t>
            </a:fld>
            <a:endParaRPr lang="en-IN"/>
          </a:p>
        </p:txBody>
      </p:sp>
      <p:sp>
        <p:nvSpPr>
          <p:cNvPr id="6" name="Footer Placeholder 4"/>
          <p:cNvSpPr>
            <a:spLocks noGrp="1"/>
          </p:cNvSpPr>
          <p:nvPr>
            <p:ph type="ftr" sz="quarter" idx="11"/>
          </p:nvPr>
        </p:nvSpPr>
        <p:spPr/>
        <p:txBody>
          <a:bodyPr/>
          <a:lstStyle>
            <a:lvl1pPr>
              <a:defRPr/>
            </a:lvl1pPr>
          </a:lstStyle>
          <a:p>
            <a:endParaRPr lang="en-IN"/>
          </a:p>
        </p:txBody>
      </p:sp>
      <p:sp>
        <p:nvSpPr>
          <p:cNvPr id="7" name="Slide Number Placeholder 5"/>
          <p:cNvSpPr>
            <a:spLocks noGrp="1"/>
          </p:cNvSpPr>
          <p:nvPr>
            <p:ph type="sldNum" sz="quarter" idx="12"/>
          </p:nvPr>
        </p:nvSpPr>
        <p:spPr/>
        <p:txBody>
          <a:bodyPr/>
          <a:lstStyle>
            <a:lvl1pPr>
              <a:defRPr/>
            </a:lvl1pPr>
          </a:lstStyle>
          <a:p>
            <a:fld id="{ACDF0F85-020D-43C0-A03F-83180B0EA5B3}" type="slidenum">
              <a:rPr lang="en-IN" smtClean="0"/>
              <a:t>‹#›</a:t>
            </a:fld>
            <a:endParaRPr lang="en-IN"/>
          </a:p>
        </p:txBody>
      </p:sp>
    </p:spTree>
    <p:extLst>
      <p:ext uri="{BB962C8B-B14F-4D97-AF65-F5344CB8AC3E}">
        <p14:creationId xmlns:p14="http://schemas.microsoft.com/office/powerpoint/2010/main" val="1980295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ctr" eaLnBrk="1" fontAlgn="auto" hangingPunct="1">
              <a:spcBef>
                <a:spcPts val="0"/>
              </a:spcBef>
              <a:spcAft>
                <a:spcPts val="0"/>
              </a:spcAft>
              <a:defRPr sz="1400" smtClean="0">
                <a:solidFill>
                  <a:schemeClr val="tx1">
                    <a:lumMod val="65000"/>
                    <a:lumOff val="35000"/>
                  </a:schemeClr>
                </a:solidFill>
                <a:latin typeface="Candara" pitchFamily="34" charset="0"/>
                <a:cs typeface="+mn-cs"/>
              </a:defRPr>
            </a:lvl1pPr>
          </a:lstStyle>
          <a:p>
            <a:fld id="{E2A7D570-9408-460D-B0F7-86C1E7A66401}" type="datetimeFigureOut">
              <a:rPr lang="en-IN" smtClean="0"/>
              <a:t>03-02-2022</a:t>
            </a:fld>
            <a:endParaRPr lang="en-IN"/>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400">
                <a:solidFill>
                  <a:schemeClr val="tx1">
                    <a:lumMod val="65000"/>
                    <a:lumOff val="35000"/>
                  </a:schemeClr>
                </a:solidFill>
                <a:latin typeface="Candara" pitchFamily="34" charset="0"/>
                <a:cs typeface="+mn-cs"/>
              </a:defRPr>
            </a:lvl1pPr>
          </a:lstStyle>
          <a:p>
            <a:endParaRPr lang="en-IN"/>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400">
                <a:solidFill>
                  <a:srgbClr val="595959"/>
                </a:solidFill>
                <a:latin typeface="Candara" panose="020E0502030303020204" pitchFamily="34" charset="0"/>
              </a:defRPr>
            </a:lvl1pPr>
          </a:lstStyle>
          <a:p>
            <a:fld id="{ACDF0F85-020D-43C0-A03F-83180B0EA5B3}" type="slidenum">
              <a:rPr lang="en-IN" smtClean="0"/>
              <a:t>‹#›</a:t>
            </a:fld>
            <a:endParaRPr lang="en-IN"/>
          </a:p>
        </p:txBody>
      </p:sp>
      <p:sp>
        <p:nvSpPr>
          <p:cNvPr id="8" name="Rectangle 7"/>
          <p:cNvSpPr/>
          <p:nvPr/>
        </p:nvSpPr>
        <p:spPr>
          <a:xfrm>
            <a:off x="0" y="0"/>
            <a:ext cx="508000" cy="685800"/>
          </a:xfrm>
          <a:prstGeom prst="rect">
            <a:avLst/>
          </a:prstGeom>
          <a:solidFill>
            <a:srgbClr val="0F75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0" y="685800"/>
            <a:ext cx="508000" cy="685800"/>
          </a:xfrm>
          <a:prstGeom prst="rect">
            <a:avLst/>
          </a:prstGeom>
          <a:solidFill>
            <a:srgbClr val="25AAE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3" name="Picture 10" descr="E:\Brand &amp; all that\Greatlearning Logo\Greatlearning Logo.jpg"/>
          <p:cNvPicPr>
            <a:picLocks noChangeAspect="1" noChangeArrowheads="1"/>
          </p:cNvPicPr>
          <p:nvPr/>
        </p:nvPicPr>
        <p:blipFill>
          <a:blip r:embed="rId13">
            <a:extLst>
              <a:ext uri="{28A0092B-C50C-407E-A947-70E740481C1C}">
                <a14:useLocalDpi xmlns:a14="http://schemas.microsoft.com/office/drawing/2010/main" val="0"/>
              </a:ext>
            </a:extLst>
          </a:blip>
          <a:srcRect l="19363" t="19598" r="17929" b="71117"/>
          <a:stretch>
            <a:fillRect/>
          </a:stretch>
        </p:blipFill>
        <p:spPr bwMode="auto">
          <a:xfrm>
            <a:off x="8197850" y="317500"/>
            <a:ext cx="359886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78437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400" kern="1200">
          <a:solidFill>
            <a:schemeClr val="tx1"/>
          </a:solidFill>
          <a:latin typeface="Corbel" pitchFamily="34" charset="0"/>
          <a:ea typeface="+mj-ea"/>
          <a:cs typeface="+mj-cs"/>
        </a:defRPr>
      </a:lvl1pPr>
      <a:lvl2pPr algn="l" rtl="0" eaLnBrk="1" fontAlgn="base" hangingPunct="1">
        <a:spcBef>
          <a:spcPct val="0"/>
        </a:spcBef>
        <a:spcAft>
          <a:spcPct val="0"/>
        </a:spcAft>
        <a:defRPr sz="4400">
          <a:solidFill>
            <a:schemeClr val="tx1"/>
          </a:solidFill>
          <a:latin typeface="Corbel" pitchFamily="34" charset="0"/>
        </a:defRPr>
      </a:lvl2pPr>
      <a:lvl3pPr algn="l" rtl="0" eaLnBrk="1" fontAlgn="base" hangingPunct="1">
        <a:spcBef>
          <a:spcPct val="0"/>
        </a:spcBef>
        <a:spcAft>
          <a:spcPct val="0"/>
        </a:spcAft>
        <a:defRPr sz="4400">
          <a:solidFill>
            <a:schemeClr val="tx1"/>
          </a:solidFill>
          <a:latin typeface="Corbel" pitchFamily="34" charset="0"/>
        </a:defRPr>
      </a:lvl3pPr>
      <a:lvl4pPr algn="l" rtl="0" eaLnBrk="1" fontAlgn="base" hangingPunct="1">
        <a:spcBef>
          <a:spcPct val="0"/>
        </a:spcBef>
        <a:spcAft>
          <a:spcPct val="0"/>
        </a:spcAft>
        <a:defRPr sz="4400">
          <a:solidFill>
            <a:schemeClr val="tx1"/>
          </a:solidFill>
          <a:latin typeface="Corbel" pitchFamily="34" charset="0"/>
        </a:defRPr>
      </a:lvl4pPr>
      <a:lvl5pPr algn="l" rtl="0" eaLnBrk="1" fontAlgn="base" hangingPunct="1">
        <a:spcBef>
          <a:spcPct val="0"/>
        </a:spcBef>
        <a:spcAft>
          <a:spcPct val="0"/>
        </a:spcAft>
        <a:defRPr sz="4400">
          <a:solidFill>
            <a:schemeClr val="tx1"/>
          </a:solidFill>
          <a:latin typeface="Corbel" pitchFamily="34" charset="0"/>
        </a:defRPr>
      </a:lvl5pPr>
      <a:lvl6pPr marL="457200" algn="l" rtl="0" eaLnBrk="1" fontAlgn="base" hangingPunct="1">
        <a:spcBef>
          <a:spcPct val="0"/>
        </a:spcBef>
        <a:spcAft>
          <a:spcPct val="0"/>
        </a:spcAft>
        <a:defRPr sz="4400">
          <a:solidFill>
            <a:schemeClr val="tx1"/>
          </a:solidFill>
          <a:latin typeface="Corbel" pitchFamily="34" charset="0"/>
        </a:defRPr>
      </a:lvl6pPr>
      <a:lvl7pPr marL="914400" algn="l" rtl="0" eaLnBrk="1" fontAlgn="base" hangingPunct="1">
        <a:spcBef>
          <a:spcPct val="0"/>
        </a:spcBef>
        <a:spcAft>
          <a:spcPct val="0"/>
        </a:spcAft>
        <a:defRPr sz="4400">
          <a:solidFill>
            <a:schemeClr val="tx1"/>
          </a:solidFill>
          <a:latin typeface="Corbel" pitchFamily="34" charset="0"/>
        </a:defRPr>
      </a:lvl7pPr>
      <a:lvl8pPr marL="1371600" algn="l" rtl="0" eaLnBrk="1" fontAlgn="base" hangingPunct="1">
        <a:spcBef>
          <a:spcPct val="0"/>
        </a:spcBef>
        <a:spcAft>
          <a:spcPct val="0"/>
        </a:spcAft>
        <a:defRPr sz="4400">
          <a:solidFill>
            <a:schemeClr val="tx1"/>
          </a:solidFill>
          <a:latin typeface="Corbel" pitchFamily="34" charset="0"/>
        </a:defRPr>
      </a:lvl8pPr>
      <a:lvl9pPr marL="1828800" algn="l" rtl="0" eaLnBrk="1" fontAlgn="base" hangingPunct="1">
        <a:spcBef>
          <a:spcPct val="0"/>
        </a:spcBef>
        <a:spcAft>
          <a:spcPct val="0"/>
        </a:spcAft>
        <a:defRPr sz="4400">
          <a:solidFill>
            <a:schemeClr val="tx1"/>
          </a:solidFill>
          <a:latin typeface="Corbel"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Candara"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Candara"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Candara"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Candara"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t>Capstone Project</a:t>
            </a:r>
          </a:p>
        </p:txBody>
      </p:sp>
      <p:sp>
        <p:nvSpPr>
          <p:cNvPr id="3" name="Subtitle 2"/>
          <p:cNvSpPr>
            <a:spLocks noGrp="1"/>
          </p:cNvSpPr>
          <p:nvPr>
            <p:ph type="subTitle" idx="1"/>
          </p:nvPr>
        </p:nvSpPr>
        <p:spPr/>
        <p:txBody>
          <a:bodyPr/>
          <a:lstStyle/>
          <a:p>
            <a:r>
              <a:rPr lang="en-IN" dirty="0"/>
              <a:t>Insurance Premium Default Propensity Prediction</a:t>
            </a:r>
          </a:p>
        </p:txBody>
      </p:sp>
      <p:sp>
        <p:nvSpPr>
          <p:cNvPr id="5" name="TextBox 4">
            <a:extLst>
              <a:ext uri="{FF2B5EF4-FFF2-40B4-BE49-F238E27FC236}">
                <a16:creationId xmlns:a16="http://schemas.microsoft.com/office/drawing/2014/main" id="{C0FEB589-7FAE-469E-BCF3-7591F586A104}"/>
              </a:ext>
            </a:extLst>
          </p:cNvPr>
          <p:cNvSpPr txBox="1"/>
          <p:nvPr/>
        </p:nvSpPr>
        <p:spPr>
          <a:xfrm>
            <a:off x="8627164" y="5844209"/>
            <a:ext cx="2213114" cy="369332"/>
          </a:xfrm>
          <a:prstGeom prst="rect">
            <a:avLst/>
          </a:prstGeom>
          <a:noFill/>
        </p:spPr>
        <p:txBody>
          <a:bodyPr wrap="square" rtlCol="0">
            <a:spAutoFit/>
          </a:bodyPr>
          <a:lstStyle/>
          <a:p>
            <a:r>
              <a:rPr lang="en-US" dirty="0"/>
              <a:t>By: Andell Haughton</a:t>
            </a:r>
          </a:p>
        </p:txBody>
      </p:sp>
    </p:spTree>
    <p:extLst>
      <p:ext uri="{BB962C8B-B14F-4D97-AF65-F5344CB8AC3E}">
        <p14:creationId xmlns:p14="http://schemas.microsoft.com/office/powerpoint/2010/main" val="1077703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D1AF89E-4BB5-417F-9E75-93DC50E60B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52" y="1139688"/>
            <a:ext cx="4943057" cy="34745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2029657-C0E8-4A26-8617-146656F8ED9B}"/>
              </a:ext>
            </a:extLst>
          </p:cNvPr>
          <p:cNvSpPr txBox="1"/>
          <p:nvPr/>
        </p:nvSpPr>
        <p:spPr>
          <a:xfrm>
            <a:off x="880232" y="265500"/>
            <a:ext cx="3678516" cy="923330"/>
          </a:xfrm>
          <a:prstGeom prst="rect">
            <a:avLst/>
          </a:prstGeom>
          <a:noFill/>
        </p:spPr>
        <p:txBody>
          <a:bodyPr wrap="square" rtlCol="0">
            <a:spAutoFit/>
          </a:bodyPr>
          <a:lstStyle/>
          <a:p>
            <a:r>
              <a:rPr lang="en-US" b="1" i="0" dirty="0">
                <a:solidFill>
                  <a:srgbClr val="000000"/>
                </a:solidFill>
                <a:effectLst/>
                <a:latin typeface="Helvetica Neue"/>
              </a:rPr>
              <a:t>Histogram Boxplot on Premium Paid by Cash</a:t>
            </a:r>
          </a:p>
          <a:p>
            <a:endParaRPr lang="en-US" dirty="0"/>
          </a:p>
        </p:txBody>
      </p:sp>
      <p:sp>
        <p:nvSpPr>
          <p:cNvPr id="3" name="TextBox 2">
            <a:extLst>
              <a:ext uri="{FF2B5EF4-FFF2-40B4-BE49-F238E27FC236}">
                <a16:creationId xmlns:a16="http://schemas.microsoft.com/office/drawing/2014/main" id="{4916EAB5-A63F-413F-8106-6631406F41C1}"/>
              </a:ext>
            </a:extLst>
          </p:cNvPr>
          <p:cNvSpPr txBox="1"/>
          <p:nvPr/>
        </p:nvSpPr>
        <p:spPr>
          <a:xfrm>
            <a:off x="622853" y="5069321"/>
            <a:ext cx="4651511" cy="1538883"/>
          </a:xfrm>
          <a:prstGeom prst="rect">
            <a:avLst/>
          </a:prstGeom>
          <a:noFill/>
        </p:spPr>
        <p:txBody>
          <a:bodyPr wrap="square" rtlCol="0">
            <a:spAutoFit/>
          </a:bodyPr>
          <a:lstStyle/>
          <a:p>
            <a:pPr algn="l"/>
            <a:r>
              <a:rPr lang="en-US" sz="1400" b="1" i="0" dirty="0">
                <a:solidFill>
                  <a:srgbClr val="000000"/>
                </a:solidFill>
                <a:effectLst/>
                <a:latin typeface="Helvetica Neue"/>
              </a:rPr>
              <a:t>Insight</a:t>
            </a:r>
          </a:p>
          <a:p>
            <a:pPr algn="l"/>
            <a:endParaRPr lang="en-US" sz="1400" b="0" i="0" dirty="0">
              <a:solidFill>
                <a:srgbClr val="000000"/>
              </a:solidFill>
              <a:effectLst/>
              <a:latin typeface="Helvetica Neue"/>
            </a:endParaRPr>
          </a:p>
          <a:p>
            <a:pPr marL="285750" indent="-285750" algn="l">
              <a:buFont typeface="Arial" panose="020B0604020202020204" pitchFamily="34" charset="0"/>
              <a:buChar char="•"/>
            </a:pPr>
            <a:r>
              <a:rPr lang="en-US" sz="1200" b="0" i="0" dirty="0">
                <a:solidFill>
                  <a:srgbClr val="000000"/>
                </a:solidFill>
                <a:effectLst/>
                <a:latin typeface="Helvetica Neue"/>
              </a:rPr>
              <a:t>1% of premium was paid by cash by 6000 customers</a:t>
            </a:r>
          </a:p>
          <a:p>
            <a:pPr algn="l"/>
            <a:endParaRPr lang="en-US" sz="1200" b="0" i="0" dirty="0">
              <a:solidFill>
                <a:srgbClr val="000000"/>
              </a:solidFill>
              <a:effectLst/>
              <a:latin typeface="Helvetica Neue"/>
            </a:endParaRPr>
          </a:p>
          <a:p>
            <a:pPr marL="285750" indent="-285750" algn="l">
              <a:buFont typeface="Arial" panose="020B0604020202020204" pitchFamily="34" charset="0"/>
              <a:buChar char="•"/>
            </a:pPr>
            <a:r>
              <a:rPr lang="en-US" sz="1200" b="0" i="0" dirty="0">
                <a:solidFill>
                  <a:srgbClr val="000000"/>
                </a:solidFill>
                <a:effectLst/>
                <a:latin typeface="Helvetica Neue"/>
              </a:rPr>
              <a:t>Majority of customers, about 16000 did not pay premium by cash</a:t>
            </a:r>
          </a:p>
          <a:p>
            <a:endParaRPr lang="en-US" dirty="0"/>
          </a:p>
        </p:txBody>
      </p:sp>
      <p:pic>
        <p:nvPicPr>
          <p:cNvPr id="5" name="Picture 2">
            <a:extLst>
              <a:ext uri="{FF2B5EF4-FFF2-40B4-BE49-F238E27FC236}">
                <a16:creationId xmlns:a16="http://schemas.microsoft.com/office/drawing/2014/main" id="{8CBF2E5A-A1B5-48FB-84CC-A3E810789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061" y="1658755"/>
            <a:ext cx="5287617" cy="34745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585784D-C4B7-4DA6-9CCE-1735B4580F7F}"/>
              </a:ext>
            </a:extLst>
          </p:cNvPr>
          <p:cNvSpPr txBox="1"/>
          <p:nvPr/>
        </p:nvSpPr>
        <p:spPr>
          <a:xfrm>
            <a:off x="6586330" y="5053617"/>
            <a:ext cx="4943059" cy="1877437"/>
          </a:xfrm>
          <a:prstGeom prst="rect">
            <a:avLst/>
          </a:prstGeom>
          <a:noFill/>
        </p:spPr>
        <p:txBody>
          <a:bodyPr wrap="square" rtlCol="0">
            <a:spAutoFit/>
          </a:bodyPr>
          <a:lstStyle/>
          <a:p>
            <a:pPr algn="l"/>
            <a:r>
              <a:rPr lang="en-US" sz="1400" b="1" i="0" dirty="0">
                <a:solidFill>
                  <a:srgbClr val="000000"/>
                </a:solidFill>
                <a:effectLst/>
                <a:latin typeface="Helvetica Neue"/>
              </a:rPr>
              <a:t>Insight</a:t>
            </a:r>
          </a:p>
          <a:p>
            <a:pPr algn="l"/>
            <a:endParaRPr lang="en-US" sz="1200" b="1" i="0" dirty="0">
              <a:solidFill>
                <a:srgbClr val="000000"/>
              </a:solidFill>
              <a:effectLst/>
              <a:latin typeface="Helvetica Neue"/>
            </a:endParaRPr>
          </a:p>
          <a:p>
            <a:pPr marL="285750" indent="-285750" algn="l">
              <a:buFont typeface="Arial" panose="020B0604020202020204" pitchFamily="34" charset="0"/>
              <a:buChar char="•"/>
            </a:pPr>
            <a:r>
              <a:rPr lang="en-US" sz="1200" b="0" i="0" dirty="0">
                <a:solidFill>
                  <a:srgbClr val="000000"/>
                </a:solidFill>
                <a:effectLst/>
                <a:latin typeface="Helvetica Neue"/>
              </a:rPr>
              <a:t>The plot indicate a mainly normal distribution bell curve for the age of customers</a:t>
            </a:r>
          </a:p>
          <a:p>
            <a:pPr algn="l"/>
            <a:endParaRPr lang="en-US" sz="1200" b="0" i="0" dirty="0">
              <a:solidFill>
                <a:srgbClr val="000000"/>
              </a:solidFill>
              <a:effectLst/>
              <a:latin typeface="Helvetica Neue"/>
            </a:endParaRPr>
          </a:p>
          <a:p>
            <a:pPr marL="285750" indent="-285750" algn="l">
              <a:buFont typeface="Arial" panose="020B0604020202020204" pitchFamily="34" charset="0"/>
              <a:buChar char="•"/>
            </a:pPr>
            <a:r>
              <a:rPr lang="en-US" sz="1200" b="0" i="0" dirty="0">
                <a:solidFill>
                  <a:srgbClr val="000000"/>
                </a:solidFill>
                <a:effectLst/>
                <a:latin typeface="Helvetica Neue"/>
              </a:rPr>
              <a:t>Most customers are between the ages 50-60</a:t>
            </a:r>
          </a:p>
          <a:p>
            <a:pPr algn="l"/>
            <a:endParaRPr lang="en-US" sz="1200" b="0" i="0" dirty="0">
              <a:solidFill>
                <a:srgbClr val="000000"/>
              </a:solidFill>
              <a:effectLst/>
              <a:latin typeface="Helvetica Neue"/>
            </a:endParaRPr>
          </a:p>
          <a:p>
            <a:pPr marL="285750" indent="-285750" algn="l">
              <a:buFont typeface="Arial" panose="020B0604020202020204" pitchFamily="34" charset="0"/>
              <a:buChar char="•"/>
            </a:pPr>
            <a:r>
              <a:rPr lang="en-US" sz="1200" b="0" i="0" dirty="0">
                <a:solidFill>
                  <a:srgbClr val="000000"/>
                </a:solidFill>
                <a:effectLst/>
                <a:latin typeface="Helvetica Neue"/>
              </a:rPr>
              <a:t>There is indication of upper outliers in the boxplot</a:t>
            </a:r>
          </a:p>
          <a:p>
            <a:endParaRPr lang="en-US" dirty="0"/>
          </a:p>
        </p:txBody>
      </p:sp>
      <p:sp>
        <p:nvSpPr>
          <p:cNvPr id="7" name="TextBox 6">
            <a:extLst>
              <a:ext uri="{FF2B5EF4-FFF2-40B4-BE49-F238E27FC236}">
                <a16:creationId xmlns:a16="http://schemas.microsoft.com/office/drawing/2014/main" id="{6D5749C1-8EAC-4D39-98D1-598615844542}"/>
              </a:ext>
            </a:extLst>
          </p:cNvPr>
          <p:cNvSpPr txBox="1"/>
          <p:nvPr/>
        </p:nvSpPr>
        <p:spPr>
          <a:xfrm>
            <a:off x="6811619" y="865664"/>
            <a:ext cx="4943058" cy="677108"/>
          </a:xfrm>
          <a:prstGeom prst="rect">
            <a:avLst/>
          </a:prstGeom>
          <a:noFill/>
        </p:spPr>
        <p:txBody>
          <a:bodyPr wrap="square" rtlCol="0">
            <a:spAutoFit/>
          </a:bodyPr>
          <a:lstStyle/>
          <a:p>
            <a:r>
              <a:rPr lang="en-US" b="1" i="0" dirty="0">
                <a:solidFill>
                  <a:srgbClr val="000000"/>
                </a:solidFill>
                <a:effectLst/>
                <a:latin typeface="Helvetica Neue"/>
              </a:rPr>
              <a:t>Histogram Boxplot on Age of Customers</a:t>
            </a:r>
          </a:p>
          <a:p>
            <a:endParaRPr lang="en-US" sz="2000" dirty="0"/>
          </a:p>
        </p:txBody>
      </p:sp>
    </p:spTree>
    <p:extLst>
      <p:ext uri="{BB962C8B-B14F-4D97-AF65-F5344CB8AC3E}">
        <p14:creationId xmlns:p14="http://schemas.microsoft.com/office/powerpoint/2010/main" val="557686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A5605FE-F36F-4E02-ADFB-74ED15695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991" y="1127250"/>
            <a:ext cx="5083451" cy="40676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E1FEFE-22B7-4758-9B3F-F20207507A58}"/>
              </a:ext>
            </a:extLst>
          </p:cNvPr>
          <p:cNvSpPr txBox="1"/>
          <p:nvPr/>
        </p:nvSpPr>
        <p:spPr>
          <a:xfrm>
            <a:off x="860148" y="5433390"/>
            <a:ext cx="3049242" cy="1231106"/>
          </a:xfrm>
          <a:prstGeom prst="rect">
            <a:avLst/>
          </a:prstGeom>
          <a:noFill/>
        </p:spPr>
        <p:txBody>
          <a:bodyPr wrap="square" rtlCol="0">
            <a:spAutoFit/>
          </a:bodyPr>
          <a:lstStyle/>
          <a:p>
            <a:r>
              <a:rPr lang="en-US" sz="1600" b="1" dirty="0"/>
              <a:t>Insight</a:t>
            </a:r>
          </a:p>
          <a:p>
            <a:endParaRPr lang="en-US" sz="1600" dirty="0"/>
          </a:p>
          <a:p>
            <a:pPr marL="285750" indent="-285750">
              <a:buFont typeface="Arial" panose="020B0604020202020204" pitchFamily="34" charset="0"/>
              <a:buChar char="•"/>
            </a:pPr>
            <a:r>
              <a:rPr lang="en-US" sz="1400" dirty="0"/>
              <a:t>The histogram indicates that there is significant outliers in the spread of income</a:t>
            </a:r>
          </a:p>
        </p:txBody>
      </p:sp>
      <p:sp>
        <p:nvSpPr>
          <p:cNvPr id="3" name="TextBox 2">
            <a:extLst>
              <a:ext uri="{FF2B5EF4-FFF2-40B4-BE49-F238E27FC236}">
                <a16:creationId xmlns:a16="http://schemas.microsoft.com/office/drawing/2014/main" id="{3C7D4B73-7910-4F66-AE05-5CF5115E3C41}"/>
              </a:ext>
            </a:extLst>
          </p:cNvPr>
          <p:cNvSpPr txBox="1"/>
          <p:nvPr/>
        </p:nvSpPr>
        <p:spPr>
          <a:xfrm>
            <a:off x="1099931" y="397565"/>
            <a:ext cx="4784034" cy="677108"/>
          </a:xfrm>
          <a:prstGeom prst="rect">
            <a:avLst/>
          </a:prstGeom>
          <a:noFill/>
        </p:spPr>
        <p:txBody>
          <a:bodyPr wrap="square" rtlCol="0">
            <a:spAutoFit/>
          </a:bodyPr>
          <a:lstStyle/>
          <a:p>
            <a:r>
              <a:rPr lang="en-US" b="1" i="0" dirty="0">
                <a:solidFill>
                  <a:srgbClr val="000000"/>
                </a:solidFill>
                <a:effectLst/>
                <a:latin typeface="Helvetica Neue"/>
              </a:rPr>
              <a:t>Histogram Boxplot on Income</a:t>
            </a:r>
          </a:p>
          <a:p>
            <a:endParaRPr lang="en-US" sz="2000" dirty="0"/>
          </a:p>
        </p:txBody>
      </p:sp>
      <p:pic>
        <p:nvPicPr>
          <p:cNvPr id="5" name="Picture 2">
            <a:extLst>
              <a:ext uri="{FF2B5EF4-FFF2-40B4-BE49-F238E27FC236}">
                <a16:creationId xmlns:a16="http://schemas.microsoft.com/office/drawing/2014/main" id="{627E38FB-40D3-4620-8901-2737E42283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4749" y="1683841"/>
            <a:ext cx="4883425" cy="37495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D94698C-86E6-481D-A829-4DBC30F476A2}"/>
              </a:ext>
            </a:extLst>
          </p:cNvPr>
          <p:cNvSpPr txBox="1"/>
          <p:nvPr/>
        </p:nvSpPr>
        <p:spPr>
          <a:xfrm>
            <a:off x="7262191" y="997439"/>
            <a:ext cx="4346718" cy="892552"/>
          </a:xfrm>
          <a:prstGeom prst="rect">
            <a:avLst/>
          </a:prstGeom>
          <a:noFill/>
        </p:spPr>
        <p:txBody>
          <a:bodyPr wrap="square" rtlCol="0">
            <a:spAutoFit/>
          </a:bodyPr>
          <a:lstStyle/>
          <a:p>
            <a:r>
              <a:rPr lang="en-US" sz="1600" b="1" i="0" dirty="0">
                <a:solidFill>
                  <a:srgbClr val="000000"/>
                </a:solidFill>
                <a:effectLst/>
                <a:latin typeface="Helvetica Neue"/>
              </a:rPr>
              <a:t>Histogram Boxplot on 3 - 6 Months Late Payment (</a:t>
            </a:r>
            <a:r>
              <a:rPr lang="en-US" sz="1600" b="1" i="0" dirty="0" err="1">
                <a:solidFill>
                  <a:srgbClr val="000000"/>
                </a:solidFill>
                <a:effectLst/>
                <a:latin typeface="Helvetica Neue"/>
              </a:rPr>
              <a:t>Late_A</a:t>
            </a:r>
            <a:r>
              <a:rPr lang="en-US" sz="1600" b="1" i="0" dirty="0">
                <a:solidFill>
                  <a:srgbClr val="000000"/>
                </a:solidFill>
                <a:effectLst/>
                <a:latin typeface="Helvetica Neue"/>
              </a:rPr>
              <a:t>)</a:t>
            </a:r>
          </a:p>
          <a:p>
            <a:endParaRPr lang="en-US" dirty="0"/>
          </a:p>
        </p:txBody>
      </p:sp>
      <p:sp>
        <p:nvSpPr>
          <p:cNvPr id="7" name="TextBox 6">
            <a:extLst>
              <a:ext uri="{FF2B5EF4-FFF2-40B4-BE49-F238E27FC236}">
                <a16:creationId xmlns:a16="http://schemas.microsoft.com/office/drawing/2014/main" id="{CC30BC85-3D91-4090-ABE9-58E225E6A22C}"/>
              </a:ext>
            </a:extLst>
          </p:cNvPr>
          <p:cNvSpPr txBox="1"/>
          <p:nvPr/>
        </p:nvSpPr>
        <p:spPr>
          <a:xfrm>
            <a:off x="6439314" y="5582050"/>
            <a:ext cx="5169595" cy="1446550"/>
          </a:xfrm>
          <a:prstGeom prst="rect">
            <a:avLst/>
          </a:prstGeom>
          <a:noFill/>
        </p:spPr>
        <p:txBody>
          <a:bodyPr wrap="square" rtlCol="0">
            <a:spAutoFit/>
          </a:bodyPr>
          <a:lstStyle/>
          <a:p>
            <a:pPr algn="l"/>
            <a:r>
              <a:rPr lang="en-US" sz="1400" b="1" i="0" dirty="0">
                <a:solidFill>
                  <a:srgbClr val="000000"/>
                </a:solidFill>
                <a:effectLst/>
                <a:latin typeface="+mj-lt"/>
              </a:rPr>
              <a:t>Insight</a:t>
            </a:r>
          </a:p>
          <a:p>
            <a:pPr algn="l"/>
            <a:endParaRPr lang="en-US" sz="1400" b="1" i="0" dirty="0">
              <a:solidFill>
                <a:srgbClr val="000000"/>
              </a:solidFill>
              <a:effectLst/>
              <a:latin typeface="+mj-lt"/>
            </a:endParaRPr>
          </a:p>
          <a:p>
            <a:pPr marL="285750" indent="-285750" algn="l">
              <a:buFont typeface="Arial" panose="020B0604020202020204" pitchFamily="34" charset="0"/>
              <a:buChar char="•"/>
            </a:pPr>
            <a:r>
              <a:rPr lang="en-US" sz="1400" dirty="0">
                <a:solidFill>
                  <a:srgbClr val="000000"/>
                </a:solidFill>
                <a:latin typeface="+mj-lt"/>
              </a:rPr>
              <a:t>L</a:t>
            </a:r>
            <a:r>
              <a:rPr lang="en-US" sz="1400" b="0" i="0" dirty="0">
                <a:solidFill>
                  <a:srgbClr val="000000"/>
                </a:solidFill>
                <a:effectLst/>
                <a:latin typeface="+mj-lt"/>
              </a:rPr>
              <a:t>ess than 1000 customer were 3 - 6 late on payments</a:t>
            </a:r>
          </a:p>
          <a:p>
            <a:pPr algn="l"/>
            <a:endParaRPr lang="en-US" sz="1400" b="0" i="0" dirty="0">
              <a:solidFill>
                <a:srgbClr val="000000"/>
              </a:solidFill>
              <a:effectLst/>
              <a:latin typeface="+mj-lt"/>
            </a:endParaRPr>
          </a:p>
          <a:p>
            <a:pPr marL="285750" indent="-285750" algn="l">
              <a:buFont typeface="Arial" panose="020B0604020202020204" pitchFamily="34" charset="0"/>
              <a:buChar char="•"/>
            </a:pPr>
            <a:r>
              <a:rPr lang="en-US" sz="1400" b="0" i="0" dirty="0">
                <a:solidFill>
                  <a:srgbClr val="000000"/>
                </a:solidFill>
                <a:effectLst/>
                <a:latin typeface="+mj-lt"/>
              </a:rPr>
              <a:t>There is evidence of outliers in the boxplot</a:t>
            </a:r>
          </a:p>
          <a:p>
            <a:endParaRPr lang="en-US" dirty="0"/>
          </a:p>
        </p:txBody>
      </p:sp>
    </p:spTree>
    <p:extLst>
      <p:ext uri="{BB962C8B-B14F-4D97-AF65-F5344CB8AC3E}">
        <p14:creationId xmlns:p14="http://schemas.microsoft.com/office/powerpoint/2010/main" val="1765816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5F71D4B2-0CE8-440D-9B6B-B98E528482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479" y="536670"/>
            <a:ext cx="5507521" cy="29166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EDC0846-D3BB-45B7-B428-90C6F666D326}"/>
              </a:ext>
            </a:extLst>
          </p:cNvPr>
          <p:cNvSpPr txBox="1"/>
          <p:nvPr/>
        </p:nvSpPr>
        <p:spPr>
          <a:xfrm>
            <a:off x="588479" y="125361"/>
            <a:ext cx="7527235" cy="677108"/>
          </a:xfrm>
          <a:prstGeom prst="rect">
            <a:avLst/>
          </a:prstGeom>
          <a:noFill/>
        </p:spPr>
        <p:txBody>
          <a:bodyPr wrap="square" rtlCol="0">
            <a:spAutoFit/>
          </a:bodyPr>
          <a:lstStyle/>
          <a:p>
            <a:r>
              <a:rPr lang="en-US" b="1" i="0" dirty="0">
                <a:solidFill>
                  <a:srgbClr val="000000"/>
                </a:solidFill>
                <a:effectLst/>
                <a:latin typeface="Helvetica Neue"/>
              </a:rPr>
              <a:t>Histogram Boxplot on 6 - 12 Months Late Payment (</a:t>
            </a:r>
            <a:r>
              <a:rPr lang="en-US" b="1" i="0" dirty="0" err="1">
                <a:solidFill>
                  <a:srgbClr val="000000"/>
                </a:solidFill>
                <a:effectLst/>
                <a:latin typeface="Helvetica Neue"/>
              </a:rPr>
              <a:t>Late_B</a:t>
            </a:r>
            <a:r>
              <a:rPr lang="en-US" b="1" i="0" dirty="0">
                <a:solidFill>
                  <a:srgbClr val="000000"/>
                </a:solidFill>
                <a:effectLst/>
                <a:latin typeface="Helvetica Neue"/>
              </a:rPr>
              <a:t>)</a:t>
            </a:r>
          </a:p>
          <a:p>
            <a:endParaRPr lang="en-US" sz="2000" dirty="0"/>
          </a:p>
        </p:txBody>
      </p:sp>
      <p:sp>
        <p:nvSpPr>
          <p:cNvPr id="3" name="TextBox 2">
            <a:extLst>
              <a:ext uri="{FF2B5EF4-FFF2-40B4-BE49-F238E27FC236}">
                <a16:creationId xmlns:a16="http://schemas.microsoft.com/office/drawing/2014/main" id="{F51B26F8-1921-4486-8DCD-6D16AE15996B}"/>
              </a:ext>
            </a:extLst>
          </p:cNvPr>
          <p:cNvSpPr txBox="1"/>
          <p:nvPr/>
        </p:nvSpPr>
        <p:spPr>
          <a:xfrm>
            <a:off x="7384151" y="1016047"/>
            <a:ext cx="2663687" cy="2154436"/>
          </a:xfrm>
          <a:prstGeom prst="rect">
            <a:avLst/>
          </a:prstGeom>
          <a:noFill/>
        </p:spPr>
        <p:txBody>
          <a:bodyPr wrap="square" rtlCol="0">
            <a:spAutoFit/>
          </a:bodyPr>
          <a:lstStyle/>
          <a:p>
            <a:pPr algn="l"/>
            <a:r>
              <a:rPr lang="en-US" sz="1600" b="1" i="0" dirty="0">
                <a:solidFill>
                  <a:srgbClr val="000000"/>
                </a:solidFill>
                <a:effectLst/>
                <a:latin typeface="Helvetica Neue"/>
              </a:rPr>
              <a:t>Insight</a:t>
            </a:r>
          </a:p>
          <a:p>
            <a:pPr algn="l"/>
            <a:endParaRPr lang="en-US" sz="1600" b="1" i="0" dirty="0">
              <a:solidFill>
                <a:srgbClr val="000000"/>
              </a:solidFill>
              <a:effectLst/>
              <a:latin typeface="Helvetica Neue"/>
            </a:endParaRPr>
          </a:p>
          <a:p>
            <a:pPr marL="285750" indent="-285750" algn="l">
              <a:buFont typeface="Arial" panose="020B0604020202020204" pitchFamily="34" charset="0"/>
              <a:buChar char="•"/>
            </a:pPr>
            <a:r>
              <a:rPr lang="en-US" sz="1400" dirty="0">
                <a:solidFill>
                  <a:srgbClr val="000000"/>
                </a:solidFill>
                <a:latin typeface="Helvetica Neue"/>
              </a:rPr>
              <a:t>L</a:t>
            </a:r>
            <a:r>
              <a:rPr lang="en-US" sz="1400" b="0" i="0" dirty="0">
                <a:solidFill>
                  <a:srgbClr val="000000"/>
                </a:solidFill>
                <a:effectLst/>
                <a:latin typeface="Helvetica Neue"/>
              </a:rPr>
              <a:t>ess than 400 customer were 6 - 12 months late on payments</a:t>
            </a:r>
          </a:p>
          <a:p>
            <a:pPr algn="l"/>
            <a:endParaRPr lang="en-US" sz="1400" b="0" i="0" dirty="0">
              <a:solidFill>
                <a:srgbClr val="000000"/>
              </a:solidFill>
              <a:effectLst/>
              <a:latin typeface="Helvetica Neue"/>
            </a:endParaRPr>
          </a:p>
          <a:p>
            <a:pPr marL="285750" indent="-285750" algn="l">
              <a:buFont typeface="Arial" panose="020B0604020202020204" pitchFamily="34" charset="0"/>
              <a:buChar char="•"/>
            </a:pPr>
            <a:r>
              <a:rPr lang="en-US" sz="1400" b="0" i="0" dirty="0">
                <a:solidFill>
                  <a:srgbClr val="000000"/>
                </a:solidFill>
                <a:effectLst/>
                <a:latin typeface="Helvetica Neue"/>
              </a:rPr>
              <a:t>There is evidence of outliers in the boxplot</a:t>
            </a:r>
          </a:p>
          <a:p>
            <a:endParaRPr lang="en-US" dirty="0"/>
          </a:p>
        </p:txBody>
      </p:sp>
      <p:pic>
        <p:nvPicPr>
          <p:cNvPr id="5" name="Picture 2">
            <a:extLst>
              <a:ext uri="{FF2B5EF4-FFF2-40B4-BE49-F238E27FC236}">
                <a16:creationId xmlns:a16="http://schemas.microsoft.com/office/drawing/2014/main" id="{73F41246-D76C-43E7-B846-C6D72EDF5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921" y="3939664"/>
            <a:ext cx="6414051" cy="2916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50B95DC-2D01-402F-B5C7-AE5EB41C4A9B}"/>
              </a:ext>
            </a:extLst>
          </p:cNvPr>
          <p:cNvSpPr txBox="1"/>
          <p:nvPr/>
        </p:nvSpPr>
        <p:spPr>
          <a:xfrm>
            <a:off x="6096000" y="3597639"/>
            <a:ext cx="6573078" cy="677108"/>
          </a:xfrm>
          <a:prstGeom prst="rect">
            <a:avLst/>
          </a:prstGeom>
          <a:noFill/>
        </p:spPr>
        <p:txBody>
          <a:bodyPr wrap="square" rtlCol="0">
            <a:spAutoFit/>
          </a:bodyPr>
          <a:lstStyle/>
          <a:p>
            <a:r>
              <a:rPr lang="en-US" b="1" i="0" dirty="0">
                <a:solidFill>
                  <a:srgbClr val="000000"/>
                </a:solidFill>
                <a:effectLst/>
                <a:latin typeface="Helvetica Neue"/>
              </a:rPr>
              <a:t>Histogram Boxplot More than 12 Months Late (</a:t>
            </a:r>
            <a:r>
              <a:rPr lang="en-US" b="1" i="0" dirty="0" err="1">
                <a:solidFill>
                  <a:srgbClr val="000000"/>
                </a:solidFill>
                <a:effectLst/>
                <a:latin typeface="Helvetica Neue"/>
              </a:rPr>
              <a:t>Late_C</a:t>
            </a:r>
            <a:r>
              <a:rPr lang="en-US" b="1" i="0" dirty="0">
                <a:solidFill>
                  <a:srgbClr val="000000"/>
                </a:solidFill>
                <a:effectLst/>
                <a:latin typeface="Helvetica Neue"/>
              </a:rPr>
              <a:t>)</a:t>
            </a:r>
          </a:p>
          <a:p>
            <a:endParaRPr lang="en-US" sz="2000" dirty="0"/>
          </a:p>
        </p:txBody>
      </p:sp>
      <p:sp>
        <p:nvSpPr>
          <p:cNvPr id="7" name="TextBox 6">
            <a:extLst>
              <a:ext uri="{FF2B5EF4-FFF2-40B4-BE49-F238E27FC236}">
                <a16:creationId xmlns:a16="http://schemas.microsoft.com/office/drawing/2014/main" id="{37ACCB23-7B42-4891-9613-9444A9FBD661}"/>
              </a:ext>
            </a:extLst>
          </p:cNvPr>
          <p:cNvSpPr txBox="1"/>
          <p:nvPr/>
        </p:nvSpPr>
        <p:spPr>
          <a:xfrm>
            <a:off x="1762540" y="4474671"/>
            <a:ext cx="2796209" cy="1846659"/>
          </a:xfrm>
          <a:prstGeom prst="rect">
            <a:avLst/>
          </a:prstGeom>
          <a:noFill/>
        </p:spPr>
        <p:txBody>
          <a:bodyPr wrap="square" rtlCol="0">
            <a:spAutoFit/>
          </a:bodyPr>
          <a:lstStyle/>
          <a:p>
            <a:r>
              <a:rPr lang="en-US" sz="1600" b="1" dirty="0"/>
              <a:t>Insight</a:t>
            </a:r>
          </a:p>
          <a:p>
            <a:endParaRPr lang="en-US" sz="1600" dirty="0"/>
          </a:p>
          <a:p>
            <a:pPr marL="285750" indent="-285750">
              <a:buFont typeface="Arial" panose="020B0604020202020204" pitchFamily="34" charset="0"/>
              <a:buChar char="•"/>
            </a:pPr>
            <a:r>
              <a:rPr lang="en-US" sz="1400" dirty="0"/>
              <a:t>Less than 400 customer were more than 12 months late on payments</a:t>
            </a:r>
          </a:p>
          <a:p>
            <a:endParaRPr lang="en-US" sz="1200" dirty="0"/>
          </a:p>
          <a:p>
            <a:pPr marL="285750" indent="-285750">
              <a:buFont typeface="Arial" panose="020B0604020202020204" pitchFamily="34" charset="0"/>
              <a:buChar char="•"/>
            </a:pPr>
            <a:r>
              <a:rPr lang="en-US" sz="1400" dirty="0"/>
              <a:t>There is evidence of outliers in the boxplot</a:t>
            </a:r>
          </a:p>
        </p:txBody>
      </p:sp>
    </p:spTree>
    <p:extLst>
      <p:ext uri="{BB962C8B-B14F-4D97-AF65-F5344CB8AC3E}">
        <p14:creationId xmlns:p14="http://schemas.microsoft.com/office/powerpoint/2010/main" val="357468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071C17-7ACF-455D-BEF6-53FB013058F4}"/>
              </a:ext>
            </a:extLst>
          </p:cNvPr>
          <p:cNvSpPr txBox="1"/>
          <p:nvPr/>
        </p:nvSpPr>
        <p:spPr>
          <a:xfrm>
            <a:off x="844206" y="65633"/>
            <a:ext cx="4757531" cy="738664"/>
          </a:xfrm>
          <a:prstGeom prst="rect">
            <a:avLst/>
          </a:prstGeom>
          <a:noFill/>
        </p:spPr>
        <p:txBody>
          <a:bodyPr wrap="square" rtlCol="0">
            <a:spAutoFit/>
          </a:bodyPr>
          <a:lstStyle/>
          <a:p>
            <a:r>
              <a:rPr lang="en-US" b="1" i="0" dirty="0">
                <a:solidFill>
                  <a:srgbClr val="000000"/>
                </a:solidFill>
                <a:effectLst/>
                <a:latin typeface="Helvetica Neue"/>
              </a:rPr>
              <a:t>Histogram on Marital Status</a:t>
            </a:r>
          </a:p>
          <a:p>
            <a:endParaRPr lang="en-US" sz="2400" dirty="0"/>
          </a:p>
        </p:txBody>
      </p:sp>
      <p:pic>
        <p:nvPicPr>
          <p:cNvPr id="6" name="Picture 2">
            <a:extLst>
              <a:ext uri="{FF2B5EF4-FFF2-40B4-BE49-F238E27FC236}">
                <a16:creationId xmlns:a16="http://schemas.microsoft.com/office/drawing/2014/main" id="{A36962FC-C799-477B-A479-FA955A8C3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16" y="434965"/>
            <a:ext cx="6068049" cy="28384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176B385-3C2A-4175-BB1A-1AB357915213}"/>
              </a:ext>
            </a:extLst>
          </p:cNvPr>
          <p:cNvSpPr txBox="1"/>
          <p:nvPr/>
        </p:nvSpPr>
        <p:spPr>
          <a:xfrm>
            <a:off x="7650440" y="1055649"/>
            <a:ext cx="3074505" cy="1908215"/>
          </a:xfrm>
          <a:prstGeom prst="rect">
            <a:avLst/>
          </a:prstGeom>
          <a:noFill/>
        </p:spPr>
        <p:txBody>
          <a:bodyPr wrap="square" rtlCol="0">
            <a:spAutoFit/>
          </a:bodyPr>
          <a:lstStyle/>
          <a:p>
            <a:pPr algn="l"/>
            <a:r>
              <a:rPr lang="en-US" sz="1600" b="1" i="0" dirty="0">
                <a:solidFill>
                  <a:srgbClr val="000000"/>
                </a:solidFill>
                <a:effectLst/>
                <a:latin typeface="Helvetica Neue"/>
              </a:rPr>
              <a:t>Insight</a:t>
            </a:r>
            <a:endParaRPr lang="en-US" sz="1600" b="0" i="0" dirty="0">
              <a:solidFill>
                <a:srgbClr val="000000"/>
              </a:solidFill>
              <a:effectLst/>
              <a:latin typeface="Helvetica Neue"/>
            </a:endParaRPr>
          </a:p>
          <a:p>
            <a:pPr marL="285750" indent="-285750" algn="l">
              <a:lnSpc>
                <a:spcPct val="150000"/>
              </a:lnSpc>
              <a:buFont typeface="Arial" panose="020B0604020202020204" pitchFamily="34" charset="0"/>
              <a:buChar char="•"/>
            </a:pPr>
            <a:r>
              <a:rPr lang="en-US" sz="1400" b="0" i="0" dirty="0">
                <a:solidFill>
                  <a:srgbClr val="000000"/>
                </a:solidFill>
                <a:effectLst/>
                <a:latin typeface="+mj-lt"/>
              </a:rPr>
              <a:t>Marital Status seem to be approx equally distributed with around 4000 married and around 4000 unmarried</a:t>
            </a:r>
          </a:p>
          <a:p>
            <a:endParaRPr lang="en-US" dirty="0"/>
          </a:p>
        </p:txBody>
      </p:sp>
      <p:pic>
        <p:nvPicPr>
          <p:cNvPr id="8" name="Picture 2">
            <a:extLst>
              <a:ext uri="{FF2B5EF4-FFF2-40B4-BE49-F238E27FC236}">
                <a16:creationId xmlns:a16="http://schemas.microsoft.com/office/drawing/2014/main" id="{D201DD81-003F-4E52-ADB8-D543DD82C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16" y="3922643"/>
            <a:ext cx="6196636" cy="29353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692B42F-8378-47CC-953E-F4D2C5709710}"/>
              </a:ext>
            </a:extLst>
          </p:cNvPr>
          <p:cNvSpPr txBox="1"/>
          <p:nvPr/>
        </p:nvSpPr>
        <p:spPr>
          <a:xfrm>
            <a:off x="844206" y="3501707"/>
            <a:ext cx="6806234" cy="646331"/>
          </a:xfrm>
          <a:prstGeom prst="rect">
            <a:avLst/>
          </a:prstGeom>
          <a:noFill/>
        </p:spPr>
        <p:txBody>
          <a:bodyPr wrap="square" rtlCol="0">
            <a:spAutoFit/>
          </a:bodyPr>
          <a:lstStyle/>
          <a:p>
            <a:r>
              <a:rPr lang="en-US" b="1" i="0" dirty="0">
                <a:solidFill>
                  <a:srgbClr val="000000"/>
                </a:solidFill>
                <a:effectLst/>
                <a:latin typeface="Helvetica Neue"/>
              </a:rPr>
              <a:t>Histogram on Vehicles Owned (</a:t>
            </a:r>
            <a:r>
              <a:rPr lang="en-US" b="1" i="0" dirty="0" err="1">
                <a:solidFill>
                  <a:srgbClr val="000000"/>
                </a:solidFill>
                <a:effectLst/>
                <a:latin typeface="Helvetica Neue"/>
              </a:rPr>
              <a:t>Veh_Owned</a:t>
            </a:r>
            <a:r>
              <a:rPr lang="en-US" b="1" i="0" dirty="0">
                <a:solidFill>
                  <a:srgbClr val="000000"/>
                </a:solidFill>
                <a:effectLst/>
                <a:latin typeface="Helvetica Neue"/>
              </a:rPr>
              <a:t>)</a:t>
            </a:r>
          </a:p>
          <a:p>
            <a:endParaRPr lang="en-US" dirty="0"/>
          </a:p>
        </p:txBody>
      </p:sp>
      <p:sp>
        <p:nvSpPr>
          <p:cNvPr id="10" name="TextBox 9">
            <a:extLst>
              <a:ext uri="{FF2B5EF4-FFF2-40B4-BE49-F238E27FC236}">
                <a16:creationId xmlns:a16="http://schemas.microsoft.com/office/drawing/2014/main" id="{7C77EFCA-4995-494E-AC92-F23EEBAB8629}"/>
              </a:ext>
            </a:extLst>
          </p:cNvPr>
          <p:cNvSpPr txBox="1"/>
          <p:nvPr/>
        </p:nvSpPr>
        <p:spPr>
          <a:xfrm>
            <a:off x="7845286" y="4467658"/>
            <a:ext cx="3472070" cy="1803699"/>
          </a:xfrm>
          <a:prstGeom prst="rect">
            <a:avLst/>
          </a:prstGeom>
          <a:noFill/>
        </p:spPr>
        <p:txBody>
          <a:bodyPr wrap="square" rtlCol="0">
            <a:spAutoFit/>
          </a:bodyPr>
          <a:lstStyle/>
          <a:p>
            <a:pPr algn="l">
              <a:lnSpc>
                <a:spcPct val="150000"/>
              </a:lnSpc>
            </a:pPr>
            <a:r>
              <a:rPr lang="en-US" sz="1600" b="1" i="0" dirty="0">
                <a:solidFill>
                  <a:srgbClr val="000000"/>
                </a:solidFill>
                <a:effectLst/>
                <a:latin typeface="Helvetica Neue"/>
              </a:rPr>
              <a:t>Insight</a:t>
            </a:r>
          </a:p>
          <a:p>
            <a:pPr marL="285750" indent="-285750" algn="l">
              <a:lnSpc>
                <a:spcPct val="150000"/>
              </a:lnSpc>
              <a:buFont typeface="Arial" panose="020B0604020202020204" pitchFamily="34" charset="0"/>
              <a:buChar char="•"/>
            </a:pPr>
            <a:r>
              <a:rPr lang="en-US" sz="1400" b="0" i="0" dirty="0">
                <a:solidFill>
                  <a:srgbClr val="000000"/>
                </a:solidFill>
                <a:effectLst/>
                <a:latin typeface="+mj-lt"/>
              </a:rPr>
              <a:t>Approx 2700 of customers own 1 vehicle</a:t>
            </a:r>
          </a:p>
          <a:p>
            <a:pPr marL="285750" indent="-285750" algn="l">
              <a:lnSpc>
                <a:spcPct val="150000"/>
              </a:lnSpc>
              <a:buFont typeface="Arial" panose="020B0604020202020204" pitchFamily="34" charset="0"/>
              <a:buChar char="•"/>
            </a:pPr>
            <a:r>
              <a:rPr lang="en-US" sz="1400" b="0" i="0" dirty="0">
                <a:solidFill>
                  <a:srgbClr val="000000"/>
                </a:solidFill>
                <a:effectLst/>
                <a:latin typeface="+mj-lt"/>
              </a:rPr>
              <a:t>Approx 2700 of customers own 2 vehicles</a:t>
            </a:r>
          </a:p>
          <a:p>
            <a:pPr marL="285750" indent="-285750" algn="l">
              <a:lnSpc>
                <a:spcPct val="150000"/>
              </a:lnSpc>
              <a:buFont typeface="Arial" panose="020B0604020202020204" pitchFamily="34" charset="0"/>
              <a:buChar char="•"/>
            </a:pPr>
            <a:r>
              <a:rPr lang="en-US" sz="1400" b="0" i="0" dirty="0">
                <a:solidFill>
                  <a:srgbClr val="000000"/>
                </a:solidFill>
                <a:effectLst/>
                <a:latin typeface="+mj-lt"/>
              </a:rPr>
              <a:t>Approx 2700 of customers own 3 vehicles</a:t>
            </a:r>
          </a:p>
          <a:p>
            <a:pPr>
              <a:lnSpc>
                <a:spcPct val="150000"/>
              </a:lnSpc>
            </a:pPr>
            <a:endParaRPr lang="en-US" dirty="0"/>
          </a:p>
        </p:txBody>
      </p:sp>
    </p:spTree>
    <p:extLst>
      <p:ext uri="{BB962C8B-B14F-4D97-AF65-F5344CB8AC3E}">
        <p14:creationId xmlns:p14="http://schemas.microsoft.com/office/powerpoint/2010/main" val="322590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312AA5CA-30BF-4A09-8FF2-165041F93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991" y="463826"/>
            <a:ext cx="6117121" cy="29651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F54894-E56A-405E-9568-18AFB3D2B8CF}"/>
              </a:ext>
            </a:extLst>
          </p:cNvPr>
          <p:cNvSpPr txBox="1"/>
          <p:nvPr/>
        </p:nvSpPr>
        <p:spPr>
          <a:xfrm>
            <a:off x="861391" y="79369"/>
            <a:ext cx="7010400" cy="646331"/>
          </a:xfrm>
          <a:prstGeom prst="rect">
            <a:avLst/>
          </a:prstGeom>
          <a:noFill/>
        </p:spPr>
        <p:txBody>
          <a:bodyPr wrap="square" rtlCol="0">
            <a:spAutoFit/>
          </a:bodyPr>
          <a:lstStyle/>
          <a:p>
            <a:r>
              <a:rPr lang="en-US" b="1" i="0" dirty="0">
                <a:solidFill>
                  <a:srgbClr val="000000"/>
                </a:solidFill>
                <a:effectLst/>
                <a:latin typeface="Helvetica Neue"/>
              </a:rPr>
              <a:t>Histogram on Number of Departments (</a:t>
            </a:r>
            <a:r>
              <a:rPr lang="en-US" b="1" i="0" dirty="0" err="1">
                <a:solidFill>
                  <a:srgbClr val="000000"/>
                </a:solidFill>
                <a:effectLst/>
                <a:latin typeface="Helvetica Neue"/>
              </a:rPr>
              <a:t>No_of_dep</a:t>
            </a:r>
            <a:r>
              <a:rPr lang="en-US" b="1" i="0" dirty="0">
                <a:solidFill>
                  <a:srgbClr val="000000"/>
                </a:solidFill>
                <a:effectLst/>
                <a:latin typeface="Helvetica Neue"/>
              </a:rPr>
              <a:t>)</a:t>
            </a:r>
          </a:p>
          <a:p>
            <a:endParaRPr lang="en-US" dirty="0"/>
          </a:p>
        </p:txBody>
      </p:sp>
      <p:sp>
        <p:nvSpPr>
          <p:cNvPr id="3" name="TextBox 2">
            <a:extLst>
              <a:ext uri="{FF2B5EF4-FFF2-40B4-BE49-F238E27FC236}">
                <a16:creationId xmlns:a16="http://schemas.microsoft.com/office/drawing/2014/main" id="{D370F596-84D1-4210-A036-2B3AF650F36F}"/>
              </a:ext>
            </a:extLst>
          </p:cNvPr>
          <p:cNvSpPr txBox="1"/>
          <p:nvPr/>
        </p:nvSpPr>
        <p:spPr>
          <a:xfrm>
            <a:off x="7116417" y="1054995"/>
            <a:ext cx="4129296" cy="2123658"/>
          </a:xfrm>
          <a:prstGeom prst="rect">
            <a:avLst/>
          </a:prstGeom>
          <a:noFill/>
        </p:spPr>
        <p:txBody>
          <a:bodyPr wrap="square" rtlCol="0">
            <a:spAutoFit/>
          </a:bodyPr>
          <a:lstStyle/>
          <a:p>
            <a:pPr algn="l"/>
            <a:r>
              <a:rPr lang="en-US" sz="1600" b="1" i="0" dirty="0">
                <a:solidFill>
                  <a:srgbClr val="000000"/>
                </a:solidFill>
                <a:effectLst/>
                <a:latin typeface="Helvetica Neue"/>
              </a:rPr>
              <a:t>Insight</a:t>
            </a:r>
          </a:p>
          <a:p>
            <a:pPr algn="l"/>
            <a:endParaRPr lang="en-US" sz="1600" b="1" i="0" dirty="0">
              <a:solidFill>
                <a:srgbClr val="000000"/>
              </a:solidFill>
              <a:effectLst/>
              <a:latin typeface="Helvetica Neue"/>
            </a:endParaRPr>
          </a:p>
          <a:p>
            <a:pPr marL="285750" indent="-285750" algn="l">
              <a:buFont typeface="Arial" panose="020B0604020202020204" pitchFamily="34" charset="0"/>
              <a:buChar char="•"/>
            </a:pPr>
            <a:r>
              <a:rPr lang="en-US" sz="1400" b="0" i="0" dirty="0">
                <a:solidFill>
                  <a:srgbClr val="000000"/>
                </a:solidFill>
                <a:effectLst/>
                <a:latin typeface="+mj-lt"/>
              </a:rPr>
              <a:t>The number of departments are populated with approx the same number of customers (around 20000).</a:t>
            </a:r>
          </a:p>
          <a:p>
            <a:pPr algn="l"/>
            <a:endParaRPr lang="en-US" sz="1400" b="0" i="0" dirty="0">
              <a:solidFill>
                <a:srgbClr val="000000"/>
              </a:solidFill>
              <a:effectLst/>
              <a:latin typeface="+mj-lt"/>
            </a:endParaRPr>
          </a:p>
          <a:p>
            <a:pPr marL="285750" indent="-285750" algn="l">
              <a:buFont typeface="Arial" panose="020B0604020202020204" pitchFamily="34" charset="0"/>
              <a:buChar char="•"/>
            </a:pPr>
            <a:r>
              <a:rPr lang="en-US" sz="1400" b="0" i="0" dirty="0">
                <a:solidFill>
                  <a:srgbClr val="000000"/>
                </a:solidFill>
                <a:effectLst/>
                <a:latin typeface="+mj-lt"/>
              </a:rPr>
              <a:t>Department 3 however indicates largest amount of the set</a:t>
            </a:r>
          </a:p>
          <a:p>
            <a:endParaRPr lang="en-US" sz="1600" dirty="0"/>
          </a:p>
        </p:txBody>
      </p:sp>
      <p:sp>
        <p:nvSpPr>
          <p:cNvPr id="5" name="TextBox 4">
            <a:extLst>
              <a:ext uri="{FF2B5EF4-FFF2-40B4-BE49-F238E27FC236}">
                <a16:creationId xmlns:a16="http://schemas.microsoft.com/office/drawing/2014/main" id="{081B1447-32DD-492A-AE09-701C7C0E2905}"/>
              </a:ext>
            </a:extLst>
          </p:cNvPr>
          <p:cNvSpPr txBox="1"/>
          <p:nvPr/>
        </p:nvSpPr>
        <p:spPr>
          <a:xfrm>
            <a:off x="667992" y="3551583"/>
            <a:ext cx="5897217" cy="738664"/>
          </a:xfrm>
          <a:prstGeom prst="rect">
            <a:avLst/>
          </a:prstGeom>
          <a:noFill/>
        </p:spPr>
        <p:txBody>
          <a:bodyPr wrap="square" rtlCol="0">
            <a:spAutoFit/>
          </a:bodyPr>
          <a:lstStyle/>
          <a:p>
            <a:r>
              <a:rPr lang="en-US" b="1" i="0" dirty="0">
                <a:solidFill>
                  <a:srgbClr val="000000"/>
                </a:solidFill>
                <a:effectLst/>
                <a:latin typeface="Helvetica Neue"/>
              </a:rPr>
              <a:t>Histogram on Accommodation</a:t>
            </a:r>
          </a:p>
          <a:p>
            <a:endParaRPr lang="en-US" sz="2400" dirty="0"/>
          </a:p>
        </p:txBody>
      </p:sp>
      <p:pic>
        <p:nvPicPr>
          <p:cNvPr id="7" name="Picture 2">
            <a:extLst>
              <a:ext uri="{FF2B5EF4-FFF2-40B4-BE49-F238E27FC236}">
                <a16:creationId xmlns:a16="http://schemas.microsoft.com/office/drawing/2014/main" id="{0107B398-7A02-4D92-8B49-214E7ED034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086" y="3928586"/>
            <a:ext cx="6337025" cy="28326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847836E-0569-4625-A11F-4649D7651854}"/>
              </a:ext>
            </a:extLst>
          </p:cNvPr>
          <p:cNvSpPr txBox="1"/>
          <p:nvPr/>
        </p:nvSpPr>
        <p:spPr>
          <a:xfrm>
            <a:off x="7116417" y="4382580"/>
            <a:ext cx="3949148" cy="1508105"/>
          </a:xfrm>
          <a:prstGeom prst="rect">
            <a:avLst/>
          </a:prstGeom>
          <a:noFill/>
        </p:spPr>
        <p:txBody>
          <a:bodyPr wrap="square" rtlCol="0">
            <a:spAutoFit/>
          </a:bodyPr>
          <a:lstStyle/>
          <a:p>
            <a:pPr algn="l"/>
            <a:r>
              <a:rPr lang="en-US" sz="1600" b="1" i="0" dirty="0">
                <a:solidFill>
                  <a:srgbClr val="000000"/>
                </a:solidFill>
                <a:effectLst/>
                <a:latin typeface="Helvetica Neue"/>
              </a:rPr>
              <a:t>Insight</a:t>
            </a:r>
          </a:p>
          <a:p>
            <a:pPr algn="l"/>
            <a:endParaRPr lang="en-US" sz="1600" b="1" i="0" dirty="0">
              <a:solidFill>
                <a:srgbClr val="000000"/>
              </a:solidFill>
              <a:effectLst/>
              <a:latin typeface="Helvetica Neue"/>
            </a:endParaRPr>
          </a:p>
          <a:p>
            <a:pPr marL="285750" indent="-285750" algn="l">
              <a:buFont typeface="Arial" panose="020B0604020202020204" pitchFamily="34" charset="0"/>
              <a:buChar char="•"/>
            </a:pPr>
            <a:r>
              <a:rPr lang="en-US" sz="1400" b="0" i="0" dirty="0">
                <a:solidFill>
                  <a:srgbClr val="000000"/>
                </a:solidFill>
                <a:effectLst/>
                <a:latin typeface="Helvetica Neue"/>
              </a:rPr>
              <a:t>Own and Rented accommodation are approx equally distributed among customers (roughly 4000 each)</a:t>
            </a:r>
          </a:p>
          <a:p>
            <a:endParaRPr lang="en-US" dirty="0"/>
          </a:p>
        </p:txBody>
      </p:sp>
    </p:spTree>
    <p:extLst>
      <p:ext uri="{BB962C8B-B14F-4D97-AF65-F5344CB8AC3E}">
        <p14:creationId xmlns:p14="http://schemas.microsoft.com/office/powerpoint/2010/main" val="1764274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8D4810CE-8F5A-49E4-8719-594D41844A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122" y="1457739"/>
            <a:ext cx="7553739" cy="51221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2E12D2D-D544-45E2-81DA-DC9C5F3D8BB8}"/>
              </a:ext>
            </a:extLst>
          </p:cNvPr>
          <p:cNvSpPr txBox="1"/>
          <p:nvPr/>
        </p:nvSpPr>
        <p:spPr>
          <a:xfrm>
            <a:off x="1192696" y="318052"/>
            <a:ext cx="4346713" cy="830997"/>
          </a:xfrm>
          <a:prstGeom prst="rect">
            <a:avLst/>
          </a:prstGeom>
          <a:noFill/>
        </p:spPr>
        <p:txBody>
          <a:bodyPr wrap="square" rtlCol="0">
            <a:spAutoFit/>
          </a:bodyPr>
          <a:lstStyle/>
          <a:p>
            <a:r>
              <a:rPr lang="en-US" sz="2400" b="1" i="0" dirty="0">
                <a:solidFill>
                  <a:srgbClr val="000000"/>
                </a:solidFill>
                <a:effectLst/>
                <a:latin typeface="Helvetica Neue"/>
              </a:rPr>
              <a:t>Histogram on Risk Score</a:t>
            </a:r>
          </a:p>
          <a:p>
            <a:endParaRPr lang="en-US" sz="2400" dirty="0"/>
          </a:p>
        </p:txBody>
      </p:sp>
      <p:sp>
        <p:nvSpPr>
          <p:cNvPr id="3" name="TextBox 2">
            <a:extLst>
              <a:ext uri="{FF2B5EF4-FFF2-40B4-BE49-F238E27FC236}">
                <a16:creationId xmlns:a16="http://schemas.microsoft.com/office/drawing/2014/main" id="{7E4B3E72-A352-48C0-B081-E5BA1977CEF5}"/>
              </a:ext>
            </a:extLst>
          </p:cNvPr>
          <p:cNvSpPr txBox="1"/>
          <p:nvPr/>
        </p:nvSpPr>
        <p:spPr>
          <a:xfrm>
            <a:off x="8918714" y="1457739"/>
            <a:ext cx="2411895" cy="3139321"/>
          </a:xfrm>
          <a:prstGeom prst="rect">
            <a:avLst/>
          </a:prstGeom>
          <a:noFill/>
        </p:spPr>
        <p:txBody>
          <a:bodyPr wrap="square" rtlCol="0">
            <a:spAutoFit/>
          </a:bodyPr>
          <a:lstStyle/>
          <a:p>
            <a:pPr algn="l"/>
            <a:r>
              <a:rPr lang="en-US" b="1" i="0" dirty="0">
                <a:solidFill>
                  <a:srgbClr val="000000"/>
                </a:solidFill>
                <a:effectLst/>
                <a:latin typeface="Helvetica Neue"/>
              </a:rPr>
              <a:t>Insight</a:t>
            </a:r>
          </a:p>
          <a:p>
            <a:pPr algn="l"/>
            <a:endParaRPr lang="en-US" b="1" i="0" dirty="0">
              <a:solidFill>
                <a:srgbClr val="000000"/>
              </a:solidFill>
              <a:effectLst/>
              <a:latin typeface="Helvetica Neue"/>
            </a:endParaRPr>
          </a:p>
          <a:p>
            <a:pPr marL="285750" indent="-285750" algn="l">
              <a:buFont typeface="Arial" panose="020B0604020202020204" pitchFamily="34" charset="0"/>
              <a:buChar char="•"/>
            </a:pPr>
            <a:r>
              <a:rPr lang="en-US" sz="1600" b="0" i="0" dirty="0">
                <a:solidFill>
                  <a:srgbClr val="000000"/>
                </a:solidFill>
                <a:effectLst/>
                <a:latin typeface="Helvetica Neue"/>
              </a:rPr>
              <a:t>Risk score is left skewed with over 8000 customers having 99-100 risk score</a:t>
            </a:r>
          </a:p>
          <a:p>
            <a:pPr algn="l"/>
            <a:endParaRPr lang="en-US" sz="1600" b="0" i="0" dirty="0">
              <a:solidFill>
                <a:srgbClr val="000000"/>
              </a:solidFill>
              <a:effectLst/>
              <a:latin typeface="Helvetica Neue"/>
            </a:endParaRPr>
          </a:p>
          <a:p>
            <a:pPr marL="285750" indent="-285750" algn="l">
              <a:buFont typeface="Arial" panose="020B0604020202020204" pitchFamily="34" charset="0"/>
              <a:buChar char="•"/>
            </a:pPr>
            <a:r>
              <a:rPr lang="en-US" sz="1600" b="0" i="0" dirty="0">
                <a:solidFill>
                  <a:srgbClr val="000000"/>
                </a:solidFill>
                <a:effectLst/>
                <a:latin typeface="Helvetica Neue"/>
              </a:rPr>
              <a:t>There is evidence of lower outliers in the boxplot</a:t>
            </a:r>
          </a:p>
          <a:p>
            <a:endParaRPr lang="en-US" dirty="0"/>
          </a:p>
        </p:txBody>
      </p:sp>
    </p:spTree>
    <p:extLst>
      <p:ext uri="{BB962C8B-B14F-4D97-AF65-F5344CB8AC3E}">
        <p14:creationId xmlns:p14="http://schemas.microsoft.com/office/powerpoint/2010/main" val="140629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6B315FD4-72D1-46D4-A331-6813300F6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122" y="482191"/>
            <a:ext cx="5353878" cy="310100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39725E9-C598-4713-9030-3B64DE6BCBE3}"/>
              </a:ext>
            </a:extLst>
          </p:cNvPr>
          <p:cNvSpPr txBox="1"/>
          <p:nvPr/>
        </p:nvSpPr>
        <p:spPr>
          <a:xfrm>
            <a:off x="848139" y="106017"/>
            <a:ext cx="6374295" cy="646331"/>
          </a:xfrm>
          <a:prstGeom prst="rect">
            <a:avLst/>
          </a:prstGeom>
          <a:noFill/>
        </p:spPr>
        <p:txBody>
          <a:bodyPr wrap="square" rtlCol="0">
            <a:spAutoFit/>
          </a:bodyPr>
          <a:lstStyle/>
          <a:p>
            <a:r>
              <a:rPr lang="en-US" b="1" i="0" dirty="0">
                <a:solidFill>
                  <a:srgbClr val="000000"/>
                </a:solidFill>
                <a:effectLst/>
                <a:latin typeface="Helvetica Neue"/>
              </a:rPr>
              <a:t>Histogram on Number of Premiums Paid</a:t>
            </a:r>
          </a:p>
          <a:p>
            <a:endParaRPr lang="en-US" dirty="0"/>
          </a:p>
        </p:txBody>
      </p:sp>
      <p:sp>
        <p:nvSpPr>
          <p:cNvPr id="3" name="TextBox 2">
            <a:extLst>
              <a:ext uri="{FF2B5EF4-FFF2-40B4-BE49-F238E27FC236}">
                <a16:creationId xmlns:a16="http://schemas.microsoft.com/office/drawing/2014/main" id="{C04F94AB-4C83-4152-B3B3-0A597D0566AE}"/>
              </a:ext>
            </a:extLst>
          </p:cNvPr>
          <p:cNvSpPr txBox="1"/>
          <p:nvPr/>
        </p:nvSpPr>
        <p:spPr>
          <a:xfrm>
            <a:off x="6612833" y="995234"/>
            <a:ext cx="4147933" cy="2154436"/>
          </a:xfrm>
          <a:prstGeom prst="rect">
            <a:avLst/>
          </a:prstGeom>
          <a:noFill/>
        </p:spPr>
        <p:txBody>
          <a:bodyPr wrap="square" rtlCol="0">
            <a:spAutoFit/>
          </a:bodyPr>
          <a:lstStyle/>
          <a:p>
            <a:pPr algn="l"/>
            <a:r>
              <a:rPr lang="en-US" sz="1600" b="1" i="0" dirty="0">
                <a:solidFill>
                  <a:srgbClr val="000000"/>
                </a:solidFill>
                <a:effectLst/>
                <a:latin typeface="Helvetica Neue"/>
              </a:rPr>
              <a:t>Insight</a:t>
            </a:r>
          </a:p>
          <a:p>
            <a:pPr algn="l"/>
            <a:endParaRPr lang="en-US" sz="1600" b="1" i="0" dirty="0">
              <a:solidFill>
                <a:srgbClr val="000000"/>
              </a:solidFill>
              <a:effectLst/>
              <a:latin typeface="Helvetica Neue"/>
            </a:endParaRPr>
          </a:p>
          <a:p>
            <a:pPr marL="285750" indent="-285750" algn="l">
              <a:buFont typeface="Arial" panose="020B0604020202020204" pitchFamily="34" charset="0"/>
              <a:buChar char="•"/>
            </a:pPr>
            <a:r>
              <a:rPr lang="en-US" sz="1400" b="0" i="0" dirty="0">
                <a:solidFill>
                  <a:srgbClr val="000000"/>
                </a:solidFill>
                <a:effectLst/>
                <a:latin typeface="Helvetica Neue"/>
              </a:rPr>
              <a:t>The number of premium paid to date indicates right skewed output with a maximum of approx 14000 paying 10 premiums to date</a:t>
            </a:r>
          </a:p>
          <a:p>
            <a:pPr algn="l"/>
            <a:endParaRPr lang="en-US" sz="1400" b="0" i="0" dirty="0">
              <a:solidFill>
                <a:srgbClr val="000000"/>
              </a:solidFill>
              <a:effectLst/>
              <a:latin typeface="Helvetica Neue"/>
            </a:endParaRPr>
          </a:p>
          <a:p>
            <a:pPr marL="285750" indent="-285750" algn="l">
              <a:buFont typeface="Arial" panose="020B0604020202020204" pitchFamily="34" charset="0"/>
              <a:buChar char="•"/>
            </a:pPr>
            <a:r>
              <a:rPr lang="en-US" sz="1400" b="0" i="0" dirty="0">
                <a:solidFill>
                  <a:srgbClr val="000000"/>
                </a:solidFill>
                <a:effectLst/>
                <a:latin typeface="Helvetica Neue"/>
              </a:rPr>
              <a:t>There is evidence of upper outliers in the boxplot</a:t>
            </a:r>
          </a:p>
          <a:p>
            <a:endParaRPr lang="en-US" dirty="0"/>
          </a:p>
        </p:txBody>
      </p:sp>
      <p:pic>
        <p:nvPicPr>
          <p:cNvPr id="5" name="Picture 2">
            <a:extLst>
              <a:ext uri="{FF2B5EF4-FFF2-40B4-BE49-F238E27FC236}">
                <a16:creationId xmlns:a16="http://schemas.microsoft.com/office/drawing/2014/main" id="{C20EDCA6-CAFF-4636-AF90-EEC74EC72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095" y="4128231"/>
            <a:ext cx="5512905" cy="26237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E070AD1-5066-432F-AAD6-DEB370CE678E}"/>
              </a:ext>
            </a:extLst>
          </p:cNvPr>
          <p:cNvSpPr txBox="1"/>
          <p:nvPr/>
        </p:nvSpPr>
        <p:spPr>
          <a:xfrm>
            <a:off x="742122" y="3758899"/>
            <a:ext cx="5075583" cy="369332"/>
          </a:xfrm>
          <a:prstGeom prst="rect">
            <a:avLst/>
          </a:prstGeom>
          <a:noFill/>
        </p:spPr>
        <p:txBody>
          <a:bodyPr wrap="square" rtlCol="0">
            <a:spAutoFit/>
          </a:bodyPr>
          <a:lstStyle/>
          <a:p>
            <a:r>
              <a:rPr lang="en-US" b="1" i="0" dirty="0">
                <a:solidFill>
                  <a:srgbClr val="000000"/>
                </a:solidFill>
                <a:effectLst/>
                <a:latin typeface="Helvetica Neue"/>
              </a:rPr>
              <a:t>Histogram on Default</a:t>
            </a:r>
            <a:endParaRPr lang="en-US" sz="2400" dirty="0"/>
          </a:p>
        </p:txBody>
      </p:sp>
      <p:sp>
        <p:nvSpPr>
          <p:cNvPr id="7" name="TextBox 6">
            <a:extLst>
              <a:ext uri="{FF2B5EF4-FFF2-40B4-BE49-F238E27FC236}">
                <a16:creationId xmlns:a16="http://schemas.microsoft.com/office/drawing/2014/main" id="{CF0515AD-139C-4DA6-9370-F718CA9AF9B4}"/>
              </a:ext>
            </a:extLst>
          </p:cNvPr>
          <p:cNvSpPr txBox="1"/>
          <p:nvPr/>
        </p:nvSpPr>
        <p:spPr>
          <a:xfrm>
            <a:off x="6785112" y="4362889"/>
            <a:ext cx="4979950" cy="2154436"/>
          </a:xfrm>
          <a:prstGeom prst="rect">
            <a:avLst/>
          </a:prstGeom>
          <a:noFill/>
        </p:spPr>
        <p:txBody>
          <a:bodyPr wrap="square" rtlCol="0">
            <a:spAutoFit/>
          </a:bodyPr>
          <a:lstStyle/>
          <a:p>
            <a:pPr algn="l"/>
            <a:r>
              <a:rPr lang="en-US" sz="1600" b="1" i="0" dirty="0">
                <a:solidFill>
                  <a:srgbClr val="000000"/>
                </a:solidFill>
                <a:effectLst/>
                <a:latin typeface="Helvetica Neue"/>
              </a:rPr>
              <a:t>Insight</a:t>
            </a:r>
          </a:p>
          <a:p>
            <a:pPr algn="l"/>
            <a:endParaRPr lang="en-US" sz="1600" b="1" i="0" dirty="0">
              <a:solidFill>
                <a:srgbClr val="000000"/>
              </a:solidFill>
              <a:effectLst/>
              <a:latin typeface="Helvetica Neue"/>
            </a:endParaRPr>
          </a:p>
          <a:p>
            <a:pPr algn="l"/>
            <a:r>
              <a:rPr lang="en-US" sz="1400" b="0" i="0" dirty="0">
                <a:solidFill>
                  <a:srgbClr val="000000"/>
                </a:solidFill>
                <a:effectLst/>
                <a:latin typeface="Helvetica Neue"/>
              </a:rPr>
              <a:t>Note: 0 indicates that customer has defaulted the premium and 1 indicates that customer has not defaulted the premium</a:t>
            </a:r>
          </a:p>
          <a:p>
            <a:pPr algn="l"/>
            <a:endParaRPr lang="en-US" sz="1400" b="0" i="0" dirty="0">
              <a:solidFill>
                <a:srgbClr val="000000"/>
              </a:solidFill>
              <a:effectLst/>
              <a:latin typeface="Helvetica Neue"/>
            </a:endParaRPr>
          </a:p>
          <a:p>
            <a:pPr marL="285750" indent="-285750" algn="l">
              <a:buFont typeface="Arial" panose="020B0604020202020204" pitchFamily="34" charset="0"/>
              <a:buChar char="•"/>
            </a:pPr>
            <a:r>
              <a:rPr lang="en-US" sz="1400" b="0" i="0" dirty="0">
                <a:solidFill>
                  <a:srgbClr val="000000"/>
                </a:solidFill>
                <a:effectLst/>
                <a:latin typeface="Helvetica Neue"/>
              </a:rPr>
              <a:t>Evidently customers who have not defaulted the premium significantly outweighs customers who have. Over 75000 have not defaulted while approx 500 have</a:t>
            </a:r>
            <a:endParaRPr lang="en-US"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34997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F00029E1-D4FD-4E10-AF3A-B5D1CAB1C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965" y="607936"/>
            <a:ext cx="4134681" cy="23379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C95A15B-333F-4D38-A7FD-57FD56C24D1D}"/>
              </a:ext>
            </a:extLst>
          </p:cNvPr>
          <p:cNvSpPr txBox="1"/>
          <p:nvPr/>
        </p:nvSpPr>
        <p:spPr>
          <a:xfrm>
            <a:off x="781876" y="54050"/>
            <a:ext cx="5088835" cy="738664"/>
          </a:xfrm>
          <a:prstGeom prst="rect">
            <a:avLst/>
          </a:prstGeom>
          <a:noFill/>
        </p:spPr>
        <p:txBody>
          <a:bodyPr wrap="square" rtlCol="0">
            <a:spAutoFit/>
          </a:bodyPr>
          <a:lstStyle/>
          <a:p>
            <a:r>
              <a:rPr lang="en-US" sz="1400" b="1" i="0" dirty="0">
                <a:solidFill>
                  <a:srgbClr val="000000"/>
                </a:solidFill>
                <a:effectLst/>
                <a:latin typeface="Helvetica Neue"/>
              </a:rPr>
              <a:t>Barplot on Number of Times Premium was Paid 3-6 Months Late</a:t>
            </a:r>
          </a:p>
          <a:p>
            <a:endParaRPr lang="en-US" sz="1400" dirty="0"/>
          </a:p>
        </p:txBody>
      </p:sp>
      <p:sp>
        <p:nvSpPr>
          <p:cNvPr id="3" name="TextBox 2">
            <a:extLst>
              <a:ext uri="{FF2B5EF4-FFF2-40B4-BE49-F238E27FC236}">
                <a16:creationId xmlns:a16="http://schemas.microsoft.com/office/drawing/2014/main" id="{C22B54AB-50E5-4448-A880-A19AB849B80A}"/>
              </a:ext>
            </a:extLst>
          </p:cNvPr>
          <p:cNvSpPr txBox="1"/>
          <p:nvPr/>
        </p:nvSpPr>
        <p:spPr>
          <a:xfrm>
            <a:off x="583093" y="2690336"/>
            <a:ext cx="5287617" cy="1231106"/>
          </a:xfrm>
          <a:prstGeom prst="rect">
            <a:avLst/>
          </a:prstGeom>
          <a:noFill/>
        </p:spPr>
        <p:txBody>
          <a:bodyPr wrap="square" rtlCol="0">
            <a:spAutoFit/>
          </a:bodyPr>
          <a:lstStyle/>
          <a:p>
            <a:pPr algn="l"/>
            <a:r>
              <a:rPr lang="en-US" sz="1600" b="1" i="0" dirty="0">
                <a:solidFill>
                  <a:srgbClr val="000000"/>
                </a:solidFill>
                <a:effectLst/>
                <a:latin typeface="+mj-lt"/>
              </a:rPr>
              <a:t>Insight</a:t>
            </a:r>
            <a:endParaRPr lang="en-US" sz="1400" b="1" i="0" dirty="0">
              <a:solidFill>
                <a:srgbClr val="000000"/>
              </a:solidFill>
              <a:effectLst/>
              <a:latin typeface="+mj-lt"/>
            </a:endParaRPr>
          </a:p>
          <a:p>
            <a:pPr marL="285750" indent="-285750" algn="l">
              <a:buFont typeface="Arial" panose="020B0604020202020204" pitchFamily="34" charset="0"/>
              <a:buChar char="•"/>
            </a:pPr>
            <a:r>
              <a:rPr lang="en-US" sz="1400" b="0" i="0" dirty="0">
                <a:solidFill>
                  <a:srgbClr val="000000"/>
                </a:solidFill>
                <a:effectLst/>
                <a:latin typeface="+mj-lt"/>
              </a:rPr>
              <a:t>83.8% of customers have never paid premium 3-6 Months Late</a:t>
            </a:r>
          </a:p>
          <a:p>
            <a:pPr algn="l"/>
            <a:endParaRPr lang="en-US" sz="1400" b="0" i="0" dirty="0">
              <a:solidFill>
                <a:srgbClr val="000000"/>
              </a:solidFill>
              <a:effectLst/>
              <a:latin typeface="+mj-lt"/>
            </a:endParaRPr>
          </a:p>
          <a:p>
            <a:pPr marL="285750" indent="-285750" algn="l">
              <a:buFont typeface="Arial" panose="020B0604020202020204" pitchFamily="34" charset="0"/>
              <a:buChar char="•"/>
            </a:pPr>
            <a:r>
              <a:rPr lang="en-US" sz="1400" b="0" i="0" dirty="0">
                <a:solidFill>
                  <a:srgbClr val="000000"/>
                </a:solidFill>
                <a:effectLst/>
                <a:latin typeface="+mj-lt"/>
              </a:rPr>
              <a:t>A minimum of 0.1% have paid premium 3-6 Months Late 6 times</a:t>
            </a:r>
          </a:p>
          <a:p>
            <a:endParaRPr lang="en-US" sz="1600" dirty="0"/>
          </a:p>
        </p:txBody>
      </p:sp>
      <p:pic>
        <p:nvPicPr>
          <p:cNvPr id="5" name="Picture 2">
            <a:extLst>
              <a:ext uri="{FF2B5EF4-FFF2-40B4-BE49-F238E27FC236}">
                <a16:creationId xmlns:a16="http://schemas.microsoft.com/office/drawing/2014/main" id="{D55CD01B-32C9-4DB5-82DE-6E3141A9E4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9756" y="1515377"/>
            <a:ext cx="4393093" cy="27214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A88C5C-94D3-4DFC-9DC7-8D28A773BEE3}"/>
              </a:ext>
            </a:extLst>
          </p:cNvPr>
          <p:cNvSpPr txBox="1"/>
          <p:nvPr/>
        </p:nvSpPr>
        <p:spPr>
          <a:xfrm>
            <a:off x="7149546" y="894875"/>
            <a:ext cx="4903303" cy="707886"/>
          </a:xfrm>
          <a:prstGeom prst="rect">
            <a:avLst/>
          </a:prstGeom>
          <a:noFill/>
        </p:spPr>
        <p:txBody>
          <a:bodyPr wrap="square" rtlCol="0">
            <a:spAutoFit/>
          </a:bodyPr>
          <a:lstStyle/>
          <a:p>
            <a:r>
              <a:rPr lang="en-US" sz="1400" b="1" i="0" dirty="0">
                <a:solidFill>
                  <a:srgbClr val="000000"/>
                </a:solidFill>
                <a:effectLst/>
                <a:latin typeface="Helvetica Neue"/>
              </a:rPr>
              <a:t>Barplot on Number of Times Premium was Paid 6-12 Months Late</a:t>
            </a:r>
          </a:p>
          <a:p>
            <a:endParaRPr lang="en-US" sz="1100" dirty="0"/>
          </a:p>
        </p:txBody>
      </p:sp>
      <p:sp>
        <p:nvSpPr>
          <p:cNvPr id="7" name="TextBox 6">
            <a:extLst>
              <a:ext uri="{FF2B5EF4-FFF2-40B4-BE49-F238E27FC236}">
                <a16:creationId xmlns:a16="http://schemas.microsoft.com/office/drawing/2014/main" id="{D6A54A23-D9DB-46EB-B69F-050D499CD6A3}"/>
              </a:ext>
            </a:extLst>
          </p:cNvPr>
          <p:cNvSpPr txBox="1"/>
          <p:nvPr/>
        </p:nvSpPr>
        <p:spPr>
          <a:xfrm>
            <a:off x="8236223" y="4005391"/>
            <a:ext cx="3816626" cy="1661993"/>
          </a:xfrm>
          <a:prstGeom prst="rect">
            <a:avLst/>
          </a:prstGeom>
          <a:noFill/>
        </p:spPr>
        <p:txBody>
          <a:bodyPr wrap="square" rtlCol="0">
            <a:spAutoFit/>
          </a:bodyPr>
          <a:lstStyle/>
          <a:p>
            <a:pPr algn="l"/>
            <a:r>
              <a:rPr lang="en-US" sz="1600" b="1" i="0" dirty="0">
                <a:solidFill>
                  <a:srgbClr val="000000"/>
                </a:solidFill>
                <a:effectLst/>
                <a:latin typeface="+mj-lt"/>
              </a:rPr>
              <a:t>Insight</a:t>
            </a:r>
          </a:p>
          <a:p>
            <a:pPr marL="285750" indent="-285750" algn="l">
              <a:buFont typeface="Arial" panose="020B0604020202020204" pitchFamily="34" charset="0"/>
              <a:buChar char="•"/>
            </a:pPr>
            <a:r>
              <a:rPr lang="en-US" sz="1400" b="0" i="0" dirty="0">
                <a:solidFill>
                  <a:srgbClr val="000000"/>
                </a:solidFill>
                <a:effectLst/>
                <a:latin typeface="+mj-lt"/>
              </a:rPr>
              <a:t>A high of 95.1% of customers have never paid premium 6-12 Months Late</a:t>
            </a:r>
          </a:p>
          <a:p>
            <a:pPr algn="l"/>
            <a:endParaRPr lang="en-US" sz="1400" b="0" i="0" dirty="0">
              <a:solidFill>
                <a:srgbClr val="000000"/>
              </a:solidFill>
              <a:effectLst/>
              <a:latin typeface="+mj-lt"/>
            </a:endParaRPr>
          </a:p>
          <a:p>
            <a:pPr marL="285750" indent="-285750" algn="l">
              <a:buFont typeface="Arial" panose="020B0604020202020204" pitchFamily="34" charset="0"/>
              <a:buChar char="•"/>
            </a:pPr>
            <a:r>
              <a:rPr lang="en-US" sz="1400" b="0" i="0" dirty="0">
                <a:solidFill>
                  <a:srgbClr val="000000"/>
                </a:solidFill>
                <a:effectLst/>
                <a:latin typeface="+mj-lt"/>
              </a:rPr>
              <a:t>A minimum of 0.1% of customers have paid premium 6-12 Months Late 5 times</a:t>
            </a:r>
          </a:p>
          <a:p>
            <a:endParaRPr lang="en-US" sz="1600" dirty="0"/>
          </a:p>
        </p:txBody>
      </p:sp>
      <p:pic>
        <p:nvPicPr>
          <p:cNvPr id="8" name="Picture 2">
            <a:extLst>
              <a:ext uri="{FF2B5EF4-FFF2-40B4-BE49-F238E27FC236}">
                <a16:creationId xmlns:a16="http://schemas.microsoft.com/office/drawing/2014/main" id="{EF8DC96C-2916-48BD-BD02-52FD41FA97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979" y="4465984"/>
            <a:ext cx="3881473" cy="233796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27CEAD1-68E9-4AB6-BD36-D7D0B26EE245}"/>
              </a:ext>
            </a:extLst>
          </p:cNvPr>
          <p:cNvSpPr txBox="1"/>
          <p:nvPr/>
        </p:nvSpPr>
        <p:spPr>
          <a:xfrm>
            <a:off x="139151" y="3892779"/>
            <a:ext cx="4949678" cy="707886"/>
          </a:xfrm>
          <a:prstGeom prst="rect">
            <a:avLst/>
          </a:prstGeom>
          <a:noFill/>
        </p:spPr>
        <p:txBody>
          <a:bodyPr wrap="square" rtlCol="0">
            <a:spAutoFit/>
          </a:bodyPr>
          <a:lstStyle/>
          <a:p>
            <a:r>
              <a:rPr lang="en-US" sz="1400" b="1" i="0" dirty="0">
                <a:solidFill>
                  <a:srgbClr val="000000"/>
                </a:solidFill>
                <a:effectLst/>
                <a:latin typeface="Helvetica Neue"/>
              </a:rPr>
              <a:t>Barplot on Number of Times Premium was Paid more than 12 Months Late</a:t>
            </a:r>
          </a:p>
          <a:p>
            <a:endParaRPr lang="en-US" sz="1200" dirty="0"/>
          </a:p>
        </p:txBody>
      </p:sp>
      <p:sp>
        <p:nvSpPr>
          <p:cNvPr id="10" name="TextBox 9">
            <a:extLst>
              <a:ext uri="{FF2B5EF4-FFF2-40B4-BE49-F238E27FC236}">
                <a16:creationId xmlns:a16="http://schemas.microsoft.com/office/drawing/2014/main" id="{B87A76DD-DA91-4946-9B6E-893DE406384F}"/>
              </a:ext>
            </a:extLst>
          </p:cNvPr>
          <p:cNvSpPr txBox="1"/>
          <p:nvPr/>
        </p:nvSpPr>
        <p:spPr>
          <a:xfrm>
            <a:off x="4376208" y="4308277"/>
            <a:ext cx="3535342" cy="2585323"/>
          </a:xfrm>
          <a:prstGeom prst="rect">
            <a:avLst/>
          </a:prstGeom>
          <a:noFill/>
        </p:spPr>
        <p:txBody>
          <a:bodyPr wrap="square" rtlCol="0">
            <a:spAutoFit/>
          </a:bodyPr>
          <a:lstStyle/>
          <a:p>
            <a:pPr algn="l"/>
            <a:r>
              <a:rPr lang="en-US" sz="1600" b="1" i="0" dirty="0">
                <a:solidFill>
                  <a:srgbClr val="000000"/>
                </a:solidFill>
                <a:effectLst/>
                <a:latin typeface="+mj-lt"/>
              </a:rPr>
              <a:t>Insight</a:t>
            </a:r>
            <a:endParaRPr lang="en-US" sz="1600" b="0" i="0" dirty="0">
              <a:solidFill>
                <a:srgbClr val="000000"/>
              </a:solidFill>
              <a:effectLst/>
              <a:latin typeface="+mj-lt"/>
            </a:endParaRPr>
          </a:p>
          <a:p>
            <a:pPr marL="285750" indent="-285750" algn="l">
              <a:lnSpc>
                <a:spcPct val="150000"/>
              </a:lnSpc>
              <a:buFont typeface="Arial" panose="020B0604020202020204" pitchFamily="34" charset="0"/>
              <a:buChar char="•"/>
            </a:pPr>
            <a:r>
              <a:rPr lang="en-US" sz="1400" b="0" i="0" dirty="0">
                <a:solidFill>
                  <a:srgbClr val="000000"/>
                </a:solidFill>
                <a:effectLst/>
                <a:latin typeface="+mj-lt"/>
              </a:rPr>
              <a:t>A high of 95.3% of customers have never paid premium more than 12 Months Late</a:t>
            </a:r>
          </a:p>
          <a:p>
            <a:pPr marL="285750" indent="-285750" algn="l">
              <a:lnSpc>
                <a:spcPct val="150000"/>
              </a:lnSpc>
              <a:buFont typeface="Arial" panose="020B0604020202020204" pitchFamily="34" charset="0"/>
              <a:buChar char="•"/>
            </a:pPr>
            <a:r>
              <a:rPr lang="en-US" sz="1400" b="0" i="0" dirty="0">
                <a:solidFill>
                  <a:srgbClr val="000000"/>
                </a:solidFill>
                <a:effectLst/>
                <a:latin typeface="+mj-lt"/>
              </a:rPr>
              <a:t>3.8% of customers have paid premium more than 12 months late once</a:t>
            </a:r>
          </a:p>
          <a:p>
            <a:pPr marL="285750" indent="-285750" algn="l">
              <a:lnSpc>
                <a:spcPct val="150000"/>
              </a:lnSpc>
              <a:buFont typeface="Arial" panose="020B0604020202020204" pitchFamily="34" charset="0"/>
              <a:buChar char="•"/>
            </a:pPr>
            <a:r>
              <a:rPr lang="en-US" sz="1400" b="0" i="0" dirty="0">
                <a:solidFill>
                  <a:srgbClr val="000000"/>
                </a:solidFill>
                <a:effectLst/>
                <a:latin typeface="+mj-lt"/>
              </a:rPr>
              <a:t>A minimum of 0.1% of customers have paid premium 6-12 Months Late 4 times</a:t>
            </a:r>
          </a:p>
          <a:p>
            <a:endParaRPr lang="en-US" sz="2000" dirty="0"/>
          </a:p>
        </p:txBody>
      </p:sp>
    </p:spTree>
    <p:extLst>
      <p:ext uri="{BB962C8B-B14F-4D97-AF65-F5344CB8AC3E}">
        <p14:creationId xmlns:p14="http://schemas.microsoft.com/office/powerpoint/2010/main" val="705394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45B337E6-200D-47B2-BC82-7E23C2D0A7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548" y="795130"/>
            <a:ext cx="5956852" cy="26432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F4127EF-71B5-4A5E-9BBC-C93180AAB411}"/>
              </a:ext>
            </a:extLst>
          </p:cNvPr>
          <p:cNvSpPr txBox="1"/>
          <p:nvPr/>
        </p:nvSpPr>
        <p:spPr>
          <a:xfrm>
            <a:off x="7726018" y="1285749"/>
            <a:ext cx="3882886" cy="1908215"/>
          </a:xfrm>
          <a:prstGeom prst="rect">
            <a:avLst/>
          </a:prstGeom>
          <a:noFill/>
        </p:spPr>
        <p:txBody>
          <a:bodyPr wrap="square" rtlCol="0">
            <a:spAutoFit/>
          </a:bodyPr>
          <a:lstStyle/>
          <a:p>
            <a:pPr algn="l"/>
            <a:r>
              <a:rPr lang="en-US" sz="1600" b="1" i="0" dirty="0">
                <a:solidFill>
                  <a:srgbClr val="000000"/>
                </a:solidFill>
                <a:effectLst/>
                <a:latin typeface="Helvetica Neue"/>
              </a:rPr>
              <a:t>Insight</a:t>
            </a:r>
          </a:p>
          <a:p>
            <a:pPr algn="l"/>
            <a:endParaRPr lang="en-US" sz="1600" b="1" i="0" dirty="0">
              <a:solidFill>
                <a:srgbClr val="000000"/>
              </a:solidFill>
              <a:effectLst/>
              <a:latin typeface="Helvetica Neue"/>
            </a:endParaRPr>
          </a:p>
          <a:p>
            <a:pPr algn="l"/>
            <a:r>
              <a:rPr lang="en-US" sz="1400" b="0" i="0" dirty="0">
                <a:solidFill>
                  <a:srgbClr val="000000"/>
                </a:solidFill>
                <a:effectLst/>
                <a:latin typeface="Helvetica Neue"/>
              </a:rPr>
              <a:t>Note: Married (1), unmarried (0)</a:t>
            </a:r>
          </a:p>
          <a:p>
            <a:pPr algn="l"/>
            <a:endParaRPr lang="en-US" sz="1400" b="0" i="0" dirty="0">
              <a:solidFill>
                <a:srgbClr val="000000"/>
              </a:solidFill>
              <a:effectLst/>
              <a:latin typeface="Helvetica Neue"/>
            </a:endParaRPr>
          </a:p>
          <a:p>
            <a:pPr marL="171450" indent="-171450" algn="l">
              <a:buFont typeface="Arial" panose="020B0604020202020204" pitchFamily="34" charset="0"/>
              <a:buChar char="•"/>
            </a:pPr>
            <a:r>
              <a:rPr lang="en-US" sz="1400" b="0" i="0" dirty="0">
                <a:solidFill>
                  <a:srgbClr val="000000"/>
                </a:solidFill>
                <a:effectLst/>
                <a:latin typeface="Helvetica Neue"/>
              </a:rPr>
              <a:t>The barplot indicates almost equal distribution of Marial status with 50.1% unmarried and 49.9% married</a:t>
            </a:r>
          </a:p>
          <a:p>
            <a:endParaRPr lang="en-US" sz="1600" dirty="0"/>
          </a:p>
        </p:txBody>
      </p:sp>
      <p:sp>
        <p:nvSpPr>
          <p:cNvPr id="3" name="TextBox 2">
            <a:extLst>
              <a:ext uri="{FF2B5EF4-FFF2-40B4-BE49-F238E27FC236}">
                <a16:creationId xmlns:a16="http://schemas.microsoft.com/office/drawing/2014/main" id="{C38F7089-F3C9-454D-A99A-CB83DD85DDFC}"/>
              </a:ext>
            </a:extLst>
          </p:cNvPr>
          <p:cNvSpPr txBox="1"/>
          <p:nvPr/>
        </p:nvSpPr>
        <p:spPr>
          <a:xfrm>
            <a:off x="1245704" y="304800"/>
            <a:ext cx="5141844" cy="646331"/>
          </a:xfrm>
          <a:prstGeom prst="rect">
            <a:avLst/>
          </a:prstGeom>
          <a:noFill/>
        </p:spPr>
        <p:txBody>
          <a:bodyPr wrap="square" rtlCol="0">
            <a:spAutoFit/>
          </a:bodyPr>
          <a:lstStyle/>
          <a:p>
            <a:r>
              <a:rPr lang="en-US" b="1" i="0" dirty="0">
                <a:solidFill>
                  <a:srgbClr val="000000"/>
                </a:solidFill>
                <a:effectLst/>
                <a:latin typeface="Helvetica Neue"/>
              </a:rPr>
              <a:t>Barplot on Marital Status</a:t>
            </a:r>
          </a:p>
          <a:p>
            <a:endParaRPr lang="en-US" dirty="0"/>
          </a:p>
        </p:txBody>
      </p:sp>
      <p:pic>
        <p:nvPicPr>
          <p:cNvPr id="5" name="Picture 2">
            <a:extLst>
              <a:ext uri="{FF2B5EF4-FFF2-40B4-BE49-F238E27FC236}">
                <a16:creationId xmlns:a16="http://schemas.microsoft.com/office/drawing/2014/main" id="{9E4D9313-500B-4593-945F-A228C35346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548" y="4064853"/>
            <a:ext cx="5956852" cy="27931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59B57F-467B-4BD6-8E10-33471775B129}"/>
              </a:ext>
            </a:extLst>
          </p:cNvPr>
          <p:cNvSpPr txBox="1"/>
          <p:nvPr/>
        </p:nvSpPr>
        <p:spPr>
          <a:xfrm>
            <a:off x="1053548" y="3605526"/>
            <a:ext cx="6241774" cy="646331"/>
          </a:xfrm>
          <a:prstGeom prst="rect">
            <a:avLst/>
          </a:prstGeom>
          <a:noFill/>
        </p:spPr>
        <p:txBody>
          <a:bodyPr wrap="square" rtlCol="0">
            <a:spAutoFit/>
          </a:bodyPr>
          <a:lstStyle/>
          <a:p>
            <a:r>
              <a:rPr lang="en-US" b="1" i="0" dirty="0">
                <a:solidFill>
                  <a:srgbClr val="000000"/>
                </a:solidFill>
                <a:effectLst/>
                <a:latin typeface="Helvetica Neue"/>
              </a:rPr>
              <a:t>Barplot on Vehicles Owned (</a:t>
            </a:r>
            <a:r>
              <a:rPr lang="en-US" b="1" i="0" dirty="0" err="1">
                <a:solidFill>
                  <a:srgbClr val="000000"/>
                </a:solidFill>
                <a:effectLst/>
                <a:latin typeface="Helvetica Neue"/>
              </a:rPr>
              <a:t>Veh_Owned</a:t>
            </a:r>
            <a:r>
              <a:rPr lang="en-US" b="1" i="0" dirty="0">
                <a:solidFill>
                  <a:srgbClr val="000000"/>
                </a:solidFill>
                <a:effectLst/>
                <a:latin typeface="Helvetica Neue"/>
              </a:rPr>
              <a:t>)</a:t>
            </a:r>
          </a:p>
          <a:p>
            <a:endParaRPr lang="en-US" dirty="0"/>
          </a:p>
        </p:txBody>
      </p:sp>
      <p:sp>
        <p:nvSpPr>
          <p:cNvPr id="7" name="TextBox 6">
            <a:extLst>
              <a:ext uri="{FF2B5EF4-FFF2-40B4-BE49-F238E27FC236}">
                <a16:creationId xmlns:a16="http://schemas.microsoft.com/office/drawing/2014/main" id="{3874B37C-88E5-43D3-A2CC-1F3AB895A40B}"/>
              </a:ext>
            </a:extLst>
          </p:cNvPr>
          <p:cNvSpPr txBox="1"/>
          <p:nvPr/>
        </p:nvSpPr>
        <p:spPr>
          <a:xfrm>
            <a:off x="7540487" y="4064853"/>
            <a:ext cx="4306955" cy="2354491"/>
          </a:xfrm>
          <a:prstGeom prst="rect">
            <a:avLst/>
          </a:prstGeom>
          <a:noFill/>
        </p:spPr>
        <p:txBody>
          <a:bodyPr wrap="square" rtlCol="0">
            <a:spAutoFit/>
          </a:bodyPr>
          <a:lstStyle/>
          <a:p>
            <a:pPr algn="l">
              <a:lnSpc>
                <a:spcPct val="150000"/>
              </a:lnSpc>
            </a:pPr>
            <a:r>
              <a:rPr lang="en-US" sz="1600" b="1" i="0" dirty="0">
                <a:solidFill>
                  <a:srgbClr val="000000"/>
                </a:solidFill>
                <a:effectLst/>
                <a:latin typeface="Helvetica Neue"/>
              </a:rPr>
              <a:t>Insight</a:t>
            </a:r>
            <a:endParaRPr lang="en-US" sz="1600" b="0" i="0" dirty="0">
              <a:solidFill>
                <a:srgbClr val="000000"/>
              </a:solidFill>
              <a:effectLst/>
              <a:latin typeface="Helvetica Neue"/>
            </a:endParaRPr>
          </a:p>
          <a:p>
            <a:pPr marL="285750" indent="-285750" algn="l">
              <a:lnSpc>
                <a:spcPct val="150000"/>
              </a:lnSpc>
              <a:buFont typeface="Arial" panose="020B0604020202020204" pitchFamily="34" charset="0"/>
              <a:buChar char="•"/>
            </a:pPr>
            <a:r>
              <a:rPr lang="en-US" sz="1400" b="0" i="0" dirty="0">
                <a:solidFill>
                  <a:srgbClr val="000000"/>
                </a:solidFill>
                <a:effectLst/>
                <a:latin typeface="Helvetica Neue"/>
              </a:rPr>
              <a:t>The number of vehicles owned (1-3) across the customer base is approximately the same. 33.5% of customers own 1 vehicle, 33.2% of customers own 2 vehicles and 33.3% of customers own 3 vehicles</a:t>
            </a:r>
          </a:p>
          <a:p>
            <a:endParaRPr lang="en-US" dirty="0"/>
          </a:p>
        </p:txBody>
      </p:sp>
    </p:spTree>
    <p:extLst>
      <p:ext uri="{BB962C8B-B14F-4D97-AF65-F5344CB8AC3E}">
        <p14:creationId xmlns:p14="http://schemas.microsoft.com/office/powerpoint/2010/main" val="923838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9081884B-7FE7-41F2-98FB-F9815CF7A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30" y="699450"/>
            <a:ext cx="6970643" cy="2729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AE90C04-02F0-4664-9FE6-66FC49F980F0}"/>
              </a:ext>
            </a:extLst>
          </p:cNvPr>
          <p:cNvSpPr txBox="1"/>
          <p:nvPr/>
        </p:nvSpPr>
        <p:spPr>
          <a:xfrm>
            <a:off x="795130" y="222918"/>
            <a:ext cx="7237522" cy="646331"/>
          </a:xfrm>
          <a:prstGeom prst="rect">
            <a:avLst/>
          </a:prstGeom>
          <a:noFill/>
        </p:spPr>
        <p:txBody>
          <a:bodyPr wrap="square" rtlCol="0">
            <a:spAutoFit/>
          </a:bodyPr>
          <a:lstStyle/>
          <a:p>
            <a:r>
              <a:rPr lang="en-US" b="1" i="0" dirty="0">
                <a:solidFill>
                  <a:srgbClr val="000000"/>
                </a:solidFill>
                <a:effectLst/>
                <a:latin typeface="Helvetica Neue"/>
              </a:rPr>
              <a:t>Barplot on Number of Departments (</a:t>
            </a:r>
            <a:r>
              <a:rPr lang="en-US" b="1" i="0" dirty="0" err="1">
                <a:solidFill>
                  <a:srgbClr val="000000"/>
                </a:solidFill>
                <a:effectLst/>
                <a:latin typeface="Helvetica Neue"/>
              </a:rPr>
              <a:t>No_of_dep</a:t>
            </a:r>
            <a:r>
              <a:rPr lang="en-US" b="1" i="0" dirty="0">
                <a:solidFill>
                  <a:srgbClr val="000000"/>
                </a:solidFill>
                <a:effectLst/>
                <a:latin typeface="Helvetica Neue"/>
              </a:rPr>
              <a:t>)</a:t>
            </a:r>
          </a:p>
          <a:p>
            <a:endParaRPr lang="en-US" dirty="0"/>
          </a:p>
        </p:txBody>
      </p:sp>
      <p:sp>
        <p:nvSpPr>
          <p:cNvPr id="3" name="TextBox 2">
            <a:extLst>
              <a:ext uri="{FF2B5EF4-FFF2-40B4-BE49-F238E27FC236}">
                <a16:creationId xmlns:a16="http://schemas.microsoft.com/office/drawing/2014/main" id="{93ED87B0-C939-4146-8E1E-02DFCEB072FF}"/>
              </a:ext>
            </a:extLst>
          </p:cNvPr>
          <p:cNvSpPr txBox="1"/>
          <p:nvPr/>
        </p:nvSpPr>
        <p:spPr>
          <a:xfrm>
            <a:off x="8032652" y="1087295"/>
            <a:ext cx="3863009" cy="2123658"/>
          </a:xfrm>
          <a:prstGeom prst="rect">
            <a:avLst/>
          </a:prstGeom>
          <a:noFill/>
        </p:spPr>
        <p:txBody>
          <a:bodyPr wrap="square" rtlCol="0">
            <a:spAutoFit/>
          </a:bodyPr>
          <a:lstStyle/>
          <a:p>
            <a:pPr algn="l"/>
            <a:r>
              <a:rPr lang="en-US" sz="1400" b="1" i="0" dirty="0">
                <a:solidFill>
                  <a:srgbClr val="000000"/>
                </a:solidFill>
                <a:effectLst/>
                <a:latin typeface="Helvetica Neue"/>
              </a:rPr>
              <a:t>Insight</a:t>
            </a:r>
          </a:p>
          <a:p>
            <a:pPr algn="l"/>
            <a:endParaRPr lang="en-US" sz="1400" b="1" i="0" dirty="0">
              <a:solidFill>
                <a:srgbClr val="000000"/>
              </a:solidFill>
              <a:effectLst/>
              <a:latin typeface="Helvetica Neue"/>
            </a:endParaRPr>
          </a:p>
          <a:p>
            <a:pPr marL="285750" indent="-285750" algn="l">
              <a:lnSpc>
                <a:spcPct val="150000"/>
              </a:lnSpc>
              <a:buFont typeface="Arial" panose="020B0604020202020204" pitchFamily="34" charset="0"/>
              <a:buChar char="•"/>
            </a:pPr>
            <a:r>
              <a:rPr lang="en-US" sz="1200" b="0" i="0" dirty="0">
                <a:solidFill>
                  <a:srgbClr val="000000"/>
                </a:solidFill>
                <a:effectLst/>
                <a:latin typeface="Helvetica Neue"/>
              </a:rPr>
              <a:t>Of the department in the family of customers, department number 3 is marginally the largest of the set with 25.3% customers.</a:t>
            </a:r>
          </a:p>
          <a:p>
            <a:pPr marL="285750" indent="-285750" algn="l">
              <a:lnSpc>
                <a:spcPct val="150000"/>
              </a:lnSpc>
              <a:buFont typeface="Arial" panose="020B0604020202020204" pitchFamily="34" charset="0"/>
              <a:buChar char="•"/>
            </a:pPr>
            <a:r>
              <a:rPr lang="en-US" sz="1200" b="0" i="0" dirty="0">
                <a:solidFill>
                  <a:srgbClr val="000000"/>
                </a:solidFill>
                <a:effectLst/>
                <a:latin typeface="Helvetica Neue"/>
              </a:rPr>
              <a:t>Department 1, 2 and 4 contain approx similar amount of customers</a:t>
            </a:r>
          </a:p>
          <a:p>
            <a:endParaRPr lang="en-US" sz="1400" dirty="0"/>
          </a:p>
        </p:txBody>
      </p:sp>
      <p:sp>
        <p:nvSpPr>
          <p:cNvPr id="6" name="TextBox 5">
            <a:extLst>
              <a:ext uri="{FF2B5EF4-FFF2-40B4-BE49-F238E27FC236}">
                <a16:creationId xmlns:a16="http://schemas.microsoft.com/office/drawing/2014/main" id="{C313FE73-BB5E-41F5-9B12-604983253CA3}"/>
              </a:ext>
            </a:extLst>
          </p:cNvPr>
          <p:cNvSpPr txBox="1"/>
          <p:nvPr/>
        </p:nvSpPr>
        <p:spPr>
          <a:xfrm>
            <a:off x="795130" y="3450591"/>
            <a:ext cx="5300870" cy="646331"/>
          </a:xfrm>
          <a:prstGeom prst="rect">
            <a:avLst/>
          </a:prstGeom>
          <a:noFill/>
        </p:spPr>
        <p:txBody>
          <a:bodyPr wrap="square" rtlCol="0">
            <a:spAutoFit/>
          </a:bodyPr>
          <a:lstStyle/>
          <a:p>
            <a:r>
              <a:rPr lang="en-US" b="1" i="0" dirty="0">
                <a:solidFill>
                  <a:srgbClr val="000000"/>
                </a:solidFill>
                <a:effectLst/>
                <a:latin typeface="Helvetica Neue"/>
              </a:rPr>
              <a:t>Barplot on </a:t>
            </a:r>
            <a:r>
              <a:rPr lang="en-US" b="1" i="0" dirty="0" err="1">
                <a:solidFill>
                  <a:srgbClr val="000000"/>
                </a:solidFill>
                <a:effectLst/>
                <a:latin typeface="Helvetica Neue"/>
              </a:rPr>
              <a:t>Accomodation</a:t>
            </a:r>
            <a:endParaRPr lang="en-US" b="1" i="0" dirty="0">
              <a:solidFill>
                <a:srgbClr val="000000"/>
              </a:solidFill>
              <a:effectLst/>
              <a:latin typeface="Helvetica Neue"/>
            </a:endParaRPr>
          </a:p>
          <a:p>
            <a:endParaRPr lang="en-US" dirty="0"/>
          </a:p>
        </p:txBody>
      </p:sp>
      <p:pic>
        <p:nvPicPr>
          <p:cNvPr id="7" name="Picture 2">
            <a:extLst>
              <a:ext uri="{FF2B5EF4-FFF2-40B4-BE49-F238E27FC236}">
                <a16:creationId xmlns:a16="http://schemas.microsoft.com/office/drawing/2014/main" id="{03EFB49C-6DE0-4531-AB92-74BA12DB66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05" y="3985415"/>
            <a:ext cx="7396547" cy="286384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29422E9-9B70-47DD-849F-624CDEE31971}"/>
              </a:ext>
            </a:extLst>
          </p:cNvPr>
          <p:cNvSpPr txBox="1"/>
          <p:nvPr/>
        </p:nvSpPr>
        <p:spPr>
          <a:xfrm>
            <a:off x="8587409" y="4771004"/>
            <a:ext cx="2557669" cy="1569660"/>
          </a:xfrm>
          <a:prstGeom prst="rect">
            <a:avLst/>
          </a:prstGeom>
          <a:noFill/>
        </p:spPr>
        <p:txBody>
          <a:bodyPr wrap="square" rtlCol="0">
            <a:spAutoFit/>
          </a:bodyPr>
          <a:lstStyle/>
          <a:p>
            <a:r>
              <a:rPr lang="en-US" sz="1600" b="1" dirty="0">
                <a:latin typeface="Helvetica Neue"/>
              </a:rPr>
              <a:t>Insight</a:t>
            </a:r>
          </a:p>
          <a:p>
            <a:pPr marL="285750" indent="-285750">
              <a:buFont typeface="Arial" panose="020B0604020202020204" pitchFamily="34" charset="0"/>
              <a:buChar char="•"/>
            </a:pPr>
            <a:endParaRPr lang="en-US" sz="1200" dirty="0">
              <a:latin typeface="Helvetica Neue"/>
            </a:endParaRPr>
          </a:p>
          <a:p>
            <a:pPr marL="285750" indent="-285750">
              <a:lnSpc>
                <a:spcPct val="150000"/>
              </a:lnSpc>
              <a:buFont typeface="Arial" panose="020B0604020202020204" pitchFamily="34" charset="0"/>
              <a:buChar char="•"/>
            </a:pPr>
            <a:r>
              <a:rPr lang="en-US" sz="1200" dirty="0">
                <a:latin typeface="Helvetica Neue"/>
              </a:rPr>
              <a:t>The maximum of n</a:t>
            </a:r>
            <a:r>
              <a:rPr lang="en-IN" sz="1200" dirty="0">
                <a:solidFill>
                  <a:srgbClr val="000000"/>
                </a:solidFill>
                <a:latin typeface="Helvetica Neue"/>
                <a:ea typeface="Times New Roman" panose="02020603050405020304" pitchFamily="18" charset="0"/>
                <a:cs typeface="Calibri" panose="020F0502020204030204" pitchFamily="34" charset="0"/>
              </a:rPr>
              <a:t>umber of premiums paid till date is approx. 9%</a:t>
            </a:r>
            <a:endParaRPr lang="en-IN" sz="1200" dirty="0">
              <a:latin typeface="Helvetica Neue"/>
              <a:ea typeface="Times New Roman" panose="02020603050405020304" pitchFamily="18" charset="0"/>
              <a:cs typeface="Times New Roman" panose="02020603050405020304" pitchFamily="18" charset="0"/>
            </a:endParaRPr>
          </a:p>
          <a:p>
            <a:r>
              <a:rPr lang="en-US" sz="1400" dirty="0"/>
              <a:t> </a:t>
            </a:r>
          </a:p>
        </p:txBody>
      </p:sp>
    </p:spTree>
    <p:extLst>
      <p:ext uri="{BB962C8B-B14F-4D97-AF65-F5344CB8AC3E}">
        <p14:creationId xmlns:p14="http://schemas.microsoft.com/office/powerpoint/2010/main" val="3342345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960" y="888274"/>
            <a:ext cx="10149840" cy="6093976"/>
          </a:xfrm>
          <a:prstGeom prst="rect">
            <a:avLst/>
          </a:prstGeom>
          <a:noFill/>
        </p:spPr>
        <p:txBody>
          <a:bodyPr wrap="square" rtlCol="0">
            <a:spAutoFit/>
          </a:bodyPr>
          <a:lstStyle/>
          <a:p>
            <a:pPr algn="ctr"/>
            <a:r>
              <a:rPr lang="en-US" sz="6600" b="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Executive Summary</a:t>
            </a:r>
          </a:p>
          <a:p>
            <a:pPr algn="ctr"/>
            <a:endParaRPr lang="en-IN" sz="3600" b="1" dirty="0"/>
          </a:p>
          <a:p>
            <a:r>
              <a:rPr lang="en-IN" sz="2400" b="1" dirty="0"/>
              <a:t>Objective of the project</a:t>
            </a:r>
            <a:r>
              <a:rPr lang="en-IN" sz="2400" dirty="0"/>
              <a:t>: </a:t>
            </a:r>
          </a:p>
          <a:p>
            <a:endParaRPr lang="en-IN" dirty="0"/>
          </a:p>
          <a:p>
            <a:endParaRPr lang="en-IN" dirty="0"/>
          </a:p>
          <a:p>
            <a:r>
              <a:rPr lang="en-IN" dirty="0"/>
              <a:t>Premium paid by the customer is the major revenue source for insurance companies. Default in premium payments results in significant revenue losses and hence insurance companies would like to know upfront which type of customers would default premium payments. </a:t>
            </a:r>
          </a:p>
          <a:p>
            <a:br>
              <a:rPr lang="en-IN" dirty="0"/>
            </a:br>
            <a:r>
              <a:rPr lang="en-IN" dirty="0"/>
              <a:t>The objective of this project us to</a:t>
            </a:r>
          </a:p>
          <a:p>
            <a:pPr marL="342900" indent="-342900">
              <a:buFont typeface="+mj-lt"/>
              <a:buAutoNum type="arabicPeriod"/>
            </a:pPr>
            <a:r>
              <a:rPr lang="en-IN" dirty="0"/>
              <a:t>Build a model that can predict the likelihood of a customer defaulting on premium payments (Who is likely to default)</a:t>
            </a:r>
          </a:p>
          <a:p>
            <a:pPr marL="342900" indent="-342900">
              <a:buFont typeface="+mj-lt"/>
              <a:buAutoNum type="arabicPeriod"/>
            </a:pPr>
            <a:r>
              <a:rPr lang="en-IN" dirty="0"/>
              <a:t>Identify the factors that drive higher default rate (Are there any characteristics of the customers who are likely to default?)</a:t>
            </a:r>
          </a:p>
          <a:p>
            <a:pPr marL="342900" indent="-342900">
              <a:buFont typeface="+mj-lt"/>
              <a:buAutoNum type="arabicPeriod"/>
            </a:pPr>
            <a:r>
              <a:rPr lang="en-IN" dirty="0"/>
              <a:t>Propose a strategy for reducing default rates by using the model and other insights from the analysis (What should be done to reduce the default rates?)</a:t>
            </a:r>
          </a:p>
          <a:p>
            <a:endParaRPr lang="en-IN" dirty="0"/>
          </a:p>
        </p:txBody>
      </p:sp>
    </p:spTree>
    <p:extLst>
      <p:ext uri="{BB962C8B-B14F-4D97-AF65-F5344CB8AC3E}">
        <p14:creationId xmlns:p14="http://schemas.microsoft.com/office/powerpoint/2010/main" val="3416252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A003E5E5-BA8B-4CC7-925B-CD4BB6843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366" y="427161"/>
            <a:ext cx="5698434" cy="20089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891B3B-C46A-464A-B879-24546E2210BB}"/>
              </a:ext>
            </a:extLst>
          </p:cNvPr>
          <p:cNvSpPr txBox="1"/>
          <p:nvPr/>
        </p:nvSpPr>
        <p:spPr>
          <a:xfrm>
            <a:off x="1232452" y="57828"/>
            <a:ext cx="6003235" cy="369332"/>
          </a:xfrm>
          <a:prstGeom prst="rect">
            <a:avLst/>
          </a:prstGeom>
          <a:noFill/>
        </p:spPr>
        <p:txBody>
          <a:bodyPr wrap="square" rtlCol="0">
            <a:spAutoFit/>
          </a:bodyPr>
          <a:lstStyle/>
          <a:p>
            <a:r>
              <a:rPr lang="en-US" b="1" i="0" dirty="0">
                <a:solidFill>
                  <a:srgbClr val="000000"/>
                </a:solidFill>
                <a:effectLst/>
                <a:latin typeface="Helvetica Neue"/>
              </a:rPr>
              <a:t>Barplot on Accommodation</a:t>
            </a:r>
            <a:endParaRPr lang="en-US" dirty="0"/>
          </a:p>
        </p:txBody>
      </p:sp>
      <p:sp>
        <p:nvSpPr>
          <p:cNvPr id="5" name="TextBox 4">
            <a:extLst>
              <a:ext uri="{FF2B5EF4-FFF2-40B4-BE49-F238E27FC236}">
                <a16:creationId xmlns:a16="http://schemas.microsoft.com/office/drawing/2014/main" id="{5A931A9B-4618-40F8-A4A4-F5D02751CA39}"/>
              </a:ext>
            </a:extLst>
          </p:cNvPr>
          <p:cNvSpPr txBox="1"/>
          <p:nvPr/>
        </p:nvSpPr>
        <p:spPr>
          <a:xfrm>
            <a:off x="7116417" y="975136"/>
            <a:ext cx="4373218" cy="1292662"/>
          </a:xfrm>
          <a:prstGeom prst="rect">
            <a:avLst/>
          </a:prstGeom>
          <a:noFill/>
        </p:spPr>
        <p:txBody>
          <a:bodyPr wrap="square" rtlCol="0">
            <a:spAutoFit/>
          </a:bodyPr>
          <a:lstStyle/>
          <a:p>
            <a:pPr algn="l"/>
            <a:r>
              <a:rPr lang="en-US" sz="1400" b="1" i="0" dirty="0">
                <a:solidFill>
                  <a:srgbClr val="000000"/>
                </a:solidFill>
                <a:effectLst/>
                <a:latin typeface="Helvetica Neue"/>
              </a:rPr>
              <a:t>Insight</a:t>
            </a:r>
          </a:p>
          <a:p>
            <a:pPr algn="l"/>
            <a:endParaRPr lang="en-US" sz="1400" b="1" i="0" dirty="0">
              <a:solidFill>
                <a:srgbClr val="000000"/>
              </a:solidFill>
              <a:effectLst/>
              <a:latin typeface="Helvetica Neue"/>
            </a:endParaRPr>
          </a:p>
          <a:p>
            <a:pPr algn="l"/>
            <a:r>
              <a:rPr lang="en-US" sz="1200" b="0" i="0" dirty="0">
                <a:solidFill>
                  <a:srgbClr val="000000"/>
                </a:solidFill>
                <a:effectLst/>
                <a:latin typeface="Helvetica Neue"/>
              </a:rPr>
              <a:t>Note: Owned (1), Rented (0)</a:t>
            </a:r>
          </a:p>
          <a:p>
            <a:pPr marL="285750" indent="-285750" algn="l">
              <a:buFont typeface="Arial" panose="020B0604020202020204" pitchFamily="34" charset="0"/>
              <a:buChar char="•"/>
            </a:pPr>
            <a:r>
              <a:rPr lang="en-US" sz="1200" b="0" i="0" dirty="0">
                <a:solidFill>
                  <a:srgbClr val="000000"/>
                </a:solidFill>
                <a:effectLst/>
                <a:latin typeface="Helvetica Neue"/>
              </a:rPr>
              <a:t>The barplot indicates 49.9% of customers rent their accommodation while 50.1% own their accommodation</a:t>
            </a:r>
          </a:p>
          <a:p>
            <a:endParaRPr lang="en-US" sz="1400" dirty="0"/>
          </a:p>
        </p:txBody>
      </p:sp>
      <p:sp>
        <p:nvSpPr>
          <p:cNvPr id="6" name="TextBox 5">
            <a:extLst>
              <a:ext uri="{FF2B5EF4-FFF2-40B4-BE49-F238E27FC236}">
                <a16:creationId xmlns:a16="http://schemas.microsoft.com/office/drawing/2014/main" id="{7381EF6F-3689-495D-88BD-87EBCA3AE1C2}"/>
              </a:ext>
            </a:extLst>
          </p:cNvPr>
          <p:cNvSpPr txBox="1"/>
          <p:nvPr/>
        </p:nvSpPr>
        <p:spPr>
          <a:xfrm>
            <a:off x="1431235" y="2448163"/>
            <a:ext cx="5857461" cy="646331"/>
          </a:xfrm>
          <a:prstGeom prst="rect">
            <a:avLst/>
          </a:prstGeom>
          <a:noFill/>
        </p:spPr>
        <p:txBody>
          <a:bodyPr wrap="square" rtlCol="0">
            <a:spAutoFit/>
          </a:bodyPr>
          <a:lstStyle/>
          <a:p>
            <a:r>
              <a:rPr lang="en-US" b="1" i="0" dirty="0">
                <a:solidFill>
                  <a:srgbClr val="000000"/>
                </a:solidFill>
                <a:effectLst/>
                <a:latin typeface="Helvetica Neue"/>
              </a:rPr>
              <a:t>Barplot of Sourcing Channel</a:t>
            </a:r>
          </a:p>
          <a:p>
            <a:endParaRPr lang="en-US" dirty="0"/>
          </a:p>
        </p:txBody>
      </p:sp>
      <p:pic>
        <p:nvPicPr>
          <p:cNvPr id="7" name="Picture 2">
            <a:extLst>
              <a:ext uri="{FF2B5EF4-FFF2-40B4-BE49-F238E27FC236}">
                <a16:creationId xmlns:a16="http://schemas.microsoft.com/office/drawing/2014/main" id="{A10DFAC8-463C-4C77-A632-206CEEA760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98" y="2895880"/>
            <a:ext cx="5857461" cy="18774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3C2726B-2D06-4578-8686-30B37775A56D}"/>
              </a:ext>
            </a:extLst>
          </p:cNvPr>
          <p:cNvSpPr txBox="1"/>
          <p:nvPr/>
        </p:nvSpPr>
        <p:spPr>
          <a:xfrm>
            <a:off x="7169426" y="3033214"/>
            <a:ext cx="3591339" cy="1877437"/>
          </a:xfrm>
          <a:prstGeom prst="rect">
            <a:avLst/>
          </a:prstGeom>
          <a:noFill/>
        </p:spPr>
        <p:txBody>
          <a:bodyPr wrap="square" rtlCol="0">
            <a:spAutoFit/>
          </a:bodyPr>
          <a:lstStyle/>
          <a:p>
            <a:pPr algn="l"/>
            <a:r>
              <a:rPr lang="en-US" sz="1400" b="1" dirty="0">
                <a:solidFill>
                  <a:srgbClr val="000000"/>
                </a:solidFill>
                <a:effectLst/>
                <a:latin typeface="Helvetica Neue"/>
              </a:rPr>
              <a:t>Insight</a:t>
            </a:r>
          </a:p>
          <a:p>
            <a:pPr algn="l"/>
            <a:endParaRPr lang="en-US" sz="1400" b="1" dirty="0">
              <a:solidFill>
                <a:srgbClr val="000000"/>
              </a:solidFill>
              <a:effectLst/>
              <a:latin typeface="Helvetica Neue"/>
            </a:endParaRPr>
          </a:p>
          <a:p>
            <a:pPr marL="285750" indent="-285750" algn="l">
              <a:buFont typeface="Arial" panose="020B0604020202020204" pitchFamily="34" charset="0"/>
              <a:buChar char="•"/>
            </a:pPr>
            <a:r>
              <a:rPr lang="en-US" sz="1200" dirty="0">
                <a:solidFill>
                  <a:srgbClr val="000000"/>
                </a:solidFill>
                <a:effectLst/>
                <a:latin typeface="Helvetica Neue"/>
              </a:rPr>
              <a:t>Sourcing channel A indicates a high of 54% of customers in the dataset while sourcing channel E accounts for a low of 8% of customers in the dataset. Sourcing channel is in second place with 20.7% of customers</a:t>
            </a:r>
          </a:p>
          <a:p>
            <a:br>
              <a:rPr lang="en-US" sz="1400" b="0" i="0" dirty="0">
                <a:solidFill>
                  <a:srgbClr val="000000"/>
                </a:solidFill>
                <a:effectLst/>
                <a:latin typeface="Helvetica Neue"/>
              </a:rPr>
            </a:br>
            <a:endParaRPr lang="en-US" sz="1400" dirty="0"/>
          </a:p>
        </p:txBody>
      </p:sp>
      <p:pic>
        <p:nvPicPr>
          <p:cNvPr id="9" name="Picture 2">
            <a:extLst>
              <a:ext uri="{FF2B5EF4-FFF2-40B4-BE49-F238E27FC236}">
                <a16:creationId xmlns:a16="http://schemas.microsoft.com/office/drawing/2014/main" id="{D3BE9E11-AAB0-4A9F-AAFF-81E23C92A3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97" y="5108505"/>
            <a:ext cx="5857461" cy="174802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EAE21C3-AE33-444D-BB30-6967ACA6CA3C}"/>
              </a:ext>
            </a:extLst>
          </p:cNvPr>
          <p:cNvSpPr txBox="1"/>
          <p:nvPr/>
        </p:nvSpPr>
        <p:spPr>
          <a:xfrm>
            <a:off x="1186069" y="4749347"/>
            <a:ext cx="6347791" cy="646331"/>
          </a:xfrm>
          <a:prstGeom prst="rect">
            <a:avLst/>
          </a:prstGeom>
          <a:noFill/>
        </p:spPr>
        <p:txBody>
          <a:bodyPr wrap="square" rtlCol="0">
            <a:spAutoFit/>
          </a:bodyPr>
          <a:lstStyle/>
          <a:p>
            <a:r>
              <a:rPr lang="en-US" b="1" i="0" dirty="0">
                <a:solidFill>
                  <a:srgbClr val="000000"/>
                </a:solidFill>
                <a:effectLst/>
                <a:latin typeface="Helvetica Neue"/>
              </a:rPr>
              <a:t>Barplot on Resident Type</a:t>
            </a:r>
          </a:p>
          <a:p>
            <a:endParaRPr lang="en-US" dirty="0"/>
          </a:p>
        </p:txBody>
      </p:sp>
      <p:sp>
        <p:nvSpPr>
          <p:cNvPr id="11" name="TextBox 10">
            <a:extLst>
              <a:ext uri="{FF2B5EF4-FFF2-40B4-BE49-F238E27FC236}">
                <a16:creationId xmlns:a16="http://schemas.microsoft.com/office/drawing/2014/main" id="{24BA66B4-AFBF-448C-8283-4CF782A53C20}"/>
              </a:ext>
            </a:extLst>
          </p:cNvPr>
          <p:cNvSpPr txBox="1"/>
          <p:nvPr/>
        </p:nvSpPr>
        <p:spPr>
          <a:xfrm>
            <a:off x="7129668" y="5287617"/>
            <a:ext cx="4253949" cy="1261884"/>
          </a:xfrm>
          <a:prstGeom prst="rect">
            <a:avLst/>
          </a:prstGeom>
          <a:noFill/>
        </p:spPr>
        <p:txBody>
          <a:bodyPr wrap="square" rtlCol="0">
            <a:spAutoFit/>
          </a:bodyPr>
          <a:lstStyle/>
          <a:p>
            <a:pPr algn="l"/>
            <a:r>
              <a:rPr lang="en-US" sz="1600" b="1" i="0" dirty="0">
                <a:solidFill>
                  <a:srgbClr val="000000"/>
                </a:solidFill>
                <a:effectLst/>
                <a:latin typeface="Helvetica Neue"/>
              </a:rPr>
              <a:t>Insight</a:t>
            </a:r>
          </a:p>
          <a:p>
            <a:pPr algn="l"/>
            <a:endParaRPr lang="en-US" sz="1600" b="1" i="0" dirty="0">
              <a:solidFill>
                <a:srgbClr val="000000"/>
              </a:solidFill>
              <a:effectLst/>
              <a:latin typeface="Helvetica Neue"/>
            </a:endParaRPr>
          </a:p>
          <a:p>
            <a:pPr marL="285750" indent="-285750" algn="l">
              <a:buFont typeface="Arial" panose="020B0604020202020204" pitchFamily="34" charset="0"/>
              <a:buChar char="•"/>
            </a:pPr>
            <a:r>
              <a:rPr lang="en-US" sz="1400" b="0" i="0" dirty="0">
                <a:solidFill>
                  <a:srgbClr val="000000"/>
                </a:solidFill>
                <a:effectLst/>
                <a:latin typeface="Helvetica Neue"/>
              </a:rPr>
              <a:t>The lionshare of the customer base - 60.3% are urban residents while 39.7% are rural residents</a:t>
            </a:r>
          </a:p>
          <a:p>
            <a:endParaRPr lang="en-US" sz="1600" dirty="0"/>
          </a:p>
        </p:txBody>
      </p:sp>
    </p:spTree>
    <p:extLst>
      <p:ext uri="{BB962C8B-B14F-4D97-AF65-F5344CB8AC3E}">
        <p14:creationId xmlns:p14="http://schemas.microsoft.com/office/powerpoint/2010/main" val="112186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57656943-1097-4516-9491-A09AD8713F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232" y="897690"/>
            <a:ext cx="8791207" cy="548985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7B979E6-C2D5-4466-B675-C3F9A0EE8EB7}"/>
              </a:ext>
            </a:extLst>
          </p:cNvPr>
          <p:cNvSpPr txBox="1"/>
          <p:nvPr/>
        </p:nvSpPr>
        <p:spPr>
          <a:xfrm>
            <a:off x="9727096" y="1120676"/>
            <a:ext cx="2266121" cy="1908215"/>
          </a:xfrm>
          <a:prstGeom prst="rect">
            <a:avLst/>
          </a:prstGeom>
          <a:noFill/>
        </p:spPr>
        <p:txBody>
          <a:bodyPr wrap="square" rtlCol="0">
            <a:spAutoFit/>
          </a:bodyPr>
          <a:lstStyle/>
          <a:p>
            <a:pPr algn="l"/>
            <a:r>
              <a:rPr lang="en-US" b="1" i="0" dirty="0">
                <a:solidFill>
                  <a:srgbClr val="000000"/>
                </a:solidFill>
                <a:effectLst/>
                <a:latin typeface="Helvetica Neue"/>
              </a:rPr>
              <a:t>Observation</a:t>
            </a:r>
          </a:p>
          <a:p>
            <a:pPr algn="l"/>
            <a:endParaRPr lang="en-US" b="1" i="0" dirty="0">
              <a:solidFill>
                <a:srgbClr val="000000"/>
              </a:solidFill>
              <a:effectLst/>
              <a:latin typeface="Helvetica Neue"/>
            </a:endParaRPr>
          </a:p>
          <a:p>
            <a:pPr marL="285750" indent="-285750" algn="l">
              <a:buFont typeface="Arial" panose="020B0604020202020204" pitchFamily="34" charset="0"/>
              <a:buChar char="•"/>
            </a:pPr>
            <a:r>
              <a:rPr lang="en-US" sz="1600" b="0" i="0" dirty="0">
                <a:solidFill>
                  <a:srgbClr val="000000"/>
                </a:solidFill>
                <a:effectLst/>
                <a:latin typeface="Helvetica Neue"/>
              </a:rPr>
              <a:t>There is no clear indication of correlated variables in the heatmap</a:t>
            </a:r>
          </a:p>
          <a:p>
            <a:endParaRPr lang="en-US" dirty="0"/>
          </a:p>
        </p:txBody>
      </p:sp>
      <p:sp>
        <p:nvSpPr>
          <p:cNvPr id="3" name="TextBox 2">
            <a:extLst>
              <a:ext uri="{FF2B5EF4-FFF2-40B4-BE49-F238E27FC236}">
                <a16:creationId xmlns:a16="http://schemas.microsoft.com/office/drawing/2014/main" id="{94DA8DC1-C8FB-4DCE-B8A1-555BFF52E2DA}"/>
              </a:ext>
            </a:extLst>
          </p:cNvPr>
          <p:cNvSpPr txBox="1"/>
          <p:nvPr/>
        </p:nvSpPr>
        <p:spPr>
          <a:xfrm>
            <a:off x="1417983" y="159026"/>
            <a:ext cx="4982817" cy="369332"/>
          </a:xfrm>
          <a:prstGeom prst="rect">
            <a:avLst/>
          </a:prstGeom>
          <a:noFill/>
        </p:spPr>
        <p:txBody>
          <a:bodyPr wrap="square" rtlCol="0">
            <a:spAutoFit/>
          </a:bodyPr>
          <a:lstStyle/>
          <a:p>
            <a:r>
              <a:rPr lang="en-US" b="1" dirty="0"/>
              <a:t>Heatmap on Correlation of Dataframe</a:t>
            </a:r>
          </a:p>
        </p:txBody>
      </p:sp>
    </p:spTree>
    <p:extLst>
      <p:ext uri="{BB962C8B-B14F-4D97-AF65-F5344CB8AC3E}">
        <p14:creationId xmlns:p14="http://schemas.microsoft.com/office/powerpoint/2010/main" val="1307577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CE93A9-455B-404C-B46A-202C1FDB0B7E}"/>
              </a:ext>
            </a:extLst>
          </p:cNvPr>
          <p:cNvPicPr>
            <a:picLocks noChangeAspect="1"/>
          </p:cNvPicPr>
          <p:nvPr/>
        </p:nvPicPr>
        <p:blipFill>
          <a:blip r:embed="rId2"/>
          <a:stretch>
            <a:fillRect/>
          </a:stretch>
        </p:blipFill>
        <p:spPr>
          <a:xfrm>
            <a:off x="477078" y="1308295"/>
            <a:ext cx="7129669" cy="4694940"/>
          </a:xfrm>
          <a:prstGeom prst="rect">
            <a:avLst/>
          </a:prstGeom>
        </p:spPr>
      </p:pic>
      <p:sp>
        <p:nvSpPr>
          <p:cNvPr id="4" name="TextBox 3">
            <a:extLst>
              <a:ext uri="{FF2B5EF4-FFF2-40B4-BE49-F238E27FC236}">
                <a16:creationId xmlns:a16="http://schemas.microsoft.com/office/drawing/2014/main" id="{E5D34D40-6B5C-4CAE-88CE-1476C9AE2894}"/>
              </a:ext>
            </a:extLst>
          </p:cNvPr>
          <p:cNvSpPr txBox="1"/>
          <p:nvPr/>
        </p:nvSpPr>
        <p:spPr>
          <a:xfrm>
            <a:off x="1417983" y="159026"/>
            <a:ext cx="4982817" cy="369332"/>
          </a:xfrm>
          <a:prstGeom prst="rect">
            <a:avLst/>
          </a:prstGeom>
          <a:noFill/>
        </p:spPr>
        <p:txBody>
          <a:bodyPr wrap="square" rtlCol="0">
            <a:spAutoFit/>
          </a:bodyPr>
          <a:lstStyle/>
          <a:p>
            <a:r>
              <a:rPr lang="en-US" b="1" dirty="0"/>
              <a:t>Heatmap on Correlation of Dataframe 2</a:t>
            </a:r>
            <a:r>
              <a:rPr lang="en-US" b="1" baseline="30000" dirty="0"/>
              <a:t>nd</a:t>
            </a:r>
            <a:r>
              <a:rPr lang="en-US" b="1" dirty="0"/>
              <a:t> Check</a:t>
            </a:r>
          </a:p>
        </p:txBody>
      </p:sp>
      <p:sp>
        <p:nvSpPr>
          <p:cNvPr id="5" name="TextBox 4">
            <a:extLst>
              <a:ext uri="{FF2B5EF4-FFF2-40B4-BE49-F238E27FC236}">
                <a16:creationId xmlns:a16="http://schemas.microsoft.com/office/drawing/2014/main" id="{44C2AC98-FB7C-4764-A5E7-BD6A155DE1D1}"/>
              </a:ext>
            </a:extLst>
          </p:cNvPr>
          <p:cNvSpPr txBox="1"/>
          <p:nvPr/>
        </p:nvSpPr>
        <p:spPr>
          <a:xfrm>
            <a:off x="7606747" y="1702191"/>
            <a:ext cx="4389635" cy="2523768"/>
          </a:xfrm>
          <a:prstGeom prst="rect">
            <a:avLst/>
          </a:prstGeom>
          <a:noFill/>
        </p:spPr>
        <p:txBody>
          <a:bodyPr wrap="square" rtlCol="0">
            <a:spAutoFit/>
          </a:bodyPr>
          <a:lstStyle/>
          <a:p>
            <a:r>
              <a:rPr lang="en-US" sz="1400" b="1" dirty="0"/>
              <a:t>Insight</a:t>
            </a:r>
          </a:p>
          <a:p>
            <a:pPr>
              <a:lnSpc>
                <a:spcPct val="150000"/>
              </a:lnSpc>
            </a:pPr>
            <a:endParaRPr lang="en-US" sz="1400" dirty="0"/>
          </a:p>
          <a:p>
            <a:pPr>
              <a:lnSpc>
                <a:spcPct val="150000"/>
              </a:lnSpc>
            </a:pPr>
            <a:r>
              <a:rPr lang="en-US" sz="1400" dirty="0"/>
              <a:t>The heatmap indicates  </a:t>
            </a:r>
            <a:r>
              <a:rPr lang="en-US" sz="1400" dirty="0" err="1"/>
              <a:t>approx</a:t>
            </a:r>
            <a:r>
              <a:rPr lang="en-US" sz="1400" dirty="0"/>
              <a:t> 50% positive correlation between Age and Premium, between Income and Premium, between premium cash and default, between </a:t>
            </a:r>
            <a:r>
              <a:rPr lang="en-US" sz="1400" dirty="0" err="1"/>
              <a:t>risk_score</a:t>
            </a:r>
            <a:r>
              <a:rPr lang="en-US" sz="1400" dirty="0"/>
              <a:t> and </a:t>
            </a:r>
            <a:r>
              <a:rPr lang="en-US" sz="1400" dirty="0" err="1"/>
              <a:t>premium_paid</a:t>
            </a:r>
            <a:r>
              <a:rPr lang="en-US" sz="1400" dirty="0"/>
              <a:t>, between no </a:t>
            </a:r>
            <a:r>
              <a:rPr lang="en-US" sz="1400" dirty="0" err="1"/>
              <a:t>premiums_paid</a:t>
            </a:r>
            <a:r>
              <a:rPr lang="en-US" sz="1400" dirty="0"/>
              <a:t> and </a:t>
            </a:r>
            <a:r>
              <a:rPr lang="en-US" sz="1400" dirty="0" err="1"/>
              <a:t>risk_score</a:t>
            </a:r>
            <a:endParaRPr lang="en-US" sz="1400" dirty="0"/>
          </a:p>
          <a:p>
            <a:endParaRPr lang="en-US" dirty="0"/>
          </a:p>
        </p:txBody>
      </p:sp>
    </p:spTree>
    <p:extLst>
      <p:ext uri="{BB962C8B-B14F-4D97-AF65-F5344CB8AC3E}">
        <p14:creationId xmlns:p14="http://schemas.microsoft.com/office/powerpoint/2010/main" val="3834465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87A421-9ECD-4B00-80DB-E78FA2E61A0E}"/>
              </a:ext>
            </a:extLst>
          </p:cNvPr>
          <p:cNvSpPr txBox="1"/>
          <p:nvPr/>
        </p:nvSpPr>
        <p:spPr>
          <a:xfrm>
            <a:off x="1420837" y="376871"/>
            <a:ext cx="5275385" cy="400110"/>
          </a:xfrm>
          <a:prstGeom prst="rect">
            <a:avLst/>
          </a:prstGeom>
          <a:noFill/>
        </p:spPr>
        <p:txBody>
          <a:bodyPr wrap="square" rtlCol="0">
            <a:spAutoFit/>
          </a:bodyPr>
          <a:lstStyle/>
          <a:p>
            <a:r>
              <a:rPr lang="en-US" sz="2000" b="1" dirty="0"/>
              <a:t>Distribution of Pairplot</a:t>
            </a:r>
          </a:p>
        </p:txBody>
      </p:sp>
      <p:pic>
        <p:nvPicPr>
          <p:cNvPr id="6" name="Picture 5">
            <a:extLst>
              <a:ext uri="{FF2B5EF4-FFF2-40B4-BE49-F238E27FC236}">
                <a16:creationId xmlns:a16="http://schemas.microsoft.com/office/drawing/2014/main" id="{3722E1EF-D667-4703-A99B-C2B59A78D2F3}"/>
              </a:ext>
            </a:extLst>
          </p:cNvPr>
          <p:cNvPicPr>
            <a:picLocks noChangeAspect="1"/>
          </p:cNvPicPr>
          <p:nvPr/>
        </p:nvPicPr>
        <p:blipFill>
          <a:blip r:embed="rId2"/>
          <a:stretch>
            <a:fillRect/>
          </a:stretch>
        </p:blipFill>
        <p:spPr>
          <a:xfrm>
            <a:off x="690430" y="914401"/>
            <a:ext cx="5275385" cy="5566728"/>
          </a:xfrm>
          <a:prstGeom prst="rect">
            <a:avLst/>
          </a:prstGeom>
        </p:spPr>
      </p:pic>
      <p:sp>
        <p:nvSpPr>
          <p:cNvPr id="7" name="TextBox 6">
            <a:extLst>
              <a:ext uri="{FF2B5EF4-FFF2-40B4-BE49-F238E27FC236}">
                <a16:creationId xmlns:a16="http://schemas.microsoft.com/office/drawing/2014/main" id="{6FBFB09E-5F8F-4A03-889E-BFD3077D8A98}"/>
              </a:ext>
            </a:extLst>
          </p:cNvPr>
          <p:cNvSpPr txBox="1"/>
          <p:nvPr/>
        </p:nvSpPr>
        <p:spPr>
          <a:xfrm>
            <a:off x="10800522" y="6481128"/>
            <a:ext cx="1258956" cy="307777"/>
          </a:xfrm>
          <a:prstGeom prst="rect">
            <a:avLst/>
          </a:prstGeom>
          <a:noFill/>
        </p:spPr>
        <p:txBody>
          <a:bodyPr wrap="square" rtlCol="0">
            <a:spAutoFit/>
          </a:bodyPr>
          <a:lstStyle/>
          <a:p>
            <a:r>
              <a:rPr lang="en-US" sz="1400" b="1" dirty="0"/>
              <a:t>Cont’d -&gt;</a:t>
            </a:r>
          </a:p>
        </p:txBody>
      </p:sp>
      <p:pic>
        <p:nvPicPr>
          <p:cNvPr id="5" name="Picture 4">
            <a:extLst>
              <a:ext uri="{FF2B5EF4-FFF2-40B4-BE49-F238E27FC236}">
                <a16:creationId xmlns:a16="http://schemas.microsoft.com/office/drawing/2014/main" id="{9FC1A95E-ADA2-4DE4-BCC6-26B6117914E0}"/>
              </a:ext>
            </a:extLst>
          </p:cNvPr>
          <p:cNvPicPr>
            <a:picLocks noChangeAspect="1"/>
          </p:cNvPicPr>
          <p:nvPr/>
        </p:nvPicPr>
        <p:blipFill>
          <a:blip r:embed="rId3"/>
          <a:stretch>
            <a:fillRect/>
          </a:stretch>
        </p:blipFill>
        <p:spPr>
          <a:xfrm>
            <a:off x="6732106" y="914400"/>
            <a:ext cx="5327372" cy="5566729"/>
          </a:xfrm>
          <a:prstGeom prst="rect">
            <a:avLst/>
          </a:prstGeom>
        </p:spPr>
      </p:pic>
    </p:spTree>
    <p:extLst>
      <p:ext uri="{BB962C8B-B14F-4D97-AF65-F5344CB8AC3E}">
        <p14:creationId xmlns:p14="http://schemas.microsoft.com/office/powerpoint/2010/main" val="2375280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87A421-9ECD-4B00-80DB-E78FA2E61A0E}"/>
              </a:ext>
            </a:extLst>
          </p:cNvPr>
          <p:cNvSpPr txBox="1"/>
          <p:nvPr/>
        </p:nvSpPr>
        <p:spPr>
          <a:xfrm>
            <a:off x="1420837" y="119274"/>
            <a:ext cx="5275385" cy="400110"/>
          </a:xfrm>
          <a:prstGeom prst="rect">
            <a:avLst/>
          </a:prstGeom>
          <a:noFill/>
        </p:spPr>
        <p:txBody>
          <a:bodyPr wrap="square" rtlCol="0">
            <a:spAutoFit/>
          </a:bodyPr>
          <a:lstStyle/>
          <a:p>
            <a:r>
              <a:rPr lang="en-US" sz="2000" b="1" dirty="0"/>
              <a:t>Distribution of Pairplot</a:t>
            </a:r>
          </a:p>
        </p:txBody>
      </p:sp>
      <p:sp>
        <p:nvSpPr>
          <p:cNvPr id="7" name="TextBox 6">
            <a:extLst>
              <a:ext uri="{FF2B5EF4-FFF2-40B4-BE49-F238E27FC236}">
                <a16:creationId xmlns:a16="http://schemas.microsoft.com/office/drawing/2014/main" id="{6FBFB09E-5F8F-4A03-889E-BFD3077D8A98}"/>
              </a:ext>
            </a:extLst>
          </p:cNvPr>
          <p:cNvSpPr txBox="1"/>
          <p:nvPr/>
        </p:nvSpPr>
        <p:spPr>
          <a:xfrm>
            <a:off x="10800522" y="6400800"/>
            <a:ext cx="1258956" cy="307777"/>
          </a:xfrm>
          <a:prstGeom prst="rect">
            <a:avLst/>
          </a:prstGeom>
          <a:noFill/>
        </p:spPr>
        <p:txBody>
          <a:bodyPr wrap="square" rtlCol="0">
            <a:spAutoFit/>
          </a:bodyPr>
          <a:lstStyle/>
          <a:p>
            <a:r>
              <a:rPr lang="en-US" sz="1400" b="1" dirty="0"/>
              <a:t>Cont’d -&gt;</a:t>
            </a:r>
          </a:p>
        </p:txBody>
      </p:sp>
      <p:pic>
        <p:nvPicPr>
          <p:cNvPr id="5" name="Picture 4">
            <a:extLst>
              <a:ext uri="{FF2B5EF4-FFF2-40B4-BE49-F238E27FC236}">
                <a16:creationId xmlns:a16="http://schemas.microsoft.com/office/drawing/2014/main" id="{2C84813A-FB07-477F-823C-36D6159B85F0}"/>
              </a:ext>
            </a:extLst>
          </p:cNvPr>
          <p:cNvPicPr>
            <a:picLocks noChangeAspect="1"/>
          </p:cNvPicPr>
          <p:nvPr/>
        </p:nvPicPr>
        <p:blipFill>
          <a:blip r:embed="rId2"/>
          <a:stretch>
            <a:fillRect/>
          </a:stretch>
        </p:blipFill>
        <p:spPr>
          <a:xfrm>
            <a:off x="609601" y="663644"/>
            <a:ext cx="8335618" cy="3231653"/>
          </a:xfrm>
          <a:prstGeom prst="rect">
            <a:avLst/>
          </a:prstGeom>
        </p:spPr>
      </p:pic>
      <p:pic>
        <p:nvPicPr>
          <p:cNvPr id="6" name="Picture 5">
            <a:extLst>
              <a:ext uri="{FF2B5EF4-FFF2-40B4-BE49-F238E27FC236}">
                <a16:creationId xmlns:a16="http://schemas.microsoft.com/office/drawing/2014/main" id="{EA020300-7D50-4D5B-87FF-3E75F88B54CE}"/>
              </a:ext>
            </a:extLst>
          </p:cNvPr>
          <p:cNvPicPr>
            <a:picLocks noChangeAspect="1"/>
          </p:cNvPicPr>
          <p:nvPr/>
        </p:nvPicPr>
        <p:blipFill>
          <a:blip r:embed="rId3"/>
          <a:stretch>
            <a:fillRect/>
          </a:stretch>
        </p:blipFill>
        <p:spPr>
          <a:xfrm>
            <a:off x="384313" y="4321242"/>
            <a:ext cx="8560905" cy="1980165"/>
          </a:xfrm>
          <a:prstGeom prst="rect">
            <a:avLst/>
          </a:prstGeom>
        </p:spPr>
      </p:pic>
      <p:sp>
        <p:nvSpPr>
          <p:cNvPr id="8" name="TextBox 7">
            <a:extLst>
              <a:ext uri="{FF2B5EF4-FFF2-40B4-BE49-F238E27FC236}">
                <a16:creationId xmlns:a16="http://schemas.microsoft.com/office/drawing/2014/main" id="{09640444-3CE8-4726-B79D-E5AE5D5C916C}"/>
              </a:ext>
            </a:extLst>
          </p:cNvPr>
          <p:cNvSpPr txBox="1"/>
          <p:nvPr/>
        </p:nvSpPr>
        <p:spPr>
          <a:xfrm>
            <a:off x="9700592" y="1139686"/>
            <a:ext cx="2358886" cy="3231654"/>
          </a:xfrm>
          <a:prstGeom prst="rect">
            <a:avLst/>
          </a:prstGeom>
          <a:noFill/>
        </p:spPr>
        <p:txBody>
          <a:bodyPr wrap="square" rtlCol="0">
            <a:spAutoFit/>
          </a:bodyPr>
          <a:lstStyle/>
          <a:p>
            <a:r>
              <a:rPr lang="en-US" b="1" dirty="0"/>
              <a:t>Insight</a:t>
            </a:r>
          </a:p>
          <a:p>
            <a:endParaRPr lang="en-US" dirty="0"/>
          </a:p>
          <a:p>
            <a:pPr marL="285750" indent="-285750">
              <a:buFont typeface="Arial" panose="020B0604020202020204" pitchFamily="34" charset="0"/>
              <a:buChar char="•"/>
            </a:pPr>
            <a:r>
              <a:rPr lang="en-US" sz="1400" dirty="0"/>
              <a:t>There is evidence of overlaps in that there is no clear distinction in the distribution of variables for   customers who   default on premium payments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dataset will be explored further with referencing other types of plots</a:t>
            </a:r>
          </a:p>
        </p:txBody>
      </p:sp>
    </p:spTree>
    <p:extLst>
      <p:ext uri="{BB962C8B-B14F-4D97-AF65-F5344CB8AC3E}">
        <p14:creationId xmlns:p14="http://schemas.microsoft.com/office/powerpoint/2010/main" val="3705001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E7A645-83B7-4ABE-ADBB-957C8F8BC14B}"/>
              </a:ext>
            </a:extLst>
          </p:cNvPr>
          <p:cNvSpPr txBox="1"/>
          <p:nvPr/>
        </p:nvSpPr>
        <p:spPr>
          <a:xfrm>
            <a:off x="6387547" y="1173260"/>
            <a:ext cx="3551583" cy="1200329"/>
          </a:xfrm>
          <a:prstGeom prst="rect">
            <a:avLst/>
          </a:prstGeom>
          <a:noFill/>
        </p:spPr>
        <p:txBody>
          <a:bodyPr wrap="square" rtlCol="0">
            <a:spAutoFit/>
          </a:bodyPr>
          <a:lstStyle/>
          <a:p>
            <a:r>
              <a:rPr lang="en-US" sz="1600" b="1" dirty="0"/>
              <a:t>Insight</a:t>
            </a:r>
          </a:p>
          <a:p>
            <a:endParaRPr lang="en-US" sz="1400" dirty="0"/>
          </a:p>
          <a:p>
            <a:pPr marL="285750" indent="-285750">
              <a:buFont typeface="Arial" panose="020B0604020202020204" pitchFamily="34" charset="0"/>
              <a:buChar char="•"/>
            </a:pPr>
            <a:r>
              <a:rPr lang="en-US" sz="1400" dirty="0"/>
              <a:t>Unmarried and married customers pay approx the same amount of premium by cash</a:t>
            </a:r>
          </a:p>
        </p:txBody>
      </p:sp>
      <p:pic>
        <p:nvPicPr>
          <p:cNvPr id="27650" name="Picture 2">
            <a:extLst>
              <a:ext uri="{FF2B5EF4-FFF2-40B4-BE49-F238E27FC236}">
                <a16:creationId xmlns:a16="http://schemas.microsoft.com/office/drawing/2014/main" id="{1FFDF006-83C8-444F-A69F-72B6EA424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70" y="661026"/>
            <a:ext cx="5270430" cy="239864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D28A6CE-7158-4594-9FE3-55FC2BF6B712}"/>
              </a:ext>
            </a:extLst>
          </p:cNvPr>
          <p:cNvSpPr txBox="1"/>
          <p:nvPr/>
        </p:nvSpPr>
        <p:spPr>
          <a:xfrm>
            <a:off x="1139687" y="186661"/>
            <a:ext cx="6851374" cy="646331"/>
          </a:xfrm>
          <a:prstGeom prst="rect">
            <a:avLst/>
          </a:prstGeom>
          <a:noFill/>
        </p:spPr>
        <p:txBody>
          <a:bodyPr wrap="square" rtlCol="0">
            <a:spAutoFit/>
          </a:bodyPr>
          <a:lstStyle/>
          <a:p>
            <a:r>
              <a:rPr lang="en-US" b="1" i="0" dirty="0">
                <a:solidFill>
                  <a:srgbClr val="000000"/>
                </a:solidFill>
                <a:effectLst/>
                <a:latin typeface="Helvetica Neue"/>
              </a:rPr>
              <a:t>Boxplot </a:t>
            </a:r>
            <a:r>
              <a:rPr lang="en-US" b="1" i="0" dirty="0" err="1">
                <a:solidFill>
                  <a:srgbClr val="000000"/>
                </a:solidFill>
                <a:effectLst/>
                <a:latin typeface="Helvetica Neue"/>
              </a:rPr>
              <a:t>Marital_Stat</a:t>
            </a:r>
            <a:r>
              <a:rPr lang="en-US" b="1" i="0" dirty="0">
                <a:solidFill>
                  <a:srgbClr val="000000"/>
                </a:solidFill>
                <a:effectLst/>
                <a:latin typeface="Helvetica Neue"/>
              </a:rPr>
              <a:t> versus </a:t>
            </a:r>
            <a:r>
              <a:rPr lang="en-US" b="1" i="0" dirty="0" err="1">
                <a:solidFill>
                  <a:srgbClr val="000000"/>
                </a:solidFill>
                <a:effectLst/>
                <a:latin typeface="Helvetica Neue"/>
              </a:rPr>
              <a:t>Premium_Cash</a:t>
            </a:r>
            <a:endParaRPr lang="en-US" b="1" i="0" dirty="0">
              <a:solidFill>
                <a:srgbClr val="000000"/>
              </a:solidFill>
              <a:effectLst/>
              <a:latin typeface="Helvetica Neue"/>
            </a:endParaRPr>
          </a:p>
          <a:p>
            <a:endParaRPr lang="en-US" dirty="0"/>
          </a:p>
        </p:txBody>
      </p:sp>
      <p:pic>
        <p:nvPicPr>
          <p:cNvPr id="5" name="Picture 2">
            <a:extLst>
              <a:ext uri="{FF2B5EF4-FFF2-40B4-BE49-F238E27FC236}">
                <a16:creationId xmlns:a16="http://schemas.microsoft.com/office/drawing/2014/main" id="{9D61A0C5-7872-4E54-90F4-0686F50313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70" y="3949148"/>
            <a:ext cx="5270430" cy="28145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B445E28-183C-4325-AB13-8BCBC2744B5A}"/>
              </a:ext>
            </a:extLst>
          </p:cNvPr>
          <p:cNvSpPr txBox="1"/>
          <p:nvPr/>
        </p:nvSpPr>
        <p:spPr>
          <a:xfrm>
            <a:off x="931588" y="3429001"/>
            <a:ext cx="6383612" cy="738664"/>
          </a:xfrm>
          <a:prstGeom prst="rect">
            <a:avLst/>
          </a:prstGeom>
          <a:noFill/>
        </p:spPr>
        <p:txBody>
          <a:bodyPr wrap="square" rtlCol="0">
            <a:spAutoFit/>
          </a:bodyPr>
          <a:lstStyle/>
          <a:p>
            <a:r>
              <a:rPr lang="en-US" b="1" i="0" dirty="0">
                <a:solidFill>
                  <a:srgbClr val="000000"/>
                </a:solidFill>
                <a:effectLst/>
                <a:latin typeface="Helvetica Neue"/>
              </a:rPr>
              <a:t>Boxplot </a:t>
            </a:r>
            <a:r>
              <a:rPr lang="en-US" b="1" i="0" dirty="0" err="1">
                <a:solidFill>
                  <a:srgbClr val="000000"/>
                </a:solidFill>
                <a:effectLst/>
                <a:latin typeface="Helvetica Neue"/>
              </a:rPr>
              <a:t>Marital_Stat</a:t>
            </a:r>
            <a:r>
              <a:rPr lang="en-US" b="1" i="0" dirty="0">
                <a:solidFill>
                  <a:srgbClr val="000000"/>
                </a:solidFill>
                <a:effectLst/>
                <a:latin typeface="Helvetica Neue"/>
              </a:rPr>
              <a:t> versus </a:t>
            </a:r>
            <a:r>
              <a:rPr lang="en-US" b="1" i="0" dirty="0" err="1">
                <a:solidFill>
                  <a:srgbClr val="000000"/>
                </a:solidFill>
                <a:effectLst/>
                <a:latin typeface="Helvetica Neue"/>
              </a:rPr>
              <a:t>Risk_Score</a:t>
            </a:r>
            <a:endParaRPr lang="en-US" b="1" i="0" dirty="0">
              <a:solidFill>
                <a:srgbClr val="000000"/>
              </a:solidFill>
              <a:effectLst/>
              <a:latin typeface="Helvetica Neue"/>
            </a:endParaRPr>
          </a:p>
          <a:p>
            <a:endParaRPr lang="en-US" sz="2400" dirty="0"/>
          </a:p>
        </p:txBody>
      </p:sp>
      <p:sp>
        <p:nvSpPr>
          <p:cNvPr id="7" name="TextBox 6">
            <a:extLst>
              <a:ext uri="{FF2B5EF4-FFF2-40B4-BE49-F238E27FC236}">
                <a16:creationId xmlns:a16="http://schemas.microsoft.com/office/drawing/2014/main" id="{65FB1D43-312B-4ECF-9D01-3EF486121AA3}"/>
              </a:ext>
            </a:extLst>
          </p:cNvPr>
          <p:cNvSpPr txBox="1"/>
          <p:nvPr/>
        </p:nvSpPr>
        <p:spPr>
          <a:xfrm>
            <a:off x="6586330" y="4436971"/>
            <a:ext cx="4253948" cy="1661993"/>
          </a:xfrm>
          <a:prstGeom prst="rect">
            <a:avLst/>
          </a:prstGeom>
          <a:noFill/>
        </p:spPr>
        <p:txBody>
          <a:bodyPr wrap="square" rtlCol="0">
            <a:spAutoFit/>
          </a:bodyPr>
          <a:lstStyle/>
          <a:p>
            <a:r>
              <a:rPr lang="en-US" sz="1600" b="1" dirty="0"/>
              <a:t>Insight</a:t>
            </a:r>
          </a:p>
          <a:p>
            <a:endParaRPr lang="en-US" sz="1600" dirty="0"/>
          </a:p>
          <a:p>
            <a:pPr marL="285750" indent="-285750">
              <a:buFont typeface="Arial" panose="020B0604020202020204" pitchFamily="34" charset="0"/>
              <a:buChar char="•"/>
            </a:pPr>
            <a:r>
              <a:rPr lang="en-US" sz="1400" dirty="0"/>
              <a:t>Married and unmarried customers have the similar risk score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Outliers exist on both unmarried and the married plots</a:t>
            </a:r>
          </a:p>
        </p:txBody>
      </p:sp>
    </p:spTree>
    <p:extLst>
      <p:ext uri="{BB962C8B-B14F-4D97-AF65-F5344CB8AC3E}">
        <p14:creationId xmlns:p14="http://schemas.microsoft.com/office/powerpoint/2010/main" val="263397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DD238-4E04-4D2C-8D55-EB410D7DE3E7}"/>
              </a:ext>
            </a:extLst>
          </p:cNvPr>
          <p:cNvSpPr txBox="1"/>
          <p:nvPr/>
        </p:nvSpPr>
        <p:spPr>
          <a:xfrm>
            <a:off x="7951303" y="1086678"/>
            <a:ext cx="3485323" cy="1846659"/>
          </a:xfrm>
          <a:prstGeom prst="rect">
            <a:avLst/>
          </a:prstGeom>
          <a:noFill/>
        </p:spPr>
        <p:txBody>
          <a:bodyPr wrap="square" rtlCol="0">
            <a:spAutoFit/>
          </a:bodyPr>
          <a:lstStyle/>
          <a:p>
            <a:r>
              <a:rPr lang="en-US" sz="1600" b="1" dirty="0"/>
              <a:t>Insight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Total premium amount paid till now for Married and unmarried customers are approx the equal (about 15000)</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Outliers exist on both unmarried and the married premium plots</a:t>
            </a:r>
          </a:p>
        </p:txBody>
      </p:sp>
      <p:pic>
        <p:nvPicPr>
          <p:cNvPr id="29698" name="Picture 2">
            <a:extLst>
              <a:ext uri="{FF2B5EF4-FFF2-40B4-BE49-F238E27FC236}">
                <a16:creationId xmlns:a16="http://schemas.microsoft.com/office/drawing/2014/main" id="{A02F954D-BBED-406B-B0A4-11DC75F95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590" y="563148"/>
            <a:ext cx="6930887" cy="26538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62D4EF-342E-49D7-8F7A-4D0593DA6DC1}"/>
              </a:ext>
            </a:extLst>
          </p:cNvPr>
          <p:cNvSpPr txBox="1"/>
          <p:nvPr/>
        </p:nvSpPr>
        <p:spPr>
          <a:xfrm>
            <a:off x="781878" y="128851"/>
            <a:ext cx="5829937" cy="646331"/>
          </a:xfrm>
          <a:prstGeom prst="rect">
            <a:avLst/>
          </a:prstGeom>
          <a:noFill/>
        </p:spPr>
        <p:txBody>
          <a:bodyPr wrap="square" rtlCol="0">
            <a:spAutoFit/>
          </a:bodyPr>
          <a:lstStyle/>
          <a:p>
            <a:r>
              <a:rPr lang="sv-SE" b="1" i="0" dirty="0">
                <a:solidFill>
                  <a:srgbClr val="000000"/>
                </a:solidFill>
                <a:effectLst/>
                <a:latin typeface="Helvetica Neue"/>
              </a:rPr>
              <a:t>Boxplot Marital_Stat versus Premium</a:t>
            </a:r>
          </a:p>
          <a:p>
            <a:endParaRPr lang="en-US" dirty="0"/>
          </a:p>
        </p:txBody>
      </p:sp>
      <p:sp>
        <p:nvSpPr>
          <p:cNvPr id="5" name="TextBox 4">
            <a:extLst>
              <a:ext uri="{FF2B5EF4-FFF2-40B4-BE49-F238E27FC236}">
                <a16:creationId xmlns:a16="http://schemas.microsoft.com/office/drawing/2014/main" id="{DE8DF27A-7A2C-4840-85B9-BE8C41182C34}"/>
              </a:ext>
            </a:extLst>
          </p:cNvPr>
          <p:cNvSpPr txBox="1"/>
          <p:nvPr/>
        </p:nvSpPr>
        <p:spPr>
          <a:xfrm>
            <a:off x="781878" y="3641035"/>
            <a:ext cx="6414052" cy="646331"/>
          </a:xfrm>
          <a:prstGeom prst="rect">
            <a:avLst/>
          </a:prstGeom>
          <a:noFill/>
        </p:spPr>
        <p:txBody>
          <a:bodyPr wrap="square" rtlCol="0">
            <a:spAutoFit/>
          </a:bodyPr>
          <a:lstStyle/>
          <a:p>
            <a:r>
              <a:rPr lang="en-US" b="1" i="0" dirty="0" err="1">
                <a:solidFill>
                  <a:srgbClr val="000000"/>
                </a:solidFill>
                <a:effectLst/>
                <a:latin typeface="Helvetica Neue"/>
              </a:rPr>
              <a:t>Marital_Stat</a:t>
            </a:r>
            <a:r>
              <a:rPr lang="en-US" b="1" i="0" dirty="0">
                <a:solidFill>
                  <a:srgbClr val="000000"/>
                </a:solidFill>
                <a:effectLst/>
                <a:latin typeface="Helvetica Neue"/>
              </a:rPr>
              <a:t> versus </a:t>
            </a:r>
            <a:r>
              <a:rPr lang="en-US" b="1" i="0" dirty="0" err="1">
                <a:solidFill>
                  <a:srgbClr val="000000"/>
                </a:solidFill>
                <a:effectLst/>
                <a:latin typeface="Helvetica Neue"/>
              </a:rPr>
              <a:t>No_premiums_paid</a:t>
            </a:r>
            <a:endParaRPr lang="en-US" b="1" i="0" dirty="0">
              <a:solidFill>
                <a:srgbClr val="000000"/>
              </a:solidFill>
              <a:effectLst/>
              <a:latin typeface="Helvetica Neue"/>
            </a:endParaRPr>
          </a:p>
          <a:p>
            <a:endParaRPr lang="en-US" dirty="0"/>
          </a:p>
        </p:txBody>
      </p:sp>
      <p:pic>
        <p:nvPicPr>
          <p:cNvPr id="6" name="Picture 2">
            <a:extLst>
              <a:ext uri="{FF2B5EF4-FFF2-40B4-BE49-F238E27FC236}">
                <a16:creationId xmlns:a16="http://schemas.microsoft.com/office/drawing/2014/main" id="{E1175AF5-7AF4-4235-9C1A-33A75078F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590" y="4075331"/>
            <a:ext cx="6930887" cy="265381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64998B-2624-4065-BCBD-CC5C11F758A2}"/>
              </a:ext>
            </a:extLst>
          </p:cNvPr>
          <p:cNvSpPr txBox="1"/>
          <p:nvPr/>
        </p:nvSpPr>
        <p:spPr>
          <a:xfrm>
            <a:off x="8103702" y="4287366"/>
            <a:ext cx="3485323" cy="2031325"/>
          </a:xfrm>
          <a:prstGeom prst="rect">
            <a:avLst/>
          </a:prstGeom>
          <a:noFill/>
        </p:spPr>
        <p:txBody>
          <a:bodyPr wrap="square" rtlCol="0">
            <a:spAutoFit/>
          </a:bodyPr>
          <a:lstStyle/>
          <a:p>
            <a:pPr algn="l"/>
            <a:r>
              <a:rPr lang="en-US" sz="1400" b="1" i="0" dirty="0">
                <a:solidFill>
                  <a:srgbClr val="000000"/>
                </a:solidFill>
                <a:effectLst/>
                <a:latin typeface="Helvetica Neue"/>
              </a:rPr>
              <a:t>Insight</a:t>
            </a:r>
          </a:p>
          <a:p>
            <a:pPr algn="l"/>
            <a:endParaRPr lang="en-US" sz="1400" b="1" i="0" dirty="0">
              <a:solidFill>
                <a:srgbClr val="000000"/>
              </a:solidFill>
              <a:effectLst/>
              <a:latin typeface="Helvetica Neue"/>
            </a:endParaRPr>
          </a:p>
          <a:p>
            <a:pPr marL="285750" indent="-285750" algn="l">
              <a:buFont typeface="Arial" panose="020B0604020202020204" pitchFamily="34" charset="0"/>
              <a:buChar char="•"/>
            </a:pPr>
            <a:r>
              <a:rPr lang="en-US" sz="1400" b="0" i="0" dirty="0">
                <a:solidFill>
                  <a:srgbClr val="000000"/>
                </a:solidFill>
                <a:effectLst/>
                <a:latin typeface="Helvetica Neue"/>
              </a:rPr>
              <a:t>Number of premiums paid till date for Married and unmarried customers have  approx the equal (about 15)</a:t>
            </a:r>
          </a:p>
          <a:p>
            <a:pPr marL="285750" indent="-285750" algn="l">
              <a:buFont typeface="Arial" panose="020B0604020202020204" pitchFamily="34" charset="0"/>
              <a:buChar char="•"/>
            </a:pPr>
            <a:endParaRPr lang="en-US" sz="1400" b="0" i="0" dirty="0">
              <a:solidFill>
                <a:srgbClr val="000000"/>
              </a:solidFill>
              <a:effectLst/>
              <a:latin typeface="Helvetica Neue"/>
            </a:endParaRPr>
          </a:p>
          <a:p>
            <a:pPr marL="285750" indent="-285750" algn="l">
              <a:buFont typeface="Arial" panose="020B0604020202020204" pitchFamily="34" charset="0"/>
              <a:buChar char="•"/>
            </a:pPr>
            <a:r>
              <a:rPr lang="en-US" sz="1400" b="0" i="0" dirty="0">
                <a:solidFill>
                  <a:srgbClr val="000000"/>
                </a:solidFill>
                <a:effectLst/>
                <a:latin typeface="Helvetica Neue"/>
              </a:rPr>
              <a:t>Outliers exist on both unmarried and the married premium plots</a:t>
            </a:r>
          </a:p>
          <a:p>
            <a:endParaRPr lang="en-US" sz="1400" dirty="0"/>
          </a:p>
        </p:txBody>
      </p:sp>
    </p:spTree>
    <p:extLst>
      <p:ext uri="{BB962C8B-B14F-4D97-AF65-F5344CB8AC3E}">
        <p14:creationId xmlns:p14="http://schemas.microsoft.com/office/powerpoint/2010/main" val="2250597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BEA53267-74B0-44DE-ABAA-2F1897AE7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868" y="663941"/>
            <a:ext cx="6520069" cy="260934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9395FC1-2DF0-40CD-B7C8-EA9665925D8A}"/>
              </a:ext>
            </a:extLst>
          </p:cNvPr>
          <p:cNvSpPr txBox="1"/>
          <p:nvPr/>
        </p:nvSpPr>
        <p:spPr>
          <a:xfrm>
            <a:off x="1285460" y="132523"/>
            <a:ext cx="5698435" cy="646331"/>
          </a:xfrm>
          <a:prstGeom prst="rect">
            <a:avLst/>
          </a:prstGeom>
          <a:noFill/>
        </p:spPr>
        <p:txBody>
          <a:bodyPr wrap="square" rtlCol="0">
            <a:spAutoFit/>
          </a:bodyPr>
          <a:lstStyle/>
          <a:p>
            <a:r>
              <a:rPr lang="en-US" b="1" i="0" dirty="0">
                <a:solidFill>
                  <a:srgbClr val="000000"/>
                </a:solidFill>
                <a:effectLst/>
                <a:latin typeface="Helvetica Neue"/>
              </a:rPr>
              <a:t>Default versus Age</a:t>
            </a:r>
          </a:p>
          <a:p>
            <a:endParaRPr lang="en-US" dirty="0"/>
          </a:p>
        </p:txBody>
      </p:sp>
      <p:sp>
        <p:nvSpPr>
          <p:cNvPr id="3" name="TextBox 2">
            <a:extLst>
              <a:ext uri="{FF2B5EF4-FFF2-40B4-BE49-F238E27FC236}">
                <a16:creationId xmlns:a16="http://schemas.microsoft.com/office/drawing/2014/main" id="{D6715F2E-604F-4A6C-88F2-8A24EBD4C9E3}"/>
              </a:ext>
            </a:extLst>
          </p:cNvPr>
          <p:cNvSpPr txBox="1"/>
          <p:nvPr/>
        </p:nvSpPr>
        <p:spPr>
          <a:xfrm>
            <a:off x="7407966" y="982395"/>
            <a:ext cx="4505738" cy="2062103"/>
          </a:xfrm>
          <a:prstGeom prst="rect">
            <a:avLst/>
          </a:prstGeom>
          <a:noFill/>
        </p:spPr>
        <p:txBody>
          <a:bodyPr wrap="square" rtlCol="0">
            <a:spAutoFit/>
          </a:bodyPr>
          <a:lstStyle/>
          <a:p>
            <a:r>
              <a:rPr lang="en-US" sz="1400" b="1" dirty="0">
                <a:latin typeface="Helvetica Neue"/>
              </a:rPr>
              <a:t>Insight</a:t>
            </a:r>
          </a:p>
          <a:p>
            <a:endParaRPr lang="en-US" sz="1400" b="1" dirty="0">
              <a:latin typeface="Helvetica Neue"/>
            </a:endParaRPr>
          </a:p>
          <a:p>
            <a:pPr marL="285750" indent="-285750">
              <a:buFont typeface="Arial" panose="020B0604020202020204" pitchFamily="34" charset="0"/>
              <a:buChar char="•"/>
            </a:pPr>
            <a:r>
              <a:rPr lang="en-IN" sz="1200" dirty="0">
                <a:solidFill>
                  <a:srgbClr val="000000"/>
                </a:solidFill>
                <a:latin typeface="Helvetica Neue"/>
                <a:ea typeface="Calibri" panose="020F0502020204030204" pitchFamily="34" charset="0"/>
                <a:cs typeface="Calibri" panose="020F0502020204030204" pitchFamily="34" charset="0"/>
              </a:rPr>
              <a:t>A number of customers who have not defaulted are older than those who have defaulted. There is evidence of overlapping in default by age in the age range approx. 45-50</a:t>
            </a:r>
          </a:p>
          <a:p>
            <a:pPr marL="285750" indent="-285750">
              <a:buFont typeface="Arial" panose="020B0604020202020204" pitchFamily="34" charset="0"/>
              <a:buChar char="•"/>
            </a:pPr>
            <a:endParaRPr lang="en-IN" sz="1200" dirty="0">
              <a:solidFill>
                <a:srgbClr val="000000"/>
              </a:solidFill>
              <a:latin typeface="Helvetica Neue"/>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200" dirty="0">
                <a:solidFill>
                  <a:srgbClr val="000000"/>
                </a:solidFill>
                <a:latin typeface="Helvetica Neue"/>
                <a:ea typeface="Calibri" panose="020F0502020204030204" pitchFamily="34" charset="0"/>
                <a:cs typeface="Calibri" panose="020F0502020204030204" pitchFamily="34" charset="0"/>
              </a:rPr>
              <a:t>There is evidence of outliers in both default categories based on age</a:t>
            </a:r>
            <a:endParaRPr lang="en-US" sz="1400" dirty="0">
              <a:latin typeface="Helvetica Neue"/>
            </a:endParaRPr>
          </a:p>
          <a:p>
            <a:endParaRPr lang="en-US" sz="1600" dirty="0"/>
          </a:p>
        </p:txBody>
      </p:sp>
      <p:pic>
        <p:nvPicPr>
          <p:cNvPr id="5" name="Picture 2">
            <a:extLst>
              <a:ext uri="{FF2B5EF4-FFF2-40B4-BE49-F238E27FC236}">
                <a16:creationId xmlns:a16="http://schemas.microsoft.com/office/drawing/2014/main" id="{1717D7AF-CF94-4495-B0F8-0D51E21DF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26" y="4116132"/>
            <a:ext cx="6785111" cy="26093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D2AEF4D-BA56-4B1C-BA8F-2FB71793E4EB}"/>
              </a:ext>
            </a:extLst>
          </p:cNvPr>
          <p:cNvSpPr txBox="1"/>
          <p:nvPr/>
        </p:nvSpPr>
        <p:spPr>
          <a:xfrm>
            <a:off x="993913" y="3452191"/>
            <a:ext cx="5102087" cy="646331"/>
          </a:xfrm>
          <a:prstGeom prst="rect">
            <a:avLst/>
          </a:prstGeom>
          <a:noFill/>
        </p:spPr>
        <p:txBody>
          <a:bodyPr wrap="square" rtlCol="0">
            <a:spAutoFit/>
          </a:bodyPr>
          <a:lstStyle/>
          <a:p>
            <a:r>
              <a:rPr lang="en-US" b="1" i="0" dirty="0" err="1">
                <a:solidFill>
                  <a:srgbClr val="000000"/>
                </a:solidFill>
                <a:effectLst/>
                <a:latin typeface="Helvetica Neue"/>
              </a:rPr>
              <a:t>Veh_Owned</a:t>
            </a:r>
            <a:r>
              <a:rPr lang="en-US" b="1" i="0" dirty="0">
                <a:solidFill>
                  <a:srgbClr val="000000"/>
                </a:solidFill>
                <a:effectLst/>
                <a:latin typeface="Helvetica Neue"/>
              </a:rPr>
              <a:t> versus Age</a:t>
            </a:r>
          </a:p>
          <a:p>
            <a:endParaRPr lang="en-US" dirty="0"/>
          </a:p>
        </p:txBody>
      </p:sp>
      <p:sp>
        <p:nvSpPr>
          <p:cNvPr id="7" name="TextBox 6">
            <a:extLst>
              <a:ext uri="{FF2B5EF4-FFF2-40B4-BE49-F238E27FC236}">
                <a16:creationId xmlns:a16="http://schemas.microsoft.com/office/drawing/2014/main" id="{E203EB95-87C6-4F43-8165-94109A7C4DC0}"/>
              </a:ext>
            </a:extLst>
          </p:cNvPr>
          <p:cNvSpPr txBox="1"/>
          <p:nvPr/>
        </p:nvSpPr>
        <p:spPr>
          <a:xfrm>
            <a:off x="7527236" y="4368248"/>
            <a:ext cx="3717235" cy="1661993"/>
          </a:xfrm>
          <a:prstGeom prst="rect">
            <a:avLst/>
          </a:prstGeom>
          <a:noFill/>
        </p:spPr>
        <p:txBody>
          <a:bodyPr wrap="square" rtlCol="0">
            <a:spAutoFit/>
          </a:bodyPr>
          <a:lstStyle/>
          <a:p>
            <a:pPr algn="l"/>
            <a:r>
              <a:rPr lang="en-US" sz="1600" b="1" i="0" dirty="0">
                <a:solidFill>
                  <a:srgbClr val="000000"/>
                </a:solidFill>
                <a:effectLst/>
                <a:latin typeface="Helvetica Neue"/>
              </a:rPr>
              <a:t>Insight</a:t>
            </a:r>
          </a:p>
          <a:p>
            <a:pPr algn="l"/>
            <a:endParaRPr lang="en-US" sz="1400" b="0" i="0" dirty="0">
              <a:solidFill>
                <a:srgbClr val="000000"/>
              </a:solidFill>
              <a:effectLst/>
              <a:latin typeface="Helvetica Neue"/>
            </a:endParaRPr>
          </a:p>
          <a:p>
            <a:pPr marL="285750" indent="-285750" algn="l">
              <a:lnSpc>
                <a:spcPct val="150000"/>
              </a:lnSpc>
              <a:buFont typeface="Arial" panose="020B0604020202020204" pitchFamily="34" charset="0"/>
              <a:buChar char="•"/>
            </a:pPr>
            <a:r>
              <a:rPr lang="en-US" sz="1200" b="0" i="0" dirty="0">
                <a:solidFill>
                  <a:srgbClr val="000000"/>
                </a:solidFill>
                <a:effectLst/>
                <a:latin typeface="Helvetica Neue"/>
              </a:rPr>
              <a:t>Customers approx ages 41-61 own 1 vehicle</a:t>
            </a:r>
          </a:p>
          <a:p>
            <a:pPr marL="285750" indent="-285750" algn="l">
              <a:lnSpc>
                <a:spcPct val="150000"/>
              </a:lnSpc>
              <a:buFont typeface="Arial" panose="020B0604020202020204" pitchFamily="34" charset="0"/>
              <a:buChar char="•"/>
            </a:pPr>
            <a:r>
              <a:rPr lang="en-US" sz="1200" b="0" i="0" dirty="0">
                <a:solidFill>
                  <a:srgbClr val="000000"/>
                </a:solidFill>
                <a:effectLst/>
                <a:latin typeface="Helvetica Neue"/>
              </a:rPr>
              <a:t>Customers approx ages 41-61 own 2 vehicles</a:t>
            </a:r>
          </a:p>
          <a:p>
            <a:pPr marL="285750" indent="-285750" algn="l">
              <a:lnSpc>
                <a:spcPct val="150000"/>
              </a:lnSpc>
              <a:buFont typeface="Arial" panose="020B0604020202020204" pitchFamily="34" charset="0"/>
              <a:buChar char="•"/>
            </a:pPr>
            <a:r>
              <a:rPr lang="en-US" sz="1200" b="0" i="0" dirty="0">
                <a:solidFill>
                  <a:srgbClr val="000000"/>
                </a:solidFill>
                <a:effectLst/>
                <a:latin typeface="Helvetica Neue"/>
              </a:rPr>
              <a:t>Customers approx ages 41-61 own 3 vehicles</a:t>
            </a:r>
          </a:p>
          <a:p>
            <a:endParaRPr lang="en-US" sz="1600" dirty="0"/>
          </a:p>
        </p:txBody>
      </p:sp>
    </p:spTree>
    <p:extLst>
      <p:ext uri="{BB962C8B-B14F-4D97-AF65-F5344CB8AC3E}">
        <p14:creationId xmlns:p14="http://schemas.microsoft.com/office/powerpoint/2010/main" val="1354968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a:extLst>
              <a:ext uri="{FF2B5EF4-FFF2-40B4-BE49-F238E27FC236}">
                <a16:creationId xmlns:a16="http://schemas.microsoft.com/office/drawing/2014/main" id="{E0001B4D-7989-40DD-9346-50C29DA4F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88" y="686088"/>
            <a:ext cx="7633252" cy="27429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C39F627-952D-407D-83BC-08700D7AE011}"/>
              </a:ext>
            </a:extLst>
          </p:cNvPr>
          <p:cNvSpPr txBox="1"/>
          <p:nvPr/>
        </p:nvSpPr>
        <p:spPr>
          <a:xfrm>
            <a:off x="8189844" y="820192"/>
            <a:ext cx="3829878" cy="3170099"/>
          </a:xfrm>
          <a:prstGeom prst="rect">
            <a:avLst/>
          </a:prstGeom>
          <a:noFill/>
        </p:spPr>
        <p:txBody>
          <a:bodyPr wrap="square" rtlCol="0">
            <a:spAutoFit/>
          </a:bodyPr>
          <a:lstStyle/>
          <a:p>
            <a:pPr algn="l"/>
            <a:r>
              <a:rPr lang="en-US" sz="1200" b="1" i="0" dirty="0">
                <a:solidFill>
                  <a:srgbClr val="000000"/>
                </a:solidFill>
                <a:effectLst/>
                <a:latin typeface="Helvetica Neue"/>
              </a:rPr>
              <a:t>Insight</a:t>
            </a:r>
          </a:p>
          <a:p>
            <a:pPr algn="l"/>
            <a:endParaRPr lang="en-US" sz="1200" b="1" i="0" dirty="0">
              <a:solidFill>
                <a:srgbClr val="000000"/>
              </a:solidFill>
              <a:effectLst/>
              <a:latin typeface="Helvetica Neue"/>
            </a:endParaRPr>
          </a:p>
          <a:p>
            <a:pPr marL="285750" indent="-285750" algn="l">
              <a:lnSpc>
                <a:spcPct val="150000"/>
              </a:lnSpc>
              <a:buFont typeface="Arial" panose="020B0604020202020204" pitchFamily="34" charset="0"/>
              <a:buChar char="•"/>
            </a:pPr>
            <a:r>
              <a:rPr lang="en-US" sz="1200" b="0" i="0" dirty="0">
                <a:solidFill>
                  <a:srgbClr val="000000"/>
                </a:solidFill>
                <a:effectLst/>
                <a:latin typeface="Helvetica Neue"/>
              </a:rPr>
              <a:t>Number of times premium was paid 3-6 months late over 10 time are consistent with customers approx 50 years old</a:t>
            </a:r>
          </a:p>
          <a:p>
            <a:pPr marL="285750" indent="-285750" algn="l">
              <a:lnSpc>
                <a:spcPct val="150000"/>
              </a:lnSpc>
              <a:buFont typeface="Arial" panose="020B0604020202020204" pitchFamily="34" charset="0"/>
              <a:buChar char="•"/>
            </a:pPr>
            <a:r>
              <a:rPr lang="en-US" sz="1200" b="0" i="0" dirty="0">
                <a:solidFill>
                  <a:srgbClr val="000000"/>
                </a:solidFill>
                <a:effectLst/>
                <a:latin typeface="Helvetica Neue"/>
              </a:rPr>
              <a:t>Customers approx ages 41 - 61 who have never paid premiums 3-6 months late are equivalent to customers who have paid</a:t>
            </a:r>
            <a:br>
              <a:rPr lang="en-US" sz="1200" b="0" i="0" dirty="0">
                <a:solidFill>
                  <a:srgbClr val="000000"/>
                </a:solidFill>
                <a:effectLst/>
                <a:latin typeface="Helvetica Neue"/>
              </a:rPr>
            </a:br>
            <a:r>
              <a:rPr lang="en-US" sz="1200" b="0" i="0" dirty="0">
                <a:solidFill>
                  <a:srgbClr val="000000"/>
                </a:solidFill>
                <a:effectLst/>
                <a:latin typeface="Helvetica Neue"/>
              </a:rPr>
              <a:t>premiums 3-6 months late 8 times</a:t>
            </a:r>
          </a:p>
          <a:p>
            <a:pPr marL="285750" indent="-285750" algn="l">
              <a:lnSpc>
                <a:spcPct val="150000"/>
              </a:lnSpc>
              <a:buFont typeface="Arial" panose="020B0604020202020204" pitchFamily="34" charset="0"/>
              <a:buChar char="•"/>
            </a:pPr>
            <a:r>
              <a:rPr lang="en-US" sz="1200" b="0" i="0" dirty="0">
                <a:solidFill>
                  <a:srgbClr val="000000"/>
                </a:solidFill>
                <a:effectLst/>
                <a:latin typeface="Helvetica Neue"/>
              </a:rPr>
              <a:t>There is evidence of upper outliers through the range 0-6 in the boxplot</a:t>
            </a:r>
          </a:p>
          <a:p>
            <a:endParaRPr lang="en-US" sz="1400" dirty="0"/>
          </a:p>
        </p:txBody>
      </p:sp>
      <p:sp>
        <p:nvSpPr>
          <p:cNvPr id="3" name="TextBox 2">
            <a:extLst>
              <a:ext uri="{FF2B5EF4-FFF2-40B4-BE49-F238E27FC236}">
                <a16:creationId xmlns:a16="http://schemas.microsoft.com/office/drawing/2014/main" id="{67EDA7BB-24F8-4654-A5F8-8B25957CD530}"/>
              </a:ext>
            </a:extLst>
          </p:cNvPr>
          <p:cNvSpPr txBox="1"/>
          <p:nvPr/>
        </p:nvSpPr>
        <p:spPr>
          <a:xfrm>
            <a:off x="1510747" y="173861"/>
            <a:ext cx="3432313" cy="646331"/>
          </a:xfrm>
          <a:prstGeom prst="rect">
            <a:avLst/>
          </a:prstGeom>
          <a:noFill/>
        </p:spPr>
        <p:txBody>
          <a:bodyPr wrap="square" rtlCol="0">
            <a:spAutoFit/>
          </a:bodyPr>
          <a:lstStyle/>
          <a:p>
            <a:r>
              <a:rPr lang="en-US" b="1" i="0" dirty="0" err="1">
                <a:solidFill>
                  <a:srgbClr val="000000"/>
                </a:solidFill>
                <a:effectLst/>
                <a:latin typeface="Helvetica Neue"/>
              </a:rPr>
              <a:t>Late_A</a:t>
            </a:r>
            <a:r>
              <a:rPr lang="en-US" b="1" i="0" dirty="0">
                <a:solidFill>
                  <a:srgbClr val="000000"/>
                </a:solidFill>
                <a:effectLst/>
                <a:latin typeface="Helvetica Neue"/>
              </a:rPr>
              <a:t> versus Age</a:t>
            </a:r>
          </a:p>
          <a:p>
            <a:endParaRPr lang="en-US" dirty="0"/>
          </a:p>
        </p:txBody>
      </p:sp>
      <p:pic>
        <p:nvPicPr>
          <p:cNvPr id="5" name="Picture 2">
            <a:extLst>
              <a:ext uri="{FF2B5EF4-FFF2-40B4-BE49-F238E27FC236}">
                <a16:creationId xmlns:a16="http://schemas.microsoft.com/office/drawing/2014/main" id="{EEBB59AB-3975-4979-8F4E-3A51252603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616" y="4214190"/>
            <a:ext cx="7301949" cy="264380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2DCC56-3F8D-4214-A727-0D42A1F157DE}"/>
              </a:ext>
            </a:extLst>
          </p:cNvPr>
          <p:cNvSpPr txBox="1"/>
          <p:nvPr/>
        </p:nvSpPr>
        <p:spPr>
          <a:xfrm>
            <a:off x="1285461" y="3618061"/>
            <a:ext cx="3432313" cy="646331"/>
          </a:xfrm>
          <a:prstGeom prst="rect">
            <a:avLst/>
          </a:prstGeom>
          <a:noFill/>
        </p:spPr>
        <p:txBody>
          <a:bodyPr wrap="square" rtlCol="0">
            <a:spAutoFit/>
          </a:bodyPr>
          <a:lstStyle/>
          <a:p>
            <a:r>
              <a:rPr lang="en-US" b="1" i="0" dirty="0" err="1">
                <a:solidFill>
                  <a:srgbClr val="000000"/>
                </a:solidFill>
                <a:effectLst/>
                <a:latin typeface="Helvetica Neue"/>
              </a:rPr>
              <a:t>Late_B</a:t>
            </a:r>
            <a:r>
              <a:rPr lang="en-US" b="1" i="0" dirty="0">
                <a:solidFill>
                  <a:srgbClr val="000000"/>
                </a:solidFill>
                <a:effectLst/>
                <a:latin typeface="Helvetica Neue"/>
              </a:rPr>
              <a:t> versus Age</a:t>
            </a:r>
          </a:p>
          <a:p>
            <a:endParaRPr lang="en-US" dirty="0"/>
          </a:p>
        </p:txBody>
      </p:sp>
      <p:sp>
        <p:nvSpPr>
          <p:cNvPr id="7" name="TextBox 6">
            <a:extLst>
              <a:ext uri="{FF2B5EF4-FFF2-40B4-BE49-F238E27FC236}">
                <a16:creationId xmlns:a16="http://schemas.microsoft.com/office/drawing/2014/main" id="{B912D00F-AC46-4D96-948B-BA51FB8D831D}"/>
              </a:ext>
            </a:extLst>
          </p:cNvPr>
          <p:cNvSpPr txBox="1"/>
          <p:nvPr/>
        </p:nvSpPr>
        <p:spPr>
          <a:xfrm>
            <a:off x="8428383" y="4214190"/>
            <a:ext cx="3352800" cy="2554545"/>
          </a:xfrm>
          <a:prstGeom prst="rect">
            <a:avLst/>
          </a:prstGeom>
          <a:noFill/>
        </p:spPr>
        <p:txBody>
          <a:bodyPr wrap="square" rtlCol="0">
            <a:spAutoFit/>
          </a:bodyPr>
          <a:lstStyle/>
          <a:p>
            <a:pPr algn="l"/>
            <a:r>
              <a:rPr lang="en-US" sz="1200" b="1" i="0" dirty="0">
                <a:solidFill>
                  <a:srgbClr val="000000"/>
                </a:solidFill>
                <a:effectLst/>
                <a:latin typeface="Helvetica Neue"/>
              </a:rPr>
              <a:t>Insight</a:t>
            </a:r>
          </a:p>
          <a:p>
            <a:pPr marL="285750" indent="-285750" algn="l">
              <a:buFont typeface="Arial" panose="020B0604020202020204" pitchFamily="34" charset="0"/>
              <a:buChar char="•"/>
            </a:pPr>
            <a:endParaRPr lang="en-US" sz="1200" b="0" i="0" dirty="0">
              <a:solidFill>
                <a:srgbClr val="000000"/>
              </a:solidFill>
              <a:effectLst/>
              <a:latin typeface="Helvetica Neue"/>
            </a:endParaRPr>
          </a:p>
          <a:p>
            <a:pPr marL="285750" indent="-285750" algn="l">
              <a:buFont typeface="Arial" panose="020B0604020202020204" pitchFamily="34" charset="0"/>
              <a:buChar char="•"/>
            </a:pPr>
            <a:r>
              <a:rPr lang="en-US" sz="1200" b="0" i="0" dirty="0">
                <a:solidFill>
                  <a:srgbClr val="000000"/>
                </a:solidFill>
                <a:effectLst/>
                <a:latin typeface="Helvetica Neue"/>
              </a:rPr>
              <a:t>Number of times premium was paid 6-12 months late at least 12 and 15 times were made by customers approx 30-35 years old </a:t>
            </a:r>
          </a:p>
          <a:p>
            <a:pPr marL="285750" indent="-285750" algn="l">
              <a:buFont typeface="Arial" panose="020B0604020202020204" pitchFamily="34" charset="0"/>
              <a:buChar char="•"/>
            </a:pPr>
            <a:endParaRPr lang="en-US" sz="1200" b="0" i="0" dirty="0">
              <a:solidFill>
                <a:srgbClr val="000000"/>
              </a:solidFill>
              <a:effectLst/>
              <a:latin typeface="Helvetica Neue"/>
            </a:endParaRPr>
          </a:p>
          <a:p>
            <a:pPr marL="285750" indent="-285750" algn="l">
              <a:buFont typeface="Arial" panose="020B0604020202020204" pitchFamily="34" charset="0"/>
              <a:buChar char="•"/>
            </a:pPr>
            <a:r>
              <a:rPr lang="en-US" sz="1200" b="0" i="0" dirty="0">
                <a:solidFill>
                  <a:srgbClr val="000000"/>
                </a:solidFill>
                <a:effectLst/>
                <a:latin typeface="Helvetica Neue"/>
              </a:rPr>
              <a:t>Number of times premium was paid 6-12 months late 17 times were made by customers approx 65   </a:t>
            </a:r>
          </a:p>
          <a:p>
            <a:pPr marL="285750" indent="-285750" algn="l">
              <a:buFont typeface="Arial" panose="020B0604020202020204" pitchFamily="34" charset="0"/>
              <a:buChar char="•"/>
            </a:pPr>
            <a:endParaRPr lang="en-US" sz="1200" b="0" i="0" dirty="0">
              <a:solidFill>
                <a:srgbClr val="000000"/>
              </a:solidFill>
              <a:effectLst/>
              <a:latin typeface="Helvetica Neue"/>
            </a:endParaRPr>
          </a:p>
          <a:p>
            <a:pPr marL="285750" indent="-285750" algn="l">
              <a:buFont typeface="Arial" panose="020B0604020202020204" pitchFamily="34" charset="0"/>
              <a:buChar char="•"/>
            </a:pPr>
            <a:r>
              <a:rPr lang="en-US" sz="1200" b="0" i="0" dirty="0">
                <a:solidFill>
                  <a:srgbClr val="000000"/>
                </a:solidFill>
                <a:effectLst/>
                <a:latin typeface="Helvetica Neue"/>
              </a:rPr>
              <a:t>There is evidence of upper outliers within the range 0-4 in the boxplot</a:t>
            </a:r>
            <a:endParaRPr lang="en-US" sz="1200" dirty="0"/>
          </a:p>
        </p:txBody>
      </p:sp>
    </p:spTree>
    <p:extLst>
      <p:ext uri="{BB962C8B-B14F-4D97-AF65-F5344CB8AC3E}">
        <p14:creationId xmlns:p14="http://schemas.microsoft.com/office/powerpoint/2010/main" val="1905239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9F627-952D-407D-83BC-08700D7AE011}"/>
              </a:ext>
            </a:extLst>
          </p:cNvPr>
          <p:cNvSpPr txBox="1"/>
          <p:nvPr/>
        </p:nvSpPr>
        <p:spPr>
          <a:xfrm>
            <a:off x="6725065" y="1245091"/>
            <a:ext cx="4128052" cy="1154162"/>
          </a:xfrm>
          <a:prstGeom prst="rect">
            <a:avLst/>
          </a:prstGeom>
          <a:noFill/>
        </p:spPr>
        <p:txBody>
          <a:bodyPr wrap="square" rtlCol="0">
            <a:spAutoFit/>
          </a:bodyPr>
          <a:lstStyle/>
          <a:p>
            <a:pPr algn="l"/>
            <a:r>
              <a:rPr lang="en-US" sz="1400" b="1" i="0" dirty="0">
                <a:solidFill>
                  <a:srgbClr val="000000"/>
                </a:solidFill>
                <a:effectLst/>
                <a:latin typeface="Helvetica Neue"/>
              </a:rPr>
              <a:t>Insight</a:t>
            </a:r>
          </a:p>
          <a:p>
            <a:pPr algn="l"/>
            <a:endParaRPr lang="en-US" sz="1100" b="0" i="0" dirty="0">
              <a:solidFill>
                <a:srgbClr val="000000"/>
              </a:solidFill>
              <a:effectLst/>
              <a:latin typeface="Helvetica Neue"/>
            </a:endParaRPr>
          </a:p>
          <a:p>
            <a:pPr marL="285750" indent="-285750" algn="l">
              <a:buFont typeface="Arial" panose="020B0604020202020204" pitchFamily="34" charset="0"/>
              <a:buChar char="•"/>
            </a:pPr>
            <a:r>
              <a:rPr lang="en-US" sz="1100" b="0" i="0" dirty="0">
                <a:solidFill>
                  <a:srgbClr val="000000"/>
                </a:solidFill>
                <a:effectLst/>
                <a:latin typeface="Helvetica Neue"/>
              </a:rPr>
              <a:t>Number of times premium was paid more than 12 months late was made 11 times by customers approx 40 years old</a:t>
            </a:r>
          </a:p>
          <a:p>
            <a:pPr marL="285750" indent="-285750" algn="l">
              <a:buFont typeface="Arial" panose="020B0604020202020204" pitchFamily="34" charset="0"/>
              <a:buChar char="•"/>
            </a:pPr>
            <a:endParaRPr lang="en-US" sz="1100" b="0" i="0" dirty="0">
              <a:solidFill>
                <a:srgbClr val="000000"/>
              </a:solidFill>
              <a:effectLst/>
              <a:latin typeface="Helvetica Neue"/>
            </a:endParaRPr>
          </a:p>
          <a:p>
            <a:pPr marL="285750" indent="-285750" algn="l">
              <a:buFont typeface="Arial" panose="020B0604020202020204" pitchFamily="34" charset="0"/>
              <a:buChar char="•"/>
            </a:pPr>
            <a:r>
              <a:rPr lang="en-US" sz="1100" b="0" i="0" dirty="0">
                <a:solidFill>
                  <a:srgbClr val="000000"/>
                </a:solidFill>
                <a:effectLst/>
                <a:latin typeface="Helvetica Neue"/>
              </a:rPr>
              <a:t>There is evidence of upper outliers in the range 0-3</a:t>
            </a:r>
            <a:endParaRPr lang="en-US" sz="1100" dirty="0"/>
          </a:p>
        </p:txBody>
      </p:sp>
      <p:sp>
        <p:nvSpPr>
          <p:cNvPr id="3" name="TextBox 2">
            <a:extLst>
              <a:ext uri="{FF2B5EF4-FFF2-40B4-BE49-F238E27FC236}">
                <a16:creationId xmlns:a16="http://schemas.microsoft.com/office/drawing/2014/main" id="{67EDA7BB-24F8-4654-A5F8-8B25957CD530}"/>
              </a:ext>
            </a:extLst>
          </p:cNvPr>
          <p:cNvSpPr txBox="1"/>
          <p:nvPr/>
        </p:nvSpPr>
        <p:spPr>
          <a:xfrm>
            <a:off x="1510748" y="304800"/>
            <a:ext cx="3432313" cy="646331"/>
          </a:xfrm>
          <a:prstGeom prst="rect">
            <a:avLst/>
          </a:prstGeom>
          <a:noFill/>
        </p:spPr>
        <p:txBody>
          <a:bodyPr wrap="square" rtlCol="0">
            <a:spAutoFit/>
          </a:bodyPr>
          <a:lstStyle/>
          <a:p>
            <a:r>
              <a:rPr lang="en-US" b="1" i="0" dirty="0" err="1">
                <a:solidFill>
                  <a:srgbClr val="000000"/>
                </a:solidFill>
                <a:effectLst/>
                <a:latin typeface="Helvetica Neue"/>
              </a:rPr>
              <a:t>Late_C</a:t>
            </a:r>
            <a:r>
              <a:rPr lang="en-US" b="1" i="0" dirty="0">
                <a:solidFill>
                  <a:srgbClr val="000000"/>
                </a:solidFill>
                <a:effectLst/>
                <a:latin typeface="Helvetica Neue"/>
              </a:rPr>
              <a:t> versus Age</a:t>
            </a:r>
          </a:p>
          <a:p>
            <a:endParaRPr lang="en-US" dirty="0"/>
          </a:p>
        </p:txBody>
      </p:sp>
      <p:pic>
        <p:nvPicPr>
          <p:cNvPr id="34818" name="Picture 2">
            <a:extLst>
              <a:ext uri="{FF2B5EF4-FFF2-40B4-BE49-F238E27FC236}">
                <a16:creationId xmlns:a16="http://schemas.microsoft.com/office/drawing/2014/main" id="{3C3D5855-F5B9-477E-AC94-1ABEEBB89F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318" y="821634"/>
            <a:ext cx="5485986" cy="25311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689EDDC4-A483-4EB3-9678-B95E068E99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780" y="4479235"/>
            <a:ext cx="5724524" cy="23787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02286B0-5241-4F21-8726-C5B3417CCE27}"/>
              </a:ext>
            </a:extLst>
          </p:cNvPr>
          <p:cNvSpPr txBox="1"/>
          <p:nvPr/>
        </p:nvSpPr>
        <p:spPr>
          <a:xfrm>
            <a:off x="1126435" y="3803087"/>
            <a:ext cx="3816626" cy="646331"/>
          </a:xfrm>
          <a:prstGeom prst="rect">
            <a:avLst/>
          </a:prstGeom>
          <a:noFill/>
        </p:spPr>
        <p:txBody>
          <a:bodyPr wrap="square" rtlCol="0">
            <a:spAutoFit/>
          </a:bodyPr>
          <a:lstStyle/>
          <a:p>
            <a:r>
              <a:rPr lang="en-US" b="1" i="0" dirty="0">
                <a:solidFill>
                  <a:srgbClr val="000000"/>
                </a:solidFill>
                <a:effectLst/>
                <a:latin typeface="Helvetica Neue"/>
              </a:rPr>
              <a:t>Default versus Income</a:t>
            </a:r>
          </a:p>
          <a:p>
            <a:endParaRPr lang="en-US" dirty="0"/>
          </a:p>
        </p:txBody>
      </p:sp>
      <p:sp>
        <p:nvSpPr>
          <p:cNvPr id="7" name="TextBox 6">
            <a:extLst>
              <a:ext uri="{FF2B5EF4-FFF2-40B4-BE49-F238E27FC236}">
                <a16:creationId xmlns:a16="http://schemas.microsoft.com/office/drawing/2014/main" id="{7F01CE42-CD9E-47AE-9E40-EC40D7E89E86}"/>
              </a:ext>
            </a:extLst>
          </p:cNvPr>
          <p:cNvSpPr txBox="1"/>
          <p:nvPr/>
        </p:nvSpPr>
        <p:spPr>
          <a:xfrm>
            <a:off x="6725065" y="4611757"/>
            <a:ext cx="4641574" cy="923330"/>
          </a:xfrm>
          <a:prstGeom prst="rect">
            <a:avLst/>
          </a:prstGeom>
          <a:noFill/>
        </p:spPr>
        <p:txBody>
          <a:bodyPr wrap="square" rtlCol="0">
            <a:spAutoFit/>
          </a:bodyPr>
          <a:lstStyle/>
          <a:p>
            <a:pPr algn="l"/>
            <a:r>
              <a:rPr lang="en-US" sz="1400" b="1" i="0" dirty="0">
                <a:solidFill>
                  <a:srgbClr val="000000"/>
                </a:solidFill>
                <a:effectLst/>
                <a:latin typeface="Helvetica Neue"/>
              </a:rPr>
              <a:t>Insight</a:t>
            </a:r>
          </a:p>
          <a:p>
            <a:pPr algn="l"/>
            <a:endParaRPr lang="en-US" sz="1400" b="0" i="0" dirty="0">
              <a:solidFill>
                <a:srgbClr val="000000"/>
              </a:solidFill>
              <a:effectLst/>
              <a:latin typeface="Helvetica Neue"/>
            </a:endParaRPr>
          </a:p>
          <a:p>
            <a:pPr marL="285750" indent="-285750" algn="l">
              <a:buFont typeface="Arial" panose="020B0604020202020204" pitchFamily="34" charset="0"/>
              <a:buChar char="•"/>
            </a:pPr>
            <a:r>
              <a:rPr lang="en-US" sz="1200" b="0" i="0" dirty="0">
                <a:solidFill>
                  <a:srgbClr val="000000"/>
                </a:solidFill>
                <a:effectLst/>
                <a:latin typeface="Helvetica Neue"/>
              </a:rPr>
              <a:t>Higher income earners are far less likely to default.</a:t>
            </a:r>
          </a:p>
          <a:p>
            <a:endParaRPr lang="en-US" sz="1400" dirty="0"/>
          </a:p>
        </p:txBody>
      </p:sp>
    </p:spTree>
    <p:extLst>
      <p:ext uri="{BB962C8B-B14F-4D97-AF65-F5344CB8AC3E}">
        <p14:creationId xmlns:p14="http://schemas.microsoft.com/office/powerpoint/2010/main" val="3007008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F16AB7-762B-4541-958C-286157EC82EC}"/>
              </a:ext>
            </a:extLst>
          </p:cNvPr>
          <p:cNvSpPr txBox="1"/>
          <p:nvPr/>
        </p:nvSpPr>
        <p:spPr>
          <a:xfrm>
            <a:off x="556591" y="1775791"/>
            <a:ext cx="10681252" cy="4479235"/>
          </a:xfrm>
          <a:prstGeom prst="rect">
            <a:avLst/>
          </a:prstGeom>
          <a:noFill/>
        </p:spPr>
        <p:txBody>
          <a:bodyPr wrap="square" rtlCol="0">
            <a:spAutoFit/>
          </a:bodyPr>
          <a:lstStyle/>
          <a:p>
            <a:pPr marL="0" marR="0" indent="0">
              <a:lnSpc>
                <a:spcPct val="150000"/>
              </a:lnSpc>
              <a:spcBef>
                <a:spcPts val="0"/>
              </a:spcBef>
              <a:spcAft>
                <a:spcPts val="80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After accessing the dataset and conducting the preliminary evaluations, 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nivariate analysis and bivariate analysis were employed to garner greater insight and understanding of the data.</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Considering that the concern of the insurance company was primarily predicated on predicting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likelihood of a customer defaulting on premium payments, it was reasonable to opt for the implementation of a classification algorithm as a solution. With respect to the binary target variable, “default”, identified in the problem statement where a 0 indicated that customer had defaulted on premium while a 1 indicated that customer had not defaulted premium – the random variable and the Bernoulli defined – logistic regression was first implemented chiefly based on its ease of use in machine learning. The accuracy and precision of each variable in the dataset were evaluated with the model.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3" name="TextBox 2">
            <a:extLst>
              <a:ext uri="{FF2B5EF4-FFF2-40B4-BE49-F238E27FC236}">
                <a16:creationId xmlns:a16="http://schemas.microsoft.com/office/drawing/2014/main" id="{3D755A0E-40EC-4385-9AE4-3547F429B9F2}"/>
              </a:ext>
            </a:extLst>
          </p:cNvPr>
          <p:cNvSpPr txBox="1"/>
          <p:nvPr/>
        </p:nvSpPr>
        <p:spPr>
          <a:xfrm>
            <a:off x="1762540" y="372141"/>
            <a:ext cx="6096000" cy="461665"/>
          </a:xfrm>
          <a:prstGeom prst="rect">
            <a:avLst/>
          </a:prstGeom>
          <a:noFill/>
        </p:spPr>
        <p:txBody>
          <a:bodyPr wrap="square" rtlCol="0">
            <a:spAutoFit/>
          </a:bodyPr>
          <a:lstStyle/>
          <a:p>
            <a:pPr algn="ctr"/>
            <a:r>
              <a:rPr lang="en-US"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Brief Description of Methods</a:t>
            </a:r>
            <a:endParaRPr lang="en-US" sz="2400" dirty="0"/>
          </a:p>
        </p:txBody>
      </p:sp>
    </p:spTree>
    <p:extLst>
      <p:ext uri="{BB962C8B-B14F-4D97-AF65-F5344CB8AC3E}">
        <p14:creationId xmlns:p14="http://schemas.microsoft.com/office/powerpoint/2010/main" val="85761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B284861-F1DC-4C5F-B354-C9365527D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4" y="453532"/>
            <a:ext cx="5057775" cy="26825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D2A729E-331A-4648-850B-679C533C1D7E}"/>
              </a:ext>
            </a:extLst>
          </p:cNvPr>
          <p:cNvSpPr txBox="1"/>
          <p:nvPr/>
        </p:nvSpPr>
        <p:spPr>
          <a:xfrm>
            <a:off x="6884740" y="910686"/>
            <a:ext cx="4269036" cy="2185214"/>
          </a:xfrm>
          <a:prstGeom prst="rect">
            <a:avLst/>
          </a:prstGeom>
          <a:noFill/>
        </p:spPr>
        <p:txBody>
          <a:bodyPr wrap="square" rtlCol="0">
            <a:spAutoFit/>
          </a:bodyPr>
          <a:lstStyle/>
          <a:p>
            <a:pPr algn="l"/>
            <a:r>
              <a:rPr lang="en-US" sz="1400" b="1" i="0" dirty="0">
                <a:solidFill>
                  <a:srgbClr val="000000"/>
                </a:solidFill>
                <a:effectLst/>
                <a:latin typeface="Helvetica Neue"/>
              </a:rPr>
              <a:t>Insight</a:t>
            </a:r>
          </a:p>
          <a:p>
            <a:pPr algn="l"/>
            <a:endParaRPr lang="en-US" sz="1400" b="1" i="0" dirty="0">
              <a:solidFill>
                <a:srgbClr val="000000"/>
              </a:solidFill>
              <a:effectLst/>
              <a:latin typeface="Helvetica Neue"/>
            </a:endParaRPr>
          </a:p>
          <a:p>
            <a:pPr marL="285750" indent="-285750" algn="l">
              <a:lnSpc>
                <a:spcPct val="150000"/>
              </a:lnSpc>
              <a:buFont typeface="Arial" panose="020B0604020202020204" pitchFamily="34" charset="0"/>
              <a:buChar char="•"/>
            </a:pPr>
            <a:r>
              <a:rPr lang="en-US" sz="1200" b="0" i="0" dirty="0">
                <a:solidFill>
                  <a:srgbClr val="000000"/>
                </a:solidFill>
                <a:effectLst/>
                <a:latin typeface="Helvetica Neue"/>
              </a:rPr>
              <a:t>The cross-tab chart indicates the graphical distribution of default based on the no of dependent of each customer. Evidently those who have not defaulted are significantly more than those who have defaulted irrespective of no of dependents</a:t>
            </a:r>
          </a:p>
          <a:p>
            <a:endParaRPr lang="en-US" dirty="0"/>
          </a:p>
        </p:txBody>
      </p:sp>
      <p:sp>
        <p:nvSpPr>
          <p:cNvPr id="3" name="TextBox 2">
            <a:extLst>
              <a:ext uri="{FF2B5EF4-FFF2-40B4-BE49-F238E27FC236}">
                <a16:creationId xmlns:a16="http://schemas.microsoft.com/office/drawing/2014/main" id="{65BB4C17-01DD-403C-908E-D894BAEBF4FD}"/>
              </a:ext>
            </a:extLst>
          </p:cNvPr>
          <p:cNvSpPr txBox="1"/>
          <p:nvPr/>
        </p:nvSpPr>
        <p:spPr>
          <a:xfrm>
            <a:off x="755374" y="84200"/>
            <a:ext cx="7050157" cy="369332"/>
          </a:xfrm>
          <a:prstGeom prst="rect">
            <a:avLst/>
          </a:prstGeom>
          <a:noFill/>
        </p:spPr>
        <p:txBody>
          <a:bodyPr wrap="square" rtlCol="0">
            <a:spAutoFit/>
          </a:bodyPr>
          <a:lstStyle/>
          <a:p>
            <a:r>
              <a:rPr lang="en-US" sz="1800" b="1" i="0" dirty="0">
                <a:solidFill>
                  <a:srgbClr val="000000"/>
                </a:solidFill>
                <a:effectLst/>
                <a:latin typeface="Helvetica Neue"/>
              </a:rPr>
              <a:t>Default based on the Number of Dependent of each Customer</a:t>
            </a:r>
            <a:endParaRPr lang="en-US" b="1" dirty="0"/>
          </a:p>
        </p:txBody>
      </p:sp>
      <p:pic>
        <p:nvPicPr>
          <p:cNvPr id="1028" name="Picture 4">
            <a:extLst>
              <a:ext uri="{FF2B5EF4-FFF2-40B4-BE49-F238E27FC236}">
                <a16:creationId xmlns:a16="http://schemas.microsoft.com/office/drawing/2014/main" id="{A8198DEC-5ACE-4D1D-84E4-20BF5E3D98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426" y="3874753"/>
            <a:ext cx="5022574" cy="28990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1F393D2-BA36-4535-8AA1-3D6B48F4B304}"/>
              </a:ext>
            </a:extLst>
          </p:cNvPr>
          <p:cNvSpPr txBox="1"/>
          <p:nvPr/>
        </p:nvSpPr>
        <p:spPr>
          <a:xfrm>
            <a:off x="6877878" y="4346713"/>
            <a:ext cx="3591339" cy="1692771"/>
          </a:xfrm>
          <a:prstGeom prst="rect">
            <a:avLst/>
          </a:prstGeom>
          <a:noFill/>
        </p:spPr>
        <p:txBody>
          <a:bodyPr wrap="square" rtlCol="0">
            <a:spAutoFit/>
          </a:bodyPr>
          <a:lstStyle/>
          <a:p>
            <a:pPr algn="l"/>
            <a:r>
              <a:rPr lang="en-US" sz="1400" b="1" i="0" dirty="0">
                <a:solidFill>
                  <a:srgbClr val="000000"/>
                </a:solidFill>
                <a:effectLst/>
                <a:latin typeface="Helvetica Neue"/>
              </a:rPr>
              <a:t>Insight</a:t>
            </a:r>
          </a:p>
          <a:p>
            <a:pPr algn="l"/>
            <a:endParaRPr lang="en-US" sz="1400" b="1" i="0" dirty="0">
              <a:solidFill>
                <a:srgbClr val="000000"/>
              </a:solidFill>
              <a:effectLst/>
              <a:latin typeface="Helvetica Neue"/>
            </a:endParaRPr>
          </a:p>
          <a:p>
            <a:pPr marL="285750" indent="-285750" algn="l">
              <a:lnSpc>
                <a:spcPct val="150000"/>
              </a:lnSpc>
              <a:buFont typeface="Arial" panose="020B0604020202020204" pitchFamily="34" charset="0"/>
              <a:buChar char="•"/>
            </a:pPr>
            <a:r>
              <a:rPr lang="en-US" sz="1200" b="0" i="0" dirty="0">
                <a:solidFill>
                  <a:srgbClr val="000000"/>
                </a:solidFill>
                <a:effectLst/>
                <a:latin typeface="Helvetica Neue"/>
              </a:rPr>
              <a:t>Channel A indicates the highest amount in terms of customers who have defaulted and customers who have not defaulted</a:t>
            </a:r>
            <a:r>
              <a:rPr lang="en-US" sz="1600" b="0" i="0" dirty="0">
                <a:solidFill>
                  <a:srgbClr val="000000"/>
                </a:solidFill>
                <a:effectLst/>
                <a:latin typeface="Helvetica Neue"/>
              </a:rPr>
              <a:t>.</a:t>
            </a:r>
          </a:p>
          <a:p>
            <a:endParaRPr lang="en-US" sz="1600" dirty="0"/>
          </a:p>
        </p:txBody>
      </p:sp>
      <p:sp>
        <p:nvSpPr>
          <p:cNvPr id="7" name="TextBox 6">
            <a:extLst>
              <a:ext uri="{FF2B5EF4-FFF2-40B4-BE49-F238E27FC236}">
                <a16:creationId xmlns:a16="http://schemas.microsoft.com/office/drawing/2014/main" id="{ED446680-D685-4C59-87B2-869E29C4743F}"/>
              </a:ext>
            </a:extLst>
          </p:cNvPr>
          <p:cNvSpPr txBox="1"/>
          <p:nvPr/>
        </p:nvSpPr>
        <p:spPr>
          <a:xfrm>
            <a:off x="655982" y="3505421"/>
            <a:ext cx="7050157" cy="369332"/>
          </a:xfrm>
          <a:prstGeom prst="rect">
            <a:avLst/>
          </a:prstGeom>
          <a:noFill/>
        </p:spPr>
        <p:txBody>
          <a:bodyPr wrap="square" rtlCol="0">
            <a:spAutoFit/>
          </a:bodyPr>
          <a:lstStyle/>
          <a:p>
            <a:r>
              <a:rPr lang="en-US" sz="1800" b="1" i="0" dirty="0">
                <a:solidFill>
                  <a:srgbClr val="000000"/>
                </a:solidFill>
                <a:effectLst/>
                <a:latin typeface="Helvetica Neue"/>
              </a:rPr>
              <a:t>Default based on Sourcing Channel</a:t>
            </a:r>
            <a:endParaRPr lang="en-US" b="1" dirty="0"/>
          </a:p>
        </p:txBody>
      </p:sp>
    </p:spTree>
    <p:extLst>
      <p:ext uri="{BB962C8B-B14F-4D97-AF65-F5344CB8AC3E}">
        <p14:creationId xmlns:p14="http://schemas.microsoft.com/office/powerpoint/2010/main" val="3727945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902D0D-3AE7-422B-A45E-84B5885A50F5}"/>
              </a:ext>
            </a:extLst>
          </p:cNvPr>
          <p:cNvSpPr txBox="1"/>
          <p:nvPr/>
        </p:nvSpPr>
        <p:spPr>
          <a:xfrm>
            <a:off x="715617" y="935791"/>
            <a:ext cx="8229600" cy="400110"/>
          </a:xfrm>
          <a:prstGeom prst="rect">
            <a:avLst/>
          </a:prstGeom>
          <a:noFill/>
        </p:spPr>
        <p:txBody>
          <a:bodyPr wrap="square">
            <a:spAutoFit/>
          </a:bodyPr>
          <a:lstStyle/>
          <a:p>
            <a:r>
              <a:rPr lang="en-IN" sz="2000" b="1" dirty="0">
                <a:effectLst/>
                <a:latin typeface="Calibri" panose="020F0502020204030204" pitchFamily="34" charset="0"/>
                <a:ea typeface="Calibri" panose="020F0502020204030204" pitchFamily="34" charset="0"/>
                <a:cs typeface="Calibri" panose="020F0502020204030204" pitchFamily="34" charset="0"/>
              </a:rPr>
              <a:t>Focusing on the advantages of Logistic Regression for use in the Problem</a:t>
            </a:r>
            <a:endParaRPr lang="en-US" sz="2000" dirty="0"/>
          </a:p>
        </p:txBody>
      </p:sp>
      <p:sp>
        <p:nvSpPr>
          <p:cNvPr id="7" name="TextBox 6">
            <a:extLst>
              <a:ext uri="{FF2B5EF4-FFF2-40B4-BE49-F238E27FC236}">
                <a16:creationId xmlns:a16="http://schemas.microsoft.com/office/drawing/2014/main" id="{D2D3C0A8-48E3-4EE7-ABB5-6686D467CE5B}"/>
              </a:ext>
            </a:extLst>
          </p:cNvPr>
          <p:cNvSpPr txBox="1"/>
          <p:nvPr/>
        </p:nvSpPr>
        <p:spPr>
          <a:xfrm>
            <a:off x="715617" y="1727487"/>
            <a:ext cx="10575235" cy="3880934"/>
          </a:xfrm>
          <a:prstGeom prst="rect">
            <a:avLst/>
          </a:prstGeom>
          <a:noFill/>
        </p:spPr>
        <p:txBody>
          <a:bodyPr wrap="square">
            <a:spAutoFit/>
          </a:bodyPr>
          <a:lstStyle/>
          <a:p>
            <a:pPr marR="0" lvl="0">
              <a:lnSpc>
                <a:spcPct val="150000"/>
              </a:lnSpc>
              <a:spcBef>
                <a:spcPts val="0"/>
              </a:spcBef>
              <a:spcAft>
                <a:spcPts val="0"/>
              </a:spcAf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 classification model that provides probabilities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50000"/>
              </a:lnSpc>
              <a:spcBef>
                <a:spcPts val="0"/>
              </a:spcBef>
              <a:spcAft>
                <a:spcPts val="800"/>
              </a:spcAf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Easily extended to multiple classes (multinomial regression)</a:t>
            </a:r>
          </a:p>
          <a:p>
            <a:pPr>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Quick to train and vert fast at classifying unknown records </a:t>
            </a:r>
          </a:p>
          <a:p>
            <a:endParaRPr lang="en-IN" sz="1600" dirty="0">
              <a:latin typeface="Times New Roman" panose="02020603050405020304" pitchFamily="18" charset="0"/>
              <a:cs typeface="Times New Roman" panose="02020603050405020304" pitchFamily="18" charset="0"/>
            </a:endParaRPr>
          </a:p>
          <a:p>
            <a:pPr marL="0" indent="0">
              <a:lnSpc>
                <a:spcPct val="170000"/>
              </a:lnSpc>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To improve the various sets, several other models were implemented. Decision tree algorithm (similar to a tree structure), a powerful algorithm that falls under the umbrella of supervised learning was selected because of its ability to adapt and capture various patterns in a dataset and because of its graphical representation of decisions process Decision nodes and leaf Node based on a question. The </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 nodes are used to make any decision and have multiple branches, while the Leaf nodes are the output of those decisions and do not contain any further branches.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Decision trees are however prone to overfitting</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which was evident in the performance produced.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676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D8F278-BCD7-4EB8-B619-95D2B6617372}"/>
              </a:ext>
            </a:extLst>
          </p:cNvPr>
          <p:cNvSpPr txBox="1"/>
          <p:nvPr/>
        </p:nvSpPr>
        <p:spPr>
          <a:xfrm>
            <a:off x="728869" y="821635"/>
            <a:ext cx="10071652" cy="4993931"/>
          </a:xfrm>
          <a:prstGeom prst="rect">
            <a:avLst/>
          </a:prstGeom>
          <a:noFill/>
        </p:spPr>
        <p:txBody>
          <a:bodyPr wrap="square">
            <a:spAutoFit/>
          </a:bodyPr>
          <a:lstStyle/>
          <a:p>
            <a:pPr>
              <a:lnSpc>
                <a:spcPct val="150000"/>
              </a:lnSpc>
            </a:pPr>
            <a:r>
              <a:rPr lang="en-IN" sz="1800" b="1" dirty="0">
                <a:effectLst/>
                <a:latin typeface="Calibri" panose="020F0502020204030204" pitchFamily="34" charset="0"/>
                <a:ea typeface="Calibri" panose="020F0502020204030204" pitchFamily="34" charset="0"/>
                <a:cs typeface="Calibri" panose="020F0502020204030204" pitchFamily="34" charset="0"/>
              </a:rPr>
              <a:t>Focusing on the advantages of Logistic Regression for use in the Problem cont’d</a:t>
            </a:r>
            <a:endParaRPr lang="en-US" sz="1800" dirty="0"/>
          </a:p>
          <a:p>
            <a:pPr marL="0" indent="0">
              <a:lnSpc>
                <a:spcPct val="150000"/>
              </a:lnSpc>
              <a:buNone/>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address the issue of overfitting, hypermeter using grid search was conducted on the decision tree model which unfortunately produced little to no change on set results.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Hyperparameters are the parameters that govern the entire training process. The selection of optimal hyperparameters can lead to improvements in the overall model’s performance and can help in reducing both overfitting and underfitting.</a:t>
            </a:r>
          </a:p>
          <a:p>
            <a:pPr marL="0" indent="0">
              <a:lnSpc>
                <a:spcPct val="150000"/>
              </a:lnSpc>
              <a:buNone/>
            </a:pPr>
            <a:endPar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lnSpc>
                <a:spcPct val="150000"/>
              </a:lnSpc>
              <a:buNone/>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next step in the solution was to attempt ensemble techniques - Gradient Boost classifier, XGBoost classifier along with AdaBoost to improve the sets. Ensemble techniques are machine learning methods for combining predictions from multiple separate models. The rational for using ensembles is derived from their ability to improve poor models by performing significantly additional computation. The drawback however is that these deep additional computations require much greater memory and take up a lot more time.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7982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B584486-0CCC-4CAD-BB07-011FCA12C4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879" y="978419"/>
            <a:ext cx="3988905" cy="24678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3AB1D2-8DDA-4D0E-AA6D-EE85163CE39B}"/>
              </a:ext>
            </a:extLst>
          </p:cNvPr>
          <p:cNvSpPr txBox="1"/>
          <p:nvPr/>
        </p:nvSpPr>
        <p:spPr>
          <a:xfrm>
            <a:off x="993913" y="279161"/>
            <a:ext cx="6096000" cy="369332"/>
          </a:xfrm>
          <a:prstGeom prst="rect">
            <a:avLst/>
          </a:prstGeom>
          <a:noFill/>
        </p:spPr>
        <p:txBody>
          <a:bodyPr wrap="square">
            <a:spAutoFit/>
          </a:bodyPr>
          <a:lstStyle/>
          <a:p>
            <a:pPr algn="l"/>
            <a:r>
              <a:rPr lang="en-US" b="1" dirty="0">
                <a:solidFill>
                  <a:srgbClr val="000000"/>
                </a:solidFill>
                <a:latin typeface="Helvetica Neue"/>
              </a:rPr>
              <a:t>From</a:t>
            </a:r>
            <a:r>
              <a:rPr lang="en-US" b="1" i="0" dirty="0">
                <a:solidFill>
                  <a:srgbClr val="000000"/>
                </a:solidFill>
                <a:effectLst/>
                <a:latin typeface="Helvetica Neue"/>
              </a:rPr>
              <a:t> AUC-ROC curve to get optimal threshold</a:t>
            </a:r>
          </a:p>
        </p:txBody>
      </p:sp>
      <p:sp>
        <p:nvSpPr>
          <p:cNvPr id="6" name="TextBox 5">
            <a:extLst>
              <a:ext uri="{FF2B5EF4-FFF2-40B4-BE49-F238E27FC236}">
                <a16:creationId xmlns:a16="http://schemas.microsoft.com/office/drawing/2014/main" id="{8A244244-455C-45E0-B574-A9BF20E8B510}"/>
              </a:ext>
            </a:extLst>
          </p:cNvPr>
          <p:cNvSpPr txBox="1"/>
          <p:nvPr/>
        </p:nvSpPr>
        <p:spPr>
          <a:xfrm>
            <a:off x="5897217" y="1159136"/>
            <a:ext cx="4306957" cy="2031325"/>
          </a:xfrm>
          <a:prstGeom prst="rect">
            <a:avLst/>
          </a:prstGeom>
          <a:noFill/>
        </p:spPr>
        <p:txBody>
          <a:bodyPr wrap="square">
            <a:spAutoFit/>
          </a:bodyPr>
          <a:lstStyle/>
          <a:p>
            <a:r>
              <a:rPr lang="en-US" sz="1400" b="1" dirty="0"/>
              <a:t>Insight on train set</a:t>
            </a:r>
          </a:p>
          <a:p>
            <a:endParaRPr lang="en-US" sz="1400" dirty="0"/>
          </a:p>
          <a:p>
            <a:r>
              <a:rPr lang="en-US" sz="1400" dirty="0"/>
              <a:t>True positive is at 67.05.90</a:t>
            </a:r>
          </a:p>
          <a:p>
            <a:endParaRPr lang="en-US" sz="1400" dirty="0"/>
          </a:p>
          <a:p>
            <a:r>
              <a:rPr lang="en-US" sz="1400" dirty="0"/>
              <a:t>false positive is at 1.91</a:t>
            </a:r>
          </a:p>
          <a:p>
            <a:endParaRPr lang="en-US" sz="1400" dirty="0"/>
          </a:p>
          <a:p>
            <a:r>
              <a:rPr lang="en-US" sz="1400" dirty="0"/>
              <a:t>False negative is 26.53</a:t>
            </a:r>
          </a:p>
          <a:p>
            <a:endParaRPr lang="en-US" sz="1400" dirty="0"/>
          </a:p>
          <a:p>
            <a:r>
              <a:rPr lang="en-US" sz="1400" dirty="0"/>
              <a:t>True negative is lower at 4.51</a:t>
            </a:r>
          </a:p>
        </p:txBody>
      </p:sp>
      <p:pic>
        <p:nvPicPr>
          <p:cNvPr id="4100" name="Picture 4">
            <a:extLst>
              <a:ext uri="{FF2B5EF4-FFF2-40B4-BE49-F238E27FC236}">
                <a16:creationId xmlns:a16="http://schemas.microsoft.com/office/drawing/2014/main" id="{00EDBACA-6282-4206-998C-54F16C36D9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880" y="4333462"/>
            <a:ext cx="3988904" cy="24454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F24B1E5-EDDB-46D5-BC4E-BFED350521BC}"/>
              </a:ext>
            </a:extLst>
          </p:cNvPr>
          <p:cNvSpPr txBox="1"/>
          <p:nvPr/>
        </p:nvSpPr>
        <p:spPr>
          <a:xfrm>
            <a:off x="5777947" y="4588711"/>
            <a:ext cx="6096000" cy="1775935"/>
          </a:xfrm>
          <a:prstGeom prst="rect">
            <a:avLst/>
          </a:prstGeom>
          <a:noFill/>
        </p:spPr>
        <p:txBody>
          <a:bodyPr wrap="square">
            <a:spAutoFit/>
          </a:bodyPr>
          <a:lstStyle/>
          <a:p>
            <a:pPr algn="l"/>
            <a:r>
              <a:rPr lang="en-US" sz="1400" b="1" i="0" dirty="0">
                <a:solidFill>
                  <a:srgbClr val="000000"/>
                </a:solidFill>
                <a:effectLst/>
                <a:latin typeface="Helvetica Neue"/>
              </a:rPr>
              <a:t>Insight on test set</a:t>
            </a:r>
          </a:p>
          <a:p>
            <a:pPr algn="l"/>
            <a:endParaRPr lang="en-US" sz="1400" b="1" i="0" dirty="0">
              <a:solidFill>
                <a:srgbClr val="000000"/>
              </a:solidFill>
              <a:effectLst/>
              <a:latin typeface="Helvetica Neue"/>
            </a:endParaRPr>
          </a:p>
          <a:p>
            <a:pPr algn="l">
              <a:lnSpc>
                <a:spcPct val="150000"/>
              </a:lnSpc>
            </a:pPr>
            <a:r>
              <a:rPr lang="en-US" sz="1400" b="0" i="0" dirty="0">
                <a:solidFill>
                  <a:srgbClr val="000000"/>
                </a:solidFill>
                <a:effectLst/>
                <a:latin typeface="Helvetica Neue"/>
              </a:rPr>
              <a:t>True positive is at 67.18</a:t>
            </a:r>
          </a:p>
          <a:p>
            <a:pPr algn="l">
              <a:lnSpc>
                <a:spcPct val="150000"/>
              </a:lnSpc>
            </a:pPr>
            <a:r>
              <a:rPr lang="en-US" sz="1400" b="0" i="0" dirty="0">
                <a:solidFill>
                  <a:srgbClr val="000000"/>
                </a:solidFill>
                <a:effectLst/>
                <a:latin typeface="Helvetica Neue"/>
              </a:rPr>
              <a:t>false positive is at 1.83</a:t>
            </a:r>
          </a:p>
          <a:p>
            <a:pPr algn="l">
              <a:lnSpc>
                <a:spcPct val="150000"/>
              </a:lnSpc>
            </a:pPr>
            <a:r>
              <a:rPr lang="en-US" sz="1400" b="0" i="0" dirty="0">
                <a:solidFill>
                  <a:srgbClr val="000000"/>
                </a:solidFill>
                <a:effectLst/>
                <a:latin typeface="Helvetica Neue"/>
              </a:rPr>
              <a:t>False negative is 26.58</a:t>
            </a:r>
          </a:p>
          <a:p>
            <a:pPr algn="l">
              <a:lnSpc>
                <a:spcPct val="150000"/>
              </a:lnSpc>
            </a:pPr>
            <a:r>
              <a:rPr lang="en-US" sz="1400" b="0" i="0" dirty="0">
                <a:solidFill>
                  <a:srgbClr val="000000"/>
                </a:solidFill>
                <a:effectLst/>
                <a:latin typeface="Helvetica Neue"/>
              </a:rPr>
              <a:t>True negative is lower at 4.41</a:t>
            </a:r>
          </a:p>
        </p:txBody>
      </p:sp>
    </p:spTree>
    <p:extLst>
      <p:ext uri="{BB962C8B-B14F-4D97-AF65-F5344CB8AC3E}">
        <p14:creationId xmlns:p14="http://schemas.microsoft.com/office/powerpoint/2010/main" val="273276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BDAA9C0-F96F-4CFD-9091-6601D4D2B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77" y="1590261"/>
            <a:ext cx="3680435" cy="41834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046DA5E-D22F-4DD4-942F-2D2129527FC2}"/>
              </a:ext>
            </a:extLst>
          </p:cNvPr>
          <p:cNvSpPr txBox="1"/>
          <p:nvPr/>
        </p:nvSpPr>
        <p:spPr>
          <a:xfrm>
            <a:off x="4157514" y="1901878"/>
            <a:ext cx="1739704" cy="2246769"/>
          </a:xfrm>
          <a:prstGeom prst="rect">
            <a:avLst/>
          </a:prstGeom>
          <a:noFill/>
        </p:spPr>
        <p:txBody>
          <a:bodyPr wrap="square" rtlCol="0">
            <a:spAutoFit/>
          </a:bodyPr>
          <a:lstStyle/>
          <a:p>
            <a:pPr algn="l"/>
            <a:r>
              <a:rPr lang="en-US" sz="1400" b="1" i="0" dirty="0">
                <a:solidFill>
                  <a:srgbClr val="000000"/>
                </a:solidFill>
                <a:effectLst/>
                <a:latin typeface="+mj-lt"/>
              </a:rPr>
              <a:t>Insight</a:t>
            </a:r>
          </a:p>
          <a:p>
            <a:pPr algn="l"/>
            <a:endParaRPr lang="en-US" sz="1400" b="1" i="0" dirty="0">
              <a:solidFill>
                <a:srgbClr val="000000"/>
              </a:solidFill>
              <a:effectLst/>
              <a:latin typeface="+mj-lt"/>
            </a:endParaRPr>
          </a:p>
          <a:p>
            <a:pPr marL="285750" indent="-285750" algn="l">
              <a:buFont typeface="Arial" panose="020B0604020202020204" pitchFamily="34" charset="0"/>
              <a:buChar char="•"/>
            </a:pPr>
            <a:r>
              <a:rPr lang="en-US" sz="1400" b="0" i="0" dirty="0">
                <a:solidFill>
                  <a:srgbClr val="000000"/>
                </a:solidFill>
                <a:effectLst/>
                <a:latin typeface="+mj-lt"/>
              </a:rPr>
              <a:t>Area under the curve is 0.77</a:t>
            </a:r>
          </a:p>
          <a:p>
            <a:pPr algn="l"/>
            <a:endParaRPr lang="en-US" sz="1400" b="0" i="0" dirty="0">
              <a:solidFill>
                <a:srgbClr val="000000"/>
              </a:solidFill>
              <a:effectLst/>
              <a:latin typeface="+mj-lt"/>
            </a:endParaRPr>
          </a:p>
          <a:p>
            <a:pPr marL="285750" indent="-285750" algn="l">
              <a:buFont typeface="Arial" panose="020B0604020202020204" pitchFamily="34" charset="0"/>
              <a:buChar char="•"/>
            </a:pPr>
            <a:r>
              <a:rPr lang="en-US" sz="1400" b="0" i="0" dirty="0">
                <a:solidFill>
                  <a:srgbClr val="000000"/>
                </a:solidFill>
                <a:effectLst/>
                <a:latin typeface="+mj-lt"/>
              </a:rPr>
              <a:t>Recall is 0.71 on train and 0.71 which is not very good. Evidence of underfitting</a:t>
            </a:r>
          </a:p>
        </p:txBody>
      </p:sp>
      <p:sp>
        <p:nvSpPr>
          <p:cNvPr id="3" name="TextBox 2">
            <a:extLst>
              <a:ext uri="{FF2B5EF4-FFF2-40B4-BE49-F238E27FC236}">
                <a16:creationId xmlns:a16="http://schemas.microsoft.com/office/drawing/2014/main" id="{8F3DAE3B-BE22-445D-8B12-8DC571993530}"/>
              </a:ext>
            </a:extLst>
          </p:cNvPr>
          <p:cNvSpPr txBox="1"/>
          <p:nvPr/>
        </p:nvSpPr>
        <p:spPr>
          <a:xfrm>
            <a:off x="1364974" y="278296"/>
            <a:ext cx="2120348" cy="369332"/>
          </a:xfrm>
          <a:prstGeom prst="rect">
            <a:avLst/>
          </a:prstGeom>
          <a:noFill/>
        </p:spPr>
        <p:txBody>
          <a:bodyPr wrap="square" rtlCol="0">
            <a:spAutoFit/>
          </a:bodyPr>
          <a:lstStyle/>
          <a:p>
            <a:r>
              <a:rPr lang="en-US" b="1" dirty="0"/>
              <a:t>AUC ROC curve</a:t>
            </a:r>
          </a:p>
        </p:txBody>
      </p:sp>
      <p:pic>
        <p:nvPicPr>
          <p:cNvPr id="2052" name="Picture 4">
            <a:extLst>
              <a:ext uri="{FF2B5EF4-FFF2-40B4-BE49-F238E27FC236}">
                <a16:creationId xmlns:a16="http://schemas.microsoft.com/office/drawing/2014/main" id="{5DFAD648-A44F-4052-AE3B-1EA1DD1ADD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5173" y="1590261"/>
            <a:ext cx="3914775" cy="44574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1100F7-04A5-4D0F-94A1-F590412AA88C}"/>
              </a:ext>
            </a:extLst>
          </p:cNvPr>
          <p:cNvSpPr txBox="1"/>
          <p:nvPr/>
        </p:nvSpPr>
        <p:spPr>
          <a:xfrm>
            <a:off x="10349948" y="1981391"/>
            <a:ext cx="1842052" cy="2462213"/>
          </a:xfrm>
          <a:prstGeom prst="rect">
            <a:avLst/>
          </a:prstGeom>
          <a:noFill/>
        </p:spPr>
        <p:txBody>
          <a:bodyPr wrap="square" rtlCol="0">
            <a:spAutoFit/>
          </a:bodyPr>
          <a:lstStyle/>
          <a:p>
            <a:r>
              <a:rPr lang="en-US" sz="1400" b="1" dirty="0"/>
              <a:t>Insight</a:t>
            </a:r>
          </a:p>
          <a:p>
            <a:endParaRPr lang="en-US" sz="1400" dirty="0"/>
          </a:p>
          <a:p>
            <a:pPr marL="285750" indent="-285750">
              <a:buFont typeface="Arial" panose="020B0604020202020204" pitchFamily="34" charset="0"/>
              <a:buChar char="•"/>
            </a:pPr>
            <a:r>
              <a:rPr lang="en-US" sz="1400" dirty="0"/>
              <a:t>Area under the curve is 0.54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Recall on train is at 1.0 and on 0.92 on test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Evidence of overfitting</a:t>
            </a:r>
          </a:p>
        </p:txBody>
      </p:sp>
    </p:spTree>
    <p:extLst>
      <p:ext uri="{BB962C8B-B14F-4D97-AF65-F5344CB8AC3E}">
        <p14:creationId xmlns:p14="http://schemas.microsoft.com/office/powerpoint/2010/main" val="2233802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DFFC3DBA-D77F-4A00-AAE8-9089A880E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994" y="927653"/>
            <a:ext cx="4638675" cy="25013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BD5C925-131E-4F0A-9B3C-FF5B23F91CAA}"/>
              </a:ext>
            </a:extLst>
          </p:cNvPr>
          <p:cNvSpPr txBox="1"/>
          <p:nvPr/>
        </p:nvSpPr>
        <p:spPr>
          <a:xfrm>
            <a:off x="1457325" y="332169"/>
            <a:ext cx="6096000" cy="369332"/>
          </a:xfrm>
          <a:prstGeom prst="rect">
            <a:avLst/>
          </a:prstGeom>
          <a:noFill/>
        </p:spPr>
        <p:txBody>
          <a:bodyPr wrap="square">
            <a:spAutoFit/>
          </a:bodyPr>
          <a:lstStyle/>
          <a:p>
            <a:pPr algn="l"/>
            <a:r>
              <a:rPr lang="en-US" b="1" i="0" dirty="0">
                <a:solidFill>
                  <a:srgbClr val="000000"/>
                </a:solidFill>
                <a:effectLst/>
                <a:latin typeface="Helvetica Neue"/>
              </a:rPr>
              <a:t>Decision Tree Model Confusion matrix</a:t>
            </a:r>
          </a:p>
        </p:txBody>
      </p:sp>
      <p:sp>
        <p:nvSpPr>
          <p:cNvPr id="6" name="TextBox 5">
            <a:extLst>
              <a:ext uri="{FF2B5EF4-FFF2-40B4-BE49-F238E27FC236}">
                <a16:creationId xmlns:a16="http://schemas.microsoft.com/office/drawing/2014/main" id="{D208D128-6E02-47E0-B10B-6007E0AEE894}"/>
              </a:ext>
            </a:extLst>
          </p:cNvPr>
          <p:cNvSpPr txBox="1"/>
          <p:nvPr/>
        </p:nvSpPr>
        <p:spPr>
          <a:xfrm>
            <a:off x="6096000" y="1191161"/>
            <a:ext cx="3750366" cy="1600438"/>
          </a:xfrm>
          <a:prstGeom prst="rect">
            <a:avLst/>
          </a:prstGeom>
          <a:noFill/>
        </p:spPr>
        <p:txBody>
          <a:bodyPr wrap="square">
            <a:spAutoFit/>
          </a:bodyPr>
          <a:lstStyle/>
          <a:p>
            <a:pPr algn="l"/>
            <a:r>
              <a:rPr lang="en-US" sz="1400" b="1" i="0" dirty="0">
                <a:solidFill>
                  <a:srgbClr val="000000"/>
                </a:solidFill>
                <a:effectLst/>
                <a:latin typeface="Helvetica Neue"/>
              </a:rPr>
              <a:t>Insight on train set</a:t>
            </a:r>
          </a:p>
          <a:p>
            <a:pPr algn="l"/>
            <a:endParaRPr lang="en-US" sz="1400" b="1" i="0" dirty="0">
              <a:solidFill>
                <a:srgbClr val="000000"/>
              </a:solidFill>
              <a:effectLst/>
              <a:latin typeface="Helvetica Neue"/>
            </a:endParaRPr>
          </a:p>
          <a:p>
            <a:pPr marL="285750" indent="-285750" algn="l">
              <a:buFont typeface="Arial" panose="020B0604020202020204" pitchFamily="34" charset="0"/>
              <a:buChar char="•"/>
            </a:pPr>
            <a:r>
              <a:rPr lang="en-US" sz="1400" b="0" i="0" dirty="0">
                <a:solidFill>
                  <a:srgbClr val="000000"/>
                </a:solidFill>
                <a:effectLst/>
                <a:latin typeface="Helvetica Neue"/>
              </a:rPr>
              <a:t>0 errors on train data, each sample has been classified correctly</a:t>
            </a:r>
          </a:p>
          <a:p>
            <a:pPr marL="285750" indent="-285750" algn="l">
              <a:buFont typeface="Arial" panose="020B0604020202020204" pitchFamily="34" charset="0"/>
              <a:buChar char="•"/>
            </a:pPr>
            <a:endParaRPr lang="en-US" sz="1400" b="0" i="0" dirty="0">
              <a:solidFill>
                <a:srgbClr val="000000"/>
              </a:solidFill>
              <a:effectLst/>
              <a:latin typeface="Helvetica Neue"/>
            </a:endParaRPr>
          </a:p>
          <a:p>
            <a:pPr marL="285750" indent="-285750" algn="l">
              <a:buFont typeface="Arial" panose="020B0604020202020204" pitchFamily="34" charset="0"/>
              <a:buChar char="•"/>
            </a:pPr>
            <a:r>
              <a:rPr lang="en-US" sz="1400" b="0" i="0" dirty="0">
                <a:solidFill>
                  <a:srgbClr val="000000"/>
                </a:solidFill>
                <a:effectLst/>
                <a:latin typeface="Helvetica Neue"/>
              </a:rPr>
              <a:t>A majority 93.71 True positive and 6.29 True negative</a:t>
            </a:r>
          </a:p>
        </p:txBody>
      </p:sp>
      <p:pic>
        <p:nvPicPr>
          <p:cNvPr id="5124" name="Picture 4">
            <a:extLst>
              <a:ext uri="{FF2B5EF4-FFF2-40B4-BE49-F238E27FC236}">
                <a16:creationId xmlns:a16="http://schemas.microsoft.com/office/drawing/2014/main" id="{9A42D2FB-B27B-4D0E-971D-4FC47983A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938" y="4055165"/>
            <a:ext cx="4359965" cy="26561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2E4AE03-90FB-41D2-8244-23302781CC30}"/>
              </a:ext>
            </a:extLst>
          </p:cNvPr>
          <p:cNvSpPr txBox="1"/>
          <p:nvPr/>
        </p:nvSpPr>
        <p:spPr>
          <a:xfrm>
            <a:off x="6274904" y="4382292"/>
            <a:ext cx="3750366" cy="1775935"/>
          </a:xfrm>
          <a:prstGeom prst="rect">
            <a:avLst/>
          </a:prstGeom>
          <a:noFill/>
        </p:spPr>
        <p:txBody>
          <a:bodyPr wrap="square">
            <a:spAutoFit/>
          </a:bodyPr>
          <a:lstStyle/>
          <a:p>
            <a:pPr algn="l"/>
            <a:r>
              <a:rPr lang="en-US" sz="1400" b="1" i="0" dirty="0">
                <a:solidFill>
                  <a:srgbClr val="000000"/>
                </a:solidFill>
                <a:effectLst/>
                <a:latin typeface="Helvetica Neue"/>
              </a:rPr>
              <a:t>Insight on test set</a:t>
            </a:r>
          </a:p>
          <a:p>
            <a:pPr algn="l"/>
            <a:endParaRPr lang="en-US" sz="1400" b="1" i="0" dirty="0">
              <a:solidFill>
                <a:srgbClr val="000000"/>
              </a:solidFill>
              <a:effectLst/>
              <a:latin typeface="Helvetica Neue"/>
            </a:endParaRPr>
          </a:p>
          <a:p>
            <a:pPr marL="285750" indent="-285750" algn="l">
              <a:lnSpc>
                <a:spcPct val="150000"/>
              </a:lnSpc>
              <a:buFont typeface="Arial" panose="020B0604020202020204" pitchFamily="34" charset="0"/>
              <a:buChar char="•"/>
            </a:pPr>
            <a:r>
              <a:rPr lang="en-US" sz="1400" b="0" i="0" dirty="0">
                <a:solidFill>
                  <a:srgbClr val="000000"/>
                </a:solidFill>
                <a:effectLst/>
                <a:latin typeface="Helvetica Neue"/>
              </a:rPr>
              <a:t>True positive is lower at 86.90</a:t>
            </a:r>
          </a:p>
          <a:p>
            <a:pPr marL="285750" indent="-285750" algn="l">
              <a:lnSpc>
                <a:spcPct val="150000"/>
              </a:lnSpc>
              <a:buFont typeface="Arial" panose="020B0604020202020204" pitchFamily="34" charset="0"/>
              <a:buChar char="•"/>
            </a:pPr>
            <a:r>
              <a:rPr lang="en-US" sz="1400" b="0" i="0" dirty="0">
                <a:solidFill>
                  <a:srgbClr val="000000"/>
                </a:solidFill>
                <a:effectLst/>
                <a:latin typeface="Helvetica Neue"/>
              </a:rPr>
              <a:t>false positive is at 5.46</a:t>
            </a:r>
          </a:p>
          <a:p>
            <a:pPr marL="285750" indent="-285750" algn="l">
              <a:lnSpc>
                <a:spcPct val="150000"/>
              </a:lnSpc>
              <a:buFont typeface="Arial" panose="020B0604020202020204" pitchFamily="34" charset="0"/>
              <a:buChar char="•"/>
            </a:pPr>
            <a:r>
              <a:rPr lang="en-US" sz="1400" b="0" i="0" dirty="0">
                <a:solidFill>
                  <a:srgbClr val="000000"/>
                </a:solidFill>
                <a:effectLst/>
                <a:latin typeface="Helvetica Neue"/>
              </a:rPr>
              <a:t>False negative is 6.66</a:t>
            </a:r>
          </a:p>
          <a:p>
            <a:pPr marL="285750" indent="-285750" algn="l">
              <a:lnSpc>
                <a:spcPct val="150000"/>
              </a:lnSpc>
              <a:buFont typeface="Arial" panose="020B0604020202020204" pitchFamily="34" charset="0"/>
              <a:buChar char="•"/>
            </a:pPr>
            <a:r>
              <a:rPr lang="en-US" sz="1400" b="0" i="0" dirty="0">
                <a:solidFill>
                  <a:srgbClr val="000000"/>
                </a:solidFill>
                <a:effectLst/>
                <a:latin typeface="Helvetica Neue"/>
              </a:rPr>
              <a:t>True negative is lower at 0.98</a:t>
            </a:r>
          </a:p>
        </p:txBody>
      </p:sp>
    </p:spTree>
    <p:extLst>
      <p:ext uri="{BB962C8B-B14F-4D97-AF65-F5344CB8AC3E}">
        <p14:creationId xmlns:p14="http://schemas.microsoft.com/office/powerpoint/2010/main" val="4009159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CA07132-4D79-4400-AF3B-E63AB87E35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467" y="909639"/>
            <a:ext cx="4532863" cy="35599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51F62A9-B98B-47B7-8D2F-E622AB9CC0DC}"/>
              </a:ext>
            </a:extLst>
          </p:cNvPr>
          <p:cNvSpPr txBox="1"/>
          <p:nvPr/>
        </p:nvSpPr>
        <p:spPr>
          <a:xfrm>
            <a:off x="529466" y="4778810"/>
            <a:ext cx="4996069" cy="1169551"/>
          </a:xfrm>
          <a:prstGeom prst="rect">
            <a:avLst/>
          </a:prstGeom>
          <a:noFill/>
        </p:spPr>
        <p:txBody>
          <a:bodyPr wrap="square">
            <a:spAutoFit/>
          </a:bodyPr>
          <a:lstStyle/>
          <a:p>
            <a:r>
              <a:rPr lang="en-US" sz="1400" b="1" dirty="0"/>
              <a:t>Observation</a:t>
            </a:r>
          </a:p>
          <a:p>
            <a:endParaRPr lang="en-US" sz="1400" dirty="0"/>
          </a:p>
          <a:p>
            <a:r>
              <a:rPr lang="en-US" sz="1400" dirty="0"/>
              <a:t>In </a:t>
            </a:r>
            <a:r>
              <a:rPr lang="en-US" sz="1400" dirty="0" err="1"/>
              <a:t>dTree</a:t>
            </a:r>
            <a:r>
              <a:rPr lang="en-US" sz="1400" dirty="0"/>
              <a:t>, Income, </a:t>
            </a:r>
            <a:r>
              <a:rPr lang="en-US" sz="1400" dirty="0" err="1"/>
              <a:t>Premium_cash</a:t>
            </a:r>
            <a:r>
              <a:rPr lang="en-US" sz="1400" dirty="0"/>
              <a:t>,  Age and </a:t>
            </a:r>
            <a:r>
              <a:rPr lang="en-US" sz="1400" dirty="0" err="1"/>
              <a:t>risk_score</a:t>
            </a:r>
            <a:r>
              <a:rPr lang="en-US" sz="1400" dirty="0"/>
              <a:t> are the top 4 important features while the least 2 important features are </a:t>
            </a:r>
          </a:p>
          <a:p>
            <a:r>
              <a:rPr lang="en-US" sz="1400" dirty="0" err="1"/>
              <a:t>ResidenceType_Rural</a:t>
            </a:r>
            <a:r>
              <a:rPr lang="en-US" sz="1400" dirty="0"/>
              <a:t> and </a:t>
            </a:r>
            <a:r>
              <a:rPr lang="en-US" sz="1400" dirty="0" err="1"/>
              <a:t>ResidenceType_Urban</a:t>
            </a:r>
            <a:endParaRPr lang="en-US" sz="1400" dirty="0"/>
          </a:p>
        </p:txBody>
      </p:sp>
      <p:sp>
        <p:nvSpPr>
          <p:cNvPr id="7" name="TextBox 6">
            <a:extLst>
              <a:ext uri="{FF2B5EF4-FFF2-40B4-BE49-F238E27FC236}">
                <a16:creationId xmlns:a16="http://schemas.microsoft.com/office/drawing/2014/main" id="{B7021986-B955-4605-985E-B5B3BB4776BE}"/>
              </a:ext>
            </a:extLst>
          </p:cNvPr>
          <p:cNvSpPr txBox="1"/>
          <p:nvPr/>
        </p:nvSpPr>
        <p:spPr>
          <a:xfrm>
            <a:off x="5936974" y="4717254"/>
            <a:ext cx="6029739" cy="2031325"/>
          </a:xfrm>
          <a:prstGeom prst="rect">
            <a:avLst/>
          </a:prstGeom>
          <a:noFill/>
        </p:spPr>
        <p:txBody>
          <a:bodyPr wrap="square">
            <a:spAutoFit/>
          </a:bodyPr>
          <a:lstStyle/>
          <a:p>
            <a:r>
              <a:rPr lang="en-US" sz="1400" b="1" dirty="0"/>
              <a:t>Observation</a:t>
            </a:r>
            <a:r>
              <a:rPr lang="en-US" sz="1400" dirty="0"/>
              <a:t> </a:t>
            </a:r>
          </a:p>
          <a:p>
            <a:endParaRPr lang="en-US" sz="1400" dirty="0"/>
          </a:p>
          <a:p>
            <a:r>
              <a:rPr lang="en-US" sz="1400" dirty="0" err="1"/>
              <a:t>gbc_tuned</a:t>
            </a:r>
            <a:r>
              <a:rPr lang="en-US" sz="1400" dirty="0"/>
              <a:t> indicated </a:t>
            </a:r>
            <a:r>
              <a:rPr lang="en-US" sz="1400" dirty="0" err="1"/>
              <a:t>Premium_cash</a:t>
            </a:r>
            <a:r>
              <a:rPr lang="en-US" sz="1400" dirty="0"/>
              <a:t> has the most feature importance feature by a very significant margin followed by Age and No premiums paid. </a:t>
            </a:r>
            <a:r>
              <a:rPr lang="en-US" sz="1400" dirty="0" err="1"/>
              <a:t>ResidenceType_Rural</a:t>
            </a:r>
            <a:r>
              <a:rPr lang="en-US" sz="1400" dirty="0"/>
              <a:t> and residence Type Urban have the least feature importance</a:t>
            </a:r>
          </a:p>
          <a:p>
            <a:endParaRPr lang="en-US" sz="1400" dirty="0"/>
          </a:p>
          <a:p>
            <a:r>
              <a:rPr lang="en-US" sz="1400" dirty="0"/>
              <a:t>Marketing team should consider the top 3-4 variables shown in a campaign to circumvent likely defaults</a:t>
            </a:r>
          </a:p>
        </p:txBody>
      </p:sp>
      <p:pic>
        <p:nvPicPr>
          <p:cNvPr id="8" name="Picture 2">
            <a:extLst>
              <a:ext uri="{FF2B5EF4-FFF2-40B4-BE49-F238E27FC236}">
                <a16:creationId xmlns:a16="http://schemas.microsoft.com/office/drawing/2014/main" id="{D258C302-DD4A-47FA-99B8-F4151BD16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1286" y="957781"/>
            <a:ext cx="4532863" cy="35118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40DEDAF-F575-4F03-978A-3DA637B4C8DB}"/>
              </a:ext>
            </a:extLst>
          </p:cNvPr>
          <p:cNvSpPr txBox="1"/>
          <p:nvPr/>
        </p:nvSpPr>
        <p:spPr>
          <a:xfrm>
            <a:off x="6626087" y="540306"/>
            <a:ext cx="2146852" cy="369332"/>
          </a:xfrm>
          <a:prstGeom prst="rect">
            <a:avLst/>
          </a:prstGeom>
          <a:noFill/>
        </p:spPr>
        <p:txBody>
          <a:bodyPr wrap="square" rtlCol="0">
            <a:spAutoFit/>
          </a:bodyPr>
          <a:lstStyle/>
          <a:p>
            <a:r>
              <a:rPr lang="en-US" sz="1800" b="1" i="0" dirty="0" err="1">
                <a:solidFill>
                  <a:srgbClr val="000000"/>
                </a:solidFill>
                <a:effectLst/>
                <a:latin typeface="Helvetica Neue"/>
              </a:rPr>
              <a:t>GBC_tuned</a:t>
            </a:r>
            <a:endParaRPr lang="en-US" b="1" dirty="0"/>
          </a:p>
        </p:txBody>
      </p:sp>
      <p:sp>
        <p:nvSpPr>
          <p:cNvPr id="10" name="TextBox 9">
            <a:extLst>
              <a:ext uri="{FF2B5EF4-FFF2-40B4-BE49-F238E27FC236}">
                <a16:creationId xmlns:a16="http://schemas.microsoft.com/office/drawing/2014/main" id="{757D7666-F50B-43D1-858E-F012451230BF}"/>
              </a:ext>
            </a:extLst>
          </p:cNvPr>
          <p:cNvSpPr txBox="1"/>
          <p:nvPr/>
        </p:nvSpPr>
        <p:spPr>
          <a:xfrm>
            <a:off x="880649" y="588449"/>
            <a:ext cx="2146852" cy="369332"/>
          </a:xfrm>
          <a:prstGeom prst="rect">
            <a:avLst/>
          </a:prstGeom>
          <a:noFill/>
        </p:spPr>
        <p:txBody>
          <a:bodyPr wrap="square" rtlCol="0">
            <a:spAutoFit/>
          </a:bodyPr>
          <a:lstStyle/>
          <a:p>
            <a:r>
              <a:rPr lang="en-US" sz="1800" b="1" i="0" dirty="0" err="1">
                <a:solidFill>
                  <a:srgbClr val="000000"/>
                </a:solidFill>
                <a:effectLst/>
                <a:latin typeface="Helvetica Neue"/>
              </a:rPr>
              <a:t>dTree</a:t>
            </a:r>
            <a:endParaRPr lang="en-US" b="1" dirty="0"/>
          </a:p>
        </p:txBody>
      </p:sp>
    </p:spTree>
    <p:extLst>
      <p:ext uri="{BB962C8B-B14F-4D97-AF65-F5344CB8AC3E}">
        <p14:creationId xmlns:p14="http://schemas.microsoft.com/office/powerpoint/2010/main" val="2472924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F30B3CF6-E373-419D-B40E-C7DA152C9B9F}"/>
              </a:ext>
            </a:extLst>
          </p:cNvPr>
          <p:cNvPicPr>
            <a:picLocks noChangeAspect="1"/>
          </p:cNvPicPr>
          <p:nvPr/>
        </p:nvPicPr>
        <p:blipFill>
          <a:blip r:embed="rId2"/>
          <a:stretch>
            <a:fillRect/>
          </a:stretch>
        </p:blipFill>
        <p:spPr>
          <a:xfrm>
            <a:off x="1033670" y="1010305"/>
            <a:ext cx="9607826" cy="3404306"/>
          </a:xfrm>
          <a:prstGeom prst="rect">
            <a:avLst/>
          </a:prstGeom>
        </p:spPr>
      </p:pic>
      <p:sp>
        <p:nvSpPr>
          <p:cNvPr id="4" name="TextBox 3">
            <a:extLst>
              <a:ext uri="{FF2B5EF4-FFF2-40B4-BE49-F238E27FC236}">
                <a16:creationId xmlns:a16="http://schemas.microsoft.com/office/drawing/2014/main" id="{C7943968-D80A-4BC0-AB88-59A3F36B1033}"/>
              </a:ext>
            </a:extLst>
          </p:cNvPr>
          <p:cNvSpPr txBox="1"/>
          <p:nvPr/>
        </p:nvSpPr>
        <p:spPr>
          <a:xfrm>
            <a:off x="1435720" y="317807"/>
            <a:ext cx="5669280" cy="461665"/>
          </a:xfrm>
          <a:prstGeom prst="rect">
            <a:avLst/>
          </a:prstGeom>
          <a:noFill/>
        </p:spPr>
        <p:txBody>
          <a:bodyPr wrap="square" rtlCol="0">
            <a:spAutoFit/>
          </a:bodyPr>
          <a:lstStyle/>
          <a:p>
            <a:r>
              <a:rPr lang="en-US" sz="2400" b="1" dirty="0"/>
              <a:t>Model Performances </a:t>
            </a:r>
          </a:p>
        </p:txBody>
      </p:sp>
      <p:sp>
        <p:nvSpPr>
          <p:cNvPr id="6" name="TextBox 5">
            <a:extLst>
              <a:ext uri="{FF2B5EF4-FFF2-40B4-BE49-F238E27FC236}">
                <a16:creationId xmlns:a16="http://schemas.microsoft.com/office/drawing/2014/main" id="{2DC0D65A-ED81-46C8-A1E3-16BEB012FD95}"/>
              </a:ext>
            </a:extLst>
          </p:cNvPr>
          <p:cNvSpPr txBox="1"/>
          <p:nvPr/>
        </p:nvSpPr>
        <p:spPr>
          <a:xfrm>
            <a:off x="821635" y="4414611"/>
            <a:ext cx="10548730" cy="1894749"/>
          </a:xfrm>
          <a:prstGeom prst="rect">
            <a:avLst/>
          </a:prstGeom>
          <a:noFill/>
        </p:spPr>
        <p:txBody>
          <a:bodyPr wrap="square">
            <a:spAutoFit/>
          </a:bodyPr>
          <a:lstStyle/>
          <a:p>
            <a:pPr>
              <a:lnSpc>
                <a:spcPct val="150000"/>
              </a:lnSpc>
            </a:pPr>
            <a:r>
              <a:rPr lang="en-US" sz="1600" b="1" dirty="0">
                <a:latin typeface="Times New Roman" panose="02020603050405020304" pitchFamily="18" charset="0"/>
                <a:ea typeface="Calibri" panose="020F0502020204030204" pitchFamily="34" charset="0"/>
                <a:cs typeface="Times New Roman" panose="02020603050405020304" pitchFamily="18" charset="0"/>
              </a:rPr>
              <a:t>Insight</a:t>
            </a:r>
          </a:p>
          <a:p>
            <a:pPr>
              <a:lnSpc>
                <a:spcPct val="15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There are similarities in the performance of the models implemented, but decision tree indicated significant underfitting. The model selected for final use is logistic regression and decision tree pruned are strongly close in performance. A final section would be decision tree pruned as it employed hyperparameters. Again, model improvement can be arrived at with treating the unbalanced dataset. </a:t>
            </a:r>
          </a:p>
        </p:txBody>
      </p:sp>
    </p:spTree>
    <p:extLst>
      <p:ext uri="{BB962C8B-B14F-4D97-AF65-F5344CB8AC3E}">
        <p14:creationId xmlns:p14="http://schemas.microsoft.com/office/powerpoint/2010/main" val="320923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FBD2A1-8B61-492C-B481-DC3E96099047}"/>
              </a:ext>
            </a:extLst>
          </p:cNvPr>
          <p:cNvSpPr txBox="1"/>
          <p:nvPr/>
        </p:nvSpPr>
        <p:spPr>
          <a:xfrm>
            <a:off x="1086678" y="596928"/>
            <a:ext cx="9687339" cy="5782993"/>
          </a:xfrm>
          <a:prstGeom prst="rect">
            <a:avLst/>
          </a:prstGeom>
          <a:noFill/>
        </p:spPr>
        <p:txBody>
          <a:bodyPr wrap="square">
            <a:spAutoFit/>
          </a:bodyPr>
          <a:lstStyle/>
          <a:p>
            <a:r>
              <a:rPr lang="en-US" sz="2000" b="1" dirty="0"/>
              <a:t>Business insights and Recommendation </a:t>
            </a:r>
          </a:p>
          <a:p>
            <a:endParaRPr lang="en-US" sz="1400" dirty="0">
              <a:latin typeface="+mj-lt"/>
            </a:endParaRPr>
          </a:p>
          <a:p>
            <a:pPr marL="342900" marR="0" lvl="0" indent="-342900">
              <a:lnSpc>
                <a:spcPct val="150000"/>
              </a:lnSpc>
              <a:spcBef>
                <a:spcPts val="0"/>
              </a:spcBef>
              <a:spcAft>
                <a:spcPts val="800"/>
              </a:spcAft>
              <a:buFont typeface="Arial" panose="020B0604020202020204" pitchFamily="34" charset="0"/>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It is evident that premium cash, income, age, and risk score are significant in determining possible defaulters. </a:t>
            </a:r>
          </a:p>
          <a:p>
            <a:pPr marL="342900" marR="0" lvl="0" indent="-342900">
              <a:lnSpc>
                <a:spcPct val="150000"/>
              </a:lnSpc>
              <a:spcBef>
                <a:spcPts val="0"/>
              </a:spcBef>
              <a:spcAft>
                <a:spcPts val="800"/>
              </a:spcAft>
              <a:buFont typeface="Arial" panose="020B0604020202020204" pitchFamily="34" charset="0"/>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With premium cash less than or equal to 59, premium cash less than or equal to 30 and risk score less than 97.99 are likely to default.</a:t>
            </a:r>
          </a:p>
          <a:p>
            <a:pPr marL="342900" marR="0" lvl="0" indent="-342900">
              <a:lnSpc>
                <a:spcPct val="150000"/>
              </a:lnSpc>
              <a:spcBef>
                <a:spcPts val="0"/>
              </a:spcBef>
              <a:spcAft>
                <a:spcPts val="800"/>
              </a:spcAft>
              <a:buFont typeface="Arial" panose="020B0604020202020204" pitchFamily="34" charset="0"/>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least amount of default is evident in the age range 80-100 while the most default is evident in the age range 40-50</a:t>
            </a:r>
          </a:p>
          <a:p>
            <a:pPr marL="342900" marR="0" lvl="0" indent="-342900">
              <a:lnSpc>
                <a:spcPct val="150000"/>
              </a:lnSpc>
              <a:spcBef>
                <a:spcPts val="0"/>
              </a:spcBef>
              <a:spcAft>
                <a:spcPts val="800"/>
              </a:spcAft>
              <a:buFont typeface="Arial" panose="020B0604020202020204" pitchFamily="34" charset="0"/>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Customers with 3 dependents and 4 dependents showed the most defaults respectively. </a:t>
            </a:r>
          </a:p>
          <a:p>
            <a:pPr marL="342900" marR="0" lvl="0" indent="-342900">
              <a:lnSpc>
                <a:spcPct val="150000"/>
              </a:lnSpc>
              <a:spcBef>
                <a:spcPts val="0"/>
              </a:spcBef>
              <a:spcAft>
                <a:spcPts val="800"/>
              </a:spcAft>
              <a:buFont typeface="Arial" panose="020B0604020202020204" pitchFamily="34" charset="0"/>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Of the sourcing channels, sourcing Channel A contains the highest amount customers who have defaulted. </a:t>
            </a:r>
          </a:p>
          <a:p>
            <a:pPr marL="342900" marR="0" lvl="0" indent="-342900">
              <a:lnSpc>
                <a:spcPct val="150000"/>
              </a:lnSpc>
              <a:spcBef>
                <a:spcPts val="0"/>
              </a:spcBef>
              <a:spcAft>
                <a:spcPts val="800"/>
              </a:spcAft>
              <a:buFont typeface="Arial" panose="020B0604020202020204" pitchFamily="34" charset="0"/>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No of vehicles owned and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residenceType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marital status have very little impact on default.</a:t>
            </a:r>
          </a:p>
          <a:p>
            <a:pPr marL="342900" marR="0" lvl="0" indent="-342900">
              <a:lnSpc>
                <a:spcPct val="150000"/>
              </a:lnSpc>
              <a:spcBef>
                <a:spcPts val="0"/>
              </a:spcBef>
              <a:spcAft>
                <a:spcPts val="800"/>
              </a:spcAft>
              <a:buFont typeface="Arial" panose="020B0604020202020204" pitchFamily="34" charset="0"/>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Premium could be revised to facilitate a more manageable payment plans in the best interest of the customer thus mitigating the likelihood of defaulters. </a:t>
            </a:r>
          </a:p>
          <a:p>
            <a:pPr marL="342900" marR="0" lvl="0" indent="-342900">
              <a:lnSpc>
                <a:spcPct val="150000"/>
              </a:lnSpc>
              <a:spcBef>
                <a:spcPts val="0"/>
              </a:spcBef>
              <a:spcAft>
                <a:spcPts val="800"/>
              </a:spcAft>
              <a:buFont typeface="Arial" panose="020B0604020202020204" pitchFamily="34" charset="0"/>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Reminders in the form of text messages and phone calls should be sent out to defaulters reminding them of missed payments and possible penalties. </a:t>
            </a:r>
          </a:p>
        </p:txBody>
      </p:sp>
    </p:spTree>
    <p:extLst>
      <p:ext uri="{BB962C8B-B14F-4D97-AF65-F5344CB8AC3E}">
        <p14:creationId xmlns:p14="http://schemas.microsoft.com/office/powerpoint/2010/main" val="983018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3A5A01-C11D-464B-8166-4234D8799431}"/>
              </a:ext>
            </a:extLst>
          </p:cNvPr>
          <p:cNvSpPr txBox="1"/>
          <p:nvPr/>
        </p:nvSpPr>
        <p:spPr>
          <a:xfrm>
            <a:off x="304800" y="1529418"/>
            <a:ext cx="11171583" cy="4855432"/>
          </a:xfrm>
          <a:prstGeom prst="rect">
            <a:avLst/>
          </a:prstGeom>
          <a:noFill/>
        </p:spPr>
        <p:txBody>
          <a:bodyPr wrap="square">
            <a:spAutoFit/>
          </a:bodyPr>
          <a:lstStyle/>
          <a:p>
            <a:pPr marL="342900" marR="0" lvl="0" indent="-342900">
              <a:lnSpc>
                <a:spcPct val="150000"/>
              </a:lnSpc>
              <a:spcBef>
                <a:spcPts val="0"/>
              </a:spcBef>
              <a:spcAft>
                <a:spcPts val="0"/>
              </a:spcAft>
              <a:buFont typeface="Arial" panose="020B0604020202020204" pitchFamily="34" charset="0"/>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dataset provided was unbalanced where the majority target variable showed a significantly higher majority class than the minority class which resulted in overfitting in the majority class in the models. This phenomenon could be addressed using several strategies. One such is undersampling where the ratio of instances in the majority and the minority levels could have been tailored to reflect a more favourably balanced observation (e.g. 50/50). In this case the K-NN (k-nearest neighbors algorithm) clustering technique could have been used to derive a downsampled dataset.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Arial" panose="020B0604020202020204" pitchFamily="34" charset="0"/>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 second strategy for solving unbalance dataset is resampling. In resampling strategy, samples from the majority class (under-sampling) are removed and adding more examples to the minority class(over-sampling). </a:t>
            </a:r>
          </a:p>
          <a:p>
            <a:pPr marL="274320" marR="0" indent="0">
              <a:lnSpc>
                <a:spcPct val="150000"/>
              </a:lnSpc>
              <a:spcBef>
                <a:spcPts val="0"/>
              </a:spcBef>
              <a:spcAft>
                <a:spcPts val="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t> Based on the findings from the </a:t>
            </a:r>
            <a:r>
              <a:rPr lang="en-US" sz="1600" dirty="0" err="1"/>
              <a:t>dtree</a:t>
            </a:r>
            <a:r>
              <a:rPr lang="en-US" sz="1600" dirty="0"/>
              <a:t> and the </a:t>
            </a:r>
            <a:r>
              <a:rPr lang="en-US" sz="1600" dirty="0" err="1"/>
              <a:t>GBC_tuned</a:t>
            </a:r>
            <a:r>
              <a:rPr lang="en-US" sz="1600" dirty="0"/>
              <a:t> , Income, </a:t>
            </a:r>
            <a:r>
              <a:rPr lang="en-US" sz="1600" dirty="0" err="1"/>
              <a:t>Premium_cash</a:t>
            </a:r>
            <a:r>
              <a:rPr lang="en-US" sz="1600" dirty="0"/>
              <a:t>,  Age and </a:t>
            </a:r>
            <a:r>
              <a:rPr lang="en-US" sz="1600" dirty="0" err="1"/>
              <a:t>risk_score</a:t>
            </a:r>
            <a:r>
              <a:rPr lang="en-US" sz="1600" dirty="0"/>
              <a:t> are the top four  important features while the least two important features are </a:t>
            </a:r>
            <a:r>
              <a:rPr lang="en-US" sz="1600" dirty="0" err="1"/>
              <a:t>ResidenceType_Rural</a:t>
            </a:r>
            <a:r>
              <a:rPr lang="en-US" sz="1600" dirty="0"/>
              <a:t> and </a:t>
            </a:r>
            <a:r>
              <a:rPr lang="en-US" sz="1600" dirty="0" err="1"/>
              <a:t>ResidenceType_Urban</a:t>
            </a:r>
            <a:r>
              <a:rPr lang="en-US" sz="1600" dirty="0"/>
              <a:t>. The marketing team should consider suggestions for shaping policies based on these factors in order to mitigate the rate of defaults. </a:t>
            </a:r>
          </a:p>
          <a:p>
            <a:pPr marL="457200" marR="0">
              <a:lnSpc>
                <a:spcPct val="150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AB5E4C7-0903-4554-86E1-514C0BAB4E42}"/>
              </a:ext>
            </a:extLst>
          </p:cNvPr>
          <p:cNvSpPr txBox="1"/>
          <p:nvPr/>
        </p:nvSpPr>
        <p:spPr>
          <a:xfrm>
            <a:off x="1205948" y="371925"/>
            <a:ext cx="6096000" cy="400110"/>
          </a:xfrm>
          <a:prstGeom prst="rect">
            <a:avLst/>
          </a:prstGeom>
          <a:noFill/>
        </p:spPr>
        <p:txBody>
          <a:bodyPr wrap="square">
            <a:spAutoFit/>
          </a:bodyPr>
          <a:lstStyle/>
          <a:p>
            <a:r>
              <a:rPr lang="en-US" sz="2000" b="1" dirty="0"/>
              <a:t>Business insights and Recommendation Cont’d </a:t>
            </a:r>
          </a:p>
        </p:txBody>
      </p:sp>
    </p:spTree>
    <p:extLst>
      <p:ext uri="{BB962C8B-B14F-4D97-AF65-F5344CB8AC3E}">
        <p14:creationId xmlns:p14="http://schemas.microsoft.com/office/powerpoint/2010/main" val="876318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2610" y="593143"/>
            <a:ext cx="11357112" cy="6264857"/>
          </a:xfrm>
          <a:prstGeom prst="rect">
            <a:avLst/>
          </a:prstGeom>
        </p:spPr>
        <p:txBody>
          <a:bodyPr wrap="square" numCol="2">
            <a:spAutoFit/>
          </a:bodyPr>
          <a:lstStyle/>
          <a:p>
            <a:pPr>
              <a:lnSpc>
                <a:spcPct val="107000"/>
              </a:lnSpc>
              <a:spcBef>
                <a:spcPts val="765"/>
              </a:spcBef>
              <a:spcAft>
                <a:spcPts val="0"/>
              </a:spcAft>
            </a:pPr>
            <a:r>
              <a:rPr lang="en-IN"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About the dataset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0"/>
              </a:spcAft>
            </a:pP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dataset contains the following information about 79854 policy holders: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id: Unique customer ID</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perc_premium_paid_by_cash_credit: What % of the premium was paid by cash payments?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140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age_in_days</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age of the customer in days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Income: Income of the customer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Marital Status: Married/Unmarried, Married (1), unmarried (0)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140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Veh_owned</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Number of vehicles owned (1-3)</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Count_3-6_months_late: Number of times premium was paid 3-6 months late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Count_6-12_months_late: Number of times premium was paid 6-12 months late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Count_more_than_12_months_late: Number of times premium was paid more than 12 months late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140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Risk_score</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Risk score of customer (similar to credit score)</a:t>
            </a:r>
          </a:p>
          <a:p>
            <a:pPr lvl="0">
              <a:lnSpc>
                <a:spcPct val="107000"/>
              </a:lnSpc>
              <a:spcBef>
                <a:spcPts val="1200"/>
              </a:spcBef>
              <a:spcAft>
                <a:spcPts val="0"/>
              </a:spcAft>
            </a:pPr>
            <a:endPar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07000"/>
              </a:lnSpc>
              <a:spcBef>
                <a:spcPts val="1200"/>
              </a:spcBef>
              <a:spcAft>
                <a:spcPts val="0"/>
              </a:spcAft>
              <a:buFont typeface="+mj-lt"/>
              <a:buAutoNum type="arabicPeriod"/>
            </a:pPr>
            <a:endPar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07000"/>
              </a:lnSpc>
              <a:spcBef>
                <a:spcPts val="1200"/>
              </a:spcBef>
              <a:spcAft>
                <a:spcPts val="0"/>
              </a:spcAft>
              <a:buFont typeface="+mj-lt"/>
              <a:buAutoNum type="arabicPeriod"/>
            </a:pPr>
            <a:endPar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07000"/>
              </a:lnSpc>
              <a:spcBef>
                <a:spcPts val="1200"/>
              </a:spcBef>
              <a:spcAft>
                <a:spcPts val="0"/>
              </a:spcAft>
              <a:buFont typeface="+mj-lt"/>
              <a:buAutoNum type="arabicPeriod"/>
            </a:pPr>
            <a:endPar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07000"/>
              </a:lnSpc>
              <a:spcBef>
                <a:spcPts val="1200"/>
              </a:spcBef>
              <a:spcAft>
                <a:spcPts val="0"/>
              </a:spcAft>
              <a:buAutoNum type="arabicPeriod" startAt="11"/>
            </a:pPr>
            <a:r>
              <a:rPr lang="en-IN" sz="140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No_of_dep</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Number of dependents in the family of the customer (1-4) </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spcAft>
                <a:spcPts val="0"/>
              </a:spcAft>
              <a:buAutoNum type="arabicPeriod" startAt="11"/>
            </a:pP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Accommodation: Owned (1), Rented (0)</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spcAft>
                <a:spcPts val="0"/>
              </a:spcAft>
              <a:buAutoNum type="arabicPeriod" startAt="11"/>
            </a:pPr>
            <a:r>
              <a:rPr lang="en-IN" sz="140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no_of_premiums_paid</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Number of premiums paid till date </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spcAft>
                <a:spcPts val="0"/>
              </a:spcAft>
              <a:buAutoNum type="arabicPeriod" startAt="11"/>
            </a:pPr>
            <a:r>
              <a:rPr lang="en-IN" sz="140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sourcing_channel</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Channel through which customer was sourced </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spcAft>
                <a:spcPts val="0"/>
              </a:spcAft>
              <a:buAutoNum type="arabicPeriod" startAt="11"/>
            </a:pPr>
            <a:r>
              <a:rPr lang="en-IN" sz="140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residence_area_type</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Residence type of the customer</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spcAft>
                <a:spcPts val="0"/>
              </a:spcAft>
              <a:buAutoNum type="arabicPeriod" startAt="11"/>
            </a:pP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premium : Total premium amount paid till now</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spcAft>
                <a:spcPts val="0"/>
              </a:spcAft>
              <a:buAutoNum type="arabicPeriod" startAt="11"/>
            </a:pP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default: Y variable - 0 indicates that customer has defaulted the premium and 1 indicates that customer has not defaulted the premium</a:t>
            </a:r>
          </a:p>
          <a:p>
            <a:pPr marL="342900" lvl="0" indent="-342900">
              <a:lnSpc>
                <a:spcPct val="107000"/>
              </a:lnSpc>
              <a:spcBef>
                <a:spcPts val="1200"/>
              </a:spcBef>
              <a:spcAft>
                <a:spcPts val="0"/>
              </a:spcAft>
              <a:buAutoNum type="arabicPeriod" startAt="11"/>
            </a:pPr>
            <a:endPar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lvl="0">
              <a:lnSpc>
                <a:spcPct val="107000"/>
              </a:lnSpc>
              <a:spcBef>
                <a:spcPts val="1200"/>
              </a:spcBef>
              <a:spcAft>
                <a:spcPts val="0"/>
              </a:spcAft>
            </a:pP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08934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E01178-EE4D-4CDD-8A67-033A9A1BCD2B}"/>
              </a:ext>
            </a:extLst>
          </p:cNvPr>
          <p:cNvSpPr txBox="1"/>
          <p:nvPr/>
        </p:nvSpPr>
        <p:spPr>
          <a:xfrm>
            <a:off x="1325217" y="583960"/>
            <a:ext cx="6096000" cy="400110"/>
          </a:xfrm>
          <a:prstGeom prst="rect">
            <a:avLst/>
          </a:prstGeom>
          <a:noFill/>
        </p:spPr>
        <p:txBody>
          <a:bodyPr wrap="square">
            <a:spAutoFit/>
          </a:bodyPr>
          <a:lstStyle/>
          <a:p>
            <a:r>
              <a:rPr lang="en-US"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Approach: Logical steps to final model selection</a:t>
            </a:r>
            <a:endParaRPr lang="en-US" sz="2000" dirty="0"/>
          </a:p>
        </p:txBody>
      </p:sp>
      <p:sp>
        <p:nvSpPr>
          <p:cNvPr id="5" name="TextBox 4">
            <a:extLst>
              <a:ext uri="{FF2B5EF4-FFF2-40B4-BE49-F238E27FC236}">
                <a16:creationId xmlns:a16="http://schemas.microsoft.com/office/drawing/2014/main" id="{EEBB2B06-6E70-4532-8F18-AEC91D5926D2}"/>
              </a:ext>
            </a:extLst>
          </p:cNvPr>
          <p:cNvSpPr txBox="1"/>
          <p:nvPr/>
        </p:nvSpPr>
        <p:spPr>
          <a:xfrm>
            <a:off x="795131" y="1574195"/>
            <a:ext cx="10071652" cy="4690002"/>
          </a:xfrm>
          <a:prstGeom prst="rect">
            <a:avLst/>
          </a:prstGeom>
          <a:noFill/>
        </p:spPr>
        <p:txBody>
          <a:bodyPr wrap="square">
            <a:spAutoFit/>
          </a:bodyPr>
          <a:lstStyle/>
          <a:p>
            <a:pPr marL="102870" marR="0" indent="-285750">
              <a:lnSpc>
                <a:spcPct val="150000"/>
              </a:lnSpc>
              <a:spcBef>
                <a:spcPts val="0"/>
              </a:spcBef>
              <a:spcAft>
                <a:spcPts val="800"/>
              </a:spcAft>
              <a:buFont typeface="Wingdings" panose="05000000000000000000" pitchFamily="2" charset="2"/>
              <a:buChar char="Ø"/>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Preliminary analysis, u</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nivariate analysis, bivariate analysis, and data preparation were carefully conducted.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comparison of the performance results on variables -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Train_Accuracy</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Test_Accuracy</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Train_recal</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Test_Recall</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Train_Precision</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Test_Precision</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Train_f1_core and Test_f1_core on all models used was conducted to determine the model with best performance. Overfitting and underfitting were points to note in each model. If there was evidence significant overfitting an underfitting then the model would be deemed as performing poorly and, in that case, would need to be improved for optimal performance through measures such as hyperparameters.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Hyperparameters are the parameters that govern the entire training process, and they have a significant effect on the performance of models. </a:t>
            </a:r>
          </a:p>
          <a:p>
            <a:pPr marL="0" marR="0" indent="0">
              <a:lnSpc>
                <a:spcPct val="150000"/>
              </a:lnSpc>
              <a:spcBef>
                <a:spcPts val="0"/>
              </a:spcBef>
              <a:spcAft>
                <a:spcPts val="800"/>
              </a:spcAft>
              <a:buNone/>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102870" marR="0" indent="-285750">
              <a:lnSpc>
                <a:spcPct val="150000"/>
              </a:lnSpc>
              <a:spcBef>
                <a:spcPts val="0"/>
              </a:spcBef>
              <a:spcAft>
                <a:spcPts val="800"/>
              </a:spcAft>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After implementing logistic regression there was evidence of significant overfitting when evaluating each variable in the dataset. Decision tree was then used for improvement. After the little changes in the set produced, decision tree with Grid search is a technique used to for optimization. XGBoost, and gradient boosting tune were subsequently implemented to derive the best model performance</a:t>
            </a:r>
            <a:endParaRPr lang="en-US" sz="1600" dirty="0"/>
          </a:p>
        </p:txBody>
      </p:sp>
    </p:spTree>
    <p:extLst>
      <p:ext uri="{BB962C8B-B14F-4D97-AF65-F5344CB8AC3E}">
        <p14:creationId xmlns:p14="http://schemas.microsoft.com/office/powerpoint/2010/main" val="295777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163273-3480-463D-A7C0-66365CC33B8D}"/>
              </a:ext>
            </a:extLst>
          </p:cNvPr>
          <p:cNvSpPr txBox="1"/>
          <p:nvPr/>
        </p:nvSpPr>
        <p:spPr>
          <a:xfrm>
            <a:off x="675860" y="1612994"/>
            <a:ext cx="10548731" cy="4787849"/>
          </a:xfrm>
          <a:prstGeom prst="rect">
            <a:avLst/>
          </a:prstGeom>
          <a:noFill/>
        </p:spPr>
        <p:txBody>
          <a:bodyPr wrap="square">
            <a:spAutoFit/>
          </a:bodyPr>
          <a:lstStyle/>
          <a:p>
            <a:pPr marL="0" indent="0">
              <a:lnSpc>
                <a:spcPct val="160000"/>
              </a:lnSpc>
              <a:buNone/>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any company to thrive and compete in the today’s marketplace, measures must be in place to ensure profitability and at the same time ensure fairness to existing and potential customers. It is always better to retain your existing customers than it is to acquire new customers in any company. Against this background was incumbent upon this insurance company to identity measures to stem the attrition of their customer base and at the same time, attract additional customers as well as to mitigate defaults on premium. </a:t>
            </a:r>
          </a:p>
          <a:p>
            <a:pPr marL="0" indent="0">
              <a:buNone/>
            </a:pPr>
            <a:endPar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project modelling itself reflected coherency and made good use of u</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nivariate analysis (distribution and spread for every continuous attribute, distribution of the data in categories for categorical ones), bivariate analysis (that indicated relationship between different variables, correlations), and data preparation.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Based on the objectives outlined, the model presented was able to: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Predict the likelihood of a customer defaulting on premium payments (Who is likely to default).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Identify the factors that drive higher default rate (Are there any characteristics of the customers who are likely to default?)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33BB945-282F-46D0-A65B-02E8B06B8110}"/>
              </a:ext>
            </a:extLst>
          </p:cNvPr>
          <p:cNvSpPr txBox="1"/>
          <p:nvPr/>
        </p:nvSpPr>
        <p:spPr>
          <a:xfrm>
            <a:off x="675860" y="735452"/>
            <a:ext cx="8441636" cy="400110"/>
          </a:xfrm>
          <a:prstGeom prst="rect">
            <a:avLst/>
          </a:prstGeom>
          <a:noFill/>
        </p:spPr>
        <p:txBody>
          <a:bodyPr wrap="square">
            <a:spAutoFit/>
          </a:bodyPr>
          <a:lstStyle/>
          <a:p>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Relevance and Implementability of the Conclusions and Recommendations</a:t>
            </a:r>
            <a:endParaRPr lang="en-US" sz="2000" dirty="0"/>
          </a:p>
        </p:txBody>
      </p:sp>
    </p:spTree>
    <p:extLst>
      <p:ext uri="{BB962C8B-B14F-4D97-AF65-F5344CB8AC3E}">
        <p14:creationId xmlns:p14="http://schemas.microsoft.com/office/powerpoint/2010/main" val="1992484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42C383-BCEF-441A-A957-4994D8EADFFB}"/>
              </a:ext>
            </a:extLst>
          </p:cNvPr>
          <p:cNvSpPr txBox="1"/>
          <p:nvPr/>
        </p:nvSpPr>
        <p:spPr>
          <a:xfrm>
            <a:off x="821635" y="2516944"/>
            <a:ext cx="9316278" cy="3788473"/>
          </a:xfrm>
          <a:prstGeom prst="rect">
            <a:avLst/>
          </a:prstGeom>
          <a:noFill/>
        </p:spPr>
        <p:txBody>
          <a:bodyPr wrap="square">
            <a:spAutoFit/>
          </a:bodyPr>
          <a:lstStyle/>
          <a:p>
            <a:pPr marL="342900" marR="0" lvl="0" indent="-342900">
              <a:lnSpc>
                <a:spcPct val="150000"/>
              </a:lnSpc>
              <a:spcBef>
                <a:spcPts val="0"/>
              </a:spcBef>
              <a:spcAft>
                <a:spcPts val="800"/>
              </a:spcAft>
              <a:buAutoNum type="arabicPeriod" startAt="3"/>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Based on the findings, propose a strategy for reducing default rates by using the model and other insights from the analysis (What should be done to reduce the default rates?)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800"/>
              </a:spcAft>
              <a:buNone/>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While the model was able to address areas of concern for the insurance company, it is worth noting areas for improvement within the model. The dataset being unbalanced could have been adjusted (as outlined earlier) to achieve a more robust and objective analysis.  In addition, one or more ensemble methods could also have been implemented used to determine whether better performance might have emerged on all sets examined</a:t>
            </a:r>
          </a:p>
          <a:p>
            <a:pPr marL="0" marR="0" lvl="0" indent="0">
              <a:lnSpc>
                <a:spcPct val="150000"/>
              </a:lnSpc>
              <a:spcBef>
                <a:spcPts val="0"/>
              </a:spcBef>
              <a:spcAft>
                <a:spcPts val="800"/>
              </a:spcAft>
              <a:buNone/>
              <a:tabLst>
                <a:tab pos="457200" algn="l"/>
              </a:tabLs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800"/>
              </a:spcAft>
              <a:buNone/>
              <a:tabLst>
                <a:tab pos="457200" algn="l"/>
              </a:tabLs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800"/>
              </a:spcAft>
              <a:buNone/>
              <a:tabLst>
                <a:tab pos="4572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August 28, 2021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10C223A-BBD9-46DE-80B5-B34A51974EEA}"/>
              </a:ext>
            </a:extLst>
          </p:cNvPr>
          <p:cNvSpPr txBox="1"/>
          <p:nvPr/>
        </p:nvSpPr>
        <p:spPr>
          <a:xfrm>
            <a:off x="967407" y="843027"/>
            <a:ext cx="8521149" cy="707886"/>
          </a:xfrm>
          <a:prstGeom prst="rect">
            <a:avLst/>
          </a:prstGeom>
          <a:noFill/>
        </p:spPr>
        <p:txBody>
          <a:bodyPr wrap="square">
            <a:spAutoFit/>
          </a:bodyPr>
          <a:lstStyle/>
          <a:p>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Relevance and Implementability of the Conclusions and Recommendations cont’d</a:t>
            </a:r>
            <a:endParaRPr lang="en-US" sz="2000" dirty="0"/>
          </a:p>
        </p:txBody>
      </p:sp>
    </p:spTree>
    <p:extLst>
      <p:ext uri="{BB962C8B-B14F-4D97-AF65-F5344CB8AC3E}">
        <p14:creationId xmlns:p14="http://schemas.microsoft.com/office/powerpoint/2010/main" val="2327239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9688CA-4682-4622-9710-720E8803B5B4}"/>
              </a:ext>
            </a:extLst>
          </p:cNvPr>
          <p:cNvSpPr txBox="1"/>
          <p:nvPr/>
        </p:nvSpPr>
        <p:spPr>
          <a:xfrm>
            <a:off x="1064252" y="162461"/>
            <a:ext cx="6785113" cy="369332"/>
          </a:xfrm>
          <a:prstGeom prst="rect">
            <a:avLst/>
          </a:prstGeom>
          <a:noFill/>
        </p:spPr>
        <p:txBody>
          <a:bodyPr wrap="square" rtlCol="0">
            <a:spAutoFit/>
          </a:bodyPr>
          <a:lstStyle/>
          <a:p>
            <a:r>
              <a:rPr lang="en-US" b="1" dirty="0"/>
              <a:t>Head of Dataframe</a:t>
            </a:r>
            <a:endParaRPr lang="en-US" sz="1200" b="1" dirty="0"/>
          </a:p>
        </p:txBody>
      </p:sp>
      <p:pic>
        <p:nvPicPr>
          <p:cNvPr id="4" name="Picture 3">
            <a:extLst>
              <a:ext uri="{FF2B5EF4-FFF2-40B4-BE49-F238E27FC236}">
                <a16:creationId xmlns:a16="http://schemas.microsoft.com/office/drawing/2014/main" id="{01B479BD-7712-4570-9E0C-35A6FF7A7161}"/>
              </a:ext>
            </a:extLst>
          </p:cNvPr>
          <p:cNvPicPr>
            <a:picLocks noChangeAspect="1"/>
          </p:cNvPicPr>
          <p:nvPr/>
        </p:nvPicPr>
        <p:blipFill>
          <a:blip r:embed="rId2"/>
          <a:stretch>
            <a:fillRect/>
          </a:stretch>
        </p:blipFill>
        <p:spPr>
          <a:xfrm>
            <a:off x="858129" y="806613"/>
            <a:ext cx="8656932" cy="2622387"/>
          </a:xfrm>
          <a:prstGeom prst="rect">
            <a:avLst/>
          </a:prstGeom>
        </p:spPr>
      </p:pic>
      <p:pic>
        <p:nvPicPr>
          <p:cNvPr id="6" name="Picture 5">
            <a:extLst>
              <a:ext uri="{FF2B5EF4-FFF2-40B4-BE49-F238E27FC236}">
                <a16:creationId xmlns:a16="http://schemas.microsoft.com/office/drawing/2014/main" id="{D845E471-8420-4E8A-AD1B-6435BC4B507B}"/>
              </a:ext>
            </a:extLst>
          </p:cNvPr>
          <p:cNvPicPr>
            <a:picLocks noChangeAspect="1"/>
          </p:cNvPicPr>
          <p:nvPr/>
        </p:nvPicPr>
        <p:blipFill>
          <a:blip r:embed="rId3"/>
          <a:stretch>
            <a:fillRect/>
          </a:stretch>
        </p:blipFill>
        <p:spPr>
          <a:xfrm>
            <a:off x="858129" y="3792601"/>
            <a:ext cx="8656932" cy="2622387"/>
          </a:xfrm>
          <a:prstGeom prst="rect">
            <a:avLst/>
          </a:prstGeom>
        </p:spPr>
      </p:pic>
    </p:spTree>
    <p:extLst>
      <p:ext uri="{BB962C8B-B14F-4D97-AF65-F5344CB8AC3E}">
        <p14:creationId xmlns:p14="http://schemas.microsoft.com/office/powerpoint/2010/main" val="552127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9688CA-4682-4622-9710-720E8803B5B4}"/>
              </a:ext>
            </a:extLst>
          </p:cNvPr>
          <p:cNvSpPr txBox="1"/>
          <p:nvPr/>
        </p:nvSpPr>
        <p:spPr>
          <a:xfrm>
            <a:off x="1064252" y="162461"/>
            <a:ext cx="6785113" cy="369332"/>
          </a:xfrm>
          <a:prstGeom prst="rect">
            <a:avLst/>
          </a:prstGeom>
          <a:noFill/>
        </p:spPr>
        <p:txBody>
          <a:bodyPr wrap="square" rtlCol="0">
            <a:spAutoFit/>
          </a:bodyPr>
          <a:lstStyle/>
          <a:p>
            <a:r>
              <a:rPr lang="en-US" b="1" dirty="0"/>
              <a:t>Tail of Dataframe</a:t>
            </a:r>
            <a:endParaRPr lang="en-US" sz="1200" b="1" dirty="0"/>
          </a:p>
        </p:txBody>
      </p:sp>
      <p:pic>
        <p:nvPicPr>
          <p:cNvPr id="5" name="Picture 4">
            <a:extLst>
              <a:ext uri="{FF2B5EF4-FFF2-40B4-BE49-F238E27FC236}">
                <a16:creationId xmlns:a16="http://schemas.microsoft.com/office/drawing/2014/main" id="{6A70E711-2BE2-4E2C-BDC5-B3E25F1CF636}"/>
              </a:ext>
            </a:extLst>
          </p:cNvPr>
          <p:cNvPicPr>
            <a:picLocks noChangeAspect="1"/>
          </p:cNvPicPr>
          <p:nvPr/>
        </p:nvPicPr>
        <p:blipFill>
          <a:blip r:embed="rId2"/>
          <a:stretch>
            <a:fillRect/>
          </a:stretch>
        </p:blipFill>
        <p:spPr>
          <a:xfrm>
            <a:off x="1064252" y="880735"/>
            <a:ext cx="8146009" cy="2548265"/>
          </a:xfrm>
          <a:prstGeom prst="rect">
            <a:avLst/>
          </a:prstGeom>
        </p:spPr>
      </p:pic>
      <p:pic>
        <p:nvPicPr>
          <p:cNvPr id="8" name="Picture 7">
            <a:extLst>
              <a:ext uri="{FF2B5EF4-FFF2-40B4-BE49-F238E27FC236}">
                <a16:creationId xmlns:a16="http://schemas.microsoft.com/office/drawing/2014/main" id="{C85728C7-AC8F-443B-9945-CE578D755037}"/>
              </a:ext>
            </a:extLst>
          </p:cNvPr>
          <p:cNvPicPr>
            <a:picLocks noChangeAspect="1"/>
          </p:cNvPicPr>
          <p:nvPr/>
        </p:nvPicPr>
        <p:blipFill>
          <a:blip r:embed="rId3"/>
          <a:stretch>
            <a:fillRect/>
          </a:stretch>
        </p:blipFill>
        <p:spPr>
          <a:xfrm>
            <a:off x="1064252" y="3847564"/>
            <a:ext cx="8252026" cy="2548265"/>
          </a:xfrm>
          <a:prstGeom prst="rect">
            <a:avLst/>
          </a:prstGeom>
        </p:spPr>
      </p:pic>
    </p:spTree>
    <p:extLst>
      <p:ext uri="{BB962C8B-B14F-4D97-AF65-F5344CB8AC3E}">
        <p14:creationId xmlns:p14="http://schemas.microsoft.com/office/powerpoint/2010/main" val="3677963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4F4041-971B-4C60-B079-4F89A8DCFA8E}"/>
              </a:ext>
            </a:extLst>
          </p:cNvPr>
          <p:cNvSpPr txBox="1"/>
          <p:nvPr/>
        </p:nvSpPr>
        <p:spPr>
          <a:xfrm>
            <a:off x="781877" y="122811"/>
            <a:ext cx="4002157" cy="369332"/>
          </a:xfrm>
          <a:prstGeom prst="rect">
            <a:avLst/>
          </a:prstGeom>
          <a:noFill/>
        </p:spPr>
        <p:txBody>
          <a:bodyPr wrap="square" rtlCol="0">
            <a:spAutoFit/>
          </a:bodyPr>
          <a:lstStyle/>
          <a:p>
            <a:r>
              <a:rPr lang="en-US" b="1" dirty="0"/>
              <a:t>Shape of dataframe</a:t>
            </a:r>
          </a:p>
        </p:txBody>
      </p:sp>
      <p:pic>
        <p:nvPicPr>
          <p:cNvPr id="4" name="Picture 3">
            <a:extLst>
              <a:ext uri="{FF2B5EF4-FFF2-40B4-BE49-F238E27FC236}">
                <a16:creationId xmlns:a16="http://schemas.microsoft.com/office/drawing/2014/main" id="{7DA180B6-327D-4115-BEAF-41A8D4F8FF31}"/>
              </a:ext>
            </a:extLst>
          </p:cNvPr>
          <p:cNvPicPr>
            <a:picLocks noChangeAspect="1"/>
          </p:cNvPicPr>
          <p:nvPr/>
        </p:nvPicPr>
        <p:blipFill>
          <a:blip r:embed="rId2"/>
          <a:stretch>
            <a:fillRect/>
          </a:stretch>
        </p:blipFill>
        <p:spPr>
          <a:xfrm>
            <a:off x="781877" y="535552"/>
            <a:ext cx="1325219" cy="436017"/>
          </a:xfrm>
          <a:prstGeom prst="rect">
            <a:avLst/>
          </a:prstGeom>
        </p:spPr>
      </p:pic>
      <p:sp>
        <p:nvSpPr>
          <p:cNvPr id="5" name="TextBox 4">
            <a:extLst>
              <a:ext uri="{FF2B5EF4-FFF2-40B4-BE49-F238E27FC236}">
                <a16:creationId xmlns:a16="http://schemas.microsoft.com/office/drawing/2014/main" id="{95F28491-0B64-4BCA-83A5-D939F8BF42A3}"/>
              </a:ext>
            </a:extLst>
          </p:cNvPr>
          <p:cNvSpPr txBox="1"/>
          <p:nvPr/>
        </p:nvSpPr>
        <p:spPr>
          <a:xfrm>
            <a:off x="2372137" y="522921"/>
            <a:ext cx="4585254" cy="523220"/>
          </a:xfrm>
          <a:prstGeom prst="rect">
            <a:avLst/>
          </a:prstGeom>
          <a:noFill/>
        </p:spPr>
        <p:txBody>
          <a:bodyPr wrap="square" rtlCol="0">
            <a:spAutoFit/>
          </a:bodyPr>
          <a:lstStyle/>
          <a:p>
            <a:r>
              <a:rPr lang="en-US" sz="1400" b="1" i="0" dirty="0">
                <a:solidFill>
                  <a:srgbClr val="000000"/>
                </a:solidFill>
                <a:effectLst/>
                <a:latin typeface="Helvetica Neue"/>
              </a:rPr>
              <a:t>Observation</a:t>
            </a:r>
          </a:p>
          <a:p>
            <a:pPr marL="285750" indent="-285750">
              <a:buFont typeface="Arial" panose="020B0604020202020204" pitchFamily="34" charset="0"/>
              <a:buChar char="•"/>
            </a:pPr>
            <a:r>
              <a:rPr lang="en-US" sz="1400" b="0" i="0" dirty="0">
                <a:solidFill>
                  <a:srgbClr val="000000"/>
                </a:solidFill>
                <a:effectLst/>
                <a:latin typeface="Helvetica Neue"/>
              </a:rPr>
              <a:t>The dataset contains 79853 rows and 17 columns</a:t>
            </a:r>
            <a:endParaRPr lang="en-US" sz="1400" dirty="0"/>
          </a:p>
        </p:txBody>
      </p:sp>
      <p:pic>
        <p:nvPicPr>
          <p:cNvPr id="6" name="Picture 5">
            <a:extLst>
              <a:ext uri="{FF2B5EF4-FFF2-40B4-BE49-F238E27FC236}">
                <a16:creationId xmlns:a16="http://schemas.microsoft.com/office/drawing/2014/main" id="{A63E4425-2962-4309-B1A5-450583AB584F}"/>
              </a:ext>
            </a:extLst>
          </p:cNvPr>
          <p:cNvPicPr>
            <a:picLocks noChangeAspect="1"/>
          </p:cNvPicPr>
          <p:nvPr/>
        </p:nvPicPr>
        <p:blipFill>
          <a:blip r:embed="rId3"/>
          <a:stretch>
            <a:fillRect/>
          </a:stretch>
        </p:blipFill>
        <p:spPr>
          <a:xfrm>
            <a:off x="4784034" y="1966465"/>
            <a:ext cx="3299793" cy="3336047"/>
          </a:xfrm>
          <a:prstGeom prst="rect">
            <a:avLst/>
          </a:prstGeom>
        </p:spPr>
      </p:pic>
      <p:sp>
        <p:nvSpPr>
          <p:cNvPr id="7" name="TextBox 6">
            <a:extLst>
              <a:ext uri="{FF2B5EF4-FFF2-40B4-BE49-F238E27FC236}">
                <a16:creationId xmlns:a16="http://schemas.microsoft.com/office/drawing/2014/main" id="{BFD28320-4C95-4D50-A4ED-55CB3C29C718}"/>
              </a:ext>
            </a:extLst>
          </p:cNvPr>
          <p:cNvSpPr txBox="1"/>
          <p:nvPr/>
        </p:nvSpPr>
        <p:spPr>
          <a:xfrm>
            <a:off x="4784034" y="5503783"/>
            <a:ext cx="3670853" cy="1569660"/>
          </a:xfrm>
          <a:prstGeom prst="rect">
            <a:avLst/>
          </a:prstGeom>
          <a:noFill/>
        </p:spPr>
        <p:txBody>
          <a:bodyPr wrap="square" rtlCol="0">
            <a:spAutoFit/>
          </a:bodyPr>
          <a:lstStyle/>
          <a:p>
            <a:pPr algn="l"/>
            <a:r>
              <a:rPr lang="en-US" b="1" i="0" dirty="0">
                <a:solidFill>
                  <a:srgbClr val="000000"/>
                </a:solidFill>
                <a:effectLst/>
                <a:latin typeface="+mj-lt"/>
              </a:rPr>
              <a:t>Insight</a:t>
            </a:r>
          </a:p>
          <a:p>
            <a:pPr algn="l"/>
            <a:endParaRPr lang="en-US" b="0" i="0" dirty="0">
              <a:solidFill>
                <a:srgbClr val="000000"/>
              </a:solidFill>
              <a:effectLst/>
              <a:latin typeface="+mj-lt"/>
            </a:endParaRPr>
          </a:p>
          <a:p>
            <a:pPr marL="285750" indent="-285750" algn="l">
              <a:buFont typeface="Arial" panose="020B0604020202020204" pitchFamily="34" charset="0"/>
              <a:buChar char="•"/>
            </a:pPr>
            <a:r>
              <a:rPr lang="en-US" sz="1400" b="0" i="0" dirty="0">
                <a:solidFill>
                  <a:srgbClr val="000000"/>
                </a:solidFill>
                <a:effectLst/>
                <a:latin typeface="+mj-lt"/>
              </a:rPr>
              <a:t>The column id can dropped the as it is unique for each customer and will not add value to the model.</a:t>
            </a:r>
          </a:p>
          <a:p>
            <a:endParaRPr lang="en-US" dirty="0"/>
          </a:p>
        </p:txBody>
      </p:sp>
      <p:sp>
        <p:nvSpPr>
          <p:cNvPr id="8" name="TextBox 7">
            <a:extLst>
              <a:ext uri="{FF2B5EF4-FFF2-40B4-BE49-F238E27FC236}">
                <a16:creationId xmlns:a16="http://schemas.microsoft.com/office/drawing/2014/main" id="{C793CD58-06E7-4209-BA10-8EADE07A400C}"/>
              </a:ext>
            </a:extLst>
          </p:cNvPr>
          <p:cNvSpPr txBox="1"/>
          <p:nvPr/>
        </p:nvSpPr>
        <p:spPr>
          <a:xfrm>
            <a:off x="4664764" y="1412467"/>
            <a:ext cx="3790123" cy="400110"/>
          </a:xfrm>
          <a:prstGeom prst="rect">
            <a:avLst/>
          </a:prstGeom>
          <a:noFill/>
        </p:spPr>
        <p:txBody>
          <a:bodyPr wrap="square" rtlCol="0">
            <a:spAutoFit/>
          </a:bodyPr>
          <a:lstStyle/>
          <a:p>
            <a:r>
              <a:rPr lang="en-US" b="1" dirty="0" err="1"/>
              <a:t>Nunique</a:t>
            </a:r>
            <a:r>
              <a:rPr lang="en-US" sz="2000" b="1" dirty="0"/>
              <a:t> Values in the Dataframe</a:t>
            </a:r>
          </a:p>
        </p:txBody>
      </p:sp>
      <p:pic>
        <p:nvPicPr>
          <p:cNvPr id="9" name="Picture 8">
            <a:extLst>
              <a:ext uri="{FF2B5EF4-FFF2-40B4-BE49-F238E27FC236}">
                <a16:creationId xmlns:a16="http://schemas.microsoft.com/office/drawing/2014/main" id="{76AB442E-8EF8-4268-88B7-59FCECDEBCC2}"/>
              </a:ext>
            </a:extLst>
          </p:cNvPr>
          <p:cNvPicPr>
            <a:picLocks noChangeAspect="1"/>
          </p:cNvPicPr>
          <p:nvPr/>
        </p:nvPicPr>
        <p:blipFill>
          <a:blip r:embed="rId4"/>
          <a:stretch>
            <a:fillRect/>
          </a:stretch>
        </p:blipFill>
        <p:spPr>
          <a:xfrm>
            <a:off x="265043" y="1781800"/>
            <a:ext cx="3485323" cy="3663732"/>
          </a:xfrm>
          <a:prstGeom prst="rect">
            <a:avLst/>
          </a:prstGeom>
        </p:spPr>
      </p:pic>
      <p:sp>
        <p:nvSpPr>
          <p:cNvPr id="10" name="TextBox 9">
            <a:extLst>
              <a:ext uri="{FF2B5EF4-FFF2-40B4-BE49-F238E27FC236}">
                <a16:creationId xmlns:a16="http://schemas.microsoft.com/office/drawing/2014/main" id="{F09B11FE-28D1-4900-9ED7-9B72C49941EE}"/>
              </a:ext>
            </a:extLst>
          </p:cNvPr>
          <p:cNvSpPr txBox="1"/>
          <p:nvPr/>
        </p:nvSpPr>
        <p:spPr>
          <a:xfrm>
            <a:off x="410818" y="1412468"/>
            <a:ext cx="4717774" cy="369332"/>
          </a:xfrm>
          <a:prstGeom prst="rect">
            <a:avLst/>
          </a:prstGeom>
          <a:noFill/>
        </p:spPr>
        <p:txBody>
          <a:bodyPr wrap="square" rtlCol="0">
            <a:spAutoFit/>
          </a:bodyPr>
          <a:lstStyle/>
          <a:p>
            <a:r>
              <a:rPr lang="en-US" b="1" dirty="0"/>
              <a:t>Column variables with Datatypes</a:t>
            </a:r>
          </a:p>
        </p:txBody>
      </p:sp>
      <p:sp>
        <p:nvSpPr>
          <p:cNvPr id="11" name="TextBox 10">
            <a:extLst>
              <a:ext uri="{FF2B5EF4-FFF2-40B4-BE49-F238E27FC236}">
                <a16:creationId xmlns:a16="http://schemas.microsoft.com/office/drawing/2014/main" id="{12546A23-EDBC-4966-BE48-B0857D0D359D}"/>
              </a:ext>
            </a:extLst>
          </p:cNvPr>
          <p:cNvSpPr txBox="1"/>
          <p:nvPr/>
        </p:nvSpPr>
        <p:spPr>
          <a:xfrm>
            <a:off x="675859" y="5638179"/>
            <a:ext cx="2849219" cy="1477328"/>
          </a:xfrm>
          <a:prstGeom prst="rect">
            <a:avLst/>
          </a:prstGeom>
          <a:noFill/>
        </p:spPr>
        <p:txBody>
          <a:bodyPr wrap="square" rtlCol="0">
            <a:spAutoFit/>
          </a:bodyPr>
          <a:lstStyle/>
          <a:p>
            <a:pPr algn="l"/>
            <a:r>
              <a:rPr lang="en-US" sz="1600" b="1" i="0" dirty="0">
                <a:solidFill>
                  <a:srgbClr val="000000"/>
                </a:solidFill>
                <a:effectLst/>
                <a:latin typeface="+mj-lt"/>
              </a:rPr>
              <a:t>Insight</a:t>
            </a:r>
          </a:p>
          <a:p>
            <a:pPr algn="l"/>
            <a:endParaRPr lang="en-US" sz="1600" b="1" i="0" dirty="0">
              <a:solidFill>
                <a:srgbClr val="000000"/>
              </a:solidFill>
              <a:effectLst/>
              <a:latin typeface="+mj-lt"/>
            </a:endParaRPr>
          </a:p>
          <a:p>
            <a:pPr marL="285750" indent="-285750" algn="l">
              <a:buFont typeface="Arial" panose="020B0604020202020204" pitchFamily="34" charset="0"/>
              <a:buChar char="•"/>
            </a:pPr>
            <a:r>
              <a:rPr lang="en-US" sz="1400" b="0" i="0" dirty="0">
                <a:solidFill>
                  <a:srgbClr val="000000"/>
                </a:solidFill>
                <a:effectLst/>
                <a:latin typeface="+mj-lt"/>
              </a:rPr>
              <a:t>We have two variables of type object that we will need to covert</a:t>
            </a:r>
          </a:p>
          <a:p>
            <a:endParaRPr lang="en-US" sz="1600" dirty="0"/>
          </a:p>
        </p:txBody>
      </p:sp>
      <p:pic>
        <p:nvPicPr>
          <p:cNvPr id="12" name="Picture 11">
            <a:extLst>
              <a:ext uri="{FF2B5EF4-FFF2-40B4-BE49-F238E27FC236}">
                <a16:creationId xmlns:a16="http://schemas.microsoft.com/office/drawing/2014/main" id="{5EC56D5E-7D15-4EC8-B7A3-12B9C244E1E5}"/>
              </a:ext>
            </a:extLst>
          </p:cNvPr>
          <p:cNvPicPr>
            <a:picLocks noChangeAspect="1"/>
          </p:cNvPicPr>
          <p:nvPr/>
        </p:nvPicPr>
        <p:blipFill>
          <a:blip r:embed="rId5"/>
          <a:stretch>
            <a:fillRect/>
          </a:stretch>
        </p:blipFill>
        <p:spPr>
          <a:xfrm>
            <a:off x="9289773" y="1901906"/>
            <a:ext cx="2756454" cy="3400607"/>
          </a:xfrm>
          <a:prstGeom prst="rect">
            <a:avLst/>
          </a:prstGeom>
        </p:spPr>
      </p:pic>
      <p:sp>
        <p:nvSpPr>
          <p:cNvPr id="13" name="TextBox 12">
            <a:extLst>
              <a:ext uri="{FF2B5EF4-FFF2-40B4-BE49-F238E27FC236}">
                <a16:creationId xmlns:a16="http://schemas.microsoft.com/office/drawing/2014/main" id="{53C3154E-6185-4C40-BAD3-3AD457800191}"/>
              </a:ext>
            </a:extLst>
          </p:cNvPr>
          <p:cNvSpPr txBox="1"/>
          <p:nvPr/>
        </p:nvSpPr>
        <p:spPr>
          <a:xfrm>
            <a:off x="9117495" y="1405481"/>
            <a:ext cx="2756454" cy="369332"/>
          </a:xfrm>
          <a:prstGeom prst="rect">
            <a:avLst/>
          </a:prstGeom>
          <a:noFill/>
        </p:spPr>
        <p:txBody>
          <a:bodyPr wrap="square" rtlCol="0">
            <a:spAutoFit/>
          </a:bodyPr>
          <a:lstStyle/>
          <a:p>
            <a:r>
              <a:rPr lang="en-US" b="1" dirty="0"/>
              <a:t>Missing Values Assessed</a:t>
            </a:r>
          </a:p>
        </p:txBody>
      </p:sp>
      <p:sp>
        <p:nvSpPr>
          <p:cNvPr id="14" name="TextBox 13">
            <a:extLst>
              <a:ext uri="{FF2B5EF4-FFF2-40B4-BE49-F238E27FC236}">
                <a16:creationId xmlns:a16="http://schemas.microsoft.com/office/drawing/2014/main" id="{0CBC780D-D50F-44D8-B7D5-6886460017ED}"/>
              </a:ext>
            </a:extLst>
          </p:cNvPr>
          <p:cNvSpPr txBox="1"/>
          <p:nvPr/>
        </p:nvSpPr>
        <p:spPr>
          <a:xfrm>
            <a:off x="9462049" y="5614272"/>
            <a:ext cx="2411900" cy="1015663"/>
          </a:xfrm>
          <a:prstGeom prst="rect">
            <a:avLst/>
          </a:prstGeom>
          <a:noFill/>
        </p:spPr>
        <p:txBody>
          <a:bodyPr wrap="square" rtlCol="0">
            <a:spAutoFit/>
          </a:bodyPr>
          <a:lstStyle/>
          <a:p>
            <a:r>
              <a:rPr lang="en-US" sz="1600" b="1" dirty="0">
                <a:latin typeface="+mj-lt"/>
              </a:rPr>
              <a:t>Insight</a:t>
            </a:r>
          </a:p>
          <a:p>
            <a:endParaRPr lang="en-US" sz="1600" dirty="0">
              <a:latin typeface="+mj-lt"/>
            </a:endParaRPr>
          </a:p>
          <a:p>
            <a:pPr marL="285750" indent="-285750">
              <a:buFont typeface="Arial" panose="020B0604020202020204" pitchFamily="34" charset="0"/>
              <a:buChar char="•"/>
            </a:pPr>
            <a:r>
              <a:rPr lang="en-US" sz="1400" dirty="0">
                <a:latin typeface="+mj-lt"/>
              </a:rPr>
              <a:t>No missing values observed in the dataset</a:t>
            </a:r>
          </a:p>
        </p:txBody>
      </p:sp>
    </p:spTree>
    <p:extLst>
      <p:ext uri="{BB962C8B-B14F-4D97-AF65-F5344CB8AC3E}">
        <p14:creationId xmlns:p14="http://schemas.microsoft.com/office/powerpoint/2010/main" val="1014823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BB4EF2-7F25-4BA2-8E0D-B4E174C55C3B}"/>
              </a:ext>
            </a:extLst>
          </p:cNvPr>
          <p:cNvPicPr>
            <a:picLocks noChangeAspect="1"/>
          </p:cNvPicPr>
          <p:nvPr/>
        </p:nvPicPr>
        <p:blipFill>
          <a:blip r:embed="rId2"/>
          <a:stretch>
            <a:fillRect/>
          </a:stretch>
        </p:blipFill>
        <p:spPr>
          <a:xfrm>
            <a:off x="384314" y="1378227"/>
            <a:ext cx="7195933" cy="5015947"/>
          </a:xfrm>
          <a:prstGeom prst="rect">
            <a:avLst/>
          </a:prstGeom>
        </p:spPr>
      </p:pic>
      <p:sp>
        <p:nvSpPr>
          <p:cNvPr id="4" name="TextBox 3">
            <a:extLst>
              <a:ext uri="{FF2B5EF4-FFF2-40B4-BE49-F238E27FC236}">
                <a16:creationId xmlns:a16="http://schemas.microsoft.com/office/drawing/2014/main" id="{B67D9F79-1908-4BB1-AF18-14A03BDB80C2}"/>
              </a:ext>
            </a:extLst>
          </p:cNvPr>
          <p:cNvSpPr txBox="1"/>
          <p:nvPr/>
        </p:nvSpPr>
        <p:spPr>
          <a:xfrm>
            <a:off x="7898296" y="825579"/>
            <a:ext cx="4293705" cy="6109365"/>
          </a:xfrm>
          <a:prstGeom prst="rect">
            <a:avLst/>
          </a:prstGeom>
          <a:noFill/>
        </p:spPr>
        <p:txBody>
          <a:bodyPr wrap="square" rtlCol="0">
            <a:spAutoFit/>
          </a:bodyPr>
          <a:lstStyle/>
          <a:p>
            <a:pPr algn="l"/>
            <a:r>
              <a:rPr lang="en-US" sz="1600" b="1" i="0" dirty="0">
                <a:solidFill>
                  <a:srgbClr val="000000"/>
                </a:solidFill>
                <a:effectLst/>
                <a:latin typeface="+mj-lt"/>
              </a:rPr>
              <a:t>Insight</a:t>
            </a:r>
            <a:endParaRPr lang="en-US" sz="2000" b="0" i="0" dirty="0">
              <a:solidFill>
                <a:srgbClr val="000000"/>
              </a:solidFill>
              <a:effectLst/>
              <a:latin typeface="+mj-lt"/>
            </a:endParaRPr>
          </a:p>
          <a:p>
            <a:pPr marL="285750" indent="-285750" algn="l">
              <a:lnSpc>
                <a:spcPct val="150000"/>
              </a:lnSpc>
              <a:buFont typeface="Arial" panose="020B0604020202020204" pitchFamily="34" charset="0"/>
              <a:buChar char="•"/>
            </a:pPr>
            <a:r>
              <a:rPr lang="en-US" sz="1400" b="0" i="0" dirty="0">
                <a:solidFill>
                  <a:srgbClr val="000000"/>
                </a:solidFill>
                <a:effectLst/>
                <a:latin typeface="+mj-lt"/>
              </a:rPr>
              <a:t>The average Premium cash is approx 31</a:t>
            </a:r>
          </a:p>
          <a:p>
            <a:pPr marL="285750" indent="-285750" algn="l">
              <a:lnSpc>
                <a:spcPct val="150000"/>
              </a:lnSpc>
              <a:buFont typeface="Arial" panose="020B0604020202020204" pitchFamily="34" charset="0"/>
              <a:buChar char="•"/>
            </a:pPr>
            <a:r>
              <a:rPr lang="en-US" sz="1400" b="0" i="0" dirty="0">
                <a:solidFill>
                  <a:srgbClr val="000000"/>
                </a:solidFill>
                <a:effectLst/>
                <a:latin typeface="+mj-lt"/>
              </a:rPr>
              <a:t>The average age of customers is approx 52 years</a:t>
            </a:r>
          </a:p>
          <a:p>
            <a:pPr marL="285750" indent="-285750" algn="l">
              <a:lnSpc>
                <a:spcPct val="150000"/>
              </a:lnSpc>
              <a:buFont typeface="Arial" panose="020B0604020202020204" pitchFamily="34" charset="0"/>
              <a:buChar char="•"/>
            </a:pPr>
            <a:r>
              <a:rPr lang="en-US" sz="1400" b="0" i="0" dirty="0">
                <a:solidFill>
                  <a:srgbClr val="000000"/>
                </a:solidFill>
                <a:effectLst/>
                <a:latin typeface="+mj-lt"/>
              </a:rPr>
              <a:t>The average income of customers is approx 208847</a:t>
            </a:r>
          </a:p>
          <a:p>
            <a:pPr marL="285750" indent="-285750" algn="l">
              <a:lnSpc>
                <a:spcPct val="150000"/>
              </a:lnSpc>
              <a:buFont typeface="Arial" panose="020B0604020202020204" pitchFamily="34" charset="0"/>
              <a:buChar char="•"/>
            </a:pPr>
            <a:r>
              <a:rPr lang="en-US" sz="1400" b="0" i="0" dirty="0">
                <a:solidFill>
                  <a:srgbClr val="000000"/>
                </a:solidFill>
                <a:effectLst/>
                <a:latin typeface="+mj-lt"/>
              </a:rPr>
              <a:t>The minimum income of customers is 24030 while the maximum income of customers is approx 90262600</a:t>
            </a:r>
          </a:p>
          <a:p>
            <a:pPr marL="285750" indent="-285750" algn="l">
              <a:lnSpc>
                <a:spcPct val="150000"/>
              </a:lnSpc>
              <a:buFont typeface="Arial" panose="020B0604020202020204" pitchFamily="34" charset="0"/>
              <a:buChar char="•"/>
            </a:pPr>
            <a:r>
              <a:rPr lang="en-US" sz="1400" b="0" i="0" dirty="0">
                <a:solidFill>
                  <a:srgbClr val="000000"/>
                </a:solidFill>
                <a:effectLst/>
                <a:latin typeface="+mj-lt"/>
              </a:rPr>
              <a:t>Lowest age is approx 21 year while the maximum age is approx 102 years</a:t>
            </a:r>
          </a:p>
          <a:p>
            <a:pPr marL="285750" indent="-285750" algn="l">
              <a:lnSpc>
                <a:spcPct val="150000"/>
              </a:lnSpc>
              <a:buFont typeface="Arial" panose="020B0604020202020204" pitchFamily="34" charset="0"/>
              <a:buChar char="•"/>
            </a:pPr>
            <a:r>
              <a:rPr lang="en-US" sz="1400" b="0" i="0" dirty="0">
                <a:solidFill>
                  <a:srgbClr val="000000"/>
                </a:solidFill>
                <a:effectLst/>
                <a:latin typeface="+mj-lt"/>
              </a:rPr>
              <a:t>The max </a:t>
            </a:r>
            <a:r>
              <a:rPr lang="en-US" sz="1400" b="0" i="0" dirty="0" err="1">
                <a:solidFill>
                  <a:srgbClr val="000000"/>
                </a:solidFill>
                <a:effectLst/>
                <a:latin typeface="+mj-lt"/>
              </a:rPr>
              <a:t>Risk_score</a:t>
            </a:r>
            <a:r>
              <a:rPr lang="en-US" sz="1400" b="0" i="0" dirty="0">
                <a:solidFill>
                  <a:srgbClr val="000000"/>
                </a:solidFill>
                <a:effectLst/>
                <a:latin typeface="+mj-lt"/>
              </a:rPr>
              <a:t> of approx 99.89 is almost equivalent to the maximum mean score of approx 99.07</a:t>
            </a:r>
          </a:p>
          <a:p>
            <a:pPr marL="285750" indent="-285750" algn="l">
              <a:lnSpc>
                <a:spcPct val="150000"/>
              </a:lnSpc>
              <a:buFont typeface="Arial" panose="020B0604020202020204" pitchFamily="34" charset="0"/>
              <a:buChar char="•"/>
            </a:pPr>
            <a:r>
              <a:rPr lang="en-US" sz="1400" b="0" i="0" dirty="0">
                <a:solidFill>
                  <a:srgbClr val="000000"/>
                </a:solidFill>
                <a:effectLst/>
                <a:latin typeface="+mj-lt"/>
              </a:rPr>
              <a:t>The lowest vehicle owned is 1, the average vehicle owned is approx 2 while the maximum vehicle owned is 3</a:t>
            </a:r>
          </a:p>
          <a:p>
            <a:pPr marL="285750" indent="-285750" algn="l">
              <a:lnSpc>
                <a:spcPct val="150000"/>
              </a:lnSpc>
              <a:buFont typeface="Arial" panose="020B0604020202020204" pitchFamily="34" charset="0"/>
              <a:buChar char="•"/>
            </a:pPr>
            <a:r>
              <a:rPr lang="en-US" sz="1400" b="0" i="0" dirty="0">
                <a:solidFill>
                  <a:srgbClr val="000000"/>
                </a:solidFill>
                <a:effectLst/>
                <a:latin typeface="+mj-lt"/>
              </a:rPr>
              <a:t>The minimum premium is 1200 while the maximum premium 60000</a:t>
            </a:r>
          </a:p>
          <a:p>
            <a:pPr marL="285750" indent="-285750" algn="l">
              <a:lnSpc>
                <a:spcPct val="150000"/>
              </a:lnSpc>
              <a:buFont typeface="Arial" panose="020B0604020202020204" pitchFamily="34" charset="0"/>
              <a:buChar char="•"/>
            </a:pPr>
            <a:r>
              <a:rPr lang="en-US" sz="1400" b="0" i="0" dirty="0">
                <a:solidFill>
                  <a:srgbClr val="000000"/>
                </a:solidFill>
                <a:effectLst/>
                <a:latin typeface="+mj-lt"/>
              </a:rPr>
              <a:t>The mean default is approx 94</a:t>
            </a:r>
          </a:p>
          <a:p>
            <a:endParaRPr lang="en-US" dirty="0"/>
          </a:p>
        </p:txBody>
      </p:sp>
      <p:sp>
        <p:nvSpPr>
          <p:cNvPr id="5" name="TextBox 4">
            <a:extLst>
              <a:ext uri="{FF2B5EF4-FFF2-40B4-BE49-F238E27FC236}">
                <a16:creationId xmlns:a16="http://schemas.microsoft.com/office/drawing/2014/main" id="{DDD1C667-9E8A-4D05-A538-AD0C7CF33C0C}"/>
              </a:ext>
            </a:extLst>
          </p:cNvPr>
          <p:cNvSpPr txBox="1"/>
          <p:nvPr/>
        </p:nvSpPr>
        <p:spPr>
          <a:xfrm>
            <a:off x="728870" y="463826"/>
            <a:ext cx="7301948" cy="369332"/>
          </a:xfrm>
          <a:prstGeom prst="rect">
            <a:avLst/>
          </a:prstGeom>
          <a:noFill/>
        </p:spPr>
        <p:txBody>
          <a:bodyPr wrap="square" rtlCol="0">
            <a:spAutoFit/>
          </a:bodyPr>
          <a:lstStyle/>
          <a:p>
            <a:r>
              <a:rPr lang="en-US" b="1" dirty="0"/>
              <a:t>Description of Distribution of Variables in the Dataframe</a:t>
            </a:r>
          </a:p>
        </p:txBody>
      </p:sp>
    </p:spTree>
    <p:extLst>
      <p:ext uri="{BB962C8B-B14F-4D97-AF65-F5344CB8AC3E}">
        <p14:creationId xmlns:p14="http://schemas.microsoft.com/office/powerpoint/2010/main" val="1978170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B18FB4-6D02-4721-B327-05237FD5D583}"/>
              </a:ext>
            </a:extLst>
          </p:cNvPr>
          <p:cNvSpPr txBox="1"/>
          <p:nvPr/>
        </p:nvSpPr>
        <p:spPr>
          <a:xfrm>
            <a:off x="8401878" y="914400"/>
            <a:ext cx="3790121" cy="5816977"/>
          </a:xfrm>
          <a:prstGeom prst="rect">
            <a:avLst/>
          </a:prstGeom>
          <a:noFill/>
        </p:spPr>
        <p:txBody>
          <a:bodyPr wrap="square" rtlCol="0">
            <a:spAutoFit/>
          </a:bodyPr>
          <a:lstStyle/>
          <a:p>
            <a:r>
              <a:rPr lang="en-US" sz="1200" b="1" dirty="0"/>
              <a:t>Insight </a:t>
            </a:r>
          </a:p>
          <a:p>
            <a:endParaRPr lang="en-US" sz="1200" dirty="0"/>
          </a:p>
          <a:p>
            <a:pPr marL="171450" indent="-171450">
              <a:buFont typeface="Arial" panose="020B0604020202020204" pitchFamily="34" charset="0"/>
              <a:buChar char="•"/>
            </a:pPr>
            <a:r>
              <a:rPr lang="en-US" sz="1200" dirty="0"/>
              <a:t>Accommodation indicates the basically  a similar distribution for Owned (1) versus Rented (0)</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There is a somewhat of normal distribution bell curve for the age of customers where the majority of </a:t>
            </a:r>
          </a:p>
          <a:p>
            <a:pPr marL="171450" indent="-171450">
              <a:buFont typeface="Arial" panose="020B0604020202020204" pitchFamily="34" charset="0"/>
              <a:buChar char="•"/>
            </a:pPr>
            <a:r>
              <a:rPr lang="en-US" sz="1200" dirty="0"/>
              <a:t>customers, roughly 2000, are approx 50 years of age.</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Customer Marital Status seem to be equally distributed,4000 married, 400 unmarried</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number of Department (1-4) in the dataset each contain approx 20,000</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Over 7000 customers have paid at least 10 premiums to date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Over 10000 customers paid 0% of the premium by cash  while about 4800 customers paid at least 1% of the premium  by cash as indicated by histogram </a:t>
            </a:r>
            <a:r>
              <a:rPr lang="en-US" sz="1200" dirty="0" err="1"/>
              <a:t>Premium_cash</a:t>
            </a:r>
            <a:r>
              <a:rPr lang="en-US" sz="1200" dirty="0"/>
              <a:t> graph</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Risk score is negatively skewed with approx 7000 customers with Risk score of 99</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Approx the same number of customers - 2700 - own, 1, 2 and 3 vehicles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Premium is positively skewed with 14000 customers with a high of approx 8000 premium </a:t>
            </a:r>
            <a:endParaRPr lang="en-US" sz="2000" dirty="0"/>
          </a:p>
        </p:txBody>
      </p:sp>
      <p:sp>
        <p:nvSpPr>
          <p:cNvPr id="3" name="TextBox 2">
            <a:extLst>
              <a:ext uri="{FF2B5EF4-FFF2-40B4-BE49-F238E27FC236}">
                <a16:creationId xmlns:a16="http://schemas.microsoft.com/office/drawing/2014/main" id="{A229A8AD-A2BB-4C15-A15E-98363B94BD7A}"/>
              </a:ext>
            </a:extLst>
          </p:cNvPr>
          <p:cNvSpPr txBox="1"/>
          <p:nvPr/>
        </p:nvSpPr>
        <p:spPr>
          <a:xfrm>
            <a:off x="808383" y="159026"/>
            <a:ext cx="5287617" cy="400110"/>
          </a:xfrm>
          <a:prstGeom prst="rect">
            <a:avLst/>
          </a:prstGeom>
          <a:noFill/>
        </p:spPr>
        <p:txBody>
          <a:bodyPr wrap="square" rtlCol="0">
            <a:spAutoFit/>
          </a:bodyPr>
          <a:lstStyle/>
          <a:p>
            <a:r>
              <a:rPr lang="en-US" sz="2000" b="1" dirty="0"/>
              <a:t>Histogram of 13 columns in the Dataframe</a:t>
            </a:r>
          </a:p>
        </p:txBody>
      </p:sp>
      <p:pic>
        <p:nvPicPr>
          <p:cNvPr id="6" name="Picture 5">
            <a:extLst>
              <a:ext uri="{FF2B5EF4-FFF2-40B4-BE49-F238E27FC236}">
                <a16:creationId xmlns:a16="http://schemas.microsoft.com/office/drawing/2014/main" id="{CF869919-CC9F-4A51-9F33-B0F01FA10D91}"/>
              </a:ext>
            </a:extLst>
          </p:cNvPr>
          <p:cNvPicPr>
            <a:picLocks noChangeAspect="1"/>
          </p:cNvPicPr>
          <p:nvPr/>
        </p:nvPicPr>
        <p:blipFill>
          <a:blip r:embed="rId2"/>
          <a:stretch>
            <a:fillRect/>
          </a:stretch>
        </p:blipFill>
        <p:spPr>
          <a:xfrm>
            <a:off x="523668" y="914400"/>
            <a:ext cx="7586662" cy="5943600"/>
          </a:xfrm>
          <a:prstGeom prst="rect">
            <a:avLst/>
          </a:prstGeom>
        </p:spPr>
      </p:pic>
    </p:spTree>
    <p:extLst>
      <p:ext uri="{BB962C8B-B14F-4D97-AF65-F5344CB8AC3E}">
        <p14:creationId xmlns:p14="http://schemas.microsoft.com/office/powerpoint/2010/main" val="3604738950"/>
      </p:ext>
    </p:extLst>
  </p:cSld>
  <p:clrMapOvr>
    <a:masterClrMapping/>
  </p:clrMapOvr>
</p:sld>
</file>

<file path=ppt/theme/theme1.xml><?xml version="1.0" encoding="utf-8"?>
<a:theme xmlns:a="http://schemas.openxmlformats.org/drawingml/2006/main" name="M5W2-Logistic Regression-Session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M5W2-Logistic Regression-Session presentation</Template>
  <TotalTime>26330</TotalTime>
  <Words>3810</Words>
  <Application>Microsoft Office PowerPoint</Application>
  <PresentationFormat>Widescreen</PresentationFormat>
  <Paragraphs>392</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Candara</vt:lpstr>
      <vt:lpstr>Corbel</vt:lpstr>
      <vt:lpstr>Helvetica Neue</vt:lpstr>
      <vt:lpstr>Times New Roman</vt:lpstr>
      <vt:lpstr>Wingdings</vt:lpstr>
      <vt:lpstr>M5W2-Logistic Regression-Session presentation</vt:lpstr>
      <vt:lpstr>Capstone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Windows User</dc:creator>
  <cp:lastModifiedBy>Andell Haughton</cp:lastModifiedBy>
  <cp:revision>7</cp:revision>
  <dcterms:created xsi:type="dcterms:W3CDTF">2019-09-06T02:45:24Z</dcterms:created>
  <dcterms:modified xsi:type="dcterms:W3CDTF">2022-02-03T19:03:15Z</dcterms:modified>
</cp:coreProperties>
</file>