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0" r:id="rId5"/>
    <p:sldId id="267" r:id="rId6"/>
    <p:sldId id="263" r:id="rId7"/>
    <p:sldId id="25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5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28604"/>
            <a:ext cx="7187302" cy="1053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1857364"/>
            <a:ext cx="7500990" cy="1054135"/>
          </a:xfrm>
          <a:prstGeom prst="rect">
            <a:avLst/>
          </a:prstGeom>
          <a:solidFill>
            <a:srgbClr val="FFFF00">
              <a:alpha val="7000"/>
            </a:srgbClr>
          </a:solidFill>
          <a:effectLst>
            <a:outerShdw blurRad="1270000" dist="546100" sx="76000" sy="76000" kx="-800400" algn="bl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rlin Sans FB Demi" pitchFamily="34" charset="0"/>
                <a:ea typeface="Yu Gothic UI Semibold" pitchFamily="34" charset="-128"/>
              </a:rPr>
              <a:t>Department Of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latin typeface="Berlin Sans FB Demi" pitchFamily="34" charset="0"/>
                <a:ea typeface="Yu Gothic UI Semibold" pitchFamily="34" charset="-128"/>
              </a:rPr>
              <a:t>ARTIFICIAL INTELLIGENCE &amp; DATA SCIENCE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8662" y="1857364"/>
            <a:ext cx="7500990" cy="107157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4214818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Eras Bold ITC" pitchFamily="34" charset="0"/>
              </a:rPr>
              <a:t>Team name </a:t>
            </a:r>
            <a:r>
              <a:rPr lang="en-US" dirty="0">
                <a:latin typeface="Eras Bold ITC" pitchFamily="34" charset="0"/>
              </a:rPr>
              <a:t>: proj_224781 team_1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4580" y="3143248"/>
            <a:ext cx="378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erlin Sans FB Demi" pitchFamily="34" charset="0"/>
                <a:ea typeface="Segoe UI Black" pitchFamily="34" charset="0"/>
                <a:cs typeface="Times New Roman" pitchFamily="18" charset="0"/>
              </a:rPr>
              <a:t>Smart </a:t>
            </a:r>
            <a:r>
              <a:rPr lang="en-US" sz="2800" b="1">
                <a:latin typeface="Berlin Sans FB Demi" pitchFamily="34" charset="0"/>
                <a:ea typeface="Segoe UI Black" pitchFamily="34" charset="0"/>
                <a:cs typeface="Times New Roman" pitchFamily="18" charset="0"/>
              </a:rPr>
              <a:t>water fountain</a:t>
            </a:r>
            <a:endParaRPr lang="en-US" sz="2800" b="1" dirty="0">
              <a:latin typeface="Berlin Sans FB Demi" pitchFamily="34" charset="0"/>
              <a:ea typeface="Segoe UI Black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4" y="4214818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uhaus 93" pitchFamily="82" charset="0"/>
                <a:ea typeface="Yu Gothic UI Semibold" pitchFamily="34" charset="-128"/>
              </a:rPr>
              <a:t>Team members:-</a:t>
            </a:r>
          </a:p>
          <a:p>
            <a:r>
              <a:rPr lang="en-US" dirty="0">
                <a:latin typeface="Yu Gothic UI Semibold" pitchFamily="34" charset="-128"/>
                <a:ea typeface="Yu Gothic UI Semibold" pitchFamily="34" charset="-128"/>
              </a:rPr>
              <a:t>       </a:t>
            </a:r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1.CHAPPIDI ROHAN REDDY</a:t>
            </a:r>
          </a:p>
          <a:p>
            <a:pPr algn="ctr"/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2.DEVERCHETTY CHANDRA SHEKAR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3.DELLI GANESH A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4.CHANDRA SOODAN R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itchFamily="34" charset="0"/>
              </a:rPr>
              <a:t>Project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1285860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 Public water fountains are essential amenities found in various urban and public spaces,    including parks, recreational areas, schools, and public buildings. These fountains provide a convenient source of drinking water for people on the go. However, the current state of public water fountains often faces several challenges like </a:t>
            </a:r>
            <a:r>
              <a:rPr lang="en-US" b="1" dirty="0"/>
              <a:t>Hygiene Concerns, Maintenance Issues </a:t>
            </a:r>
            <a:r>
              <a:rPr lang="en-US" dirty="0"/>
              <a:t> and </a:t>
            </a:r>
            <a:r>
              <a:rPr lang="en-US" b="1" dirty="0"/>
              <a:t>Water Wastage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 E</a:t>
            </a:r>
            <a:r>
              <a:rPr lang="en-US" dirty="0"/>
              <a:t>nhancing water fountains with </a:t>
            </a:r>
            <a:r>
              <a:rPr lang="en-US" dirty="0" err="1"/>
              <a:t>IoT</a:t>
            </a:r>
            <a:r>
              <a:rPr lang="en-US" dirty="0"/>
              <a:t> (Internet of Things) technology offers several significant advantages and addresses various challenges associated with traditional public water fountains. Here are the key reasons highlighting the importance of integrating </a:t>
            </a:r>
            <a:r>
              <a:rPr lang="en-US" dirty="0" err="1"/>
              <a:t>IoT</a:t>
            </a:r>
            <a:r>
              <a:rPr lang="en-US" dirty="0"/>
              <a:t> technology into water fountain systems is </a:t>
            </a:r>
            <a:r>
              <a:rPr lang="en-US" b="1" dirty="0"/>
              <a:t>Real-time Monitoring, Data-Driven Decision Making, Water Conservation, Enhanced Hygiene, Improved User Experience, Remote Management, Environmental Sustainability </a:t>
            </a:r>
            <a:r>
              <a:rPr lang="en-US" dirty="0"/>
              <a:t>and </a:t>
            </a:r>
            <a:r>
              <a:rPr lang="en-US" b="1" dirty="0"/>
              <a:t>Smart City Integration</a:t>
            </a:r>
            <a:endParaRPr lang="en-US" b="1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Eras Bold ITC" pitchFamily="34" charset="0"/>
              </a:rPr>
              <a:t>Objectives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/>
              <a:t>Objectives:</a:t>
            </a:r>
            <a:endParaRPr lang="en-US" sz="6400" dirty="0"/>
          </a:p>
          <a:p>
            <a:r>
              <a:rPr lang="en-US" sz="5600" b="1" dirty="0"/>
              <a:t>Improve Efficiency:</a:t>
            </a:r>
            <a:r>
              <a:rPr lang="en-US" sz="5600" dirty="0"/>
              <a:t> Implement </a:t>
            </a:r>
            <a:r>
              <a:rPr lang="en-US" sz="5600" dirty="0" err="1"/>
              <a:t>IoT</a:t>
            </a:r>
            <a:r>
              <a:rPr lang="en-US" sz="5600" dirty="0"/>
              <a:t> sensors to monitor and control water flow in public water fountains, ensuring efficient usage and reducing water wastage.</a:t>
            </a:r>
          </a:p>
          <a:p>
            <a:r>
              <a:rPr lang="en-US" sz="5600" b="1" dirty="0"/>
              <a:t>Enhance Hygiene:</a:t>
            </a:r>
            <a:r>
              <a:rPr lang="en-US" sz="5600" dirty="0"/>
              <a:t> Introduce </a:t>
            </a:r>
            <a:r>
              <a:rPr lang="en-US" sz="5600" dirty="0" err="1"/>
              <a:t>touchless</a:t>
            </a:r>
            <a:r>
              <a:rPr lang="en-US" sz="5600" dirty="0"/>
              <a:t> operation and automated cleaning mechanisms to enhance the hygiene of water fountains, making them safer for public use.</a:t>
            </a:r>
          </a:p>
          <a:p>
            <a:r>
              <a:rPr lang="en-US" sz="5600" b="1" dirty="0"/>
              <a:t>Enable Real-time Monitoring:</a:t>
            </a:r>
            <a:r>
              <a:rPr lang="en-US" sz="5600" dirty="0"/>
              <a:t> Implement sensors to provide real-time data on water fountain status, including water flow rates, usage patterns, and any malfunctions detected.</a:t>
            </a:r>
          </a:p>
          <a:p>
            <a:r>
              <a:rPr lang="en-US" sz="5600" b="1" dirty="0"/>
              <a:t>Ensure Prompt Maintenance:</a:t>
            </a:r>
            <a:r>
              <a:rPr lang="en-US" sz="5600" dirty="0"/>
              <a:t> Detect malfunctions and issues in real-time and alert maintenance teams immediately, ensuring quick response and timely repairs.</a:t>
            </a:r>
          </a:p>
          <a:p>
            <a:r>
              <a:rPr lang="en-US" sz="5600" b="1" dirty="0"/>
              <a:t>Promote Water Conservation:</a:t>
            </a:r>
            <a:r>
              <a:rPr lang="en-US" sz="5600" dirty="0"/>
              <a:t> Optimize water usage through smart flow control, contributing to water conservation efforts and promoting environmental sustainability.</a:t>
            </a:r>
          </a:p>
          <a:p>
            <a:r>
              <a:rPr lang="en-US" sz="5600" b="1" dirty="0"/>
              <a:t>Create a User-friendly Platform:</a:t>
            </a:r>
            <a:r>
              <a:rPr lang="en-US" sz="5600" dirty="0"/>
              <a:t> Develop an intuitive and user-friendly public platform accessible via web and mobile devices, allowing residents to view water fountain status and usage data effortlessly.</a:t>
            </a:r>
          </a:p>
          <a:p>
            <a:pPr>
              <a:buNone/>
            </a:pPr>
            <a:r>
              <a:rPr lang="en-US" sz="6400" b="1" dirty="0"/>
              <a:t>Goals:</a:t>
            </a:r>
            <a:endParaRPr lang="en-US" sz="6400" dirty="0"/>
          </a:p>
          <a:p>
            <a:r>
              <a:rPr lang="en-US" sz="5600" b="1" dirty="0"/>
              <a:t>Design and Develop </a:t>
            </a:r>
            <a:r>
              <a:rPr lang="en-US" sz="5600" b="1" dirty="0" err="1"/>
              <a:t>IoT</a:t>
            </a:r>
            <a:r>
              <a:rPr lang="en-US" sz="5600" b="1" dirty="0"/>
              <a:t> Sensor System:</a:t>
            </a:r>
            <a:r>
              <a:rPr lang="en-US" sz="5600" dirty="0"/>
              <a:t> Create a robust </a:t>
            </a:r>
            <a:r>
              <a:rPr lang="en-US" sz="5600" dirty="0" err="1"/>
              <a:t>IoT</a:t>
            </a:r>
            <a:r>
              <a:rPr lang="en-US" sz="5600" dirty="0"/>
              <a:t> sensor system capable of accurately monitoring water flow, detecting malfunctions, and ensuring </a:t>
            </a:r>
            <a:r>
              <a:rPr lang="en-US" sz="5600" dirty="0" err="1"/>
              <a:t>touchless</a:t>
            </a:r>
            <a:r>
              <a:rPr lang="en-US" sz="5600" dirty="0"/>
              <a:t> operation for enhanced hygiene.</a:t>
            </a:r>
          </a:p>
          <a:p>
            <a:r>
              <a:rPr lang="en-US" sz="5600" b="1" dirty="0"/>
              <a:t>Develop Water Fountain Status Platform:</a:t>
            </a:r>
            <a:r>
              <a:rPr lang="en-US" sz="5600" dirty="0"/>
              <a:t> Design and develop a user-friendly platform that provides real-time information about water fountain status, offering data visualization for easy understanding.</a:t>
            </a:r>
          </a:p>
          <a:p>
            <a:r>
              <a:rPr lang="en-US" sz="5600" b="1" dirty="0"/>
              <a:t>Ensure Seamless Integration:</a:t>
            </a:r>
            <a:r>
              <a:rPr lang="en-US" sz="5600" dirty="0"/>
              <a:t> Integrate the </a:t>
            </a:r>
            <a:r>
              <a:rPr lang="en-US" sz="5600" dirty="0" err="1"/>
              <a:t>IoT</a:t>
            </a:r>
            <a:r>
              <a:rPr lang="en-US" sz="5600" dirty="0"/>
              <a:t> sensor system with the water fountain status platform using </a:t>
            </a:r>
            <a:r>
              <a:rPr lang="en-US" sz="5600" dirty="0" err="1"/>
              <a:t>IoT</a:t>
            </a:r>
            <a:r>
              <a:rPr lang="en-US" sz="5600" dirty="0"/>
              <a:t> technology and Python programming, ensuring seamless communication and data exchange.</a:t>
            </a:r>
          </a:p>
          <a:p>
            <a:r>
              <a:rPr lang="en-US" sz="5600" b="1" dirty="0"/>
              <a:t>Implement Security Measures:</a:t>
            </a:r>
            <a:r>
              <a:rPr lang="en-US" sz="5600" dirty="0"/>
              <a:t> Implement robust security protocols to safeguard user data and ensure secure communication between </a:t>
            </a:r>
            <a:r>
              <a:rPr lang="en-US" sz="5600" dirty="0" err="1"/>
              <a:t>IoT</a:t>
            </a:r>
            <a:r>
              <a:rPr lang="en-US" sz="5600" dirty="0"/>
              <a:t> devices and the platform.</a:t>
            </a:r>
          </a:p>
          <a:p>
            <a:r>
              <a:rPr lang="en-US" sz="5600" b="1" dirty="0"/>
              <a:t>Conduct Comprehensive Testing:</a:t>
            </a:r>
            <a:r>
              <a:rPr lang="en-US" sz="5600" dirty="0"/>
              <a:t> Conduct thorough testing of the integrated system, simulating various scenarios to validate the efficiency, accuracy, and reliability of both the </a:t>
            </a:r>
            <a:r>
              <a:rPr lang="en-US" sz="5600" dirty="0" err="1"/>
              <a:t>IoT</a:t>
            </a:r>
            <a:r>
              <a:rPr lang="en-US" sz="5600" dirty="0"/>
              <a:t> sensors and the platform.</a:t>
            </a:r>
          </a:p>
          <a:p>
            <a:r>
              <a:rPr lang="en-US" sz="5600" b="1" dirty="0"/>
              <a:t>Deploy Enhanced Water Fountains:</a:t>
            </a:r>
            <a:r>
              <a:rPr lang="en-US" sz="5600" dirty="0"/>
              <a:t> Deploy the enhanced water fountains equipped with </a:t>
            </a:r>
            <a:r>
              <a:rPr lang="en-US" sz="5600" dirty="0" err="1"/>
              <a:t>IoT</a:t>
            </a:r>
            <a:r>
              <a:rPr lang="en-US" sz="5600" dirty="0"/>
              <a:t> sensors in public areas, ensuring proper installation and functionality.</a:t>
            </a:r>
          </a:p>
          <a:p>
            <a:r>
              <a:rPr lang="en-US" sz="5600" b="1" dirty="0"/>
              <a:t>Monitor and Optimize:</a:t>
            </a:r>
            <a:r>
              <a:rPr lang="en-US" sz="5600" dirty="0"/>
              <a:t> Implement a monitoring system to track system performance, analyze usage patterns, and optimize the system based on data-driven insights, ensuring continuous improvement.</a:t>
            </a:r>
          </a:p>
          <a:p>
            <a:endParaRPr lang="en-US" sz="4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itchFamily="34" charset="0"/>
              </a:rPr>
              <a:t>PROJECT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285860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sensors to monitor water fountains in real-time.</a:t>
            </a:r>
          </a:p>
          <a:p>
            <a:r>
              <a:rPr lang="en-US" dirty="0"/>
              <a:t>Control water flow and detect malfunctions promptly.</a:t>
            </a:r>
          </a:p>
          <a:p>
            <a:r>
              <a:rPr lang="en-US" dirty="0"/>
              <a:t>Provide residents with real-time information about water fountain status through a user-friendly public platform.</a:t>
            </a:r>
          </a:p>
          <a:p>
            <a:r>
              <a:rPr lang="en-US" dirty="0"/>
              <a:t>Enhance hygiene, reduce water wastage, and promote water conservation.</a:t>
            </a:r>
          </a:p>
          <a:p>
            <a:r>
              <a:rPr lang="en-US" b="1" dirty="0"/>
              <a:t>Key Deliverables:</a:t>
            </a:r>
            <a:endParaRPr lang="en-US" dirty="0"/>
          </a:p>
          <a:p>
            <a:r>
              <a:rPr lang="en-US" b="1" dirty="0"/>
              <a:t>Designed </a:t>
            </a:r>
            <a:r>
              <a:rPr lang="en-US" b="1" dirty="0" err="1"/>
              <a:t>IoT</a:t>
            </a:r>
            <a:r>
              <a:rPr lang="en-US" b="1" dirty="0"/>
              <a:t> Sensor System:</a:t>
            </a:r>
            <a:r>
              <a:rPr lang="en-US" dirty="0"/>
              <a:t> Including sensors for water flow control, malfunction detection, and hygiene features.</a:t>
            </a:r>
          </a:p>
          <a:p>
            <a:r>
              <a:rPr lang="en-US" b="1" dirty="0"/>
              <a:t>Water Fountain Status Platform:</a:t>
            </a:r>
            <a:r>
              <a:rPr lang="en-US" dirty="0"/>
              <a:t> A web and mobile-accessible platform displaying real-time data and visualizations.</a:t>
            </a:r>
          </a:p>
          <a:p>
            <a:r>
              <a:rPr lang="en-US" b="1" dirty="0"/>
              <a:t>Integrated System:</a:t>
            </a:r>
            <a:r>
              <a:rPr lang="en-US" dirty="0"/>
              <a:t> Seamless integration of </a:t>
            </a:r>
            <a:r>
              <a:rPr lang="en-US" dirty="0" err="1"/>
              <a:t>IoT</a:t>
            </a:r>
            <a:r>
              <a:rPr lang="en-US" dirty="0"/>
              <a:t> sensors and the platform using Python and </a:t>
            </a:r>
            <a:r>
              <a:rPr lang="en-US" dirty="0" err="1"/>
              <a:t>IoT</a:t>
            </a:r>
            <a:r>
              <a:rPr lang="en-US" dirty="0"/>
              <a:t> protocols.</a:t>
            </a:r>
          </a:p>
          <a:p>
            <a:r>
              <a:rPr lang="en-US" b="1" dirty="0"/>
              <a:t>Documentation:</a:t>
            </a:r>
            <a:r>
              <a:rPr lang="en-US" dirty="0"/>
              <a:t> Detailed documentation of system design, development process, and user manuals.</a:t>
            </a:r>
          </a:p>
          <a:p>
            <a:r>
              <a:rPr lang="en-US" b="1" dirty="0"/>
              <a:t>Deployed Enhanced Water Fountains:</a:t>
            </a:r>
            <a:r>
              <a:rPr lang="en-US" dirty="0"/>
              <a:t> Installed and operational water fountains with </a:t>
            </a:r>
            <a:r>
              <a:rPr lang="en-US" dirty="0" err="1"/>
              <a:t>IoT</a:t>
            </a:r>
            <a:r>
              <a:rPr lang="en-US" dirty="0"/>
              <a:t> sensors in public areas.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Eras Bold ITC" pitchFamily="34" charset="0"/>
              </a:rPr>
              <a:t>Importance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The project, aimed at enhancing public water fountains with </a:t>
            </a:r>
            <a:r>
              <a:rPr lang="en-US" sz="1800" dirty="0" err="1"/>
              <a:t>IoT</a:t>
            </a:r>
            <a:r>
              <a:rPr lang="en-US" sz="1800" dirty="0"/>
              <a:t> sensors and real-time monitoring capabilities, holds significant importance for various stakeholders and the community as a whole. Here's why this project is important:</a:t>
            </a:r>
          </a:p>
          <a:p>
            <a:pPr>
              <a:buAutoNum type="arabicPeriod"/>
            </a:pPr>
            <a:r>
              <a:rPr lang="en-US" sz="1800" b="1" dirty="0"/>
              <a:t>Water Conservation:</a:t>
            </a:r>
            <a:r>
              <a:rPr lang="en-US" sz="1800" dirty="0"/>
              <a:t>             </a:t>
            </a:r>
          </a:p>
          <a:p>
            <a:pPr indent="11113"/>
            <a:r>
              <a:rPr lang="en-US" sz="1800" dirty="0"/>
              <a:t>   Efficient Usage</a:t>
            </a:r>
          </a:p>
          <a:p>
            <a:pPr indent="11113"/>
            <a:r>
              <a:rPr lang="en-US" sz="1800" dirty="0"/>
              <a:t>   Reduced Wastage</a:t>
            </a:r>
          </a:p>
          <a:p>
            <a:pPr>
              <a:buNone/>
            </a:pPr>
            <a:r>
              <a:rPr lang="en-US" sz="1800" b="1" dirty="0"/>
              <a:t>2.   Hygiene and Public Health:</a:t>
            </a:r>
          </a:p>
          <a:p>
            <a:pPr indent="11113"/>
            <a:r>
              <a:rPr lang="en-US" sz="1800" dirty="0"/>
              <a:t>    Enhanced Hygiene</a:t>
            </a:r>
          </a:p>
          <a:p>
            <a:pPr indent="11113"/>
            <a:r>
              <a:rPr lang="en-US" sz="1800" dirty="0"/>
              <a:t>    Safe Drinking Water</a:t>
            </a:r>
          </a:p>
          <a:p>
            <a:pPr>
              <a:buNone/>
            </a:pPr>
            <a:r>
              <a:rPr lang="en-US" sz="1800" b="1" dirty="0"/>
              <a:t>3. Environmental Sustainability:</a:t>
            </a:r>
            <a:endParaRPr lang="en-US" sz="1800" dirty="0"/>
          </a:p>
          <a:p>
            <a:pPr indent="11113"/>
            <a:r>
              <a:rPr lang="en-US" sz="1800" dirty="0"/>
              <a:t>    Promoting Sustainability</a:t>
            </a:r>
          </a:p>
          <a:p>
            <a:pPr indent="11113"/>
            <a:r>
              <a:rPr lang="en-US" sz="1800" dirty="0"/>
              <a:t>    Demonstrating Smart Technology</a:t>
            </a:r>
          </a:p>
          <a:p>
            <a:pPr>
              <a:buNone/>
            </a:pPr>
            <a:r>
              <a:rPr lang="en-US" sz="1800" b="1" dirty="0"/>
              <a:t>5. Community Engagement:</a:t>
            </a:r>
            <a:endParaRPr lang="en-US" sz="1800" dirty="0"/>
          </a:p>
          <a:p>
            <a:pPr marL="633413" indent="-279400"/>
            <a:r>
              <a:rPr lang="en-US" sz="1800" dirty="0"/>
              <a:t>Transparency</a:t>
            </a:r>
          </a:p>
          <a:p>
            <a:pPr marL="636588" indent="-282575"/>
            <a:r>
              <a:rPr lang="en-US" sz="1800" dirty="0"/>
              <a:t>Educational Value</a:t>
            </a:r>
          </a:p>
          <a:p>
            <a:pPr>
              <a:buNone/>
            </a:pPr>
            <a:r>
              <a:rPr lang="en-US" sz="1800" b="1" dirty="0"/>
              <a:t>6. Efficient Maintenance:</a:t>
            </a:r>
            <a:endParaRPr lang="en-US" sz="1800" dirty="0"/>
          </a:p>
          <a:p>
            <a:pPr marL="636588" indent="-282575"/>
            <a:r>
              <a:rPr lang="en-US" sz="1800" dirty="0"/>
              <a:t>Prompt Repairs</a:t>
            </a:r>
          </a:p>
          <a:p>
            <a:pPr marL="636588" indent="-282575"/>
            <a:r>
              <a:rPr lang="en-US" sz="1800" dirty="0"/>
              <a:t>Cost Efficiency</a:t>
            </a:r>
          </a:p>
          <a:p>
            <a:pPr>
              <a:buNone/>
            </a:pPr>
            <a:r>
              <a:rPr lang="en-US" sz="1800" b="1" dirty="0"/>
              <a:t>7. Smart City Development:</a:t>
            </a:r>
            <a:endParaRPr lang="en-US" sz="1800" dirty="0"/>
          </a:p>
          <a:p>
            <a:pPr marL="636588" indent="-282575"/>
            <a:r>
              <a:rPr lang="en-US" sz="1800" dirty="0"/>
              <a:t>Urban Innovation</a:t>
            </a:r>
          </a:p>
          <a:p>
            <a:pPr marL="636588" indent="-282575"/>
            <a:r>
              <a:rPr lang="en-US" sz="1800" dirty="0"/>
              <a:t>Quality of Life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439718"/>
          </a:xfrm>
        </p:spPr>
        <p:txBody>
          <a:bodyPr>
            <a:noAutofit/>
          </a:bodyPr>
          <a:lstStyle/>
          <a:p>
            <a:pPr algn="l"/>
            <a:br>
              <a:rPr lang="en-US" sz="2400" b="1" dirty="0">
                <a:latin typeface="Eras Bold ITC" pitchFamily="34" charset="0"/>
              </a:rPr>
            </a:br>
            <a:r>
              <a:rPr lang="en-US" sz="2400" b="1" dirty="0" err="1">
                <a:latin typeface="Eras Bold ITC" pitchFamily="34" charset="0"/>
              </a:rPr>
              <a:t>IoT</a:t>
            </a:r>
            <a:r>
              <a:rPr lang="en-US" sz="2400" b="1" dirty="0">
                <a:latin typeface="Eras Bold ITC" pitchFamily="34" charset="0"/>
              </a:rPr>
              <a:t> Sensor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Designing an effective </a:t>
            </a:r>
            <a:r>
              <a:rPr lang="en-US" sz="1800" dirty="0" err="1"/>
              <a:t>IoT</a:t>
            </a:r>
            <a:r>
              <a:rPr lang="en-US" sz="1800" dirty="0"/>
              <a:t> sensor system for enhancing public water fountains involves careful consideration of various factors to ensure efficiency, accuracy, and reliability. Here 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/>
              <a:t>Sensor Selection:</a:t>
            </a:r>
            <a:endParaRPr lang="en-US" sz="1800" dirty="0"/>
          </a:p>
          <a:p>
            <a:r>
              <a:rPr lang="en-US" sz="1800" dirty="0"/>
              <a:t>Flow Control Sensors</a:t>
            </a:r>
          </a:p>
          <a:p>
            <a:r>
              <a:rPr lang="en-US" sz="1800" dirty="0"/>
              <a:t>Malfunction Detection Sensors</a:t>
            </a:r>
          </a:p>
          <a:p>
            <a:r>
              <a:rPr lang="en-US" sz="1800" dirty="0"/>
              <a:t>Hygiene Features</a:t>
            </a:r>
          </a:p>
          <a:p>
            <a:pPr>
              <a:buNone/>
            </a:pPr>
            <a:r>
              <a:rPr lang="en-US" sz="1800" dirty="0"/>
              <a:t>2. </a:t>
            </a:r>
            <a:r>
              <a:rPr lang="en-US" sz="1800" b="1" dirty="0"/>
              <a:t>Power Management:</a:t>
            </a:r>
            <a:endParaRPr lang="en-US" sz="1800" dirty="0"/>
          </a:p>
          <a:p>
            <a:r>
              <a:rPr lang="en-US" sz="1800" dirty="0"/>
              <a:t>Power Efficiency</a:t>
            </a:r>
          </a:p>
          <a:p>
            <a:r>
              <a:rPr lang="en-US" sz="1800" dirty="0"/>
              <a:t>Sleep Modes</a:t>
            </a:r>
          </a:p>
          <a:p>
            <a:pPr>
              <a:buNone/>
            </a:pPr>
            <a:r>
              <a:rPr lang="en-US" sz="1800" dirty="0"/>
              <a:t>3. </a:t>
            </a:r>
            <a:r>
              <a:rPr lang="en-US" sz="1800" b="1" dirty="0"/>
              <a:t>Connectivity and Communication:</a:t>
            </a:r>
            <a:endParaRPr lang="en-US" sz="1800" dirty="0"/>
          </a:p>
          <a:p>
            <a:r>
              <a:rPr lang="en-US" sz="1800" dirty="0"/>
              <a:t>Wireless Protocols</a:t>
            </a:r>
          </a:p>
          <a:p>
            <a:r>
              <a:rPr lang="en-US" sz="1800" dirty="0"/>
              <a:t>Data Transmission Security</a:t>
            </a:r>
          </a:p>
          <a:p>
            <a:pPr>
              <a:buNone/>
            </a:pPr>
            <a:r>
              <a:rPr lang="en-US" sz="1800" dirty="0"/>
              <a:t>4. </a:t>
            </a:r>
            <a:r>
              <a:rPr lang="en-US" sz="1800" b="1" dirty="0"/>
              <a:t>Data Accuracy and Calibration:</a:t>
            </a:r>
            <a:endParaRPr lang="en-US" sz="1800" dirty="0"/>
          </a:p>
          <a:p>
            <a:r>
              <a:rPr lang="en-US" sz="1800" dirty="0"/>
              <a:t>Calibration</a:t>
            </a:r>
          </a:p>
          <a:p>
            <a:r>
              <a:rPr lang="en-US" sz="1800" dirty="0"/>
              <a:t>Data Validation</a:t>
            </a:r>
          </a:p>
          <a:p>
            <a:pPr>
              <a:buNone/>
            </a:pPr>
            <a:r>
              <a:rPr lang="en-US" sz="1800" dirty="0"/>
              <a:t>5. </a:t>
            </a:r>
            <a:r>
              <a:rPr lang="en-US" sz="1800" b="1" dirty="0"/>
              <a:t>Integration with Hygiene Features:</a:t>
            </a:r>
            <a:endParaRPr lang="en-US" sz="1800" dirty="0"/>
          </a:p>
          <a:p>
            <a:r>
              <a:rPr lang="en-US" sz="1800" dirty="0" err="1"/>
              <a:t>Touchless</a:t>
            </a:r>
            <a:r>
              <a:rPr lang="en-US" sz="1800" dirty="0"/>
              <a:t> Operation</a:t>
            </a:r>
          </a:p>
          <a:p>
            <a:r>
              <a:rPr lang="en-US" sz="1800" dirty="0"/>
              <a:t>Automated Cleaning</a:t>
            </a:r>
          </a:p>
          <a:p>
            <a:pPr>
              <a:buNone/>
            </a:pPr>
            <a:r>
              <a:rPr lang="en-US" sz="1800" dirty="0"/>
              <a:t>6. </a:t>
            </a:r>
            <a:r>
              <a:rPr lang="en-US" sz="1800" b="1" dirty="0"/>
              <a:t>Sensor Placement and Durability:</a:t>
            </a:r>
            <a:endParaRPr lang="en-US" sz="1800" dirty="0"/>
          </a:p>
          <a:p>
            <a:r>
              <a:rPr lang="en-US" sz="1800" dirty="0"/>
              <a:t>Strategic Placement</a:t>
            </a:r>
          </a:p>
          <a:p>
            <a:r>
              <a:rPr lang="en-US" sz="1800" dirty="0"/>
              <a:t>Durability</a:t>
            </a:r>
          </a:p>
          <a:p>
            <a:pPr>
              <a:buNone/>
            </a:pPr>
            <a:r>
              <a:rPr lang="en-US" sz="1800" dirty="0"/>
              <a:t>7. </a:t>
            </a:r>
            <a:r>
              <a:rPr lang="en-US" sz="1800" b="1" dirty="0"/>
              <a:t>User Interface and Feedback:</a:t>
            </a:r>
            <a:endParaRPr lang="en-US" sz="1800" dirty="0"/>
          </a:p>
          <a:p>
            <a:r>
              <a:rPr lang="en-US" sz="1800" dirty="0"/>
              <a:t>Feedback Mechanisms</a:t>
            </a:r>
          </a:p>
          <a:p>
            <a:r>
              <a:rPr lang="en-US" sz="1800" dirty="0"/>
              <a:t>User Interaction</a:t>
            </a:r>
          </a:p>
          <a:p>
            <a:pPr>
              <a:buNone/>
            </a:pPr>
            <a:r>
              <a:rPr lang="en-US" sz="1800" dirty="0"/>
              <a:t>8. </a:t>
            </a:r>
            <a:r>
              <a:rPr lang="en-US" sz="1800" b="1" dirty="0"/>
              <a:t>Remote Monitoring and Control:</a:t>
            </a:r>
            <a:endParaRPr lang="en-US" sz="1800" dirty="0"/>
          </a:p>
          <a:p>
            <a:r>
              <a:rPr lang="en-US" sz="1800" dirty="0"/>
              <a:t>Remote Access</a:t>
            </a:r>
          </a:p>
          <a:p>
            <a:r>
              <a:rPr lang="en-US" sz="1800" dirty="0"/>
              <a:t>Real-time Alerts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Eras Bold ITC" pitchFamily="34" charset="0"/>
              </a:rPr>
              <a:t>Water Fountain Status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Designing a Water Fountain Status Platform involves creating an intuitive, user-friendly interface that provides real-time information about water fountain status, usage patterns, and alerts. Here are the key elements to consider while designing the platform:</a:t>
            </a:r>
          </a:p>
          <a:p>
            <a:pPr>
              <a:buNone/>
            </a:pPr>
            <a:r>
              <a:rPr lang="en-US" sz="1600" dirty="0"/>
              <a:t>1. </a:t>
            </a:r>
            <a:r>
              <a:rPr lang="en-US" sz="1600" b="1" dirty="0"/>
              <a:t>User Interface:</a:t>
            </a:r>
            <a:endParaRPr lang="en-US" sz="1600" dirty="0"/>
          </a:p>
          <a:p>
            <a:r>
              <a:rPr lang="en-US" sz="1600" dirty="0"/>
              <a:t>Dashboard, Intuitive Design, Responsive Design</a:t>
            </a:r>
          </a:p>
          <a:p>
            <a:pPr>
              <a:buNone/>
            </a:pPr>
            <a:r>
              <a:rPr lang="en-US" sz="1600" dirty="0"/>
              <a:t>2. </a:t>
            </a:r>
            <a:r>
              <a:rPr lang="en-US" sz="1600" b="1" dirty="0"/>
              <a:t>Real-time Data Display:</a:t>
            </a:r>
            <a:endParaRPr lang="en-US" sz="1600" dirty="0"/>
          </a:p>
          <a:p>
            <a:r>
              <a:rPr lang="en-US" sz="1600" dirty="0"/>
              <a:t>Flow Rates, Usage Patterns, Malfunction Alerts</a:t>
            </a:r>
          </a:p>
          <a:p>
            <a:pPr>
              <a:buNone/>
            </a:pPr>
            <a:r>
              <a:rPr lang="en-US" sz="1600" dirty="0"/>
              <a:t>3. </a:t>
            </a:r>
            <a:r>
              <a:rPr lang="en-US" sz="1600" b="1" dirty="0"/>
              <a:t>Interactive Visualizations:</a:t>
            </a:r>
            <a:endParaRPr lang="en-US" sz="1600" dirty="0"/>
          </a:p>
          <a:p>
            <a:r>
              <a:rPr lang="en-US" sz="1600" dirty="0"/>
              <a:t>Graphs and Charts, Map View</a:t>
            </a:r>
          </a:p>
          <a:p>
            <a:pPr>
              <a:buNone/>
            </a:pPr>
            <a:r>
              <a:rPr lang="en-US" sz="1600" b="1" dirty="0"/>
              <a:t>4. User Interaction:</a:t>
            </a:r>
          </a:p>
          <a:p>
            <a:r>
              <a:rPr lang="en-US" sz="1600" dirty="0"/>
              <a:t>Search and Filters, User Feedback</a:t>
            </a:r>
          </a:p>
          <a:p>
            <a:pPr>
              <a:buNone/>
            </a:pPr>
            <a:r>
              <a:rPr lang="en-US" sz="1600" dirty="0"/>
              <a:t>5. </a:t>
            </a:r>
            <a:r>
              <a:rPr lang="en-US" sz="1600" b="1" dirty="0"/>
              <a:t>Alert Mechanisms:</a:t>
            </a:r>
            <a:endParaRPr lang="en-US" sz="1600" dirty="0"/>
          </a:p>
          <a:p>
            <a:r>
              <a:rPr lang="en-US" sz="1600" dirty="0"/>
              <a:t>Real-time Notifications, Alert History</a:t>
            </a:r>
          </a:p>
          <a:p>
            <a:pPr>
              <a:buNone/>
            </a:pPr>
            <a:r>
              <a:rPr lang="en-US" sz="1600" dirty="0"/>
              <a:t>6. </a:t>
            </a:r>
            <a:r>
              <a:rPr lang="en-US" sz="1600" b="1" dirty="0"/>
              <a:t>Data Security and Privacy:</a:t>
            </a:r>
            <a:endParaRPr lang="en-US" sz="1600" dirty="0"/>
          </a:p>
          <a:p>
            <a:r>
              <a:rPr lang="en-US" sz="1600" dirty="0"/>
              <a:t>User Authentication, Data Encryption</a:t>
            </a:r>
          </a:p>
          <a:p>
            <a:pPr>
              <a:buNone/>
            </a:pPr>
            <a:r>
              <a:rPr lang="en-US" sz="1600" dirty="0"/>
              <a:t>7. </a:t>
            </a:r>
            <a:r>
              <a:rPr lang="en-US" sz="1600" b="1" dirty="0"/>
              <a:t>Historical Data Analysis:</a:t>
            </a:r>
            <a:endParaRPr lang="en-US" sz="1600" dirty="0"/>
          </a:p>
          <a:p>
            <a:r>
              <a:rPr lang="en-US" sz="1600" dirty="0"/>
              <a:t>Data Storage, Data Analytics</a:t>
            </a:r>
          </a:p>
          <a:p>
            <a:pPr>
              <a:buNone/>
            </a:pPr>
            <a:r>
              <a:rPr lang="en-US" sz="1600" dirty="0"/>
              <a:t>8. </a:t>
            </a:r>
            <a:r>
              <a:rPr lang="en-US" sz="1600" b="1" dirty="0"/>
              <a:t>Maintenance and Support:</a:t>
            </a:r>
            <a:endParaRPr lang="en-US" sz="1600" dirty="0"/>
          </a:p>
          <a:p>
            <a:r>
              <a:rPr lang="en-US" sz="1600" dirty="0"/>
              <a:t>Maintenance Logs, Support Documentation</a:t>
            </a:r>
          </a:p>
          <a:p>
            <a:pPr>
              <a:buNone/>
            </a:pPr>
            <a:r>
              <a:rPr lang="en-US" sz="1600" dirty="0"/>
              <a:t>9. </a:t>
            </a:r>
            <a:r>
              <a:rPr lang="en-US" sz="1600" b="1" dirty="0"/>
              <a:t>Scalability and Integration:</a:t>
            </a:r>
            <a:endParaRPr lang="en-US" sz="1600" dirty="0"/>
          </a:p>
          <a:p>
            <a:r>
              <a:rPr lang="en-US" sz="1600" dirty="0"/>
              <a:t>Scalability, Integration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latin typeface="Eras Bold ITC" pitchFamily="34" charset="0"/>
              </a:rPr>
            </a:br>
            <a:r>
              <a:rPr lang="en-US" sz="2400" dirty="0">
                <a:latin typeface="Eras Bold ITC" pitchFamily="34" charset="0"/>
              </a:rPr>
              <a:t>Integration Using </a:t>
            </a:r>
            <a:r>
              <a:rPr lang="en-US" sz="2400" dirty="0" err="1">
                <a:latin typeface="Eras Bold ITC" pitchFamily="34" charset="0"/>
              </a:rPr>
              <a:t>IoT</a:t>
            </a:r>
            <a:r>
              <a:rPr lang="en-US" sz="2400" dirty="0">
                <a:latin typeface="Eras Bold ITC" pitchFamily="34" charset="0"/>
              </a:rPr>
              <a:t> Technology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Integrating </a:t>
            </a:r>
            <a:r>
              <a:rPr lang="en-US" dirty="0" err="1"/>
              <a:t>IoT</a:t>
            </a:r>
            <a:r>
              <a:rPr lang="en-US" dirty="0"/>
              <a:t> technology and Python programming language is crucial for connecting the </a:t>
            </a:r>
            <a:r>
              <a:rPr lang="en-US" dirty="0" err="1"/>
              <a:t>IoT</a:t>
            </a:r>
            <a:r>
              <a:rPr lang="en-US" dirty="0"/>
              <a:t> sensors with the Water Fountain Status Platform. Here's how you can achieve seamless integration using </a:t>
            </a:r>
            <a:r>
              <a:rPr lang="en-US" dirty="0" err="1"/>
              <a:t>IoT</a:t>
            </a:r>
            <a:r>
              <a:rPr lang="en-US" dirty="0"/>
              <a:t> technology and Python:</a:t>
            </a:r>
          </a:p>
          <a:p>
            <a:pPr>
              <a:buNone/>
            </a:pPr>
            <a:r>
              <a:rPr lang="en-US" dirty="0"/>
              <a:t>1. </a:t>
            </a:r>
            <a:r>
              <a:rPr lang="en-US" b="1" dirty="0"/>
              <a:t>Choose </a:t>
            </a:r>
            <a:r>
              <a:rPr lang="en-US" b="1" dirty="0" err="1"/>
              <a:t>IoT</a:t>
            </a:r>
            <a:r>
              <a:rPr lang="en-US" b="1" dirty="0"/>
              <a:t> Protocols:</a:t>
            </a:r>
            <a:endParaRPr lang="en-US" dirty="0"/>
          </a:p>
          <a:p>
            <a:r>
              <a:rPr lang="en-US" dirty="0"/>
              <a:t>MQTT (Message Queuing Telemetry Transport)</a:t>
            </a:r>
          </a:p>
          <a:p>
            <a:r>
              <a:rPr lang="en-US" dirty="0" err="1"/>
              <a:t>CoAP</a:t>
            </a:r>
            <a:r>
              <a:rPr lang="en-US" dirty="0"/>
              <a:t> (Constrained Application Protocol)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b="1" dirty="0"/>
              <a:t>Implement MQTT or </a:t>
            </a:r>
            <a:r>
              <a:rPr lang="en-US" b="1" dirty="0" err="1"/>
              <a:t>CoAP</a:t>
            </a:r>
            <a:r>
              <a:rPr lang="en-US" b="1" dirty="0"/>
              <a:t> in Python:</a:t>
            </a:r>
            <a:endParaRPr lang="en-US" dirty="0"/>
          </a:p>
          <a:p>
            <a:r>
              <a:rPr lang="en-US" dirty="0"/>
              <a:t>MQTT in Python</a:t>
            </a:r>
          </a:p>
          <a:p>
            <a:r>
              <a:rPr lang="en-US" dirty="0" err="1"/>
              <a:t>CoAP</a:t>
            </a:r>
            <a:r>
              <a:rPr lang="en-US" dirty="0"/>
              <a:t> in Python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b="1" dirty="0"/>
              <a:t>Data Serialization and Parsing:</a:t>
            </a:r>
            <a:endParaRPr lang="en-US" dirty="0"/>
          </a:p>
          <a:p>
            <a:r>
              <a:rPr lang="en-US" dirty="0"/>
              <a:t>JSON (JavaScript Object Notation)</a:t>
            </a:r>
          </a:p>
          <a:p>
            <a:r>
              <a:rPr lang="en-US" dirty="0"/>
              <a:t>Message Format</a:t>
            </a:r>
          </a:p>
          <a:p>
            <a:pPr>
              <a:buNone/>
            </a:pPr>
            <a:r>
              <a:rPr lang="en-US" dirty="0"/>
              <a:t>4. </a:t>
            </a:r>
            <a:r>
              <a:rPr lang="en-US" b="1" dirty="0"/>
              <a:t>Security and Encryption:</a:t>
            </a:r>
            <a:endParaRPr lang="en-US" dirty="0"/>
          </a:p>
          <a:p>
            <a:r>
              <a:rPr lang="en-US" dirty="0"/>
              <a:t>SSL/TLS Encryption</a:t>
            </a:r>
          </a:p>
          <a:p>
            <a:r>
              <a:rPr lang="en-US" dirty="0"/>
              <a:t>Authentication</a:t>
            </a:r>
          </a:p>
          <a:p>
            <a:pPr>
              <a:buNone/>
            </a:pPr>
            <a:r>
              <a:rPr lang="en-US" dirty="0"/>
              <a:t>5. </a:t>
            </a:r>
            <a:r>
              <a:rPr lang="en-US" b="1" dirty="0"/>
              <a:t>Error Handling and Retry Mechanisms: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r>
              <a:rPr lang="en-US" dirty="0"/>
              <a:t>Retry Logic</a:t>
            </a:r>
          </a:p>
          <a:p>
            <a:pPr>
              <a:buNone/>
            </a:pPr>
            <a:r>
              <a:rPr lang="en-US" dirty="0"/>
              <a:t>6. </a:t>
            </a:r>
            <a:r>
              <a:rPr lang="en-US" b="1" dirty="0"/>
              <a:t>Asynchronous Programming:</a:t>
            </a:r>
            <a:endParaRPr lang="en-US" dirty="0"/>
          </a:p>
          <a:p>
            <a:r>
              <a:rPr lang="en-US" dirty="0" err="1"/>
              <a:t>Asyncio</a:t>
            </a:r>
            <a:r>
              <a:rPr lang="en-US" dirty="0"/>
              <a:t> in Python</a:t>
            </a:r>
          </a:p>
          <a:p>
            <a:pPr>
              <a:buNone/>
            </a:pPr>
            <a:r>
              <a:rPr lang="en-US" dirty="0"/>
              <a:t>7. </a:t>
            </a:r>
            <a:r>
              <a:rPr lang="en-US" b="1" dirty="0"/>
              <a:t>Logging and Monitoring:</a:t>
            </a:r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/>
              <a:t>Monitoring</a:t>
            </a:r>
          </a:p>
          <a:p>
            <a:pPr>
              <a:buNone/>
            </a:pPr>
            <a:r>
              <a:rPr lang="en-US" dirty="0"/>
              <a:t>8. </a:t>
            </a:r>
            <a:r>
              <a:rPr lang="en-US" b="1" dirty="0"/>
              <a:t>Documentation and Version Control: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r>
              <a:rPr lang="en-US" dirty="0"/>
              <a:t>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Eras Bold ITC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conclusion, the project to enhance public water fountains with </a:t>
            </a:r>
            <a:r>
              <a:rPr lang="en-US" dirty="0" err="1"/>
              <a:t>IoT</a:t>
            </a:r>
            <a:r>
              <a:rPr lang="en-US" dirty="0"/>
              <a:t> sensors and a real-time monitoring platform is poised to revolutionize urban infrastructure. By integrating cutting-edge technology, this initiative addresses critical aspects of water conservation, public health, user experience, and sustainability in our communities.</a:t>
            </a:r>
          </a:p>
          <a:p>
            <a:r>
              <a:rPr lang="en-US" dirty="0"/>
              <a:t>Through meticulous sensor design, seamless integration, and user-friendly interfaces, the project ensures efficient water usage, reduces wastage, and provides residents with access to safe and hygienic drinking water. Real-time monitoring not only facilitates prompt maintenance but also empowers city authorities with data-driven insights for better resource management.</a:t>
            </a:r>
          </a:p>
          <a:p>
            <a:r>
              <a:rPr lang="en-US" dirty="0"/>
              <a:t>The significance of this project extends beyond technological innovation. It exemplifies a paradigm shift in how we approach urban amenities, showcasing the potential of </a:t>
            </a:r>
            <a:r>
              <a:rPr lang="en-US" dirty="0" err="1"/>
              <a:t>IoT</a:t>
            </a:r>
            <a:r>
              <a:rPr lang="en-US" dirty="0"/>
              <a:t> and smart technologies in enhancing the quality of life. It promotes environmental consciousness, community engagement, and transparency between local authorities and residents.</a:t>
            </a:r>
          </a:p>
          <a:p>
            <a:r>
              <a:rPr lang="en-US" dirty="0"/>
              <a:t>As the project reaches fruition, it stands as a testament to the possibilities that arise when technology, sustainability, and community welfare converge. By embracing this vision, we pave the way for smarter, healthier, and more connected cities, thereby shaping a future where innovation serves as the cornerstone of progress and prosperity.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</TotalTime>
  <Words>1400</Words>
  <Application>Microsoft Office PowerPoint</Application>
  <PresentationFormat>On-screen Show (4:3)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Yu Gothic UI Semibold</vt:lpstr>
      <vt:lpstr>Arial</vt:lpstr>
      <vt:lpstr>Bahnschrift SemiBold</vt:lpstr>
      <vt:lpstr>Bauhaus 93</vt:lpstr>
      <vt:lpstr>Berlin Sans FB Demi</vt:lpstr>
      <vt:lpstr>Calibri</vt:lpstr>
      <vt:lpstr>Constantia</vt:lpstr>
      <vt:lpstr>Eras Bold ITC</vt:lpstr>
      <vt:lpstr>Segoe UI Semibold</vt:lpstr>
      <vt:lpstr>Wingdings 2</vt:lpstr>
      <vt:lpstr>Flow</vt:lpstr>
      <vt:lpstr>PowerPoint Presentation</vt:lpstr>
      <vt:lpstr>PowerPoint Presentation</vt:lpstr>
      <vt:lpstr>Objectives And Goals</vt:lpstr>
      <vt:lpstr>PowerPoint Presentation</vt:lpstr>
      <vt:lpstr>Importance Of The Project</vt:lpstr>
      <vt:lpstr> IoT Sensor System Design</vt:lpstr>
      <vt:lpstr>Water Fountain Status Platform</vt:lpstr>
      <vt:lpstr> Integration Using IoT Technology and Python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AILAB-62</dc:creator>
  <cp:lastModifiedBy>rohan reddy</cp:lastModifiedBy>
  <cp:revision>23</cp:revision>
  <dcterms:created xsi:type="dcterms:W3CDTF">2023-09-29T07:51:26Z</dcterms:created>
  <dcterms:modified xsi:type="dcterms:W3CDTF">2023-09-30T15:20:57Z</dcterms:modified>
</cp:coreProperties>
</file>