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2"/>
    <p:sldMasterId id="2147483674" r:id="rId3"/>
    <p:sldMasterId id="2147483689" r:id="rId4"/>
  </p:sldMasterIdLst>
  <p:notesMasterIdLst>
    <p:notesMasterId r:id="rId59"/>
  </p:notesMasterIdLst>
  <p:sldIdLst>
    <p:sldId id="300" r:id="rId5"/>
    <p:sldId id="602" r:id="rId6"/>
    <p:sldId id="604" r:id="rId7"/>
    <p:sldId id="605" r:id="rId8"/>
    <p:sldId id="606" r:id="rId9"/>
    <p:sldId id="607" r:id="rId10"/>
    <p:sldId id="608" r:id="rId11"/>
    <p:sldId id="2073" r:id="rId12"/>
    <p:sldId id="257" r:id="rId13"/>
    <p:sldId id="291" r:id="rId14"/>
    <p:sldId id="2047" r:id="rId15"/>
    <p:sldId id="2011" r:id="rId16"/>
    <p:sldId id="2037" r:id="rId17"/>
    <p:sldId id="2049" r:id="rId18"/>
    <p:sldId id="2050" r:id="rId19"/>
    <p:sldId id="2048" r:id="rId20"/>
    <p:sldId id="2051" r:id="rId21"/>
    <p:sldId id="2053" r:id="rId22"/>
    <p:sldId id="2054" r:id="rId23"/>
    <p:sldId id="278" r:id="rId24"/>
    <p:sldId id="262" r:id="rId25"/>
    <p:sldId id="280" r:id="rId26"/>
    <p:sldId id="661" r:id="rId27"/>
    <p:sldId id="655" r:id="rId28"/>
    <p:sldId id="281" r:id="rId29"/>
    <p:sldId id="283" r:id="rId30"/>
    <p:sldId id="2057" r:id="rId31"/>
    <p:sldId id="293" r:id="rId32"/>
    <p:sldId id="294" r:id="rId33"/>
    <p:sldId id="656" r:id="rId34"/>
    <p:sldId id="284" r:id="rId35"/>
    <p:sldId id="2055" r:id="rId36"/>
    <p:sldId id="2074" r:id="rId37"/>
    <p:sldId id="2056" r:id="rId38"/>
    <p:sldId id="657" r:id="rId39"/>
    <p:sldId id="285" r:id="rId40"/>
    <p:sldId id="287" r:id="rId41"/>
    <p:sldId id="299" r:id="rId42"/>
    <p:sldId id="2058" r:id="rId43"/>
    <p:sldId id="286" r:id="rId44"/>
    <p:sldId id="2075" r:id="rId45"/>
    <p:sldId id="288" r:id="rId46"/>
    <p:sldId id="658" r:id="rId47"/>
    <p:sldId id="297" r:id="rId48"/>
    <p:sldId id="298" r:id="rId49"/>
    <p:sldId id="289" r:id="rId50"/>
    <p:sldId id="659" r:id="rId51"/>
    <p:sldId id="279" r:id="rId52"/>
    <p:sldId id="296" r:id="rId53"/>
    <p:sldId id="660" r:id="rId54"/>
    <p:sldId id="295" r:id="rId55"/>
    <p:sldId id="654" r:id="rId56"/>
    <p:sldId id="601" r:id="rId57"/>
    <p:sldId id="528"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00" autoAdjust="0"/>
    <p:restoredTop sz="81749" autoAdjust="0"/>
  </p:normalViewPr>
  <p:slideViewPr>
    <p:cSldViewPr snapToGrid="0">
      <p:cViewPr varScale="1">
        <p:scale>
          <a:sx n="100" d="100"/>
          <a:sy n="100" d="100"/>
        </p:scale>
        <p:origin x="168" y="208"/>
      </p:cViewPr>
      <p:guideLst>
        <p:guide orient="horz" pos="2160"/>
        <p:guide pos="3840"/>
      </p:guideLst>
    </p:cSldViewPr>
  </p:slideViewPr>
  <p:outlineViewPr>
    <p:cViewPr>
      <p:scale>
        <a:sx n="33" d="100"/>
        <a:sy n="33" d="100"/>
      </p:scale>
      <p:origin x="0" y="-972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1.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2.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3.xml"/><Relationship Id="rId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5" Type="http://schemas.openxmlformats.org/officeDocument/2006/relationships/image" Target="../media/image57.wmf"/><Relationship Id="rId4" Type="http://schemas.openxmlformats.org/officeDocument/2006/relationships/image" Target="../media/image5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4EEF68-2EDD-4B3B-9762-0961D8618D5B}" type="datetimeFigureOut">
              <a:rPr lang="zh-CN" altLang="en-US" smtClean="0"/>
              <a:pPr/>
              <a:t>2021/8/30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552336-4AC1-4E19-8BEF-370377D6F59E}" type="slidenum">
              <a:rPr lang="zh-CN" altLang="en-US" smtClean="0"/>
              <a:pPr/>
              <a:t>‹#›</a:t>
            </a:fld>
            <a:endParaRPr lang="zh-CN" altLang="en-US"/>
          </a:p>
        </p:txBody>
      </p:sp>
    </p:spTree>
    <p:extLst>
      <p:ext uri="{BB962C8B-B14F-4D97-AF65-F5344CB8AC3E}">
        <p14:creationId xmlns:p14="http://schemas.microsoft.com/office/powerpoint/2010/main" val="2449456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F6657EC-7D89-4F09-B8D3-7897CD699461}" type="slidenum">
              <a:rPr lang="zh-CN" altLang="en-US" smtClean="0">
                <a:solidFill>
                  <a:prstClr val="black"/>
                </a:solidFill>
              </a:rPr>
              <a:pPr>
                <a:defRPr/>
              </a:pPr>
              <a:t>1</a:t>
            </a:fld>
            <a:endParaRPr lang="zh-CN" altLang="en-US">
              <a:solidFill>
                <a:prstClr val="black"/>
              </a:solidFill>
            </a:endParaRPr>
          </a:p>
        </p:txBody>
      </p:sp>
    </p:spTree>
    <p:extLst>
      <p:ext uri="{BB962C8B-B14F-4D97-AF65-F5344CB8AC3E}">
        <p14:creationId xmlns:p14="http://schemas.microsoft.com/office/powerpoint/2010/main" val="993645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C74F903-2E09-48F0-B335-DC6E03B38A9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68001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a:t>
            </a:r>
            <a:endParaRPr kumimoji="1" lang="zh-CN" altLang="en-US" dirty="0"/>
          </a:p>
        </p:txBody>
      </p:sp>
      <p:sp>
        <p:nvSpPr>
          <p:cNvPr id="4" name="灯片编号占位符 3"/>
          <p:cNvSpPr>
            <a:spLocks noGrp="1"/>
          </p:cNvSpPr>
          <p:nvPr>
            <p:ph type="sldNum" sz="quarter" idx="5"/>
          </p:nvPr>
        </p:nvSpPr>
        <p:spPr/>
        <p:txBody>
          <a:bodyPr/>
          <a:lstStyle/>
          <a:p>
            <a:fld id="{B3552336-4AC1-4E19-8BEF-370377D6F59E}" type="slidenum">
              <a:rPr lang="zh-CN" altLang="en-US" smtClean="0"/>
              <a:pPr/>
              <a:t>27</a:t>
            </a:fld>
            <a:endParaRPr lang="zh-CN" altLang="en-US"/>
          </a:p>
        </p:txBody>
      </p:sp>
    </p:spTree>
    <p:extLst>
      <p:ext uri="{BB962C8B-B14F-4D97-AF65-F5344CB8AC3E}">
        <p14:creationId xmlns:p14="http://schemas.microsoft.com/office/powerpoint/2010/main" val="1933102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简单</a:t>
            </a:r>
            <a:r>
              <a:rPr kumimoji="1" lang="en-US" altLang="zh-CN" dirty="0"/>
              <a:t>vs</a:t>
            </a:r>
            <a:r>
              <a:rPr kumimoji="1" lang="zh-CN" altLang="en-US" dirty="0"/>
              <a:t>复杂；越平滑越简单</a:t>
            </a:r>
            <a:endParaRPr kumimoji="1" lang="en-US" altLang="zh-CN" dirty="0"/>
          </a:p>
          <a:p>
            <a:r>
              <a:rPr kumimoji="1" lang="zh-CN" altLang="en-US" dirty="0"/>
              <a:t>相似的样本有相似的输出</a:t>
            </a:r>
          </a:p>
        </p:txBody>
      </p:sp>
      <p:sp>
        <p:nvSpPr>
          <p:cNvPr id="4" name="灯片编号占位符 3"/>
          <p:cNvSpPr>
            <a:spLocks noGrp="1"/>
          </p:cNvSpPr>
          <p:nvPr>
            <p:ph type="sldNum" sz="quarter" idx="5"/>
          </p:nvPr>
        </p:nvSpPr>
        <p:spPr/>
        <p:txBody>
          <a:bodyPr/>
          <a:lstStyle/>
          <a:p>
            <a:fld id="{B3552336-4AC1-4E19-8BEF-370377D6F59E}" type="slidenum">
              <a:rPr lang="zh-CN" altLang="en-US" smtClean="0"/>
              <a:pPr/>
              <a:t>37</a:t>
            </a:fld>
            <a:endParaRPr lang="zh-CN" altLang="en-US"/>
          </a:p>
        </p:txBody>
      </p:sp>
    </p:spTree>
    <p:extLst>
      <p:ext uri="{BB962C8B-B14F-4D97-AF65-F5344CB8AC3E}">
        <p14:creationId xmlns:p14="http://schemas.microsoft.com/office/powerpoint/2010/main" val="1294556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3552336-4AC1-4E19-8BEF-370377D6F59E}" type="slidenum">
              <a:rPr lang="zh-CN" altLang="en-US" smtClean="0"/>
              <a:pPr/>
              <a:t>3</a:t>
            </a:fld>
            <a:endParaRPr lang="zh-CN" altLang="en-US"/>
          </a:p>
        </p:txBody>
      </p:sp>
    </p:spTree>
    <p:extLst>
      <p:ext uri="{BB962C8B-B14F-4D97-AF65-F5344CB8AC3E}">
        <p14:creationId xmlns:p14="http://schemas.microsoft.com/office/powerpoint/2010/main" val="1800043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552336-4AC1-4E19-8BEF-370377D6F59E}" type="slidenum">
              <a:rPr lang="zh-CN" altLang="en-US" smtClean="0"/>
              <a:pPr/>
              <a:t>5</a:t>
            </a:fld>
            <a:endParaRPr lang="zh-CN" altLang="en-US"/>
          </a:p>
        </p:txBody>
      </p:sp>
    </p:spTree>
    <p:extLst>
      <p:ext uri="{BB962C8B-B14F-4D97-AF65-F5344CB8AC3E}">
        <p14:creationId xmlns:p14="http://schemas.microsoft.com/office/powerpoint/2010/main" val="3419494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Hans" altLang="en-US" dirty="0"/>
              <a:t>谈以后</a:t>
            </a:r>
            <a:endParaRPr kumimoji="1" lang="zh-CN" altLang="en-US" dirty="0"/>
          </a:p>
        </p:txBody>
      </p:sp>
      <p:sp>
        <p:nvSpPr>
          <p:cNvPr id="4" name="幻灯片编号占位符 3"/>
          <p:cNvSpPr>
            <a:spLocks noGrp="1"/>
          </p:cNvSpPr>
          <p:nvPr>
            <p:ph type="sldNum" sz="quarter" idx="10"/>
          </p:nvPr>
        </p:nvSpPr>
        <p:spPr/>
        <p:txBody>
          <a:bodyPr/>
          <a:lstStyle/>
          <a:p>
            <a:fld id="{B3552336-4AC1-4E19-8BEF-370377D6F59E}" type="slidenum">
              <a:rPr lang="zh-CN" altLang="en-US" smtClean="0"/>
              <a:pPr/>
              <a:t>6</a:t>
            </a:fld>
            <a:endParaRPr lang="zh-CN" altLang="en-US"/>
          </a:p>
        </p:txBody>
      </p:sp>
    </p:spTree>
    <p:extLst>
      <p:ext uri="{BB962C8B-B14F-4D97-AF65-F5344CB8AC3E}">
        <p14:creationId xmlns:p14="http://schemas.microsoft.com/office/powerpoint/2010/main" val="4025920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50" dirty="0"/>
              <a:t>人类社会文明史 上共有四次工业革命。第一</a:t>
            </a:r>
            <a:r>
              <a:rPr lang="en-US" altLang="zh-CN" sz="1050" dirty="0"/>
              <a:t>-</a:t>
            </a:r>
            <a:r>
              <a:rPr lang="zh-CN" altLang="en-US" sz="1050" dirty="0"/>
              <a:t>次工业革命是蒸汽技术革命，自</a:t>
            </a:r>
            <a:r>
              <a:rPr lang="en-US" altLang="zh-CN" sz="1050" dirty="0"/>
              <a:t>1769</a:t>
            </a:r>
            <a:r>
              <a:rPr lang="zh-CN" altLang="en-US" sz="1050" dirty="0"/>
              <a:t>年英国人瓦特改良蒸汽机之后，传统手工劳动完成了向动力机器生产转变的重大飞跃。第二次工业革命是电力技术革命，以电灯的发明为标志，从此社会进入电气时代。第三次工业革命是计算机及信息技术革命，使得世界进入信息化和全球化时代。第四次革命是以人工智能等为主的全新技术革命，力图通过新技术，大幅度提高资源生产率。</a:t>
            </a:r>
          </a:p>
          <a:p>
            <a:endParaRPr lang="zh-CN" altLang="en-US" sz="1050" dirty="0"/>
          </a:p>
          <a:p>
            <a:r>
              <a:rPr lang="zh-CN" altLang="en-US" sz="1050" dirty="0"/>
              <a:t>人工智能这个概念已经出现了六十多年， 但近十年才真正得到全社会层面的重视，甚至上升到国家战略层面。世界各国纷纷出台人工智能国家战略，率先布局本国人工智能。</a:t>
            </a:r>
            <a:endParaRPr kumimoji="1" lang="zh-CN" altLang="en-US" sz="1050" dirty="0"/>
          </a:p>
          <a:p>
            <a:endParaRPr kumimoji="1" lang="zh-CN" altLang="en-US" sz="1050" dirty="0"/>
          </a:p>
        </p:txBody>
      </p:sp>
      <p:sp>
        <p:nvSpPr>
          <p:cNvPr id="4" name="灯片编号占位符 3"/>
          <p:cNvSpPr>
            <a:spLocks noGrp="1"/>
          </p:cNvSpPr>
          <p:nvPr>
            <p:ph type="sldNum" sz="quarter" idx="5"/>
          </p:nvPr>
        </p:nvSpPr>
        <p:spPr/>
        <p:txBody>
          <a:bodyPr/>
          <a:lstStyle/>
          <a:p>
            <a:pPr>
              <a:defRPr/>
            </a:pPr>
            <a:fld id="{3C74F903-2E09-48F0-B335-DC6E03B38A9A}" type="slidenum">
              <a:rPr lang="zh-CN" altLang="en-US" smtClean="0"/>
              <a:t>11</a:t>
            </a:fld>
            <a:endParaRPr lang="zh-CN" altLang="en-US"/>
          </a:p>
        </p:txBody>
      </p:sp>
    </p:spTree>
    <p:extLst>
      <p:ext uri="{BB962C8B-B14F-4D97-AF65-F5344CB8AC3E}">
        <p14:creationId xmlns:p14="http://schemas.microsoft.com/office/powerpoint/2010/main" val="69887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74F903-2E09-48F0-B335-DC6E03B38A9A}" type="slidenum">
              <a:rPr lang="zh-CN" altLang="en-US" smtClean="0"/>
              <a:t>12</a:t>
            </a:fld>
            <a:endParaRPr lang="zh-CN" altLang="en-US"/>
          </a:p>
        </p:txBody>
      </p:sp>
    </p:spTree>
    <p:extLst>
      <p:ext uri="{BB962C8B-B14F-4D97-AF65-F5344CB8AC3E}">
        <p14:creationId xmlns:p14="http://schemas.microsoft.com/office/powerpoint/2010/main" val="2823569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 </a:t>
            </a:r>
            <a:r>
              <a:rPr lang="zh-CN" altLang="en-US" dirty="0">
                <a:solidFill>
                  <a:srgbClr val="272672"/>
                </a:solidFill>
              </a:rPr>
              <a:t>人工智能所经历的三起两落正体现了它的魅力所在，这是一代代人工智能工作者的长征，这段征途是从弱人工智能，通过强人工智能，终到达超人工智能的旅途。这段旅途之后，世界将变得完全不一样。</a:t>
            </a:r>
          </a:p>
          <a:p>
            <a:endParaRPr lang="zh-CN" altLang="en-US" dirty="0"/>
          </a:p>
        </p:txBody>
      </p:sp>
      <p:sp>
        <p:nvSpPr>
          <p:cNvPr id="4" name="灯片编号占位符 3"/>
          <p:cNvSpPr>
            <a:spLocks noGrp="1"/>
          </p:cNvSpPr>
          <p:nvPr>
            <p:ph type="sldNum" sz="quarter" idx="10"/>
          </p:nvPr>
        </p:nvSpPr>
        <p:spPr/>
        <p:txBody>
          <a:bodyPr/>
          <a:lstStyle/>
          <a:p>
            <a:pPr>
              <a:defRPr/>
            </a:pPr>
            <a:fld id="{3C74F903-2E09-48F0-B335-DC6E03B38A9A}" type="slidenum">
              <a:rPr lang="zh-CN" altLang="en-US" smtClean="0"/>
              <a:t>13</a:t>
            </a:fld>
            <a:endParaRPr lang="zh-CN" altLang="en-US"/>
          </a:p>
        </p:txBody>
      </p:sp>
    </p:spTree>
    <p:extLst>
      <p:ext uri="{BB962C8B-B14F-4D97-AF65-F5344CB8AC3E}">
        <p14:creationId xmlns:p14="http://schemas.microsoft.com/office/powerpoint/2010/main" val="537254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C74F903-2E09-48F0-B335-DC6E03B38A9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17341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C74F903-2E09-48F0-B335-DC6E03B38A9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28158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图片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14400"/>
            <a:ext cx="12192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descr="Logo_UESTC.gi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4434" y="115889"/>
            <a:ext cx="4034367"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fld id="{CB4DEE22-09D2-4689-BA3F-CACD36E7577C}" type="datetimeFigureOut">
              <a:rPr lang="zh-CN" altLang="en-US">
                <a:solidFill>
                  <a:prstClr val="black">
                    <a:tint val="75000"/>
                  </a:prstClr>
                </a:solidFill>
              </a:rPr>
              <a:pPr>
                <a:defRPr/>
              </a:pPr>
              <a:t>2021/8/30</a:t>
            </a:fld>
            <a:endParaRPr lang="zh-CN" altLang="en-US">
              <a:solidFill>
                <a:prstClr val="black">
                  <a:tint val="75000"/>
                </a:prstClr>
              </a:solidFill>
            </a:endParaRPr>
          </a:p>
        </p:txBody>
      </p:sp>
      <p:sp>
        <p:nvSpPr>
          <p:cNvPr id="7" name="Footer Placeholder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a:lvl1pPr>
          </a:lstStyle>
          <a:p>
            <a:pPr>
              <a:defRPr/>
            </a:pPr>
            <a:fld id="{18EBE0B4-3BEB-46C6-A29A-B15D313E21CF}"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101872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CC4DF4C-02FE-43B7-BACA-43BFCA780F54}" type="datetimeFigureOut">
              <a:rPr lang="zh-CN" altLang="en-US">
                <a:solidFill>
                  <a:prstClr val="black">
                    <a:tint val="75000"/>
                  </a:prstClr>
                </a:solidFill>
              </a:rPr>
              <a:pPr>
                <a:defRPr/>
              </a:pPr>
              <a:t>2021/8/30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9C51A45-577A-46A2-BE16-92845599E02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004573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5400308-3569-47C3-AEE6-4985594AA695}" type="datetimeFigureOut">
              <a:rPr lang="zh-CN" altLang="en-US">
                <a:solidFill>
                  <a:prstClr val="black">
                    <a:tint val="75000"/>
                  </a:prstClr>
                </a:solidFill>
              </a:rPr>
              <a:pPr>
                <a:defRPr/>
              </a:pPr>
              <a:t>2021/8/30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2F844BA-227B-4EEB-83AF-966B20B52A32}"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870667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p:cNvSpPr>
            <a:spLocks noGrp="1"/>
          </p:cNvSpPr>
          <p:nvPr>
            <p:ph type="dt" sz="half" idx="10"/>
          </p:nvPr>
        </p:nvSpPr>
        <p:spPr/>
        <p:txBody>
          <a:bodyPr/>
          <a:lstStyle>
            <a:lvl1pPr>
              <a:defRPr/>
            </a:lvl1pPr>
          </a:lstStyle>
          <a:p>
            <a:pPr>
              <a:defRPr/>
            </a:pPr>
            <a:fld id="{340AD9FD-CF19-4BBD-9876-83F4C57B4099}" type="datetimeFigureOut">
              <a:rPr lang="zh-CN" altLang="en-US">
                <a:solidFill>
                  <a:prstClr val="black">
                    <a:tint val="75000"/>
                  </a:prstClr>
                </a:solidFill>
              </a:rPr>
              <a:pPr>
                <a:defRPr/>
              </a:pPr>
              <a:t>2021/8/30</a:t>
            </a:fld>
            <a:endParaRPr lang="zh-CN" alt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646CDDF8-B586-4BBA-A573-80278ED3911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690989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838200" y="2841627"/>
            <a:ext cx="105156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479739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347133" y="73027"/>
            <a:ext cx="105156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959838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5600" y="1171237"/>
            <a:ext cx="52832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171237"/>
            <a:ext cx="5681133"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347133" y="60327"/>
            <a:ext cx="105156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781766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20226" name="Rectangle 2"/>
          <p:cNvSpPr>
            <a:spLocks noGrp="1" noChangeArrowheads="1"/>
          </p:cNvSpPr>
          <p:nvPr>
            <p:ph type="ctrTitle"/>
          </p:nvPr>
        </p:nvSpPr>
        <p:spPr>
          <a:xfrm>
            <a:off x="914400" y="2130428"/>
            <a:ext cx="10363200" cy="1470025"/>
          </a:xfrm>
        </p:spPr>
        <p:txBody>
          <a:bodyPr/>
          <a:lstStyle>
            <a:lvl1pPr>
              <a:defRPr/>
            </a:lvl1pPr>
          </a:lstStyle>
          <a:p>
            <a:pPr lvl="0"/>
            <a:r>
              <a:rPr lang="zh-CN" altLang="en-US" noProof="0"/>
              <a:t>单击此处编辑母版标题样式</a:t>
            </a:r>
          </a:p>
        </p:txBody>
      </p:sp>
      <p:sp>
        <p:nvSpPr>
          <p:cNvPr id="820227"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t>2021/8/30</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t>‹#›</a:t>
            </a:fld>
            <a:endParaRPr lang="zh-CN" altLang="en-US"/>
          </a:p>
        </p:txBody>
      </p:sp>
    </p:spTree>
    <p:extLst>
      <p:ext uri="{BB962C8B-B14F-4D97-AF65-F5344CB8AC3E}">
        <p14:creationId xmlns:p14="http://schemas.microsoft.com/office/powerpoint/2010/main" val="3177324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a:lstStyle>
            <a:lvl1pPr>
              <a:defRPr sz="4800">
                <a:solidFill>
                  <a:srgbClr val="C00000"/>
                </a:solidFill>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buNone/>
              <a:defRPr/>
            </a:lvl1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4"/>
          <p:cNvSpPr>
            <a:spLocks noGrp="1" noChangeArrowheads="1"/>
          </p:cNvSpPr>
          <p:nvPr>
            <p:ph type="dt" sz="half" idx="10"/>
          </p:nvPr>
        </p:nvSpPr>
        <p:spPr/>
        <p:txBody>
          <a:bodyPr/>
          <a:lstStyle>
            <a:lvl1pPr>
              <a:defRPr/>
            </a:lvl1pPr>
          </a:lstStyle>
          <a:p>
            <a:fld id="{FDAB9E28-F73A-4BE3-9658-695878C0FAA1}" type="datetimeFigureOut">
              <a:rPr lang="zh-CN" altLang="en-US" smtClean="0"/>
              <a:t>2021/8/30</a:t>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smtClean="0"/>
            </a:lvl1pPr>
          </a:lstStyle>
          <a:p>
            <a:fld id="{720DF22B-7AF3-428C-A961-CC47235F89C9}" type="slidenum">
              <a:rPr lang="zh-CN" altLang="en-US" smtClean="0"/>
              <a:t>‹#›</a:t>
            </a:fld>
            <a:endParaRPr lang="zh-CN" altLang="en-US"/>
          </a:p>
        </p:txBody>
      </p:sp>
    </p:spTree>
    <p:extLst>
      <p:ext uri="{BB962C8B-B14F-4D97-AF65-F5344CB8AC3E}">
        <p14:creationId xmlns:p14="http://schemas.microsoft.com/office/powerpoint/2010/main" val="965065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3" b="1"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t>2021/8/30</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t>‹#›</a:t>
            </a:fld>
            <a:endParaRPr lang="zh-CN" altLang="en-US"/>
          </a:p>
        </p:txBody>
      </p:sp>
    </p:spTree>
    <p:extLst>
      <p:ext uri="{BB962C8B-B14F-4D97-AF65-F5344CB8AC3E}">
        <p14:creationId xmlns:p14="http://schemas.microsoft.com/office/powerpoint/2010/main" val="8014679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t>2021/8/30</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t>‹#›</a:t>
            </a:fld>
            <a:endParaRPr lang="zh-CN" altLang="en-US"/>
          </a:p>
        </p:txBody>
      </p:sp>
    </p:spTree>
    <p:extLst>
      <p:ext uri="{BB962C8B-B14F-4D97-AF65-F5344CB8AC3E}">
        <p14:creationId xmlns:p14="http://schemas.microsoft.com/office/powerpoint/2010/main" val="151428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9478"/>
            <a:ext cx="10972800" cy="5135563"/>
          </a:xfrm>
        </p:spPr>
        <p:txBody>
          <a:bodyPr/>
          <a:lstStyle>
            <a:lvl1pPr>
              <a:lnSpc>
                <a:spcPct val="125000"/>
              </a:lnSpc>
              <a:spcBef>
                <a:spcPts val="0"/>
              </a:spcBef>
              <a:defRPr lang="en-US" sz="2800" b="1" kern="1200" dirty="0">
                <a:solidFill>
                  <a:srgbClr val="000066"/>
                </a:solidFill>
                <a:latin typeface="Arial" panose="020B0604020202020204" pitchFamily="34" charset="0"/>
                <a:ea typeface="Microsoft YaHei" panose="020B0503020204020204" pitchFamily="34" charset="-122"/>
                <a:cs typeface="+mn-ea"/>
              </a:defRPr>
            </a:lvl1pPr>
            <a:lvl2pPr>
              <a:lnSpc>
                <a:spcPct val="125000"/>
              </a:lnSpc>
              <a:spcBef>
                <a:spcPts val="0"/>
              </a:spcBef>
              <a:defRPr lang="en-US" sz="2800" b="1" kern="1200" dirty="0">
                <a:solidFill>
                  <a:srgbClr val="000066"/>
                </a:solidFill>
                <a:latin typeface="Arial" panose="020B0604020202020204" pitchFamily="34" charset="0"/>
                <a:ea typeface="Microsoft YaHei" panose="020B0503020204020204" pitchFamily="34" charset="-122"/>
                <a:cs typeface="+mn-ea"/>
              </a:defRPr>
            </a:lvl2pPr>
            <a:lvl3pPr>
              <a:lnSpc>
                <a:spcPct val="125000"/>
              </a:lnSpc>
              <a:spcBef>
                <a:spcPts val="0"/>
              </a:spcBef>
              <a:defRPr lang="en-US" sz="2800" b="1" kern="1200" dirty="0">
                <a:solidFill>
                  <a:srgbClr val="000066"/>
                </a:solidFill>
                <a:latin typeface="Arial" panose="020B0604020202020204" pitchFamily="34" charset="0"/>
                <a:ea typeface="Microsoft YaHei" panose="020B0503020204020204" pitchFamily="34" charset="-122"/>
                <a:cs typeface="+mn-ea"/>
              </a:defRPr>
            </a:lvl3pPr>
            <a:lvl4pPr>
              <a:lnSpc>
                <a:spcPct val="125000"/>
              </a:lnSpc>
              <a:spcBef>
                <a:spcPts val="0"/>
              </a:spcBef>
              <a:defRPr lang="en-US" sz="2800" b="1" kern="1200" dirty="0">
                <a:solidFill>
                  <a:srgbClr val="000066"/>
                </a:solidFill>
                <a:latin typeface="Arial" panose="020B0604020202020204" pitchFamily="34" charset="0"/>
                <a:ea typeface="Microsoft YaHei" panose="020B0503020204020204" pitchFamily="34" charset="-122"/>
                <a:cs typeface="+mn-ea"/>
              </a:defRPr>
            </a:lvl4pPr>
            <a:lvl5pPr>
              <a:lnSpc>
                <a:spcPct val="125000"/>
              </a:lnSpc>
              <a:spcBef>
                <a:spcPts val="0"/>
              </a:spcBef>
              <a:defRPr lang="en-US" sz="2800" b="1" kern="1200" dirty="0">
                <a:solidFill>
                  <a:srgbClr val="000066"/>
                </a:solidFill>
                <a:latin typeface="Arial" panose="020B0604020202020204" pitchFamily="34" charset="0"/>
                <a:ea typeface="Microsoft YaHei" panose="020B0503020204020204" pitchFamily="34" charset="-122"/>
                <a:cs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609600" y="227012"/>
            <a:ext cx="5181600" cy="533400"/>
          </a:xfrm>
          <a:noFill/>
        </p:spPr>
        <p:txBody>
          <a:bodyPr>
            <a:noAutofit/>
          </a:bodyPr>
          <a:lstStyle>
            <a:lvl1pPr algn="l">
              <a:defRPr lang="en-US" sz="3200" b="1" kern="1200" dirty="0">
                <a:solidFill>
                  <a:srgbClr val="000066"/>
                </a:solidFill>
                <a:latin typeface="Arial" panose="020B0604020202020204" pitchFamily="34" charset="0"/>
                <a:ea typeface="Microsoft YaHei" panose="020B0503020204020204" pitchFamily="34" charset="-122"/>
                <a:cs typeface="+mn-ea"/>
              </a:defRPr>
            </a:lvl1pPr>
          </a:lstStyle>
          <a:p>
            <a:r>
              <a:rPr lang="zh-CN" altLang="en-US" dirty="0"/>
              <a:t>单击此处编辑母版标题样式</a:t>
            </a:r>
            <a:endParaRPr lang="en-US" dirty="0"/>
          </a:p>
        </p:txBody>
      </p:sp>
      <p:sp>
        <p:nvSpPr>
          <p:cNvPr id="9" name="Date Placeholder 3"/>
          <p:cNvSpPr>
            <a:spLocks noGrp="1"/>
          </p:cNvSpPr>
          <p:nvPr>
            <p:ph type="dt" sz="half" idx="10"/>
          </p:nvPr>
        </p:nvSpPr>
        <p:spPr/>
        <p:txBody>
          <a:bodyPr/>
          <a:lstStyle>
            <a:lvl1pPr>
              <a:defRPr/>
            </a:lvl1pPr>
          </a:lstStyle>
          <a:p>
            <a:pPr>
              <a:defRPr/>
            </a:pPr>
            <a:fld id="{D74DFA3C-33D1-4D31-A6BB-6733276BCAC6}" type="datetimeFigureOut">
              <a:rPr lang="zh-CN" altLang="en-US">
                <a:solidFill>
                  <a:prstClr val="black">
                    <a:tint val="75000"/>
                  </a:prstClr>
                </a:solidFill>
              </a:rPr>
              <a:pPr>
                <a:defRPr/>
              </a:pPr>
              <a:t>2021/8/30</a:t>
            </a:fld>
            <a:endParaRPr lang="zh-CN" altLang="en-US">
              <a:solidFill>
                <a:prstClr val="black">
                  <a:tint val="75000"/>
                </a:prstClr>
              </a:solidFill>
            </a:endParaRPr>
          </a:p>
        </p:txBody>
      </p:sp>
      <p:sp>
        <p:nvSpPr>
          <p:cNvPr id="10" name="Footer Placeholder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11" name="Slide Number Placeholder 5"/>
          <p:cNvSpPr>
            <a:spLocks noGrp="1"/>
          </p:cNvSpPr>
          <p:nvPr>
            <p:ph type="sldNum" sz="quarter" idx="12"/>
          </p:nvPr>
        </p:nvSpPr>
        <p:spPr/>
        <p:txBody>
          <a:bodyPr/>
          <a:lstStyle>
            <a:lvl1pPr>
              <a:defRPr/>
            </a:lvl1pPr>
          </a:lstStyle>
          <a:p>
            <a:pPr>
              <a:defRPr/>
            </a:pPr>
            <a:fld id="{9A66F266-4DC1-4143-9856-E86D0F9068D9}"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3101991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t>2021/8/30</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t>‹#›</a:t>
            </a:fld>
            <a:endParaRPr lang="zh-CN" altLang="en-US"/>
          </a:p>
        </p:txBody>
      </p:sp>
    </p:spTree>
    <p:extLst>
      <p:ext uri="{BB962C8B-B14F-4D97-AF65-F5344CB8AC3E}">
        <p14:creationId xmlns:p14="http://schemas.microsoft.com/office/powerpoint/2010/main" val="4716620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t>2021/8/30</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t>‹#›</a:t>
            </a:fld>
            <a:endParaRPr lang="zh-CN" altLang="en-US"/>
          </a:p>
        </p:txBody>
      </p:sp>
    </p:spTree>
    <p:extLst>
      <p:ext uri="{BB962C8B-B14F-4D97-AF65-F5344CB8AC3E}">
        <p14:creationId xmlns:p14="http://schemas.microsoft.com/office/powerpoint/2010/main" val="5817499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t>2021/8/30</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t>‹#›</a:t>
            </a:fld>
            <a:endParaRPr lang="zh-CN" altLang="en-US"/>
          </a:p>
        </p:txBody>
      </p:sp>
    </p:spTree>
    <p:extLst>
      <p:ext uri="{BB962C8B-B14F-4D97-AF65-F5344CB8AC3E}">
        <p14:creationId xmlns:p14="http://schemas.microsoft.com/office/powerpoint/2010/main" val="25660921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49"/>
            <a:ext cx="4011084" cy="1162051"/>
          </a:xfrm>
        </p:spPr>
        <p:txBody>
          <a:bodyPr anchor="b"/>
          <a:lstStyle>
            <a:lvl1pPr algn="l">
              <a:defRPr sz="2667"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5" y="1435103"/>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t>2021/8/30</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t>‹#›</a:t>
            </a:fld>
            <a:endParaRPr lang="zh-CN" altLang="en-US"/>
          </a:p>
        </p:txBody>
      </p:sp>
    </p:spTree>
    <p:extLst>
      <p:ext uri="{BB962C8B-B14F-4D97-AF65-F5344CB8AC3E}">
        <p14:creationId xmlns:p14="http://schemas.microsoft.com/office/powerpoint/2010/main" val="38134782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1"/>
            <a:ext cx="7315200" cy="566739"/>
          </a:xfrm>
        </p:spPr>
        <p:txBody>
          <a:bodyPr anchor="b"/>
          <a:lstStyle>
            <a:lvl1pPr algn="l">
              <a:defRPr sz="2667"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zh-CN" altLang="en-US" noProof="0"/>
              <a:t>单击图标添加图片</a:t>
            </a:r>
          </a:p>
        </p:txBody>
      </p:sp>
      <p:sp>
        <p:nvSpPr>
          <p:cNvPr id="4" name="文本占位符 3"/>
          <p:cNvSpPr>
            <a:spLocks noGrp="1"/>
          </p:cNvSpPr>
          <p:nvPr>
            <p:ph type="body" sz="half" idx="2"/>
          </p:nvPr>
        </p:nvSpPr>
        <p:spPr>
          <a:xfrm>
            <a:off x="2389717" y="5367339"/>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t>2021/8/30</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t>‹#›</a:t>
            </a:fld>
            <a:endParaRPr lang="zh-CN" altLang="en-US"/>
          </a:p>
        </p:txBody>
      </p:sp>
    </p:spTree>
    <p:extLst>
      <p:ext uri="{BB962C8B-B14F-4D97-AF65-F5344CB8AC3E}">
        <p14:creationId xmlns:p14="http://schemas.microsoft.com/office/powerpoint/2010/main" val="26712721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t>2021/8/30</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t>‹#›</a:t>
            </a:fld>
            <a:endParaRPr lang="zh-CN" altLang="en-US"/>
          </a:p>
        </p:txBody>
      </p:sp>
    </p:spTree>
    <p:extLst>
      <p:ext uri="{BB962C8B-B14F-4D97-AF65-F5344CB8AC3E}">
        <p14:creationId xmlns:p14="http://schemas.microsoft.com/office/powerpoint/2010/main" val="39020405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t>2021/8/30</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t>‹#›</a:t>
            </a:fld>
            <a:endParaRPr lang="zh-CN" altLang="en-US"/>
          </a:p>
        </p:txBody>
      </p:sp>
    </p:spTree>
    <p:extLst>
      <p:ext uri="{BB962C8B-B14F-4D97-AF65-F5344CB8AC3E}">
        <p14:creationId xmlns:p14="http://schemas.microsoft.com/office/powerpoint/2010/main" val="16039284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E3D223D-E8A8-4CEF-BC28-157AA9787337}" type="slidenum">
              <a:rPr lang="en-US" altLang="zh-CN"/>
              <a:t>‹#›</a:t>
            </a:fld>
            <a:endParaRPr lang="en-US" altLang="zh-CN"/>
          </a:p>
        </p:txBody>
      </p:sp>
    </p:spTree>
    <p:extLst>
      <p:ext uri="{BB962C8B-B14F-4D97-AF65-F5344CB8AC3E}">
        <p14:creationId xmlns:p14="http://schemas.microsoft.com/office/powerpoint/2010/main" val="3796830123"/>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6F7FA31-EDE9-4177-BF0A-3CDCAABD2937}" type="slidenum">
              <a:rPr lang="en-US" altLang="zh-CN"/>
              <a:t>‹#›</a:t>
            </a:fld>
            <a:endParaRPr lang="en-US" altLang="zh-CN"/>
          </a:p>
        </p:txBody>
      </p:sp>
    </p:spTree>
    <p:extLst>
      <p:ext uri="{BB962C8B-B14F-4D97-AF65-F5344CB8AC3E}">
        <p14:creationId xmlns:p14="http://schemas.microsoft.com/office/powerpoint/2010/main" val="233873536"/>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6D80F4D-B54D-4221-B9A6-02CDFF64F4F1}" type="slidenum">
              <a:rPr lang="en-US" altLang="zh-CN"/>
              <a:t>‹#›</a:t>
            </a:fld>
            <a:endParaRPr lang="en-US" altLang="zh-CN"/>
          </a:p>
        </p:txBody>
      </p:sp>
    </p:spTree>
    <p:extLst>
      <p:ext uri="{BB962C8B-B14F-4D97-AF65-F5344CB8AC3E}">
        <p14:creationId xmlns:p14="http://schemas.microsoft.com/office/powerpoint/2010/main" val="2838030560"/>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E34F9F9-90E0-4316-AF1A-9BA6E71EF0A0}" type="datetimeFigureOut">
              <a:rPr lang="zh-CN" altLang="en-US">
                <a:solidFill>
                  <a:prstClr val="black">
                    <a:tint val="75000"/>
                  </a:prstClr>
                </a:solidFill>
              </a:rPr>
              <a:pPr>
                <a:defRPr/>
              </a:pPr>
              <a:t>2021/8/30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6794BB6-1B04-4909-B369-79527042B91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6201323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A065FD5-8F04-413A-A00D-3788F9BD1D9F}" type="slidenum">
              <a:rPr lang="en-US" altLang="zh-CN"/>
              <a:t>‹#›</a:t>
            </a:fld>
            <a:endParaRPr lang="en-US" altLang="zh-CN"/>
          </a:p>
        </p:txBody>
      </p:sp>
    </p:spTree>
    <p:extLst>
      <p:ext uri="{BB962C8B-B14F-4D97-AF65-F5344CB8AC3E}">
        <p14:creationId xmlns:p14="http://schemas.microsoft.com/office/powerpoint/2010/main" val="287495148"/>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14C8EFAE-D8E9-4532-BA03-D4B891428878}" type="slidenum">
              <a:rPr lang="en-US" altLang="zh-CN"/>
              <a:t>‹#›</a:t>
            </a:fld>
            <a:endParaRPr lang="en-US" altLang="zh-CN"/>
          </a:p>
        </p:txBody>
      </p:sp>
    </p:spTree>
    <p:extLst>
      <p:ext uri="{BB962C8B-B14F-4D97-AF65-F5344CB8AC3E}">
        <p14:creationId xmlns:p14="http://schemas.microsoft.com/office/powerpoint/2010/main" val="2412759886"/>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B0812989-18FE-416F-BAF2-5E09707ABBF8}" type="slidenum">
              <a:rPr lang="en-US" altLang="zh-CN"/>
              <a:t>‹#›</a:t>
            </a:fld>
            <a:endParaRPr lang="en-US" altLang="zh-CN"/>
          </a:p>
        </p:txBody>
      </p:sp>
    </p:spTree>
    <p:extLst>
      <p:ext uri="{BB962C8B-B14F-4D97-AF65-F5344CB8AC3E}">
        <p14:creationId xmlns:p14="http://schemas.microsoft.com/office/powerpoint/2010/main" val="1596564886"/>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E41A5DFF-0927-4B7A-94B2-734DA9634F93}" type="slidenum">
              <a:rPr lang="en-US" altLang="zh-CN"/>
              <a:t>‹#›</a:t>
            </a:fld>
            <a:endParaRPr lang="en-US" altLang="zh-CN"/>
          </a:p>
        </p:txBody>
      </p:sp>
    </p:spTree>
    <p:extLst>
      <p:ext uri="{BB962C8B-B14F-4D97-AF65-F5344CB8AC3E}">
        <p14:creationId xmlns:p14="http://schemas.microsoft.com/office/powerpoint/2010/main" val="877939189"/>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AE43BC7-F610-4ADF-AC55-A94F1D61FB26}" type="slidenum">
              <a:rPr lang="en-US" altLang="zh-CN"/>
              <a:t>‹#›</a:t>
            </a:fld>
            <a:endParaRPr lang="en-US" altLang="zh-CN"/>
          </a:p>
        </p:txBody>
      </p:sp>
    </p:spTree>
    <p:extLst>
      <p:ext uri="{BB962C8B-B14F-4D97-AF65-F5344CB8AC3E}">
        <p14:creationId xmlns:p14="http://schemas.microsoft.com/office/powerpoint/2010/main" val="1514272270"/>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1DD39C4-B0AE-4DAD-995B-1FB1B4F890DA}" type="slidenum">
              <a:rPr lang="en-US" altLang="zh-CN"/>
              <a:t>‹#›</a:t>
            </a:fld>
            <a:endParaRPr lang="en-US" altLang="zh-CN"/>
          </a:p>
        </p:txBody>
      </p:sp>
    </p:spTree>
    <p:extLst>
      <p:ext uri="{BB962C8B-B14F-4D97-AF65-F5344CB8AC3E}">
        <p14:creationId xmlns:p14="http://schemas.microsoft.com/office/powerpoint/2010/main" val="567770749"/>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98663E8-7619-4BC1-BDDA-8C60F5992D50}" type="slidenum">
              <a:rPr lang="en-US" altLang="zh-CN"/>
              <a:t>‹#›</a:t>
            </a:fld>
            <a:endParaRPr lang="en-US" altLang="zh-CN"/>
          </a:p>
        </p:txBody>
      </p:sp>
    </p:spTree>
    <p:extLst>
      <p:ext uri="{BB962C8B-B14F-4D97-AF65-F5344CB8AC3E}">
        <p14:creationId xmlns:p14="http://schemas.microsoft.com/office/powerpoint/2010/main" val="4123159831"/>
      </p:ext>
    </p:extLst>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631A29B-6DA5-49B9-86FA-F8FD17864C25}" type="slidenum">
              <a:rPr lang="en-US" altLang="zh-CN"/>
              <a:t>‹#›</a:t>
            </a:fld>
            <a:endParaRPr lang="en-US" altLang="zh-CN"/>
          </a:p>
        </p:txBody>
      </p:sp>
    </p:spTree>
    <p:extLst>
      <p:ext uri="{BB962C8B-B14F-4D97-AF65-F5344CB8AC3E}">
        <p14:creationId xmlns:p14="http://schemas.microsoft.com/office/powerpoint/2010/main" val="3926721288"/>
      </p:ext>
    </p:extLst>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6B154E35-999E-4B4E-B607-86388F231F09}" type="slidenum">
              <a:rPr lang="en-US" altLang="zh-CN"/>
              <a:t>‹#›</a:t>
            </a:fld>
            <a:endParaRPr lang="en-US" altLang="zh-CN"/>
          </a:p>
        </p:txBody>
      </p:sp>
    </p:spTree>
    <p:extLst>
      <p:ext uri="{BB962C8B-B14F-4D97-AF65-F5344CB8AC3E}">
        <p14:creationId xmlns:p14="http://schemas.microsoft.com/office/powerpoint/2010/main" val="1707350891"/>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973F1CC-EDD5-40EC-8BBB-68F22FD9A126}" type="datetimeFigureOut">
              <a:rPr lang="zh-CN" altLang="en-US">
                <a:solidFill>
                  <a:prstClr val="black">
                    <a:tint val="75000"/>
                  </a:prstClr>
                </a:solidFill>
              </a:rPr>
              <a:pPr>
                <a:defRPr/>
              </a:pPr>
              <a:t>2021/8/30</a:t>
            </a:fld>
            <a:endParaRPr lang="zh-CN" alt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6650C21-A341-44DC-B3E3-7B78B206681F}"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6412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27DEC5C-B559-4208-A2C1-91A5D20EE71F}" type="datetimeFigureOut">
              <a:rPr lang="zh-CN" altLang="en-US">
                <a:solidFill>
                  <a:prstClr val="black">
                    <a:tint val="75000"/>
                  </a:prstClr>
                </a:solidFill>
              </a:rPr>
              <a:pPr>
                <a:defRPr/>
              </a:pPr>
              <a:t>2021/8/30</a:t>
            </a:fld>
            <a:endParaRPr lang="zh-CN" alt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7771E4A7-DC41-496E-A72F-9AF2A71F49F9}"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73873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88E2DD1-1594-4CD6-B571-137F157F54A7}" type="datetimeFigureOut">
              <a:rPr lang="zh-CN" altLang="en-US">
                <a:solidFill>
                  <a:prstClr val="black">
                    <a:tint val="75000"/>
                  </a:prstClr>
                </a:solidFill>
              </a:rPr>
              <a:pPr>
                <a:defRPr/>
              </a:pPr>
              <a:t>2021/8/30</a:t>
            </a:fld>
            <a:endParaRPr lang="zh-CN" alt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A870E350-093C-4028-AC9A-35FA6019B78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193338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74F4E49-BCD6-4D02-8A9B-98991A564744}" type="datetimeFigureOut">
              <a:rPr lang="zh-CN" altLang="en-US">
                <a:solidFill>
                  <a:prstClr val="black">
                    <a:tint val="75000"/>
                  </a:prstClr>
                </a:solidFill>
              </a:rPr>
              <a:pPr>
                <a:defRPr/>
              </a:pPr>
              <a:t>2021/8/30</a:t>
            </a:fld>
            <a:endParaRPr lang="zh-CN" alt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FEA668C-FFB9-428D-9B38-2B8D3DB8A652}"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707420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3421F5F-A4FD-49FB-8ECB-A013F0358919}" type="datetimeFigureOut">
              <a:rPr lang="zh-CN" altLang="en-US">
                <a:solidFill>
                  <a:prstClr val="black">
                    <a:tint val="75000"/>
                  </a:prstClr>
                </a:solidFill>
              </a:rPr>
              <a:pPr>
                <a:defRPr/>
              </a:pPr>
              <a:t>2021/8/30</a:t>
            </a:fld>
            <a:endParaRPr lang="zh-CN" alt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D118DE3-A5C0-421F-B715-713C2FCFC06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17209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A666428-BBD2-4225-828A-A9382A0132DF}" type="datetimeFigureOut">
              <a:rPr lang="zh-CN" altLang="en-US">
                <a:solidFill>
                  <a:prstClr val="black">
                    <a:tint val="75000"/>
                  </a:prstClr>
                </a:solidFill>
              </a:rPr>
              <a:pPr>
                <a:defRPr/>
              </a:pPr>
              <a:t>2021/8/30</a:t>
            </a:fld>
            <a:endParaRPr lang="zh-CN" alt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6B7C372-3BBE-41F4-9FE8-A877C1CB34FF}"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29177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t="-2000" b="-16000"/>
          </a:stretch>
        </a:blip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4099"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17F36CA2-E964-4C19-A053-2E1357B1D9EF}" type="datetimeFigureOut">
              <a:rPr lang="zh-CN" altLang="en-US">
                <a:solidFill>
                  <a:prstClr val="black">
                    <a:tint val="75000"/>
                  </a:prstClr>
                </a:solidFill>
              </a:rPr>
              <a:pPr>
                <a:defRPr/>
              </a:pPr>
              <a:t>2021/8/30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C798CAA7-704D-44E4-9A69-4D35B1263A8E}"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7355512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86" r:id="rId13"/>
    <p:sldLayoutId id="2147483687" r:id="rId14"/>
    <p:sldLayoutId id="2147483688" r:id="rId1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2000" b="-16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27051" y="67735"/>
            <a:ext cx="10972800" cy="673100"/>
          </a:xfrm>
          <a:prstGeom prst="rect">
            <a:avLst/>
          </a:prstGeom>
          <a:ln/>
          <a:extLst>
            <a:ext uri="{FAA26D3D-D897-4be2-8F04-BA451C77F1D7}"/>
          </a:extLst>
        </p:spPr>
        <p:style>
          <a:lnRef idx="2">
            <a:schemeClr val="accent5">
              <a:shade val="50000"/>
            </a:schemeClr>
          </a:lnRef>
          <a:fillRef idx="1">
            <a:schemeClr val="accent5"/>
          </a:fillRef>
          <a:effectRef idx="0">
            <a:schemeClr val="accent5"/>
          </a:effectRef>
          <a:fontRef idx="none"/>
        </p:style>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600" y="1221319"/>
            <a:ext cx="10972800" cy="4904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19204" name="Rectangle 4"/>
          <p:cNvSpPr>
            <a:spLocks noGrp="1" noChangeArrowheads="1"/>
          </p:cNvSpPr>
          <p:nvPr>
            <p:ph type="dt" sz="half" idx="2"/>
          </p:nvPr>
        </p:nvSpPr>
        <p:spPr bwMode="auto">
          <a:xfrm>
            <a:off x="609600" y="6246286"/>
            <a:ext cx="2844800" cy="476249"/>
          </a:xfrm>
          <a:prstGeom prst="rect">
            <a:avLst/>
          </a:prstGeom>
          <a:noFill/>
          <a:ln>
            <a:noFill/>
          </a:ln>
          <a:effectLst/>
        </p:spPr>
        <p:txBody>
          <a:bodyPr vert="horz" wrap="square" lIns="91440" tIns="45720" rIns="91440" bIns="45720" numCol="1" anchor="t" anchorCtr="0" compatLnSpc="1">
            <a:prstTxWarp prst="textNoShape">
              <a:avLst/>
            </a:prstTxWarp>
          </a:bodyPr>
          <a:lstStyle>
            <a:lvl1pPr>
              <a:buFont typeface="Arial" pitchFamily="34" charset="0"/>
              <a:buNone/>
              <a:defRPr sz="1867">
                <a:latin typeface="Arial" pitchFamily="34" charset="0"/>
                <a:ea typeface="宋体" pitchFamily="2" charset="-122"/>
                <a:cs typeface="+mn-cs"/>
              </a:defRPr>
            </a:lvl1pPr>
          </a:lstStyle>
          <a:p>
            <a:fld id="{FDAB9E28-F73A-4BE3-9658-695878C0FAA1}" type="datetimeFigureOut">
              <a:rPr lang="zh-CN" altLang="en-US" smtClean="0"/>
              <a:t>2021/8/30</a:t>
            </a:fld>
            <a:endParaRPr lang="zh-CN" altLang="en-US"/>
          </a:p>
        </p:txBody>
      </p:sp>
      <p:sp>
        <p:nvSpPr>
          <p:cNvPr id="819205" name="Rectangle 5"/>
          <p:cNvSpPr>
            <a:spLocks noGrp="1" noChangeArrowheads="1"/>
          </p:cNvSpPr>
          <p:nvPr>
            <p:ph type="ftr" sz="quarter" idx="3"/>
          </p:nvPr>
        </p:nvSpPr>
        <p:spPr bwMode="auto">
          <a:xfrm>
            <a:off x="4165600" y="6246286"/>
            <a:ext cx="3860800" cy="476249"/>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buFont typeface="Arial" pitchFamily="34" charset="0"/>
              <a:buNone/>
              <a:defRPr sz="1867">
                <a:latin typeface="Arial" pitchFamily="34" charset="0"/>
                <a:ea typeface="宋体" pitchFamily="2" charset="-122"/>
                <a:cs typeface="+mn-cs"/>
              </a:defRPr>
            </a:lvl1pPr>
          </a:lstStyle>
          <a:p>
            <a:endParaRPr lang="zh-CN" altLang="en-US"/>
          </a:p>
        </p:txBody>
      </p:sp>
      <p:sp>
        <p:nvSpPr>
          <p:cNvPr id="819206" name="Rectangle 6"/>
          <p:cNvSpPr>
            <a:spLocks noGrp="1" noChangeArrowheads="1"/>
          </p:cNvSpPr>
          <p:nvPr>
            <p:ph type="sldNum" sz="quarter" idx="4"/>
          </p:nvPr>
        </p:nvSpPr>
        <p:spPr bwMode="auto">
          <a:xfrm>
            <a:off x="8737600" y="6246286"/>
            <a:ext cx="2844800" cy="476249"/>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867" smtClean="0"/>
            </a:lvl1pPr>
          </a:lstStyle>
          <a:p>
            <a:fld id="{720DF22B-7AF3-428C-A961-CC47235F89C9}" type="slidenum">
              <a:rPr lang="zh-CN" altLang="en-US" smtClean="0"/>
              <a:t>‹#›</a:t>
            </a:fld>
            <a:endParaRPr lang="zh-CN" altLang="en-US"/>
          </a:p>
        </p:txBody>
      </p:sp>
    </p:spTree>
    <p:extLst>
      <p:ext uri="{BB962C8B-B14F-4D97-AF65-F5344CB8AC3E}">
        <p14:creationId xmlns:p14="http://schemas.microsoft.com/office/powerpoint/2010/main" val="174433722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1" fontAlgn="base" hangingPunct="1">
        <a:spcBef>
          <a:spcPct val="0"/>
        </a:spcBef>
        <a:spcAft>
          <a:spcPct val="0"/>
        </a:spcAft>
        <a:defRPr kumimoji="1" sz="3200">
          <a:solidFill>
            <a:schemeClr val="tx2"/>
          </a:solidFill>
          <a:latin typeface="+mj-lt"/>
          <a:ea typeface="Adobe 仿宋 Std R"/>
          <a:cs typeface="Adobe 仿宋 Std R"/>
        </a:defRPr>
      </a:lvl1pPr>
      <a:lvl2pPr algn="l" rtl="0" eaLnBrk="1" fontAlgn="base" hangingPunct="1">
        <a:spcBef>
          <a:spcPct val="0"/>
        </a:spcBef>
        <a:spcAft>
          <a:spcPct val="0"/>
        </a:spcAft>
        <a:defRPr kumimoji="1" sz="4267">
          <a:solidFill>
            <a:schemeClr val="tx2"/>
          </a:solidFill>
          <a:latin typeface="Arial" charset="0"/>
          <a:ea typeface="Adobe 仿宋 Std R" charset="-122"/>
          <a:cs typeface="宋体" charset="0"/>
        </a:defRPr>
      </a:lvl2pPr>
      <a:lvl3pPr algn="l" rtl="0" eaLnBrk="1" fontAlgn="base" hangingPunct="1">
        <a:spcBef>
          <a:spcPct val="0"/>
        </a:spcBef>
        <a:spcAft>
          <a:spcPct val="0"/>
        </a:spcAft>
        <a:defRPr kumimoji="1" sz="4267">
          <a:solidFill>
            <a:schemeClr val="tx2"/>
          </a:solidFill>
          <a:latin typeface="Arial" charset="0"/>
          <a:ea typeface="Adobe 仿宋 Std R" charset="-122"/>
          <a:cs typeface="宋体" charset="0"/>
        </a:defRPr>
      </a:lvl3pPr>
      <a:lvl4pPr algn="l" rtl="0" eaLnBrk="1" fontAlgn="base" hangingPunct="1">
        <a:spcBef>
          <a:spcPct val="0"/>
        </a:spcBef>
        <a:spcAft>
          <a:spcPct val="0"/>
        </a:spcAft>
        <a:defRPr kumimoji="1" sz="4267">
          <a:solidFill>
            <a:schemeClr val="tx2"/>
          </a:solidFill>
          <a:latin typeface="Arial" charset="0"/>
          <a:ea typeface="Adobe 仿宋 Std R" charset="-122"/>
          <a:cs typeface="宋体" charset="0"/>
        </a:defRPr>
      </a:lvl4pPr>
      <a:lvl5pPr algn="l" rtl="0" eaLnBrk="1" fontAlgn="base" hangingPunct="1">
        <a:spcBef>
          <a:spcPct val="0"/>
        </a:spcBef>
        <a:spcAft>
          <a:spcPct val="0"/>
        </a:spcAft>
        <a:defRPr kumimoji="1" sz="4267">
          <a:solidFill>
            <a:schemeClr val="tx2"/>
          </a:solidFill>
          <a:latin typeface="Arial" charset="0"/>
          <a:ea typeface="Adobe 仿宋 Std R" charset="-122"/>
          <a:cs typeface="宋体" charset="0"/>
        </a:defRPr>
      </a:lvl5pPr>
      <a:lvl6pPr marL="609585" algn="ctr" rtl="0" eaLnBrk="1" fontAlgn="base" hangingPunct="1">
        <a:spcBef>
          <a:spcPct val="0"/>
        </a:spcBef>
        <a:spcAft>
          <a:spcPct val="0"/>
        </a:spcAft>
        <a:defRPr sz="5867">
          <a:solidFill>
            <a:schemeClr val="tx2"/>
          </a:solidFill>
          <a:latin typeface="Arial" charset="0"/>
          <a:ea typeface="宋体" pitchFamily="2" charset="-122"/>
        </a:defRPr>
      </a:lvl6pPr>
      <a:lvl7pPr marL="1219170" algn="ctr" rtl="0" eaLnBrk="1" fontAlgn="base" hangingPunct="1">
        <a:spcBef>
          <a:spcPct val="0"/>
        </a:spcBef>
        <a:spcAft>
          <a:spcPct val="0"/>
        </a:spcAft>
        <a:defRPr sz="5867">
          <a:solidFill>
            <a:schemeClr val="tx2"/>
          </a:solidFill>
          <a:latin typeface="Arial" charset="0"/>
          <a:ea typeface="宋体" pitchFamily="2" charset="-122"/>
        </a:defRPr>
      </a:lvl7pPr>
      <a:lvl8pPr marL="1828754" algn="ctr" rtl="0" eaLnBrk="1" fontAlgn="base" hangingPunct="1">
        <a:spcBef>
          <a:spcPct val="0"/>
        </a:spcBef>
        <a:spcAft>
          <a:spcPct val="0"/>
        </a:spcAft>
        <a:defRPr sz="5867">
          <a:solidFill>
            <a:schemeClr val="tx2"/>
          </a:solidFill>
          <a:latin typeface="Arial" charset="0"/>
          <a:ea typeface="宋体" pitchFamily="2" charset="-122"/>
        </a:defRPr>
      </a:lvl8pPr>
      <a:lvl9pPr marL="2438339" algn="ctr" rtl="0" eaLnBrk="1" fontAlgn="base" hangingPunct="1">
        <a:spcBef>
          <a:spcPct val="0"/>
        </a:spcBef>
        <a:spcAft>
          <a:spcPct val="0"/>
        </a:spcAft>
        <a:defRPr sz="5867">
          <a:solidFill>
            <a:schemeClr val="tx2"/>
          </a:solidFill>
          <a:latin typeface="Arial" charset="0"/>
          <a:ea typeface="宋体" pitchFamily="2" charset="-122"/>
        </a:defRPr>
      </a:lvl9pPr>
    </p:titleStyle>
    <p:bodyStyle>
      <a:lvl1pPr marL="457189" indent="-457189" algn="l" rtl="0" eaLnBrk="1" fontAlgn="base" hangingPunct="1">
        <a:spcBef>
          <a:spcPct val="20000"/>
        </a:spcBef>
        <a:spcAft>
          <a:spcPct val="0"/>
        </a:spcAft>
        <a:buNone/>
        <a:defRPr kumimoji="1" sz="4267">
          <a:solidFill>
            <a:schemeClr val="tx1"/>
          </a:solidFill>
          <a:latin typeface="+mj-lt"/>
          <a:ea typeface="Arial Unicode MS" pitchFamily="34" charset="-122"/>
          <a:cs typeface="Arial Unicode MS" pitchFamily="34" charset="-122"/>
        </a:defRPr>
      </a:lvl1pPr>
      <a:lvl2pPr marL="990575" indent="-380990" algn="l" rtl="0" eaLnBrk="1" fontAlgn="base" hangingPunct="1">
        <a:spcBef>
          <a:spcPct val="20000"/>
        </a:spcBef>
        <a:spcAft>
          <a:spcPct val="0"/>
        </a:spcAft>
        <a:buChar char="–"/>
        <a:defRPr kumimoji="1" sz="3733">
          <a:solidFill>
            <a:schemeClr val="tx1"/>
          </a:solidFill>
          <a:latin typeface="+mj-lt"/>
          <a:ea typeface="Arial Unicode MS" pitchFamily="34" charset="-122"/>
          <a:cs typeface="Arial Unicode MS" pitchFamily="34" charset="-122"/>
        </a:defRPr>
      </a:lvl2pPr>
      <a:lvl3pPr marL="1523962" indent="-304792" algn="l" rtl="0" eaLnBrk="1" fontAlgn="base" hangingPunct="1">
        <a:spcBef>
          <a:spcPct val="20000"/>
        </a:spcBef>
        <a:spcAft>
          <a:spcPct val="0"/>
        </a:spcAft>
        <a:buChar char="•"/>
        <a:defRPr kumimoji="1" sz="3200">
          <a:solidFill>
            <a:schemeClr val="tx1"/>
          </a:solidFill>
          <a:latin typeface="+mj-lt"/>
          <a:ea typeface="Arial Unicode MS" pitchFamily="34" charset="-122"/>
          <a:cs typeface="Arial Unicode MS" pitchFamily="34" charset="-122"/>
        </a:defRPr>
      </a:lvl3pPr>
      <a:lvl4pPr marL="2133547" indent="-304792" algn="l" rtl="0" eaLnBrk="1" fontAlgn="base" hangingPunct="1">
        <a:spcBef>
          <a:spcPct val="20000"/>
        </a:spcBef>
        <a:spcAft>
          <a:spcPct val="0"/>
        </a:spcAft>
        <a:buChar char="–"/>
        <a:defRPr kumimoji="1" sz="2667">
          <a:solidFill>
            <a:schemeClr val="tx1"/>
          </a:solidFill>
          <a:latin typeface="+mj-lt"/>
          <a:ea typeface="Arial Unicode MS" pitchFamily="34" charset="-122"/>
          <a:cs typeface="Arial Unicode MS" pitchFamily="34" charset="-122"/>
        </a:defRPr>
      </a:lvl4pPr>
      <a:lvl5pPr marL="2743131" indent="-304792" algn="l" rtl="0" eaLnBrk="1" fontAlgn="base" hangingPunct="1">
        <a:spcBef>
          <a:spcPct val="20000"/>
        </a:spcBef>
        <a:spcAft>
          <a:spcPct val="0"/>
        </a:spcAft>
        <a:buChar char="»"/>
        <a:defRPr kumimoji="1" sz="2667">
          <a:solidFill>
            <a:schemeClr val="tx1"/>
          </a:solidFill>
          <a:latin typeface="+mj-lt"/>
          <a:ea typeface="Arial Unicode MS" pitchFamily="34" charset="-122"/>
          <a:cs typeface="Arial Unicode MS" pitchFamily="34" charset="-122"/>
        </a:defRPr>
      </a:lvl5pPr>
      <a:lvl6pPr marL="3352716" indent="-304792" algn="l" rtl="0" eaLnBrk="1" fontAlgn="base" hangingPunct="1">
        <a:spcBef>
          <a:spcPct val="20000"/>
        </a:spcBef>
        <a:spcAft>
          <a:spcPct val="0"/>
        </a:spcAft>
        <a:buChar char="»"/>
        <a:defRPr sz="2667">
          <a:solidFill>
            <a:schemeClr val="tx1"/>
          </a:solidFill>
          <a:latin typeface="+mn-lt"/>
          <a:ea typeface="+mn-ea"/>
        </a:defRPr>
      </a:lvl6pPr>
      <a:lvl7pPr marL="3962301" indent="-304792" algn="l" rtl="0" eaLnBrk="1" fontAlgn="base" hangingPunct="1">
        <a:spcBef>
          <a:spcPct val="20000"/>
        </a:spcBef>
        <a:spcAft>
          <a:spcPct val="0"/>
        </a:spcAft>
        <a:buChar char="»"/>
        <a:defRPr sz="2667">
          <a:solidFill>
            <a:schemeClr val="tx1"/>
          </a:solidFill>
          <a:latin typeface="+mn-lt"/>
          <a:ea typeface="+mn-ea"/>
        </a:defRPr>
      </a:lvl7pPr>
      <a:lvl8pPr marL="4571886" indent="-304792" algn="l" rtl="0" eaLnBrk="1" fontAlgn="base" hangingPunct="1">
        <a:spcBef>
          <a:spcPct val="20000"/>
        </a:spcBef>
        <a:spcAft>
          <a:spcPct val="0"/>
        </a:spcAft>
        <a:buChar char="»"/>
        <a:defRPr sz="2667">
          <a:solidFill>
            <a:schemeClr val="tx1"/>
          </a:solidFill>
          <a:latin typeface="+mn-lt"/>
          <a:ea typeface="+mn-ea"/>
        </a:defRPr>
      </a:lvl8pPr>
      <a:lvl9pPr marL="5181470" indent="-304792" algn="l" rtl="0" eaLnBrk="1" fontAlgn="base" hangingPunct="1">
        <a:spcBef>
          <a:spcPct val="20000"/>
        </a:spcBef>
        <a:spcAft>
          <a:spcPct val="0"/>
        </a:spcAft>
        <a:buChar char="»"/>
        <a:defRPr sz="2667">
          <a:solidFill>
            <a:schemeClr val="tx1"/>
          </a:solidFill>
          <a:latin typeface="+mn-lt"/>
          <a:ea typeface="+mn-ea"/>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alpha val="52000"/>
          </a:schemeClr>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单击此处编辑母版标题样式</a:t>
            </a:r>
          </a:p>
        </p:txBody>
      </p:sp>
      <p:sp>
        <p:nvSpPr>
          <p:cNvPr id="7171"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ln>
          <a:effectLst/>
        </p:spPr>
        <p:txBody>
          <a:bodyPr vert="horz" wrap="square" lIns="91440" tIns="45720" rIns="91440" bIns="45720" numCol="1" anchor="t" anchorCtr="0" compatLnSpc="1"/>
          <a:lstStyle>
            <a:lvl1pPr>
              <a:defRPr sz="1400" b="0">
                <a:latin typeface="Arial" panose="020B0604020202020204" pitchFamily="34" charset="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a:defRPr sz="1400" b="0">
                <a:latin typeface="Arial" panose="020B0604020202020204" pitchFamily="34" charset="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ln>
          <a:effectLst/>
        </p:spPr>
        <p:txBody>
          <a:bodyPr vert="horz" wrap="square" lIns="91440" tIns="45720" rIns="91440" bIns="45720" numCol="1" anchor="t" anchorCtr="0" compatLnSpc="1"/>
          <a:lstStyle>
            <a:lvl1pPr algn="r">
              <a:defRPr sz="1400" b="0">
                <a:latin typeface="Arial" panose="020B0604020202020204" pitchFamily="34" charset="0"/>
                <a:ea typeface="宋体" panose="02010600030101010101" pitchFamily="2" charset="-122"/>
              </a:defRPr>
            </a:lvl1pPr>
          </a:lstStyle>
          <a:p>
            <a:pPr>
              <a:defRPr/>
            </a:pPr>
            <a:fld id="{3EE00249-D70E-46DA-A107-6D48169088CA}" type="slidenum">
              <a:rPr lang="en-US" altLang="zh-CN"/>
              <a:t>‹#›</a:t>
            </a:fld>
            <a:endParaRPr lang="en-US" altLang="zh-CN"/>
          </a:p>
        </p:txBody>
      </p:sp>
      <p:cxnSp>
        <p:nvCxnSpPr>
          <p:cNvPr id="9" name="直接连接符 8"/>
          <p:cNvCxnSpPr/>
          <p:nvPr userDrawn="1"/>
        </p:nvCxnSpPr>
        <p:spPr>
          <a:xfrm>
            <a:off x="143339" y="835200"/>
            <a:ext cx="11905323"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8047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ransition spd="slow"/>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customXml" Target="../../customXml/item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1.png"/><Relationship Id="rId7"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3.png"/><Relationship Id="rId4" Type="http://schemas.openxmlformats.org/officeDocument/2006/relationships/image" Target="../media/image12.jpeg"/><Relationship Id="rId9"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7.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8.xml"/><Relationship Id="rId5" Type="http://schemas.openxmlformats.org/officeDocument/2006/relationships/image" Target="../media/image20.jpe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e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24.emf"/><Relationship Id="rId5" Type="http://schemas.openxmlformats.org/officeDocument/2006/relationships/oleObject" Target="../embeddings/oleObject2.bin"/><Relationship Id="rId4" Type="http://schemas.openxmlformats.org/officeDocument/2006/relationships/image" Target="../media/image26.wmf"/></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5.xml"/><Relationship Id="rId4" Type="http://schemas.openxmlformats.org/officeDocument/2006/relationships/hyperlink" Target="https://blog.csdn.net/william_munch/article/details/8717225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4.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6.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ilelab.uestc.edu.cn/members/renyazhou/" TargetMode="External"/><Relationship Id="rId2" Type="http://schemas.openxmlformats.org/officeDocument/2006/relationships/hyperlink" Target="http://smilelab.uestc.edu.cn/en/members/renyazhou/" TargetMode="Externa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hyperlink" Target="mailto:yazhou.ren@uestc.edu.c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7"/>
          <p:cNvSpPr/>
          <p:nvPr/>
        </p:nvSpPr>
        <p:spPr>
          <a:xfrm>
            <a:off x="858011" y="1340768"/>
            <a:ext cx="10518576" cy="1288734"/>
          </a:xfrm>
          <a:custGeom>
            <a:avLst/>
            <a:gdLst>
              <a:gd name="connsiteX0" fmla="*/ 0 w 7772400"/>
              <a:gd name="connsiteY0" fmla="*/ 238685 h 1432080"/>
              <a:gd name="connsiteX1" fmla="*/ 69909 w 7772400"/>
              <a:gd name="connsiteY1" fmla="*/ 69909 h 1432080"/>
              <a:gd name="connsiteX2" fmla="*/ 238685 w 7772400"/>
              <a:gd name="connsiteY2" fmla="*/ 0 h 1432080"/>
              <a:gd name="connsiteX3" fmla="*/ 7533715 w 7772400"/>
              <a:gd name="connsiteY3" fmla="*/ 0 h 1432080"/>
              <a:gd name="connsiteX4" fmla="*/ 7702491 w 7772400"/>
              <a:gd name="connsiteY4" fmla="*/ 69909 h 1432080"/>
              <a:gd name="connsiteX5" fmla="*/ 7772400 w 7772400"/>
              <a:gd name="connsiteY5" fmla="*/ 238685 h 1432080"/>
              <a:gd name="connsiteX6" fmla="*/ 7772400 w 7772400"/>
              <a:gd name="connsiteY6" fmla="*/ 1193395 h 1432080"/>
              <a:gd name="connsiteX7" fmla="*/ 7702491 w 7772400"/>
              <a:gd name="connsiteY7" fmla="*/ 1362171 h 1432080"/>
              <a:gd name="connsiteX8" fmla="*/ 7533715 w 7772400"/>
              <a:gd name="connsiteY8" fmla="*/ 1432080 h 1432080"/>
              <a:gd name="connsiteX9" fmla="*/ 238685 w 7772400"/>
              <a:gd name="connsiteY9" fmla="*/ 1432080 h 1432080"/>
              <a:gd name="connsiteX10" fmla="*/ 69909 w 7772400"/>
              <a:gd name="connsiteY10" fmla="*/ 1362171 h 1432080"/>
              <a:gd name="connsiteX11" fmla="*/ 0 w 7772400"/>
              <a:gd name="connsiteY11" fmla="*/ 1193395 h 1432080"/>
              <a:gd name="connsiteX12" fmla="*/ 0 w 7772400"/>
              <a:gd name="connsiteY12" fmla="*/ 238685 h 143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72400" h="1432080">
                <a:moveTo>
                  <a:pt x="0" y="238685"/>
                </a:moveTo>
                <a:cubicBezTo>
                  <a:pt x="0" y="175382"/>
                  <a:pt x="25147" y="114671"/>
                  <a:pt x="69909" y="69909"/>
                </a:cubicBezTo>
                <a:cubicBezTo>
                  <a:pt x="114671" y="25147"/>
                  <a:pt x="175382" y="0"/>
                  <a:pt x="238685" y="0"/>
                </a:cubicBezTo>
                <a:lnTo>
                  <a:pt x="7533715" y="0"/>
                </a:lnTo>
                <a:cubicBezTo>
                  <a:pt x="7597018" y="0"/>
                  <a:pt x="7657729" y="25147"/>
                  <a:pt x="7702491" y="69909"/>
                </a:cubicBezTo>
                <a:cubicBezTo>
                  <a:pt x="7747253" y="114671"/>
                  <a:pt x="7772400" y="175382"/>
                  <a:pt x="7772400" y="238685"/>
                </a:cubicBezTo>
                <a:lnTo>
                  <a:pt x="7772400" y="1193395"/>
                </a:lnTo>
                <a:cubicBezTo>
                  <a:pt x="7772400" y="1256698"/>
                  <a:pt x="7747253" y="1317409"/>
                  <a:pt x="7702491" y="1362171"/>
                </a:cubicBezTo>
                <a:cubicBezTo>
                  <a:pt x="7657729" y="1406933"/>
                  <a:pt x="7597018" y="1432080"/>
                  <a:pt x="7533715" y="1432080"/>
                </a:cubicBezTo>
                <a:lnTo>
                  <a:pt x="238685" y="1432080"/>
                </a:lnTo>
                <a:cubicBezTo>
                  <a:pt x="175382" y="1432080"/>
                  <a:pt x="114671" y="1406933"/>
                  <a:pt x="69909" y="1362171"/>
                </a:cubicBezTo>
                <a:cubicBezTo>
                  <a:pt x="25147" y="1317409"/>
                  <a:pt x="0" y="1256698"/>
                  <a:pt x="0" y="1193395"/>
                </a:cubicBezTo>
                <a:lnTo>
                  <a:pt x="0" y="238685"/>
                </a:lnTo>
                <a:close/>
              </a:path>
            </a:pathLst>
          </a:custGeom>
          <a:gradFill>
            <a:gsLst>
              <a:gs pos="0">
                <a:schemeClr val="accent5">
                  <a:shade val="51000"/>
                  <a:satMod val="130000"/>
                  <a:alpha val="28000"/>
                </a:schemeClr>
              </a:gs>
              <a:gs pos="80000">
                <a:schemeClr val="accent5">
                  <a:shade val="93000"/>
                  <a:satMod val="130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lIns="199448" tIns="199448" rIns="199448" bIns="199448" spcCol="1270" anchor="ctr"/>
          <a:lstStyle/>
          <a:p>
            <a:pPr algn="ctr" defTabSz="1511300">
              <a:spcBef>
                <a:spcPct val="0"/>
              </a:spcBef>
              <a:defRPr/>
            </a:pPr>
            <a:r>
              <a:rPr lang="en-US" altLang="zh-CN" sz="4400" dirty="0">
                <a:solidFill>
                  <a:schemeClr val="tx1"/>
                </a:solidFill>
                <a:latin typeface="华文琥珀" panose="02010800040101010101" pitchFamily="2" charset="-122"/>
                <a:ea typeface="华文琥珀" panose="02010800040101010101" pitchFamily="2" charset="-122"/>
              </a:rPr>
              <a:t>《</a:t>
            </a:r>
            <a:r>
              <a:rPr lang="zh-CN" altLang="en-US" sz="4400" dirty="0">
                <a:solidFill>
                  <a:schemeClr val="tx1"/>
                </a:solidFill>
                <a:latin typeface="华文琥珀" panose="02010800040101010101" pitchFamily="2" charset="-122"/>
                <a:ea typeface="华文琥珀" panose="02010800040101010101" pitchFamily="2" charset="-122"/>
              </a:rPr>
              <a:t>机器学习</a:t>
            </a:r>
            <a:r>
              <a:rPr lang="en-US" altLang="zh-CN" sz="4400" dirty="0">
                <a:solidFill>
                  <a:schemeClr val="tx1"/>
                </a:solidFill>
                <a:latin typeface="华文琥珀" panose="02010800040101010101" pitchFamily="2" charset="-122"/>
                <a:ea typeface="华文琥珀" panose="02010800040101010101" pitchFamily="2" charset="-122"/>
              </a:rPr>
              <a:t>》</a:t>
            </a:r>
          </a:p>
          <a:p>
            <a:pPr algn="ctr" defTabSz="1511300">
              <a:spcBef>
                <a:spcPct val="0"/>
              </a:spcBef>
              <a:defRPr/>
            </a:pPr>
            <a:r>
              <a:rPr lang="zh-CN" altLang="en-US" sz="4400" dirty="0">
                <a:solidFill>
                  <a:schemeClr val="tx1"/>
                </a:solidFill>
                <a:latin typeface="华文琥珀" panose="02010800040101010101" pitchFamily="2" charset="-122"/>
                <a:ea typeface="华文琥珀" panose="02010800040101010101" pitchFamily="2" charset="-122"/>
              </a:rPr>
              <a:t>第一章 绪论</a:t>
            </a:r>
            <a:endParaRPr lang="en-US" altLang="zh-CN" sz="4400" dirty="0">
              <a:solidFill>
                <a:schemeClr val="tx1"/>
              </a:solidFill>
              <a:latin typeface="华文琥珀" panose="02010800040101010101" pitchFamily="2" charset="-122"/>
              <a:ea typeface="华文琥珀" panose="02010800040101010101" pitchFamily="2" charset="-122"/>
            </a:endParaRPr>
          </a:p>
        </p:txBody>
      </p:sp>
      <p:sp>
        <p:nvSpPr>
          <p:cNvPr id="4" name="文本框 3"/>
          <p:cNvSpPr txBox="1"/>
          <p:nvPr/>
        </p:nvSpPr>
        <p:spPr>
          <a:xfrm>
            <a:off x="3683381" y="5324413"/>
            <a:ext cx="4867835" cy="1384995"/>
          </a:xfrm>
          <a:prstGeom prst="rect">
            <a:avLst/>
          </a:prstGeom>
          <a:noFill/>
        </p:spPr>
        <p:txBody>
          <a:bodyPr wrap="square" rtlCol="0">
            <a:spAutoFit/>
          </a:bodyPr>
          <a:lstStyle/>
          <a:p>
            <a:pPr algn="ctr"/>
            <a:r>
              <a:rPr lang="zh-CN" altLang="en-US" sz="2800" b="1" dirty="0">
                <a:latin typeface="黑体" panose="02010609060101010101" pitchFamily="49" charset="-122"/>
                <a:ea typeface="黑体" panose="02010609060101010101" pitchFamily="49" charset="-122"/>
              </a:rPr>
              <a:t>任亚洲 </a:t>
            </a:r>
            <a:endParaRPr lang="en-US" altLang="zh-CN" sz="2800" b="1" dirty="0">
              <a:latin typeface="黑体" panose="02010609060101010101" pitchFamily="49" charset="-122"/>
              <a:ea typeface="黑体" panose="02010609060101010101" pitchFamily="49" charset="-122"/>
            </a:endParaRPr>
          </a:p>
          <a:p>
            <a:pPr algn="ctr"/>
            <a:r>
              <a:rPr lang="en-US" altLang="zh-CN" sz="2800" b="1" dirty="0">
                <a:latin typeface="黑体" panose="02010609060101010101" pitchFamily="49" charset="-122"/>
                <a:ea typeface="黑体" panose="02010609060101010101" pitchFamily="49" charset="-122"/>
              </a:rPr>
              <a:t>yazhou.ren@uestc.edu.cn</a:t>
            </a:r>
          </a:p>
          <a:p>
            <a:pPr algn="ctr"/>
            <a:r>
              <a:rPr lang="zh-CN" altLang="en-US" sz="2800" b="1" dirty="0">
                <a:latin typeface="黑体" panose="02010609060101010101" pitchFamily="49" charset="-122"/>
                <a:ea typeface="黑体" panose="02010609060101010101" pitchFamily="49" charset="-122"/>
              </a:rPr>
              <a:t>英才学院</a:t>
            </a:r>
          </a:p>
        </p:txBody>
      </p:sp>
    </p:spTree>
    <p:custDataLst>
      <p:custData r:id="rId1"/>
      <p:tags r:id="rId2"/>
    </p:custDataLst>
    <p:extLst>
      <p:ext uri="{BB962C8B-B14F-4D97-AF65-F5344CB8AC3E}">
        <p14:creationId xmlns:p14="http://schemas.microsoft.com/office/powerpoint/2010/main" val="1733269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1771824" y="945595"/>
            <a:ext cx="8616950" cy="5918668"/>
          </a:xfrm>
        </p:spPr>
        <p:txBody>
          <a:bodyPr>
            <a:normAutofit/>
          </a:bodyPr>
          <a:lstStyle/>
          <a:p>
            <a:r>
              <a:rPr lang="zh-CN" altLang="en-US" dirty="0"/>
              <a:t>引言</a:t>
            </a:r>
            <a:endParaRPr lang="en-US" altLang="zh-CN" dirty="0"/>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基本术语</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假设空间</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归纳偏好</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发展历程</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应用现状</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阅读材料</a:t>
            </a:r>
          </a:p>
        </p:txBody>
      </p:sp>
    </p:spTree>
    <p:extLst>
      <p:ext uri="{BB962C8B-B14F-4D97-AF65-F5344CB8AC3E}">
        <p14:creationId xmlns:p14="http://schemas.microsoft.com/office/powerpoint/2010/main" val="1814192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标题 1">
            <a:extLst>
              <a:ext uri="{FF2B5EF4-FFF2-40B4-BE49-F238E27FC236}">
                <a16:creationId xmlns:a16="http://schemas.microsoft.com/office/drawing/2014/main" id="{34664DB2-D0DC-4344-ACF1-C96C8B7FAFCA}"/>
              </a:ext>
            </a:extLst>
          </p:cNvPr>
          <p:cNvSpPr txBox="1">
            <a:spLocks/>
          </p:cNvSpPr>
          <p:nvPr/>
        </p:nvSpPr>
        <p:spPr bwMode="auto">
          <a:xfrm>
            <a:off x="406401" y="188640"/>
            <a:ext cx="9073976" cy="473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kumimoji="1" lang="zh-CN" altLang="en-US" sz="3200" b="1" dirty="0">
                <a:solidFill>
                  <a:srgbClr val="000066"/>
                </a:solidFill>
                <a:latin typeface="Arial" panose="020B0604020202020204" pitchFamily="34" charset="0"/>
                <a:ea typeface="Microsoft YaHei" panose="020B0503020204020204" pitchFamily="34" charset="-122"/>
                <a:cs typeface="+mn-ea"/>
              </a:rPr>
              <a:t>  人工智能引领人类第四次工业革命 </a:t>
            </a:r>
            <a:r>
              <a:rPr kumimoji="1" lang="en-US" altLang="zh-CN" sz="3200" b="1" dirty="0">
                <a:solidFill>
                  <a:srgbClr val="000066"/>
                </a:solidFill>
                <a:latin typeface="Arial" panose="020B0604020202020204" pitchFamily="34" charset="0"/>
                <a:ea typeface="Microsoft YaHei" panose="020B0503020204020204" pitchFamily="34" charset="-122"/>
                <a:cs typeface="+mn-ea"/>
              </a:rPr>
              <a:t>– </a:t>
            </a:r>
            <a:r>
              <a:rPr kumimoji="1" lang="zh-CN" altLang="en-US" sz="3200" b="1" dirty="0">
                <a:solidFill>
                  <a:srgbClr val="000066"/>
                </a:solidFill>
                <a:latin typeface="Arial" panose="020B0604020202020204" pitchFamily="34" charset="0"/>
                <a:ea typeface="Microsoft YaHei" panose="020B0503020204020204" pitchFamily="34" charset="-122"/>
                <a:cs typeface="+mn-ea"/>
              </a:rPr>
              <a:t>智能化</a:t>
            </a:r>
          </a:p>
        </p:txBody>
      </p:sp>
      <p:cxnSp>
        <p:nvCxnSpPr>
          <p:cNvPr id="102" name="直接箭头连接符 10">
            <a:extLst>
              <a:ext uri="{FF2B5EF4-FFF2-40B4-BE49-F238E27FC236}">
                <a16:creationId xmlns:a16="http://schemas.microsoft.com/office/drawing/2014/main" id="{86B8904B-A43E-5149-BD8A-AA71E138AF57}"/>
              </a:ext>
            </a:extLst>
          </p:cNvPr>
          <p:cNvCxnSpPr>
            <a:cxnSpLocks noChangeShapeType="1"/>
          </p:cNvCxnSpPr>
          <p:nvPr/>
        </p:nvCxnSpPr>
        <p:spPr bwMode="auto">
          <a:xfrm>
            <a:off x="2386013" y="5513388"/>
            <a:ext cx="7381875" cy="0"/>
          </a:xfrm>
          <a:prstGeom prst="straightConnector1">
            <a:avLst/>
          </a:prstGeom>
          <a:noFill/>
          <a:ln w="38100">
            <a:solidFill>
              <a:srgbClr val="0000FF"/>
            </a:solidFill>
            <a:bevel/>
            <a:headEnd/>
            <a:tailEnd type="triangle" w="med" len="lg"/>
          </a:ln>
          <a:extLst>
            <a:ext uri="{909E8E84-426E-40DD-AFC4-6F175D3DCCD1}">
              <a14:hiddenFill xmlns:a14="http://schemas.microsoft.com/office/drawing/2010/main">
                <a:noFill/>
              </a14:hiddenFill>
            </a:ext>
          </a:extLst>
        </p:spPr>
      </p:cxnSp>
      <p:cxnSp>
        <p:nvCxnSpPr>
          <p:cNvPr id="103" name="直接箭头连接符 11">
            <a:extLst>
              <a:ext uri="{FF2B5EF4-FFF2-40B4-BE49-F238E27FC236}">
                <a16:creationId xmlns:a16="http://schemas.microsoft.com/office/drawing/2014/main" id="{9A207C7A-4434-584A-B3F9-4CF8CB77EF7D}"/>
              </a:ext>
            </a:extLst>
          </p:cNvPr>
          <p:cNvCxnSpPr>
            <a:cxnSpLocks noChangeShapeType="1"/>
          </p:cNvCxnSpPr>
          <p:nvPr/>
        </p:nvCxnSpPr>
        <p:spPr bwMode="auto">
          <a:xfrm flipV="1">
            <a:off x="9336088" y="2625725"/>
            <a:ext cx="0" cy="2886075"/>
          </a:xfrm>
          <a:prstGeom prst="straightConnector1">
            <a:avLst/>
          </a:prstGeom>
          <a:noFill/>
          <a:ln w="38100">
            <a:solidFill>
              <a:srgbClr val="000000"/>
            </a:solidFill>
            <a:bevel/>
            <a:headEnd/>
            <a:tailEnd type="triangle" w="med" len="lg"/>
          </a:ln>
          <a:extLst>
            <a:ext uri="{909E8E84-426E-40DD-AFC4-6F175D3DCCD1}">
              <a14:hiddenFill xmlns:a14="http://schemas.microsoft.com/office/drawing/2010/main">
                <a:noFill/>
              </a14:hiddenFill>
            </a:ext>
          </a:extLst>
        </p:spPr>
      </p:cxnSp>
      <p:sp>
        <p:nvSpPr>
          <p:cNvPr id="104" name="文本框 7">
            <a:extLst>
              <a:ext uri="{FF2B5EF4-FFF2-40B4-BE49-F238E27FC236}">
                <a16:creationId xmlns:a16="http://schemas.microsoft.com/office/drawing/2014/main" id="{7D859CC5-B55D-AA4A-A2DD-A212E7339CF6}"/>
              </a:ext>
            </a:extLst>
          </p:cNvPr>
          <p:cNvSpPr>
            <a:spLocks noChangeArrowheads="1"/>
          </p:cNvSpPr>
          <p:nvPr/>
        </p:nvSpPr>
        <p:spPr bwMode="auto">
          <a:xfrm>
            <a:off x="9694863" y="5389563"/>
            <a:ext cx="5984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1600" b="1" i="0">
                <a:solidFill>
                  <a:srgbClr val="000000"/>
                </a:solidFill>
                <a:latin typeface="黑体" panose="02010609060101010101" pitchFamily="49" charset="-122"/>
                <a:ea typeface="黑体" panose="02010609060101010101" pitchFamily="49" charset="-122"/>
              </a:rPr>
              <a:t>时间</a:t>
            </a:r>
          </a:p>
        </p:txBody>
      </p:sp>
      <p:cxnSp>
        <p:nvCxnSpPr>
          <p:cNvPr id="105" name="直接箭头连接符 15">
            <a:extLst>
              <a:ext uri="{FF2B5EF4-FFF2-40B4-BE49-F238E27FC236}">
                <a16:creationId xmlns:a16="http://schemas.microsoft.com/office/drawing/2014/main" id="{751E2141-3DE5-4C4A-8B3B-AFCFDA593376}"/>
              </a:ext>
            </a:extLst>
          </p:cNvPr>
          <p:cNvCxnSpPr>
            <a:cxnSpLocks noChangeShapeType="1"/>
          </p:cNvCxnSpPr>
          <p:nvPr/>
        </p:nvCxnSpPr>
        <p:spPr bwMode="auto">
          <a:xfrm>
            <a:off x="4054475" y="4803775"/>
            <a:ext cx="1588" cy="709613"/>
          </a:xfrm>
          <a:prstGeom prst="straightConnector1">
            <a:avLst/>
          </a:prstGeom>
          <a:noFill/>
          <a:ln w="25400">
            <a:solidFill>
              <a:srgbClr val="7F7F7F"/>
            </a:solidFill>
            <a:bevel/>
            <a:headEnd/>
            <a:tailEnd type="arrow" w="med" len="med"/>
          </a:ln>
          <a:extLst>
            <a:ext uri="{909E8E84-426E-40DD-AFC4-6F175D3DCCD1}">
              <a14:hiddenFill xmlns:a14="http://schemas.microsoft.com/office/drawing/2010/main">
                <a:noFill/>
              </a14:hiddenFill>
            </a:ext>
          </a:extLst>
        </p:spPr>
      </p:cxnSp>
      <p:pic>
        <p:nvPicPr>
          <p:cNvPr id="106" name="图片 13">
            <a:extLst>
              <a:ext uri="{FF2B5EF4-FFF2-40B4-BE49-F238E27FC236}">
                <a16:creationId xmlns:a16="http://schemas.microsoft.com/office/drawing/2014/main" id="{B19C9AB3-E701-F046-AD2B-391DB0F0E2A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420938" y="4484688"/>
            <a:ext cx="9969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文本框 16">
            <a:extLst>
              <a:ext uri="{FF2B5EF4-FFF2-40B4-BE49-F238E27FC236}">
                <a16:creationId xmlns:a16="http://schemas.microsoft.com/office/drawing/2014/main" id="{87743BA4-1F2A-EF49-AD40-D66B9E7A3DBD}"/>
              </a:ext>
            </a:extLst>
          </p:cNvPr>
          <p:cNvSpPr>
            <a:spLocks noChangeArrowheads="1"/>
          </p:cNvSpPr>
          <p:nvPr/>
        </p:nvSpPr>
        <p:spPr bwMode="auto">
          <a:xfrm>
            <a:off x="2443163" y="5513388"/>
            <a:ext cx="903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1400" b="1" i="0">
                <a:solidFill>
                  <a:srgbClr val="000000"/>
                </a:solidFill>
                <a:latin typeface="黑体" panose="02010609060101010101" pitchFamily="49" charset="-122"/>
                <a:ea typeface="黑体" panose="02010609060101010101" pitchFamily="49" charset="-122"/>
              </a:rPr>
              <a:t>18</a:t>
            </a:r>
            <a:r>
              <a:rPr lang="zh-CN" altLang="en-US" sz="1400" b="1" i="0">
                <a:solidFill>
                  <a:srgbClr val="000000"/>
                </a:solidFill>
                <a:latin typeface="黑体" panose="02010609060101010101" pitchFamily="49" charset="-122"/>
                <a:ea typeface="黑体" panose="02010609060101010101" pitchFamily="49" charset="-122"/>
              </a:rPr>
              <a:t>世纪末</a:t>
            </a:r>
          </a:p>
        </p:txBody>
      </p:sp>
      <p:sp>
        <p:nvSpPr>
          <p:cNvPr id="108" name="文本框 18">
            <a:extLst>
              <a:ext uri="{FF2B5EF4-FFF2-40B4-BE49-F238E27FC236}">
                <a16:creationId xmlns:a16="http://schemas.microsoft.com/office/drawing/2014/main" id="{F9C8D877-BE84-8D44-AB37-569C524BE6DE}"/>
              </a:ext>
            </a:extLst>
          </p:cNvPr>
          <p:cNvSpPr>
            <a:spLocks noChangeArrowheads="1"/>
          </p:cNvSpPr>
          <p:nvPr/>
        </p:nvSpPr>
        <p:spPr bwMode="auto">
          <a:xfrm>
            <a:off x="2254250" y="3794125"/>
            <a:ext cx="1520825"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1200" b="1" i="0">
                <a:solidFill>
                  <a:srgbClr val="000000"/>
                </a:solidFill>
                <a:latin typeface="黑体" panose="02010609060101010101" pitchFamily="49" charset="-122"/>
                <a:ea typeface="黑体" panose="02010609060101010101" pitchFamily="49" charset="-122"/>
              </a:rPr>
              <a:t>工业</a:t>
            </a:r>
            <a:r>
              <a:rPr lang="en-US" altLang="zh-CN" sz="1200" b="1" i="0">
                <a:solidFill>
                  <a:srgbClr val="000000"/>
                </a:solidFill>
                <a:latin typeface="黑体" panose="02010609060101010101" pitchFamily="49" charset="-122"/>
                <a:ea typeface="黑体" panose="02010609060101010101" pitchFamily="49" charset="-122"/>
              </a:rPr>
              <a:t>1.0</a:t>
            </a:r>
            <a:endParaRPr lang="zh-CN" altLang="en-US" sz="1200" b="1" i="0">
              <a:solidFill>
                <a:srgbClr val="000000"/>
              </a:solidFill>
              <a:latin typeface="黑体" panose="02010609060101010101" pitchFamily="49" charset="-122"/>
              <a:ea typeface="黑体" panose="02010609060101010101" pitchFamily="49" charset="-122"/>
            </a:endParaRPr>
          </a:p>
          <a:p>
            <a:pPr fontAlgn="base">
              <a:spcBef>
                <a:spcPct val="0"/>
              </a:spcBef>
              <a:spcAft>
                <a:spcPct val="0"/>
              </a:spcAft>
            </a:pPr>
            <a:r>
              <a:rPr lang="zh-CN" altLang="en-US" sz="1200" b="1" i="0">
                <a:solidFill>
                  <a:srgbClr val="000000"/>
                </a:solidFill>
                <a:latin typeface="黑体" panose="02010609060101010101" pitchFamily="49" charset="-122"/>
                <a:ea typeface="黑体" panose="02010609060101010101" pitchFamily="49" charset="-122"/>
              </a:rPr>
              <a:t>创造了机器工厂的</a:t>
            </a:r>
            <a:endParaRPr lang="en-US" altLang="zh-CN" sz="1200" b="1" i="0">
              <a:solidFill>
                <a:srgbClr val="000000"/>
              </a:solidFill>
              <a:latin typeface="黑体" panose="02010609060101010101" pitchFamily="49" charset="-122"/>
              <a:ea typeface="黑体" panose="02010609060101010101" pitchFamily="49" charset="-122"/>
            </a:endParaRPr>
          </a:p>
          <a:p>
            <a:pPr fontAlgn="base">
              <a:spcBef>
                <a:spcPct val="0"/>
              </a:spcBef>
              <a:spcAft>
                <a:spcPct val="0"/>
              </a:spcAft>
            </a:pPr>
            <a:r>
              <a:rPr lang="zh-CN" altLang="en-US" sz="1200" b="1" i="0">
                <a:solidFill>
                  <a:srgbClr val="000000"/>
                </a:solidFill>
                <a:latin typeface="黑体" panose="02010609060101010101" pitchFamily="49" charset="-122"/>
                <a:ea typeface="黑体" panose="02010609060101010101" pitchFamily="49" charset="-122"/>
              </a:rPr>
              <a:t>“蒸汽时代”</a:t>
            </a:r>
          </a:p>
        </p:txBody>
      </p:sp>
      <p:sp>
        <p:nvSpPr>
          <p:cNvPr id="109" name="文本框 21">
            <a:extLst>
              <a:ext uri="{FF2B5EF4-FFF2-40B4-BE49-F238E27FC236}">
                <a16:creationId xmlns:a16="http://schemas.microsoft.com/office/drawing/2014/main" id="{600CD4B8-1C82-C24E-A647-5A643288991B}"/>
              </a:ext>
            </a:extLst>
          </p:cNvPr>
          <p:cNvSpPr>
            <a:spLocks noChangeArrowheads="1"/>
          </p:cNvSpPr>
          <p:nvPr/>
        </p:nvSpPr>
        <p:spPr bwMode="auto">
          <a:xfrm>
            <a:off x="4346575" y="5513388"/>
            <a:ext cx="903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1400" b="1" i="0">
                <a:solidFill>
                  <a:srgbClr val="000000"/>
                </a:solidFill>
                <a:latin typeface="黑体" panose="02010609060101010101" pitchFamily="49" charset="-122"/>
                <a:ea typeface="黑体" panose="02010609060101010101" pitchFamily="49" charset="-122"/>
              </a:rPr>
              <a:t>20</a:t>
            </a:r>
            <a:r>
              <a:rPr lang="zh-CN" altLang="en-US" sz="1400" b="1" i="0">
                <a:solidFill>
                  <a:srgbClr val="000000"/>
                </a:solidFill>
                <a:latin typeface="黑体" panose="02010609060101010101" pitchFamily="49" charset="-122"/>
                <a:ea typeface="黑体" panose="02010609060101010101" pitchFamily="49" charset="-122"/>
              </a:rPr>
              <a:t>世纪初</a:t>
            </a:r>
          </a:p>
        </p:txBody>
      </p:sp>
      <p:sp>
        <p:nvSpPr>
          <p:cNvPr id="110" name="文本框 22">
            <a:extLst>
              <a:ext uri="{FF2B5EF4-FFF2-40B4-BE49-F238E27FC236}">
                <a16:creationId xmlns:a16="http://schemas.microsoft.com/office/drawing/2014/main" id="{51965875-0E94-9F4C-AD7D-C13947A1E7AB}"/>
              </a:ext>
            </a:extLst>
          </p:cNvPr>
          <p:cNvSpPr>
            <a:spLocks noChangeArrowheads="1"/>
          </p:cNvSpPr>
          <p:nvPr/>
        </p:nvSpPr>
        <p:spPr bwMode="auto">
          <a:xfrm>
            <a:off x="4279900" y="5118100"/>
            <a:ext cx="1108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1200" b="1" i="0">
                <a:solidFill>
                  <a:srgbClr val="0000FF"/>
                </a:solidFill>
                <a:latin typeface="黑体" panose="02010609060101010101" pitchFamily="49" charset="-122"/>
                <a:ea typeface="黑体" panose="02010609060101010101" pitchFamily="49" charset="-122"/>
              </a:rPr>
              <a:t>电力广泛应用</a:t>
            </a:r>
            <a:endParaRPr lang="zh-CN" altLang="en-US" sz="1200" b="1" i="0">
              <a:solidFill>
                <a:srgbClr val="000000"/>
              </a:solidFill>
              <a:latin typeface="黑体" panose="02010609060101010101" pitchFamily="49" charset="-122"/>
              <a:ea typeface="黑体" panose="02010609060101010101" pitchFamily="49" charset="-122"/>
            </a:endParaRPr>
          </a:p>
        </p:txBody>
      </p:sp>
      <p:sp>
        <p:nvSpPr>
          <p:cNvPr id="111" name="文本框 23">
            <a:extLst>
              <a:ext uri="{FF2B5EF4-FFF2-40B4-BE49-F238E27FC236}">
                <a16:creationId xmlns:a16="http://schemas.microsoft.com/office/drawing/2014/main" id="{4B7AC762-159A-CA4B-9ACF-60416A956228}"/>
              </a:ext>
            </a:extLst>
          </p:cNvPr>
          <p:cNvSpPr>
            <a:spLocks noChangeArrowheads="1"/>
          </p:cNvSpPr>
          <p:nvPr/>
        </p:nvSpPr>
        <p:spPr bwMode="auto">
          <a:xfrm>
            <a:off x="3343275" y="4868863"/>
            <a:ext cx="6746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defRPr/>
            </a:pPr>
            <a:r>
              <a:rPr lang="zh-CN" altLang="en-US" sz="1275" b="1">
                <a:solidFill>
                  <a:srgbClr val="0000FF"/>
                </a:solidFill>
                <a:latin typeface="黑体" panose="02010609060101010101" pitchFamily="49" charset="-122"/>
                <a:ea typeface="黑体" panose="02010609060101010101" pitchFamily="49" charset="-122"/>
              </a:rPr>
              <a:t>蒸汽机</a:t>
            </a:r>
            <a:endParaRPr lang="zh-CN" altLang="en-US" sz="1275" b="1">
              <a:solidFill>
                <a:srgbClr val="000000"/>
              </a:solidFill>
              <a:latin typeface="黑体" panose="02010609060101010101" pitchFamily="49" charset="-122"/>
              <a:ea typeface="黑体" panose="02010609060101010101" pitchFamily="49" charset="-122"/>
            </a:endParaRPr>
          </a:p>
        </p:txBody>
      </p:sp>
      <p:cxnSp>
        <p:nvCxnSpPr>
          <p:cNvPr id="112" name="直接箭头连接符 27">
            <a:extLst>
              <a:ext uri="{FF2B5EF4-FFF2-40B4-BE49-F238E27FC236}">
                <a16:creationId xmlns:a16="http://schemas.microsoft.com/office/drawing/2014/main" id="{EE067DF0-90B6-0746-BC2D-1722C7934B1E}"/>
              </a:ext>
            </a:extLst>
          </p:cNvPr>
          <p:cNvCxnSpPr>
            <a:cxnSpLocks noChangeShapeType="1"/>
          </p:cNvCxnSpPr>
          <p:nvPr/>
        </p:nvCxnSpPr>
        <p:spPr bwMode="auto">
          <a:xfrm>
            <a:off x="5746750" y="4111625"/>
            <a:ext cx="0" cy="1401763"/>
          </a:xfrm>
          <a:prstGeom prst="straightConnector1">
            <a:avLst/>
          </a:prstGeom>
          <a:noFill/>
          <a:ln w="25400">
            <a:solidFill>
              <a:srgbClr val="7F7F7F"/>
            </a:solidFill>
            <a:bevel/>
            <a:headEnd/>
            <a:tailEnd type="arrow" w="med" len="med"/>
          </a:ln>
          <a:extLst>
            <a:ext uri="{909E8E84-426E-40DD-AFC4-6F175D3DCCD1}">
              <a14:hiddenFill xmlns:a14="http://schemas.microsoft.com/office/drawing/2010/main">
                <a:noFill/>
              </a14:hiddenFill>
            </a:ext>
          </a:extLst>
        </p:spPr>
      </p:cxnSp>
      <p:cxnSp>
        <p:nvCxnSpPr>
          <p:cNvPr id="113" name="直接箭头连接符 31">
            <a:extLst>
              <a:ext uri="{FF2B5EF4-FFF2-40B4-BE49-F238E27FC236}">
                <a16:creationId xmlns:a16="http://schemas.microsoft.com/office/drawing/2014/main" id="{0168B72B-A6D1-4F47-AABF-CE8B836656BE}"/>
              </a:ext>
            </a:extLst>
          </p:cNvPr>
          <p:cNvCxnSpPr>
            <a:cxnSpLocks noChangeShapeType="1"/>
          </p:cNvCxnSpPr>
          <p:nvPr/>
        </p:nvCxnSpPr>
        <p:spPr bwMode="auto">
          <a:xfrm>
            <a:off x="7442200" y="3421063"/>
            <a:ext cx="0" cy="2092325"/>
          </a:xfrm>
          <a:prstGeom prst="straightConnector1">
            <a:avLst/>
          </a:prstGeom>
          <a:noFill/>
          <a:ln w="25400">
            <a:solidFill>
              <a:srgbClr val="7F7F7F"/>
            </a:solidFill>
            <a:bevel/>
            <a:headEnd/>
            <a:tailEnd type="arrow" w="med" len="med"/>
          </a:ln>
          <a:extLst>
            <a:ext uri="{909E8E84-426E-40DD-AFC4-6F175D3DCCD1}">
              <a14:hiddenFill xmlns:a14="http://schemas.microsoft.com/office/drawing/2010/main">
                <a:noFill/>
              </a14:hiddenFill>
            </a:ext>
          </a:extLst>
        </p:spPr>
      </p:cxnSp>
      <p:sp>
        <p:nvSpPr>
          <p:cNvPr id="114" name="文本框 30">
            <a:extLst>
              <a:ext uri="{FF2B5EF4-FFF2-40B4-BE49-F238E27FC236}">
                <a16:creationId xmlns:a16="http://schemas.microsoft.com/office/drawing/2014/main" id="{C310508C-CC8D-4A45-A891-7F7336C86AED}"/>
              </a:ext>
            </a:extLst>
          </p:cNvPr>
          <p:cNvSpPr>
            <a:spLocks noChangeArrowheads="1"/>
          </p:cNvSpPr>
          <p:nvPr/>
        </p:nvSpPr>
        <p:spPr bwMode="auto">
          <a:xfrm>
            <a:off x="7893050" y="4578350"/>
            <a:ext cx="9541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1200" b="1" i="0" dirty="0">
                <a:solidFill>
                  <a:srgbClr val="0000FF"/>
                </a:solidFill>
                <a:latin typeface="黑体" panose="02010609060101010101" pitchFamily="49" charset="-122"/>
                <a:ea typeface="黑体" panose="02010609060101010101" pitchFamily="49" charset="-122"/>
              </a:rPr>
              <a:t>信息物联、</a:t>
            </a:r>
            <a:endParaRPr lang="en-US" altLang="zh-CN" sz="1200" b="1" i="0" dirty="0">
              <a:solidFill>
                <a:srgbClr val="0000FF"/>
              </a:solidFill>
              <a:latin typeface="黑体" panose="02010609060101010101" pitchFamily="49" charset="-122"/>
              <a:ea typeface="黑体" panose="02010609060101010101" pitchFamily="49" charset="-122"/>
            </a:endParaRPr>
          </a:p>
          <a:p>
            <a:pPr algn="ctr" fontAlgn="base">
              <a:spcBef>
                <a:spcPct val="0"/>
              </a:spcBef>
              <a:spcAft>
                <a:spcPct val="0"/>
              </a:spcAft>
            </a:pPr>
            <a:r>
              <a:rPr lang="zh-CN" altLang="en-US" sz="1200" b="1" i="0" dirty="0">
                <a:solidFill>
                  <a:srgbClr val="0000FF"/>
                </a:solidFill>
                <a:latin typeface="黑体" panose="02010609060101010101" pitchFamily="49" charset="-122"/>
                <a:ea typeface="黑体" panose="02010609060101010101" pitchFamily="49" charset="-122"/>
              </a:rPr>
              <a:t>智能化</a:t>
            </a:r>
            <a:endParaRPr lang="zh-CN" altLang="en-US" sz="1200" b="1" i="0" dirty="0">
              <a:solidFill>
                <a:srgbClr val="000000"/>
              </a:solidFill>
              <a:latin typeface="黑体" panose="02010609060101010101" pitchFamily="49" charset="-122"/>
              <a:ea typeface="黑体" panose="02010609060101010101" pitchFamily="49" charset="-122"/>
            </a:endParaRPr>
          </a:p>
        </p:txBody>
      </p:sp>
      <p:sp>
        <p:nvSpPr>
          <p:cNvPr id="115" name="文本框 21">
            <a:extLst>
              <a:ext uri="{FF2B5EF4-FFF2-40B4-BE49-F238E27FC236}">
                <a16:creationId xmlns:a16="http://schemas.microsoft.com/office/drawing/2014/main" id="{767EDFB7-9737-4E4D-9658-510AB56B9C70}"/>
              </a:ext>
            </a:extLst>
          </p:cNvPr>
          <p:cNvSpPr>
            <a:spLocks noChangeArrowheads="1"/>
          </p:cNvSpPr>
          <p:nvPr/>
        </p:nvSpPr>
        <p:spPr bwMode="auto">
          <a:xfrm>
            <a:off x="6062663" y="5516563"/>
            <a:ext cx="1082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1400" b="1" i="0">
                <a:solidFill>
                  <a:srgbClr val="000000"/>
                </a:solidFill>
                <a:latin typeface="黑体" panose="02010609060101010101" pitchFamily="49" charset="-122"/>
                <a:ea typeface="黑体" panose="02010609060101010101" pitchFamily="49" charset="-122"/>
              </a:rPr>
              <a:t>1970</a:t>
            </a:r>
            <a:r>
              <a:rPr lang="zh-CN" altLang="en-US" sz="1400" b="1" i="0">
                <a:solidFill>
                  <a:srgbClr val="000000"/>
                </a:solidFill>
                <a:latin typeface="黑体" panose="02010609060101010101" pitchFamily="49" charset="-122"/>
                <a:ea typeface="黑体" panose="02010609060101010101" pitchFamily="49" charset="-122"/>
              </a:rPr>
              <a:t>年代初</a:t>
            </a:r>
          </a:p>
        </p:txBody>
      </p:sp>
      <p:sp>
        <p:nvSpPr>
          <p:cNvPr id="116" name="文本框 21">
            <a:extLst>
              <a:ext uri="{FF2B5EF4-FFF2-40B4-BE49-F238E27FC236}">
                <a16:creationId xmlns:a16="http://schemas.microsoft.com/office/drawing/2014/main" id="{C459A486-1FC9-A34D-80F9-195C46A8F2A9}"/>
              </a:ext>
            </a:extLst>
          </p:cNvPr>
          <p:cNvSpPr>
            <a:spLocks noChangeArrowheads="1"/>
          </p:cNvSpPr>
          <p:nvPr/>
        </p:nvSpPr>
        <p:spPr bwMode="auto">
          <a:xfrm>
            <a:off x="8166100" y="5516563"/>
            <a:ext cx="542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1400" b="1" i="0">
                <a:solidFill>
                  <a:srgbClr val="000000"/>
                </a:solidFill>
                <a:latin typeface="黑体" panose="02010609060101010101" pitchFamily="49" charset="-122"/>
                <a:ea typeface="黑体" panose="02010609060101010101" pitchFamily="49" charset="-122"/>
              </a:rPr>
              <a:t>今天</a:t>
            </a:r>
          </a:p>
        </p:txBody>
      </p:sp>
      <p:sp>
        <p:nvSpPr>
          <p:cNvPr id="117" name="文本框 18">
            <a:extLst>
              <a:ext uri="{FF2B5EF4-FFF2-40B4-BE49-F238E27FC236}">
                <a16:creationId xmlns:a16="http://schemas.microsoft.com/office/drawing/2014/main" id="{5009328C-94D5-E343-88B6-767BEA10C18F}"/>
              </a:ext>
            </a:extLst>
          </p:cNvPr>
          <p:cNvSpPr>
            <a:spLocks noChangeArrowheads="1"/>
          </p:cNvSpPr>
          <p:nvPr/>
        </p:nvSpPr>
        <p:spPr bwMode="auto">
          <a:xfrm>
            <a:off x="4100513" y="2897188"/>
            <a:ext cx="1814512"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1200" b="1" i="0" dirty="0">
                <a:solidFill>
                  <a:srgbClr val="000000"/>
                </a:solidFill>
                <a:latin typeface="黑体" panose="02010609060101010101" pitchFamily="49" charset="-122"/>
                <a:ea typeface="黑体" panose="02010609060101010101" pitchFamily="49" charset="-122"/>
              </a:rPr>
              <a:t>工业</a:t>
            </a:r>
            <a:r>
              <a:rPr lang="en-US" altLang="zh-CN" sz="1200" b="1" i="0" dirty="0">
                <a:solidFill>
                  <a:srgbClr val="000000"/>
                </a:solidFill>
                <a:latin typeface="黑体" panose="02010609060101010101" pitchFamily="49" charset="-122"/>
                <a:ea typeface="黑体" panose="02010609060101010101" pitchFamily="49" charset="-122"/>
              </a:rPr>
              <a:t>2.0</a:t>
            </a:r>
            <a:endParaRPr lang="zh-CN" altLang="en-US" sz="1200" b="1" i="0" dirty="0">
              <a:solidFill>
                <a:srgbClr val="000000"/>
              </a:solidFill>
              <a:latin typeface="黑体" panose="02010609060101010101" pitchFamily="49" charset="-122"/>
              <a:ea typeface="黑体" panose="02010609060101010101" pitchFamily="49" charset="-122"/>
            </a:endParaRPr>
          </a:p>
          <a:p>
            <a:pPr fontAlgn="base">
              <a:spcBef>
                <a:spcPct val="0"/>
              </a:spcBef>
              <a:spcAft>
                <a:spcPct val="0"/>
              </a:spcAft>
            </a:pPr>
            <a:r>
              <a:rPr lang="zh-CN" altLang="en-US" sz="1200" b="1" i="0" dirty="0">
                <a:solidFill>
                  <a:srgbClr val="000000"/>
                </a:solidFill>
                <a:latin typeface="黑体" panose="02010609060101010101" pitchFamily="49" charset="-122"/>
                <a:ea typeface="黑体" panose="02010609060101010101" pitchFamily="49" charset="-122"/>
              </a:rPr>
              <a:t>将人类带入分工明确、大批量生产的流水线模式和“电气时代”</a:t>
            </a:r>
            <a:endParaRPr lang="en-US" altLang="zh-CN" sz="1200" b="1" i="0" dirty="0">
              <a:solidFill>
                <a:srgbClr val="000000"/>
              </a:solidFill>
              <a:latin typeface="黑体" panose="02010609060101010101" pitchFamily="49" charset="-122"/>
              <a:ea typeface="黑体" panose="02010609060101010101" pitchFamily="49" charset="-122"/>
            </a:endParaRPr>
          </a:p>
        </p:txBody>
      </p:sp>
      <p:sp>
        <p:nvSpPr>
          <p:cNvPr id="118" name="文本框 18">
            <a:extLst>
              <a:ext uri="{FF2B5EF4-FFF2-40B4-BE49-F238E27FC236}">
                <a16:creationId xmlns:a16="http://schemas.microsoft.com/office/drawing/2014/main" id="{597AF1F9-7A1D-9B4E-96C7-695AA81764CD}"/>
              </a:ext>
            </a:extLst>
          </p:cNvPr>
          <p:cNvSpPr>
            <a:spLocks noChangeArrowheads="1"/>
          </p:cNvSpPr>
          <p:nvPr/>
        </p:nvSpPr>
        <p:spPr bwMode="auto">
          <a:xfrm>
            <a:off x="5848350" y="2376488"/>
            <a:ext cx="1677988"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1200" b="1" i="0">
                <a:solidFill>
                  <a:srgbClr val="000000"/>
                </a:solidFill>
                <a:latin typeface="黑体" panose="02010609060101010101" pitchFamily="49" charset="-122"/>
                <a:ea typeface="黑体" panose="02010609060101010101" pitchFamily="49" charset="-122"/>
              </a:rPr>
              <a:t>工业</a:t>
            </a:r>
            <a:r>
              <a:rPr lang="en-US" altLang="zh-CN" sz="1200" b="1" i="0">
                <a:solidFill>
                  <a:srgbClr val="000000"/>
                </a:solidFill>
                <a:latin typeface="黑体" panose="02010609060101010101" pitchFamily="49" charset="-122"/>
                <a:ea typeface="黑体" panose="02010609060101010101" pitchFamily="49" charset="-122"/>
              </a:rPr>
              <a:t>3.0</a:t>
            </a:r>
            <a:endParaRPr lang="zh-CN" altLang="en-US" sz="1200" b="1" i="0">
              <a:solidFill>
                <a:srgbClr val="000000"/>
              </a:solidFill>
              <a:latin typeface="黑体" panose="02010609060101010101" pitchFamily="49" charset="-122"/>
              <a:ea typeface="黑体" panose="02010609060101010101" pitchFamily="49" charset="-122"/>
            </a:endParaRPr>
          </a:p>
          <a:p>
            <a:pPr fontAlgn="base">
              <a:spcBef>
                <a:spcPct val="0"/>
              </a:spcBef>
              <a:spcAft>
                <a:spcPct val="0"/>
              </a:spcAft>
            </a:pPr>
            <a:r>
              <a:rPr lang="zh-CN" altLang="en-US" sz="1200" b="1" i="0">
                <a:solidFill>
                  <a:srgbClr val="000000"/>
                </a:solidFill>
                <a:latin typeface="黑体" panose="02010609060101010101" pitchFamily="49" charset="-122"/>
                <a:ea typeface="黑体" panose="02010609060101010101" pitchFamily="49" charset="-122"/>
              </a:rPr>
              <a:t>应用电子信息技术，进一步提高生产自动化水平</a:t>
            </a:r>
            <a:endParaRPr lang="en-US" altLang="zh-CN" sz="1200" b="1" i="0">
              <a:solidFill>
                <a:srgbClr val="000000"/>
              </a:solidFill>
              <a:latin typeface="黑体" panose="02010609060101010101" pitchFamily="49" charset="-122"/>
              <a:ea typeface="黑体" panose="02010609060101010101" pitchFamily="49" charset="-122"/>
            </a:endParaRPr>
          </a:p>
        </p:txBody>
      </p:sp>
      <p:sp>
        <p:nvSpPr>
          <p:cNvPr id="119" name="文本框 22">
            <a:extLst>
              <a:ext uri="{FF2B5EF4-FFF2-40B4-BE49-F238E27FC236}">
                <a16:creationId xmlns:a16="http://schemas.microsoft.com/office/drawing/2014/main" id="{1CA29FFC-C5E6-1C42-85B2-091CE8F66DDA}"/>
              </a:ext>
            </a:extLst>
          </p:cNvPr>
          <p:cNvSpPr>
            <a:spLocks noChangeArrowheads="1"/>
          </p:cNvSpPr>
          <p:nvPr/>
        </p:nvSpPr>
        <p:spPr bwMode="auto">
          <a:xfrm>
            <a:off x="5903913" y="4846638"/>
            <a:ext cx="12618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1200" b="1" i="0" dirty="0">
                <a:solidFill>
                  <a:srgbClr val="0000FF"/>
                </a:solidFill>
                <a:latin typeface="黑体" panose="02010609060101010101" pitchFamily="49" charset="-122"/>
                <a:ea typeface="黑体" panose="02010609060101010101" pitchFamily="49" charset="-122"/>
              </a:rPr>
              <a:t>自动化、信息化</a:t>
            </a:r>
            <a:endParaRPr lang="en-US" altLang="zh-CN" sz="1200" b="1" i="0" dirty="0">
              <a:solidFill>
                <a:srgbClr val="0000FF"/>
              </a:solidFill>
              <a:latin typeface="黑体" panose="02010609060101010101" pitchFamily="49" charset="-122"/>
              <a:ea typeface="黑体" panose="02010609060101010101" pitchFamily="49" charset="-122"/>
            </a:endParaRPr>
          </a:p>
          <a:p>
            <a:pPr algn="ctr" fontAlgn="base">
              <a:spcBef>
                <a:spcPct val="0"/>
              </a:spcBef>
              <a:spcAft>
                <a:spcPct val="0"/>
              </a:spcAft>
            </a:pPr>
            <a:r>
              <a:rPr lang="zh-CN" altLang="en-US" sz="1200" b="1" i="0" dirty="0">
                <a:solidFill>
                  <a:srgbClr val="0000FF"/>
                </a:solidFill>
                <a:latin typeface="黑体" panose="02010609060101010101" pitchFamily="49" charset="-122"/>
                <a:ea typeface="黑体" panose="02010609060101010101" pitchFamily="49" charset="-122"/>
              </a:rPr>
              <a:t>、全球化</a:t>
            </a:r>
          </a:p>
        </p:txBody>
      </p:sp>
      <p:sp>
        <p:nvSpPr>
          <p:cNvPr id="120" name="文本框 18">
            <a:extLst>
              <a:ext uri="{FF2B5EF4-FFF2-40B4-BE49-F238E27FC236}">
                <a16:creationId xmlns:a16="http://schemas.microsoft.com/office/drawing/2014/main" id="{CCF3CB53-71F6-0945-B290-93A3E5F8E32B}"/>
              </a:ext>
            </a:extLst>
          </p:cNvPr>
          <p:cNvSpPr>
            <a:spLocks noChangeArrowheads="1"/>
          </p:cNvSpPr>
          <p:nvPr/>
        </p:nvSpPr>
        <p:spPr bwMode="auto">
          <a:xfrm>
            <a:off x="7529513" y="2417763"/>
            <a:ext cx="1554162"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1200" b="1" i="0">
                <a:solidFill>
                  <a:srgbClr val="333399"/>
                </a:solidFill>
                <a:effectLst>
                  <a:outerShdw blurRad="38100" dist="38100" dir="2700000" algn="tl">
                    <a:srgbClr val="C0C0C0"/>
                  </a:outerShdw>
                </a:effectLst>
                <a:latin typeface="黑体" panose="02010609060101010101" pitchFamily="49" charset="-122"/>
                <a:ea typeface="黑体" panose="02010609060101010101" pitchFamily="49" charset="-122"/>
              </a:rPr>
              <a:t>工业</a:t>
            </a:r>
            <a:r>
              <a:rPr lang="en-US" altLang="zh-CN" sz="1200" b="1" i="0">
                <a:solidFill>
                  <a:srgbClr val="333399"/>
                </a:solidFill>
                <a:effectLst>
                  <a:outerShdw blurRad="38100" dist="38100" dir="2700000" algn="tl">
                    <a:srgbClr val="C0C0C0"/>
                  </a:outerShdw>
                </a:effectLst>
                <a:latin typeface="黑体" panose="02010609060101010101" pitchFamily="49" charset="-122"/>
                <a:ea typeface="黑体" panose="02010609060101010101" pitchFamily="49" charset="-122"/>
              </a:rPr>
              <a:t>4.0</a:t>
            </a:r>
            <a:endParaRPr lang="zh-CN" altLang="en-US" sz="1200" b="1" i="0">
              <a:solidFill>
                <a:srgbClr val="333399"/>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fontAlgn="base">
              <a:spcBef>
                <a:spcPct val="0"/>
              </a:spcBef>
              <a:spcAft>
                <a:spcPct val="0"/>
              </a:spcAft>
            </a:pPr>
            <a:r>
              <a:rPr lang="zh-CN" altLang="en-US" sz="1200" b="1" i="0">
                <a:solidFill>
                  <a:srgbClr val="333399"/>
                </a:solidFill>
                <a:effectLst>
                  <a:outerShdw blurRad="38100" dist="38100" dir="2700000" algn="tl">
                    <a:srgbClr val="C0C0C0"/>
                  </a:outerShdw>
                </a:effectLst>
                <a:latin typeface="黑体" panose="02010609060101010101" pitchFamily="49" charset="-122"/>
                <a:ea typeface="黑体" panose="02010609060101010101" pitchFamily="49" charset="-122"/>
              </a:rPr>
              <a:t>开始应用信息物理融合系统（</a:t>
            </a:r>
            <a:r>
              <a:rPr lang="en-US" altLang="zh-CN" sz="1200" b="1" i="0">
                <a:solidFill>
                  <a:srgbClr val="333399"/>
                </a:solidFill>
                <a:effectLst>
                  <a:outerShdw blurRad="38100" dist="38100" dir="2700000" algn="tl">
                    <a:srgbClr val="C0C0C0"/>
                  </a:outerShdw>
                </a:effectLst>
                <a:latin typeface="黑体" panose="02010609060101010101" pitchFamily="49" charset="-122"/>
                <a:ea typeface="黑体" panose="02010609060101010101" pitchFamily="49" charset="-122"/>
              </a:rPr>
              <a:t>CPS</a:t>
            </a:r>
            <a:r>
              <a:rPr lang="zh-CN" altLang="en-US" sz="1200" b="1" i="0">
                <a:solidFill>
                  <a:srgbClr val="333399"/>
                </a:solidFill>
                <a:effectLst>
                  <a:outerShdw blurRad="38100" dist="38100" dir="2700000" algn="tl">
                    <a:srgbClr val="C0C0C0"/>
                  </a:outerShdw>
                </a:effectLst>
                <a:latin typeface="黑体" panose="02010609060101010101" pitchFamily="49" charset="-122"/>
                <a:ea typeface="黑体" panose="02010609060101010101" pitchFamily="49" charset="-122"/>
              </a:rPr>
              <a:t>）</a:t>
            </a:r>
            <a:endParaRPr lang="en-US" altLang="zh-CN" sz="1200" b="1" i="0">
              <a:solidFill>
                <a:srgbClr val="3333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21" name="文本框 7">
            <a:extLst>
              <a:ext uri="{FF2B5EF4-FFF2-40B4-BE49-F238E27FC236}">
                <a16:creationId xmlns:a16="http://schemas.microsoft.com/office/drawing/2014/main" id="{5F02527F-B1ED-F440-8AF7-CAA5D04C38F2}"/>
              </a:ext>
            </a:extLst>
          </p:cNvPr>
          <p:cNvSpPr>
            <a:spLocks noChangeArrowheads="1"/>
          </p:cNvSpPr>
          <p:nvPr/>
        </p:nvSpPr>
        <p:spPr bwMode="auto">
          <a:xfrm>
            <a:off x="9405938" y="2665413"/>
            <a:ext cx="347662"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defRPr/>
            </a:pPr>
            <a:r>
              <a:rPr lang="zh-CN" altLang="en-US" sz="1275" b="1">
                <a:solidFill>
                  <a:srgbClr val="000000"/>
                </a:solidFill>
                <a:latin typeface="黑体" panose="02010609060101010101" pitchFamily="49" charset="-122"/>
                <a:ea typeface="黑体" panose="02010609060101010101" pitchFamily="49" charset="-122"/>
              </a:rPr>
              <a:t>复</a:t>
            </a:r>
            <a:endParaRPr lang="en-US" altLang="zh-CN" sz="1275" b="1">
              <a:solidFill>
                <a:srgbClr val="000000"/>
              </a:solidFill>
              <a:latin typeface="黑体" panose="02010609060101010101" pitchFamily="49" charset="-122"/>
              <a:ea typeface="黑体" panose="02010609060101010101" pitchFamily="49" charset="-122"/>
            </a:endParaRPr>
          </a:p>
          <a:p>
            <a:pPr fontAlgn="base">
              <a:spcBef>
                <a:spcPct val="0"/>
              </a:spcBef>
              <a:spcAft>
                <a:spcPct val="0"/>
              </a:spcAft>
              <a:defRPr/>
            </a:pPr>
            <a:r>
              <a:rPr lang="zh-CN" altLang="en-US" sz="1275" b="1">
                <a:solidFill>
                  <a:srgbClr val="000000"/>
                </a:solidFill>
                <a:latin typeface="黑体" panose="02010609060101010101" pitchFamily="49" charset="-122"/>
                <a:ea typeface="黑体" panose="02010609060101010101" pitchFamily="49" charset="-122"/>
              </a:rPr>
              <a:t>杂</a:t>
            </a:r>
            <a:endParaRPr lang="en-US" altLang="zh-CN" sz="1275" b="1">
              <a:solidFill>
                <a:srgbClr val="000000"/>
              </a:solidFill>
              <a:latin typeface="黑体" panose="02010609060101010101" pitchFamily="49" charset="-122"/>
              <a:ea typeface="黑体" panose="02010609060101010101" pitchFamily="49" charset="-122"/>
            </a:endParaRPr>
          </a:p>
          <a:p>
            <a:pPr fontAlgn="base">
              <a:spcBef>
                <a:spcPct val="0"/>
              </a:spcBef>
              <a:spcAft>
                <a:spcPct val="0"/>
              </a:spcAft>
              <a:defRPr/>
            </a:pPr>
            <a:r>
              <a:rPr lang="zh-CN" altLang="en-US" sz="1275" b="1">
                <a:solidFill>
                  <a:srgbClr val="000000"/>
                </a:solidFill>
                <a:latin typeface="黑体" panose="02010609060101010101" pitchFamily="49" charset="-122"/>
                <a:ea typeface="黑体" panose="02010609060101010101" pitchFamily="49" charset="-122"/>
              </a:rPr>
              <a:t>度</a:t>
            </a:r>
            <a:endParaRPr lang="en-US" altLang="zh-CN" sz="1275" b="1">
              <a:solidFill>
                <a:srgbClr val="000000"/>
              </a:solidFill>
              <a:latin typeface="黑体" panose="02010609060101010101" pitchFamily="49" charset="-122"/>
              <a:ea typeface="黑体" panose="02010609060101010101" pitchFamily="49" charset="-122"/>
            </a:endParaRPr>
          </a:p>
        </p:txBody>
      </p:sp>
      <p:sp>
        <p:nvSpPr>
          <p:cNvPr id="122" name="减号 40">
            <a:extLst>
              <a:ext uri="{FF2B5EF4-FFF2-40B4-BE49-F238E27FC236}">
                <a16:creationId xmlns:a16="http://schemas.microsoft.com/office/drawing/2014/main" id="{595C02AB-C640-C842-8B58-6F7A10C4CAB1}"/>
              </a:ext>
            </a:extLst>
          </p:cNvPr>
          <p:cNvSpPr/>
          <p:nvPr/>
        </p:nvSpPr>
        <p:spPr>
          <a:xfrm rot="20456308">
            <a:off x="936625" y="2628900"/>
            <a:ext cx="6059488" cy="693738"/>
          </a:xfrm>
          <a:prstGeom prst="mathMinus">
            <a:avLst/>
          </a:prstGeom>
          <a:solidFill>
            <a:srgbClr val="92D050"/>
          </a:solidFill>
          <a:ln w="25400" cap="flat" cmpd="sng" algn="ctr">
            <a:solidFill>
              <a:srgbClr val="FFFFFF">
                <a:hueOff val="0"/>
                <a:satOff val="0"/>
                <a:lumOff val="0"/>
                <a:alphaOff val="0"/>
              </a:srgbClr>
            </a:solidFill>
            <a:prstDash val="solid"/>
          </a:ln>
          <a:effectLst/>
        </p:spPr>
      </p:sp>
      <p:sp>
        <p:nvSpPr>
          <p:cNvPr id="123" name="下箭头 122">
            <a:extLst>
              <a:ext uri="{FF2B5EF4-FFF2-40B4-BE49-F238E27FC236}">
                <a16:creationId xmlns:a16="http://schemas.microsoft.com/office/drawing/2014/main" id="{AE11A845-40DE-AB4D-ABDD-36A723218FDD}"/>
              </a:ext>
            </a:extLst>
          </p:cNvPr>
          <p:cNvSpPr/>
          <p:nvPr/>
        </p:nvSpPr>
        <p:spPr>
          <a:xfrm>
            <a:off x="1619250" y="2293938"/>
            <a:ext cx="1546225" cy="1160462"/>
          </a:xfrm>
          <a:prstGeom prst="downArrow">
            <a:avLst/>
          </a:prstGeom>
          <a:solidFill>
            <a:srgbClr val="2D2D8A">
              <a:lumMod val="50000"/>
            </a:srgbClr>
          </a:solidFill>
          <a:ln w="25400" cap="flat" cmpd="sng" algn="ctr">
            <a:solidFill>
              <a:srgbClr val="FFFFFF">
                <a:hueOff val="0"/>
                <a:satOff val="0"/>
                <a:lumOff val="0"/>
                <a:alphaOff val="0"/>
              </a:srgbClr>
            </a:solidFill>
            <a:prstDash val="solid"/>
          </a:ln>
          <a:effectLst/>
        </p:spPr>
      </p:sp>
      <p:sp>
        <p:nvSpPr>
          <p:cNvPr id="124" name="上箭头 123">
            <a:extLst>
              <a:ext uri="{FF2B5EF4-FFF2-40B4-BE49-F238E27FC236}">
                <a16:creationId xmlns:a16="http://schemas.microsoft.com/office/drawing/2014/main" id="{E362D08F-DCFE-F345-A845-D8AEFF74445C}"/>
              </a:ext>
            </a:extLst>
          </p:cNvPr>
          <p:cNvSpPr/>
          <p:nvPr/>
        </p:nvSpPr>
        <p:spPr>
          <a:xfrm>
            <a:off x="4003675" y="1298575"/>
            <a:ext cx="1300163" cy="1160463"/>
          </a:xfrm>
          <a:prstGeom prst="upArrow">
            <a:avLst/>
          </a:prstGeom>
          <a:solidFill>
            <a:srgbClr val="2D2D8A">
              <a:lumMod val="50000"/>
            </a:srgbClr>
          </a:solidFill>
          <a:ln w="25400" cap="flat" cmpd="sng" algn="ctr">
            <a:solidFill>
              <a:srgbClr val="FFFFFF">
                <a:hueOff val="0"/>
                <a:satOff val="0"/>
                <a:lumOff val="0"/>
                <a:alphaOff val="0"/>
              </a:srgbClr>
            </a:solidFill>
            <a:prstDash val="solid"/>
          </a:ln>
          <a:effectLst/>
        </p:spPr>
      </p:sp>
      <p:sp>
        <p:nvSpPr>
          <p:cNvPr id="125" name="矩形 124">
            <a:extLst>
              <a:ext uri="{FF2B5EF4-FFF2-40B4-BE49-F238E27FC236}">
                <a16:creationId xmlns:a16="http://schemas.microsoft.com/office/drawing/2014/main" id="{0B0AB518-A98D-9440-8090-AF324ED53ADF}"/>
              </a:ext>
            </a:extLst>
          </p:cNvPr>
          <p:cNvSpPr/>
          <p:nvPr/>
        </p:nvSpPr>
        <p:spPr>
          <a:xfrm>
            <a:off x="4244719" y="1630363"/>
            <a:ext cx="699872" cy="930264"/>
          </a:xfrm>
          <a:prstGeom prst="rect">
            <a:avLst/>
          </a:prstGeom>
        </p:spPr>
        <p:txBody>
          <a:bodyPr vert="wordArtVertRtl">
            <a:spAutoFit/>
          </a:bodyPr>
          <a:lstStyle>
            <a:defPPr>
              <a:defRPr lang="zh-CN"/>
            </a:defPPr>
            <a:lvl1pPr algn="l" rtl="0" fontAlgn="base">
              <a:spcBef>
                <a:spcPct val="0"/>
              </a:spcBef>
              <a:spcAft>
                <a:spcPct val="0"/>
              </a:spcAft>
              <a:buFont typeface="Arial" pitchFamily="34" charset="0"/>
              <a:defRPr b="1" kern="1200">
                <a:solidFill>
                  <a:schemeClr val="tx1"/>
                </a:solidFill>
                <a:latin typeface="Calibri" pitchFamily="34" charset="0"/>
                <a:ea typeface="宋体" pitchFamily="2" charset="-122"/>
                <a:cs typeface="+mn-cs"/>
              </a:defRPr>
            </a:lvl1pPr>
            <a:lvl2pPr marL="457200" algn="l" rtl="0" fontAlgn="base">
              <a:spcBef>
                <a:spcPct val="0"/>
              </a:spcBef>
              <a:spcAft>
                <a:spcPct val="0"/>
              </a:spcAft>
              <a:buFont typeface="Arial" pitchFamily="34" charset="0"/>
              <a:defRPr b="1" kern="1200">
                <a:solidFill>
                  <a:schemeClr val="tx1"/>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b="1" kern="1200">
                <a:solidFill>
                  <a:schemeClr val="tx1"/>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b="1" kern="1200">
                <a:solidFill>
                  <a:schemeClr val="tx1"/>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b="1" kern="1200">
                <a:solidFill>
                  <a:schemeClr val="tx1"/>
                </a:solidFill>
                <a:latin typeface="Calibri" pitchFamily="34" charset="0"/>
                <a:ea typeface="宋体" pitchFamily="2" charset="-122"/>
                <a:cs typeface="+mn-cs"/>
              </a:defRPr>
            </a:lvl5pPr>
            <a:lvl6pPr marL="2286000" algn="l" defTabSz="914400" rtl="0" eaLnBrk="1" latinLnBrk="0" hangingPunct="1">
              <a:defRPr b="1" kern="1200">
                <a:solidFill>
                  <a:schemeClr val="tx1"/>
                </a:solidFill>
                <a:latin typeface="Calibri" pitchFamily="34" charset="0"/>
                <a:ea typeface="宋体" pitchFamily="2" charset="-122"/>
                <a:cs typeface="+mn-cs"/>
              </a:defRPr>
            </a:lvl6pPr>
            <a:lvl7pPr marL="2743200" algn="l" defTabSz="914400" rtl="0" eaLnBrk="1" latinLnBrk="0" hangingPunct="1">
              <a:defRPr b="1" kern="1200">
                <a:solidFill>
                  <a:schemeClr val="tx1"/>
                </a:solidFill>
                <a:latin typeface="Calibri" pitchFamily="34" charset="0"/>
                <a:ea typeface="宋体" pitchFamily="2" charset="-122"/>
                <a:cs typeface="+mn-cs"/>
              </a:defRPr>
            </a:lvl7pPr>
            <a:lvl8pPr marL="3200400" algn="l" defTabSz="914400" rtl="0" eaLnBrk="1" latinLnBrk="0" hangingPunct="1">
              <a:defRPr b="1" kern="1200">
                <a:solidFill>
                  <a:schemeClr val="tx1"/>
                </a:solidFill>
                <a:latin typeface="Calibri" pitchFamily="34" charset="0"/>
                <a:ea typeface="宋体" pitchFamily="2" charset="-122"/>
                <a:cs typeface="+mn-cs"/>
              </a:defRPr>
            </a:lvl8pPr>
            <a:lvl9pPr marL="3657600" algn="l" defTabSz="914400" rtl="0" eaLnBrk="1" latinLnBrk="0" hangingPunct="1">
              <a:defRPr b="1" kern="1200">
                <a:solidFill>
                  <a:schemeClr val="tx1"/>
                </a:solidFill>
                <a:latin typeface="Calibri" pitchFamily="34" charset="0"/>
                <a:ea typeface="宋体" pitchFamily="2" charset="-122"/>
                <a:cs typeface="+mn-cs"/>
              </a:defRPr>
            </a:lvl9pPr>
          </a:lstStyle>
          <a:p>
            <a:pPr fontAlgn="auto">
              <a:lnSpc>
                <a:spcPts val="1875"/>
              </a:lnSpc>
              <a:defRPr/>
            </a:pPr>
            <a:r>
              <a:rPr lang="zh-CN" altLang="en-US" noProof="1">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悄悄</a:t>
            </a:r>
            <a:endParaRPr lang="en-US" altLang="zh-CN" noProof="1">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a:p>
            <a:pPr fontAlgn="auto">
              <a:lnSpc>
                <a:spcPts val="1875"/>
              </a:lnSpc>
              <a:defRPr/>
            </a:pPr>
            <a:r>
              <a:rPr lang="zh-CN" altLang="en-US" noProof="1">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来临</a:t>
            </a:r>
          </a:p>
        </p:txBody>
      </p:sp>
      <p:sp>
        <p:nvSpPr>
          <p:cNvPr id="126" name="矩形 125">
            <a:extLst>
              <a:ext uri="{FF2B5EF4-FFF2-40B4-BE49-F238E27FC236}">
                <a16:creationId xmlns:a16="http://schemas.microsoft.com/office/drawing/2014/main" id="{4D13F23E-E6AD-E646-9E74-623CD81DF577}"/>
              </a:ext>
            </a:extLst>
          </p:cNvPr>
          <p:cNvSpPr/>
          <p:nvPr/>
        </p:nvSpPr>
        <p:spPr>
          <a:xfrm>
            <a:off x="1657350" y="1676400"/>
            <a:ext cx="1449388" cy="784225"/>
          </a:xfrm>
          <a:prstGeom prst="rect">
            <a:avLst/>
          </a:prstGeom>
          <a:noFill/>
          <a:ln>
            <a:noFill/>
          </a:ln>
          <a:effectLst/>
        </p:spPr>
        <p:txBody>
          <a:bodyPr lIns="101346" tIns="101346" rIns="101346" bIns="101346" anchor="ctr"/>
          <a:lstStyle>
            <a:lvl1pPr defTabSz="633413">
              <a:defRPr sz="2400" i="1">
                <a:solidFill>
                  <a:schemeClr val="tx1"/>
                </a:solidFill>
                <a:latin typeface="Arial" panose="020B0604020202020204" pitchFamily="34" charset="0"/>
                <a:ea typeface="宋体" panose="02010600030101010101" pitchFamily="2" charset="-122"/>
              </a:defRPr>
            </a:lvl1pPr>
            <a:lvl2pPr marL="742950" indent="-285750" defTabSz="633413">
              <a:defRPr sz="2400" i="1">
                <a:solidFill>
                  <a:schemeClr val="tx1"/>
                </a:solidFill>
                <a:latin typeface="Arial" panose="020B0604020202020204" pitchFamily="34" charset="0"/>
                <a:ea typeface="宋体" panose="02010600030101010101" pitchFamily="2" charset="-122"/>
              </a:defRPr>
            </a:lvl2pPr>
            <a:lvl3pPr marL="1143000" indent="-228600" defTabSz="633413">
              <a:defRPr sz="2400" i="1">
                <a:solidFill>
                  <a:schemeClr val="tx1"/>
                </a:solidFill>
                <a:latin typeface="Arial" panose="020B0604020202020204" pitchFamily="34" charset="0"/>
                <a:ea typeface="宋体" panose="02010600030101010101" pitchFamily="2" charset="-122"/>
              </a:defRPr>
            </a:lvl3pPr>
            <a:lvl4pPr marL="1600200" indent="-228600" defTabSz="633413">
              <a:defRPr sz="2400" i="1">
                <a:solidFill>
                  <a:schemeClr val="tx1"/>
                </a:solidFill>
                <a:latin typeface="Arial" panose="020B0604020202020204" pitchFamily="34" charset="0"/>
                <a:ea typeface="宋体" panose="02010600030101010101" pitchFamily="2" charset="-122"/>
              </a:defRPr>
            </a:lvl4pPr>
            <a:lvl5pPr marL="2057400" indent="-228600" defTabSz="633413">
              <a:defRPr sz="2400" i="1">
                <a:solidFill>
                  <a:schemeClr val="tx1"/>
                </a:solidFill>
                <a:latin typeface="Arial" panose="020B0604020202020204" pitchFamily="34" charset="0"/>
                <a:ea typeface="宋体" panose="02010600030101010101" pitchFamily="2" charset="-122"/>
              </a:defRPr>
            </a:lvl5pPr>
            <a:lvl6pPr marL="2514600" indent="-228600" defTabSz="633413"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defTabSz="633413"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defTabSz="633413"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defTabSz="633413"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marL="0" marR="0" lvl="0" indent="0" defTabSz="633413" eaLnBrk="1" fontAlgn="base" latinLnBrk="0" hangingPunct="1">
              <a:lnSpc>
                <a:spcPct val="90000"/>
              </a:lnSpc>
              <a:spcBef>
                <a:spcPct val="0"/>
              </a:spcBef>
              <a:spcAft>
                <a:spcPct val="35000"/>
              </a:spcAft>
              <a:buClrTx/>
              <a:buSzTx/>
              <a:buFontTx/>
              <a:buNone/>
              <a:tabLst/>
              <a:defRPr/>
            </a:pPr>
            <a:r>
              <a:rPr kumimoji="0" lang="zh-CN" altLang="en-US" sz="15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互联网时代</a:t>
            </a:r>
          </a:p>
        </p:txBody>
      </p:sp>
      <p:sp>
        <p:nvSpPr>
          <p:cNvPr id="127" name="矩形 126">
            <a:extLst>
              <a:ext uri="{FF2B5EF4-FFF2-40B4-BE49-F238E27FC236}">
                <a16:creationId xmlns:a16="http://schemas.microsoft.com/office/drawing/2014/main" id="{E30393DB-F395-BF40-8C70-6D48470B20BA}"/>
              </a:ext>
            </a:extLst>
          </p:cNvPr>
          <p:cNvSpPr/>
          <p:nvPr/>
        </p:nvSpPr>
        <p:spPr>
          <a:xfrm>
            <a:off x="1983197" y="2316163"/>
            <a:ext cx="699872" cy="1214438"/>
          </a:xfrm>
          <a:prstGeom prst="rect">
            <a:avLst/>
          </a:prstGeom>
        </p:spPr>
        <p:txBody>
          <a:bodyPr vert="wordArtVertRtl">
            <a:spAutoFit/>
          </a:bodyPr>
          <a:lstStyle>
            <a:defPPr>
              <a:defRPr lang="zh-CN"/>
            </a:defPPr>
            <a:lvl1pPr algn="l" rtl="0" fontAlgn="base">
              <a:spcBef>
                <a:spcPct val="0"/>
              </a:spcBef>
              <a:spcAft>
                <a:spcPct val="0"/>
              </a:spcAft>
              <a:buFont typeface="Arial" pitchFamily="34" charset="0"/>
              <a:defRPr b="1" kern="1200">
                <a:solidFill>
                  <a:schemeClr val="tx1"/>
                </a:solidFill>
                <a:latin typeface="Calibri" pitchFamily="34" charset="0"/>
                <a:ea typeface="宋体" pitchFamily="2" charset="-122"/>
                <a:cs typeface="+mn-cs"/>
              </a:defRPr>
            </a:lvl1pPr>
            <a:lvl2pPr marL="457200" algn="l" rtl="0" fontAlgn="base">
              <a:spcBef>
                <a:spcPct val="0"/>
              </a:spcBef>
              <a:spcAft>
                <a:spcPct val="0"/>
              </a:spcAft>
              <a:buFont typeface="Arial" pitchFamily="34" charset="0"/>
              <a:defRPr b="1" kern="1200">
                <a:solidFill>
                  <a:schemeClr val="tx1"/>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b="1" kern="1200">
                <a:solidFill>
                  <a:schemeClr val="tx1"/>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b="1" kern="1200">
                <a:solidFill>
                  <a:schemeClr val="tx1"/>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b="1" kern="1200">
                <a:solidFill>
                  <a:schemeClr val="tx1"/>
                </a:solidFill>
                <a:latin typeface="Calibri" pitchFamily="34" charset="0"/>
                <a:ea typeface="宋体" pitchFamily="2" charset="-122"/>
                <a:cs typeface="+mn-cs"/>
              </a:defRPr>
            </a:lvl5pPr>
            <a:lvl6pPr marL="2286000" algn="l" defTabSz="914400" rtl="0" eaLnBrk="1" latinLnBrk="0" hangingPunct="1">
              <a:defRPr b="1" kern="1200">
                <a:solidFill>
                  <a:schemeClr val="tx1"/>
                </a:solidFill>
                <a:latin typeface="Calibri" pitchFamily="34" charset="0"/>
                <a:ea typeface="宋体" pitchFamily="2" charset="-122"/>
                <a:cs typeface="+mn-cs"/>
              </a:defRPr>
            </a:lvl6pPr>
            <a:lvl7pPr marL="2743200" algn="l" defTabSz="914400" rtl="0" eaLnBrk="1" latinLnBrk="0" hangingPunct="1">
              <a:defRPr b="1" kern="1200">
                <a:solidFill>
                  <a:schemeClr val="tx1"/>
                </a:solidFill>
                <a:latin typeface="Calibri" pitchFamily="34" charset="0"/>
                <a:ea typeface="宋体" pitchFamily="2" charset="-122"/>
                <a:cs typeface="+mn-cs"/>
              </a:defRPr>
            </a:lvl7pPr>
            <a:lvl8pPr marL="3200400" algn="l" defTabSz="914400" rtl="0" eaLnBrk="1" latinLnBrk="0" hangingPunct="1">
              <a:defRPr b="1" kern="1200">
                <a:solidFill>
                  <a:schemeClr val="tx1"/>
                </a:solidFill>
                <a:latin typeface="Calibri" pitchFamily="34" charset="0"/>
                <a:ea typeface="宋体" pitchFamily="2" charset="-122"/>
                <a:cs typeface="+mn-cs"/>
              </a:defRPr>
            </a:lvl8pPr>
            <a:lvl9pPr marL="3657600" algn="l" defTabSz="914400" rtl="0" eaLnBrk="1" latinLnBrk="0" hangingPunct="1">
              <a:defRPr b="1" kern="1200">
                <a:solidFill>
                  <a:schemeClr val="tx1"/>
                </a:solidFill>
                <a:latin typeface="Calibri" pitchFamily="34" charset="0"/>
                <a:ea typeface="宋体" pitchFamily="2" charset="-122"/>
                <a:cs typeface="+mn-cs"/>
              </a:defRPr>
            </a:lvl9pPr>
          </a:lstStyle>
          <a:p>
            <a:pPr fontAlgn="auto">
              <a:lnSpc>
                <a:spcPts val="1875"/>
              </a:lnSpc>
              <a:defRPr/>
            </a:pPr>
            <a:r>
              <a:rPr lang="zh-CN" altLang="en-US" noProof="1">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正在</a:t>
            </a:r>
            <a:endParaRPr lang="en-US" altLang="zh-CN" noProof="1">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a:p>
            <a:pPr fontAlgn="auto">
              <a:lnSpc>
                <a:spcPts val="1875"/>
              </a:lnSpc>
              <a:defRPr/>
            </a:pPr>
            <a:r>
              <a:rPr lang="zh-CN" altLang="en-US" noProof="1">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终结</a:t>
            </a:r>
          </a:p>
        </p:txBody>
      </p:sp>
      <p:sp>
        <p:nvSpPr>
          <p:cNvPr id="128" name="矩形 127">
            <a:extLst>
              <a:ext uri="{FF2B5EF4-FFF2-40B4-BE49-F238E27FC236}">
                <a16:creationId xmlns:a16="http://schemas.microsoft.com/office/drawing/2014/main" id="{0E97A9C0-8B4B-464E-A9EB-D0D17AFE7F65}"/>
              </a:ext>
            </a:extLst>
          </p:cNvPr>
          <p:cNvSpPr/>
          <p:nvPr/>
        </p:nvSpPr>
        <p:spPr>
          <a:xfrm>
            <a:off x="2970213" y="1390650"/>
            <a:ext cx="2554287" cy="784225"/>
          </a:xfrm>
          <a:prstGeom prst="rect">
            <a:avLst/>
          </a:prstGeom>
          <a:noFill/>
          <a:ln>
            <a:noFill/>
          </a:ln>
          <a:effectLst/>
        </p:spPr>
        <p:txBody>
          <a:bodyPr lIns="101346" tIns="101346" rIns="101346" bIns="101346" spcCol="1270" anchor="ctr"/>
          <a:lstStyle/>
          <a:p>
            <a:pPr marL="257175" marR="0" lvl="0" indent="-257175" defTabSz="633413" eaLnBrk="1" fontAlgn="base" latinLnBrk="0" hangingPunct="1">
              <a:lnSpc>
                <a:spcPct val="90000"/>
              </a:lnSpc>
              <a:spcBef>
                <a:spcPct val="0"/>
              </a:spcBef>
              <a:spcAft>
                <a:spcPct val="35000"/>
              </a:spcAft>
              <a:buClrTx/>
              <a:buSzTx/>
              <a:buFont typeface="Arial" panose="020B0604020202020204" pitchFamily="34" charset="0"/>
              <a:buChar char="•"/>
              <a:tabLst/>
              <a:defRPr/>
            </a:pPr>
            <a:r>
              <a:rPr kumimoji="0" lang="zh-CN" altLang="en-US" sz="1500" b="1" i="0" u="none" strike="noStrike" kern="0" cap="none" spc="0" normalizeH="0" baseline="0" noProof="0" dirty="0">
                <a:ln>
                  <a:noFill/>
                </a:ln>
                <a:solidFill>
                  <a:srgbClr val="C00000"/>
                </a:solidFill>
                <a:effectLst/>
                <a:uLnTx/>
                <a:uFillTx/>
                <a:latin typeface="微软雅黑" pitchFamily="34" charset="-122"/>
                <a:ea typeface="微软雅黑" pitchFamily="34" charset="-122"/>
                <a:cs typeface="+mn-cs"/>
              </a:rPr>
              <a:t>人工智能</a:t>
            </a:r>
            <a:endParaRPr kumimoji="0" lang="en-US" altLang="zh-CN" sz="1500" b="1" i="0" u="none" strike="noStrike" kern="0" cap="none" spc="0" normalizeH="0" baseline="0" noProof="0" dirty="0">
              <a:ln>
                <a:noFill/>
              </a:ln>
              <a:solidFill>
                <a:srgbClr val="C00000"/>
              </a:solidFill>
              <a:effectLst/>
              <a:uLnTx/>
              <a:uFillTx/>
              <a:latin typeface="微软雅黑" pitchFamily="34" charset="-122"/>
              <a:ea typeface="微软雅黑" pitchFamily="34" charset="-122"/>
              <a:cs typeface="+mn-cs"/>
            </a:endParaRPr>
          </a:p>
          <a:p>
            <a:pPr marL="257175" marR="0" lvl="0" indent="-257175" defTabSz="633413" eaLnBrk="1" fontAlgn="base" latinLnBrk="0" hangingPunct="1">
              <a:lnSpc>
                <a:spcPct val="90000"/>
              </a:lnSpc>
              <a:spcBef>
                <a:spcPct val="0"/>
              </a:spcBef>
              <a:spcAft>
                <a:spcPct val="35000"/>
              </a:spcAft>
              <a:buClrTx/>
              <a:buSzTx/>
              <a:buFont typeface="Arial" panose="020B0604020202020204" pitchFamily="34" charset="0"/>
              <a:buChar char="•"/>
              <a:tabLst/>
              <a:defRPr/>
            </a:pPr>
            <a:r>
              <a:rPr kumimoji="0" lang="zh-CN" altLang="en-US" sz="1500" b="1" i="0" u="none" strike="noStrike" kern="0" cap="none" spc="0" normalizeH="0" baseline="0" noProof="0" dirty="0">
                <a:ln>
                  <a:noFill/>
                </a:ln>
                <a:solidFill>
                  <a:srgbClr val="C00000"/>
                </a:solidFill>
                <a:effectLst/>
                <a:uLnTx/>
                <a:uFillTx/>
                <a:latin typeface="微软雅黑" pitchFamily="34" charset="-122"/>
                <a:ea typeface="微软雅黑" pitchFamily="34" charset="-122"/>
                <a:cs typeface="+mn-cs"/>
              </a:rPr>
              <a:t>机器人</a:t>
            </a:r>
          </a:p>
        </p:txBody>
      </p:sp>
      <p:sp>
        <p:nvSpPr>
          <p:cNvPr id="129" name="矩形 128">
            <a:extLst>
              <a:ext uri="{FF2B5EF4-FFF2-40B4-BE49-F238E27FC236}">
                <a16:creationId xmlns:a16="http://schemas.microsoft.com/office/drawing/2014/main" id="{91CA0A6F-9D82-2140-9133-625D72AB852B}"/>
              </a:ext>
            </a:extLst>
          </p:cNvPr>
          <p:cNvSpPr/>
          <p:nvPr/>
        </p:nvSpPr>
        <p:spPr>
          <a:xfrm>
            <a:off x="5278438" y="1390650"/>
            <a:ext cx="3570287" cy="784225"/>
          </a:xfrm>
          <a:prstGeom prst="rect">
            <a:avLst/>
          </a:prstGeom>
          <a:noFill/>
          <a:ln>
            <a:noFill/>
          </a:ln>
          <a:effectLst/>
        </p:spPr>
        <p:txBody>
          <a:bodyPr lIns="101346" tIns="101346" rIns="101346" bIns="101346" anchor="ctr"/>
          <a:lstStyle>
            <a:lvl1pPr marL="257175" indent="-257175" defTabSz="633413">
              <a:defRPr sz="2400" i="1">
                <a:solidFill>
                  <a:schemeClr val="tx1"/>
                </a:solidFill>
                <a:latin typeface="Arial" panose="020B0604020202020204" pitchFamily="34" charset="0"/>
                <a:ea typeface="宋体" panose="02010600030101010101" pitchFamily="2" charset="-122"/>
              </a:defRPr>
            </a:lvl1pPr>
            <a:lvl2pPr marL="742950" indent="-285750" defTabSz="633413">
              <a:defRPr sz="2400" i="1">
                <a:solidFill>
                  <a:schemeClr val="tx1"/>
                </a:solidFill>
                <a:latin typeface="Arial" panose="020B0604020202020204" pitchFamily="34" charset="0"/>
                <a:ea typeface="宋体" panose="02010600030101010101" pitchFamily="2" charset="-122"/>
              </a:defRPr>
            </a:lvl2pPr>
            <a:lvl3pPr marL="1143000" indent="-228600" defTabSz="633413">
              <a:defRPr sz="2400" i="1">
                <a:solidFill>
                  <a:schemeClr val="tx1"/>
                </a:solidFill>
                <a:latin typeface="Arial" panose="020B0604020202020204" pitchFamily="34" charset="0"/>
                <a:ea typeface="宋体" panose="02010600030101010101" pitchFamily="2" charset="-122"/>
              </a:defRPr>
            </a:lvl3pPr>
            <a:lvl4pPr marL="1600200" indent="-228600" defTabSz="633413">
              <a:defRPr sz="2400" i="1">
                <a:solidFill>
                  <a:schemeClr val="tx1"/>
                </a:solidFill>
                <a:latin typeface="Arial" panose="020B0604020202020204" pitchFamily="34" charset="0"/>
                <a:ea typeface="宋体" panose="02010600030101010101" pitchFamily="2" charset="-122"/>
              </a:defRPr>
            </a:lvl4pPr>
            <a:lvl5pPr marL="2057400" indent="-228600" defTabSz="633413">
              <a:defRPr sz="2400" i="1">
                <a:solidFill>
                  <a:schemeClr val="tx1"/>
                </a:solidFill>
                <a:latin typeface="Arial" panose="020B0604020202020204" pitchFamily="34" charset="0"/>
                <a:ea typeface="宋体" panose="02010600030101010101" pitchFamily="2" charset="-122"/>
              </a:defRPr>
            </a:lvl5pPr>
            <a:lvl6pPr marL="2514600" indent="-228600" defTabSz="633413"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defTabSz="633413"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defTabSz="633413"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defTabSz="633413"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marL="257175" marR="0" lvl="0" indent="-257175" defTabSz="633413" eaLnBrk="1" fontAlgn="base" latinLnBrk="0" hangingPunct="1">
              <a:lnSpc>
                <a:spcPct val="90000"/>
              </a:lnSpc>
              <a:spcBef>
                <a:spcPct val="0"/>
              </a:spcBef>
              <a:spcAft>
                <a:spcPct val="35000"/>
              </a:spcAft>
              <a:buClrTx/>
              <a:buSzTx/>
              <a:buFont typeface="Arial" panose="020B0604020202020204" pitchFamily="34" charset="0"/>
              <a:buChar char="•"/>
              <a:tabLst/>
              <a:defRPr/>
            </a:pPr>
            <a:r>
              <a:rPr kumimoji="0" lang="zh-CN" altLang="en-US" sz="1500" b="1" i="0" u="none" strike="noStrike" kern="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交通工具（即无人机、无人驾驶等）</a:t>
            </a:r>
            <a:endParaRPr kumimoji="0" lang="en-US" altLang="zh-CN" sz="1500" b="1" i="0" u="none" strike="noStrike" kern="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257175" marR="0" lvl="0" indent="-257175" defTabSz="633413" eaLnBrk="1" fontAlgn="base" latinLnBrk="0" hangingPunct="1">
              <a:lnSpc>
                <a:spcPct val="90000"/>
              </a:lnSpc>
              <a:spcBef>
                <a:spcPct val="0"/>
              </a:spcBef>
              <a:spcAft>
                <a:spcPct val="35000"/>
              </a:spcAft>
              <a:buClrTx/>
              <a:buSzTx/>
              <a:buFont typeface="Arial" panose="020B0604020202020204" pitchFamily="34" charset="0"/>
              <a:buChar char="•"/>
              <a:tabLst/>
              <a:defRPr/>
            </a:pPr>
            <a:r>
              <a:rPr kumimoji="0" lang="en-US" altLang="zh-CN" sz="1500" b="1" i="0" u="none" strike="noStrike" kern="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VR</a:t>
            </a:r>
            <a:r>
              <a:rPr kumimoji="0" lang="zh-CN" altLang="en-US" sz="1500" b="1" i="0" u="none" strike="noStrike" kern="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（虚拟现实）</a:t>
            </a:r>
          </a:p>
        </p:txBody>
      </p:sp>
      <p:pic>
        <p:nvPicPr>
          <p:cNvPr id="130" name="Picture 2">
            <a:extLst>
              <a:ext uri="{FF2B5EF4-FFF2-40B4-BE49-F238E27FC236}">
                <a16:creationId xmlns:a16="http://schemas.microsoft.com/office/drawing/2014/main" id="{C418338E-85C4-4846-A481-B905126DF583}"/>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186238" y="4002088"/>
            <a:ext cx="1376362"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 name="Picture 3">
            <a:extLst>
              <a:ext uri="{FF2B5EF4-FFF2-40B4-BE49-F238E27FC236}">
                <a16:creationId xmlns:a16="http://schemas.microsoft.com/office/drawing/2014/main" id="{D68CCA84-2F2F-9F4C-B89A-993AE1485440}"/>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826125" y="3598863"/>
            <a:ext cx="156845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 name="Picture 4">
            <a:extLst>
              <a:ext uri="{FF2B5EF4-FFF2-40B4-BE49-F238E27FC236}">
                <a16:creationId xmlns:a16="http://schemas.microsoft.com/office/drawing/2014/main" id="{B42FA038-107B-074B-AE76-14B48FB9BF1D}"/>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7547372" y="3197225"/>
            <a:ext cx="1738312"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381067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filter="fade">
                                      <p:cBhvr>
                                        <p:cTn id="7" dur="1000"/>
                                        <p:tgtEl>
                                          <p:spTgt spid="102"/>
                                        </p:tgtEl>
                                      </p:cBhvr>
                                    </p:animEffect>
                                    <p:anim calcmode="lin" valueType="num">
                                      <p:cBhvr>
                                        <p:cTn id="8" dur="1000" fill="hold"/>
                                        <p:tgtEl>
                                          <p:spTgt spid="102"/>
                                        </p:tgtEl>
                                        <p:attrNameLst>
                                          <p:attrName>ppt_x</p:attrName>
                                        </p:attrNameLst>
                                      </p:cBhvr>
                                      <p:tavLst>
                                        <p:tav tm="0">
                                          <p:val>
                                            <p:strVal val="#ppt_x"/>
                                          </p:val>
                                        </p:tav>
                                        <p:tav tm="100000">
                                          <p:val>
                                            <p:strVal val="#ppt_x"/>
                                          </p:val>
                                        </p:tav>
                                      </p:tavLst>
                                    </p:anim>
                                    <p:anim calcmode="lin" valueType="num">
                                      <p:cBhvr>
                                        <p:cTn id="9" dur="1000" fill="hold"/>
                                        <p:tgtEl>
                                          <p:spTgt spid="10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3"/>
                                        </p:tgtEl>
                                        <p:attrNameLst>
                                          <p:attrName>style.visibility</p:attrName>
                                        </p:attrNameLst>
                                      </p:cBhvr>
                                      <p:to>
                                        <p:strVal val="visible"/>
                                      </p:to>
                                    </p:set>
                                    <p:animEffect filter="fade">
                                      <p:cBhvr>
                                        <p:cTn id="12" dur="1000"/>
                                        <p:tgtEl>
                                          <p:spTgt spid="103"/>
                                        </p:tgtEl>
                                      </p:cBhvr>
                                    </p:animEffect>
                                    <p:anim calcmode="lin" valueType="num">
                                      <p:cBhvr>
                                        <p:cTn id="13" dur="1000" fill="hold"/>
                                        <p:tgtEl>
                                          <p:spTgt spid="103"/>
                                        </p:tgtEl>
                                        <p:attrNameLst>
                                          <p:attrName>ppt_x</p:attrName>
                                        </p:attrNameLst>
                                      </p:cBhvr>
                                      <p:tavLst>
                                        <p:tav tm="0">
                                          <p:val>
                                            <p:strVal val="#ppt_x"/>
                                          </p:val>
                                        </p:tav>
                                        <p:tav tm="100000">
                                          <p:val>
                                            <p:strVal val="#ppt_x"/>
                                          </p:val>
                                        </p:tav>
                                      </p:tavLst>
                                    </p:anim>
                                    <p:anim calcmode="lin" valueType="num">
                                      <p:cBhvr>
                                        <p:cTn id="14" dur="1000" fill="hold"/>
                                        <p:tgtEl>
                                          <p:spTgt spid="10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4"/>
                                        </p:tgtEl>
                                        <p:attrNameLst>
                                          <p:attrName>style.visibility</p:attrName>
                                        </p:attrNameLst>
                                      </p:cBhvr>
                                      <p:to>
                                        <p:strVal val="visible"/>
                                      </p:to>
                                    </p:set>
                                    <p:animEffect filter="fade">
                                      <p:cBhvr>
                                        <p:cTn id="17" dur="1000"/>
                                        <p:tgtEl>
                                          <p:spTgt spid="104"/>
                                        </p:tgtEl>
                                      </p:cBhvr>
                                    </p:animEffect>
                                    <p:anim calcmode="lin" valueType="num">
                                      <p:cBhvr>
                                        <p:cTn id="18" dur="1000" fill="hold"/>
                                        <p:tgtEl>
                                          <p:spTgt spid="104"/>
                                        </p:tgtEl>
                                        <p:attrNameLst>
                                          <p:attrName>ppt_x</p:attrName>
                                        </p:attrNameLst>
                                      </p:cBhvr>
                                      <p:tavLst>
                                        <p:tav tm="0">
                                          <p:val>
                                            <p:strVal val="#ppt_x"/>
                                          </p:val>
                                        </p:tav>
                                        <p:tav tm="100000">
                                          <p:val>
                                            <p:strVal val="#ppt_x"/>
                                          </p:val>
                                        </p:tav>
                                      </p:tavLst>
                                    </p:anim>
                                    <p:anim calcmode="lin" valueType="num">
                                      <p:cBhvr>
                                        <p:cTn id="19" dur="1000" fill="hold"/>
                                        <p:tgtEl>
                                          <p:spTgt spid="10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filter="fade">
                                      <p:cBhvr>
                                        <p:cTn id="22" dur="1000"/>
                                        <p:tgtEl>
                                          <p:spTgt spid="105"/>
                                        </p:tgtEl>
                                      </p:cBhvr>
                                    </p:animEffect>
                                    <p:anim calcmode="lin" valueType="num">
                                      <p:cBhvr>
                                        <p:cTn id="23" dur="1000" fill="hold"/>
                                        <p:tgtEl>
                                          <p:spTgt spid="105"/>
                                        </p:tgtEl>
                                        <p:attrNameLst>
                                          <p:attrName>ppt_x</p:attrName>
                                        </p:attrNameLst>
                                      </p:cBhvr>
                                      <p:tavLst>
                                        <p:tav tm="0">
                                          <p:val>
                                            <p:strVal val="#ppt_x"/>
                                          </p:val>
                                        </p:tav>
                                        <p:tav tm="100000">
                                          <p:val>
                                            <p:strVal val="#ppt_x"/>
                                          </p:val>
                                        </p:tav>
                                      </p:tavLst>
                                    </p:anim>
                                    <p:anim calcmode="lin" valueType="num">
                                      <p:cBhvr>
                                        <p:cTn id="24" dur="1000" fill="hold"/>
                                        <p:tgtEl>
                                          <p:spTgt spid="10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filter="fade">
                                      <p:cBhvr>
                                        <p:cTn id="27" dur="1000"/>
                                        <p:tgtEl>
                                          <p:spTgt spid="106"/>
                                        </p:tgtEl>
                                      </p:cBhvr>
                                    </p:animEffect>
                                    <p:anim calcmode="lin" valueType="num">
                                      <p:cBhvr>
                                        <p:cTn id="28" dur="1000" fill="hold"/>
                                        <p:tgtEl>
                                          <p:spTgt spid="106"/>
                                        </p:tgtEl>
                                        <p:attrNameLst>
                                          <p:attrName>ppt_x</p:attrName>
                                        </p:attrNameLst>
                                      </p:cBhvr>
                                      <p:tavLst>
                                        <p:tav tm="0">
                                          <p:val>
                                            <p:strVal val="#ppt_x"/>
                                          </p:val>
                                        </p:tav>
                                        <p:tav tm="100000">
                                          <p:val>
                                            <p:strVal val="#ppt_x"/>
                                          </p:val>
                                        </p:tav>
                                      </p:tavLst>
                                    </p:anim>
                                    <p:anim calcmode="lin" valueType="num">
                                      <p:cBhvr>
                                        <p:cTn id="29" dur="1000" fill="hold"/>
                                        <p:tgtEl>
                                          <p:spTgt spid="10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7"/>
                                        </p:tgtEl>
                                        <p:attrNameLst>
                                          <p:attrName>style.visibility</p:attrName>
                                        </p:attrNameLst>
                                      </p:cBhvr>
                                      <p:to>
                                        <p:strVal val="visible"/>
                                      </p:to>
                                    </p:set>
                                    <p:animEffect filter="fade">
                                      <p:cBhvr>
                                        <p:cTn id="32" dur="1000"/>
                                        <p:tgtEl>
                                          <p:spTgt spid="107"/>
                                        </p:tgtEl>
                                      </p:cBhvr>
                                    </p:animEffect>
                                    <p:anim calcmode="lin" valueType="num">
                                      <p:cBhvr>
                                        <p:cTn id="33" dur="1000" fill="hold"/>
                                        <p:tgtEl>
                                          <p:spTgt spid="107"/>
                                        </p:tgtEl>
                                        <p:attrNameLst>
                                          <p:attrName>ppt_x</p:attrName>
                                        </p:attrNameLst>
                                      </p:cBhvr>
                                      <p:tavLst>
                                        <p:tav tm="0">
                                          <p:val>
                                            <p:strVal val="#ppt_x"/>
                                          </p:val>
                                        </p:tav>
                                        <p:tav tm="100000">
                                          <p:val>
                                            <p:strVal val="#ppt_x"/>
                                          </p:val>
                                        </p:tav>
                                      </p:tavLst>
                                    </p:anim>
                                    <p:anim calcmode="lin" valueType="num">
                                      <p:cBhvr>
                                        <p:cTn id="34" dur="1000" fill="hold"/>
                                        <p:tgtEl>
                                          <p:spTgt spid="10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8"/>
                                        </p:tgtEl>
                                        <p:attrNameLst>
                                          <p:attrName>style.visibility</p:attrName>
                                        </p:attrNameLst>
                                      </p:cBhvr>
                                      <p:to>
                                        <p:strVal val="visible"/>
                                      </p:to>
                                    </p:set>
                                    <p:animEffect filter="fade">
                                      <p:cBhvr>
                                        <p:cTn id="37" dur="1000"/>
                                        <p:tgtEl>
                                          <p:spTgt spid="108"/>
                                        </p:tgtEl>
                                      </p:cBhvr>
                                    </p:animEffect>
                                    <p:anim calcmode="lin" valueType="num">
                                      <p:cBhvr>
                                        <p:cTn id="38" dur="1000" fill="hold"/>
                                        <p:tgtEl>
                                          <p:spTgt spid="108"/>
                                        </p:tgtEl>
                                        <p:attrNameLst>
                                          <p:attrName>ppt_x</p:attrName>
                                        </p:attrNameLst>
                                      </p:cBhvr>
                                      <p:tavLst>
                                        <p:tav tm="0">
                                          <p:val>
                                            <p:strVal val="#ppt_x"/>
                                          </p:val>
                                        </p:tav>
                                        <p:tav tm="100000">
                                          <p:val>
                                            <p:strVal val="#ppt_x"/>
                                          </p:val>
                                        </p:tav>
                                      </p:tavLst>
                                    </p:anim>
                                    <p:anim calcmode="lin" valueType="num">
                                      <p:cBhvr>
                                        <p:cTn id="39" dur="1000" fill="hold"/>
                                        <p:tgtEl>
                                          <p:spTgt spid="10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09"/>
                                        </p:tgtEl>
                                        <p:attrNameLst>
                                          <p:attrName>style.visibility</p:attrName>
                                        </p:attrNameLst>
                                      </p:cBhvr>
                                      <p:to>
                                        <p:strVal val="visible"/>
                                      </p:to>
                                    </p:set>
                                    <p:animEffect filter="fade">
                                      <p:cBhvr>
                                        <p:cTn id="42" dur="1000"/>
                                        <p:tgtEl>
                                          <p:spTgt spid="109"/>
                                        </p:tgtEl>
                                      </p:cBhvr>
                                    </p:animEffect>
                                    <p:anim calcmode="lin" valueType="num">
                                      <p:cBhvr>
                                        <p:cTn id="43" dur="1000" fill="hold"/>
                                        <p:tgtEl>
                                          <p:spTgt spid="109"/>
                                        </p:tgtEl>
                                        <p:attrNameLst>
                                          <p:attrName>ppt_x</p:attrName>
                                        </p:attrNameLst>
                                      </p:cBhvr>
                                      <p:tavLst>
                                        <p:tav tm="0">
                                          <p:val>
                                            <p:strVal val="#ppt_x"/>
                                          </p:val>
                                        </p:tav>
                                        <p:tav tm="100000">
                                          <p:val>
                                            <p:strVal val="#ppt_x"/>
                                          </p:val>
                                        </p:tav>
                                      </p:tavLst>
                                    </p:anim>
                                    <p:anim calcmode="lin" valueType="num">
                                      <p:cBhvr>
                                        <p:cTn id="44" dur="1000" fill="hold"/>
                                        <p:tgtEl>
                                          <p:spTgt spid="10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10"/>
                                        </p:tgtEl>
                                        <p:attrNameLst>
                                          <p:attrName>style.visibility</p:attrName>
                                        </p:attrNameLst>
                                      </p:cBhvr>
                                      <p:to>
                                        <p:strVal val="visible"/>
                                      </p:to>
                                    </p:set>
                                    <p:animEffect filter="fade">
                                      <p:cBhvr>
                                        <p:cTn id="47" dur="1000"/>
                                        <p:tgtEl>
                                          <p:spTgt spid="110"/>
                                        </p:tgtEl>
                                      </p:cBhvr>
                                    </p:animEffect>
                                    <p:anim calcmode="lin" valueType="num">
                                      <p:cBhvr>
                                        <p:cTn id="48" dur="1000" fill="hold"/>
                                        <p:tgtEl>
                                          <p:spTgt spid="110"/>
                                        </p:tgtEl>
                                        <p:attrNameLst>
                                          <p:attrName>ppt_x</p:attrName>
                                        </p:attrNameLst>
                                      </p:cBhvr>
                                      <p:tavLst>
                                        <p:tav tm="0">
                                          <p:val>
                                            <p:strVal val="#ppt_x"/>
                                          </p:val>
                                        </p:tav>
                                        <p:tav tm="100000">
                                          <p:val>
                                            <p:strVal val="#ppt_x"/>
                                          </p:val>
                                        </p:tav>
                                      </p:tavLst>
                                    </p:anim>
                                    <p:anim calcmode="lin" valueType="num">
                                      <p:cBhvr>
                                        <p:cTn id="49" dur="1000" fill="hold"/>
                                        <p:tgtEl>
                                          <p:spTgt spid="11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11"/>
                                        </p:tgtEl>
                                        <p:attrNameLst>
                                          <p:attrName>style.visibility</p:attrName>
                                        </p:attrNameLst>
                                      </p:cBhvr>
                                      <p:to>
                                        <p:strVal val="visible"/>
                                      </p:to>
                                    </p:set>
                                    <p:animEffect filter="fade">
                                      <p:cBhvr>
                                        <p:cTn id="52" dur="1000"/>
                                        <p:tgtEl>
                                          <p:spTgt spid="111"/>
                                        </p:tgtEl>
                                      </p:cBhvr>
                                    </p:animEffect>
                                    <p:anim calcmode="lin" valueType="num">
                                      <p:cBhvr>
                                        <p:cTn id="53" dur="1000" fill="hold"/>
                                        <p:tgtEl>
                                          <p:spTgt spid="111"/>
                                        </p:tgtEl>
                                        <p:attrNameLst>
                                          <p:attrName>ppt_x</p:attrName>
                                        </p:attrNameLst>
                                      </p:cBhvr>
                                      <p:tavLst>
                                        <p:tav tm="0">
                                          <p:val>
                                            <p:strVal val="#ppt_x"/>
                                          </p:val>
                                        </p:tav>
                                        <p:tav tm="100000">
                                          <p:val>
                                            <p:strVal val="#ppt_x"/>
                                          </p:val>
                                        </p:tav>
                                      </p:tavLst>
                                    </p:anim>
                                    <p:anim calcmode="lin" valueType="num">
                                      <p:cBhvr>
                                        <p:cTn id="54" dur="1000" fill="hold"/>
                                        <p:tgtEl>
                                          <p:spTgt spid="11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12"/>
                                        </p:tgtEl>
                                        <p:attrNameLst>
                                          <p:attrName>style.visibility</p:attrName>
                                        </p:attrNameLst>
                                      </p:cBhvr>
                                      <p:to>
                                        <p:strVal val="visible"/>
                                      </p:to>
                                    </p:set>
                                    <p:animEffect filter="fade">
                                      <p:cBhvr>
                                        <p:cTn id="57" dur="1000"/>
                                        <p:tgtEl>
                                          <p:spTgt spid="112"/>
                                        </p:tgtEl>
                                      </p:cBhvr>
                                    </p:animEffect>
                                    <p:anim calcmode="lin" valueType="num">
                                      <p:cBhvr>
                                        <p:cTn id="58" dur="1000" fill="hold"/>
                                        <p:tgtEl>
                                          <p:spTgt spid="112"/>
                                        </p:tgtEl>
                                        <p:attrNameLst>
                                          <p:attrName>ppt_x</p:attrName>
                                        </p:attrNameLst>
                                      </p:cBhvr>
                                      <p:tavLst>
                                        <p:tav tm="0">
                                          <p:val>
                                            <p:strVal val="#ppt_x"/>
                                          </p:val>
                                        </p:tav>
                                        <p:tav tm="100000">
                                          <p:val>
                                            <p:strVal val="#ppt_x"/>
                                          </p:val>
                                        </p:tav>
                                      </p:tavLst>
                                    </p:anim>
                                    <p:anim calcmode="lin" valueType="num">
                                      <p:cBhvr>
                                        <p:cTn id="59" dur="1000" fill="hold"/>
                                        <p:tgtEl>
                                          <p:spTgt spid="112"/>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13"/>
                                        </p:tgtEl>
                                        <p:attrNameLst>
                                          <p:attrName>style.visibility</p:attrName>
                                        </p:attrNameLst>
                                      </p:cBhvr>
                                      <p:to>
                                        <p:strVal val="visible"/>
                                      </p:to>
                                    </p:set>
                                    <p:animEffect filter="fade">
                                      <p:cBhvr>
                                        <p:cTn id="62" dur="1000"/>
                                        <p:tgtEl>
                                          <p:spTgt spid="113"/>
                                        </p:tgtEl>
                                      </p:cBhvr>
                                    </p:animEffect>
                                    <p:anim calcmode="lin" valueType="num">
                                      <p:cBhvr>
                                        <p:cTn id="63" dur="1000" fill="hold"/>
                                        <p:tgtEl>
                                          <p:spTgt spid="113"/>
                                        </p:tgtEl>
                                        <p:attrNameLst>
                                          <p:attrName>ppt_x</p:attrName>
                                        </p:attrNameLst>
                                      </p:cBhvr>
                                      <p:tavLst>
                                        <p:tav tm="0">
                                          <p:val>
                                            <p:strVal val="#ppt_x"/>
                                          </p:val>
                                        </p:tav>
                                        <p:tav tm="100000">
                                          <p:val>
                                            <p:strVal val="#ppt_x"/>
                                          </p:val>
                                        </p:tav>
                                      </p:tavLst>
                                    </p:anim>
                                    <p:anim calcmode="lin" valueType="num">
                                      <p:cBhvr>
                                        <p:cTn id="64" dur="1000" fill="hold"/>
                                        <p:tgtEl>
                                          <p:spTgt spid="11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14"/>
                                        </p:tgtEl>
                                        <p:attrNameLst>
                                          <p:attrName>style.visibility</p:attrName>
                                        </p:attrNameLst>
                                      </p:cBhvr>
                                      <p:to>
                                        <p:strVal val="visible"/>
                                      </p:to>
                                    </p:set>
                                    <p:animEffect filter="fade">
                                      <p:cBhvr>
                                        <p:cTn id="67" dur="1000"/>
                                        <p:tgtEl>
                                          <p:spTgt spid="114"/>
                                        </p:tgtEl>
                                      </p:cBhvr>
                                    </p:animEffect>
                                    <p:anim calcmode="lin" valueType="num">
                                      <p:cBhvr>
                                        <p:cTn id="68" dur="1000" fill="hold"/>
                                        <p:tgtEl>
                                          <p:spTgt spid="114"/>
                                        </p:tgtEl>
                                        <p:attrNameLst>
                                          <p:attrName>ppt_x</p:attrName>
                                        </p:attrNameLst>
                                      </p:cBhvr>
                                      <p:tavLst>
                                        <p:tav tm="0">
                                          <p:val>
                                            <p:strVal val="#ppt_x"/>
                                          </p:val>
                                        </p:tav>
                                        <p:tav tm="100000">
                                          <p:val>
                                            <p:strVal val="#ppt_x"/>
                                          </p:val>
                                        </p:tav>
                                      </p:tavLst>
                                    </p:anim>
                                    <p:anim calcmode="lin" valueType="num">
                                      <p:cBhvr>
                                        <p:cTn id="69" dur="1000" fill="hold"/>
                                        <p:tgtEl>
                                          <p:spTgt spid="11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15"/>
                                        </p:tgtEl>
                                        <p:attrNameLst>
                                          <p:attrName>style.visibility</p:attrName>
                                        </p:attrNameLst>
                                      </p:cBhvr>
                                      <p:to>
                                        <p:strVal val="visible"/>
                                      </p:to>
                                    </p:set>
                                    <p:animEffect filter="fade">
                                      <p:cBhvr>
                                        <p:cTn id="72" dur="1000"/>
                                        <p:tgtEl>
                                          <p:spTgt spid="115"/>
                                        </p:tgtEl>
                                      </p:cBhvr>
                                    </p:animEffect>
                                    <p:anim calcmode="lin" valueType="num">
                                      <p:cBhvr>
                                        <p:cTn id="73" dur="1000" fill="hold"/>
                                        <p:tgtEl>
                                          <p:spTgt spid="115"/>
                                        </p:tgtEl>
                                        <p:attrNameLst>
                                          <p:attrName>ppt_x</p:attrName>
                                        </p:attrNameLst>
                                      </p:cBhvr>
                                      <p:tavLst>
                                        <p:tav tm="0">
                                          <p:val>
                                            <p:strVal val="#ppt_x"/>
                                          </p:val>
                                        </p:tav>
                                        <p:tav tm="100000">
                                          <p:val>
                                            <p:strVal val="#ppt_x"/>
                                          </p:val>
                                        </p:tav>
                                      </p:tavLst>
                                    </p:anim>
                                    <p:anim calcmode="lin" valueType="num">
                                      <p:cBhvr>
                                        <p:cTn id="74" dur="1000" fill="hold"/>
                                        <p:tgtEl>
                                          <p:spTgt spid="115"/>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16"/>
                                        </p:tgtEl>
                                        <p:attrNameLst>
                                          <p:attrName>style.visibility</p:attrName>
                                        </p:attrNameLst>
                                      </p:cBhvr>
                                      <p:to>
                                        <p:strVal val="visible"/>
                                      </p:to>
                                    </p:set>
                                    <p:animEffect filter="fade">
                                      <p:cBhvr>
                                        <p:cTn id="77" dur="1000"/>
                                        <p:tgtEl>
                                          <p:spTgt spid="116"/>
                                        </p:tgtEl>
                                      </p:cBhvr>
                                    </p:animEffect>
                                    <p:anim calcmode="lin" valueType="num">
                                      <p:cBhvr>
                                        <p:cTn id="78" dur="1000" fill="hold"/>
                                        <p:tgtEl>
                                          <p:spTgt spid="116"/>
                                        </p:tgtEl>
                                        <p:attrNameLst>
                                          <p:attrName>ppt_x</p:attrName>
                                        </p:attrNameLst>
                                      </p:cBhvr>
                                      <p:tavLst>
                                        <p:tav tm="0">
                                          <p:val>
                                            <p:strVal val="#ppt_x"/>
                                          </p:val>
                                        </p:tav>
                                        <p:tav tm="100000">
                                          <p:val>
                                            <p:strVal val="#ppt_x"/>
                                          </p:val>
                                        </p:tav>
                                      </p:tavLst>
                                    </p:anim>
                                    <p:anim calcmode="lin" valueType="num">
                                      <p:cBhvr>
                                        <p:cTn id="79" dur="1000" fill="hold"/>
                                        <p:tgtEl>
                                          <p:spTgt spid="11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17"/>
                                        </p:tgtEl>
                                        <p:attrNameLst>
                                          <p:attrName>style.visibility</p:attrName>
                                        </p:attrNameLst>
                                      </p:cBhvr>
                                      <p:to>
                                        <p:strVal val="visible"/>
                                      </p:to>
                                    </p:set>
                                    <p:animEffect filter="fade">
                                      <p:cBhvr>
                                        <p:cTn id="82" dur="1000"/>
                                        <p:tgtEl>
                                          <p:spTgt spid="117"/>
                                        </p:tgtEl>
                                      </p:cBhvr>
                                    </p:animEffect>
                                    <p:anim calcmode="lin" valueType="num">
                                      <p:cBhvr>
                                        <p:cTn id="83" dur="1000" fill="hold"/>
                                        <p:tgtEl>
                                          <p:spTgt spid="117"/>
                                        </p:tgtEl>
                                        <p:attrNameLst>
                                          <p:attrName>ppt_x</p:attrName>
                                        </p:attrNameLst>
                                      </p:cBhvr>
                                      <p:tavLst>
                                        <p:tav tm="0">
                                          <p:val>
                                            <p:strVal val="#ppt_x"/>
                                          </p:val>
                                        </p:tav>
                                        <p:tav tm="100000">
                                          <p:val>
                                            <p:strVal val="#ppt_x"/>
                                          </p:val>
                                        </p:tav>
                                      </p:tavLst>
                                    </p:anim>
                                    <p:anim calcmode="lin" valueType="num">
                                      <p:cBhvr>
                                        <p:cTn id="84" dur="1000" fill="hold"/>
                                        <p:tgtEl>
                                          <p:spTgt spid="117"/>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18"/>
                                        </p:tgtEl>
                                        <p:attrNameLst>
                                          <p:attrName>style.visibility</p:attrName>
                                        </p:attrNameLst>
                                      </p:cBhvr>
                                      <p:to>
                                        <p:strVal val="visible"/>
                                      </p:to>
                                    </p:set>
                                    <p:animEffect filter="fade">
                                      <p:cBhvr>
                                        <p:cTn id="87" dur="1000"/>
                                        <p:tgtEl>
                                          <p:spTgt spid="118"/>
                                        </p:tgtEl>
                                      </p:cBhvr>
                                    </p:animEffect>
                                    <p:anim calcmode="lin" valueType="num">
                                      <p:cBhvr>
                                        <p:cTn id="88" dur="1000" fill="hold"/>
                                        <p:tgtEl>
                                          <p:spTgt spid="118"/>
                                        </p:tgtEl>
                                        <p:attrNameLst>
                                          <p:attrName>ppt_x</p:attrName>
                                        </p:attrNameLst>
                                      </p:cBhvr>
                                      <p:tavLst>
                                        <p:tav tm="0">
                                          <p:val>
                                            <p:strVal val="#ppt_x"/>
                                          </p:val>
                                        </p:tav>
                                        <p:tav tm="100000">
                                          <p:val>
                                            <p:strVal val="#ppt_x"/>
                                          </p:val>
                                        </p:tav>
                                      </p:tavLst>
                                    </p:anim>
                                    <p:anim calcmode="lin" valueType="num">
                                      <p:cBhvr>
                                        <p:cTn id="89" dur="1000" fill="hold"/>
                                        <p:tgtEl>
                                          <p:spTgt spid="11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19"/>
                                        </p:tgtEl>
                                        <p:attrNameLst>
                                          <p:attrName>style.visibility</p:attrName>
                                        </p:attrNameLst>
                                      </p:cBhvr>
                                      <p:to>
                                        <p:strVal val="visible"/>
                                      </p:to>
                                    </p:set>
                                    <p:animEffect filter="fade">
                                      <p:cBhvr>
                                        <p:cTn id="92" dur="1000"/>
                                        <p:tgtEl>
                                          <p:spTgt spid="119"/>
                                        </p:tgtEl>
                                      </p:cBhvr>
                                    </p:animEffect>
                                    <p:anim calcmode="lin" valueType="num">
                                      <p:cBhvr>
                                        <p:cTn id="93" dur="1000" fill="hold"/>
                                        <p:tgtEl>
                                          <p:spTgt spid="119"/>
                                        </p:tgtEl>
                                        <p:attrNameLst>
                                          <p:attrName>ppt_x</p:attrName>
                                        </p:attrNameLst>
                                      </p:cBhvr>
                                      <p:tavLst>
                                        <p:tav tm="0">
                                          <p:val>
                                            <p:strVal val="#ppt_x"/>
                                          </p:val>
                                        </p:tav>
                                        <p:tav tm="100000">
                                          <p:val>
                                            <p:strVal val="#ppt_x"/>
                                          </p:val>
                                        </p:tav>
                                      </p:tavLst>
                                    </p:anim>
                                    <p:anim calcmode="lin" valueType="num">
                                      <p:cBhvr>
                                        <p:cTn id="94" dur="1000" fill="hold"/>
                                        <p:tgtEl>
                                          <p:spTgt spid="119"/>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20"/>
                                        </p:tgtEl>
                                        <p:attrNameLst>
                                          <p:attrName>style.visibility</p:attrName>
                                        </p:attrNameLst>
                                      </p:cBhvr>
                                      <p:to>
                                        <p:strVal val="visible"/>
                                      </p:to>
                                    </p:set>
                                    <p:animEffect filter="fade">
                                      <p:cBhvr>
                                        <p:cTn id="97" dur="1000"/>
                                        <p:tgtEl>
                                          <p:spTgt spid="120"/>
                                        </p:tgtEl>
                                      </p:cBhvr>
                                    </p:animEffect>
                                    <p:anim calcmode="lin" valueType="num">
                                      <p:cBhvr>
                                        <p:cTn id="98" dur="1000" fill="hold"/>
                                        <p:tgtEl>
                                          <p:spTgt spid="120"/>
                                        </p:tgtEl>
                                        <p:attrNameLst>
                                          <p:attrName>ppt_x</p:attrName>
                                        </p:attrNameLst>
                                      </p:cBhvr>
                                      <p:tavLst>
                                        <p:tav tm="0">
                                          <p:val>
                                            <p:strVal val="#ppt_x"/>
                                          </p:val>
                                        </p:tav>
                                        <p:tav tm="100000">
                                          <p:val>
                                            <p:strVal val="#ppt_x"/>
                                          </p:val>
                                        </p:tav>
                                      </p:tavLst>
                                    </p:anim>
                                    <p:anim calcmode="lin" valueType="num">
                                      <p:cBhvr>
                                        <p:cTn id="99" dur="1000" fill="hold"/>
                                        <p:tgtEl>
                                          <p:spTgt spid="12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21"/>
                                        </p:tgtEl>
                                        <p:attrNameLst>
                                          <p:attrName>style.visibility</p:attrName>
                                        </p:attrNameLst>
                                      </p:cBhvr>
                                      <p:to>
                                        <p:strVal val="visible"/>
                                      </p:to>
                                    </p:set>
                                    <p:animEffect filter="fade">
                                      <p:cBhvr>
                                        <p:cTn id="102" dur="1000"/>
                                        <p:tgtEl>
                                          <p:spTgt spid="121"/>
                                        </p:tgtEl>
                                      </p:cBhvr>
                                    </p:animEffect>
                                    <p:anim calcmode="lin" valueType="num">
                                      <p:cBhvr>
                                        <p:cTn id="103" dur="1000" fill="hold"/>
                                        <p:tgtEl>
                                          <p:spTgt spid="121"/>
                                        </p:tgtEl>
                                        <p:attrNameLst>
                                          <p:attrName>ppt_x</p:attrName>
                                        </p:attrNameLst>
                                      </p:cBhvr>
                                      <p:tavLst>
                                        <p:tav tm="0">
                                          <p:val>
                                            <p:strVal val="#ppt_x"/>
                                          </p:val>
                                        </p:tav>
                                        <p:tav tm="100000">
                                          <p:val>
                                            <p:strVal val="#ppt_x"/>
                                          </p:val>
                                        </p:tav>
                                      </p:tavLst>
                                    </p:anim>
                                    <p:anim calcmode="lin" valueType="num">
                                      <p:cBhvr>
                                        <p:cTn id="104"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ldLvl="0"/>
      <p:bldP spid="107" grpId="0" bldLvl="0"/>
      <p:bldP spid="108" grpId="0" bldLvl="0"/>
      <p:bldP spid="109" grpId="0" bldLvl="0"/>
      <p:bldP spid="110" grpId="0" bldLvl="0"/>
      <p:bldP spid="111" grpId="0" bldLvl="0"/>
      <p:bldP spid="114" grpId="0" bldLvl="0"/>
      <p:bldP spid="115" grpId="0" bldLvl="0"/>
      <p:bldP spid="116" grpId="0" bldLvl="0"/>
      <p:bldP spid="117" grpId="0" bldLvl="0"/>
      <p:bldP spid="118" grpId="0" bldLvl="0"/>
      <p:bldP spid="119" grpId="0" bldLvl="0"/>
      <p:bldP spid="120" grpId="0" bldLvl="0"/>
      <p:bldP spid="121"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7C1D5AFA-DF89-4045-88D8-FACD52FFF955}"/>
              </a:ext>
            </a:extLst>
          </p:cNvPr>
          <p:cNvSpPr txBox="1"/>
          <p:nvPr/>
        </p:nvSpPr>
        <p:spPr>
          <a:xfrm>
            <a:off x="855377" y="132573"/>
            <a:ext cx="5785395" cy="584775"/>
          </a:xfrm>
          <a:prstGeom prst="rect">
            <a:avLst/>
          </a:prstGeom>
          <a:noFill/>
        </p:spPr>
        <p:txBody>
          <a:bodyPr wrap="square" rtlCol="0">
            <a:spAutoFit/>
          </a:bodyPr>
          <a:lstStyle/>
          <a:p>
            <a:r>
              <a:rPr kumimoji="1" lang="zh-CN" altLang="en-US" sz="3200" b="1" dirty="0">
                <a:solidFill>
                  <a:srgbClr val="000066"/>
                </a:solidFill>
                <a:latin typeface="Arial" panose="020B0604020202020204" pitchFamily="34" charset="0"/>
                <a:ea typeface="Microsoft YaHei" panose="020B0503020204020204" pitchFamily="34" charset="-122"/>
                <a:cs typeface="+mn-ea"/>
                <a:sym typeface="Arial" panose="020B0604020202020204" pitchFamily="34" charset="0"/>
              </a:rPr>
              <a:t>人工智能的历史</a:t>
            </a:r>
            <a:endParaRPr kumimoji="1" lang="zh-CN" altLang="en-US" sz="3200" b="1" dirty="0">
              <a:solidFill>
                <a:srgbClr val="000066"/>
              </a:solidFill>
              <a:latin typeface="Arial" panose="020B0604020202020204" pitchFamily="34" charset="0"/>
              <a:ea typeface="Microsoft YaHei" panose="020B0503020204020204" pitchFamily="34" charset="-122"/>
              <a:cs typeface="+mn-ea"/>
            </a:endParaRPr>
          </a:p>
        </p:txBody>
      </p:sp>
      <p:pic>
        <p:nvPicPr>
          <p:cNvPr id="35" name="图片 34">
            <a:extLst>
              <a:ext uri="{FF2B5EF4-FFF2-40B4-BE49-F238E27FC236}">
                <a16:creationId xmlns:a16="http://schemas.microsoft.com/office/drawing/2014/main" id="{69D61920-6612-3044-AE7F-3E94E4D7FA5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855376" y="1198295"/>
            <a:ext cx="10815923" cy="5184576"/>
          </a:xfrm>
          <a:prstGeom prst="rect">
            <a:avLst/>
          </a:prstGeom>
        </p:spPr>
      </p:pic>
      <p:sp>
        <p:nvSpPr>
          <p:cNvPr id="36" name="文本框 35">
            <a:extLst>
              <a:ext uri="{FF2B5EF4-FFF2-40B4-BE49-F238E27FC236}">
                <a16:creationId xmlns:a16="http://schemas.microsoft.com/office/drawing/2014/main" id="{6D51925E-1374-D347-BA36-783A452D6A84}"/>
              </a:ext>
            </a:extLst>
          </p:cNvPr>
          <p:cNvSpPr txBox="1"/>
          <p:nvPr/>
        </p:nvSpPr>
        <p:spPr>
          <a:xfrm>
            <a:off x="6928602" y="3521103"/>
            <a:ext cx="184731" cy="338554"/>
          </a:xfrm>
          <a:prstGeom prst="rect">
            <a:avLst/>
          </a:prstGeom>
          <a:noFill/>
        </p:spPr>
        <p:txBody>
          <a:bodyPr wrap="none" rtlCol="0">
            <a:spAutoFit/>
          </a:bodyPr>
          <a:lstStyle/>
          <a:p>
            <a:pPr fontAlgn="base">
              <a:spcBef>
                <a:spcPct val="0"/>
              </a:spcBef>
              <a:spcAft>
                <a:spcPct val="0"/>
              </a:spcAft>
            </a:pPr>
            <a:endParaRPr lang="zh-CN" altLang="en-US" sz="1600" b="1" dirty="0">
              <a:solidFill>
                <a:srgbClr val="000000"/>
              </a:solidFill>
              <a:latin typeface="Arial" panose="020B0604020202020204" pitchFamily="34" charset="0"/>
            </a:endParaRPr>
          </a:p>
        </p:txBody>
      </p:sp>
      <p:sp>
        <p:nvSpPr>
          <p:cNvPr id="37" name="文本框 36">
            <a:extLst>
              <a:ext uri="{FF2B5EF4-FFF2-40B4-BE49-F238E27FC236}">
                <a16:creationId xmlns:a16="http://schemas.microsoft.com/office/drawing/2014/main" id="{021F3903-68BD-B541-89CD-62928A64FDA9}"/>
              </a:ext>
            </a:extLst>
          </p:cNvPr>
          <p:cNvSpPr txBox="1"/>
          <p:nvPr/>
        </p:nvSpPr>
        <p:spPr>
          <a:xfrm>
            <a:off x="1103526" y="2437758"/>
            <a:ext cx="1348542" cy="954107"/>
          </a:xfrm>
          <a:prstGeom prst="rect">
            <a:avLst/>
          </a:prstGeom>
          <a:noFill/>
        </p:spPr>
        <p:txBody>
          <a:bodyPr wrap="square" rtlCol="0">
            <a:spAutoFit/>
          </a:bodyPr>
          <a:lstStyle/>
          <a:p>
            <a:pPr fontAlgn="base">
              <a:spcBef>
                <a:spcPct val="0"/>
              </a:spcBef>
              <a:spcAft>
                <a:spcPct val="0"/>
              </a:spcAft>
            </a:pPr>
            <a:r>
              <a:rPr lang="en-US" altLang="zh-CN" sz="1400" b="1" dirty="0">
                <a:solidFill>
                  <a:srgbClr val="272672"/>
                </a:solidFill>
                <a:latin typeface="Arial" panose="020B0604020202020204" pitchFamily="34" charset="0"/>
              </a:rPr>
              <a:t>1956</a:t>
            </a:r>
            <a:r>
              <a:rPr lang="zh-CN" altLang="en-US" sz="1400" b="1" dirty="0">
                <a:solidFill>
                  <a:srgbClr val="272672"/>
                </a:solidFill>
                <a:latin typeface="Arial" panose="020B0604020202020204" pitchFamily="34" charset="0"/>
              </a:rPr>
              <a:t>，达特茅斯会议提出人工智能概念</a:t>
            </a:r>
            <a:endParaRPr lang="en-US" altLang="zh-CN" sz="1400" b="1" dirty="0">
              <a:solidFill>
                <a:srgbClr val="272672"/>
              </a:solidFill>
              <a:latin typeface="Arial" panose="020B0604020202020204" pitchFamily="34" charset="0"/>
            </a:endParaRPr>
          </a:p>
          <a:p>
            <a:pPr fontAlgn="base">
              <a:spcBef>
                <a:spcPct val="0"/>
              </a:spcBef>
              <a:spcAft>
                <a:spcPct val="0"/>
              </a:spcAft>
            </a:pPr>
            <a:r>
              <a:rPr lang="en-US" altLang="zh-CN" sz="1400" b="1" dirty="0">
                <a:solidFill>
                  <a:srgbClr val="272672"/>
                </a:solidFill>
                <a:latin typeface="Arial" panose="020B0604020202020204" pitchFamily="34" charset="0"/>
              </a:rPr>
              <a:t>      </a:t>
            </a:r>
            <a:endParaRPr lang="zh-CN" altLang="en-US" sz="1400" b="1" dirty="0">
              <a:solidFill>
                <a:srgbClr val="272672"/>
              </a:solidFill>
              <a:latin typeface="Arial" panose="020B0604020202020204" pitchFamily="34" charset="0"/>
            </a:endParaRPr>
          </a:p>
        </p:txBody>
      </p:sp>
      <p:sp>
        <p:nvSpPr>
          <p:cNvPr id="38" name="文本框 37">
            <a:extLst>
              <a:ext uri="{FF2B5EF4-FFF2-40B4-BE49-F238E27FC236}">
                <a16:creationId xmlns:a16="http://schemas.microsoft.com/office/drawing/2014/main" id="{F20BC405-1362-4148-9A48-3C7EE2029BBD}"/>
              </a:ext>
            </a:extLst>
          </p:cNvPr>
          <p:cNvSpPr txBox="1"/>
          <p:nvPr/>
        </p:nvSpPr>
        <p:spPr>
          <a:xfrm>
            <a:off x="1908707" y="4200167"/>
            <a:ext cx="1313180" cy="738664"/>
          </a:xfrm>
          <a:prstGeom prst="rect">
            <a:avLst/>
          </a:prstGeom>
          <a:noFill/>
        </p:spPr>
        <p:txBody>
          <a:bodyPr wrap="square" rtlCol="0">
            <a:spAutoFit/>
          </a:bodyPr>
          <a:lstStyle/>
          <a:p>
            <a:pPr fontAlgn="base">
              <a:spcBef>
                <a:spcPct val="0"/>
              </a:spcBef>
              <a:spcAft>
                <a:spcPct val="0"/>
              </a:spcAft>
            </a:pPr>
            <a:r>
              <a:rPr lang="en-US" altLang="zh-CN" sz="1400" b="1" dirty="0">
                <a:solidFill>
                  <a:srgbClr val="272672"/>
                </a:solidFill>
                <a:latin typeface="Arial" panose="020B0604020202020204" pitchFamily="34" charset="0"/>
              </a:rPr>
              <a:t>1959 </a:t>
            </a:r>
            <a:r>
              <a:rPr lang="zh-CN" altLang="en-US" sz="1400" b="1" dirty="0">
                <a:solidFill>
                  <a:srgbClr val="272672"/>
                </a:solidFill>
                <a:latin typeface="Arial" panose="020B0604020202020204" pitchFamily="34" charset="0"/>
              </a:rPr>
              <a:t>，</a:t>
            </a:r>
            <a:r>
              <a:rPr lang="en-US" altLang="zh-CN" sz="1400" b="1" dirty="0">
                <a:solidFill>
                  <a:srgbClr val="272672"/>
                </a:solidFill>
                <a:latin typeface="Arial" panose="020B0604020202020204" pitchFamily="34" charset="0"/>
              </a:rPr>
              <a:t>IBM</a:t>
            </a:r>
            <a:r>
              <a:rPr lang="zh-CN" altLang="en-US" sz="1400" b="1" dirty="0">
                <a:solidFill>
                  <a:srgbClr val="272672"/>
                </a:solidFill>
                <a:latin typeface="Arial" panose="020B0604020202020204" pitchFamily="34" charset="0"/>
              </a:rPr>
              <a:t>专家阿瑟</a:t>
            </a:r>
            <a:r>
              <a:rPr lang="en-US" altLang="zh-CN" sz="1400" b="1" dirty="0">
                <a:solidFill>
                  <a:srgbClr val="272672"/>
                </a:solidFill>
                <a:latin typeface="Arial" panose="020B0604020202020204" pitchFamily="34" charset="0"/>
              </a:rPr>
              <a:t>.</a:t>
            </a:r>
            <a:r>
              <a:rPr lang="zh-CN" altLang="en-US" sz="1400" b="1" dirty="0">
                <a:solidFill>
                  <a:srgbClr val="272672"/>
                </a:solidFill>
                <a:latin typeface="Arial" panose="020B0604020202020204" pitchFamily="34" charset="0"/>
              </a:rPr>
              <a:t>塞缪尔提出机器学习</a:t>
            </a:r>
          </a:p>
        </p:txBody>
      </p:sp>
      <p:sp>
        <p:nvSpPr>
          <p:cNvPr id="39" name="文本框 38">
            <a:extLst>
              <a:ext uri="{FF2B5EF4-FFF2-40B4-BE49-F238E27FC236}">
                <a16:creationId xmlns:a16="http://schemas.microsoft.com/office/drawing/2014/main" id="{FC9261DA-BC40-204D-B2FD-89659CD13FDC}"/>
              </a:ext>
            </a:extLst>
          </p:cNvPr>
          <p:cNvSpPr txBox="1"/>
          <p:nvPr/>
        </p:nvSpPr>
        <p:spPr>
          <a:xfrm>
            <a:off x="4059544" y="4125107"/>
            <a:ext cx="1687477" cy="738664"/>
          </a:xfrm>
          <a:prstGeom prst="rect">
            <a:avLst/>
          </a:prstGeom>
          <a:noFill/>
        </p:spPr>
        <p:txBody>
          <a:bodyPr wrap="square" rtlCol="0">
            <a:spAutoFit/>
          </a:bodyPr>
          <a:lstStyle/>
          <a:p>
            <a:pPr fontAlgn="base">
              <a:spcBef>
                <a:spcPct val="0"/>
              </a:spcBef>
              <a:spcAft>
                <a:spcPct val="0"/>
              </a:spcAft>
            </a:pPr>
            <a:r>
              <a:rPr lang="en-US" altLang="zh-CN" sz="1400" b="1" dirty="0">
                <a:solidFill>
                  <a:srgbClr val="272672"/>
                </a:solidFill>
                <a:latin typeface="Arial" panose="020B0604020202020204" pitchFamily="34" charset="0"/>
              </a:rPr>
              <a:t>1997 </a:t>
            </a:r>
            <a:r>
              <a:rPr lang="zh-CN" altLang="en-US" sz="1400" b="1" dirty="0">
                <a:solidFill>
                  <a:srgbClr val="272672"/>
                </a:solidFill>
                <a:latin typeface="Arial" panose="020B0604020202020204" pitchFamily="34" charset="0"/>
              </a:rPr>
              <a:t>，</a:t>
            </a:r>
            <a:r>
              <a:rPr lang="en-US" altLang="zh-CN" sz="1400" b="1" dirty="0">
                <a:solidFill>
                  <a:srgbClr val="272672"/>
                </a:solidFill>
                <a:latin typeface="Arial" panose="020B0604020202020204" pitchFamily="34" charset="0"/>
              </a:rPr>
              <a:t>IBM</a:t>
            </a:r>
            <a:r>
              <a:rPr lang="zh-CN" altLang="en-US" sz="1400" b="1" dirty="0">
                <a:solidFill>
                  <a:srgbClr val="272672"/>
                </a:solidFill>
                <a:latin typeface="Arial" panose="020B0604020202020204" pitchFamily="34" charset="0"/>
              </a:rPr>
              <a:t>公司</a:t>
            </a:r>
            <a:r>
              <a:rPr lang="en-US" altLang="zh-CN" sz="1400" b="1" dirty="0" err="1">
                <a:solidFill>
                  <a:srgbClr val="272672"/>
                </a:solidFill>
                <a:latin typeface="Arial" panose="020B0604020202020204" pitchFamily="34" charset="0"/>
              </a:rPr>
              <a:t>DeepBlue</a:t>
            </a:r>
            <a:r>
              <a:rPr lang="zh-CN" altLang="en-US" sz="1400" b="1" dirty="0">
                <a:solidFill>
                  <a:srgbClr val="272672"/>
                </a:solidFill>
                <a:latin typeface="Arial" panose="020B0604020202020204" pitchFamily="34" charset="0"/>
              </a:rPr>
              <a:t>击败国际象棋世界冠军</a:t>
            </a:r>
          </a:p>
        </p:txBody>
      </p:sp>
      <p:sp>
        <p:nvSpPr>
          <p:cNvPr id="40" name="文本框 39">
            <a:extLst>
              <a:ext uri="{FF2B5EF4-FFF2-40B4-BE49-F238E27FC236}">
                <a16:creationId xmlns:a16="http://schemas.microsoft.com/office/drawing/2014/main" id="{AD0AAE61-83EE-6448-B14F-C7C387A35DA5}"/>
              </a:ext>
            </a:extLst>
          </p:cNvPr>
          <p:cNvSpPr txBox="1"/>
          <p:nvPr/>
        </p:nvSpPr>
        <p:spPr>
          <a:xfrm>
            <a:off x="5017986" y="2368752"/>
            <a:ext cx="1687477" cy="523220"/>
          </a:xfrm>
          <a:prstGeom prst="rect">
            <a:avLst/>
          </a:prstGeom>
          <a:noFill/>
        </p:spPr>
        <p:txBody>
          <a:bodyPr wrap="square" rtlCol="0">
            <a:spAutoFit/>
          </a:bodyPr>
          <a:lstStyle/>
          <a:p>
            <a:pPr algn="just" fontAlgn="base">
              <a:spcBef>
                <a:spcPct val="0"/>
              </a:spcBef>
              <a:spcAft>
                <a:spcPct val="0"/>
              </a:spcAft>
            </a:pPr>
            <a:r>
              <a:rPr lang="en-US" altLang="zh-CN" sz="1400" b="1" dirty="0">
                <a:solidFill>
                  <a:srgbClr val="272672"/>
                </a:solidFill>
                <a:latin typeface="Arial" panose="020B0604020202020204" pitchFamily="34" charset="0"/>
              </a:rPr>
              <a:t>2009</a:t>
            </a:r>
            <a:r>
              <a:rPr lang="zh-CN" altLang="en-US" sz="1400" b="1" dirty="0">
                <a:solidFill>
                  <a:srgbClr val="272672"/>
                </a:solidFill>
                <a:latin typeface="Arial" panose="020B0604020202020204" pitchFamily="34" charset="0"/>
              </a:rPr>
              <a:t>，</a:t>
            </a:r>
            <a:r>
              <a:rPr lang="en-US" altLang="zh-CN" sz="1400" b="1" dirty="0">
                <a:solidFill>
                  <a:srgbClr val="272672"/>
                </a:solidFill>
                <a:latin typeface="Arial" panose="020B0604020202020204" pitchFamily="34" charset="0"/>
              </a:rPr>
              <a:t>Image NET</a:t>
            </a:r>
            <a:r>
              <a:rPr lang="zh-CN" altLang="en-US" sz="1400" b="1" dirty="0">
                <a:solidFill>
                  <a:srgbClr val="272672"/>
                </a:solidFill>
                <a:latin typeface="Arial" panose="020B0604020202020204" pitchFamily="34" charset="0"/>
              </a:rPr>
              <a:t>图像数据库建立</a:t>
            </a:r>
          </a:p>
        </p:txBody>
      </p:sp>
      <p:sp>
        <p:nvSpPr>
          <p:cNvPr id="41" name="文本框 40">
            <a:extLst>
              <a:ext uri="{FF2B5EF4-FFF2-40B4-BE49-F238E27FC236}">
                <a16:creationId xmlns:a16="http://schemas.microsoft.com/office/drawing/2014/main" id="{4FC8912C-09F8-C146-BF19-FE83DC1AE576}"/>
              </a:ext>
            </a:extLst>
          </p:cNvPr>
          <p:cNvSpPr txBox="1"/>
          <p:nvPr/>
        </p:nvSpPr>
        <p:spPr>
          <a:xfrm>
            <a:off x="3085205" y="2222314"/>
            <a:ext cx="1526561" cy="954107"/>
          </a:xfrm>
          <a:prstGeom prst="rect">
            <a:avLst/>
          </a:prstGeom>
          <a:noFill/>
        </p:spPr>
        <p:txBody>
          <a:bodyPr wrap="square" rtlCol="0">
            <a:spAutoFit/>
          </a:bodyPr>
          <a:lstStyle/>
          <a:p>
            <a:pPr fontAlgn="base">
              <a:spcBef>
                <a:spcPct val="0"/>
              </a:spcBef>
              <a:spcAft>
                <a:spcPct val="0"/>
              </a:spcAft>
            </a:pPr>
            <a:r>
              <a:rPr lang="en-US" altLang="zh-CN" sz="1400" b="1" dirty="0">
                <a:solidFill>
                  <a:srgbClr val="272672"/>
                </a:solidFill>
                <a:latin typeface="Arial" panose="020B0604020202020204" pitchFamily="34" charset="0"/>
              </a:rPr>
              <a:t>1963 </a:t>
            </a:r>
            <a:r>
              <a:rPr lang="zh-CN" altLang="en-US" sz="1400" b="1" dirty="0">
                <a:solidFill>
                  <a:srgbClr val="272672"/>
                </a:solidFill>
                <a:latin typeface="Arial" panose="020B0604020202020204" pitchFamily="34" charset="0"/>
              </a:rPr>
              <a:t>，</a:t>
            </a:r>
            <a:r>
              <a:rPr lang="en-US" altLang="zh-CN" sz="1400" b="1" dirty="0">
                <a:solidFill>
                  <a:srgbClr val="272672"/>
                </a:solidFill>
                <a:latin typeface="Arial" panose="020B0604020202020204" pitchFamily="34" charset="0"/>
              </a:rPr>
              <a:t>MIT</a:t>
            </a:r>
            <a:r>
              <a:rPr lang="zh-CN" altLang="en-US" sz="1400" b="1" dirty="0">
                <a:solidFill>
                  <a:srgbClr val="272672"/>
                </a:solidFill>
                <a:latin typeface="Arial" panose="020B0604020202020204" pitchFamily="34" charset="0"/>
              </a:rPr>
              <a:t>开发了人机对话程序</a:t>
            </a:r>
            <a:r>
              <a:rPr lang="en-US" altLang="zh-CN" sz="1400" b="1" dirty="0">
                <a:solidFill>
                  <a:srgbClr val="272672"/>
                </a:solidFill>
                <a:latin typeface="Arial" panose="020B0604020202020204" pitchFamily="34" charset="0"/>
              </a:rPr>
              <a:t>ELIZA</a:t>
            </a:r>
          </a:p>
          <a:p>
            <a:pPr fontAlgn="base">
              <a:spcBef>
                <a:spcPct val="0"/>
              </a:spcBef>
              <a:spcAft>
                <a:spcPct val="0"/>
              </a:spcAft>
            </a:pPr>
            <a:r>
              <a:rPr lang="en-US" altLang="zh-CN" sz="1400" b="1" dirty="0">
                <a:solidFill>
                  <a:srgbClr val="272672"/>
                </a:solidFill>
                <a:latin typeface="Arial" panose="020B0604020202020204" pitchFamily="34" charset="0"/>
              </a:rPr>
              <a:t>      </a:t>
            </a:r>
            <a:endParaRPr lang="zh-CN" altLang="en-US" sz="1400" b="1" dirty="0">
              <a:solidFill>
                <a:srgbClr val="272672"/>
              </a:solidFill>
              <a:latin typeface="Arial" panose="020B0604020202020204" pitchFamily="34" charset="0"/>
            </a:endParaRPr>
          </a:p>
        </p:txBody>
      </p:sp>
      <p:sp>
        <p:nvSpPr>
          <p:cNvPr id="42" name="文本框 41">
            <a:extLst>
              <a:ext uri="{FF2B5EF4-FFF2-40B4-BE49-F238E27FC236}">
                <a16:creationId xmlns:a16="http://schemas.microsoft.com/office/drawing/2014/main" id="{7698C299-80E3-8E40-9A23-4B1C7ABF5A7C}"/>
              </a:ext>
            </a:extLst>
          </p:cNvPr>
          <p:cNvSpPr txBox="1"/>
          <p:nvPr/>
        </p:nvSpPr>
        <p:spPr>
          <a:xfrm>
            <a:off x="5962695" y="4097515"/>
            <a:ext cx="1809645" cy="738664"/>
          </a:xfrm>
          <a:prstGeom prst="rect">
            <a:avLst/>
          </a:prstGeom>
          <a:noFill/>
        </p:spPr>
        <p:txBody>
          <a:bodyPr wrap="square" rtlCol="0">
            <a:spAutoFit/>
          </a:bodyPr>
          <a:lstStyle/>
          <a:p>
            <a:pPr fontAlgn="base">
              <a:spcBef>
                <a:spcPct val="0"/>
              </a:spcBef>
              <a:spcAft>
                <a:spcPct val="0"/>
              </a:spcAft>
            </a:pPr>
            <a:r>
              <a:rPr lang="en-US" altLang="zh-CN" sz="1400" b="1" dirty="0">
                <a:solidFill>
                  <a:srgbClr val="272672"/>
                </a:solidFill>
                <a:latin typeface="Arial" panose="020B0604020202020204" pitchFamily="34" charset="0"/>
              </a:rPr>
              <a:t>2016 </a:t>
            </a:r>
            <a:r>
              <a:rPr lang="zh-CN" altLang="en-US" sz="1400" b="1" dirty="0">
                <a:solidFill>
                  <a:srgbClr val="272672"/>
                </a:solidFill>
                <a:latin typeface="Arial" panose="020B0604020202020204" pitchFamily="34" charset="0"/>
              </a:rPr>
              <a:t>，</a:t>
            </a:r>
            <a:r>
              <a:rPr lang="en-US" altLang="zh-CN" sz="1400" b="1" dirty="0" err="1">
                <a:solidFill>
                  <a:srgbClr val="272672"/>
                </a:solidFill>
                <a:latin typeface="Arial" panose="020B0604020202020204" pitchFamily="34" charset="0"/>
              </a:rPr>
              <a:t>AlphaGo</a:t>
            </a:r>
            <a:r>
              <a:rPr lang="zh-CN" altLang="en-US" sz="1400" b="1" dirty="0">
                <a:solidFill>
                  <a:srgbClr val="272672"/>
                </a:solidFill>
                <a:latin typeface="Arial" panose="020B0604020202020204" pitchFamily="34" charset="0"/>
              </a:rPr>
              <a:t>击败李世石，世界各国开始制定</a:t>
            </a:r>
            <a:r>
              <a:rPr lang="en-US" altLang="zh-CN" sz="1400" b="1" dirty="0">
                <a:solidFill>
                  <a:srgbClr val="272672"/>
                </a:solidFill>
                <a:latin typeface="Arial" panose="020B0604020202020204" pitchFamily="34" charset="0"/>
              </a:rPr>
              <a:t>AI</a:t>
            </a:r>
            <a:r>
              <a:rPr lang="zh-CN" altLang="en-US" sz="1400" b="1" dirty="0">
                <a:solidFill>
                  <a:srgbClr val="272672"/>
                </a:solidFill>
                <a:latin typeface="Arial" panose="020B0604020202020204" pitchFamily="34" charset="0"/>
              </a:rPr>
              <a:t>相关政策</a:t>
            </a:r>
          </a:p>
        </p:txBody>
      </p:sp>
      <p:pic>
        <p:nvPicPr>
          <p:cNvPr id="43" name="图片 42">
            <a:extLst>
              <a:ext uri="{FF2B5EF4-FFF2-40B4-BE49-F238E27FC236}">
                <a16:creationId xmlns:a16="http://schemas.microsoft.com/office/drawing/2014/main" id="{CF69FF0E-EE7A-C14C-A911-475817B5B9E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20861600">
            <a:off x="1533884" y="941237"/>
            <a:ext cx="1661763" cy="1383417"/>
          </a:xfrm>
          <a:prstGeom prst="rect">
            <a:avLst/>
          </a:prstGeom>
          <a:effectLst>
            <a:softEdge rad="177800"/>
          </a:effectLst>
        </p:spPr>
      </p:pic>
      <p:pic>
        <p:nvPicPr>
          <p:cNvPr id="44" name="图片 43">
            <a:extLst>
              <a:ext uri="{FF2B5EF4-FFF2-40B4-BE49-F238E27FC236}">
                <a16:creationId xmlns:a16="http://schemas.microsoft.com/office/drawing/2014/main" id="{88C9DE7F-C747-674C-A6B7-E97B61564D00}"/>
              </a:ext>
            </a:extLst>
          </p:cNvPr>
          <p:cNvPicPr>
            <a:picLocks noChangeAspect="1"/>
          </p:cNvPicPr>
          <p:nvPr/>
        </p:nvPicPr>
        <p:blipFill>
          <a:blip r:embed="rId5" cstate="email">
            <a:extLst>
              <a:ext uri="{BEBA8EAE-BF5A-486C-A8C5-ECC9F3942E4B}">
                <a14:imgProps xmlns:a14="http://schemas.microsoft.com/office/drawing/2010/main">
                  <a14:imgLayer r:embed="rId6">
                    <a14:imgEffect>
                      <a14:saturation sat="0"/>
                    </a14:imgEffect>
                    <a14:imgEffect>
                      <a14:brightnessContrast bright="25000"/>
                    </a14:imgEffect>
                  </a14:imgLayer>
                </a14:imgProps>
              </a:ext>
              <a:ext uri="{28A0092B-C50C-407E-A947-70E740481C1C}">
                <a14:useLocalDpi xmlns:a14="http://schemas.microsoft.com/office/drawing/2010/main"/>
              </a:ext>
            </a:extLst>
          </a:blip>
          <a:stretch>
            <a:fillRect/>
          </a:stretch>
        </p:blipFill>
        <p:spPr>
          <a:xfrm>
            <a:off x="3642863" y="846902"/>
            <a:ext cx="2118344" cy="1407159"/>
          </a:xfrm>
          <a:prstGeom prst="rect">
            <a:avLst/>
          </a:prstGeom>
          <a:effectLst>
            <a:softEdge rad="342900"/>
          </a:effectLst>
        </p:spPr>
      </p:pic>
      <p:pic>
        <p:nvPicPr>
          <p:cNvPr id="45" name="图片 44">
            <a:extLst>
              <a:ext uri="{FF2B5EF4-FFF2-40B4-BE49-F238E27FC236}">
                <a16:creationId xmlns:a16="http://schemas.microsoft.com/office/drawing/2014/main" id="{788F972F-332A-A942-9322-66B115BDAAC7}"/>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765256" y="4936761"/>
            <a:ext cx="2108898" cy="1532825"/>
          </a:xfrm>
          <a:prstGeom prst="rect">
            <a:avLst/>
          </a:prstGeom>
          <a:effectLst>
            <a:softEdge rad="190500"/>
          </a:effectLst>
        </p:spPr>
      </p:pic>
      <p:pic>
        <p:nvPicPr>
          <p:cNvPr id="46" name="图片 45">
            <a:extLst>
              <a:ext uri="{FF2B5EF4-FFF2-40B4-BE49-F238E27FC236}">
                <a16:creationId xmlns:a16="http://schemas.microsoft.com/office/drawing/2014/main" id="{F4A60895-1F74-2647-8FE9-307A7CCA0615}"/>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153578" y="4852212"/>
            <a:ext cx="2127354" cy="1425327"/>
          </a:xfrm>
          <a:prstGeom prst="rect">
            <a:avLst/>
          </a:prstGeom>
          <a:effectLst>
            <a:softEdge rad="304800"/>
          </a:effectLst>
        </p:spPr>
      </p:pic>
      <p:pic>
        <p:nvPicPr>
          <p:cNvPr id="47" name="图片 46">
            <a:extLst>
              <a:ext uri="{FF2B5EF4-FFF2-40B4-BE49-F238E27FC236}">
                <a16:creationId xmlns:a16="http://schemas.microsoft.com/office/drawing/2014/main" id="{A545D0F2-D632-0842-8FDB-784968F4F952}"/>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6194093" y="4900582"/>
            <a:ext cx="2108898" cy="1613625"/>
          </a:xfrm>
          <a:prstGeom prst="rect">
            <a:avLst/>
          </a:prstGeom>
          <a:effectLst>
            <a:softEdge rad="190500"/>
          </a:effectLst>
        </p:spPr>
      </p:pic>
    </p:spTree>
    <p:extLst>
      <p:ext uri="{BB962C8B-B14F-4D97-AF65-F5344CB8AC3E}">
        <p14:creationId xmlns:p14="http://schemas.microsoft.com/office/powerpoint/2010/main" val="82926697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43"/>
                                        </p:tgtEl>
                                      </p:cBhvr>
                                    </p:animEffect>
                                    <p:set>
                                      <p:cBhvr>
                                        <p:cTn id="12" dur="1" fill="hold">
                                          <p:stCondLst>
                                            <p:cond delay="499"/>
                                          </p:stCondLst>
                                        </p:cTn>
                                        <p:tgtEl>
                                          <p:spTgt spid="43"/>
                                        </p:tgtEl>
                                        <p:attrNameLst>
                                          <p:attrName>style.visibility</p:attrName>
                                        </p:attrNameLst>
                                      </p:cBhvr>
                                      <p:to>
                                        <p:strVal val="hidden"/>
                                      </p:to>
                                    </p:se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wipe(down)">
                                      <p:cBhvr>
                                        <p:cTn id="16" dur="500"/>
                                        <p:tgtEl>
                                          <p:spTgt spid="4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nodeType="clickEffect">
                                  <p:stCondLst>
                                    <p:cond delay="0"/>
                                  </p:stCondLst>
                                  <p:childTnLst>
                                    <p:animEffect transition="out" filter="wipe(down)">
                                      <p:cBhvr>
                                        <p:cTn id="20" dur="500"/>
                                        <p:tgtEl>
                                          <p:spTgt spid="45"/>
                                        </p:tgtEl>
                                      </p:cBhvr>
                                    </p:animEffect>
                                    <p:set>
                                      <p:cBhvr>
                                        <p:cTn id="21" dur="1" fill="hold">
                                          <p:stCondLst>
                                            <p:cond delay="499"/>
                                          </p:stCondLst>
                                        </p:cTn>
                                        <p:tgtEl>
                                          <p:spTgt spid="45"/>
                                        </p:tgtEl>
                                        <p:attrNameLst>
                                          <p:attrName>style.visibility</p:attrName>
                                        </p:attrNameLst>
                                      </p:cBhvr>
                                      <p:to>
                                        <p:strVal val="hidden"/>
                                      </p:to>
                                    </p:se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down)">
                                      <p:cBhvr>
                                        <p:cTn id="25" dur="500"/>
                                        <p:tgtEl>
                                          <p:spTgt spid="4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nodeType="clickEffect">
                                  <p:stCondLst>
                                    <p:cond delay="0"/>
                                  </p:stCondLst>
                                  <p:childTnLst>
                                    <p:animEffect transition="out" filter="wipe(down)">
                                      <p:cBhvr>
                                        <p:cTn id="29" dur="500"/>
                                        <p:tgtEl>
                                          <p:spTgt spid="44"/>
                                        </p:tgtEl>
                                      </p:cBhvr>
                                    </p:animEffect>
                                    <p:set>
                                      <p:cBhvr>
                                        <p:cTn id="30" dur="1" fill="hold">
                                          <p:stCondLst>
                                            <p:cond delay="499"/>
                                          </p:stCondLst>
                                        </p:cTn>
                                        <p:tgtEl>
                                          <p:spTgt spid="44"/>
                                        </p:tgtEl>
                                        <p:attrNameLst>
                                          <p:attrName>style.visibility</p:attrName>
                                        </p:attrNameLst>
                                      </p:cBhvr>
                                      <p:to>
                                        <p:strVal val="hidden"/>
                                      </p:to>
                                    </p:se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nodeType="clickEffect">
                                  <p:stCondLst>
                                    <p:cond delay="0"/>
                                  </p:stCondLst>
                                  <p:childTnLst>
                                    <p:animEffect transition="out" filter="wipe(down)">
                                      <p:cBhvr>
                                        <p:cTn id="38" dur="500"/>
                                        <p:tgtEl>
                                          <p:spTgt spid="46"/>
                                        </p:tgtEl>
                                      </p:cBhvr>
                                    </p:animEffect>
                                    <p:set>
                                      <p:cBhvr>
                                        <p:cTn id="39" dur="1" fill="hold">
                                          <p:stCondLst>
                                            <p:cond delay="499"/>
                                          </p:stCondLst>
                                        </p:cTn>
                                        <p:tgtEl>
                                          <p:spTgt spid="46"/>
                                        </p:tgtEl>
                                        <p:attrNameLst>
                                          <p:attrName>style.visibility</p:attrName>
                                        </p:attrNameLst>
                                      </p:cBhvr>
                                      <p:to>
                                        <p:strVal val="hidden"/>
                                      </p:to>
                                    </p:se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7C1D5AFA-DF89-4045-88D8-FACD52FFF955}"/>
              </a:ext>
            </a:extLst>
          </p:cNvPr>
          <p:cNvSpPr txBox="1"/>
          <p:nvPr/>
        </p:nvSpPr>
        <p:spPr>
          <a:xfrm>
            <a:off x="514953" y="237510"/>
            <a:ext cx="5785395" cy="584775"/>
          </a:xfrm>
          <a:prstGeom prst="rect">
            <a:avLst/>
          </a:prstGeom>
          <a:noFill/>
        </p:spPr>
        <p:txBody>
          <a:bodyPr wrap="square" rtlCol="0">
            <a:spAutoFit/>
          </a:bodyPr>
          <a:lstStyle/>
          <a:p>
            <a:r>
              <a:rPr kumimoji="1" lang="zh-CN" altLang="en-US" sz="3200" b="1" dirty="0">
                <a:solidFill>
                  <a:srgbClr val="000066"/>
                </a:solidFill>
                <a:latin typeface="Arial" panose="020B0604020202020204" pitchFamily="34" charset="0"/>
                <a:ea typeface="Microsoft YaHei" panose="020B0503020204020204" pitchFamily="34" charset="-122"/>
                <a:cs typeface="+mn-ea"/>
                <a:sym typeface="Arial" panose="020B0604020202020204" pitchFamily="34" charset="0"/>
              </a:rPr>
              <a:t>人工智能的起起落落</a:t>
            </a:r>
            <a:endParaRPr kumimoji="1" lang="zh-CN" altLang="en-US" sz="3200" b="1" dirty="0">
              <a:solidFill>
                <a:srgbClr val="000066"/>
              </a:solidFill>
              <a:latin typeface="Arial" panose="020B0604020202020204" pitchFamily="34" charset="0"/>
              <a:ea typeface="Microsoft YaHei" panose="020B0503020204020204" pitchFamily="34" charset="-122"/>
              <a:cs typeface="+mn-ea"/>
            </a:endParaRPr>
          </a:p>
        </p:txBody>
      </p:sp>
      <p:graphicFrame>
        <p:nvGraphicFramePr>
          <p:cNvPr id="19" name="对象 18">
            <a:extLst>
              <a:ext uri="{FF2B5EF4-FFF2-40B4-BE49-F238E27FC236}">
                <a16:creationId xmlns:a16="http://schemas.microsoft.com/office/drawing/2014/main" id="{F07A0C04-9D8D-4C43-9C0A-85E0F4DC169B}"/>
              </a:ext>
            </a:extLst>
          </p:cNvPr>
          <p:cNvGraphicFramePr>
            <a:graphicFrameLocks noChangeAspect="1"/>
          </p:cNvGraphicFramePr>
          <p:nvPr>
            <p:extLst>
              <p:ext uri="{D42A27DB-BD31-4B8C-83A1-F6EECF244321}">
                <p14:modId xmlns:p14="http://schemas.microsoft.com/office/powerpoint/2010/main" val="2969156394"/>
              </p:ext>
            </p:extLst>
          </p:nvPr>
        </p:nvGraphicFramePr>
        <p:xfrm>
          <a:off x="868710" y="2326261"/>
          <a:ext cx="10454580" cy="2201426"/>
        </p:xfrm>
        <a:graphic>
          <a:graphicData uri="http://schemas.openxmlformats.org/presentationml/2006/ole">
            <mc:AlternateContent xmlns:mc="http://schemas.openxmlformats.org/markup-compatibility/2006">
              <mc:Choice xmlns:v="urn:schemas-microsoft-com:vml" Requires="v">
                <p:oleObj spid="_x0000_s8295" name="Image" r:id="rId4" imgW="6833880" imgH="1804320" progId="Photoshop.Image.13">
                  <p:embed/>
                </p:oleObj>
              </mc:Choice>
              <mc:Fallback>
                <p:oleObj name="Image" r:id="rId4" imgW="6833880" imgH="1804320" progId="Photoshop.Image.13">
                  <p:embed/>
                  <p:pic>
                    <p:nvPicPr>
                      <p:cNvPr id="8" name="对象 7">
                        <a:extLst>
                          <a:ext uri="{FF2B5EF4-FFF2-40B4-BE49-F238E27FC236}">
                            <a16:creationId xmlns:a16="http://schemas.microsoft.com/office/drawing/2014/main" id="{B622A7EA-15C8-4F2F-B8AD-276EA2D31E7E}"/>
                          </a:ext>
                        </a:extLst>
                      </p:cNvPr>
                      <p:cNvPicPr/>
                      <p:nvPr/>
                    </p:nvPicPr>
                    <p:blipFill>
                      <a:blip r:embed="rId5"/>
                      <a:stretch>
                        <a:fillRect/>
                      </a:stretch>
                    </p:blipFill>
                    <p:spPr>
                      <a:xfrm>
                        <a:off x="868710" y="2326261"/>
                        <a:ext cx="10454580" cy="2201426"/>
                      </a:xfrm>
                      <a:prstGeom prst="rect">
                        <a:avLst/>
                      </a:prstGeom>
                    </p:spPr>
                  </p:pic>
                </p:oleObj>
              </mc:Fallback>
            </mc:AlternateContent>
          </a:graphicData>
        </a:graphic>
      </p:graphicFrame>
      <p:sp>
        <p:nvSpPr>
          <p:cNvPr id="21" name="文本框 20">
            <a:extLst>
              <a:ext uri="{FF2B5EF4-FFF2-40B4-BE49-F238E27FC236}">
                <a16:creationId xmlns:a16="http://schemas.microsoft.com/office/drawing/2014/main" id="{40E685D1-36C1-DB4B-B599-B4F61A503CDA}"/>
              </a:ext>
            </a:extLst>
          </p:cNvPr>
          <p:cNvSpPr txBox="1"/>
          <p:nvPr/>
        </p:nvSpPr>
        <p:spPr>
          <a:xfrm>
            <a:off x="1116842" y="1678199"/>
            <a:ext cx="2273228" cy="1200329"/>
          </a:xfrm>
          <a:prstGeom prst="rect">
            <a:avLst/>
          </a:prstGeom>
          <a:solidFill>
            <a:srgbClr val="333399">
              <a:lumMod val="20000"/>
              <a:lumOff val="80000"/>
              <a:alpha val="64000"/>
            </a:srgbClr>
          </a:solidFill>
          <a:ln>
            <a:solidFill>
              <a:srgbClr val="C00000"/>
            </a:solidFill>
          </a:ln>
          <a:effectLst>
            <a:softEdge rad="330200"/>
          </a:effectLst>
        </p:spPr>
        <p:txBody>
          <a:bodyPr wrap="square" rtlCol="0">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dirty="0">
                <a:ln>
                  <a:noFill/>
                </a:ln>
                <a:solidFill>
                  <a:srgbClr val="272672"/>
                </a:solidFill>
                <a:effectLst/>
                <a:uLnTx/>
                <a:uFillTx/>
                <a:latin typeface="Arial" panose="020B0604020202020204" pitchFamily="34" charset="0"/>
              </a:rPr>
              <a:t>20</a:t>
            </a:r>
            <a:r>
              <a:rPr kumimoji="0" lang="zh-CN" altLang="en-US" b="1" i="0" u="none" strike="noStrike" kern="0" cap="none" spc="0" normalizeH="0" baseline="0" noProof="0" dirty="0">
                <a:ln>
                  <a:noFill/>
                </a:ln>
                <a:solidFill>
                  <a:srgbClr val="272672"/>
                </a:solidFill>
                <a:effectLst/>
                <a:uLnTx/>
                <a:uFillTx/>
                <a:latin typeface="Arial" panose="020B0604020202020204" pitchFamily="34" charset="0"/>
              </a:rPr>
              <a:t>世纪</a:t>
            </a:r>
            <a:r>
              <a:rPr kumimoji="0" lang="en-US" altLang="zh-CN" b="1" i="0" u="none" strike="noStrike" kern="0" cap="none" spc="0" normalizeH="0" baseline="0" noProof="0" dirty="0">
                <a:ln>
                  <a:noFill/>
                </a:ln>
                <a:solidFill>
                  <a:srgbClr val="272672"/>
                </a:solidFill>
                <a:effectLst/>
                <a:uLnTx/>
                <a:uFillTx/>
                <a:latin typeface="Arial" panose="020B0604020202020204" pitchFamily="34" charset="0"/>
              </a:rPr>
              <a:t>50-70</a:t>
            </a:r>
            <a:r>
              <a:rPr kumimoji="0" lang="zh-CN" altLang="en-US" b="1" i="0" u="none" strike="noStrike" kern="0" cap="none" spc="0" normalizeH="0" baseline="0" noProof="0" dirty="0">
                <a:ln>
                  <a:noFill/>
                </a:ln>
                <a:solidFill>
                  <a:srgbClr val="272672"/>
                </a:solidFill>
                <a:effectLst/>
                <a:uLnTx/>
                <a:uFillTx/>
                <a:latin typeface="Arial" panose="020B0604020202020204" pitchFamily="34" charset="0"/>
              </a:rPr>
              <a:t>年代，人工智能提出后，力图模拟人类智慧。</a:t>
            </a:r>
            <a:r>
              <a:rPr kumimoji="0" lang="zh-CN" altLang="en-US" b="1" i="0" u="none" strike="noStrike" kern="0" cap="none" spc="0" normalizeH="0" baseline="0" noProof="0" dirty="0">
                <a:ln>
                  <a:noFill/>
                </a:ln>
                <a:solidFill>
                  <a:srgbClr val="000000"/>
                </a:solidFill>
                <a:effectLst/>
                <a:uLnTx/>
                <a:uFillTx/>
                <a:latin typeface="Arial" panose="020B0604020202020204" pitchFamily="34" charset="0"/>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dirty="0">
                <a:ln>
                  <a:noFill/>
                </a:ln>
                <a:solidFill>
                  <a:srgbClr val="000000"/>
                </a:solidFill>
                <a:effectLst/>
                <a:uLnTx/>
                <a:uFillTx/>
                <a:latin typeface="Arial" panose="020B0604020202020204" pitchFamily="34" charset="0"/>
              </a:rPr>
              <a:t>　</a:t>
            </a:r>
            <a:endParaRPr kumimoji="0" lang="en-US" altLang="zh-CN"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22" name="文本框 21">
            <a:extLst>
              <a:ext uri="{FF2B5EF4-FFF2-40B4-BE49-F238E27FC236}">
                <a16:creationId xmlns:a16="http://schemas.microsoft.com/office/drawing/2014/main" id="{B975DBC1-5CD8-4B47-BDCA-4DEC14E3A070}"/>
              </a:ext>
            </a:extLst>
          </p:cNvPr>
          <p:cNvSpPr txBox="1"/>
          <p:nvPr/>
        </p:nvSpPr>
        <p:spPr>
          <a:xfrm>
            <a:off x="4789055" y="1388742"/>
            <a:ext cx="2613890" cy="2031325"/>
          </a:xfrm>
          <a:prstGeom prst="rect">
            <a:avLst/>
          </a:prstGeom>
          <a:solidFill>
            <a:srgbClr val="CCDEF3">
              <a:alpha val="71765"/>
            </a:srgbClr>
          </a:solidFill>
          <a:effectLst>
            <a:softEdge rad="317500"/>
          </a:effectLst>
        </p:spPr>
        <p:txBody>
          <a:bodyPr wrap="square" rtlCol="0">
            <a:spAutoFit/>
          </a:bodyPr>
          <a:lstStyle/>
          <a:p>
            <a:pPr fontAlgn="base">
              <a:spcBef>
                <a:spcPct val="0"/>
              </a:spcBef>
              <a:spcAft>
                <a:spcPct val="0"/>
              </a:spcAft>
            </a:pPr>
            <a:r>
              <a:rPr lang="zh-CN" altLang="en-US" b="1" dirty="0">
                <a:solidFill>
                  <a:srgbClr val="000000"/>
                </a:solidFill>
                <a:latin typeface="Arial" panose="020B0604020202020204" pitchFamily="34" charset="0"/>
              </a:rPr>
              <a:t>　</a:t>
            </a:r>
          </a:p>
          <a:p>
            <a:pPr algn="just" fontAlgn="base">
              <a:spcBef>
                <a:spcPct val="0"/>
              </a:spcBef>
              <a:spcAft>
                <a:spcPct val="0"/>
              </a:spcAft>
            </a:pPr>
            <a:r>
              <a:rPr lang="en-US" altLang="zh-CN" b="1" dirty="0">
                <a:solidFill>
                  <a:srgbClr val="272672"/>
                </a:solidFill>
                <a:latin typeface="Arial" panose="020B0604020202020204" pitchFamily="34" charset="0"/>
              </a:rPr>
              <a:t>20</a:t>
            </a:r>
            <a:r>
              <a:rPr lang="zh-CN" altLang="en-US" b="1" dirty="0">
                <a:solidFill>
                  <a:srgbClr val="272672"/>
                </a:solidFill>
                <a:latin typeface="Arial" panose="020B0604020202020204" pitchFamily="34" charset="0"/>
              </a:rPr>
              <a:t>世纪</a:t>
            </a:r>
            <a:r>
              <a:rPr lang="en-US" altLang="zh-CN" b="1" dirty="0">
                <a:solidFill>
                  <a:srgbClr val="272672"/>
                </a:solidFill>
                <a:latin typeface="Arial" panose="020B0604020202020204" pitchFamily="34" charset="0"/>
              </a:rPr>
              <a:t>80</a:t>
            </a:r>
            <a:r>
              <a:rPr lang="zh-CN" altLang="en-US" b="1" dirty="0">
                <a:solidFill>
                  <a:srgbClr val="272672"/>
                </a:solidFill>
                <a:latin typeface="Arial" panose="020B0604020202020204" pitchFamily="34" charset="0"/>
              </a:rPr>
              <a:t>年代，专家系统得以发展。从专业知识中推演逻辑规则，在某一特定领域回答或解决问题。</a:t>
            </a:r>
          </a:p>
          <a:p>
            <a:pPr fontAlgn="base">
              <a:spcBef>
                <a:spcPct val="0"/>
              </a:spcBef>
              <a:spcAft>
                <a:spcPct val="0"/>
              </a:spcAft>
            </a:pPr>
            <a:r>
              <a:rPr lang="zh-CN" altLang="en-US" b="1" dirty="0">
                <a:solidFill>
                  <a:srgbClr val="000000"/>
                </a:solidFill>
                <a:latin typeface="Arial" panose="020B0604020202020204" pitchFamily="34" charset="0"/>
              </a:rPr>
              <a:t>　　</a:t>
            </a:r>
          </a:p>
        </p:txBody>
      </p:sp>
      <p:sp>
        <p:nvSpPr>
          <p:cNvPr id="23" name="文本框 22">
            <a:extLst>
              <a:ext uri="{FF2B5EF4-FFF2-40B4-BE49-F238E27FC236}">
                <a16:creationId xmlns:a16="http://schemas.microsoft.com/office/drawing/2014/main" id="{937DB86F-2695-9245-B8E0-47C91B7E955B}"/>
              </a:ext>
            </a:extLst>
          </p:cNvPr>
          <p:cNvSpPr txBox="1"/>
          <p:nvPr/>
        </p:nvSpPr>
        <p:spPr>
          <a:xfrm>
            <a:off x="8291827" y="1541431"/>
            <a:ext cx="2972605" cy="1754326"/>
          </a:xfrm>
          <a:prstGeom prst="rect">
            <a:avLst/>
          </a:prstGeom>
          <a:solidFill>
            <a:srgbClr val="A7E6E1">
              <a:alpha val="53000"/>
            </a:srgbClr>
          </a:solidFill>
          <a:effectLst>
            <a:softEdge rad="190500"/>
          </a:effectLst>
        </p:spPr>
        <p:txBody>
          <a:bodyPr wrap="square" rtlCol="0">
            <a:spAutoFit/>
          </a:bodyPr>
          <a:lstStyle/>
          <a:p>
            <a:pPr algn="just" fontAlgn="base">
              <a:spcBef>
                <a:spcPct val="0"/>
              </a:spcBef>
              <a:spcAft>
                <a:spcPct val="0"/>
              </a:spcAft>
            </a:pPr>
            <a:r>
              <a:rPr lang="en-US" altLang="zh-CN" b="1" dirty="0">
                <a:solidFill>
                  <a:srgbClr val="272672"/>
                </a:solidFill>
                <a:latin typeface="Arial" panose="020B0604020202020204" pitchFamily="34" charset="0"/>
              </a:rPr>
              <a:t>21</a:t>
            </a:r>
            <a:r>
              <a:rPr lang="zh-CN" altLang="en-US" b="1" dirty="0">
                <a:solidFill>
                  <a:srgbClr val="272672"/>
                </a:solidFill>
                <a:latin typeface="Arial" panose="020B0604020202020204" pitchFamily="34" charset="0"/>
              </a:rPr>
              <a:t>世纪，数据大爆炸时代到来，计算机算力极大发展计算机从数据中学习算法，深度学习在语音、图像领域大获成功。　</a:t>
            </a:r>
            <a:r>
              <a:rPr lang="zh-CN" altLang="en-US" b="1" dirty="0">
                <a:solidFill>
                  <a:srgbClr val="000000"/>
                </a:solidFill>
                <a:latin typeface="Arial" panose="020B0604020202020204" pitchFamily="34" charset="0"/>
              </a:rPr>
              <a:t>　</a:t>
            </a:r>
          </a:p>
          <a:p>
            <a:pPr fontAlgn="base">
              <a:spcBef>
                <a:spcPct val="0"/>
              </a:spcBef>
              <a:spcAft>
                <a:spcPct val="0"/>
              </a:spcAft>
            </a:pPr>
            <a:r>
              <a:rPr lang="zh-CN" altLang="en-US" b="1" dirty="0">
                <a:solidFill>
                  <a:srgbClr val="000000"/>
                </a:solidFill>
                <a:latin typeface="Arial" panose="020B0604020202020204" pitchFamily="34" charset="0"/>
              </a:rPr>
              <a:t>　</a:t>
            </a:r>
          </a:p>
        </p:txBody>
      </p:sp>
      <p:sp>
        <p:nvSpPr>
          <p:cNvPr id="24" name="文本框 23">
            <a:extLst>
              <a:ext uri="{FF2B5EF4-FFF2-40B4-BE49-F238E27FC236}">
                <a16:creationId xmlns:a16="http://schemas.microsoft.com/office/drawing/2014/main" id="{058012BD-D712-8A4A-880C-9E648D1211F1}"/>
              </a:ext>
            </a:extLst>
          </p:cNvPr>
          <p:cNvSpPr txBox="1"/>
          <p:nvPr/>
        </p:nvSpPr>
        <p:spPr>
          <a:xfrm>
            <a:off x="2668110" y="3653830"/>
            <a:ext cx="2701020" cy="2031325"/>
          </a:xfrm>
          <a:prstGeom prst="rect">
            <a:avLst/>
          </a:prstGeom>
          <a:solidFill>
            <a:srgbClr val="DAEDEF">
              <a:alpha val="67000"/>
            </a:srgbClr>
          </a:solidFill>
          <a:effectLst>
            <a:softEdge rad="254000"/>
          </a:effectLst>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dirty="0">
                <a:ln>
                  <a:noFill/>
                </a:ln>
                <a:solidFill>
                  <a:srgbClr val="FF0000"/>
                </a:solidFill>
                <a:effectLst/>
                <a:uLnTx/>
                <a:uFillTx/>
                <a:latin typeface="Arial" panose="020B0604020202020204" pitchFamily="34" charset="0"/>
              </a:rPr>
              <a:t>第一次低谷</a:t>
            </a:r>
            <a:endParaRPr kumimoji="0" lang="en-US" altLang="zh-CN" b="1" i="0" u="none" strike="noStrike" kern="0" cap="none" spc="0" normalizeH="0" baseline="0" noProof="0" dirty="0">
              <a:ln>
                <a:noFill/>
              </a:ln>
              <a:solidFill>
                <a:srgbClr val="FF0000"/>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dirty="0">
                <a:ln>
                  <a:noFill/>
                </a:ln>
                <a:solidFill>
                  <a:srgbClr val="FF0000"/>
                </a:solidFill>
                <a:effectLst/>
                <a:uLnTx/>
                <a:uFillTx/>
                <a:latin typeface="Arial" panose="020B0604020202020204" pitchFamily="34" charset="0"/>
              </a:rPr>
              <a:t>[1974 – 1980]</a:t>
            </a:r>
          </a:p>
          <a:p>
            <a:pPr marL="0" marR="0" lvl="0" indent="0" algn="just"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dirty="0">
                <a:ln>
                  <a:noFill/>
                </a:ln>
                <a:solidFill>
                  <a:srgbClr val="272672"/>
                </a:solidFill>
                <a:effectLst/>
                <a:uLnTx/>
                <a:uFillTx/>
                <a:latin typeface="Arial" panose="020B0604020202020204" pitchFamily="34" charset="0"/>
              </a:rPr>
              <a:t>由于过分简单的算法、匮乏的难以应对不确定环境的理论，以及计算能力的限制，逐渐冷却。</a:t>
            </a:r>
            <a:endParaRPr kumimoji="0" lang="en-US" altLang="zh-CN" b="1" i="0" u="none" strike="noStrike" kern="0" cap="none" spc="0" normalizeH="0" baseline="0" noProof="0" dirty="0">
              <a:ln>
                <a:noFill/>
              </a:ln>
              <a:solidFill>
                <a:srgbClr val="272672"/>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25" name="文本框 24">
            <a:extLst>
              <a:ext uri="{FF2B5EF4-FFF2-40B4-BE49-F238E27FC236}">
                <a16:creationId xmlns:a16="http://schemas.microsoft.com/office/drawing/2014/main" id="{3A4B5AC4-D905-3447-B69B-5F6D8BD24AB9}"/>
              </a:ext>
            </a:extLst>
          </p:cNvPr>
          <p:cNvSpPr txBox="1"/>
          <p:nvPr/>
        </p:nvSpPr>
        <p:spPr>
          <a:xfrm>
            <a:off x="6624289" y="3407608"/>
            <a:ext cx="2706452" cy="2862322"/>
          </a:xfrm>
          <a:prstGeom prst="rect">
            <a:avLst/>
          </a:prstGeom>
          <a:solidFill>
            <a:srgbClr val="ECEC80">
              <a:alpha val="33000"/>
            </a:srgbClr>
          </a:solidFill>
          <a:effectLst>
            <a:softEdge rad="279400"/>
          </a:effectLst>
        </p:spPr>
        <p:txBody>
          <a:bodyPr wrap="square" rtlCol="0">
            <a:spAutoFit/>
          </a:bodyPr>
          <a:lstStyle/>
          <a:p>
            <a:pPr fontAlgn="base">
              <a:spcBef>
                <a:spcPct val="0"/>
              </a:spcBef>
              <a:spcAft>
                <a:spcPct val="0"/>
              </a:spcAft>
            </a:pPr>
            <a:r>
              <a:rPr lang="zh-CN" altLang="en-US" b="1" dirty="0">
                <a:solidFill>
                  <a:srgbClr val="000000"/>
                </a:solidFill>
                <a:latin typeface="Arial" panose="020B0604020202020204" pitchFamily="34" charset="0"/>
              </a:rPr>
              <a:t>　</a:t>
            </a:r>
          </a:p>
          <a:p>
            <a:pPr fontAlgn="base">
              <a:spcBef>
                <a:spcPct val="0"/>
              </a:spcBef>
              <a:spcAft>
                <a:spcPct val="0"/>
              </a:spcAft>
            </a:pPr>
            <a:r>
              <a:rPr lang="zh-CN" altLang="en-US" b="1" dirty="0">
                <a:solidFill>
                  <a:srgbClr val="FF0000"/>
                </a:solidFill>
                <a:latin typeface="Arial" panose="020B0604020202020204" pitchFamily="34" charset="0"/>
              </a:rPr>
              <a:t>第二次低谷</a:t>
            </a:r>
            <a:endParaRPr lang="en-US" altLang="zh-CN" b="1" dirty="0">
              <a:solidFill>
                <a:srgbClr val="FF0000"/>
              </a:solidFill>
              <a:latin typeface="Arial" panose="020B0604020202020204" pitchFamily="34" charset="0"/>
            </a:endParaRPr>
          </a:p>
          <a:p>
            <a:pPr fontAlgn="base">
              <a:spcBef>
                <a:spcPct val="0"/>
              </a:spcBef>
              <a:spcAft>
                <a:spcPct val="0"/>
              </a:spcAft>
            </a:pPr>
            <a:r>
              <a:rPr lang="en-US" altLang="zh-CN" b="1" dirty="0">
                <a:solidFill>
                  <a:srgbClr val="FF0000"/>
                </a:solidFill>
                <a:latin typeface="Arial" panose="020B0604020202020204" pitchFamily="34" charset="0"/>
              </a:rPr>
              <a:t>[1987 – 1993]</a:t>
            </a:r>
          </a:p>
          <a:p>
            <a:pPr algn="just" fontAlgn="base">
              <a:spcBef>
                <a:spcPct val="0"/>
              </a:spcBef>
              <a:spcAft>
                <a:spcPct val="0"/>
              </a:spcAft>
            </a:pPr>
            <a:r>
              <a:rPr lang="zh-CN" altLang="en-US" b="1" dirty="0">
                <a:solidFill>
                  <a:srgbClr val="272672"/>
                </a:solidFill>
                <a:latin typeface="Arial" panose="020B0604020202020204" pitchFamily="34" charset="0"/>
              </a:rPr>
              <a:t>数据较少，难以捕捉专家的隐性知识，建造和维护大型系统的复杂性和成本也使得人工智能渐渐不被主流计算机科学所重视。</a:t>
            </a:r>
          </a:p>
          <a:p>
            <a:pPr fontAlgn="base">
              <a:spcBef>
                <a:spcPct val="0"/>
              </a:spcBef>
              <a:spcAft>
                <a:spcPct val="0"/>
              </a:spcAft>
            </a:pPr>
            <a:r>
              <a:rPr lang="zh-CN" altLang="en-US" b="1" dirty="0">
                <a:solidFill>
                  <a:srgbClr val="000000"/>
                </a:solidFill>
                <a:latin typeface="Arial" panose="020B0604020202020204" pitchFamily="34" charset="0"/>
              </a:rPr>
              <a:t>　　</a:t>
            </a:r>
          </a:p>
        </p:txBody>
      </p:sp>
    </p:spTree>
    <p:extLst>
      <p:ext uri="{BB962C8B-B14F-4D97-AF65-F5344CB8AC3E}">
        <p14:creationId xmlns:p14="http://schemas.microsoft.com/office/powerpoint/2010/main" val="220915830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489F55D-3824-7D4A-9C7A-B273E16987CF}"/>
              </a:ext>
            </a:extLst>
          </p:cNvPr>
          <p:cNvSpPr txBox="1"/>
          <p:nvPr/>
        </p:nvSpPr>
        <p:spPr>
          <a:xfrm>
            <a:off x="798514" y="153919"/>
            <a:ext cx="5785395" cy="584775"/>
          </a:xfrm>
          <a:prstGeom prst="rect">
            <a:avLst/>
          </a:prstGeom>
          <a:noFill/>
        </p:spPr>
        <p:txBody>
          <a:bodyPr wrap="square" rtlCol="0">
            <a:spAutoFit/>
          </a:bodyPr>
          <a:lstStyle/>
          <a:p>
            <a:pPr fontAlgn="base">
              <a:spcBef>
                <a:spcPct val="0"/>
              </a:spcBef>
              <a:spcAft>
                <a:spcPct val="0"/>
              </a:spcAft>
            </a:pPr>
            <a:r>
              <a:rPr kumimoji="1" lang="en-US" altLang="zh-CN" sz="3200" b="1" dirty="0">
                <a:solidFill>
                  <a:srgbClr val="000066"/>
                </a:solidFill>
                <a:latin typeface="Arial" panose="020B0604020202020204" pitchFamily="34" charset="0"/>
                <a:ea typeface="Microsoft YaHei" panose="020B0503020204020204" pitchFamily="34" charset="-122"/>
                <a:cs typeface="+mn-ea"/>
                <a:sym typeface="Arial" panose="020B0604020202020204" pitchFamily="34" charset="0"/>
              </a:rPr>
              <a:t>AI </a:t>
            </a:r>
            <a:r>
              <a:rPr kumimoji="1" lang="zh-CN" altLang="en-US" sz="3200" b="1" dirty="0">
                <a:solidFill>
                  <a:srgbClr val="000066"/>
                </a:solidFill>
                <a:latin typeface="Arial" panose="020B0604020202020204" pitchFamily="34" charset="0"/>
                <a:ea typeface="Microsoft YaHei" panose="020B0503020204020204" pitchFamily="34" charset="-122"/>
                <a:cs typeface="+mn-ea"/>
                <a:sym typeface="Arial" panose="020B0604020202020204" pitchFamily="34" charset="0"/>
              </a:rPr>
              <a:t>已成为各个国家战略</a:t>
            </a:r>
            <a:endParaRPr kumimoji="1" lang="zh-CN" altLang="en-US" sz="3200" b="1" dirty="0">
              <a:solidFill>
                <a:srgbClr val="000066"/>
              </a:solidFill>
              <a:latin typeface="Arial" panose="020B0604020202020204" pitchFamily="34" charset="0"/>
              <a:ea typeface="Microsoft YaHei" panose="020B0503020204020204" pitchFamily="34" charset="-122"/>
              <a:cs typeface="+mn-ea"/>
            </a:endParaRPr>
          </a:p>
        </p:txBody>
      </p:sp>
      <p:sp>
        <p:nvSpPr>
          <p:cNvPr id="41" name="文本框 40">
            <a:extLst>
              <a:ext uri="{FF2B5EF4-FFF2-40B4-BE49-F238E27FC236}">
                <a16:creationId xmlns:a16="http://schemas.microsoft.com/office/drawing/2014/main" id="{E487F48B-BB10-4F4A-A715-3D138371442C}"/>
              </a:ext>
            </a:extLst>
          </p:cNvPr>
          <p:cNvSpPr txBox="1"/>
          <p:nvPr/>
        </p:nvSpPr>
        <p:spPr>
          <a:xfrm>
            <a:off x="1665288" y="4375150"/>
            <a:ext cx="7993062" cy="2308324"/>
          </a:xfrm>
          <a:prstGeom prst="rect">
            <a:avLst/>
          </a:prstGeom>
          <a:noFill/>
          <a:ln>
            <a:solidFill>
              <a:srgbClr val="C00000"/>
            </a:solidFill>
          </a:ln>
        </p:spPr>
        <p:txBody>
          <a:bodyPr>
            <a:spAutoFit/>
          </a:bodyP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r>
              <a:rPr kumimoji="1" lang="en-US" altLang="zh-CN" b="1" i="0" dirty="0">
                <a:solidFill>
                  <a:srgbClr val="000066"/>
                </a:solidFill>
                <a:ea typeface="Microsoft YaHei" panose="020B0503020204020204" pitchFamily="34" charset="-122"/>
                <a:cs typeface="+mn-ea"/>
              </a:rPr>
              <a:t>2018</a:t>
            </a:r>
            <a:r>
              <a:rPr kumimoji="1" lang="zh-CN" altLang="en-US" b="1" i="0" dirty="0">
                <a:solidFill>
                  <a:srgbClr val="000066"/>
                </a:solidFill>
                <a:ea typeface="Microsoft YaHei" panose="020B0503020204020204" pitchFamily="34" charset="-122"/>
                <a:cs typeface="+mn-ea"/>
              </a:rPr>
              <a:t>年</a:t>
            </a:r>
            <a:r>
              <a:rPr kumimoji="1" lang="en-US" altLang="zh-CN" b="1" i="0" dirty="0">
                <a:solidFill>
                  <a:srgbClr val="000066"/>
                </a:solidFill>
                <a:ea typeface="Microsoft YaHei" panose="020B0503020204020204" pitchFamily="34" charset="-122"/>
                <a:cs typeface="+mn-ea"/>
              </a:rPr>
              <a:t>5</a:t>
            </a:r>
            <a:r>
              <a:rPr kumimoji="1" lang="zh-CN" altLang="en-US" b="1" i="0" dirty="0">
                <a:solidFill>
                  <a:srgbClr val="000066"/>
                </a:solidFill>
                <a:ea typeface="Microsoft YaHei" panose="020B0503020204020204" pitchFamily="34" charset="-122"/>
                <a:cs typeface="+mn-ea"/>
              </a:rPr>
              <a:t>月</a:t>
            </a:r>
            <a:r>
              <a:rPr kumimoji="1" lang="en-US" altLang="zh-CN" b="1" i="0" dirty="0">
                <a:solidFill>
                  <a:srgbClr val="000066"/>
                </a:solidFill>
                <a:ea typeface="Microsoft YaHei" panose="020B0503020204020204" pitchFamily="34" charset="-122"/>
                <a:cs typeface="+mn-ea"/>
              </a:rPr>
              <a:t>10</a:t>
            </a:r>
            <a:r>
              <a:rPr kumimoji="1" lang="zh-CN" altLang="en-US" b="1" i="0" dirty="0">
                <a:solidFill>
                  <a:srgbClr val="000066"/>
                </a:solidFill>
                <a:ea typeface="Microsoft YaHei" panose="020B0503020204020204" pitchFamily="34" charset="-122"/>
                <a:cs typeface="+mn-ea"/>
              </a:rPr>
              <a:t>日，美国白宫“美国工业人工智能峰会”：</a:t>
            </a:r>
            <a:endParaRPr kumimoji="1" lang="en-US" altLang="zh-CN" b="1" i="0" dirty="0">
              <a:solidFill>
                <a:srgbClr val="000066"/>
              </a:solidFill>
              <a:ea typeface="Microsoft YaHei" panose="020B0503020204020204" pitchFamily="34" charset="-122"/>
              <a:cs typeface="+mn-ea"/>
            </a:endParaRPr>
          </a:p>
          <a:p>
            <a:pPr>
              <a:buFont typeface="Arial" panose="020B0604020202020204" pitchFamily="34" charset="0"/>
              <a:buChar char="•"/>
            </a:pPr>
            <a:r>
              <a:rPr kumimoji="1" lang="zh-CN" altLang="en-US" b="1" i="0" dirty="0">
                <a:solidFill>
                  <a:srgbClr val="FF0000"/>
                </a:solidFill>
                <a:ea typeface="Microsoft YaHei" panose="020B0503020204020204" pitchFamily="34" charset="-122"/>
                <a:cs typeface="+mn-ea"/>
              </a:rPr>
              <a:t>宣布成立“人工智能特别委员会”；</a:t>
            </a:r>
            <a:endParaRPr kumimoji="1" lang="en-US" altLang="zh-CN" b="1" i="0" dirty="0">
              <a:solidFill>
                <a:srgbClr val="FF0000"/>
              </a:solidFill>
              <a:ea typeface="Microsoft YaHei" panose="020B0503020204020204" pitchFamily="34" charset="-122"/>
              <a:cs typeface="+mn-ea"/>
            </a:endParaRPr>
          </a:p>
          <a:p>
            <a:pPr>
              <a:buFont typeface="Arial" panose="020B0604020202020204" pitchFamily="34" charset="0"/>
              <a:buChar char="•"/>
            </a:pPr>
            <a:r>
              <a:rPr kumimoji="1" lang="zh-CN" altLang="en-US" b="1" i="0" dirty="0">
                <a:solidFill>
                  <a:srgbClr val="000066"/>
                </a:solidFill>
                <a:ea typeface="Microsoft YaHei" panose="020B0503020204020204" pitchFamily="34" charset="-122"/>
                <a:cs typeface="+mn-ea"/>
              </a:rPr>
              <a:t>支持国家人工智能研发生态系统；</a:t>
            </a:r>
            <a:endParaRPr kumimoji="1" lang="en-US" altLang="zh-CN" b="1" i="0" dirty="0">
              <a:solidFill>
                <a:srgbClr val="000066"/>
              </a:solidFill>
              <a:ea typeface="Microsoft YaHei" panose="020B0503020204020204" pitchFamily="34" charset="-122"/>
              <a:cs typeface="+mn-ea"/>
            </a:endParaRPr>
          </a:p>
          <a:p>
            <a:pPr>
              <a:buFont typeface="Arial" panose="020B0604020202020204" pitchFamily="34" charset="0"/>
              <a:buChar char="•"/>
            </a:pPr>
            <a:r>
              <a:rPr kumimoji="1" lang="zh-CN" altLang="en-US" b="1" i="0" dirty="0">
                <a:solidFill>
                  <a:srgbClr val="000066"/>
                </a:solidFill>
                <a:ea typeface="Microsoft YaHei" panose="020B0503020204020204" pitchFamily="34" charset="-122"/>
                <a:cs typeface="+mn-ea"/>
              </a:rPr>
              <a:t>充分利用人工智能的优势提升美国的劳动力技能；</a:t>
            </a:r>
            <a:endParaRPr kumimoji="1" lang="en-US" altLang="zh-CN" b="1" i="0" dirty="0">
              <a:solidFill>
                <a:srgbClr val="000066"/>
              </a:solidFill>
              <a:ea typeface="Microsoft YaHei" panose="020B0503020204020204" pitchFamily="34" charset="-122"/>
              <a:cs typeface="+mn-ea"/>
            </a:endParaRPr>
          </a:p>
          <a:p>
            <a:pPr>
              <a:buFont typeface="Arial" panose="020B0604020202020204" pitchFamily="34" charset="0"/>
              <a:buChar char="•"/>
            </a:pPr>
            <a:r>
              <a:rPr kumimoji="1" lang="zh-CN" altLang="en-US" b="1" i="0" dirty="0">
                <a:solidFill>
                  <a:srgbClr val="000066"/>
                </a:solidFill>
                <a:ea typeface="Microsoft YaHei" panose="020B0503020204020204" pitchFamily="34" charset="-122"/>
                <a:cs typeface="+mn-ea"/>
              </a:rPr>
              <a:t>消除美国人工智能创新的障碍；</a:t>
            </a:r>
            <a:endParaRPr kumimoji="1" lang="en-US" altLang="zh-CN" b="1" i="0" dirty="0">
              <a:solidFill>
                <a:srgbClr val="000066"/>
              </a:solidFill>
              <a:ea typeface="Microsoft YaHei" panose="020B0503020204020204" pitchFamily="34" charset="-122"/>
              <a:cs typeface="+mn-ea"/>
            </a:endParaRPr>
          </a:p>
          <a:p>
            <a:pPr>
              <a:buFont typeface="Arial" panose="020B0604020202020204" pitchFamily="34" charset="0"/>
              <a:buChar char="•"/>
            </a:pPr>
            <a:r>
              <a:rPr kumimoji="1" lang="zh-CN" altLang="en-US" b="1" i="0" dirty="0">
                <a:solidFill>
                  <a:srgbClr val="000066"/>
                </a:solidFill>
                <a:ea typeface="Microsoft YaHei" panose="020B0503020204020204" pitchFamily="34" charset="-122"/>
                <a:cs typeface="+mn-ea"/>
              </a:rPr>
              <a:t>启用高影响、特定于部门的人工智能应用程序。</a:t>
            </a:r>
          </a:p>
        </p:txBody>
      </p:sp>
      <p:sp>
        <p:nvSpPr>
          <p:cNvPr id="61" name="文本框 60">
            <a:extLst>
              <a:ext uri="{FF2B5EF4-FFF2-40B4-BE49-F238E27FC236}">
                <a16:creationId xmlns:a16="http://schemas.microsoft.com/office/drawing/2014/main" id="{20012478-2B0F-3740-B2E1-CC7EBEDBA93F}"/>
              </a:ext>
            </a:extLst>
          </p:cNvPr>
          <p:cNvSpPr txBox="1"/>
          <p:nvPr/>
        </p:nvSpPr>
        <p:spPr>
          <a:xfrm>
            <a:off x="1868488" y="1004888"/>
            <a:ext cx="5573712" cy="523220"/>
          </a:xfrm>
          <a:prstGeom prst="rect">
            <a:avLst/>
          </a:prstGeom>
          <a:noFill/>
        </p:spPr>
        <p:txBody>
          <a:bodyPr wrap="square">
            <a:spAutoFit/>
          </a:bodyP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r>
              <a:rPr kumimoji="1" lang="zh-CN" altLang="en-US" sz="2800" b="1" i="0" dirty="0">
                <a:solidFill>
                  <a:srgbClr val="000066"/>
                </a:solidFill>
                <a:ea typeface="Microsoft YaHei" panose="020B0503020204020204" pitchFamily="34" charset="-122"/>
                <a:cs typeface="+mn-ea"/>
              </a:rPr>
              <a:t>美国：人工智能已上升为国家战略</a:t>
            </a:r>
          </a:p>
        </p:txBody>
      </p:sp>
      <p:sp>
        <p:nvSpPr>
          <p:cNvPr id="62" name="文本框 61">
            <a:extLst>
              <a:ext uri="{FF2B5EF4-FFF2-40B4-BE49-F238E27FC236}">
                <a16:creationId xmlns:a16="http://schemas.microsoft.com/office/drawing/2014/main" id="{4382E64F-A179-4142-A5E6-CDE9F7945385}"/>
              </a:ext>
            </a:extLst>
          </p:cNvPr>
          <p:cNvSpPr txBox="1"/>
          <p:nvPr/>
        </p:nvSpPr>
        <p:spPr>
          <a:xfrm>
            <a:off x="1728788" y="1509713"/>
            <a:ext cx="1804987" cy="368300"/>
          </a:xfrm>
          <a:prstGeom prst="rect">
            <a:avLst/>
          </a:prstGeom>
          <a:noFill/>
        </p:spPr>
        <p:txBody>
          <a:bodyPr>
            <a:spAutoFit/>
          </a:bodyPr>
          <a:lstStyle/>
          <a:p>
            <a:pPr>
              <a:defRPr/>
            </a:pPr>
            <a:r>
              <a:rPr lang="en-US" altLang="zh-CN" sz="1800" b="1" i="0" dirty="0">
                <a:effectLst>
                  <a:outerShdw blurRad="38100" dist="38100" dir="2700000" algn="tl">
                    <a:srgbClr val="000000">
                      <a:alpha val="43137"/>
                    </a:srgbClr>
                  </a:outerShdw>
                </a:effectLst>
              </a:rPr>
              <a:t>2013</a:t>
            </a:r>
            <a:r>
              <a:rPr lang="zh-CN" altLang="en-US" sz="1800" b="1" i="0" dirty="0">
                <a:effectLst>
                  <a:outerShdw blurRad="38100" dist="38100" dir="2700000" algn="tl">
                    <a:srgbClr val="000000">
                      <a:alpha val="43137"/>
                    </a:srgbClr>
                  </a:outerShdw>
                </a:effectLst>
              </a:rPr>
              <a:t>年</a:t>
            </a:r>
            <a:r>
              <a:rPr lang="en-US" altLang="zh-CN" sz="1800" b="1" i="0" dirty="0">
                <a:effectLst>
                  <a:outerShdw blurRad="38100" dist="38100" dir="2700000" algn="tl">
                    <a:srgbClr val="000000">
                      <a:alpha val="43137"/>
                    </a:srgbClr>
                  </a:outerShdw>
                </a:effectLst>
              </a:rPr>
              <a:t>4</a:t>
            </a:r>
            <a:r>
              <a:rPr lang="zh-CN" altLang="en-US" sz="1800" b="1" i="0" dirty="0">
                <a:effectLst>
                  <a:outerShdw blurRad="38100" dist="38100" dir="2700000" algn="tl">
                    <a:srgbClr val="000000">
                      <a:alpha val="43137"/>
                    </a:srgbClr>
                  </a:outerShdw>
                </a:effectLst>
              </a:rPr>
              <a:t>月</a:t>
            </a:r>
          </a:p>
        </p:txBody>
      </p:sp>
      <p:sp>
        <p:nvSpPr>
          <p:cNvPr id="63" name="流程图: 可选过程 6">
            <a:extLst>
              <a:ext uri="{FF2B5EF4-FFF2-40B4-BE49-F238E27FC236}">
                <a16:creationId xmlns:a16="http://schemas.microsoft.com/office/drawing/2014/main" id="{1A8E0FC8-C897-7942-8DEF-A427F0801DBA}"/>
              </a:ext>
            </a:extLst>
          </p:cNvPr>
          <p:cNvSpPr/>
          <p:nvPr/>
        </p:nvSpPr>
        <p:spPr>
          <a:xfrm>
            <a:off x="1370013" y="1901825"/>
            <a:ext cx="1943100" cy="633413"/>
          </a:xfrm>
          <a:prstGeom prst="flowChartAlternateProcess">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algn="ctr"/>
            <a:r>
              <a:rPr lang="zh-CN" altLang="en-US" sz="1800" b="1" i="0">
                <a:effectLst>
                  <a:outerShdw blurRad="38100" dist="38100" dir="2700000" algn="tl">
                    <a:srgbClr val="FFFFFF"/>
                  </a:outerShdw>
                </a:effectLst>
                <a:ea typeface="黑体" panose="02010609060101010101" pitchFamily="49" charset="-122"/>
              </a:rPr>
              <a:t>推动创新神经技术脑研究计划</a:t>
            </a:r>
          </a:p>
        </p:txBody>
      </p:sp>
      <p:sp>
        <p:nvSpPr>
          <p:cNvPr id="64" name="文本框 63">
            <a:extLst>
              <a:ext uri="{FF2B5EF4-FFF2-40B4-BE49-F238E27FC236}">
                <a16:creationId xmlns:a16="http://schemas.microsoft.com/office/drawing/2014/main" id="{F6E63F9D-BC37-DF47-90D2-F7B9EF95CD9E}"/>
              </a:ext>
            </a:extLst>
          </p:cNvPr>
          <p:cNvSpPr txBox="1"/>
          <p:nvPr/>
        </p:nvSpPr>
        <p:spPr>
          <a:xfrm>
            <a:off x="5151438" y="1509713"/>
            <a:ext cx="1804987" cy="368300"/>
          </a:xfrm>
          <a:prstGeom prst="rect">
            <a:avLst/>
          </a:prstGeom>
          <a:noFill/>
        </p:spPr>
        <p:txBody>
          <a:bodyPr>
            <a:spAutoFit/>
          </a:bodyPr>
          <a:lstStyle/>
          <a:p>
            <a:pPr>
              <a:defRPr/>
            </a:pPr>
            <a:r>
              <a:rPr lang="en-US" altLang="zh-CN" sz="1800" b="1" i="0" dirty="0">
                <a:effectLst>
                  <a:outerShdw blurRad="38100" dist="38100" dir="2700000" algn="tl">
                    <a:srgbClr val="000000">
                      <a:alpha val="43137"/>
                    </a:srgbClr>
                  </a:outerShdw>
                </a:effectLst>
              </a:rPr>
              <a:t>2014</a:t>
            </a:r>
            <a:r>
              <a:rPr lang="zh-CN" altLang="en-US" sz="1800" b="1" i="0" dirty="0">
                <a:effectLst>
                  <a:outerShdw blurRad="38100" dist="38100" dir="2700000" algn="tl">
                    <a:srgbClr val="000000">
                      <a:alpha val="43137"/>
                    </a:srgbClr>
                  </a:outerShdw>
                </a:effectLst>
              </a:rPr>
              <a:t>年</a:t>
            </a:r>
            <a:r>
              <a:rPr lang="en-US" altLang="zh-CN" sz="1800" b="1" i="0" dirty="0">
                <a:effectLst>
                  <a:outerShdw blurRad="38100" dist="38100" dir="2700000" algn="tl">
                    <a:srgbClr val="000000">
                      <a:alpha val="43137"/>
                    </a:srgbClr>
                  </a:outerShdw>
                </a:effectLst>
              </a:rPr>
              <a:t>1</a:t>
            </a:r>
            <a:r>
              <a:rPr lang="zh-CN" altLang="en-US" sz="1800" b="1" i="0" dirty="0">
                <a:effectLst>
                  <a:outerShdw blurRad="38100" dist="38100" dir="2700000" algn="tl">
                    <a:srgbClr val="000000">
                      <a:alpha val="43137"/>
                    </a:srgbClr>
                  </a:outerShdw>
                </a:effectLst>
              </a:rPr>
              <a:t>月</a:t>
            </a:r>
          </a:p>
        </p:txBody>
      </p:sp>
      <p:sp>
        <p:nvSpPr>
          <p:cNvPr id="65" name="流程图: 可选过程 8">
            <a:extLst>
              <a:ext uri="{FF2B5EF4-FFF2-40B4-BE49-F238E27FC236}">
                <a16:creationId xmlns:a16="http://schemas.microsoft.com/office/drawing/2014/main" id="{978EC105-4CE2-1F43-9BF1-C9D1C4E0A87E}"/>
              </a:ext>
            </a:extLst>
          </p:cNvPr>
          <p:cNvSpPr/>
          <p:nvPr/>
        </p:nvSpPr>
        <p:spPr>
          <a:xfrm>
            <a:off x="4648200" y="1901825"/>
            <a:ext cx="2232025" cy="633413"/>
          </a:xfrm>
          <a:prstGeom prst="flowChartAlternateProcess">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algn="ctr"/>
            <a:r>
              <a:rPr lang="en-US" altLang="zh-CN" sz="1800" b="1" i="0">
                <a:effectLst>
                  <a:outerShdw blurRad="38100" dist="38100" dir="2700000" algn="tl">
                    <a:srgbClr val="FFFFFF"/>
                  </a:outerShdw>
                </a:effectLst>
                <a:ea typeface="黑体" panose="02010609060101010101" pitchFamily="49" charset="-122"/>
              </a:rPr>
              <a:t>NIH</a:t>
            </a:r>
            <a:r>
              <a:rPr lang="zh-CN" altLang="en-US" sz="1800" b="1" i="0">
                <a:effectLst>
                  <a:outerShdw blurRad="38100" dist="38100" dir="2700000" algn="tl">
                    <a:srgbClr val="FFFFFF"/>
                  </a:outerShdw>
                </a:effectLst>
                <a:ea typeface="黑体" panose="02010609060101010101" pitchFamily="49" charset="-122"/>
              </a:rPr>
              <a:t>小组制定未来的十年详细计划</a:t>
            </a:r>
          </a:p>
        </p:txBody>
      </p:sp>
      <p:sp>
        <p:nvSpPr>
          <p:cNvPr id="66" name="文本框 65">
            <a:extLst>
              <a:ext uri="{FF2B5EF4-FFF2-40B4-BE49-F238E27FC236}">
                <a16:creationId xmlns:a16="http://schemas.microsoft.com/office/drawing/2014/main" id="{D0DFB8DC-FCB1-5041-8ACC-D2439A954610}"/>
              </a:ext>
            </a:extLst>
          </p:cNvPr>
          <p:cNvSpPr txBox="1"/>
          <p:nvPr/>
        </p:nvSpPr>
        <p:spPr>
          <a:xfrm>
            <a:off x="8586788" y="1509713"/>
            <a:ext cx="1804987" cy="368300"/>
          </a:xfrm>
          <a:prstGeom prst="rect">
            <a:avLst/>
          </a:prstGeom>
          <a:noFill/>
        </p:spPr>
        <p:txBody>
          <a:bodyPr>
            <a:spAutoFit/>
          </a:bodyPr>
          <a:lstStyle/>
          <a:p>
            <a:pPr>
              <a:defRPr/>
            </a:pPr>
            <a:r>
              <a:rPr lang="en-US" altLang="zh-CN" sz="1800" b="1" i="0" dirty="0">
                <a:effectLst>
                  <a:outerShdw blurRad="38100" dist="38100" dir="2700000" algn="tl">
                    <a:srgbClr val="000000">
                      <a:alpha val="43137"/>
                    </a:srgbClr>
                  </a:outerShdw>
                </a:effectLst>
              </a:rPr>
              <a:t>2015</a:t>
            </a:r>
            <a:r>
              <a:rPr lang="zh-CN" altLang="en-US" sz="1800" b="1" i="0" dirty="0">
                <a:effectLst>
                  <a:outerShdw blurRad="38100" dist="38100" dir="2700000" algn="tl">
                    <a:srgbClr val="000000">
                      <a:alpha val="43137"/>
                    </a:srgbClr>
                  </a:outerShdw>
                </a:effectLst>
              </a:rPr>
              <a:t>年</a:t>
            </a:r>
            <a:r>
              <a:rPr lang="en-US" altLang="zh-CN" sz="1800" b="1" i="0" dirty="0">
                <a:effectLst>
                  <a:outerShdw blurRad="38100" dist="38100" dir="2700000" algn="tl">
                    <a:srgbClr val="000000">
                      <a:alpha val="43137"/>
                    </a:srgbClr>
                  </a:outerShdw>
                </a:effectLst>
              </a:rPr>
              <a:t>10</a:t>
            </a:r>
            <a:r>
              <a:rPr lang="zh-CN" altLang="en-US" sz="1800" b="1" i="0" dirty="0">
                <a:effectLst>
                  <a:outerShdw blurRad="38100" dist="38100" dir="2700000" algn="tl">
                    <a:srgbClr val="000000">
                      <a:alpha val="43137"/>
                    </a:srgbClr>
                  </a:outerShdw>
                </a:effectLst>
              </a:rPr>
              <a:t>月</a:t>
            </a:r>
          </a:p>
        </p:txBody>
      </p:sp>
      <p:sp>
        <p:nvSpPr>
          <p:cNvPr id="67" name="流程图: 可选过程 10">
            <a:extLst>
              <a:ext uri="{FF2B5EF4-FFF2-40B4-BE49-F238E27FC236}">
                <a16:creationId xmlns:a16="http://schemas.microsoft.com/office/drawing/2014/main" id="{E44902E7-CA63-114E-B0D5-6885C2B124BD}"/>
              </a:ext>
            </a:extLst>
          </p:cNvPr>
          <p:cNvSpPr/>
          <p:nvPr/>
        </p:nvSpPr>
        <p:spPr>
          <a:xfrm>
            <a:off x="8442325" y="1901825"/>
            <a:ext cx="1876425" cy="633413"/>
          </a:xfrm>
          <a:prstGeom prst="flowChartAlternateProcess">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algn="ctr"/>
            <a:r>
              <a:rPr lang="en-US" altLang="zh-CN" sz="1800" b="1" i="0">
                <a:effectLst>
                  <a:outerShdw blurRad="38100" dist="38100" dir="2700000" algn="tl">
                    <a:srgbClr val="FFFFFF"/>
                  </a:outerShdw>
                </a:effectLst>
                <a:ea typeface="黑体" panose="02010609060101010101" pitchFamily="49" charset="-122"/>
              </a:rPr>
              <a:t>DARPA</a:t>
            </a:r>
            <a:r>
              <a:rPr lang="zh-CN" altLang="en-US" sz="1800" b="1" i="0">
                <a:effectLst>
                  <a:outerShdw blurRad="38100" dist="38100" dir="2700000" algn="tl">
                    <a:srgbClr val="FFFFFF"/>
                  </a:outerShdw>
                </a:effectLst>
                <a:ea typeface="黑体" panose="02010609060101010101" pitchFamily="49" charset="-122"/>
              </a:rPr>
              <a:t>“未来技术论坛”</a:t>
            </a:r>
          </a:p>
        </p:txBody>
      </p:sp>
      <p:sp>
        <p:nvSpPr>
          <p:cNvPr id="68" name="文本框 67">
            <a:extLst>
              <a:ext uri="{FF2B5EF4-FFF2-40B4-BE49-F238E27FC236}">
                <a16:creationId xmlns:a16="http://schemas.microsoft.com/office/drawing/2014/main" id="{F45B533D-65DD-964D-98D4-0ECB4805C2B4}"/>
              </a:ext>
            </a:extLst>
          </p:cNvPr>
          <p:cNvSpPr txBox="1"/>
          <p:nvPr/>
        </p:nvSpPr>
        <p:spPr>
          <a:xfrm>
            <a:off x="4953000" y="3030538"/>
            <a:ext cx="1804988" cy="369887"/>
          </a:xfrm>
          <a:prstGeom prst="rect">
            <a:avLst/>
          </a:prstGeom>
          <a:noFill/>
        </p:spPr>
        <p:txBody>
          <a:bodyPr>
            <a:spAutoFit/>
          </a:bodyPr>
          <a:lstStyle/>
          <a:p>
            <a:pPr>
              <a:defRPr/>
            </a:pPr>
            <a:r>
              <a:rPr lang="en-US" altLang="zh-CN" sz="1800" b="1" i="0" dirty="0">
                <a:effectLst>
                  <a:outerShdw blurRad="38100" dist="38100" dir="2700000" algn="tl">
                    <a:srgbClr val="000000">
                      <a:alpha val="43137"/>
                    </a:srgbClr>
                  </a:outerShdw>
                </a:effectLst>
              </a:rPr>
              <a:t>2016</a:t>
            </a:r>
            <a:r>
              <a:rPr lang="zh-CN" altLang="en-US" sz="1800" b="1" i="0" dirty="0">
                <a:effectLst>
                  <a:outerShdw blurRad="38100" dist="38100" dir="2700000" algn="tl">
                    <a:srgbClr val="000000">
                      <a:alpha val="43137"/>
                    </a:srgbClr>
                  </a:outerShdw>
                </a:effectLst>
              </a:rPr>
              <a:t>年</a:t>
            </a:r>
            <a:r>
              <a:rPr lang="en-US" altLang="zh-CN" sz="1800" b="1" i="0" dirty="0">
                <a:effectLst>
                  <a:outerShdw blurRad="38100" dist="38100" dir="2700000" algn="tl">
                    <a:srgbClr val="000000">
                      <a:alpha val="43137"/>
                    </a:srgbClr>
                  </a:outerShdw>
                </a:effectLst>
              </a:rPr>
              <a:t>2</a:t>
            </a:r>
            <a:r>
              <a:rPr lang="zh-CN" altLang="en-US" sz="1800" b="1" i="0" dirty="0">
                <a:effectLst>
                  <a:outerShdw blurRad="38100" dist="38100" dir="2700000" algn="tl">
                    <a:srgbClr val="000000">
                      <a:alpha val="43137"/>
                    </a:srgbClr>
                  </a:outerShdw>
                </a:effectLst>
              </a:rPr>
              <a:t>月</a:t>
            </a:r>
          </a:p>
        </p:txBody>
      </p:sp>
      <p:sp>
        <p:nvSpPr>
          <p:cNvPr id="69" name="流程图: 可选过程 12">
            <a:extLst>
              <a:ext uri="{FF2B5EF4-FFF2-40B4-BE49-F238E27FC236}">
                <a16:creationId xmlns:a16="http://schemas.microsoft.com/office/drawing/2014/main" id="{BB5E84FE-8737-AB4E-9E6F-B36FD04BEF91}"/>
              </a:ext>
            </a:extLst>
          </p:cNvPr>
          <p:cNvSpPr/>
          <p:nvPr/>
        </p:nvSpPr>
        <p:spPr>
          <a:xfrm>
            <a:off x="4575175" y="3390900"/>
            <a:ext cx="2249488" cy="735013"/>
          </a:xfrm>
          <a:prstGeom prst="flowChartAlternateProcess">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algn="ctr"/>
            <a:r>
              <a:rPr lang="en-US" altLang="zh-CN" sz="1800" b="1" i="0">
                <a:effectLst>
                  <a:outerShdw blurRad="38100" dist="38100" dir="2700000" algn="tl">
                    <a:srgbClr val="FFFFFF"/>
                  </a:outerShdw>
                </a:effectLst>
                <a:ea typeface="黑体" panose="02010609060101010101" pitchFamily="49" charset="-122"/>
              </a:rPr>
              <a:t>DARPA</a:t>
            </a:r>
            <a:r>
              <a:rPr lang="zh-CN" altLang="en-US" sz="1800" b="1" i="0">
                <a:effectLst>
                  <a:outerShdw blurRad="38100" dist="38100" dir="2700000" algn="tl">
                    <a:srgbClr val="FFFFFF"/>
                  </a:outerShdw>
                </a:effectLst>
                <a:ea typeface="黑体" panose="02010609060101010101" pitchFamily="49" charset="-122"/>
              </a:rPr>
              <a:t>支撑美国第三次“抵消战略”</a:t>
            </a:r>
          </a:p>
        </p:txBody>
      </p:sp>
      <p:sp>
        <p:nvSpPr>
          <p:cNvPr id="70" name="右箭头 69">
            <a:extLst>
              <a:ext uri="{FF2B5EF4-FFF2-40B4-BE49-F238E27FC236}">
                <a16:creationId xmlns:a16="http://schemas.microsoft.com/office/drawing/2014/main" id="{72A937A5-8BE8-F94A-A36C-691314935FE2}"/>
              </a:ext>
            </a:extLst>
          </p:cNvPr>
          <p:cNvSpPr/>
          <p:nvPr/>
        </p:nvSpPr>
        <p:spPr>
          <a:xfrm>
            <a:off x="3746237" y="2058988"/>
            <a:ext cx="764115" cy="32385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b="1" i="0">
              <a:effectLst>
                <a:outerShdw blurRad="38100" dist="38100" dir="2700000" algn="tl">
                  <a:srgbClr val="000000">
                    <a:alpha val="43137"/>
                  </a:srgbClr>
                </a:outerShdw>
              </a:effectLst>
            </a:endParaRPr>
          </a:p>
        </p:txBody>
      </p:sp>
      <p:sp>
        <p:nvSpPr>
          <p:cNvPr id="71" name="右箭头 70">
            <a:extLst>
              <a:ext uri="{FF2B5EF4-FFF2-40B4-BE49-F238E27FC236}">
                <a16:creationId xmlns:a16="http://schemas.microsoft.com/office/drawing/2014/main" id="{A877398A-A4DF-FF47-9406-2A5E2C63E03A}"/>
              </a:ext>
            </a:extLst>
          </p:cNvPr>
          <p:cNvSpPr/>
          <p:nvPr/>
        </p:nvSpPr>
        <p:spPr>
          <a:xfrm>
            <a:off x="7267574" y="2060575"/>
            <a:ext cx="813614" cy="32226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b="1" i="0">
              <a:effectLst>
                <a:outerShdw blurRad="38100" dist="38100" dir="2700000" algn="tl">
                  <a:srgbClr val="000000">
                    <a:alpha val="43137"/>
                  </a:srgbClr>
                </a:outerShdw>
              </a:effectLst>
            </a:endParaRPr>
          </a:p>
        </p:txBody>
      </p:sp>
      <p:sp>
        <p:nvSpPr>
          <p:cNvPr id="72" name="文本框 71">
            <a:extLst>
              <a:ext uri="{FF2B5EF4-FFF2-40B4-BE49-F238E27FC236}">
                <a16:creationId xmlns:a16="http://schemas.microsoft.com/office/drawing/2014/main" id="{D084B7F4-59A7-BF40-8524-9DA2A04CBC61}"/>
              </a:ext>
            </a:extLst>
          </p:cNvPr>
          <p:cNvSpPr txBox="1"/>
          <p:nvPr/>
        </p:nvSpPr>
        <p:spPr>
          <a:xfrm>
            <a:off x="8729663" y="2959100"/>
            <a:ext cx="1804987" cy="368300"/>
          </a:xfrm>
          <a:prstGeom prst="rect">
            <a:avLst/>
          </a:prstGeom>
          <a:noFill/>
        </p:spPr>
        <p:txBody>
          <a:bodyPr>
            <a:spAutoFit/>
          </a:bodyPr>
          <a:lstStyle/>
          <a:p>
            <a:pPr>
              <a:defRPr/>
            </a:pPr>
            <a:r>
              <a:rPr lang="en-US" altLang="zh-CN" sz="1800" b="1" i="0" dirty="0">
                <a:effectLst>
                  <a:outerShdw blurRad="38100" dist="38100" dir="2700000" algn="tl">
                    <a:srgbClr val="000000">
                      <a:alpha val="43137"/>
                    </a:srgbClr>
                  </a:outerShdw>
                </a:effectLst>
              </a:rPr>
              <a:t>2015</a:t>
            </a:r>
            <a:r>
              <a:rPr lang="zh-CN" altLang="en-US" sz="1800" b="1" i="0" dirty="0">
                <a:effectLst>
                  <a:outerShdw blurRad="38100" dist="38100" dir="2700000" algn="tl">
                    <a:srgbClr val="000000">
                      <a:alpha val="43137"/>
                    </a:srgbClr>
                  </a:outerShdw>
                </a:effectLst>
              </a:rPr>
              <a:t>年</a:t>
            </a:r>
            <a:r>
              <a:rPr lang="en-US" altLang="zh-CN" sz="1800" b="1" i="0" dirty="0">
                <a:effectLst>
                  <a:outerShdw blurRad="38100" dist="38100" dir="2700000" algn="tl">
                    <a:srgbClr val="000000">
                      <a:alpha val="43137"/>
                    </a:srgbClr>
                  </a:outerShdw>
                </a:effectLst>
              </a:rPr>
              <a:t>11</a:t>
            </a:r>
            <a:r>
              <a:rPr lang="zh-CN" altLang="en-US" sz="1800" b="1" i="0" dirty="0">
                <a:effectLst>
                  <a:outerShdw blurRad="38100" dist="38100" dir="2700000" algn="tl">
                    <a:srgbClr val="000000">
                      <a:alpha val="43137"/>
                    </a:srgbClr>
                  </a:outerShdw>
                </a:effectLst>
              </a:rPr>
              <a:t>月</a:t>
            </a:r>
          </a:p>
        </p:txBody>
      </p:sp>
      <p:sp>
        <p:nvSpPr>
          <p:cNvPr id="73" name="流程图: 可选过程 16">
            <a:extLst>
              <a:ext uri="{FF2B5EF4-FFF2-40B4-BE49-F238E27FC236}">
                <a16:creationId xmlns:a16="http://schemas.microsoft.com/office/drawing/2014/main" id="{CF7887B9-1396-DD40-87E6-99BC06997A87}"/>
              </a:ext>
            </a:extLst>
          </p:cNvPr>
          <p:cNvSpPr/>
          <p:nvPr/>
        </p:nvSpPr>
        <p:spPr>
          <a:xfrm>
            <a:off x="8653463" y="3376613"/>
            <a:ext cx="1733550" cy="735012"/>
          </a:xfrm>
          <a:prstGeom prst="flowChartAlternateProcess">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algn="ctr"/>
            <a:r>
              <a:rPr lang="en-US" altLang="zh-CN" sz="1800" b="1" i="0" dirty="0">
                <a:effectLst>
                  <a:outerShdw blurRad="38100" dist="38100" dir="2700000" algn="tl">
                    <a:srgbClr val="FFFFFF"/>
                  </a:outerShdw>
                </a:effectLst>
                <a:ea typeface="黑体" panose="02010609060101010101" pitchFamily="49" charset="-122"/>
              </a:rPr>
              <a:t>CSIS</a:t>
            </a:r>
            <a:r>
              <a:rPr lang="zh-CN" altLang="en-US" sz="1800" b="1" i="0" dirty="0">
                <a:effectLst>
                  <a:outerShdw blurRad="38100" dist="38100" dir="2700000" algn="tl">
                    <a:srgbClr val="FFFFFF"/>
                  </a:outerShdw>
                </a:effectLst>
                <a:ea typeface="黑体" panose="02010609060101010101" pitchFamily="49" charset="-122"/>
              </a:rPr>
              <a:t>发布</a:t>
            </a:r>
            <a:r>
              <a:rPr lang="en-US" altLang="zh-CN" sz="1800" b="1" i="0" dirty="0">
                <a:effectLst>
                  <a:outerShdw blurRad="38100" dist="38100" dir="2700000" algn="tl">
                    <a:srgbClr val="FFFFFF"/>
                  </a:outerShdw>
                </a:effectLst>
                <a:ea typeface="黑体" panose="02010609060101010101" pitchFamily="49" charset="-122"/>
              </a:rPr>
              <a:t>《</a:t>
            </a:r>
            <a:r>
              <a:rPr lang="zh-CN" altLang="en-US" sz="1800" b="1" i="0" dirty="0">
                <a:effectLst>
                  <a:outerShdw blurRad="38100" dist="38100" dir="2700000" algn="tl">
                    <a:srgbClr val="FFFFFF"/>
                  </a:outerShdw>
                </a:effectLst>
                <a:ea typeface="黑体" panose="02010609060101010101" pitchFamily="49" charset="-122"/>
              </a:rPr>
              <a:t>国防</a:t>
            </a:r>
            <a:r>
              <a:rPr lang="en-US" altLang="zh-CN" sz="1800" b="1" i="0" dirty="0">
                <a:effectLst>
                  <a:outerShdw blurRad="38100" dist="38100" dir="2700000" algn="tl">
                    <a:srgbClr val="FFFFFF"/>
                  </a:outerShdw>
                </a:effectLst>
                <a:ea typeface="黑体" panose="02010609060101010101" pitchFamily="49" charset="-122"/>
              </a:rPr>
              <a:t>2045》</a:t>
            </a:r>
            <a:endParaRPr lang="zh-CN" altLang="en-US" sz="1800" b="1" i="0" dirty="0">
              <a:effectLst>
                <a:outerShdw blurRad="38100" dist="38100" dir="2700000" algn="tl">
                  <a:srgbClr val="FFFFFF"/>
                </a:outerShdw>
              </a:effectLst>
              <a:ea typeface="黑体" panose="02010609060101010101" pitchFamily="49" charset="-122"/>
            </a:endParaRPr>
          </a:p>
        </p:txBody>
      </p:sp>
      <p:sp>
        <p:nvSpPr>
          <p:cNvPr id="74" name="文本框 73">
            <a:extLst>
              <a:ext uri="{FF2B5EF4-FFF2-40B4-BE49-F238E27FC236}">
                <a16:creationId xmlns:a16="http://schemas.microsoft.com/office/drawing/2014/main" id="{7469E228-2F95-0645-A8EA-4BEE0D658217}"/>
              </a:ext>
            </a:extLst>
          </p:cNvPr>
          <p:cNvSpPr txBox="1"/>
          <p:nvPr/>
        </p:nvSpPr>
        <p:spPr>
          <a:xfrm>
            <a:off x="1687513" y="3030538"/>
            <a:ext cx="1804987" cy="369887"/>
          </a:xfrm>
          <a:prstGeom prst="rect">
            <a:avLst/>
          </a:prstGeom>
          <a:noFill/>
        </p:spPr>
        <p:txBody>
          <a:bodyPr>
            <a:spAutoFit/>
          </a:bodyPr>
          <a:lstStyle/>
          <a:p>
            <a:pPr>
              <a:defRPr/>
            </a:pPr>
            <a:r>
              <a:rPr lang="en-US" altLang="zh-CN" sz="1800" b="1" i="0" dirty="0">
                <a:effectLst>
                  <a:outerShdw blurRad="38100" dist="38100" dir="2700000" algn="tl">
                    <a:srgbClr val="000000">
                      <a:alpha val="43137"/>
                    </a:srgbClr>
                  </a:outerShdw>
                </a:effectLst>
              </a:rPr>
              <a:t>2018</a:t>
            </a:r>
            <a:r>
              <a:rPr lang="zh-CN" altLang="en-US" sz="1800" b="1" i="0" dirty="0">
                <a:effectLst>
                  <a:outerShdw blurRad="38100" dist="38100" dir="2700000" algn="tl">
                    <a:srgbClr val="000000">
                      <a:alpha val="43137"/>
                    </a:srgbClr>
                  </a:outerShdw>
                </a:effectLst>
              </a:rPr>
              <a:t>年</a:t>
            </a:r>
            <a:r>
              <a:rPr lang="en-US" altLang="zh-CN" sz="1800" b="1" i="0" dirty="0">
                <a:effectLst>
                  <a:outerShdw blurRad="38100" dist="38100" dir="2700000" algn="tl">
                    <a:srgbClr val="000000">
                      <a:alpha val="43137"/>
                    </a:srgbClr>
                  </a:outerShdw>
                </a:effectLst>
              </a:rPr>
              <a:t>5</a:t>
            </a:r>
            <a:r>
              <a:rPr lang="zh-CN" altLang="en-US" sz="1800" b="1" i="0" dirty="0">
                <a:effectLst>
                  <a:outerShdw blurRad="38100" dist="38100" dir="2700000" algn="tl">
                    <a:srgbClr val="000000">
                      <a:alpha val="43137"/>
                    </a:srgbClr>
                  </a:outerShdw>
                </a:effectLst>
              </a:rPr>
              <a:t>月</a:t>
            </a:r>
          </a:p>
        </p:txBody>
      </p:sp>
      <p:sp>
        <p:nvSpPr>
          <p:cNvPr id="75" name="流程图: 可选过程 18">
            <a:extLst>
              <a:ext uri="{FF2B5EF4-FFF2-40B4-BE49-F238E27FC236}">
                <a16:creationId xmlns:a16="http://schemas.microsoft.com/office/drawing/2014/main" id="{C06A2A19-1735-F340-8B46-CEAFE6059D75}"/>
              </a:ext>
            </a:extLst>
          </p:cNvPr>
          <p:cNvSpPr/>
          <p:nvPr/>
        </p:nvSpPr>
        <p:spPr>
          <a:xfrm>
            <a:off x="1370013" y="3400425"/>
            <a:ext cx="1703387" cy="735013"/>
          </a:xfrm>
          <a:prstGeom prst="flowChartAlternateProcess">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algn="ctr"/>
            <a:r>
              <a:rPr lang="zh-CN" altLang="en-US" sz="1800" b="1" i="0">
                <a:effectLst>
                  <a:outerShdw blurRad="38100" dist="38100" dir="2700000" algn="tl">
                    <a:srgbClr val="FFFFFF"/>
                  </a:outerShdw>
                </a:effectLst>
                <a:ea typeface="黑体" panose="02010609060101010101" pitchFamily="49" charset="-122"/>
              </a:rPr>
              <a:t>白宫成立人工智能委员会</a:t>
            </a:r>
          </a:p>
        </p:txBody>
      </p:sp>
      <p:sp>
        <p:nvSpPr>
          <p:cNvPr id="76" name="下箭头 75">
            <a:extLst>
              <a:ext uri="{FF2B5EF4-FFF2-40B4-BE49-F238E27FC236}">
                <a16:creationId xmlns:a16="http://schemas.microsoft.com/office/drawing/2014/main" id="{982F04DF-5C91-DF4B-ADF3-085F8BB9109A}"/>
              </a:ext>
            </a:extLst>
          </p:cNvPr>
          <p:cNvSpPr/>
          <p:nvPr/>
        </p:nvSpPr>
        <p:spPr>
          <a:xfrm>
            <a:off x="9493250" y="2598738"/>
            <a:ext cx="307975" cy="357187"/>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b="1" i="0">
              <a:effectLst>
                <a:outerShdw blurRad="38100" dist="38100" dir="2700000" algn="tl">
                  <a:srgbClr val="000000">
                    <a:alpha val="43137"/>
                  </a:srgbClr>
                </a:outerShdw>
              </a:effectLst>
            </a:endParaRPr>
          </a:p>
        </p:txBody>
      </p:sp>
      <p:sp>
        <p:nvSpPr>
          <p:cNvPr id="77" name="右箭头 76">
            <a:extLst>
              <a:ext uri="{FF2B5EF4-FFF2-40B4-BE49-F238E27FC236}">
                <a16:creationId xmlns:a16="http://schemas.microsoft.com/office/drawing/2014/main" id="{441B9C0D-0FF1-D84A-A412-244D1A87B46F}"/>
              </a:ext>
            </a:extLst>
          </p:cNvPr>
          <p:cNvSpPr/>
          <p:nvPr/>
        </p:nvSpPr>
        <p:spPr>
          <a:xfrm rot="10800000">
            <a:off x="7128362" y="3606006"/>
            <a:ext cx="952826" cy="32385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b="1" i="0">
              <a:effectLst>
                <a:outerShdw blurRad="38100" dist="38100" dir="2700000" algn="tl">
                  <a:srgbClr val="000000">
                    <a:alpha val="43137"/>
                  </a:srgbClr>
                </a:outerShdw>
              </a:effectLst>
            </a:endParaRPr>
          </a:p>
        </p:txBody>
      </p:sp>
      <p:sp>
        <p:nvSpPr>
          <p:cNvPr id="78" name="右箭头 77">
            <a:extLst>
              <a:ext uri="{FF2B5EF4-FFF2-40B4-BE49-F238E27FC236}">
                <a16:creationId xmlns:a16="http://schemas.microsoft.com/office/drawing/2014/main" id="{687C2C39-E4D3-994D-BFE9-19E13176F464}"/>
              </a:ext>
            </a:extLst>
          </p:cNvPr>
          <p:cNvSpPr/>
          <p:nvPr/>
        </p:nvSpPr>
        <p:spPr>
          <a:xfrm rot="10800000">
            <a:off x="3479494" y="3565526"/>
            <a:ext cx="761025" cy="322262"/>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b="1" i="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9005886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489F55D-3824-7D4A-9C7A-B273E16987CF}"/>
              </a:ext>
            </a:extLst>
          </p:cNvPr>
          <p:cNvSpPr txBox="1"/>
          <p:nvPr/>
        </p:nvSpPr>
        <p:spPr>
          <a:xfrm>
            <a:off x="684214" y="185259"/>
            <a:ext cx="5785395" cy="584775"/>
          </a:xfrm>
          <a:prstGeom prst="rect">
            <a:avLst/>
          </a:prstGeom>
          <a:noFill/>
        </p:spPr>
        <p:txBody>
          <a:bodyPr wrap="square" rtlCol="0">
            <a:spAutoFit/>
          </a:bodyPr>
          <a:lstStyle/>
          <a:p>
            <a:pPr fontAlgn="base">
              <a:spcBef>
                <a:spcPct val="0"/>
              </a:spcBef>
              <a:spcAft>
                <a:spcPct val="0"/>
              </a:spcAft>
            </a:pPr>
            <a:r>
              <a:rPr kumimoji="1" lang="en-US" altLang="zh-CN" sz="3200" b="1" dirty="0">
                <a:solidFill>
                  <a:srgbClr val="000066"/>
                </a:solidFill>
                <a:latin typeface="Arial" panose="020B0604020202020204" pitchFamily="34" charset="0"/>
                <a:ea typeface="Microsoft YaHei" panose="020B0503020204020204" pitchFamily="34" charset="-122"/>
                <a:cs typeface="+mn-ea"/>
                <a:sym typeface="Arial" panose="020B0604020202020204" pitchFamily="34" charset="0"/>
              </a:rPr>
              <a:t>AI </a:t>
            </a:r>
            <a:r>
              <a:rPr kumimoji="1" lang="zh-CN" altLang="en-US" sz="3200" b="1" dirty="0">
                <a:solidFill>
                  <a:srgbClr val="000066"/>
                </a:solidFill>
                <a:latin typeface="Arial" panose="020B0604020202020204" pitchFamily="34" charset="0"/>
                <a:ea typeface="Microsoft YaHei" panose="020B0503020204020204" pitchFamily="34" charset="-122"/>
                <a:cs typeface="+mn-ea"/>
                <a:sym typeface="Arial" panose="020B0604020202020204" pitchFamily="34" charset="0"/>
              </a:rPr>
              <a:t>已成为各个国家战略</a:t>
            </a:r>
            <a:endParaRPr kumimoji="1" lang="zh-CN" altLang="en-US" sz="3200" b="1" dirty="0">
              <a:solidFill>
                <a:srgbClr val="000066"/>
              </a:solidFill>
              <a:latin typeface="Arial" panose="020B0604020202020204" pitchFamily="34" charset="0"/>
              <a:ea typeface="Microsoft YaHei" panose="020B0503020204020204" pitchFamily="34" charset="-122"/>
              <a:cs typeface="+mn-ea"/>
            </a:endParaRPr>
          </a:p>
        </p:txBody>
      </p:sp>
      <p:sp>
        <p:nvSpPr>
          <p:cNvPr id="3" name="文本框 2">
            <a:extLst>
              <a:ext uri="{FF2B5EF4-FFF2-40B4-BE49-F238E27FC236}">
                <a16:creationId xmlns:a16="http://schemas.microsoft.com/office/drawing/2014/main" id="{48CC4824-287D-E240-BE9F-06B8DA7505CF}"/>
              </a:ext>
            </a:extLst>
          </p:cNvPr>
          <p:cNvSpPr txBox="1"/>
          <p:nvPr/>
        </p:nvSpPr>
        <p:spPr>
          <a:xfrm>
            <a:off x="2364582" y="1184372"/>
            <a:ext cx="4872037" cy="523220"/>
          </a:xfrm>
          <a:prstGeom prst="rect">
            <a:avLst/>
          </a:prstGeom>
          <a:noFill/>
        </p:spPr>
        <p:txBody>
          <a:bodyPr>
            <a:spAutoFit/>
          </a:bodyP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1" lang="zh-CN" altLang="en-US" sz="2800" b="1" i="0" dirty="0">
                <a:solidFill>
                  <a:srgbClr val="000066"/>
                </a:solidFill>
                <a:ea typeface="Microsoft YaHei" panose="020B0503020204020204" pitchFamily="34" charset="-122"/>
                <a:cs typeface="+mn-ea"/>
              </a:rPr>
              <a:t>日本：人工智能综合发展计划</a:t>
            </a:r>
          </a:p>
        </p:txBody>
      </p:sp>
      <p:sp>
        <p:nvSpPr>
          <p:cNvPr id="5" name="文本框 4">
            <a:extLst>
              <a:ext uri="{FF2B5EF4-FFF2-40B4-BE49-F238E27FC236}">
                <a16:creationId xmlns:a16="http://schemas.microsoft.com/office/drawing/2014/main" id="{9A4DA87C-02FA-594A-83CC-556778A45392}"/>
              </a:ext>
            </a:extLst>
          </p:cNvPr>
          <p:cNvSpPr txBox="1">
            <a:spLocks noChangeArrowheads="1"/>
          </p:cNvSpPr>
          <p:nvPr/>
        </p:nvSpPr>
        <p:spPr bwMode="auto">
          <a:xfrm>
            <a:off x="2193034" y="2197100"/>
            <a:ext cx="1804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2000" b="1" i="0">
                <a:solidFill>
                  <a:srgbClr val="000000"/>
                </a:solidFill>
                <a:latin typeface="Calibri" panose="020F0502020204030204" pitchFamily="34" charset="0"/>
              </a:rPr>
              <a:t>2015</a:t>
            </a:r>
            <a:r>
              <a:rPr lang="zh-CN" altLang="en-US" sz="2000" b="1" i="0">
                <a:solidFill>
                  <a:srgbClr val="000000"/>
                </a:solidFill>
                <a:latin typeface="Calibri" panose="020F0502020204030204" pitchFamily="34" charset="0"/>
              </a:rPr>
              <a:t>年</a:t>
            </a:r>
            <a:r>
              <a:rPr lang="en-US" altLang="zh-CN" sz="2000" b="1" i="0">
                <a:solidFill>
                  <a:srgbClr val="000000"/>
                </a:solidFill>
                <a:latin typeface="Calibri" panose="020F0502020204030204" pitchFamily="34" charset="0"/>
              </a:rPr>
              <a:t>1</a:t>
            </a:r>
            <a:r>
              <a:rPr lang="zh-CN" altLang="en-US" sz="2000" b="1" i="0">
                <a:solidFill>
                  <a:srgbClr val="000000"/>
                </a:solidFill>
                <a:latin typeface="Calibri" panose="020F0502020204030204" pitchFamily="34" charset="0"/>
              </a:rPr>
              <a:t>月</a:t>
            </a:r>
          </a:p>
        </p:txBody>
      </p:sp>
      <p:sp>
        <p:nvSpPr>
          <p:cNvPr id="6" name="流程图: 可选过程 5">
            <a:extLst>
              <a:ext uri="{FF2B5EF4-FFF2-40B4-BE49-F238E27FC236}">
                <a16:creationId xmlns:a16="http://schemas.microsoft.com/office/drawing/2014/main" id="{B4046B31-B978-384E-9AC4-AD0A31AE42DA}"/>
              </a:ext>
            </a:extLst>
          </p:cNvPr>
          <p:cNvSpPr/>
          <p:nvPr/>
        </p:nvSpPr>
        <p:spPr>
          <a:xfrm>
            <a:off x="1775520" y="2654301"/>
            <a:ext cx="2001838" cy="893763"/>
          </a:xfrm>
          <a:prstGeom prst="flowChartAlternateProcess">
            <a:avLst/>
          </a:prstGeom>
          <a:solidFill>
            <a:srgbClr val="FFC000">
              <a:lumMod val="20000"/>
              <a:lumOff val="80000"/>
            </a:srgbClr>
          </a:solidFill>
          <a:ln w="12700" cap="flat" cmpd="sng" algn="ctr">
            <a:solidFill>
              <a:srgbClr val="5B9BD5">
                <a:shade val="50000"/>
              </a:srgbClr>
            </a:solidFill>
            <a:prstDash val="solid"/>
            <a:miter lim="800000"/>
          </a:ln>
          <a:effectLst/>
        </p:spPr>
        <p:txBody>
          <a:bodyPr anchor="ct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000" b="1" i="0" dirty="0">
                <a:solidFill>
                  <a:srgbClr val="FF0000"/>
                </a:solidFill>
                <a:latin typeface="Calibri" panose="020F0502020204030204" pitchFamily="34" charset="0"/>
              </a:rPr>
              <a:t>新机器人战略</a:t>
            </a:r>
          </a:p>
        </p:txBody>
      </p:sp>
      <p:sp>
        <p:nvSpPr>
          <p:cNvPr id="7" name="文本框 6">
            <a:extLst>
              <a:ext uri="{FF2B5EF4-FFF2-40B4-BE49-F238E27FC236}">
                <a16:creationId xmlns:a16="http://schemas.microsoft.com/office/drawing/2014/main" id="{B16B2FAB-ADBE-8141-B6F7-95F103577CC0}"/>
              </a:ext>
            </a:extLst>
          </p:cNvPr>
          <p:cNvSpPr txBox="1">
            <a:spLocks noChangeArrowheads="1"/>
          </p:cNvSpPr>
          <p:nvPr/>
        </p:nvSpPr>
        <p:spPr bwMode="auto">
          <a:xfrm>
            <a:off x="5215634" y="2197100"/>
            <a:ext cx="1806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2000" b="1" i="0">
                <a:solidFill>
                  <a:srgbClr val="000000"/>
                </a:solidFill>
                <a:latin typeface="Calibri" panose="020F0502020204030204" pitchFamily="34" charset="0"/>
              </a:rPr>
              <a:t>2015</a:t>
            </a:r>
            <a:r>
              <a:rPr lang="zh-CN" altLang="en-US" sz="2000" b="1" i="0">
                <a:solidFill>
                  <a:srgbClr val="000000"/>
                </a:solidFill>
                <a:latin typeface="Calibri" panose="020F0502020204030204" pitchFamily="34" charset="0"/>
              </a:rPr>
              <a:t>年</a:t>
            </a:r>
            <a:r>
              <a:rPr lang="en-US" altLang="zh-CN" sz="2000" b="1" i="0">
                <a:solidFill>
                  <a:srgbClr val="000000"/>
                </a:solidFill>
                <a:latin typeface="Calibri" panose="020F0502020204030204" pitchFamily="34" charset="0"/>
              </a:rPr>
              <a:t>6</a:t>
            </a:r>
            <a:r>
              <a:rPr lang="zh-CN" altLang="en-US" sz="2000" b="1" i="0">
                <a:solidFill>
                  <a:srgbClr val="000000"/>
                </a:solidFill>
                <a:latin typeface="Calibri" panose="020F0502020204030204" pitchFamily="34" charset="0"/>
              </a:rPr>
              <a:t>月</a:t>
            </a:r>
          </a:p>
        </p:txBody>
      </p:sp>
      <p:sp>
        <p:nvSpPr>
          <p:cNvPr id="8" name="流程图: 可选过程 7">
            <a:extLst>
              <a:ext uri="{FF2B5EF4-FFF2-40B4-BE49-F238E27FC236}">
                <a16:creationId xmlns:a16="http://schemas.microsoft.com/office/drawing/2014/main" id="{0E694CDF-8594-6B42-8DD4-3883B24868FF}"/>
              </a:ext>
            </a:extLst>
          </p:cNvPr>
          <p:cNvSpPr/>
          <p:nvPr/>
        </p:nvSpPr>
        <p:spPr>
          <a:xfrm>
            <a:off x="4856859" y="2654301"/>
            <a:ext cx="1944687" cy="893763"/>
          </a:xfrm>
          <a:prstGeom prst="flowChartAlternateProcess">
            <a:avLst/>
          </a:prstGeom>
          <a:solidFill>
            <a:srgbClr val="FFC000">
              <a:lumMod val="20000"/>
              <a:lumOff val="80000"/>
            </a:srgbClr>
          </a:solidFill>
          <a:ln w="12700" cap="flat" cmpd="sng" algn="ctr">
            <a:solidFill>
              <a:srgbClr val="5B9BD5">
                <a:shade val="50000"/>
              </a:srgbClr>
            </a:solidFill>
            <a:prstDash val="solid"/>
            <a:miter lim="800000"/>
          </a:ln>
          <a:effectLst/>
        </p:spPr>
        <p:txBody>
          <a:bodyPr anchor="ctr"/>
          <a:lstStyle/>
          <a:p>
            <a:pPr algn="ctr">
              <a:defRPr/>
            </a:pPr>
            <a:r>
              <a:rPr lang="zh-CN" altLang="en-US" sz="2000" b="1" kern="0" dirty="0">
                <a:solidFill>
                  <a:srgbClr val="FF0000"/>
                </a:solidFill>
                <a:latin typeface="Calibri" panose="020F0502020204030204"/>
                <a:ea typeface="宋体" panose="02010600030101010101" pitchFamily="2" charset="-122"/>
              </a:rPr>
              <a:t>人工智能研究中心</a:t>
            </a:r>
          </a:p>
        </p:txBody>
      </p:sp>
      <p:sp>
        <p:nvSpPr>
          <p:cNvPr id="9" name="文本框 8">
            <a:extLst>
              <a:ext uri="{FF2B5EF4-FFF2-40B4-BE49-F238E27FC236}">
                <a16:creationId xmlns:a16="http://schemas.microsoft.com/office/drawing/2014/main" id="{38E61E1D-8E71-914F-9307-32AB143FD90C}"/>
              </a:ext>
            </a:extLst>
          </p:cNvPr>
          <p:cNvSpPr txBox="1">
            <a:spLocks noChangeArrowheads="1"/>
          </p:cNvSpPr>
          <p:nvPr/>
        </p:nvSpPr>
        <p:spPr bwMode="auto">
          <a:xfrm>
            <a:off x="7876284" y="2165350"/>
            <a:ext cx="1804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2000" b="1" i="0">
                <a:solidFill>
                  <a:srgbClr val="000000"/>
                </a:solidFill>
                <a:latin typeface="Calibri" panose="020F0502020204030204" pitchFamily="34" charset="0"/>
              </a:rPr>
              <a:t>2016</a:t>
            </a:r>
            <a:r>
              <a:rPr lang="zh-CN" altLang="en-US" sz="2000" b="1" i="0">
                <a:solidFill>
                  <a:srgbClr val="000000"/>
                </a:solidFill>
                <a:latin typeface="Calibri" panose="020F0502020204030204" pitchFamily="34" charset="0"/>
              </a:rPr>
              <a:t>年初</a:t>
            </a:r>
          </a:p>
        </p:txBody>
      </p:sp>
      <p:sp>
        <p:nvSpPr>
          <p:cNvPr id="10" name="流程图: 可选过程 9">
            <a:extLst>
              <a:ext uri="{FF2B5EF4-FFF2-40B4-BE49-F238E27FC236}">
                <a16:creationId xmlns:a16="http://schemas.microsoft.com/office/drawing/2014/main" id="{B132BA5D-F1A9-A742-8126-DC41491E114C}"/>
              </a:ext>
            </a:extLst>
          </p:cNvPr>
          <p:cNvSpPr/>
          <p:nvPr/>
        </p:nvSpPr>
        <p:spPr>
          <a:xfrm>
            <a:off x="7660383" y="2597151"/>
            <a:ext cx="1949450" cy="950913"/>
          </a:xfrm>
          <a:prstGeom prst="flowChartAlternateProcess">
            <a:avLst/>
          </a:prstGeom>
          <a:solidFill>
            <a:srgbClr val="FFC000">
              <a:lumMod val="20000"/>
              <a:lumOff val="80000"/>
            </a:srgbClr>
          </a:solidFill>
          <a:ln w="12700" cap="flat" cmpd="sng" algn="ctr">
            <a:solidFill>
              <a:srgbClr val="5B9BD5">
                <a:shade val="50000"/>
              </a:srgbClr>
            </a:solidFill>
            <a:prstDash val="solid"/>
            <a:miter lim="800000"/>
          </a:ln>
          <a:effectLst/>
        </p:spPr>
        <p:txBody>
          <a:bodyPr anchor="ct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000" b="1" i="0">
                <a:solidFill>
                  <a:srgbClr val="FF0000"/>
                </a:solidFill>
                <a:latin typeface="Calibri" panose="020F0502020204030204" pitchFamily="34" charset="0"/>
              </a:rPr>
              <a:t>高级综合智能平台计划</a:t>
            </a:r>
          </a:p>
        </p:txBody>
      </p:sp>
      <p:sp>
        <p:nvSpPr>
          <p:cNvPr id="11" name="右箭头 10">
            <a:extLst>
              <a:ext uri="{FF2B5EF4-FFF2-40B4-BE49-F238E27FC236}">
                <a16:creationId xmlns:a16="http://schemas.microsoft.com/office/drawing/2014/main" id="{D7C8BF99-9785-134C-996E-B00D2D15BD62}"/>
              </a:ext>
            </a:extLst>
          </p:cNvPr>
          <p:cNvSpPr/>
          <p:nvPr/>
        </p:nvSpPr>
        <p:spPr>
          <a:xfrm>
            <a:off x="3993258" y="2924175"/>
            <a:ext cx="488950" cy="323850"/>
          </a:xfrm>
          <a:prstGeom prst="rightArrow">
            <a:avLst/>
          </a:prstGeom>
          <a:solidFill>
            <a:srgbClr val="70AD47">
              <a:lumMod val="75000"/>
            </a:srgbClr>
          </a:solidFill>
          <a:ln w="12700" cap="flat" cmpd="sng" algn="ctr">
            <a:solidFill>
              <a:srgbClr val="70AD47">
                <a:lumMod val="75000"/>
              </a:srgbClr>
            </a:solidFill>
            <a:prstDash val="solid"/>
            <a:miter lim="800000"/>
          </a:ln>
          <a:effectLst/>
        </p:spPr>
        <p:txBody>
          <a:bodyPr anchor="ctr"/>
          <a:lstStyle/>
          <a:p>
            <a:pPr algn="ctr">
              <a:defRPr/>
            </a:pPr>
            <a:endParaRPr lang="zh-CN" altLang="en-US" sz="2000" b="1" kern="0">
              <a:solidFill>
                <a:prstClr val="white"/>
              </a:solidFill>
              <a:latin typeface="Calibri" panose="020F0502020204030204"/>
              <a:ea typeface="宋体" panose="02010600030101010101" pitchFamily="2" charset="-122"/>
            </a:endParaRPr>
          </a:p>
        </p:txBody>
      </p:sp>
      <p:sp>
        <p:nvSpPr>
          <p:cNvPr id="12" name="右箭头 11">
            <a:extLst>
              <a:ext uri="{FF2B5EF4-FFF2-40B4-BE49-F238E27FC236}">
                <a16:creationId xmlns:a16="http://schemas.microsoft.com/office/drawing/2014/main" id="{BDBF2CCE-42BB-2E48-9778-70452B988A39}"/>
              </a:ext>
            </a:extLst>
          </p:cNvPr>
          <p:cNvSpPr/>
          <p:nvPr/>
        </p:nvSpPr>
        <p:spPr>
          <a:xfrm>
            <a:off x="7033321" y="2924175"/>
            <a:ext cx="487363" cy="323850"/>
          </a:xfrm>
          <a:prstGeom prst="rightArrow">
            <a:avLst/>
          </a:prstGeom>
          <a:solidFill>
            <a:srgbClr val="70AD47">
              <a:lumMod val="75000"/>
            </a:srgbClr>
          </a:solidFill>
          <a:ln w="12700" cap="flat" cmpd="sng" algn="ctr">
            <a:solidFill>
              <a:srgbClr val="70AD47">
                <a:lumMod val="75000"/>
              </a:srgbClr>
            </a:solidFill>
            <a:prstDash val="solid"/>
            <a:miter lim="800000"/>
          </a:ln>
          <a:effectLst/>
        </p:spPr>
        <p:txBody>
          <a:bodyPr anchor="ctr"/>
          <a:lstStyle/>
          <a:p>
            <a:pPr algn="ctr">
              <a:defRPr/>
            </a:pPr>
            <a:endParaRPr lang="zh-CN" altLang="en-US" sz="2000" b="1" kern="0">
              <a:solidFill>
                <a:prstClr val="white"/>
              </a:solidFill>
              <a:latin typeface="Calibri" panose="020F0502020204030204"/>
              <a:ea typeface="宋体" panose="02010600030101010101" pitchFamily="2" charset="-122"/>
            </a:endParaRPr>
          </a:p>
        </p:txBody>
      </p:sp>
      <p:sp>
        <p:nvSpPr>
          <p:cNvPr id="13" name="流程图: 离页连接符 12">
            <a:extLst>
              <a:ext uri="{FF2B5EF4-FFF2-40B4-BE49-F238E27FC236}">
                <a16:creationId xmlns:a16="http://schemas.microsoft.com/office/drawing/2014/main" id="{CB769709-5225-6D44-9CEA-D366BC610FAB}"/>
              </a:ext>
            </a:extLst>
          </p:cNvPr>
          <p:cNvSpPr/>
          <p:nvPr/>
        </p:nvSpPr>
        <p:spPr>
          <a:xfrm rot="16200000">
            <a:off x="2491484" y="3482975"/>
            <a:ext cx="1152525" cy="2339977"/>
          </a:xfrm>
          <a:prstGeom prst="flowChartOffpageConnector">
            <a:avLst/>
          </a:prstGeom>
          <a:solidFill>
            <a:srgbClr val="5B9BD5">
              <a:lumMod val="60000"/>
              <a:lumOff val="40000"/>
            </a:srgbClr>
          </a:solidFill>
          <a:ln w="12700" cap="flat" cmpd="sng" algn="ctr">
            <a:noFill/>
            <a:prstDash val="solid"/>
            <a:miter lim="800000"/>
          </a:ln>
          <a:effectLst/>
        </p:spPr>
        <p:txBody>
          <a:bodyPr anchor="ctr"/>
          <a:lstStyle/>
          <a:p>
            <a:pPr algn="ctr">
              <a:defRPr/>
            </a:pPr>
            <a:endParaRPr lang="zh-CN" altLang="en-US" sz="2000" b="1" kern="0" dirty="0">
              <a:solidFill>
                <a:prstClr val="white"/>
              </a:solidFill>
              <a:latin typeface="SimHei" panose="02010609060101010101" pitchFamily="49" charset="-122"/>
              <a:ea typeface="SimHei" panose="02010609060101010101" pitchFamily="49" charset="-122"/>
            </a:endParaRPr>
          </a:p>
        </p:txBody>
      </p:sp>
      <p:sp>
        <p:nvSpPr>
          <p:cNvPr id="14" name="流程图: 离页连接符 13">
            <a:extLst>
              <a:ext uri="{FF2B5EF4-FFF2-40B4-BE49-F238E27FC236}">
                <a16:creationId xmlns:a16="http://schemas.microsoft.com/office/drawing/2014/main" id="{D6DA522F-0F5F-5447-9945-37282B5D9762}"/>
              </a:ext>
            </a:extLst>
          </p:cNvPr>
          <p:cNvSpPr/>
          <p:nvPr/>
        </p:nvSpPr>
        <p:spPr>
          <a:xfrm rot="16200000">
            <a:off x="5441337" y="3482701"/>
            <a:ext cx="1152000" cy="2340000"/>
          </a:xfrm>
          <a:prstGeom prst="flowChartOffpageConnector">
            <a:avLst/>
          </a:prstGeom>
          <a:solidFill>
            <a:srgbClr val="5B9BD5">
              <a:lumMod val="60000"/>
              <a:lumOff val="40000"/>
            </a:srgbClr>
          </a:solidFill>
          <a:ln w="12700" cap="flat" cmpd="sng" algn="ctr">
            <a:noFill/>
            <a:prstDash val="solid"/>
            <a:miter lim="800000"/>
          </a:ln>
          <a:effectLst/>
        </p:spPr>
        <p:txBody>
          <a:bodyPr anchor="ctr"/>
          <a:lstStyle/>
          <a:p>
            <a:pPr algn="ctr"/>
            <a:endParaRPr lang="zh-CN" altLang="en-US" sz="2000" b="1" kern="0">
              <a:solidFill>
                <a:prstClr val="white"/>
              </a:solidFill>
              <a:latin typeface="SimHei" panose="02010609060101010101" pitchFamily="49" charset="-122"/>
              <a:ea typeface="SimHei" panose="02010609060101010101" pitchFamily="49" charset="-122"/>
            </a:endParaRPr>
          </a:p>
        </p:txBody>
      </p:sp>
      <p:sp>
        <p:nvSpPr>
          <p:cNvPr id="15" name="流程图: 离页连接符 14">
            <a:extLst>
              <a:ext uri="{FF2B5EF4-FFF2-40B4-BE49-F238E27FC236}">
                <a16:creationId xmlns:a16="http://schemas.microsoft.com/office/drawing/2014/main" id="{B81E414F-BE18-344A-B80D-CA3E4D528EF3}"/>
              </a:ext>
            </a:extLst>
          </p:cNvPr>
          <p:cNvSpPr/>
          <p:nvPr/>
        </p:nvSpPr>
        <p:spPr>
          <a:xfrm rot="16200000">
            <a:off x="8140083" y="3482701"/>
            <a:ext cx="1152000" cy="2340000"/>
          </a:xfrm>
          <a:prstGeom prst="flowChartOffpageConnector">
            <a:avLst/>
          </a:prstGeom>
          <a:solidFill>
            <a:srgbClr val="5B9BD5">
              <a:lumMod val="60000"/>
              <a:lumOff val="40000"/>
            </a:srgbClr>
          </a:solidFill>
          <a:ln w="12700" cap="flat" cmpd="sng" algn="ctr">
            <a:noFill/>
            <a:prstDash val="solid"/>
            <a:miter lim="800000"/>
          </a:ln>
          <a:effectLst/>
        </p:spPr>
        <p:txBody>
          <a:bodyPr anchor="ctr"/>
          <a:lstStyle/>
          <a:p>
            <a:pPr algn="ctr"/>
            <a:endParaRPr lang="zh-CN" altLang="en-US" sz="2000" b="1" kern="0">
              <a:solidFill>
                <a:prstClr val="white"/>
              </a:solidFill>
              <a:latin typeface="SimHei" panose="02010609060101010101" pitchFamily="49" charset="-122"/>
              <a:ea typeface="SimHei" panose="02010609060101010101" pitchFamily="49" charset="-122"/>
            </a:endParaRPr>
          </a:p>
        </p:txBody>
      </p:sp>
      <p:sp>
        <p:nvSpPr>
          <p:cNvPr id="16" name="文本框 15">
            <a:extLst>
              <a:ext uri="{FF2B5EF4-FFF2-40B4-BE49-F238E27FC236}">
                <a16:creationId xmlns:a16="http://schemas.microsoft.com/office/drawing/2014/main" id="{6D22AFB1-41B4-B149-8BB7-07F4155833A5}"/>
              </a:ext>
            </a:extLst>
          </p:cNvPr>
          <p:cNvSpPr txBox="1">
            <a:spLocks noChangeArrowheads="1"/>
          </p:cNvSpPr>
          <p:nvPr/>
        </p:nvSpPr>
        <p:spPr bwMode="auto">
          <a:xfrm>
            <a:off x="1904108" y="4149081"/>
            <a:ext cx="20891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000" b="1" i="0" dirty="0">
                <a:solidFill>
                  <a:srgbClr val="272672"/>
                </a:solidFill>
                <a:latin typeface="SimHei" panose="02010609060101010101" pitchFamily="49" charset="-122"/>
                <a:ea typeface="SimHei" panose="02010609060101010101" pitchFamily="49" charset="-122"/>
              </a:rPr>
              <a:t>发展</a:t>
            </a:r>
            <a:r>
              <a:rPr lang="zh-CN" altLang="en-US" sz="2000" b="1" i="0" dirty="0">
                <a:solidFill>
                  <a:srgbClr val="FF0000"/>
                </a:solidFill>
                <a:latin typeface="SimHei" panose="02010609060101010101" pitchFamily="49" charset="-122"/>
                <a:ea typeface="SimHei" panose="02010609060101010101" pitchFamily="49" charset="-122"/>
              </a:rPr>
              <a:t>机器人</a:t>
            </a:r>
            <a:r>
              <a:rPr lang="zh-CN" altLang="en-US" sz="2000" b="1" i="0" dirty="0">
                <a:solidFill>
                  <a:srgbClr val="272672"/>
                </a:solidFill>
                <a:latin typeface="SimHei" panose="02010609060101010101" pitchFamily="49" charset="-122"/>
                <a:ea typeface="SimHei" panose="02010609060101010101" pitchFamily="49" charset="-122"/>
              </a:rPr>
              <a:t>技术，推动工业生产力提高</a:t>
            </a:r>
          </a:p>
        </p:txBody>
      </p:sp>
      <p:sp>
        <p:nvSpPr>
          <p:cNvPr id="17" name="文本框 16">
            <a:extLst>
              <a:ext uri="{FF2B5EF4-FFF2-40B4-BE49-F238E27FC236}">
                <a16:creationId xmlns:a16="http://schemas.microsoft.com/office/drawing/2014/main" id="{CD9B9D09-F77E-1D43-94A9-F149D6BE4802}"/>
              </a:ext>
            </a:extLst>
          </p:cNvPr>
          <p:cNvSpPr txBox="1">
            <a:spLocks noChangeArrowheads="1"/>
          </p:cNvSpPr>
          <p:nvPr/>
        </p:nvSpPr>
        <p:spPr bwMode="auto">
          <a:xfrm>
            <a:off x="4898133" y="4149081"/>
            <a:ext cx="20891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000" b="1" i="0" dirty="0">
                <a:solidFill>
                  <a:srgbClr val="272672"/>
                </a:solidFill>
                <a:latin typeface="SimHei" panose="02010609060101010101" pitchFamily="49" charset="-122"/>
                <a:ea typeface="SimHei" panose="02010609060101010101" pitchFamily="49" charset="-122"/>
              </a:rPr>
              <a:t>提出“</a:t>
            </a:r>
            <a:r>
              <a:rPr lang="zh-CN" altLang="en-US" sz="2000" b="1" i="0" dirty="0">
                <a:solidFill>
                  <a:srgbClr val="FF0000"/>
                </a:solidFill>
                <a:latin typeface="SimHei" panose="02010609060101010101" pitchFamily="49" charset="-122"/>
                <a:ea typeface="SimHei" panose="02010609060101010101" pitchFamily="49" charset="-122"/>
              </a:rPr>
              <a:t>超级智能社会</a:t>
            </a:r>
            <a:r>
              <a:rPr lang="zh-CN" altLang="en-US" sz="2000" b="1" i="0" dirty="0">
                <a:solidFill>
                  <a:srgbClr val="272672"/>
                </a:solidFill>
                <a:latin typeface="SimHei" panose="02010609060101010101" pitchFamily="49" charset="-122"/>
                <a:ea typeface="SimHei" panose="02010609060101010101" pitchFamily="49" charset="-122"/>
              </a:rPr>
              <a:t>”未来社会构想</a:t>
            </a:r>
          </a:p>
        </p:txBody>
      </p:sp>
      <p:sp>
        <p:nvSpPr>
          <p:cNvPr id="18" name="文本框 17">
            <a:extLst>
              <a:ext uri="{FF2B5EF4-FFF2-40B4-BE49-F238E27FC236}">
                <a16:creationId xmlns:a16="http://schemas.microsoft.com/office/drawing/2014/main" id="{0461CA9D-5D30-E240-B98C-F99930B76296}"/>
              </a:ext>
            </a:extLst>
          </p:cNvPr>
          <p:cNvSpPr txBox="1">
            <a:spLocks noChangeArrowheads="1"/>
          </p:cNvSpPr>
          <p:nvPr/>
        </p:nvSpPr>
        <p:spPr bwMode="auto">
          <a:xfrm>
            <a:off x="7546083" y="4149081"/>
            <a:ext cx="227965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Arial" panose="020B0604020202020204" pitchFamily="34" charset="0"/>
                <a:ea typeface="宋体" panose="02010600030101010101" pitchFamily="2" charset="-122"/>
              </a:defRPr>
            </a:lvl1pPr>
            <a:lvl2pPr marL="742950" indent="-285750">
              <a:defRPr sz="2400" i="1">
                <a:solidFill>
                  <a:schemeClr val="tx1"/>
                </a:solidFill>
                <a:latin typeface="Arial" panose="020B0604020202020204" pitchFamily="34" charset="0"/>
                <a:ea typeface="宋体" panose="02010600030101010101" pitchFamily="2" charset="-122"/>
              </a:defRPr>
            </a:lvl2pPr>
            <a:lvl3pPr marL="1143000" indent="-228600">
              <a:defRPr sz="2400" i="1">
                <a:solidFill>
                  <a:schemeClr val="tx1"/>
                </a:solidFill>
                <a:latin typeface="Arial" panose="020B0604020202020204" pitchFamily="34" charset="0"/>
                <a:ea typeface="宋体" panose="02010600030101010101" pitchFamily="2" charset="-122"/>
              </a:defRPr>
            </a:lvl3pPr>
            <a:lvl4pPr marL="1600200" indent="-228600">
              <a:defRPr sz="2400" i="1">
                <a:solidFill>
                  <a:schemeClr val="tx1"/>
                </a:solidFill>
                <a:latin typeface="Arial" panose="020B0604020202020204" pitchFamily="34" charset="0"/>
                <a:ea typeface="宋体" panose="02010600030101010101" pitchFamily="2" charset="-122"/>
              </a:defRPr>
            </a:lvl4pPr>
            <a:lvl5pPr marL="2057400" indent="-228600">
              <a:defRPr sz="24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000" b="1" i="0" dirty="0">
                <a:solidFill>
                  <a:srgbClr val="FF0000"/>
                </a:solidFill>
                <a:latin typeface="SimHei" panose="02010609060101010101" pitchFamily="49" charset="-122"/>
                <a:ea typeface="SimHei" panose="02010609060101010101" pitchFamily="49" charset="-122"/>
              </a:rPr>
              <a:t>人工智能，大数据</a:t>
            </a:r>
            <a:r>
              <a:rPr lang="zh-CN" altLang="en-US" sz="2000" b="1" i="0" dirty="0">
                <a:solidFill>
                  <a:srgbClr val="272672"/>
                </a:solidFill>
                <a:latin typeface="SimHei" panose="02010609060101010101" pitchFamily="49" charset="-122"/>
                <a:ea typeface="SimHei" panose="02010609060101010101" pitchFamily="49" charset="-122"/>
              </a:rPr>
              <a:t>，物联网，网络安全综合发展技术</a:t>
            </a:r>
          </a:p>
        </p:txBody>
      </p:sp>
    </p:spTree>
    <p:extLst>
      <p:ext uri="{BB962C8B-B14F-4D97-AF65-F5344CB8AC3E}">
        <p14:creationId xmlns:p14="http://schemas.microsoft.com/office/powerpoint/2010/main" val="394307171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489F55D-3824-7D4A-9C7A-B273E16987CF}"/>
              </a:ext>
            </a:extLst>
          </p:cNvPr>
          <p:cNvSpPr txBox="1"/>
          <p:nvPr/>
        </p:nvSpPr>
        <p:spPr>
          <a:xfrm>
            <a:off x="747714" y="123367"/>
            <a:ext cx="5785395" cy="584775"/>
          </a:xfrm>
          <a:prstGeom prst="rect">
            <a:avLst/>
          </a:prstGeom>
          <a:noFill/>
        </p:spPr>
        <p:txBody>
          <a:bodyPr wrap="square" rtlCol="0">
            <a:spAutoFit/>
          </a:bodyPr>
          <a:lstStyle/>
          <a:p>
            <a:pPr fontAlgn="base">
              <a:spcBef>
                <a:spcPct val="0"/>
              </a:spcBef>
              <a:spcAft>
                <a:spcPct val="0"/>
              </a:spcAft>
            </a:pPr>
            <a:r>
              <a:rPr kumimoji="1" lang="zh-CN" altLang="en-US" sz="3200" b="1" dirty="0">
                <a:solidFill>
                  <a:srgbClr val="000066"/>
                </a:solidFill>
                <a:latin typeface="Arial" panose="020B0604020202020204" pitchFamily="34" charset="0"/>
                <a:ea typeface="Microsoft YaHei" panose="020B0503020204020204" pitchFamily="34" charset="-122"/>
                <a:cs typeface="+mn-ea"/>
                <a:sym typeface="Arial" panose="020B0604020202020204" pitchFamily="34" charset="0"/>
              </a:rPr>
              <a:t>中国</a:t>
            </a:r>
            <a:r>
              <a:rPr kumimoji="1" lang="en-US" altLang="zh-CN" sz="3200" b="1" dirty="0">
                <a:solidFill>
                  <a:srgbClr val="000066"/>
                </a:solidFill>
                <a:latin typeface="Arial" panose="020B0604020202020204" pitchFamily="34" charset="0"/>
                <a:ea typeface="Microsoft YaHei" panose="020B0503020204020204" pitchFamily="34" charset="-122"/>
                <a:cs typeface="+mn-ea"/>
                <a:sym typeface="Arial" panose="020B0604020202020204" pitchFamily="34" charset="0"/>
              </a:rPr>
              <a:t>AI</a:t>
            </a:r>
            <a:r>
              <a:rPr kumimoji="1" lang="zh-CN" altLang="en-US" sz="3200" b="1" dirty="0">
                <a:solidFill>
                  <a:srgbClr val="000066"/>
                </a:solidFill>
                <a:latin typeface="Arial" panose="020B0604020202020204" pitchFamily="34" charset="0"/>
                <a:ea typeface="Microsoft YaHei" panose="020B0503020204020204" pitchFamily="34" charset="-122"/>
                <a:cs typeface="+mn-ea"/>
                <a:sym typeface="Arial" panose="020B0604020202020204" pitchFamily="34" charset="0"/>
              </a:rPr>
              <a:t>国家战略 （三步走）</a:t>
            </a:r>
            <a:endParaRPr kumimoji="1" lang="en-US" altLang="zh-CN" sz="3200" b="1" dirty="0">
              <a:solidFill>
                <a:srgbClr val="000066"/>
              </a:solidFill>
              <a:latin typeface="Arial" panose="020B0604020202020204" pitchFamily="34" charset="0"/>
              <a:ea typeface="Microsoft YaHei" panose="020B0503020204020204" pitchFamily="34" charset="-122"/>
              <a:cs typeface="+mn-ea"/>
              <a:sym typeface="Arial" panose="020B0604020202020204" pitchFamily="34" charset="0"/>
            </a:endParaRPr>
          </a:p>
        </p:txBody>
      </p:sp>
      <p:pic>
        <p:nvPicPr>
          <p:cNvPr id="38" name="图片 37">
            <a:extLst>
              <a:ext uri="{FF2B5EF4-FFF2-40B4-BE49-F238E27FC236}">
                <a16:creationId xmlns:a16="http://schemas.microsoft.com/office/drawing/2014/main" id="{FA636674-8989-E445-A43C-8826CB02404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421503" y="3112999"/>
            <a:ext cx="1082411" cy="1008456"/>
          </a:xfrm>
          <a:prstGeom prst="rect">
            <a:avLst/>
          </a:prstGeom>
          <a:solidFill>
            <a:schemeClr val="accent6"/>
          </a:solidFill>
        </p:spPr>
      </p:pic>
      <p:pic>
        <p:nvPicPr>
          <p:cNvPr id="39" name="图片 38">
            <a:extLst>
              <a:ext uri="{FF2B5EF4-FFF2-40B4-BE49-F238E27FC236}">
                <a16:creationId xmlns:a16="http://schemas.microsoft.com/office/drawing/2014/main" id="{C296DA94-D00F-4B4B-A2AC-191DA2C2920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421503" y="4614446"/>
            <a:ext cx="1143679" cy="1190818"/>
          </a:xfrm>
          <a:prstGeom prst="rect">
            <a:avLst/>
          </a:prstGeom>
          <a:solidFill>
            <a:schemeClr val="accent6"/>
          </a:solidFill>
        </p:spPr>
      </p:pic>
      <p:pic>
        <p:nvPicPr>
          <p:cNvPr id="40" name="图片 39">
            <a:extLst>
              <a:ext uri="{FF2B5EF4-FFF2-40B4-BE49-F238E27FC236}">
                <a16:creationId xmlns:a16="http://schemas.microsoft.com/office/drawing/2014/main" id="{B0415060-AA35-4B40-9D3F-E86F37BAB3CC}"/>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421503" y="1380631"/>
            <a:ext cx="1143679" cy="1149354"/>
          </a:xfrm>
          <a:prstGeom prst="rect">
            <a:avLst/>
          </a:prstGeom>
          <a:solidFill>
            <a:schemeClr val="accent6"/>
          </a:solidFill>
        </p:spPr>
      </p:pic>
      <p:sp>
        <p:nvSpPr>
          <p:cNvPr id="41" name="文本框 40">
            <a:extLst>
              <a:ext uri="{FF2B5EF4-FFF2-40B4-BE49-F238E27FC236}">
                <a16:creationId xmlns:a16="http://schemas.microsoft.com/office/drawing/2014/main" id="{2891171D-EBB6-8E48-83DF-8A1CB5984005}"/>
              </a:ext>
            </a:extLst>
          </p:cNvPr>
          <p:cNvSpPr txBox="1"/>
          <p:nvPr/>
        </p:nvSpPr>
        <p:spPr>
          <a:xfrm>
            <a:off x="2764474" y="1376962"/>
            <a:ext cx="8508953" cy="1226710"/>
          </a:xfrm>
          <a:prstGeom prst="rect">
            <a:avLst/>
          </a:prstGeom>
          <a:solidFill>
            <a:schemeClr val="accent6"/>
          </a:solidFill>
        </p:spPr>
        <p:txBody>
          <a:bodyPr>
            <a:noAutofit/>
          </a:bodyPr>
          <a:lstStyle/>
          <a:p>
            <a:pPr>
              <a:defRPr/>
            </a:pPr>
            <a:r>
              <a:rPr lang="zh-CN" altLang="en-US" sz="2000" b="1" kern="0" dirty="0">
                <a:solidFill>
                  <a:prstClr val="white"/>
                </a:solidFill>
                <a:latin typeface="SimHei" panose="02010609060101010101" pitchFamily="49" charset="-122"/>
                <a:ea typeface="SimHei" panose="02010609060101010101" pitchFamily="49" charset="-122"/>
              </a:rPr>
              <a:t>第一步，到</a:t>
            </a:r>
            <a:r>
              <a:rPr lang="en-US" altLang="zh-CN" sz="2000" b="1" kern="0" dirty="0">
                <a:solidFill>
                  <a:srgbClr val="FFFF00"/>
                </a:solidFill>
                <a:latin typeface="SimHei" panose="02010609060101010101" pitchFamily="49" charset="-122"/>
                <a:ea typeface="SimHei" panose="02010609060101010101" pitchFamily="49" charset="-122"/>
              </a:rPr>
              <a:t>2020</a:t>
            </a:r>
            <a:r>
              <a:rPr lang="zh-CN" altLang="en-US" sz="2000" b="1" kern="0" dirty="0">
                <a:solidFill>
                  <a:srgbClr val="FFFF00"/>
                </a:solidFill>
                <a:latin typeface="SimHei" panose="02010609060101010101" pitchFamily="49" charset="-122"/>
                <a:ea typeface="SimHei" panose="02010609060101010101" pitchFamily="49" charset="-122"/>
              </a:rPr>
              <a:t>年</a:t>
            </a:r>
            <a:r>
              <a:rPr lang="zh-CN" altLang="en-US" sz="2000" b="1" kern="0" dirty="0">
                <a:solidFill>
                  <a:prstClr val="white"/>
                </a:solidFill>
                <a:latin typeface="SimHei" panose="02010609060101010101" pitchFamily="49" charset="-122"/>
                <a:ea typeface="SimHei" panose="02010609060101010101" pitchFamily="49" charset="-122"/>
              </a:rPr>
              <a:t>，人工智能总体技术和应用</a:t>
            </a:r>
            <a:r>
              <a:rPr lang="zh-CN" altLang="en-US" sz="2000" b="1" u="sng" kern="0" dirty="0">
                <a:solidFill>
                  <a:srgbClr val="FF0000"/>
                </a:solidFill>
                <a:latin typeface="SimHei" panose="02010609060101010101" pitchFamily="49" charset="-122"/>
                <a:ea typeface="SimHei" panose="02010609060101010101" pitchFamily="49" charset="-122"/>
              </a:rPr>
              <a:t>与世界先进水平同步</a:t>
            </a:r>
            <a:r>
              <a:rPr lang="zh-CN" altLang="en-US" sz="2000" b="1" kern="0" dirty="0">
                <a:solidFill>
                  <a:prstClr val="white"/>
                </a:solidFill>
                <a:latin typeface="SimHei" panose="02010609060101010101" pitchFamily="49" charset="-122"/>
                <a:ea typeface="SimHei" panose="02010609060101010101" pitchFamily="49" charset="-122"/>
              </a:rPr>
              <a:t>，人工智能产业成为新的重要经济增长点，人工智能技术应用成为改善民生的新途径，有力支撑进入创新型国家行列和全面建成小康社会的奋斗目标。</a:t>
            </a:r>
          </a:p>
        </p:txBody>
      </p:sp>
      <p:sp>
        <p:nvSpPr>
          <p:cNvPr id="42" name="文本框 41">
            <a:extLst>
              <a:ext uri="{FF2B5EF4-FFF2-40B4-BE49-F238E27FC236}">
                <a16:creationId xmlns:a16="http://schemas.microsoft.com/office/drawing/2014/main" id="{AECAB169-37B3-7240-9046-CFCD0A88211C}"/>
              </a:ext>
            </a:extLst>
          </p:cNvPr>
          <p:cNvSpPr txBox="1"/>
          <p:nvPr/>
        </p:nvSpPr>
        <p:spPr>
          <a:xfrm>
            <a:off x="2698510" y="3155522"/>
            <a:ext cx="8581186" cy="1040148"/>
          </a:xfrm>
          <a:prstGeom prst="rect">
            <a:avLst/>
          </a:prstGeom>
          <a:solidFill>
            <a:schemeClr val="accent6"/>
          </a:solidFill>
        </p:spPr>
        <p:txBody>
          <a:bodyPr>
            <a:noAutofit/>
          </a:bodyPr>
          <a:lstStyle/>
          <a:p>
            <a:pPr>
              <a:defRPr/>
            </a:pPr>
            <a:r>
              <a:rPr lang="zh-CN" altLang="en-US" sz="2000" b="1" kern="0" dirty="0">
                <a:solidFill>
                  <a:prstClr val="white"/>
                </a:solidFill>
                <a:latin typeface="SimHei" panose="02010609060101010101" pitchFamily="49" charset="-122"/>
                <a:ea typeface="SimHei" panose="02010609060101010101" pitchFamily="49" charset="-122"/>
              </a:rPr>
              <a:t>第二步，到</a:t>
            </a:r>
            <a:r>
              <a:rPr lang="en-US" altLang="zh-CN" sz="2000" b="1" kern="0" dirty="0">
                <a:solidFill>
                  <a:srgbClr val="FFFF00"/>
                </a:solidFill>
                <a:latin typeface="SimHei" panose="02010609060101010101" pitchFamily="49" charset="-122"/>
                <a:ea typeface="SimHei" panose="02010609060101010101" pitchFamily="49" charset="-122"/>
              </a:rPr>
              <a:t>2025</a:t>
            </a:r>
            <a:r>
              <a:rPr lang="zh-CN" altLang="en-US" sz="2000" b="1" kern="0" dirty="0">
                <a:solidFill>
                  <a:srgbClr val="FFFF00"/>
                </a:solidFill>
                <a:latin typeface="SimHei" panose="02010609060101010101" pitchFamily="49" charset="-122"/>
                <a:ea typeface="SimHei" panose="02010609060101010101" pitchFamily="49" charset="-122"/>
              </a:rPr>
              <a:t>年</a:t>
            </a:r>
            <a:r>
              <a:rPr lang="zh-CN" altLang="en-US" sz="2000" b="1" kern="0" dirty="0">
                <a:solidFill>
                  <a:prstClr val="white"/>
                </a:solidFill>
                <a:latin typeface="SimHei" panose="02010609060101010101" pitchFamily="49" charset="-122"/>
                <a:ea typeface="SimHei" panose="02010609060101010101" pitchFamily="49" charset="-122"/>
              </a:rPr>
              <a:t>，人工智能基础理论实现重大突破、技术与应用</a:t>
            </a:r>
            <a:r>
              <a:rPr lang="zh-CN" altLang="en-US" sz="2000" b="1" u="sng" kern="0" dirty="0">
                <a:solidFill>
                  <a:srgbClr val="FF0000"/>
                </a:solidFill>
                <a:latin typeface="SimHei" panose="02010609060101010101" pitchFamily="49" charset="-122"/>
                <a:ea typeface="SimHei" panose="02010609060101010101" pitchFamily="49" charset="-122"/>
              </a:rPr>
              <a:t>部分达到世界领先水平</a:t>
            </a:r>
            <a:r>
              <a:rPr lang="zh-CN" altLang="en-US" sz="2000" b="1" kern="0" dirty="0">
                <a:solidFill>
                  <a:prstClr val="white"/>
                </a:solidFill>
                <a:latin typeface="SimHei" panose="02010609060101010101" pitchFamily="49" charset="-122"/>
                <a:ea typeface="SimHei" panose="02010609060101010101" pitchFamily="49" charset="-122"/>
              </a:rPr>
              <a:t>，人工智能成为带动我国产业升级和经济转型的主要动力，智能社会建设取得积极进展。</a:t>
            </a:r>
          </a:p>
        </p:txBody>
      </p:sp>
      <p:sp>
        <p:nvSpPr>
          <p:cNvPr id="43" name="文本框 42">
            <a:extLst>
              <a:ext uri="{FF2B5EF4-FFF2-40B4-BE49-F238E27FC236}">
                <a16:creationId xmlns:a16="http://schemas.microsoft.com/office/drawing/2014/main" id="{3B0ABE58-D1E4-2D43-93A9-55874DA5B02B}"/>
              </a:ext>
            </a:extLst>
          </p:cNvPr>
          <p:cNvSpPr txBox="1"/>
          <p:nvPr/>
        </p:nvSpPr>
        <p:spPr>
          <a:xfrm>
            <a:off x="2764475" y="4673083"/>
            <a:ext cx="8508953" cy="1144163"/>
          </a:xfrm>
          <a:prstGeom prst="rect">
            <a:avLst/>
          </a:prstGeom>
          <a:solidFill>
            <a:schemeClr val="accent6"/>
          </a:solidFill>
        </p:spPr>
        <p:txBody>
          <a:bodyPr>
            <a:noAutofit/>
          </a:bodyPr>
          <a:lstStyle/>
          <a:p>
            <a:pPr>
              <a:defRPr/>
            </a:pPr>
            <a:r>
              <a:rPr lang="zh-CN" altLang="en-US" sz="2000" b="1" kern="0" dirty="0">
                <a:solidFill>
                  <a:prstClr val="white"/>
                </a:solidFill>
                <a:latin typeface="SimHei" panose="02010609060101010101" pitchFamily="49" charset="-122"/>
                <a:ea typeface="SimHei" panose="02010609060101010101" pitchFamily="49" charset="-122"/>
              </a:rPr>
              <a:t>第三步，到</a:t>
            </a:r>
            <a:r>
              <a:rPr lang="en-US" altLang="zh-CN" sz="2000" b="1" kern="0" dirty="0">
                <a:solidFill>
                  <a:srgbClr val="FFFF00"/>
                </a:solidFill>
                <a:latin typeface="SimHei" panose="02010609060101010101" pitchFamily="49" charset="-122"/>
                <a:ea typeface="SimHei" panose="02010609060101010101" pitchFamily="49" charset="-122"/>
              </a:rPr>
              <a:t>2030</a:t>
            </a:r>
            <a:r>
              <a:rPr lang="zh-CN" altLang="en-US" sz="2000" b="1" kern="0" dirty="0">
                <a:solidFill>
                  <a:srgbClr val="FFFF00"/>
                </a:solidFill>
                <a:latin typeface="SimHei" panose="02010609060101010101" pitchFamily="49" charset="-122"/>
                <a:ea typeface="SimHei" panose="02010609060101010101" pitchFamily="49" charset="-122"/>
              </a:rPr>
              <a:t>年</a:t>
            </a:r>
            <a:r>
              <a:rPr lang="zh-CN" altLang="en-US" sz="2000" b="1" kern="0" dirty="0">
                <a:solidFill>
                  <a:prstClr val="white"/>
                </a:solidFill>
                <a:latin typeface="SimHei" panose="02010609060101010101" pitchFamily="49" charset="-122"/>
                <a:ea typeface="SimHei" panose="02010609060101010101" pitchFamily="49" charset="-122"/>
              </a:rPr>
              <a:t>，人工智能理论、技术与应用</a:t>
            </a:r>
            <a:r>
              <a:rPr lang="zh-CN" altLang="en-US" sz="2000" b="1" u="sng" kern="0" dirty="0">
                <a:solidFill>
                  <a:srgbClr val="FF0000"/>
                </a:solidFill>
                <a:latin typeface="SimHei" panose="02010609060101010101" pitchFamily="49" charset="-122"/>
                <a:ea typeface="SimHei" panose="02010609060101010101" pitchFamily="49" charset="-122"/>
              </a:rPr>
              <a:t>总体达到世界领先水平</a:t>
            </a:r>
            <a:r>
              <a:rPr lang="zh-CN" altLang="en-US" sz="2000" b="1" kern="0" dirty="0">
                <a:solidFill>
                  <a:prstClr val="white"/>
                </a:solidFill>
                <a:latin typeface="SimHei" panose="02010609060101010101" pitchFamily="49" charset="-122"/>
                <a:ea typeface="SimHei" panose="02010609060101010101" pitchFamily="49" charset="-122"/>
              </a:rPr>
              <a:t>，成为世界主要人工智能创新中心，智能经济、智能社会取得明显成效，为跻身创新型国家前列和经济强国奠定重要基础。</a:t>
            </a:r>
          </a:p>
        </p:txBody>
      </p:sp>
      <p:cxnSp>
        <p:nvCxnSpPr>
          <p:cNvPr id="44" name="直接连接符 42">
            <a:extLst>
              <a:ext uri="{FF2B5EF4-FFF2-40B4-BE49-F238E27FC236}">
                <a16:creationId xmlns:a16="http://schemas.microsoft.com/office/drawing/2014/main" id="{9ACBA775-52D9-C841-8447-3D26F97E5917}"/>
              </a:ext>
            </a:extLst>
          </p:cNvPr>
          <p:cNvCxnSpPr/>
          <p:nvPr/>
        </p:nvCxnSpPr>
        <p:spPr>
          <a:xfrm flipH="1">
            <a:off x="1214132" y="1442744"/>
            <a:ext cx="8079" cy="1173905"/>
          </a:xfrm>
          <a:prstGeom prst="line">
            <a:avLst/>
          </a:prstGeom>
          <a:solidFill>
            <a:schemeClr val="accent6"/>
          </a:solidFill>
          <a:ln w="6350" cap="flat" cmpd="sng" algn="ctr">
            <a:solidFill>
              <a:srgbClr val="5B9BD5"/>
            </a:solidFill>
            <a:prstDash val="solid"/>
            <a:miter lim="800000"/>
          </a:ln>
          <a:effectLst/>
        </p:spPr>
      </p:cxnSp>
      <p:cxnSp>
        <p:nvCxnSpPr>
          <p:cNvPr id="45" name="直接连接符 43">
            <a:extLst>
              <a:ext uri="{FF2B5EF4-FFF2-40B4-BE49-F238E27FC236}">
                <a16:creationId xmlns:a16="http://schemas.microsoft.com/office/drawing/2014/main" id="{E5140EF5-DD05-CE4E-8CA1-051C162D05AE}"/>
              </a:ext>
            </a:extLst>
          </p:cNvPr>
          <p:cNvCxnSpPr/>
          <p:nvPr/>
        </p:nvCxnSpPr>
        <p:spPr>
          <a:xfrm>
            <a:off x="1214132" y="2616649"/>
            <a:ext cx="266619" cy="228479"/>
          </a:xfrm>
          <a:prstGeom prst="line">
            <a:avLst/>
          </a:prstGeom>
          <a:solidFill>
            <a:schemeClr val="accent6"/>
          </a:solidFill>
          <a:ln w="6350" cap="flat" cmpd="sng" algn="ctr">
            <a:solidFill>
              <a:srgbClr val="5B9BD5"/>
            </a:solidFill>
            <a:prstDash val="solid"/>
            <a:miter lim="800000"/>
          </a:ln>
          <a:effectLst/>
        </p:spPr>
      </p:cxnSp>
      <p:cxnSp>
        <p:nvCxnSpPr>
          <p:cNvPr id="46" name="直接连接符 44">
            <a:extLst>
              <a:ext uri="{FF2B5EF4-FFF2-40B4-BE49-F238E27FC236}">
                <a16:creationId xmlns:a16="http://schemas.microsoft.com/office/drawing/2014/main" id="{1369169F-5608-CF4C-8A5A-15AB8970C7F2}"/>
              </a:ext>
            </a:extLst>
          </p:cNvPr>
          <p:cNvCxnSpPr/>
          <p:nvPr/>
        </p:nvCxnSpPr>
        <p:spPr>
          <a:xfrm flipH="1">
            <a:off x="1222210" y="2845128"/>
            <a:ext cx="258540" cy="267871"/>
          </a:xfrm>
          <a:prstGeom prst="line">
            <a:avLst/>
          </a:prstGeom>
          <a:solidFill>
            <a:schemeClr val="accent6"/>
          </a:solidFill>
          <a:ln w="6350" cap="flat" cmpd="sng" algn="ctr">
            <a:solidFill>
              <a:srgbClr val="5B9BD5"/>
            </a:solidFill>
            <a:prstDash val="solid"/>
            <a:miter lim="800000"/>
          </a:ln>
          <a:effectLst/>
        </p:spPr>
      </p:cxnSp>
      <p:cxnSp>
        <p:nvCxnSpPr>
          <p:cNvPr id="47" name="直接连接符 45">
            <a:extLst>
              <a:ext uri="{FF2B5EF4-FFF2-40B4-BE49-F238E27FC236}">
                <a16:creationId xmlns:a16="http://schemas.microsoft.com/office/drawing/2014/main" id="{AC78CC53-8CA1-2845-8F29-76DB0CD8E32D}"/>
              </a:ext>
            </a:extLst>
          </p:cNvPr>
          <p:cNvCxnSpPr/>
          <p:nvPr/>
        </p:nvCxnSpPr>
        <p:spPr>
          <a:xfrm>
            <a:off x="1222210" y="3109640"/>
            <a:ext cx="0" cy="1089446"/>
          </a:xfrm>
          <a:prstGeom prst="line">
            <a:avLst/>
          </a:prstGeom>
          <a:solidFill>
            <a:schemeClr val="accent6"/>
          </a:solidFill>
          <a:ln w="6350" cap="flat" cmpd="sng" algn="ctr">
            <a:solidFill>
              <a:srgbClr val="5B9BD5"/>
            </a:solidFill>
            <a:prstDash val="solid"/>
            <a:miter lim="800000"/>
          </a:ln>
          <a:effectLst/>
        </p:spPr>
      </p:cxnSp>
      <p:cxnSp>
        <p:nvCxnSpPr>
          <p:cNvPr id="48" name="直接连接符 46">
            <a:extLst>
              <a:ext uri="{FF2B5EF4-FFF2-40B4-BE49-F238E27FC236}">
                <a16:creationId xmlns:a16="http://schemas.microsoft.com/office/drawing/2014/main" id="{4E84CCB9-BDA4-A648-8A8E-983412478A22}"/>
              </a:ext>
            </a:extLst>
          </p:cNvPr>
          <p:cNvCxnSpPr/>
          <p:nvPr/>
        </p:nvCxnSpPr>
        <p:spPr>
          <a:xfrm>
            <a:off x="1214132" y="4190105"/>
            <a:ext cx="266619" cy="246493"/>
          </a:xfrm>
          <a:prstGeom prst="line">
            <a:avLst/>
          </a:prstGeom>
          <a:solidFill>
            <a:schemeClr val="accent6"/>
          </a:solidFill>
          <a:ln w="6350" cap="flat" cmpd="sng" algn="ctr">
            <a:solidFill>
              <a:srgbClr val="5B9BD5"/>
            </a:solidFill>
            <a:prstDash val="solid"/>
            <a:miter lim="800000"/>
          </a:ln>
          <a:effectLst/>
        </p:spPr>
      </p:cxnSp>
      <p:cxnSp>
        <p:nvCxnSpPr>
          <p:cNvPr id="49" name="直接连接符 47">
            <a:extLst>
              <a:ext uri="{FF2B5EF4-FFF2-40B4-BE49-F238E27FC236}">
                <a16:creationId xmlns:a16="http://schemas.microsoft.com/office/drawing/2014/main" id="{EF4D7980-28FD-B04A-806B-209A13A57202}"/>
              </a:ext>
            </a:extLst>
          </p:cNvPr>
          <p:cNvCxnSpPr/>
          <p:nvPr/>
        </p:nvCxnSpPr>
        <p:spPr>
          <a:xfrm flipH="1">
            <a:off x="1214131" y="4450097"/>
            <a:ext cx="258540" cy="251012"/>
          </a:xfrm>
          <a:prstGeom prst="line">
            <a:avLst/>
          </a:prstGeom>
          <a:solidFill>
            <a:schemeClr val="accent6"/>
          </a:solidFill>
          <a:ln w="6350" cap="flat" cmpd="sng" algn="ctr">
            <a:solidFill>
              <a:srgbClr val="5B9BD5"/>
            </a:solidFill>
            <a:prstDash val="solid"/>
            <a:miter lim="800000"/>
          </a:ln>
          <a:effectLst/>
        </p:spPr>
      </p:cxnSp>
      <p:cxnSp>
        <p:nvCxnSpPr>
          <p:cNvPr id="50" name="直接连接符 48">
            <a:extLst>
              <a:ext uri="{FF2B5EF4-FFF2-40B4-BE49-F238E27FC236}">
                <a16:creationId xmlns:a16="http://schemas.microsoft.com/office/drawing/2014/main" id="{2EE62D4C-A612-CF45-A31F-FB0EF6F877F5}"/>
              </a:ext>
            </a:extLst>
          </p:cNvPr>
          <p:cNvCxnSpPr/>
          <p:nvPr/>
        </p:nvCxnSpPr>
        <p:spPr>
          <a:xfrm>
            <a:off x="1214132" y="4701110"/>
            <a:ext cx="8079" cy="1104155"/>
          </a:xfrm>
          <a:prstGeom prst="line">
            <a:avLst/>
          </a:prstGeom>
          <a:solidFill>
            <a:schemeClr val="accent6"/>
          </a:solidFill>
          <a:ln w="6350" cap="flat" cmpd="sng" algn="ctr">
            <a:solidFill>
              <a:srgbClr val="5B9BD5"/>
            </a:solidFill>
            <a:prstDash val="solid"/>
            <a:miter lim="800000"/>
          </a:ln>
          <a:effectLst/>
        </p:spPr>
      </p:cxnSp>
      <p:sp>
        <p:nvSpPr>
          <p:cNvPr id="51" name="椭圆 50">
            <a:extLst>
              <a:ext uri="{FF2B5EF4-FFF2-40B4-BE49-F238E27FC236}">
                <a16:creationId xmlns:a16="http://schemas.microsoft.com/office/drawing/2014/main" id="{136368D3-961D-C540-A8A4-6DA6D55D1664}"/>
              </a:ext>
            </a:extLst>
          </p:cNvPr>
          <p:cNvSpPr/>
          <p:nvPr/>
        </p:nvSpPr>
        <p:spPr>
          <a:xfrm>
            <a:off x="1459206" y="2809674"/>
            <a:ext cx="59249" cy="68650"/>
          </a:xfrm>
          <a:prstGeom prst="ellipse">
            <a:avLst/>
          </a:prstGeom>
          <a:solidFill>
            <a:schemeClr val="accent6"/>
          </a:solidFill>
          <a:ln w="12700" cap="flat" cmpd="sng" algn="ctr">
            <a:solidFill>
              <a:srgbClr val="5B9BD5">
                <a:shade val="50000"/>
              </a:srgbClr>
            </a:solidFill>
            <a:prstDash val="solid"/>
            <a:miter lim="800000"/>
          </a:ln>
          <a:effectLst/>
        </p:spPr>
        <p:txBody>
          <a:bodyPr anchor="ctr"/>
          <a:lstStyle/>
          <a:p>
            <a:pPr algn="ctr">
              <a:defRPr/>
            </a:pPr>
            <a:endParaRPr lang="zh-CN" altLang="en-US" sz="1350" b="1" kern="0">
              <a:solidFill>
                <a:prstClr val="white"/>
              </a:solidFill>
              <a:latin typeface="Calibri" panose="020F0502020204030204"/>
              <a:ea typeface="宋体" panose="02010600030101010101" pitchFamily="2" charset="-122"/>
            </a:endParaRPr>
          </a:p>
        </p:txBody>
      </p:sp>
      <p:sp>
        <p:nvSpPr>
          <p:cNvPr id="52" name="椭圆 51">
            <a:extLst>
              <a:ext uri="{FF2B5EF4-FFF2-40B4-BE49-F238E27FC236}">
                <a16:creationId xmlns:a16="http://schemas.microsoft.com/office/drawing/2014/main" id="{BD024AEC-EB85-2249-9BF7-A93084CFA5F7}"/>
              </a:ext>
            </a:extLst>
          </p:cNvPr>
          <p:cNvSpPr/>
          <p:nvPr/>
        </p:nvSpPr>
        <p:spPr>
          <a:xfrm>
            <a:off x="1451127" y="4423650"/>
            <a:ext cx="59249" cy="68650"/>
          </a:xfrm>
          <a:prstGeom prst="ellipse">
            <a:avLst/>
          </a:prstGeom>
          <a:solidFill>
            <a:schemeClr val="accent6"/>
          </a:solidFill>
          <a:ln w="12700" cap="flat" cmpd="sng" algn="ctr">
            <a:solidFill>
              <a:srgbClr val="5B9BD5">
                <a:shade val="50000"/>
              </a:srgbClr>
            </a:solidFill>
            <a:prstDash val="solid"/>
            <a:miter lim="800000"/>
          </a:ln>
          <a:effectLst/>
        </p:spPr>
        <p:txBody>
          <a:bodyPr anchor="ctr"/>
          <a:lstStyle/>
          <a:p>
            <a:pPr algn="ctr">
              <a:defRPr/>
            </a:pPr>
            <a:endParaRPr lang="zh-CN" altLang="en-US" sz="1350" b="1" kern="0">
              <a:solidFill>
                <a:prstClr val="white"/>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92910211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D126BB43-0FA6-DA43-A918-2295004B1AB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512" y="-12700"/>
            <a:ext cx="12228512" cy="6957392"/>
          </a:xfrm>
          <a:prstGeom prst="rect">
            <a:avLst/>
          </a:prstGeom>
        </p:spPr>
      </p:pic>
      <p:pic>
        <p:nvPicPr>
          <p:cNvPr id="17" name="图片 16">
            <a:extLst>
              <a:ext uri="{FF2B5EF4-FFF2-40B4-BE49-F238E27FC236}">
                <a16:creationId xmlns:a16="http://schemas.microsoft.com/office/drawing/2014/main" id="{50750BF2-0CE7-3F4A-B661-06E7F5EF0B4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9364" y="1612685"/>
            <a:ext cx="4423319" cy="3101184"/>
          </a:xfrm>
          <a:prstGeom prst="parallelogram">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p:spPr>
      </p:pic>
      <p:sp>
        <p:nvSpPr>
          <p:cNvPr id="18" name="文本框 17">
            <a:extLst>
              <a:ext uri="{FF2B5EF4-FFF2-40B4-BE49-F238E27FC236}">
                <a16:creationId xmlns:a16="http://schemas.microsoft.com/office/drawing/2014/main" id="{C0CF5A94-DF1A-5841-8B15-B685D3AB717A}"/>
              </a:ext>
            </a:extLst>
          </p:cNvPr>
          <p:cNvSpPr txBox="1"/>
          <p:nvPr/>
        </p:nvSpPr>
        <p:spPr>
          <a:xfrm>
            <a:off x="5587876" y="1113781"/>
            <a:ext cx="4333875" cy="523220"/>
          </a:xfrm>
          <a:prstGeom prst="rect">
            <a:avLst/>
          </a:prstGeom>
          <a:noFill/>
        </p:spPr>
        <p:txBody>
          <a:bodyPr wrap="square" rtlCol="0">
            <a:spAutoFit/>
          </a:bodyPr>
          <a:lstStyle/>
          <a:p>
            <a:pPr algn="ctr" fontAlgn="auto">
              <a:spcBef>
                <a:spcPts val="0"/>
              </a:spcBef>
              <a:spcAft>
                <a:spcPts val="0"/>
              </a:spcAft>
            </a:pPr>
            <a:r>
              <a:rPr lang="zh-CN" altLang="en-US" sz="2800" dirty="0">
                <a:solidFill>
                  <a:srgbClr val="FFC000">
                    <a:lumMod val="60000"/>
                    <a:lumOff val="40000"/>
                  </a:srgbClr>
                </a:solidFill>
                <a:latin typeface="SimHei" panose="02010609060101010101" pitchFamily="49" charset="-122"/>
                <a:ea typeface="SimHei" panose="02010609060101010101" pitchFamily="49" charset="-122"/>
              </a:rPr>
              <a:t>让机器人和人一样思考</a:t>
            </a:r>
          </a:p>
        </p:txBody>
      </p:sp>
      <p:sp>
        <p:nvSpPr>
          <p:cNvPr id="19" name="文本框 18">
            <a:extLst>
              <a:ext uri="{FF2B5EF4-FFF2-40B4-BE49-F238E27FC236}">
                <a16:creationId xmlns:a16="http://schemas.microsoft.com/office/drawing/2014/main" id="{E47787AA-0A29-3541-85C6-95092DF03B43}"/>
              </a:ext>
            </a:extLst>
          </p:cNvPr>
          <p:cNvSpPr txBox="1"/>
          <p:nvPr/>
        </p:nvSpPr>
        <p:spPr>
          <a:xfrm>
            <a:off x="7097093" y="1605147"/>
            <a:ext cx="2379215" cy="1569660"/>
          </a:xfrm>
          <a:prstGeom prst="rect">
            <a:avLst/>
          </a:prstGeom>
          <a:noFill/>
        </p:spPr>
        <p:txBody>
          <a:bodyPr wrap="square" rtlCol="0">
            <a:spAutoFit/>
          </a:bodyPr>
          <a:lstStyle/>
          <a:p>
            <a:pPr fontAlgn="auto">
              <a:spcBef>
                <a:spcPts val="0"/>
              </a:spcBef>
              <a:spcAft>
                <a:spcPts val="0"/>
              </a:spcAft>
            </a:pPr>
            <a:r>
              <a:rPr lang="zh-CN" altLang="en-US" sz="2400" dirty="0">
                <a:solidFill>
                  <a:prstClr val="white"/>
                </a:solidFill>
                <a:latin typeface="SimHei" panose="02010609060101010101" pitchFamily="49" charset="-122"/>
                <a:ea typeface="SimHei" panose="02010609060101010101" pitchFamily="49" charset="-122"/>
              </a:rPr>
              <a:t>机器学习</a:t>
            </a:r>
            <a:endParaRPr lang="en-US" altLang="zh-CN" sz="2400" dirty="0">
              <a:solidFill>
                <a:prstClr val="white"/>
              </a:solidFill>
              <a:latin typeface="SimHei" panose="02010609060101010101" pitchFamily="49" charset="-122"/>
              <a:ea typeface="SimHei" panose="02010609060101010101" pitchFamily="49" charset="-122"/>
            </a:endParaRPr>
          </a:p>
          <a:p>
            <a:pPr fontAlgn="auto">
              <a:spcBef>
                <a:spcPts val="0"/>
              </a:spcBef>
              <a:spcAft>
                <a:spcPts val="0"/>
              </a:spcAft>
            </a:pPr>
            <a:r>
              <a:rPr lang="zh-CN" altLang="en-US" sz="2400" dirty="0">
                <a:solidFill>
                  <a:prstClr val="white"/>
                </a:solidFill>
                <a:latin typeface="SimHei" panose="02010609060101010101" pitchFamily="49" charset="-122"/>
                <a:ea typeface="SimHei" panose="02010609060101010101" pitchFamily="49" charset="-122"/>
              </a:rPr>
              <a:t>自动推理</a:t>
            </a:r>
            <a:endParaRPr lang="en-US" altLang="zh-CN" sz="2400" dirty="0">
              <a:solidFill>
                <a:prstClr val="white"/>
              </a:solidFill>
              <a:latin typeface="SimHei" panose="02010609060101010101" pitchFamily="49" charset="-122"/>
              <a:ea typeface="SimHei" panose="02010609060101010101" pitchFamily="49" charset="-122"/>
            </a:endParaRPr>
          </a:p>
          <a:p>
            <a:pPr fontAlgn="auto">
              <a:spcBef>
                <a:spcPts val="0"/>
              </a:spcBef>
              <a:spcAft>
                <a:spcPts val="0"/>
              </a:spcAft>
            </a:pPr>
            <a:r>
              <a:rPr lang="zh-CN" altLang="en-US" sz="2400" dirty="0">
                <a:solidFill>
                  <a:prstClr val="white"/>
                </a:solidFill>
                <a:latin typeface="SimHei" panose="02010609060101010101" pitchFamily="49" charset="-122"/>
                <a:ea typeface="SimHei" panose="02010609060101010101" pitchFamily="49" charset="-122"/>
              </a:rPr>
              <a:t>人工意识</a:t>
            </a:r>
            <a:endParaRPr lang="en-US" altLang="zh-CN" sz="2400" dirty="0">
              <a:solidFill>
                <a:prstClr val="white"/>
              </a:solidFill>
              <a:latin typeface="SimHei" panose="02010609060101010101" pitchFamily="49" charset="-122"/>
              <a:ea typeface="SimHei" panose="02010609060101010101" pitchFamily="49" charset="-122"/>
            </a:endParaRPr>
          </a:p>
          <a:p>
            <a:pPr fontAlgn="auto">
              <a:spcBef>
                <a:spcPts val="0"/>
              </a:spcBef>
              <a:spcAft>
                <a:spcPts val="0"/>
              </a:spcAft>
            </a:pPr>
            <a:r>
              <a:rPr lang="zh-CN" altLang="en-US" sz="2400" dirty="0">
                <a:solidFill>
                  <a:prstClr val="white"/>
                </a:solidFill>
                <a:latin typeface="SimHei" panose="02010609060101010101" pitchFamily="49" charset="-122"/>
                <a:ea typeface="SimHei" panose="02010609060101010101" pitchFamily="49" charset="-122"/>
              </a:rPr>
              <a:t>知识表示</a:t>
            </a:r>
          </a:p>
        </p:txBody>
      </p:sp>
      <p:sp>
        <p:nvSpPr>
          <p:cNvPr id="20" name="文本框 19">
            <a:extLst>
              <a:ext uri="{FF2B5EF4-FFF2-40B4-BE49-F238E27FC236}">
                <a16:creationId xmlns:a16="http://schemas.microsoft.com/office/drawing/2014/main" id="{E2888267-4D0B-154F-83DF-DF8EC404EE48}"/>
              </a:ext>
            </a:extLst>
          </p:cNvPr>
          <p:cNvSpPr txBox="1"/>
          <p:nvPr/>
        </p:nvSpPr>
        <p:spPr>
          <a:xfrm>
            <a:off x="5587876" y="3405812"/>
            <a:ext cx="4333875" cy="523220"/>
          </a:xfrm>
          <a:prstGeom prst="rect">
            <a:avLst/>
          </a:prstGeom>
          <a:noFill/>
        </p:spPr>
        <p:txBody>
          <a:bodyPr wrap="square" rtlCol="0">
            <a:spAutoFit/>
          </a:bodyPr>
          <a:lstStyle/>
          <a:p>
            <a:pPr algn="ctr" fontAlgn="auto">
              <a:spcBef>
                <a:spcPts val="0"/>
              </a:spcBef>
              <a:spcAft>
                <a:spcPts val="0"/>
              </a:spcAft>
            </a:pPr>
            <a:r>
              <a:rPr lang="zh-CN" altLang="en-US" sz="2800" dirty="0">
                <a:solidFill>
                  <a:srgbClr val="FFC000">
                    <a:lumMod val="60000"/>
                    <a:lumOff val="40000"/>
                  </a:srgbClr>
                </a:solidFill>
                <a:latin typeface="SimHei" panose="02010609060101010101" pitchFamily="49" charset="-122"/>
                <a:ea typeface="SimHei" panose="02010609060101010101" pitchFamily="49" charset="-122"/>
              </a:rPr>
              <a:t>让机器人像人一样听懂</a:t>
            </a:r>
          </a:p>
        </p:txBody>
      </p:sp>
      <p:sp>
        <p:nvSpPr>
          <p:cNvPr id="21" name="文本框 20">
            <a:extLst>
              <a:ext uri="{FF2B5EF4-FFF2-40B4-BE49-F238E27FC236}">
                <a16:creationId xmlns:a16="http://schemas.microsoft.com/office/drawing/2014/main" id="{695AB945-7BEB-2241-B07D-D81DB03E896A}"/>
              </a:ext>
            </a:extLst>
          </p:cNvPr>
          <p:cNvSpPr txBox="1"/>
          <p:nvPr/>
        </p:nvSpPr>
        <p:spPr>
          <a:xfrm>
            <a:off x="2720231" y="4928859"/>
            <a:ext cx="4333875" cy="523220"/>
          </a:xfrm>
          <a:prstGeom prst="rect">
            <a:avLst/>
          </a:prstGeom>
          <a:noFill/>
        </p:spPr>
        <p:txBody>
          <a:bodyPr wrap="square" rtlCol="0">
            <a:spAutoFit/>
          </a:bodyPr>
          <a:lstStyle/>
          <a:p>
            <a:pPr fontAlgn="auto">
              <a:spcBef>
                <a:spcPts val="0"/>
              </a:spcBef>
              <a:spcAft>
                <a:spcPts val="0"/>
              </a:spcAft>
            </a:pPr>
            <a:r>
              <a:rPr lang="zh-CN" altLang="en-US" sz="2800" dirty="0">
                <a:solidFill>
                  <a:srgbClr val="FFC000"/>
                </a:solidFill>
                <a:latin typeface="SimHei" panose="02010609060101010101" pitchFamily="49" charset="-122"/>
                <a:ea typeface="SimHei" panose="02010609060101010101" pitchFamily="49" charset="-122"/>
              </a:rPr>
              <a:t>让机器人像人一样看懂</a:t>
            </a:r>
          </a:p>
        </p:txBody>
      </p:sp>
      <p:sp>
        <p:nvSpPr>
          <p:cNvPr id="22" name="文本框 21">
            <a:extLst>
              <a:ext uri="{FF2B5EF4-FFF2-40B4-BE49-F238E27FC236}">
                <a16:creationId xmlns:a16="http://schemas.microsoft.com/office/drawing/2014/main" id="{D528C5D2-73D7-1D48-9514-86E6195464CC}"/>
              </a:ext>
            </a:extLst>
          </p:cNvPr>
          <p:cNvSpPr txBox="1"/>
          <p:nvPr/>
        </p:nvSpPr>
        <p:spPr>
          <a:xfrm>
            <a:off x="6817088" y="4966959"/>
            <a:ext cx="4333875" cy="523220"/>
          </a:xfrm>
          <a:prstGeom prst="rect">
            <a:avLst/>
          </a:prstGeom>
          <a:noFill/>
        </p:spPr>
        <p:txBody>
          <a:bodyPr wrap="square" rtlCol="0">
            <a:spAutoFit/>
          </a:bodyPr>
          <a:lstStyle/>
          <a:p>
            <a:pPr fontAlgn="auto">
              <a:spcBef>
                <a:spcPts val="0"/>
              </a:spcBef>
              <a:spcAft>
                <a:spcPts val="0"/>
              </a:spcAft>
            </a:pPr>
            <a:r>
              <a:rPr lang="zh-CN" altLang="en-US" sz="2800" b="0" dirty="0">
                <a:solidFill>
                  <a:srgbClr val="FFC000"/>
                </a:solidFill>
                <a:latin typeface="Calibri"/>
                <a:ea typeface="微软雅黑" panose="020B0503020204020204" pitchFamily="34" charset="-122"/>
              </a:rPr>
              <a:t>让机器人和人一样运动</a:t>
            </a:r>
          </a:p>
        </p:txBody>
      </p:sp>
      <p:sp>
        <p:nvSpPr>
          <p:cNvPr id="23" name="矩形 22">
            <a:extLst>
              <a:ext uri="{FF2B5EF4-FFF2-40B4-BE49-F238E27FC236}">
                <a16:creationId xmlns:a16="http://schemas.microsoft.com/office/drawing/2014/main" id="{EEE8612E-E91F-8949-AF44-705DDBA7E08D}"/>
              </a:ext>
            </a:extLst>
          </p:cNvPr>
          <p:cNvSpPr/>
          <p:nvPr/>
        </p:nvSpPr>
        <p:spPr>
          <a:xfrm>
            <a:off x="7076113" y="3897178"/>
            <a:ext cx="1415772" cy="461665"/>
          </a:xfrm>
          <a:prstGeom prst="rect">
            <a:avLst/>
          </a:prstGeom>
        </p:spPr>
        <p:txBody>
          <a:bodyPr wrap="none">
            <a:spAutoFit/>
          </a:bodyPr>
          <a:lstStyle/>
          <a:p>
            <a:pPr fontAlgn="auto">
              <a:spcBef>
                <a:spcPts val="0"/>
              </a:spcBef>
              <a:spcAft>
                <a:spcPts val="0"/>
              </a:spcAft>
            </a:pPr>
            <a:r>
              <a:rPr lang="zh-CN" altLang="en-US" sz="2400" dirty="0">
                <a:solidFill>
                  <a:prstClr val="white"/>
                </a:solidFill>
                <a:latin typeface="SimHei" panose="02010609060101010101" pitchFamily="49" charset="-122"/>
                <a:ea typeface="SimHei" panose="02010609060101010101" pitchFamily="49" charset="-122"/>
              </a:rPr>
              <a:t>语音识别</a:t>
            </a:r>
            <a:endParaRPr lang="en-US" altLang="zh-CN" sz="2400" dirty="0">
              <a:solidFill>
                <a:prstClr val="white"/>
              </a:solidFill>
              <a:latin typeface="SimHei" panose="02010609060101010101" pitchFamily="49" charset="-122"/>
              <a:ea typeface="SimHei" panose="02010609060101010101" pitchFamily="49" charset="-122"/>
            </a:endParaRPr>
          </a:p>
        </p:txBody>
      </p:sp>
      <p:sp>
        <p:nvSpPr>
          <p:cNvPr id="24" name="矩形 23">
            <a:extLst>
              <a:ext uri="{FF2B5EF4-FFF2-40B4-BE49-F238E27FC236}">
                <a16:creationId xmlns:a16="http://schemas.microsoft.com/office/drawing/2014/main" id="{1C1200B3-AD1F-2C43-88FB-CA9D22402D14}"/>
              </a:ext>
            </a:extLst>
          </p:cNvPr>
          <p:cNvSpPr/>
          <p:nvPr/>
        </p:nvSpPr>
        <p:spPr>
          <a:xfrm>
            <a:off x="3598148" y="5398661"/>
            <a:ext cx="1415772" cy="461665"/>
          </a:xfrm>
          <a:prstGeom prst="rect">
            <a:avLst/>
          </a:prstGeom>
        </p:spPr>
        <p:txBody>
          <a:bodyPr wrap="none">
            <a:spAutoFit/>
          </a:bodyPr>
          <a:lstStyle/>
          <a:p>
            <a:pPr fontAlgn="auto">
              <a:spcBef>
                <a:spcPts val="0"/>
              </a:spcBef>
              <a:spcAft>
                <a:spcPts val="0"/>
              </a:spcAft>
            </a:pPr>
            <a:r>
              <a:rPr lang="zh-CN" altLang="en-US" sz="2400" dirty="0">
                <a:solidFill>
                  <a:prstClr val="white"/>
                </a:solidFill>
                <a:latin typeface="SimHei" panose="02010609060101010101" pitchFamily="49" charset="-122"/>
                <a:ea typeface="SimHei" panose="02010609060101010101" pitchFamily="49" charset="-122"/>
              </a:rPr>
              <a:t>视觉识别</a:t>
            </a:r>
            <a:endParaRPr lang="en-US" altLang="zh-CN" sz="2400" dirty="0">
              <a:solidFill>
                <a:prstClr val="white"/>
              </a:solidFill>
              <a:latin typeface="SimHei" panose="02010609060101010101" pitchFamily="49" charset="-122"/>
              <a:ea typeface="SimHei" panose="02010609060101010101" pitchFamily="49" charset="-122"/>
            </a:endParaRPr>
          </a:p>
        </p:txBody>
      </p:sp>
      <p:sp>
        <p:nvSpPr>
          <p:cNvPr id="25" name="矩形 24">
            <a:extLst>
              <a:ext uri="{FF2B5EF4-FFF2-40B4-BE49-F238E27FC236}">
                <a16:creationId xmlns:a16="http://schemas.microsoft.com/office/drawing/2014/main" id="{E8AAFA78-24F8-6844-96C6-55D271B9A852}"/>
              </a:ext>
            </a:extLst>
          </p:cNvPr>
          <p:cNvSpPr/>
          <p:nvPr/>
        </p:nvSpPr>
        <p:spPr>
          <a:xfrm>
            <a:off x="7689656" y="5436761"/>
            <a:ext cx="1415772" cy="461665"/>
          </a:xfrm>
          <a:prstGeom prst="rect">
            <a:avLst/>
          </a:prstGeom>
        </p:spPr>
        <p:txBody>
          <a:bodyPr wrap="none">
            <a:spAutoFit/>
          </a:bodyPr>
          <a:lstStyle/>
          <a:p>
            <a:pPr fontAlgn="auto">
              <a:spcBef>
                <a:spcPts val="0"/>
              </a:spcBef>
              <a:spcAft>
                <a:spcPts val="0"/>
              </a:spcAft>
            </a:pPr>
            <a:r>
              <a:rPr lang="zh-CN" altLang="en-US" sz="2400" dirty="0">
                <a:solidFill>
                  <a:prstClr val="white"/>
                </a:solidFill>
                <a:latin typeface="SimHei" panose="02010609060101010101" pitchFamily="49" charset="-122"/>
                <a:ea typeface="SimHei" panose="02010609060101010101" pitchFamily="49" charset="-122"/>
              </a:rPr>
              <a:t>运动识别</a:t>
            </a:r>
            <a:endParaRPr lang="en-US" altLang="zh-CN" sz="2400" dirty="0">
              <a:solidFill>
                <a:prstClr val="white"/>
              </a:solidFill>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255190456"/>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ABEDCB2-AF8B-894F-A989-AE6BA6405A1B}"/>
              </a:ext>
            </a:extLst>
          </p:cNvPr>
          <p:cNvSpPr>
            <a:spLocks noGrp="1"/>
          </p:cNvSpPr>
          <p:nvPr>
            <p:ph type="title"/>
          </p:nvPr>
        </p:nvSpPr>
        <p:spPr/>
        <p:txBody>
          <a:bodyPr/>
          <a:lstStyle/>
          <a:p>
            <a:r>
              <a:rPr kumimoji="1" lang="zh-CN" altLang="en-US" dirty="0"/>
              <a:t>什么是人工智能？</a:t>
            </a:r>
          </a:p>
        </p:txBody>
      </p:sp>
      <p:cxnSp>
        <p:nvCxnSpPr>
          <p:cNvPr id="17" name="直接连接符 3">
            <a:extLst>
              <a:ext uri="{FF2B5EF4-FFF2-40B4-BE49-F238E27FC236}">
                <a16:creationId xmlns:a16="http://schemas.microsoft.com/office/drawing/2014/main" id="{41CCB34B-2B3F-CA40-9EAE-19F727B29CCF}"/>
              </a:ext>
            </a:extLst>
          </p:cNvPr>
          <p:cNvCxnSpPr>
            <a:cxnSpLocks/>
          </p:cNvCxnSpPr>
          <p:nvPr/>
        </p:nvCxnSpPr>
        <p:spPr>
          <a:xfrm flipV="1">
            <a:off x="769420" y="4489933"/>
            <a:ext cx="3994207" cy="25890"/>
          </a:xfrm>
          <a:prstGeom prst="line">
            <a:avLst/>
          </a:prstGeom>
          <a:noFill/>
          <a:ln w="3175" cap="flat" cmpd="sng" algn="ctr">
            <a:solidFill>
              <a:srgbClr val="FFFFFF">
                <a:lumMod val="85000"/>
              </a:srgbClr>
            </a:solidFill>
            <a:prstDash val="solid"/>
          </a:ln>
          <a:effectLst/>
        </p:spPr>
      </p:cxnSp>
      <p:cxnSp>
        <p:nvCxnSpPr>
          <p:cNvPr id="18" name="直接连接符 5">
            <a:extLst>
              <a:ext uri="{FF2B5EF4-FFF2-40B4-BE49-F238E27FC236}">
                <a16:creationId xmlns:a16="http://schemas.microsoft.com/office/drawing/2014/main" id="{F07FFCA3-8240-D14D-A1BD-6868A7B5F54C}"/>
              </a:ext>
            </a:extLst>
          </p:cNvPr>
          <p:cNvCxnSpPr>
            <a:cxnSpLocks/>
          </p:cNvCxnSpPr>
          <p:nvPr/>
        </p:nvCxnSpPr>
        <p:spPr>
          <a:xfrm flipV="1">
            <a:off x="769421" y="2662625"/>
            <a:ext cx="3922199" cy="38947"/>
          </a:xfrm>
          <a:prstGeom prst="line">
            <a:avLst/>
          </a:prstGeom>
          <a:noFill/>
          <a:ln w="3175" cap="flat" cmpd="sng" algn="ctr">
            <a:solidFill>
              <a:srgbClr val="FFFFFF">
                <a:lumMod val="85000"/>
              </a:srgbClr>
            </a:solidFill>
            <a:prstDash val="solid"/>
          </a:ln>
          <a:effectLst/>
        </p:spPr>
      </p:cxnSp>
      <p:sp>
        <p:nvSpPr>
          <p:cNvPr id="19" name="矩形 18">
            <a:extLst>
              <a:ext uri="{FF2B5EF4-FFF2-40B4-BE49-F238E27FC236}">
                <a16:creationId xmlns:a16="http://schemas.microsoft.com/office/drawing/2014/main" id="{C34C6750-C2E3-7D44-873B-01A3A8550F4C}"/>
              </a:ext>
            </a:extLst>
          </p:cNvPr>
          <p:cNvSpPr/>
          <p:nvPr/>
        </p:nvSpPr>
        <p:spPr>
          <a:xfrm>
            <a:off x="717388" y="1184052"/>
            <a:ext cx="5486400" cy="461665"/>
          </a:xfrm>
          <a:prstGeom prst="rect">
            <a:avLst/>
          </a:prstGeom>
        </p:spPr>
        <p:txBody>
          <a:bodyPr wrap="square">
            <a:spAutoFit/>
          </a:bodyPr>
          <a:lstStyle/>
          <a:p>
            <a:pPr algn="ctr" fontAlgn="base">
              <a:spcBef>
                <a:spcPct val="0"/>
              </a:spcBef>
              <a:spcAft>
                <a:spcPct val="0"/>
              </a:spcAft>
              <a:defRPr/>
            </a:pPr>
            <a:r>
              <a:rPr lang="zh-CN" altLang="en-US" sz="2400" b="1" dirty="0">
                <a:solidFill>
                  <a:srgbClr val="272672"/>
                </a:solidFill>
                <a:latin typeface="SimHei" panose="02010609060101010101" pitchFamily="49" charset="-122"/>
                <a:ea typeface="SimHei" panose="02010609060101010101" pitchFamily="49" charset="-122"/>
              </a:rPr>
              <a:t>人工智能</a:t>
            </a:r>
            <a:r>
              <a:rPr lang="zh-CN" altLang="en-US" sz="2400" b="1" dirty="0">
                <a:solidFill>
                  <a:srgbClr val="272672"/>
                </a:solidFill>
                <a:latin typeface="SimHei" panose="02010609060101010101" pitchFamily="49" charset="-122"/>
                <a:ea typeface="SimHei" panose="02010609060101010101" pitchFamily="49" charset="-122"/>
                <a:cs typeface="Arial" panose="020B0604020202020204" pitchFamily="34" charset="0"/>
              </a:rPr>
              <a:t>（</a:t>
            </a:r>
            <a:r>
              <a:rPr lang="en-US" altLang="zh-CN" sz="2400" b="1" dirty="0">
                <a:solidFill>
                  <a:srgbClr val="272672"/>
                </a:solidFill>
                <a:latin typeface="SimHei" panose="02010609060101010101" pitchFamily="49" charset="-122"/>
                <a:ea typeface="SimHei" panose="02010609060101010101" pitchFamily="49" charset="-122"/>
                <a:cs typeface="Arial" panose="020B0604020202020204" pitchFamily="34" charset="0"/>
              </a:rPr>
              <a:t>Artificial Intelligence</a:t>
            </a:r>
            <a:r>
              <a:rPr lang="zh-CN" altLang="en-US" sz="2400" b="1" dirty="0">
                <a:solidFill>
                  <a:srgbClr val="272672"/>
                </a:solidFill>
                <a:latin typeface="SimHei" panose="02010609060101010101" pitchFamily="49" charset="-122"/>
                <a:ea typeface="SimHei" panose="02010609060101010101" pitchFamily="49" charset="-122"/>
                <a:cs typeface="Arial" panose="020B0604020202020204" pitchFamily="34" charset="0"/>
              </a:rPr>
              <a:t>）</a:t>
            </a:r>
            <a:endParaRPr lang="en-US" altLang="zh-CN" sz="2400" b="1" dirty="0">
              <a:solidFill>
                <a:srgbClr val="272672"/>
              </a:solidFill>
              <a:latin typeface="SimHei" panose="02010609060101010101" pitchFamily="49" charset="-122"/>
              <a:ea typeface="SimHei" panose="02010609060101010101" pitchFamily="49" charset="-122"/>
              <a:cs typeface="Arial" panose="020B0604020202020204" pitchFamily="34" charset="0"/>
            </a:endParaRPr>
          </a:p>
        </p:txBody>
      </p:sp>
      <p:sp>
        <p:nvSpPr>
          <p:cNvPr id="20" name="矩形 19">
            <a:extLst>
              <a:ext uri="{FF2B5EF4-FFF2-40B4-BE49-F238E27FC236}">
                <a16:creationId xmlns:a16="http://schemas.microsoft.com/office/drawing/2014/main" id="{6C9A41AE-7A64-714D-99A6-04E1B1217E6F}"/>
              </a:ext>
            </a:extLst>
          </p:cNvPr>
          <p:cNvSpPr/>
          <p:nvPr/>
        </p:nvSpPr>
        <p:spPr>
          <a:xfrm>
            <a:off x="666872" y="2820026"/>
            <a:ext cx="4528804" cy="461665"/>
          </a:xfrm>
          <a:prstGeom prst="rect">
            <a:avLst/>
          </a:prstGeom>
        </p:spPr>
        <p:txBody>
          <a:bodyPr wrap="none">
            <a:spAutoFit/>
          </a:bodyPr>
          <a:lstStyle/>
          <a:p>
            <a:pPr fontAlgn="base">
              <a:spcBef>
                <a:spcPct val="0"/>
              </a:spcBef>
              <a:spcAft>
                <a:spcPct val="0"/>
              </a:spcAft>
            </a:pPr>
            <a:r>
              <a:rPr lang="zh-CN" altLang="en-US" sz="2400" b="1" dirty="0">
                <a:solidFill>
                  <a:srgbClr val="272672"/>
                </a:solidFill>
                <a:latin typeface="SimHei" panose="02010609060101010101" pitchFamily="49" charset="-122"/>
                <a:ea typeface="SimHei" panose="02010609060101010101" pitchFamily="49" charset="-122"/>
              </a:rPr>
              <a:t>机器学习（</a:t>
            </a:r>
            <a:r>
              <a:rPr lang="en-US" altLang="zh-CN" sz="2400" b="1" dirty="0">
                <a:solidFill>
                  <a:srgbClr val="272672"/>
                </a:solidFill>
                <a:latin typeface="SimHei" panose="02010609060101010101" pitchFamily="49" charset="-122"/>
                <a:ea typeface="SimHei" panose="02010609060101010101" pitchFamily="49" charset="-122"/>
              </a:rPr>
              <a:t>Machine</a:t>
            </a:r>
            <a:r>
              <a:rPr lang="zh-CN" altLang="en-US" sz="2400" b="1" dirty="0">
                <a:solidFill>
                  <a:srgbClr val="272672"/>
                </a:solidFill>
                <a:latin typeface="SimHei" panose="02010609060101010101" pitchFamily="49" charset="-122"/>
                <a:ea typeface="SimHei" panose="02010609060101010101" pitchFamily="49" charset="-122"/>
              </a:rPr>
              <a:t> </a:t>
            </a:r>
            <a:r>
              <a:rPr lang="en-US" altLang="zh-CN" sz="2400" b="1" dirty="0">
                <a:solidFill>
                  <a:srgbClr val="272672"/>
                </a:solidFill>
                <a:latin typeface="SimHei" panose="02010609060101010101" pitchFamily="49" charset="-122"/>
                <a:ea typeface="SimHei" panose="02010609060101010101" pitchFamily="49" charset="-122"/>
              </a:rPr>
              <a:t>Learning</a:t>
            </a:r>
            <a:r>
              <a:rPr lang="zh-CN" altLang="en-US" sz="2400" b="1" dirty="0">
                <a:solidFill>
                  <a:srgbClr val="272672"/>
                </a:solidFill>
                <a:latin typeface="SimHei" panose="02010609060101010101" pitchFamily="49" charset="-122"/>
                <a:ea typeface="SimHei" panose="02010609060101010101" pitchFamily="49" charset="-122"/>
              </a:rPr>
              <a:t>）</a:t>
            </a:r>
          </a:p>
        </p:txBody>
      </p:sp>
      <p:sp>
        <p:nvSpPr>
          <p:cNvPr id="21" name="矩形 20">
            <a:extLst>
              <a:ext uri="{FF2B5EF4-FFF2-40B4-BE49-F238E27FC236}">
                <a16:creationId xmlns:a16="http://schemas.microsoft.com/office/drawing/2014/main" id="{3D49CF4A-8178-5340-8613-9AB589DFF5FF}"/>
              </a:ext>
            </a:extLst>
          </p:cNvPr>
          <p:cNvSpPr/>
          <p:nvPr/>
        </p:nvSpPr>
        <p:spPr>
          <a:xfrm>
            <a:off x="1356977" y="3342876"/>
            <a:ext cx="3994810" cy="1169551"/>
          </a:xfrm>
          <a:prstGeom prst="rect">
            <a:avLst/>
          </a:prstGeom>
        </p:spPr>
        <p:txBody>
          <a:bodyPr wrap="square">
            <a:spAutoFit/>
          </a:bodyPr>
          <a:lstStyle/>
          <a:p>
            <a:pPr fontAlgn="base">
              <a:spcAft>
                <a:spcPct val="0"/>
              </a:spcAft>
            </a:pPr>
            <a:r>
              <a:rPr lang="zh-CN" altLang="en-US" sz="2200" b="1" dirty="0">
                <a:solidFill>
                  <a:srgbClr val="272672"/>
                </a:solidFill>
                <a:latin typeface="SimHei" panose="02010609060101010101" pitchFamily="49" charset="-122"/>
                <a:ea typeface="SimHei" panose="02010609060101010101" pitchFamily="49" charset="-122"/>
              </a:rPr>
              <a:t>一种实现人工智能的方法</a:t>
            </a:r>
            <a:endParaRPr lang="en-US" altLang="zh-CN" sz="2200" b="1" dirty="0">
              <a:solidFill>
                <a:srgbClr val="272672"/>
              </a:solidFill>
              <a:latin typeface="SimHei" panose="02010609060101010101" pitchFamily="49" charset="-122"/>
              <a:ea typeface="SimHei" panose="02010609060101010101" pitchFamily="49" charset="-122"/>
            </a:endParaRPr>
          </a:p>
          <a:p>
            <a:pPr marL="285750" indent="-285750" fontAlgn="base">
              <a:spcBef>
                <a:spcPct val="0"/>
              </a:spcBef>
              <a:spcAft>
                <a:spcPct val="0"/>
              </a:spcAft>
              <a:buFont typeface="Wingdings" pitchFamily="2" charset="2"/>
              <a:buChar char="Ø"/>
            </a:pPr>
            <a:r>
              <a:rPr lang="zh-CN" altLang="en-US" sz="1600" b="1" dirty="0">
                <a:solidFill>
                  <a:srgbClr val="272672"/>
                </a:solidFill>
                <a:latin typeface="SimHei" panose="02010609060101010101" pitchFamily="49" charset="-122"/>
                <a:ea typeface="SimHei" panose="02010609060101010101" pitchFamily="49" charset="-122"/>
              </a:rPr>
              <a:t>机器学习最基本的做法，是使用算法来解析数据、从中学习，然后对真实世界中的事件做出决策和预测。</a:t>
            </a:r>
          </a:p>
        </p:txBody>
      </p:sp>
      <p:sp>
        <p:nvSpPr>
          <p:cNvPr id="22" name="矩形 21">
            <a:extLst>
              <a:ext uri="{FF2B5EF4-FFF2-40B4-BE49-F238E27FC236}">
                <a16:creationId xmlns:a16="http://schemas.microsoft.com/office/drawing/2014/main" id="{AA801254-F75C-FD46-8823-6F3EE7B81804}"/>
              </a:ext>
            </a:extLst>
          </p:cNvPr>
          <p:cNvSpPr/>
          <p:nvPr/>
        </p:nvSpPr>
        <p:spPr>
          <a:xfrm>
            <a:off x="609600" y="4571081"/>
            <a:ext cx="4010012" cy="461665"/>
          </a:xfrm>
          <a:prstGeom prst="rect">
            <a:avLst/>
          </a:prstGeom>
        </p:spPr>
        <p:txBody>
          <a:bodyPr wrap="square">
            <a:spAutoFit/>
          </a:bodyPr>
          <a:lstStyle/>
          <a:p>
            <a:pPr fontAlgn="base">
              <a:spcBef>
                <a:spcPct val="0"/>
              </a:spcBef>
              <a:spcAft>
                <a:spcPct val="0"/>
              </a:spcAft>
            </a:pPr>
            <a:r>
              <a:rPr lang="zh-CN" altLang="en-US" sz="2400" b="1" dirty="0">
                <a:solidFill>
                  <a:srgbClr val="FFFFFF">
                    <a:lumMod val="85000"/>
                  </a:srgbClr>
                </a:solidFill>
                <a:latin typeface="SimHei" panose="02010609060101010101" pitchFamily="49" charset="-122"/>
                <a:ea typeface="SimHei" panose="02010609060101010101" pitchFamily="49" charset="-122"/>
              </a:rPr>
              <a:t> </a:t>
            </a:r>
            <a:r>
              <a:rPr lang="zh-CN" altLang="en-US" sz="2400" b="1" dirty="0">
                <a:solidFill>
                  <a:srgbClr val="272672"/>
                </a:solidFill>
                <a:latin typeface="SimHei" panose="02010609060101010101" pitchFamily="49" charset="-122"/>
                <a:ea typeface="SimHei" panose="02010609060101010101" pitchFamily="49" charset="-122"/>
              </a:rPr>
              <a:t>深度学习（</a:t>
            </a:r>
            <a:r>
              <a:rPr lang="en-US" altLang="zh-CN" sz="2400" b="1" dirty="0">
                <a:solidFill>
                  <a:srgbClr val="272672"/>
                </a:solidFill>
                <a:latin typeface="SimHei" panose="02010609060101010101" pitchFamily="49" charset="-122"/>
                <a:ea typeface="SimHei" panose="02010609060101010101" pitchFamily="49" charset="-122"/>
              </a:rPr>
              <a:t>Deep Learning</a:t>
            </a:r>
            <a:r>
              <a:rPr lang="zh-CN" altLang="en-US" sz="2400" b="1" dirty="0">
                <a:solidFill>
                  <a:srgbClr val="272672"/>
                </a:solidFill>
                <a:latin typeface="SimHei" panose="02010609060101010101" pitchFamily="49" charset="-122"/>
                <a:ea typeface="SimHei" panose="02010609060101010101" pitchFamily="49" charset="-122"/>
              </a:rPr>
              <a:t>）</a:t>
            </a:r>
          </a:p>
        </p:txBody>
      </p:sp>
      <p:sp>
        <p:nvSpPr>
          <p:cNvPr id="23" name="矩形 22">
            <a:extLst>
              <a:ext uri="{FF2B5EF4-FFF2-40B4-BE49-F238E27FC236}">
                <a16:creationId xmlns:a16="http://schemas.microsoft.com/office/drawing/2014/main" id="{F8392A11-5695-0A4C-AE48-8D3CDE2F26EE}"/>
              </a:ext>
            </a:extLst>
          </p:cNvPr>
          <p:cNvSpPr/>
          <p:nvPr/>
        </p:nvSpPr>
        <p:spPr>
          <a:xfrm>
            <a:off x="1356977" y="5139202"/>
            <a:ext cx="4124678" cy="892552"/>
          </a:xfrm>
          <a:prstGeom prst="rect">
            <a:avLst/>
          </a:prstGeom>
        </p:spPr>
        <p:txBody>
          <a:bodyPr wrap="square">
            <a:spAutoFit/>
          </a:bodyPr>
          <a:lstStyle/>
          <a:p>
            <a:pPr fontAlgn="base">
              <a:spcBef>
                <a:spcPct val="0"/>
              </a:spcBef>
              <a:spcAft>
                <a:spcPct val="0"/>
              </a:spcAft>
            </a:pPr>
            <a:r>
              <a:rPr lang="zh-CN" altLang="en-US" sz="2000" b="1" dirty="0">
                <a:solidFill>
                  <a:srgbClr val="272672"/>
                </a:solidFill>
                <a:latin typeface="SimHei" panose="02010609060101010101" pitchFamily="49" charset="-122"/>
                <a:ea typeface="SimHei" panose="02010609060101010101" pitchFamily="49" charset="-122"/>
              </a:rPr>
              <a:t>一种</a:t>
            </a:r>
            <a:r>
              <a:rPr lang="zh-Hans" altLang="en-US" sz="2000" b="1" dirty="0">
                <a:solidFill>
                  <a:srgbClr val="FF0000"/>
                </a:solidFill>
                <a:latin typeface="SimHei" panose="02010609060101010101" pitchFamily="49" charset="-122"/>
                <a:ea typeface="SimHei" panose="02010609060101010101" pitchFamily="49" charset="-122"/>
              </a:rPr>
              <a:t>基于神经网络</a:t>
            </a:r>
            <a:r>
              <a:rPr lang="zh-Hans" altLang="en-US" sz="2000" b="1" dirty="0">
                <a:solidFill>
                  <a:srgbClr val="272672"/>
                </a:solidFill>
                <a:latin typeface="SimHei" panose="02010609060101010101" pitchFamily="49" charset="-122"/>
                <a:ea typeface="SimHei" panose="02010609060101010101" pitchFamily="49" charset="-122"/>
              </a:rPr>
              <a:t>的</a:t>
            </a:r>
            <a:r>
              <a:rPr lang="zh-CN" altLang="en-US" sz="2000" b="1" dirty="0">
                <a:solidFill>
                  <a:srgbClr val="272672"/>
                </a:solidFill>
                <a:latin typeface="SimHei" panose="02010609060101010101" pitchFamily="49" charset="-122"/>
                <a:ea typeface="SimHei" panose="02010609060101010101" pitchFamily="49" charset="-122"/>
              </a:rPr>
              <a:t>机器学习技术</a:t>
            </a:r>
            <a:endParaRPr lang="en-US" altLang="zh-CN" sz="2000" b="1" dirty="0">
              <a:solidFill>
                <a:srgbClr val="272672"/>
              </a:solidFill>
              <a:latin typeface="SimHei" panose="02010609060101010101" pitchFamily="49" charset="-122"/>
              <a:ea typeface="SimHei" panose="02010609060101010101" pitchFamily="49" charset="-122"/>
            </a:endParaRPr>
          </a:p>
          <a:p>
            <a:pPr marL="285750" indent="-285750" fontAlgn="base">
              <a:spcBef>
                <a:spcPct val="0"/>
              </a:spcBef>
              <a:spcAft>
                <a:spcPct val="0"/>
              </a:spcAft>
              <a:buFont typeface="Wingdings" pitchFamily="2" charset="2"/>
              <a:buChar char="Ø"/>
            </a:pPr>
            <a:r>
              <a:rPr lang="zh-CN" altLang="en-US" sz="1600" b="1" dirty="0">
                <a:solidFill>
                  <a:srgbClr val="272672"/>
                </a:solidFill>
                <a:latin typeface="SimHei" panose="02010609060101010101" pitchFamily="49" charset="-122"/>
                <a:ea typeface="SimHei" panose="02010609060101010101" pitchFamily="49" charset="-122"/>
              </a:rPr>
              <a:t>成功应用领域：计算机视觉</a:t>
            </a:r>
            <a:endParaRPr lang="en-US" altLang="zh-Hans" sz="1600" b="1" dirty="0">
              <a:solidFill>
                <a:srgbClr val="272672"/>
              </a:solidFill>
              <a:latin typeface="SimHei" panose="02010609060101010101" pitchFamily="49" charset="-122"/>
              <a:ea typeface="SimHei" panose="02010609060101010101" pitchFamily="49" charset="-122"/>
            </a:endParaRPr>
          </a:p>
          <a:p>
            <a:pPr fontAlgn="base">
              <a:spcBef>
                <a:spcPct val="0"/>
              </a:spcBef>
              <a:spcAft>
                <a:spcPct val="0"/>
              </a:spcAft>
            </a:pPr>
            <a:r>
              <a:rPr lang="en-US" altLang="zh-Hans" sz="1600" b="1" dirty="0">
                <a:solidFill>
                  <a:srgbClr val="272672"/>
                </a:solidFill>
                <a:latin typeface="SimHei" panose="02010609060101010101" pitchFamily="49" charset="-122"/>
                <a:ea typeface="SimHei" panose="02010609060101010101" pitchFamily="49" charset="-122"/>
              </a:rPr>
              <a:t>	</a:t>
            </a:r>
            <a:r>
              <a:rPr lang="zh-CN" altLang="en-US" sz="1600" b="1" dirty="0">
                <a:solidFill>
                  <a:srgbClr val="272672"/>
                </a:solidFill>
                <a:latin typeface="SimHei" panose="02010609060101010101" pitchFamily="49" charset="-122"/>
                <a:ea typeface="SimHei" panose="02010609060101010101" pitchFamily="49" charset="-122"/>
              </a:rPr>
              <a:t>       </a:t>
            </a:r>
            <a:r>
              <a:rPr lang="zh-Hans" altLang="en-US" sz="1600" b="1" dirty="0">
                <a:solidFill>
                  <a:srgbClr val="272672"/>
                </a:solidFill>
                <a:latin typeface="SimHei" panose="02010609060101010101" pitchFamily="49" charset="-122"/>
                <a:ea typeface="SimHei" panose="02010609060101010101" pitchFamily="49" charset="-122"/>
              </a:rPr>
              <a:t>自然语言处理</a:t>
            </a:r>
            <a:endParaRPr lang="zh-CN" altLang="en-US" sz="1600" b="1" dirty="0">
              <a:solidFill>
                <a:srgbClr val="272672"/>
              </a:solidFill>
              <a:latin typeface="SimHei" panose="02010609060101010101" pitchFamily="49" charset="-122"/>
              <a:ea typeface="SimHei" panose="02010609060101010101" pitchFamily="49" charset="-122"/>
            </a:endParaRPr>
          </a:p>
        </p:txBody>
      </p:sp>
      <p:sp>
        <p:nvSpPr>
          <p:cNvPr id="24" name="文本框 23">
            <a:extLst>
              <a:ext uri="{FF2B5EF4-FFF2-40B4-BE49-F238E27FC236}">
                <a16:creationId xmlns:a16="http://schemas.microsoft.com/office/drawing/2014/main" id="{111D75BC-D3DF-2844-B1A8-3B670E8C70E4}"/>
              </a:ext>
            </a:extLst>
          </p:cNvPr>
          <p:cNvSpPr txBox="1"/>
          <p:nvPr/>
        </p:nvSpPr>
        <p:spPr>
          <a:xfrm>
            <a:off x="1356977" y="1688702"/>
            <a:ext cx="4124679" cy="1200329"/>
          </a:xfrm>
          <a:prstGeom prst="rect">
            <a:avLst/>
          </a:prstGeom>
          <a:noFill/>
        </p:spPr>
        <p:txBody>
          <a:bodyPr wrap="square" rtlCol="0">
            <a:spAutoFit/>
          </a:bodyPr>
          <a:lstStyle/>
          <a:p>
            <a:pPr marL="285750" indent="-285750" fontAlgn="base">
              <a:spcBef>
                <a:spcPct val="0"/>
              </a:spcBef>
              <a:spcAft>
                <a:spcPct val="0"/>
              </a:spcAft>
              <a:buFont typeface="Wingdings" pitchFamily="2" charset="2"/>
              <a:buChar char="Ø"/>
            </a:pPr>
            <a:r>
              <a:rPr lang="zh-CN" altLang="en-US" b="1" dirty="0">
                <a:solidFill>
                  <a:srgbClr val="272672"/>
                </a:solidFill>
                <a:latin typeface="SimHei" panose="02010609060101010101" pitchFamily="49" charset="-122"/>
                <a:ea typeface="SimHei" panose="02010609060101010101" pitchFamily="49" charset="-122"/>
              </a:rPr>
              <a:t>使计算机可以模拟人类的思考方式</a:t>
            </a:r>
            <a:endParaRPr lang="en-US" altLang="zh-CN" b="1" dirty="0">
              <a:solidFill>
                <a:srgbClr val="272672"/>
              </a:solidFill>
              <a:latin typeface="SimHei" panose="02010609060101010101" pitchFamily="49" charset="-122"/>
              <a:ea typeface="SimHei" panose="02010609060101010101" pitchFamily="49" charset="-122"/>
            </a:endParaRPr>
          </a:p>
          <a:p>
            <a:pPr marL="285750" indent="-285750" fontAlgn="base">
              <a:spcBef>
                <a:spcPct val="0"/>
              </a:spcBef>
              <a:spcAft>
                <a:spcPct val="0"/>
              </a:spcAft>
              <a:buFont typeface="Wingdings" pitchFamily="2" charset="2"/>
              <a:buChar char="Ø"/>
            </a:pPr>
            <a:r>
              <a:rPr lang="zh-CN" altLang="en-US" b="1" dirty="0">
                <a:solidFill>
                  <a:srgbClr val="272672"/>
                </a:solidFill>
                <a:latin typeface="SimHei" panose="02010609060101010101" pitchFamily="49" charset="-122"/>
                <a:ea typeface="SimHei" panose="02010609060101010101" pitchFamily="49" charset="-122"/>
              </a:rPr>
              <a:t>利用计算机模拟人的智能行为</a:t>
            </a:r>
            <a:r>
              <a:rPr lang="en-US" altLang="zh-CN" b="1" dirty="0">
                <a:solidFill>
                  <a:srgbClr val="272672"/>
                </a:solidFill>
                <a:latin typeface="SimHei" panose="02010609060101010101" pitchFamily="49" charset="-122"/>
                <a:ea typeface="SimHei" panose="02010609060101010101" pitchFamily="49" charset="-122"/>
              </a:rPr>
              <a:t>,</a:t>
            </a:r>
            <a:r>
              <a:rPr lang="zh-CN" altLang="en-US" b="1" dirty="0">
                <a:solidFill>
                  <a:srgbClr val="272672"/>
                </a:solidFill>
                <a:latin typeface="SimHei" panose="02010609060101010101" pitchFamily="49" charset="-122"/>
                <a:ea typeface="SimHei" panose="02010609060101010101" pitchFamily="49" charset="-122"/>
              </a:rPr>
              <a:t>让机器像人那样认知、思考和学习。 </a:t>
            </a:r>
          </a:p>
          <a:p>
            <a:pPr fontAlgn="base">
              <a:spcBef>
                <a:spcPct val="0"/>
              </a:spcBef>
              <a:spcAft>
                <a:spcPct val="0"/>
              </a:spcAft>
            </a:pPr>
            <a:endParaRPr lang="zh-CN" altLang="en-US" b="1" dirty="0">
              <a:solidFill>
                <a:srgbClr val="272672"/>
              </a:solidFill>
              <a:latin typeface="SimHei" panose="02010609060101010101" pitchFamily="49" charset="-122"/>
              <a:ea typeface="SimHei" panose="02010609060101010101" pitchFamily="49" charset="-122"/>
            </a:endParaRPr>
          </a:p>
        </p:txBody>
      </p:sp>
      <p:pic>
        <p:nvPicPr>
          <p:cNvPr id="25" name="图片 24">
            <a:extLst>
              <a:ext uri="{FF2B5EF4-FFF2-40B4-BE49-F238E27FC236}">
                <a16:creationId xmlns:a16="http://schemas.microsoft.com/office/drawing/2014/main" id="{3B96ECD4-C39B-6A4F-91FD-985AE0EBE5E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271692" y="1764170"/>
            <a:ext cx="4826160" cy="4021800"/>
          </a:xfrm>
          <a:prstGeom prst="rect">
            <a:avLst/>
          </a:prstGeom>
          <a:effectLst>
            <a:softEdge rad="88900"/>
          </a:effectLst>
        </p:spPr>
      </p:pic>
      <p:sp>
        <p:nvSpPr>
          <p:cNvPr id="26" name="文本框 25">
            <a:extLst>
              <a:ext uri="{FF2B5EF4-FFF2-40B4-BE49-F238E27FC236}">
                <a16:creationId xmlns:a16="http://schemas.microsoft.com/office/drawing/2014/main" id="{65250331-BB2C-AE46-9FBD-8DC43A1BC408}"/>
              </a:ext>
            </a:extLst>
          </p:cNvPr>
          <p:cNvSpPr txBox="1"/>
          <p:nvPr/>
        </p:nvSpPr>
        <p:spPr>
          <a:xfrm>
            <a:off x="6203788" y="5544097"/>
            <a:ext cx="3499676" cy="261610"/>
          </a:xfrm>
          <a:prstGeom prst="rect">
            <a:avLst/>
          </a:prstGeom>
          <a:noFill/>
        </p:spPr>
        <p:txBody>
          <a:bodyPr wrap="square" rtlCol="0">
            <a:spAutoFit/>
          </a:bodyPr>
          <a:lstStyle/>
          <a:p>
            <a:pPr fontAlgn="base">
              <a:spcBef>
                <a:spcPct val="0"/>
              </a:spcBef>
              <a:spcAft>
                <a:spcPct val="0"/>
              </a:spcAft>
            </a:pPr>
            <a:r>
              <a:rPr lang="en-US" altLang="zh-CN" sz="1100" b="1" dirty="0">
                <a:solidFill>
                  <a:srgbClr val="272672"/>
                </a:solidFill>
                <a:latin typeface="SimHei" panose="02010609060101010101" pitchFamily="49" charset="-122"/>
                <a:ea typeface="SimHei" panose="02010609060101010101" pitchFamily="49" charset="-122"/>
              </a:rPr>
              <a:t>1950</a:t>
            </a:r>
            <a:r>
              <a:rPr lang="zh-CN" altLang="en-US" sz="1100" b="1" dirty="0">
                <a:solidFill>
                  <a:srgbClr val="272672"/>
                </a:solidFill>
                <a:latin typeface="SimHei" panose="02010609060101010101" pitchFamily="49" charset="-122"/>
                <a:ea typeface="SimHei" panose="02010609060101010101" pitchFamily="49" charset="-122"/>
              </a:rPr>
              <a:t>   </a:t>
            </a:r>
            <a:r>
              <a:rPr lang="en-US" altLang="zh-CN" sz="1100" b="1" dirty="0">
                <a:solidFill>
                  <a:srgbClr val="272672"/>
                </a:solidFill>
                <a:latin typeface="SimHei" panose="02010609060101010101" pitchFamily="49" charset="-122"/>
                <a:ea typeface="SimHei" panose="02010609060101010101" pitchFamily="49" charset="-122"/>
              </a:rPr>
              <a:t>1960</a:t>
            </a:r>
            <a:r>
              <a:rPr lang="zh-CN" altLang="en-US" sz="1100" b="1" dirty="0">
                <a:solidFill>
                  <a:srgbClr val="272672"/>
                </a:solidFill>
                <a:latin typeface="SimHei" panose="02010609060101010101" pitchFamily="49" charset="-122"/>
                <a:ea typeface="SimHei" panose="02010609060101010101" pitchFamily="49" charset="-122"/>
              </a:rPr>
              <a:t>   </a:t>
            </a:r>
            <a:r>
              <a:rPr lang="en-US" altLang="zh-CN" sz="1100" b="1" dirty="0">
                <a:solidFill>
                  <a:srgbClr val="272672"/>
                </a:solidFill>
                <a:latin typeface="SimHei" panose="02010609060101010101" pitchFamily="49" charset="-122"/>
                <a:ea typeface="SimHei" panose="02010609060101010101" pitchFamily="49" charset="-122"/>
              </a:rPr>
              <a:t>1970   1980    1990   2000   2010</a:t>
            </a:r>
            <a:endParaRPr lang="zh-CN" altLang="en-US" sz="1100" b="1" dirty="0">
              <a:solidFill>
                <a:srgbClr val="272672"/>
              </a:solidFill>
              <a:latin typeface="SimHei" panose="02010609060101010101" pitchFamily="49" charset="-122"/>
              <a:ea typeface="SimHei" panose="02010609060101010101" pitchFamily="49" charset="-122"/>
            </a:endParaRPr>
          </a:p>
        </p:txBody>
      </p:sp>
      <p:sp>
        <p:nvSpPr>
          <p:cNvPr id="27" name="文本框 26">
            <a:extLst>
              <a:ext uri="{FF2B5EF4-FFF2-40B4-BE49-F238E27FC236}">
                <a16:creationId xmlns:a16="http://schemas.microsoft.com/office/drawing/2014/main" id="{6CADD80C-57F6-C942-B54E-B0540B97AF9B}"/>
              </a:ext>
            </a:extLst>
          </p:cNvPr>
          <p:cNvSpPr txBox="1"/>
          <p:nvPr/>
        </p:nvSpPr>
        <p:spPr>
          <a:xfrm>
            <a:off x="6592461" y="2484476"/>
            <a:ext cx="1201641" cy="646331"/>
          </a:xfrm>
          <a:prstGeom prst="rect">
            <a:avLst/>
          </a:prstGeom>
          <a:noFill/>
        </p:spPr>
        <p:txBody>
          <a:bodyPr wrap="square" rtlCol="0">
            <a:spAutoFit/>
          </a:bodyPr>
          <a:lstStyle/>
          <a:p>
            <a:pPr fontAlgn="base">
              <a:spcBef>
                <a:spcPct val="0"/>
              </a:spcBef>
              <a:spcAft>
                <a:spcPct val="0"/>
              </a:spcAft>
            </a:pPr>
            <a:r>
              <a:rPr lang="zh-CN" altLang="en-US" b="1" dirty="0">
                <a:solidFill>
                  <a:srgbClr val="272672"/>
                </a:solidFill>
                <a:latin typeface="SimHei" panose="02010609060101010101" pitchFamily="49" charset="-122"/>
                <a:ea typeface="SimHei" panose="02010609060101010101" pitchFamily="49" charset="-122"/>
              </a:rPr>
              <a:t>象棋博弈</a:t>
            </a:r>
          </a:p>
        </p:txBody>
      </p:sp>
      <p:sp>
        <p:nvSpPr>
          <p:cNvPr id="28" name="文本框 27">
            <a:extLst>
              <a:ext uri="{FF2B5EF4-FFF2-40B4-BE49-F238E27FC236}">
                <a16:creationId xmlns:a16="http://schemas.microsoft.com/office/drawing/2014/main" id="{B2729C97-B9D2-2047-AE10-E24161F59AD2}"/>
              </a:ext>
            </a:extLst>
          </p:cNvPr>
          <p:cNvSpPr txBox="1"/>
          <p:nvPr/>
        </p:nvSpPr>
        <p:spPr>
          <a:xfrm>
            <a:off x="7914158" y="2902861"/>
            <a:ext cx="1679567" cy="646331"/>
          </a:xfrm>
          <a:prstGeom prst="rect">
            <a:avLst/>
          </a:prstGeom>
          <a:noFill/>
        </p:spPr>
        <p:txBody>
          <a:bodyPr wrap="square" rtlCol="0">
            <a:spAutoFit/>
          </a:bodyPr>
          <a:lstStyle/>
          <a:p>
            <a:pPr fontAlgn="base">
              <a:spcBef>
                <a:spcPct val="0"/>
              </a:spcBef>
              <a:spcAft>
                <a:spcPct val="0"/>
              </a:spcAft>
            </a:pPr>
            <a:r>
              <a:rPr lang="zh-CN" altLang="en-US" b="1" dirty="0">
                <a:solidFill>
                  <a:srgbClr val="272672"/>
                </a:solidFill>
                <a:latin typeface="SimHei" panose="02010609060101010101" pitchFamily="49" charset="-122"/>
                <a:ea typeface="SimHei" panose="02010609060101010101" pitchFamily="49" charset="-122"/>
              </a:rPr>
              <a:t>垃圾邮件识别</a:t>
            </a:r>
          </a:p>
        </p:txBody>
      </p:sp>
      <p:sp>
        <p:nvSpPr>
          <p:cNvPr id="29" name="文本框 28">
            <a:extLst>
              <a:ext uri="{FF2B5EF4-FFF2-40B4-BE49-F238E27FC236}">
                <a16:creationId xmlns:a16="http://schemas.microsoft.com/office/drawing/2014/main" id="{A881A8FF-5565-B948-A498-8E7139B849E5}"/>
              </a:ext>
            </a:extLst>
          </p:cNvPr>
          <p:cNvSpPr txBox="1"/>
          <p:nvPr/>
        </p:nvSpPr>
        <p:spPr>
          <a:xfrm>
            <a:off x="9616797" y="3437443"/>
            <a:ext cx="1201641" cy="646331"/>
          </a:xfrm>
          <a:prstGeom prst="rect">
            <a:avLst/>
          </a:prstGeom>
          <a:noFill/>
        </p:spPr>
        <p:txBody>
          <a:bodyPr wrap="square" rtlCol="0">
            <a:spAutoFit/>
          </a:bodyPr>
          <a:lstStyle/>
          <a:p>
            <a:pPr fontAlgn="base">
              <a:spcBef>
                <a:spcPct val="0"/>
              </a:spcBef>
              <a:spcAft>
                <a:spcPct val="0"/>
              </a:spcAft>
            </a:pPr>
            <a:r>
              <a:rPr lang="zh-CN" altLang="en-US" b="1" dirty="0">
                <a:solidFill>
                  <a:srgbClr val="272672"/>
                </a:solidFill>
                <a:latin typeface="SimHei" panose="02010609060101010101" pitchFamily="49" charset="-122"/>
                <a:ea typeface="SimHei" panose="02010609060101010101" pitchFamily="49" charset="-122"/>
              </a:rPr>
              <a:t>图像识别</a:t>
            </a:r>
          </a:p>
        </p:txBody>
      </p:sp>
    </p:spTree>
    <p:extLst>
      <p:ext uri="{BB962C8B-B14F-4D97-AF65-F5344CB8AC3E}">
        <p14:creationId xmlns:p14="http://schemas.microsoft.com/office/powerpoint/2010/main" val="3065306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936CD95-95FD-214C-BD7C-6AD6F3D543EF}"/>
              </a:ext>
            </a:extLst>
          </p:cNvPr>
          <p:cNvSpPr>
            <a:spLocks noGrp="1"/>
          </p:cNvSpPr>
          <p:nvPr>
            <p:ph idx="1"/>
          </p:nvPr>
        </p:nvSpPr>
        <p:spPr/>
        <p:txBody>
          <a:bodyPr/>
          <a:lstStyle/>
          <a:p>
            <a:r>
              <a:rPr kumimoji="1" lang="zh-CN" altLang="en-US" dirty="0"/>
              <a:t>试列举机器学习技术的应用。</a:t>
            </a:r>
            <a:endParaRPr kumimoji="1" lang="en-US" altLang="zh-CN" dirty="0"/>
          </a:p>
          <a:p>
            <a:pPr marL="0" indent="0">
              <a:buNone/>
            </a:pPr>
            <a:endParaRPr kumimoji="1" lang="en-US" altLang="zh-CN" dirty="0"/>
          </a:p>
        </p:txBody>
      </p:sp>
      <p:sp>
        <p:nvSpPr>
          <p:cNvPr id="3" name="标题 2">
            <a:extLst>
              <a:ext uri="{FF2B5EF4-FFF2-40B4-BE49-F238E27FC236}">
                <a16:creationId xmlns:a16="http://schemas.microsoft.com/office/drawing/2014/main" id="{29C9ECC8-F69B-0642-B7D2-7B7F1DF1A62F}"/>
              </a:ext>
            </a:extLst>
          </p:cNvPr>
          <p:cNvSpPr>
            <a:spLocks noGrp="1"/>
          </p:cNvSpPr>
          <p:nvPr>
            <p:ph type="title"/>
          </p:nvPr>
        </p:nvSpPr>
        <p:spPr/>
        <p:txBody>
          <a:bodyPr/>
          <a:lstStyle/>
          <a:p>
            <a:r>
              <a:rPr kumimoji="1" lang="zh-CN" altLang="en-US" dirty="0"/>
              <a:t>课堂讨论</a:t>
            </a:r>
          </a:p>
        </p:txBody>
      </p:sp>
    </p:spTree>
    <p:extLst>
      <p:ext uri="{BB962C8B-B14F-4D97-AF65-F5344CB8AC3E}">
        <p14:creationId xmlns:p14="http://schemas.microsoft.com/office/powerpoint/2010/main" val="138609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100" y="999478"/>
            <a:ext cx="11570048" cy="5135563"/>
          </a:xfrm>
        </p:spPr>
        <p:txBody>
          <a:bodyPr/>
          <a:lstStyle/>
          <a:p>
            <a:r>
              <a:rPr kumimoji="1" lang="en-US" altLang="zh-CN" dirty="0"/>
              <a:t>《</a:t>
            </a:r>
            <a:r>
              <a:rPr kumimoji="1" lang="zh-CN" altLang="en-US" dirty="0"/>
              <a:t>机器学习</a:t>
            </a:r>
            <a:r>
              <a:rPr kumimoji="1" lang="en-US" altLang="zh-CN" dirty="0"/>
              <a:t>》</a:t>
            </a:r>
            <a:r>
              <a:rPr kumimoji="1" lang="zh-CN" altLang="en-US" dirty="0"/>
              <a:t>研究</a:t>
            </a:r>
            <a:r>
              <a:rPr kumimoji="1" lang="zh-CN" altLang="en-US" dirty="0">
                <a:solidFill>
                  <a:srgbClr val="FF0000"/>
                </a:solidFill>
              </a:rPr>
              <a:t>计算机模拟人类学习</a:t>
            </a:r>
            <a:r>
              <a:rPr kumimoji="1" lang="zh-CN" altLang="en-US" dirty="0"/>
              <a:t>的行为，以获取新的知识或技能，通过重组已有的知识结构并不断改善自身的性能。在诸多领域，机器学习都发挥着至关重要的作用，比如</a:t>
            </a:r>
            <a:r>
              <a:rPr kumimoji="1" lang="zh-CN" altLang="en-US" dirty="0">
                <a:solidFill>
                  <a:srgbClr val="FF0000"/>
                </a:solidFill>
              </a:rPr>
              <a:t>自动驾驶，语音识别，网络搜索、计算机视觉</a:t>
            </a:r>
            <a:r>
              <a:rPr kumimoji="1" lang="zh-CN" altLang="en-US" dirty="0"/>
              <a:t>。机器学习也是实现人工智能的最佳途径。</a:t>
            </a:r>
            <a:endParaRPr kumimoji="1" lang="en-US" altLang="zh-CN" dirty="0"/>
          </a:p>
          <a:p>
            <a:pPr>
              <a:spcBef>
                <a:spcPts val="600"/>
              </a:spcBef>
            </a:pPr>
            <a:r>
              <a:rPr kumimoji="1" lang="zh-CN" altLang="en-US" dirty="0"/>
              <a:t>本课程将介绍机器学习从业者应该知道的</a:t>
            </a:r>
            <a:r>
              <a:rPr kumimoji="1" lang="zh-CN" altLang="en-US" dirty="0">
                <a:solidFill>
                  <a:srgbClr val="FF0000"/>
                </a:solidFill>
              </a:rPr>
              <a:t>基本理论和核心算法</a:t>
            </a:r>
            <a:r>
              <a:rPr kumimoji="1" lang="zh-CN" altLang="en-US" dirty="0"/>
              <a:t>，包括线性模型、决策树、神经网络、支持向量机、贝叶斯分类器、集成学习、聚类、降维、特征选择与稀疏学习、半监督学习等。同时注重理论与实践相结合，介绍相关技术在工业领域的</a:t>
            </a:r>
            <a:r>
              <a:rPr kumimoji="1" lang="zh-CN" altLang="en-US" dirty="0">
                <a:solidFill>
                  <a:srgbClr val="FF0000"/>
                </a:solidFill>
              </a:rPr>
              <a:t>实际应用以及学术前沿</a:t>
            </a:r>
            <a:r>
              <a:rPr kumimoji="1" lang="zh-CN" altLang="en-US" dirty="0"/>
              <a:t>。</a:t>
            </a:r>
          </a:p>
        </p:txBody>
      </p:sp>
      <p:sp>
        <p:nvSpPr>
          <p:cNvPr id="3" name="标题 2"/>
          <p:cNvSpPr>
            <a:spLocks noGrp="1"/>
          </p:cNvSpPr>
          <p:nvPr>
            <p:ph type="title"/>
          </p:nvPr>
        </p:nvSpPr>
        <p:spPr/>
        <p:txBody>
          <a:bodyPr/>
          <a:lstStyle/>
          <a:p>
            <a:r>
              <a:rPr kumimoji="1" lang="zh-CN" altLang="en-US" dirty="0"/>
              <a:t>课程介绍</a:t>
            </a:r>
          </a:p>
        </p:txBody>
      </p:sp>
    </p:spTree>
    <p:extLst>
      <p:ext uri="{BB962C8B-B14F-4D97-AF65-F5344CB8AC3E}">
        <p14:creationId xmlns:p14="http://schemas.microsoft.com/office/powerpoint/2010/main" val="1691570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a:t>
            </a:r>
          </a:p>
        </p:txBody>
      </p:sp>
      <mc:AlternateContent xmlns:mc="http://schemas.openxmlformats.org/markup-compatibility/2006" xmlns:a14="http://schemas.microsoft.com/office/drawing/2010/main">
        <mc:Choice Requires="a14">
          <p:sp>
            <p:nvSpPr>
              <p:cNvPr id="5" name="内容占位符 2"/>
              <p:cNvSpPr txBox="1">
                <a:spLocks/>
              </p:cNvSpPr>
              <p:nvPr/>
            </p:nvSpPr>
            <p:spPr>
              <a:xfrm>
                <a:off x="1227551" y="1361678"/>
                <a:ext cx="9169052" cy="1855431"/>
              </a:xfrm>
              <a:prstGeom prst="rect">
                <a:avLst/>
              </a:prstGeom>
            </p:spPr>
            <p:txBody>
              <a:bodyPr vert="horz" lIns="91440" tIns="46800" rIns="91440" bIns="45720"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kumimoji="1" lang="zh-CN" altLang="en-US" sz="2800" b="1" dirty="0">
                    <a:solidFill>
                      <a:srgbClr val="000066"/>
                    </a:solidFill>
                    <a:latin typeface="Arial" panose="020B0604020202020204" pitchFamily="34" charset="0"/>
                    <a:ea typeface="Microsoft YaHei" panose="020B0503020204020204" pitchFamily="34" charset="-122"/>
                    <a:cs typeface="+mn-ea"/>
                  </a:rPr>
                  <a:t>“假设用</a:t>
                </a:r>
                <a14:m>
                  <m:oMath xmlns:m="http://schemas.openxmlformats.org/officeDocument/2006/math">
                    <m:r>
                      <a:rPr kumimoji="1" lang="en-US" altLang="zh-CN" sz="2800" b="1" dirty="0" smtClean="0">
                        <a:solidFill>
                          <a:srgbClr val="FF0000"/>
                        </a:solidFill>
                        <a:latin typeface="Cambria Math" panose="02040503050406030204" pitchFamily="18" charset="0"/>
                        <a:ea typeface="Microsoft YaHei" panose="020B0503020204020204" pitchFamily="34" charset="-122"/>
                        <a:cs typeface="+mn-ea"/>
                      </a:rPr>
                      <m:t>𝑃</m:t>
                    </m:r>
                  </m:oMath>
                </a14:m>
                <a:r>
                  <a:rPr kumimoji="1" lang="zh-CN" altLang="en-US" sz="2800" b="1" dirty="0">
                    <a:solidFill>
                      <a:srgbClr val="000066"/>
                    </a:solidFill>
                    <a:latin typeface="Arial" panose="020B0604020202020204" pitchFamily="34" charset="0"/>
                    <a:ea typeface="Microsoft YaHei" panose="020B0503020204020204" pitchFamily="34" charset="-122"/>
                    <a:cs typeface="+mn-ea"/>
                  </a:rPr>
                  <a:t>来评估计算机程序在某任务类</a:t>
                </a:r>
                <a14:m>
                  <m:oMath xmlns:m="http://schemas.openxmlformats.org/officeDocument/2006/math">
                    <m:r>
                      <a:rPr kumimoji="1" lang="en-US" altLang="zh-CN" sz="2800" b="1" dirty="0" smtClean="0">
                        <a:solidFill>
                          <a:srgbClr val="FF0000"/>
                        </a:solidFill>
                        <a:latin typeface="Cambria Math" panose="02040503050406030204" pitchFamily="18" charset="0"/>
                        <a:ea typeface="Microsoft YaHei" panose="020B0503020204020204" pitchFamily="34" charset="-122"/>
                        <a:cs typeface="+mn-ea"/>
                      </a:rPr>
                      <m:t>𝑇</m:t>
                    </m:r>
                  </m:oMath>
                </a14:m>
                <a:r>
                  <a:rPr kumimoji="1" lang="zh-CN" altLang="en-US" sz="2800" b="1" dirty="0">
                    <a:solidFill>
                      <a:srgbClr val="000066"/>
                    </a:solidFill>
                    <a:latin typeface="Arial" panose="020B0604020202020204" pitchFamily="34" charset="0"/>
                    <a:ea typeface="Microsoft YaHei" panose="020B0503020204020204" pitchFamily="34" charset="-122"/>
                    <a:cs typeface="+mn-ea"/>
                  </a:rPr>
                  <a:t>上的性能，若一个程序通过利用经验</a:t>
                </a:r>
                <a14:m>
                  <m:oMath xmlns:m="http://schemas.openxmlformats.org/officeDocument/2006/math">
                    <m:r>
                      <a:rPr kumimoji="1" lang="en-US" altLang="zh-CN" sz="2800" b="1" dirty="0" smtClean="0">
                        <a:solidFill>
                          <a:srgbClr val="FF0000"/>
                        </a:solidFill>
                        <a:latin typeface="Cambria Math" panose="02040503050406030204" pitchFamily="18" charset="0"/>
                        <a:ea typeface="Microsoft YaHei" panose="020B0503020204020204" pitchFamily="34" charset="-122"/>
                        <a:cs typeface="+mn-ea"/>
                      </a:rPr>
                      <m:t>𝐸</m:t>
                    </m:r>
                  </m:oMath>
                </a14:m>
                <a:r>
                  <a:rPr kumimoji="1" lang="zh-CN" altLang="en-US" sz="2800" b="1" dirty="0">
                    <a:solidFill>
                      <a:srgbClr val="000066"/>
                    </a:solidFill>
                    <a:latin typeface="Arial" panose="020B0604020202020204" pitchFamily="34" charset="0"/>
                    <a:ea typeface="Microsoft YaHei" panose="020B0503020204020204" pitchFamily="34" charset="-122"/>
                    <a:cs typeface="+mn-ea"/>
                  </a:rPr>
                  <a:t>在</a:t>
                </a:r>
                <a14:m>
                  <m:oMath xmlns:m="http://schemas.openxmlformats.org/officeDocument/2006/math">
                    <m:r>
                      <a:rPr kumimoji="1" lang="en-US" altLang="zh-CN" sz="2800" b="1" dirty="0">
                        <a:solidFill>
                          <a:srgbClr val="000066"/>
                        </a:solidFill>
                        <a:latin typeface="Cambria Math" panose="02040503050406030204" pitchFamily="18" charset="0"/>
                        <a:ea typeface="Microsoft YaHei" panose="020B0503020204020204" pitchFamily="34" charset="-122"/>
                        <a:cs typeface="+mn-ea"/>
                      </a:rPr>
                      <m:t>𝑇</m:t>
                    </m:r>
                  </m:oMath>
                </a14:m>
                <a:r>
                  <a:rPr kumimoji="1" lang="zh-CN" altLang="en-US" sz="2800" b="1" dirty="0">
                    <a:solidFill>
                      <a:srgbClr val="000066"/>
                    </a:solidFill>
                    <a:latin typeface="Arial" panose="020B0604020202020204" pitchFamily="34" charset="0"/>
                    <a:ea typeface="Microsoft YaHei" panose="020B0503020204020204" pitchFamily="34" charset="-122"/>
                    <a:cs typeface="+mn-ea"/>
                  </a:rPr>
                  <a:t>中任务上获得了性能改善，则我们就说关于</a:t>
                </a:r>
                <a14:m>
                  <m:oMath xmlns:m="http://schemas.openxmlformats.org/officeDocument/2006/math">
                    <m:r>
                      <a:rPr kumimoji="1" lang="en-US" altLang="zh-CN" sz="2800" b="1" dirty="0">
                        <a:solidFill>
                          <a:srgbClr val="000066"/>
                        </a:solidFill>
                        <a:latin typeface="Cambria Math" panose="02040503050406030204" pitchFamily="18" charset="0"/>
                        <a:ea typeface="Microsoft YaHei" panose="020B0503020204020204" pitchFamily="34" charset="-122"/>
                        <a:cs typeface="+mn-ea"/>
                      </a:rPr>
                      <m:t>𝑇</m:t>
                    </m:r>
                  </m:oMath>
                </a14:m>
                <a:r>
                  <a:rPr kumimoji="1" lang="zh-CN" altLang="en-US" sz="2800" b="1" dirty="0">
                    <a:solidFill>
                      <a:srgbClr val="000066"/>
                    </a:solidFill>
                    <a:latin typeface="Arial" panose="020B0604020202020204" pitchFamily="34" charset="0"/>
                    <a:ea typeface="Microsoft YaHei" panose="020B0503020204020204" pitchFamily="34" charset="-122"/>
                    <a:cs typeface="+mn-ea"/>
                  </a:rPr>
                  <a:t>和</a:t>
                </a:r>
                <a14:m>
                  <m:oMath xmlns:m="http://schemas.openxmlformats.org/officeDocument/2006/math">
                    <m:r>
                      <a:rPr kumimoji="1" lang="en-US" altLang="zh-CN" sz="2800" b="1" dirty="0">
                        <a:solidFill>
                          <a:srgbClr val="000066"/>
                        </a:solidFill>
                        <a:latin typeface="Cambria Math" panose="02040503050406030204" pitchFamily="18" charset="0"/>
                        <a:ea typeface="Microsoft YaHei" panose="020B0503020204020204" pitchFamily="34" charset="-122"/>
                        <a:cs typeface="+mn-ea"/>
                      </a:rPr>
                      <m:t>𝑃</m:t>
                    </m:r>
                  </m:oMath>
                </a14:m>
                <a:r>
                  <a:rPr kumimoji="1" lang="zh-CN" altLang="en-US" sz="2800" b="1" dirty="0">
                    <a:solidFill>
                      <a:srgbClr val="000066"/>
                    </a:solidFill>
                    <a:latin typeface="Arial" panose="020B0604020202020204" pitchFamily="34" charset="0"/>
                    <a:ea typeface="Microsoft YaHei" panose="020B0503020204020204" pitchFamily="34" charset="-122"/>
                    <a:cs typeface="+mn-ea"/>
                  </a:rPr>
                  <a:t>，该程序对</a:t>
                </a:r>
                <a14:m>
                  <m:oMath xmlns:m="http://schemas.openxmlformats.org/officeDocument/2006/math">
                    <m:r>
                      <a:rPr kumimoji="1" lang="en-US" altLang="zh-CN" sz="2800" b="1" dirty="0">
                        <a:solidFill>
                          <a:srgbClr val="000066"/>
                        </a:solidFill>
                        <a:latin typeface="Cambria Math" panose="02040503050406030204" pitchFamily="18" charset="0"/>
                        <a:ea typeface="Microsoft YaHei" panose="020B0503020204020204" pitchFamily="34" charset="-122"/>
                        <a:cs typeface="+mn-ea"/>
                      </a:rPr>
                      <m:t>𝐸</m:t>
                    </m:r>
                  </m:oMath>
                </a14:m>
                <a:r>
                  <a:rPr kumimoji="1" lang="zh-CN" altLang="en-US" sz="2800" b="1" dirty="0">
                    <a:solidFill>
                      <a:srgbClr val="000066"/>
                    </a:solidFill>
                    <a:latin typeface="Arial" panose="020B0604020202020204" pitchFamily="34" charset="0"/>
                    <a:ea typeface="Microsoft YaHei" panose="020B0503020204020204" pitchFamily="34" charset="-122"/>
                    <a:cs typeface="+mn-ea"/>
                  </a:rPr>
                  <a:t>进行了学习”</a:t>
                </a:r>
              </a:p>
            </p:txBody>
          </p:sp>
        </mc:Choice>
        <mc:Fallback xmlns="">
          <p:sp>
            <p:nvSpPr>
              <p:cNvPr id="5" name="内容占位符 2"/>
              <p:cNvSpPr txBox="1">
                <a:spLocks noRot="1" noChangeAspect="1" noMove="1" noResize="1" noEditPoints="1" noAdjustHandles="1" noChangeArrowheads="1" noChangeShapeType="1" noTextEdit="1"/>
              </p:cNvSpPr>
              <p:nvPr/>
            </p:nvSpPr>
            <p:spPr>
              <a:xfrm>
                <a:off x="1227551" y="1361678"/>
                <a:ext cx="9169052" cy="1855431"/>
              </a:xfrm>
              <a:prstGeom prst="rect">
                <a:avLst/>
              </a:prstGeom>
              <a:blipFill>
                <a:blip r:embed="rId2"/>
                <a:stretch>
                  <a:fillRect l="-1383" r="-1245" b="-7483"/>
                </a:stretch>
              </a:blipFill>
            </p:spPr>
            <p:txBody>
              <a:bodyPr/>
              <a:lstStyle/>
              <a:p>
                <a:r>
                  <a:rPr lang="zh-CN" altLang="en-US">
                    <a:noFill/>
                  </a:rPr>
                  <a:t> </a:t>
                </a:r>
              </a:p>
            </p:txBody>
          </p:sp>
        </mc:Fallback>
      </mc:AlternateContent>
      <p:sp>
        <p:nvSpPr>
          <p:cNvPr id="6" name="内容占位符 2"/>
          <p:cNvSpPr>
            <a:spLocks noGrp="1"/>
          </p:cNvSpPr>
          <p:nvPr/>
        </p:nvSpPr>
        <p:spPr>
          <a:xfrm>
            <a:off x="1227551" y="4006271"/>
            <a:ext cx="9169052" cy="1089574"/>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tx2"/>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rgbClr val="023A9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rgbClr val="023A9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rgbClr val="023A9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rgbClr val="023A9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kumimoji="1" lang="zh-CN" altLang="en-US" sz="2800" b="1" dirty="0">
                <a:solidFill>
                  <a:srgbClr val="000066"/>
                </a:solidFill>
                <a:latin typeface="Arial" panose="020B0604020202020204" pitchFamily="34" charset="0"/>
                <a:ea typeface="Microsoft YaHei" panose="020B0503020204020204" pitchFamily="34" charset="-122"/>
                <a:cs typeface="+mn-ea"/>
              </a:rPr>
              <a:t>机器学习致力于研究如何</a:t>
            </a:r>
            <a:r>
              <a:rPr kumimoji="1" lang="zh-CN" altLang="en-US" sz="2800" b="1" dirty="0">
                <a:solidFill>
                  <a:srgbClr val="FF0000"/>
                </a:solidFill>
                <a:latin typeface="Arial" panose="020B0604020202020204" pitchFamily="34" charset="0"/>
                <a:ea typeface="Microsoft YaHei" panose="020B0503020204020204" pitchFamily="34" charset="-122"/>
                <a:cs typeface="+mn-ea"/>
              </a:rPr>
              <a:t>通过计算的手段，利用经验来改善系统自身的性能</a:t>
            </a:r>
            <a:r>
              <a:rPr kumimoji="1" lang="zh-CN" altLang="en-US" sz="2800" b="1" dirty="0">
                <a:solidFill>
                  <a:srgbClr val="000066"/>
                </a:solidFill>
                <a:latin typeface="Arial" panose="020B0604020202020204" pitchFamily="34" charset="0"/>
                <a:ea typeface="Microsoft YaHei" panose="020B0503020204020204" pitchFamily="34" charset="-122"/>
                <a:cs typeface="+mn-ea"/>
              </a:rPr>
              <a:t>，从而在计算机上</a:t>
            </a:r>
            <a:r>
              <a:rPr kumimoji="1" lang="zh-CN" altLang="en-US" sz="2800" b="1" dirty="0">
                <a:solidFill>
                  <a:srgbClr val="FF0000"/>
                </a:solidFill>
                <a:latin typeface="Arial" panose="020B0604020202020204" pitchFamily="34" charset="0"/>
                <a:ea typeface="Microsoft YaHei" panose="020B0503020204020204" pitchFamily="34" charset="-122"/>
                <a:cs typeface="+mn-ea"/>
              </a:rPr>
              <a:t>从数据中产生“模型”</a:t>
            </a:r>
            <a:r>
              <a:rPr kumimoji="1" lang="zh-CN" altLang="en-US" sz="2800" b="1" dirty="0">
                <a:solidFill>
                  <a:srgbClr val="000066"/>
                </a:solidFill>
                <a:latin typeface="Arial" panose="020B0604020202020204" pitchFamily="34" charset="0"/>
                <a:ea typeface="Microsoft YaHei" panose="020B0503020204020204" pitchFamily="34" charset="-122"/>
                <a:cs typeface="+mn-ea"/>
              </a:rPr>
              <a:t>，用于对新的情况给出</a:t>
            </a:r>
            <a:r>
              <a:rPr kumimoji="1" lang="zh-CN" altLang="en-US" sz="2800" b="1" dirty="0">
                <a:solidFill>
                  <a:srgbClr val="FF0000"/>
                </a:solidFill>
                <a:latin typeface="Arial" panose="020B0604020202020204" pitchFamily="34" charset="0"/>
                <a:ea typeface="Microsoft YaHei" panose="020B0503020204020204" pitchFamily="34" charset="-122"/>
                <a:cs typeface="+mn-ea"/>
              </a:rPr>
              <a:t>判断</a:t>
            </a:r>
            <a:r>
              <a:rPr kumimoji="1" lang="zh-CN" altLang="en-US" sz="2800" b="1" dirty="0">
                <a:solidFill>
                  <a:srgbClr val="000066"/>
                </a:solidFill>
                <a:latin typeface="Arial" panose="020B0604020202020204" pitchFamily="34" charset="0"/>
                <a:ea typeface="Microsoft YaHei" panose="020B0503020204020204" pitchFamily="34" charset="-122"/>
                <a:cs typeface="+mn-ea"/>
              </a:rPr>
              <a:t>。</a:t>
            </a:r>
          </a:p>
        </p:txBody>
      </p:sp>
    </p:spTree>
    <p:extLst>
      <p:ext uri="{BB962C8B-B14F-4D97-AF65-F5344CB8AC3E}">
        <p14:creationId xmlns:p14="http://schemas.microsoft.com/office/powerpoint/2010/main" val="224934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solidFill>
                  <a:srgbClr val="000066"/>
                </a:solidFill>
                <a:latin typeface="Arial" panose="020B0604020202020204" pitchFamily="34" charset="0"/>
                <a:ea typeface="Microsoft YaHei" panose="020B0503020204020204" pitchFamily="34" charset="-122"/>
                <a:cs typeface="+mn-ea"/>
              </a:rPr>
              <a:t>机器学习与数据挖掘</a:t>
            </a:r>
          </a:p>
        </p:txBody>
      </p:sp>
      <p:grpSp>
        <p:nvGrpSpPr>
          <p:cNvPr id="12" name="组合 11"/>
          <p:cNvGrpSpPr/>
          <p:nvPr/>
        </p:nvGrpSpPr>
        <p:grpSpPr>
          <a:xfrm>
            <a:off x="1612760" y="1740699"/>
            <a:ext cx="8636279" cy="3469147"/>
            <a:chOff x="1319171" y="1589480"/>
            <a:chExt cx="6488565" cy="2606422"/>
          </a:xfrm>
        </p:grpSpPr>
        <p:sp>
          <p:nvSpPr>
            <p:cNvPr id="4" name="文本框 3"/>
            <p:cNvSpPr txBox="1"/>
            <p:nvPr/>
          </p:nvSpPr>
          <p:spPr>
            <a:xfrm>
              <a:off x="3134138" y="1589480"/>
              <a:ext cx="2526483" cy="578092"/>
            </a:xfrm>
            <a:prstGeom prst="rect">
              <a:avLst/>
            </a:prstGeom>
            <a:ln w="38100">
              <a:solidFill>
                <a:schemeClr val="accent4"/>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4400" b="1" dirty="0">
                  <a:solidFill>
                    <a:srgbClr val="C30D23"/>
                  </a:solidFill>
                </a:rPr>
                <a:t>数据挖掘</a:t>
              </a:r>
            </a:p>
          </p:txBody>
        </p:sp>
        <p:sp>
          <p:nvSpPr>
            <p:cNvPr id="6" name="文本框 5"/>
            <p:cNvSpPr txBox="1"/>
            <p:nvPr/>
          </p:nvSpPr>
          <p:spPr>
            <a:xfrm>
              <a:off x="1319171" y="3617810"/>
              <a:ext cx="2526483" cy="578092"/>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4400" b="1" dirty="0">
                  <a:solidFill>
                    <a:schemeClr val="accent5"/>
                  </a:solidFill>
                </a:rPr>
                <a:t>机器学习</a:t>
              </a:r>
            </a:p>
          </p:txBody>
        </p:sp>
        <p:sp>
          <p:nvSpPr>
            <p:cNvPr id="7" name="文本框 6"/>
            <p:cNvSpPr txBox="1"/>
            <p:nvPr/>
          </p:nvSpPr>
          <p:spPr>
            <a:xfrm>
              <a:off x="4921766" y="3617810"/>
              <a:ext cx="2526483" cy="578092"/>
            </a:xfrm>
            <a:prstGeom prst="rect">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4400" b="1" dirty="0">
                  <a:solidFill>
                    <a:schemeClr val="accent3"/>
                  </a:solidFill>
                </a:rPr>
                <a:t>数据库</a:t>
              </a:r>
            </a:p>
          </p:txBody>
        </p:sp>
        <p:sp>
          <p:nvSpPr>
            <p:cNvPr id="8" name="下箭头 7"/>
            <p:cNvSpPr/>
            <p:nvPr/>
          </p:nvSpPr>
          <p:spPr>
            <a:xfrm rot="10800000">
              <a:off x="3222802" y="2445292"/>
              <a:ext cx="622852" cy="914400"/>
            </a:xfrm>
            <a:prstGeom prst="downArrow">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9" name="下箭头 8"/>
            <p:cNvSpPr/>
            <p:nvPr/>
          </p:nvSpPr>
          <p:spPr>
            <a:xfrm rot="10800000">
              <a:off x="4807608" y="2445292"/>
              <a:ext cx="622852" cy="914400"/>
            </a:xfrm>
            <a:prstGeom prst="downArrow">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 name="文本框 9"/>
            <p:cNvSpPr txBox="1"/>
            <p:nvPr/>
          </p:nvSpPr>
          <p:spPr>
            <a:xfrm>
              <a:off x="1510000" y="2778840"/>
              <a:ext cx="2339102" cy="523220"/>
            </a:xfrm>
            <a:prstGeom prst="rect">
              <a:avLst/>
            </a:prstGeom>
            <a:noFill/>
          </p:spPr>
          <p:txBody>
            <a:bodyPr wrap="none" rtlCol="0">
              <a:spAutoFit/>
            </a:bodyPr>
            <a:lstStyle/>
            <a:p>
              <a:r>
                <a:rPr lang="zh-CN" altLang="en-US" sz="2800" b="1" dirty="0">
                  <a:solidFill>
                    <a:schemeClr val="accent5"/>
                  </a:solidFill>
                </a:rPr>
                <a:t>数据分析技术</a:t>
              </a:r>
            </a:p>
          </p:txBody>
        </p:sp>
        <p:sp>
          <p:nvSpPr>
            <p:cNvPr id="11" name="文本框 10"/>
            <p:cNvSpPr txBox="1"/>
            <p:nvPr/>
          </p:nvSpPr>
          <p:spPr>
            <a:xfrm>
              <a:off x="5468634" y="2737921"/>
              <a:ext cx="2339102" cy="523220"/>
            </a:xfrm>
            <a:prstGeom prst="rect">
              <a:avLst/>
            </a:prstGeom>
            <a:noFill/>
          </p:spPr>
          <p:txBody>
            <a:bodyPr wrap="none" rtlCol="0">
              <a:spAutoFit/>
            </a:bodyPr>
            <a:lstStyle/>
            <a:p>
              <a:r>
                <a:rPr lang="zh-CN" altLang="en-US" sz="2800" b="1" dirty="0">
                  <a:solidFill>
                    <a:schemeClr val="accent3"/>
                  </a:solidFill>
                </a:rPr>
                <a:t>数据管理技术</a:t>
              </a:r>
            </a:p>
          </p:txBody>
        </p:sp>
      </p:grpSp>
    </p:spTree>
    <p:extLst>
      <p:ext uri="{BB962C8B-B14F-4D97-AF65-F5344CB8AC3E}">
        <p14:creationId xmlns:p14="http://schemas.microsoft.com/office/powerpoint/2010/main" val="934092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solidFill>
                  <a:srgbClr val="000066"/>
                </a:solidFill>
                <a:latin typeface="Arial" panose="020B0604020202020204" pitchFamily="34" charset="0"/>
                <a:ea typeface="Microsoft YaHei" panose="020B0503020204020204" pitchFamily="34" charset="-122"/>
                <a:cs typeface="+mn-ea"/>
              </a:rPr>
              <a:t>典型的机器学习过程</a:t>
            </a:r>
          </a:p>
        </p:txBody>
      </p:sp>
      <p:sp>
        <p:nvSpPr>
          <p:cNvPr id="3" name="Line 2"/>
          <p:cNvSpPr>
            <a:spLocks noChangeShapeType="1"/>
          </p:cNvSpPr>
          <p:nvPr/>
        </p:nvSpPr>
        <p:spPr bwMode="auto">
          <a:xfrm>
            <a:off x="8401051" y="3005758"/>
            <a:ext cx="790575" cy="1079500"/>
          </a:xfrm>
          <a:prstGeom prst="line">
            <a:avLst/>
          </a:prstGeom>
          <a:noFill/>
          <a:ln w="222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itchFamily="18" charset="0"/>
            </a:endParaRPr>
          </a:p>
        </p:txBody>
      </p:sp>
      <p:sp>
        <p:nvSpPr>
          <p:cNvPr id="4" name="Line 3"/>
          <p:cNvSpPr>
            <a:spLocks noChangeShapeType="1"/>
          </p:cNvSpPr>
          <p:nvPr/>
        </p:nvSpPr>
        <p:spPr bwMode="auto">
          <a:xfrm flipV="1">
            <a:off x="7391401" y="3005759"/>
            <a:ext cx="936625" cy="1152525"/>
          </a:xfrm>
          <a:prstGeom prst="line">
            <a:avLst/>
          </a:prstGeom>
          <a:noFill/>
          <a:ln w="222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itchFamily="18" charset="0"/>
            </a:endParaRPr>
          </a:p>
        </p:txBody>
      </p:sp>
      <p:grpSp>
        <p:nvGrpSpPr>
          <p:cNvPr id="5" name="Group 4"/>
          <p:cNvGrpSpPr>
            <a:grpSpLocks/>
          </p:cNvGrpSpPr>
          <p:nvPr/>
        </p:nvGrpSpPr>
        <p:grpSpPr bwMode="auto">
          <a:xfrm>
            <a:off x="6740531" y="2140570"/>
            <a:ext cx="3478215" cy="1622425"/>
            <a:chOff x="3216" y="2912"/>
            <a:chExt cx="2191" cy="1022"/>
          </a:xfrm>
        </p:grpSpPr>
        <p:sp>
          <p:nvSpPr>
            <p:cNvPr id="6" name="Rectangle 5"/>
            <p:cNvSpPr>
              <a:spLocks noChangeArrowheads="1"/>
            </p:cNvSpPr>
            <p:nvPr/>
          </p:nvSpPr>
          <p:spPr bwMode="auto">
            <a:xfrm>
              <a:off x="3216" y="3526"/>
              <a:ext cx="2191" cy="40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square" lIns="92075" tIns="46038" rIns="92075" bIns="46038" anchor="ctr">
              <a:spAutoFit/>
            </a:bodyPr>
            <a:lstStyle/>
            <a:p>
              <a:pPr algn="ctr" fontAlgn="base">
                <a:spcBef>
                  <a:spcPct val="0"/>
                </a:spcBef>
                <a:spcAft>
                  <a:spcPct val="0"/>
                </a:spcAft>
                <a:defRPr/>
              </a:pPr>
              <a:r>
                <a:rPr kumimoji="1" lang="zh-CN" altLang="en-US" kern="0" dirty="0">
                  <a:solidFill>
                    <a:schemeClr val="bg1"/>
                  </a:solidFill>
                  <a:latin typeface="Palatino Linotype" pitchFamily="18" charset="0"/>
                  <a:ea typeface="幼圆" pitchFamily="49" charset="-122"/>
                  <a:cs typeface="Verdana" pitchFamily="34" charset="0"/>
                </a:rPr>
                <a:t>决策树，神经网络，支持向量机，</a:t>
              </a:r>
              <a:r>
                <a:rPr kumimoji="1" lang="en-US" altLang="zh-CN" kern="0" dirty="0">
                  <a:solidFill>
                    <a:schemeClr val="bg1"/>
                  </a:solidFill>
                  <a:latin typeface="Verdana" panose="020B0604030504040204" pitchFamily="34" charset="0"/>
                  <a:ea typeface="Verdana" panose="020B0604030504040204" pitchFamily="34" charset="0"/>
                  <a:cs typeface="Verdana" panose="020B0604030504040204" pitchFamily="34" charset="0"/>
                </a:rPr>
                <a:t>Boosting</a:t>
              </a:r>
              <a:r>
                <a:rPr kumimoji="1" lang="zh-CN" altLang="en-US" kern="0" dirty="0">
                  <a:solidFill>
                    <a:schemeClr val="bg1"/>
                  </a:solidFill>
                  <a:latin typeface="Palatino Linotype" pitchFamily="18" charset="0"/>
                  <a:ea typeface="幼圆" pitchFamily="49" charset="-122"/>
                  <a:cs typeface="Verdana" pitchFamily="34" charset="0"/>
                </a:rPr>
                <a:t>，贝叶斯网络，</a:t>
              </a:r>
              <a:r>
                <a:rPr kumimoji="1" lang="en-US" altLang="zh-CN" kern="0" dirty="0">
                  <a:solidFill>
                    <a:schemeClr val="bg1"/>
                  </a:solidFill>
                  <a:latin typeface="Palatino Linotype" pitchFamily="18" charset="0"/>
                  <a:ea typeface="Verdana" pitchFamily="34" charset="0"/>
                  <a:cs typeface="Verdana" pitchFamily="34" charset="0"/>
                </a:rPr>
                <a:t>……</a:t>
              </a:r>
            </a:p>
          </p:txBody>
        </p:sp>
        <p:pic>
          <p:nvPicPr>
            <p:cNvPr id="7"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6" y="2912"/>
              <a:ext cx="6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a:spLocks noChangeArrowheads="1"/>
            </p:cNvSpPr>
            <p:nvPr/>
          </p:nvSpPr>
          <p:spPr bwMode="auto">
            <a:xfrm>
              <a:off x="4044" y="3132"/>
              <a:ext cx="44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fontAlgn="base">
                <a:lnSpc>
                  <a:spcPct val="80000"/>
                </a:lnSpc>
                <a:spcBef>
                  <a:spcPct val="0"/>
                </a:spcBef>
                <a:spcAft>
                  <a:spcPct val="0"/>
                </a:spcAft>
                <a:defRPr/>
              </a:pPr>
              <a:r>
                <a:rPr kumimoji="1" lang="zh-CN" altLang="en-US" sz="2000" b="1" kern="0" dirty="0">
                  <a:solidFill>
                    <a:srgbClr val="000000"/>
                  </a:solidFill>
                  <a:latin typeface="幼圆" pitchFamily="49" charset="-122"/>
                  <a:ea typeface="幼圆" pitchFamily="49" charset="-122"/>
                </a:rPr>
                <a:t>模型</a:t>
              </a:r>
              <a:endParaRPr kumimoji="1" lang="en-US" altLang="zh-CN" sz="2000" b="1" kern="0" dirty="0">
                <a:solidFill>
                  <a:srgbClr val="000000"/>
                </a:solidFill>
                <a:latin typeface="幼圆" pitchFamily="49" charset="-122"/>
                <a:ea typeface="幼圆" pitchFamily="49" charset="-122"/>
              </a:endParaRPr>
            </a:p>
          </p:txBody>
        </p:sp>
        <p:sp>
          <p:nvSpPr>
            <p:cNvPr id="9" name="Line 8"/>
            <p:cNvSpPr>
              <a:spLocks noChangeShapeType="1"/>
            </p:cNvSpPr>
            <p:nvPr/>
          </p:nvSpPr>
          <p:spPr bwMode="auto">
            <a:xfrm flipH="1">
              <a:off x="3264" y="3312"/>
              <a:ext cx="624" cy="21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2400" kern="0">
                <a:solidFill>
                  <a:srgbClr val="000000"/>
                </a:solidFill>
                <a:latin typeface="Times New Roman" pitchFamily="18" charset="0"/>
              </a:endParaRPr>
            </a:p>
          </p:txBody>
        </p:sp>
        <p:sp>
          <p:nvSpPr>
            <p:cNvPr id="10" name="Line 9"/>
            <p:cNvSpPr>
              <a:spLocks noChangeShapeType="1"/>
            </p:cNvSpPr>
            <p:nvPr/>
          </p:nvSpPr>
          <p:spPr bwMode="auto">
            <a:xfrm>
              <a:off x="4656" y="3336"/>
              <a:ext cx="672" cy="19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2400" kern="0">
                <a:solidFill>
                  <a:srgbClr val="000000"/>
                </a:solidFill>
                <a:latin typeface="Times New Roman" pitchFamily="18" charset="0"/>
              </a:endParaRPr>
            </a:p>
          </p:txBody>
        </p:sp>
      </p:grpSp>
      <p:grpSp>
        <p:nvGrpSpPr>
          <p:cNvPr id="11" name="Group 10"/>
          <p:cNvGrpSpPr>
            <a:grpSpLocks/>
          </p:cNvGrpSpPr>
          <p:nvPr/>
        </p:nvGrpSpPr>
        <p:grpSpPr bwMode="auto">
          <a:xfrm>
            <a:off x="1526853" y="2068412"/>
            <a:ext cx="4502146" cy="2908301"/>
            <a:chOff x="25" y="1903"/>
            <a:chExt cx="2836" cy="1832"/>
          </a:xfrm>
        </p:grpSpPr>
        <p:grpSp>
          <p:nvGrpSpPr>
            <p:cNvPr id="12" name="Group 11"/>
            <p:cNvGrpSpPr>
              <a:grpSpLocks/>
            </p:cNvGrpSpPr>
            <p:nvPr/>
          </p:nvGrpSpPr>
          <p:grpSpPr bwMode="auto">
            <a:xfrm>
              <a:off x="25" y="1903"/>
              <a:ext cx="2836" cy="1832"/>
              <a:chOff x="25" y="1903"/>
              <a:chExt cx="2836" cy="1832"/>
            </a:xfrm>
          </p:grpSpPr>
          <p:pic>
            <p:nvPicPr>
              <p:cNvPr id="15"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0" y="1903"/>
                <a:ext cx="637" cy="51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3"/>
              <p:cNvSpPr>
                <a:spLocks noChangeArrowheads="1"/>
              </p:cNvSpPr>
              <p:nvPr/>
            </p:nvSpPr>
            <p:spPr bwMode="auto">
              <a:xfrm>
                <a:off x="1020" y="2085"/>
                <a:ext cx="65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fontAlgn="base">
                  <a:spcBef>
                    <a:spcPct val="0"/>
                  </a:spcBef>
                  <a:spcAft>
                    <a:spcPct val="0"/>
                  </a:spcAft>
                  <a:defRPr/>
                </a:pPr>
                <a:r>
                  <a:rPr kumimoji="1" lang="zh-CN" altLang="en-US" sz="1600" b="1" kern="0" dirty="0">
                    <a:solidFill>
                      <a:srgbClr val="000000"/>
                    </a:solidFill>
                    <a:latin typeface="幼圆" pitchFamily="49" charset="-122"/>
                    <a:ea typeface="幼圆" pitchFamily="49" charset="-122"/>
                  </a:rPr>
                  <a:t>训练数据</a:t>
                </a:r>
                <a:endParaRPr kumimoji="1" lang="en-US" altLang="zh-CN" sz="1600" b="1" kern="0" dirty="0">
                  <a:solidFill>
                    <a:srgbClr val="000000"/>
                  </a:solidFill>
                  <a:latin typeface="幼圆" pitchFamily="49" charset="-122"/>
                  <a:ea typeface="幼圆" pitchFamily="49" charset="-122"/>
                </a:endParaRPr>
              </a:p>
            </p:txBody>
          </p:sp>
          <p:graphicFrame>
            <p:nvGraphicFramePr>
              <p:cNvPr id="17" name="Object 14"/>
              <p:cNvGraphicFramePr>
                <a:graphicFrameLocks/>
              </p:cNvGraphicFramePr>
              <p:nvPr>
                <p:extLst>
                  <p:ext uri="{D42A27DB-BD31-4B8C-83A1-F6EECF244321}">
                    <p14:modId xmlns:p14="http://schemas.microsoft.com/office/powerpoint/2010/main" val="1925327398"/>
                  </p:ext>
                </p:extLst>
              </p:nvPr>
            </p:nvGraphicFramePr>
            <p:xfrm>
              <a:off x="25" y="2488"/>
              <a:ext cx="2836" cy="1247"/>
            </p:xfrm>
            <a:graphic>
              <a:graphicData uri="http://schemas.openxmlformats.org/presentationml/2006/ole">
                <mc:AlternateContent xmlns:mc="http://schemas.openxmlformats.org/markup-compatibility/2006">
                  <mc:Choice xmlns:v="urn:schemas-microsoft-com:vml" Requires="v">
                    <p:oleObj spid="_x0000_s5246" name="工作表" r:id="rId5" imgW="5295900" imgH="2095500" progId="Excel.Sheet.8">
                      <p:embed/>
                    </p:oleObj>
                  </mc:Choice>
                  <mc:Fallback>
                    <p:oleObj name="工作表" r:id="rId5" imgW="5295900" imgH="2095500" progId="Excel.Sheet.8">
                      <p:embed/>
                      <p:pic>
                        <p:nvPicPr>
                          <p:cNvPr id="17" name="Object 14"/>
                          <p:cNvPicPr>
                            <a:picLocks noChangeArrowheads="1"/>
                          </p:cNvPicPr>
                          <p:nvPr/>
                        </p:nvPicPr>
                        <p:blipFill>
                          <a:blip r:embed="rId6"/>
                          <a:srcRect/>
                          <a:stretch>
                            <a:fillRect/>
                          </a:stretch>
                        </p:blipFill>
                        <p:spPr bwMode="auto">
                          <a:xfrm>
                            <a:off x="25" y="2488"/>
                            <a:ext cx="2836" cy="1247"/>
                          </a:xfrm>
                          <a:prstGeom prst="rect">
                            <a:avLst/>
                          </a:prstGeom>
                          <a:noFill/>
                          <a:ln>
                            <a:noFill/>
                          </a:ln>
                          <a:effectLst/>
                        </p:spPr>
                      </p:pic>
                    </p:oleObj>
                  </mc:Fallback>
                </mc:AlternateContent>
              </a:graphicData>
            </a:graphic>
          </p:graphicFrame>
          <p:sp>
            <p:nvSpPr>
              <p:cNvPr id="18" name="Line 15"/>
              <p:cNvSpPr>
                <a:spLocks noChangeShapeType="1"/>
              </p:cNvSpPr>
              <p:nvPr/>
            </p:nvSpPr>
            <p:spPr bwMode="auto">
              <a:xfrm flipH="1">
                <a:off x="295" y="2273"/>
                <a:ext cx="720" cy="2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2400" kern="0">
                  <a:solidFill>
                    <a:srgbClr val="000000"/>
                  </a:solidFill>
                  <a:latin typeface="Times New Roman" pitchFamily="18" charset="0"/>
                </a:endParaRPr>
              </a:p>
            </p:txBody>
          </p:sp>
          <p:sp>
            <p:nvSpPr>
              <p:cNvPr id="19" name="Line 16"/>
              <p:cNvSpPr>
                <a:spLocks noChangeShapeType="1"/>
              </p:cNvSpPr>
              <p:nvPr/>
            </p:nvSpPr>
            <p:spPr bwMode="auto">
              <a:xfrm>
                <a:off x="1735" y="2273"/>
                <a:ext cx="816" cy="2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2400" kern="0">
                  <a:solidFill>
                    <a:srgbClr val="000000"/>
                  </a:solidFill>
                  <a:latin typeface="Times New Roman" pitchFamily="18" charset="0"/>
                </a:endParaRPr>
              </a:p>
            </p:txBody>
          </p:sp>
        </p:grpSp>
        <p:sp>
          <p:nvSpPr>
            <p:cNvPr id="13" name="Text Box 17"/>
            <p:cNvSpPr txBox="1">
              <a:spLocks noChangeArrowheads="1"/>
            </p:cNvSpPr>
            <p:nvPr/>
          </p:nvSpPr>
          <p:spPr bwMode="auto">
            <a:xfrm>
              <a:off x="2041" y="1921"/>
              <a:ext cx="72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zh-CN" altLang="en-US" sz="1600" b="1" kern="0" dirty="0">
                  <a:solidFill>
                    <a:schemeClr val="tx2"/>
                  </a:solidFill>
                  <a:latin typeface="幼圆" pitchFamily="49" charset="-122"/>
                  <a:ea typeface="幼圆" pitchFamily="49" charset="-122"/>
                </a:rPr>
                <a:t>类别标记</a:t>
              </a:r>
              <a:r>
                <a:rPr lang="zh-CN" altLang="en-US" sz="1600" b="1" kern="0" dirty="0">
                  <a:solidFill>
                    <a:schemeClr val="tx2"/>
                  </a:solidFill>
                  <a:latin typeface="Palatino Linotype" pitchFamily="18" charset="0"/>
                </a:rPr>
                <a:t>（</a:t>
              </a:r>
              <a:r>
                <a:rPr lang="en-US" altLang="zh-CN" sz="1600" b="1" i="1" kern="0" dirty="0">
                  <a:solidFill>
                    <a:schemeClr val="tx2"/>
                  </a:solidFill>
                  <a:latin typeface="Palatino Linotype" pitchFamily="18" charset="0"/>
                </a:rPr>
                <a:t>label</a:t>
              </a:r>
              <a:r>
                <a:rPr lang="zh-CN" altLang="en-US" sz="1600" b="1" kern="0" dirty="0">
                  <a:solidFill>
                    <a:schemeClr val="tx2"/>
                  </a:solidFill>
                  <a:latin typeface="Palatino Linotype" pitchFamily="18" charset="0"/>
                </a:rPr>
                <a:t>）</a:t>
              </a:r>
              <a:endParaRPr lang="en-US" altLang="zh-CN" sz="1600" b="1" kern="0" dirty="0">
                <a:solidFill>
                  <a:schemeClr val="tx2"/>
                </a:solidFill>
                <a:latin typeface="Palatino Linotype" pitchFamily="18" charset="0"/>
              </a:endParaRPr>
            </a:p>
          </p:txBody>
        </p:sp>
        <p:sp>
          <p:nvSpPr>
            <p:cNvPr id="14" name="Line 18"/>
            <p:cNvSpPr>
              <a:spLocks noChangeShapeType="1"/>
            </p:cNvSpPr>
            <p:nvPr/>
          </p:nvSpPr>
          <p:spPr bwMode="auto">
            <a:xfrm flipH="1">
              <a:off x="2347" y="2251"/>
              <a:ext cx="57" cy="287"/>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zh-CN" altLang="en-US" sz="2400" kern="0">
                <a:solidFill>
                  <a:srgbClr val="000000"/>
                </a:solidFill>
                <a:latin typeface="Times New Roman" pitchFamily="18" charset="0"/>
              </a:endParaRPr>
            </a:p>
          </p:txBody>
        </p:sp>
      </p:grpSp>
      <p:grpSp>
        <p:nvGrpSpPr>
          <p:cNvPr id="20" name="Group 19"/>
          <p:cNvGrpSpPr>
            <a:grpSpLocks/>
          </p:cNvGrpSpPr>
          <p:nvPr/>
        </p:nvGrpSpPr>
        <p:grpSpPr bwMode="auto">
          <a:xfrm>
            <a:off x="5735640" y="2573958"/>
            <a:ext cx="1260476" cy="647700"/>
            <a:chOff x="2653" y="2115"/>
            <a:chExt cx="794" cy="408"/>
          </a:xfrm>
        </p:grpSpPr>
        <p:sp>
          <p:nvSpPr>
            <p:cNvPr id="21" name="Text Box 20"/>
            <p:cNvSpPr txBox="1">
              <a:spLocks noChangeArrowheads="1"/>
            </p:cNvSpPr>
            <p:nvPr/>
          </p:nvSpPr>
          <p:spPr bwMode="auto">
            <a:xfrm>
              <a:off x="2676" y="2115"/>
              <a:ext cx="7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zh-CN" altLang="en-US" sz="1800" b="1" kern="0" dirty="0">
                  <a:solidFill>
                    <a:srgbClr val="000000"/>
                  </a:solidFill>
                  <a:latin typeface="幼圆" pitchFamily="49" charset="-122"/>
                  <a:ea typeface="幼圆" pitchFamily="49" charset="-122"/>
                </a:rPr>
                <a:t>训练</a:t>
              </a:r>
              <a:endParaRPr lang="en-US" altLang="zh-CN" sz="1800" b="1" kern="0" dirty="0">
                <a:solidFill>
                  <a:srgbClr val="000000"/>
                </a:solidFill>
                <a:latin typeface="幼圆" pitchFamily="49" charset="-122"/>
                <a:ea typeface="幼圆" pitchFamily="49" charset="-122"/>
              </a:endParaRPr>
            </a:p>
          </p:txBody>
        </p:sp>
        <p:sp>
          <p:nvSpPr>
            <p:cNvPr id="22" name="AutoShape 21"/>
            <p:cNvSpPr>
              <a:spLocks noChangeArrowheads="1"/>
            </p:cNvSpPr>
            <p:nvPr/>
          </p:nvSpPr>
          <p:spPr bwMode="auto">
            <a:xfrm>
              <a:off x="2653" y="2341"/>
              <a:ext cx="589" cy="182"/>
            </a:xfrm>
            <a:prstGeom prst="rightArrow">
              <a:avLst>
                <a:gd name="adj1" fmla="val 50000"/>
                <a:gd name="adj2" fmla="val 80907"/>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2400" kern="0">
                <a:solidFill>
                  <a:srgbClr val="000000"/>
                </a:solidFill>
                <a:latin typeface="Times New Roman" pitchFamily="18" charset="0"/>
              </a:endParaRPr>
            </a:p>
          </p:txBody>
        </p:sp>
      </p:grpSp>
      <p:sp>
        <p:nvSpPr>
          <p:cNvPr id="23" name="Text Box 22"/>
          <p:cNvSpPr txBox="1">
            <a:spLocks noChangeArrowheads="1"/>
          </p:cNvSpPr>
          <p:nvPr/>
        </p:nvSpPr>
        <p:spPr bwMode="auto">
          <a:xfrm>
            <a:off x="8832850" y="4137646"/>
            <a:ext cx="863600" cy="379413"/>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kumimoji="1" lang="en-US" altLang="zh-CN" sz="1800" b="1" dirty="0">
                <a:solidFill>
                  <a:schemeClr val="bg1"/>
                </a:solidFill>
                <a:latin typeface="Palatino Linotype" pitchFamily="18" charset="0"/>
              </a:rPr>
              <a:t>? = </a:t>
            </a:r>
            <a:r>
              <a:rPr kumimoji="1" lang="zh-CN" altLang="en-US" sz="1800" b="1" dirty="0">
                <a:solidFill>
                  <a:schemeClr val="bg1"/>
                </a:solidFill>
                <a:latin typeface="幼圆" panose="02010509060101010101" pitchFamily="49" charset="-122"/>
                <a:ea typeface="幼圆" panose="02010509060101010101" pitchFamily="49" charset="-122"/>
              </a:rPr>
              <a:t>是</a:t>
            </a:r>
            <a:endParaRPr kumimoji="1" lang="en-US" altLang="zh-CN" sz="1800" b="1" i="1" dirty="0">
              <a:solidFill>
                <a:schemeClr val="bg1"/>
              </a:solidFill>
              <a:latin typeface="幼圆" panose="02010509060101010101" pitchFamily="49" charset="-122"/>
              <a:ea typeface="幼圆" panose="02010509060101010101" pitchFamily="49" charset="-122"/>
            </a:endParaRPr>
          </a:p>
        </p:txBody>
      </p:sp>
      <p:grpSp>
        <p:nvGrpSpPr>
          <p:cNvPr id="24" name="Group 23"/>
          <p:cNvGrpSpPr>
            <a:grpSpLocks/>
          </p:cNvGrpSpPr>
          <p:nvPr/>
        </p:nvGrpSpPr>
        <p:grpSpPr bwMode="auto">
          <a:xfrm>
            <a:off x="5846765" y="4229721"/>
            <a:ext cx="4227514" cy="1793876"/>
            <a:chOff x="2723" y="3158"/>
            <a:chExt cx="2663" cy="1130"/>
          </a:xfrm>
        </p:grpSpPr>
        <p:grpSp>
          <p:nvGrpSpPr>
            <p:cNvPr id="25" name="Group 24"/>
            <p:cNvGrpSpPr>
              <a:grpSpLocks/>
            </p:cNvGrpSpPr>
            <p:nvPr/>
          </p:nvGrpSpPr>
          <p:grpSpPr bwMode="auto">
            <a:xfrm>
              <a:off x="2723" y="3158"/>
              <a:ext cx="1944" cy="613"/>
              <a:chOff x="4050" y="3094"/>
              <a:chExt cx="1944" cy="613"/>
            </a:xfrm>
          </p:grpSpPr>
          <p:grpSp>
            <p:nvGrpSpPr>
              <p:cNvPr id="28" name="Group 25"/>
              <p:cNvGrpSpPr>
                <a:grpSpLocks/>
              </p:cNvGrpSpPr>
              <p:nvPr/>
            </p:nvGrpSpPr>
            <p:grpSpPr bwMode="auto">
              <a:xfrm>
                <a:off x="4595" y="3094"/>
                <a:ext cx="768" cy="296"/>
                <a:chOff x="4175" y="2008"/>
                <a:chExt cx="1137" cy="514"/>
              </a:xfrm>
            </p:grpSpPr>
            <p:pic>
              <p:nvPicPr>
                <p:cNvPr id="32" name="Picture 2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27"/>
                <p:cNvSpPr>
                  <a:spLocks noChangeArrowheads="1"/>
                </p:cNvSpPr>
                <p:nvPr/>
              </p:nvSpPr>
              <p:spPr bwMode="auto">
                <a:xfrm>
                  <a:off x="4175" y="2109"/>
                  <a:ext cx="1137"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fontAlgn="base">
                    <a:spcBef>
                      <a:spcPct val="0"/>
                    </a:spcBef>
                    <a:spcAft>
                      <a:spcPct val="0"/>
                    </a:spcAft>
                    <a:defRPr/>
                  </a:pPr>
                  <a:r>
                    <a:rPr kumimoji="1" lang="zh-CN" altLang="en-US" sz="1600" b="1" kern="0" dirty="0">
                      <a:solidFill>
                        <a:srgbClr val="000000"/>
                      </a:solidFill>
                      <a:latin typeface="幼圆" pitchFamily="49" charset="-122"/>
                      <a:ea typeface="幼圆" pitchFamily="49" charset="-122"/>
                    </a:rPr>
                    <a:t>新数据样本</a:t>
                  </a:r>
                  <a:endParaRPr kumimoji="1" lang="en-US" altLang="zh-CN" sz="1600" b="1" kern="0" dirty="0">
                    <a:solidFill>
                      <a:srgbClr val="000000"/>
                    </a:solidFill>
                    <a:latin typeface="幼圆" pitchFamily="49" charset="-122"/>
                    <a:ea typeface="幼圆" pitchFamily="49" charset="-122"/>
                  </a:endParaRPr>
                </a:p>
              </p:txBody>
            </p:sp>
          </p:grpSp>
          <p:sp>
            <p:nvSpPr>
              <p:cNvPr id="29" name="Rectangle 28"/>
              <p:cNvSpPr>
                <a:spLocks noChangeArrowheads="1"/>
              </p:cNvSpPr>
              <p:nvPr/>
            </p:nvSpPr>
            <p:spPr bwMode="auto">
              <a:xfrm>
                <a:off x="4050" y="3493"/>
                <a:ext cx="1944" cy="214"/>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square" lIns="92075" tIns="46038" rIns="92075" bIns="46038">
                <a:spAutoFit/>
              </a:bodyPr>
              <a:lstStyle/>
              <a:p>
                <a:pPr fontAlgn="base">
                  <a:spcBef>
                    <a:spcPct val="0"/>
                  </a:spcBef>
                  <a:spcAft>
                    <a:spcPct val="0"/>
                  </a:spcAft>
                  <a:defRPr/>
                </a:pPr>
                <a:r>
                  <a:rPr kumimoji="1" lang="en-US" altLang="zh-CN" sz="1600" kern="0" dirty="0">
                    <a:solidFill>
                      <a:schemeClr val="bg1"/>
                    </a:solidFill>
                    <a:latin typeface="+mj-ea"/>
                    <a:ea typeface="+mj-ea"/>
                  </a:rPr>
                  <a:t>(</a:t>
                </a:r>
                <a:r>
                  <a:rPr kumimoji="1" lang="zh-CN" altLang="en-US" sz="1600" kern="0" dirty="0">
                    <a:solidFill>
                      <a:schemeClr val="bg1"/>
                    </a:solidFill>
                    <a:latin typeface="+mj-ea"/>
                    <a:ea typeface="+mj-ea"/>
                  </a:rPr>
                  <a:t>刘二</a:t>
                </a:r>
                <a:r>
                  <a:rPr kumimoji="1" lang="en-US" altLang="zh-CN" sz="1600" kern="0" dirty="0">
                    <a:solidFill>
                      <a:schemeClr val="bg1"/>
                    </a:solidFill>
                    <a:latin typeface="+mj-ea"/>
                    <a:ea typeface="+mj-ea"/>
                  </a:rPr>
                  <a:t>, </a:t>
                </a:r>
                <a:r>
                  <a:rPr kumimoji="1" lang="zh-CN" altLang="en-US" sz="1600" kern="0" dirty="0">
                    <a:solidFill>
                      <a:schemeClr val="bg1"/>
                    </a:solidFill>
                    <a:latin typeface="+mj-ea"/>
                    <a:ea typeface="+mj-ea"/>
                  </a:rPr>
                  <a:t>公务员</a:t>
                </a:r>
                <a:r>
                  <a:rPr kumimoji="1" lang="en-US" altLang="zh-CN" sz="1600" kern="0" dirty="0">
                    <a:solidFill>
                      <a:schemeClr val="bg1"/>
                    </a:solidFill>
                    <a:latin typeface="+mj-ea"/>
                    <a:ea typeface="+mj-ea"/>
                  </a:rPr>
                  <a:t>, 8</a:t>
                </a:r>
                <a:r>
                  <a:rPr kumimoji="1" lang="zh-CN" altLang="en-US" sz="1600" kern="0" dirty="0">
                    <a:solidFill>
                      <a:schemeClr val="bg1"/>
                    </a:solidFill>
                    <a:latin typeface="+mj-ea"/>
                    <a:ea typeface="+mj-ea"/>
                  </a:rPr>
                  <a:t>万</a:t>
                </a:r>
                <a:r>
                  <a:rPr kumimoji="1" lang="en-US" altLang="zh-CN" sz="1600" kern="0" dirty="0">
                    <a:solidFill>
                      <a:schemeClr val="bg1"/>
                    </a:solidFill>
                    <a:latin typeface="+mj-ea"/>
                    <a:ea typeface="+mj-ea"/>
                  </a:rPr>
                  <a:t>, …,  ?)</a:t>
                </a:r>
              </a:p>
            </p:txBody>
          </p:sp>
          <p:sp>
            <p:nvSpPr>
              <p:cNvPr id="30" name="Line 29"/>
              <p:cNvSpPr>
                <a:spLocks noChangeShapeType="1"/>
              </p:cNvSpPr>
              <p:nvPr/>
            </p:nvSpPr>
            <p:spPr bwMode="auto">
              <a:xfrm flipH="1">
                <a:off x="4275" y="3334"/>
                <a:ext cx="306" cy="14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2400" kern="0">
                  <a:solidFill>
                    <a:srgbClr val="000000"/>
                  </a:solidFill>
                  <a:latin typeface="Times New Roman" pitchFamily="18" charset="0"/>
                </a:endParaRPr>
              </a:p>
            </p:txBody>
          </p:sp>
          <p:sp>
            <p:nvSpPr>
              <p:cNvPr id="31" name="Line 30"/>
              <p:cNvSpPr>
                <a:spLocks noChangeShapeType="1"/>
              </p:cNvSpPr>
              <p:nvPr/>
            </p:nvSpPr>
            <p:spPr bwMode="auto">
              <a:xfrm>
                <a:off x="5362" y="3334"/>
                <a:ext cx="297" cy="14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2400" kern="0">
                  <a:solidFill>
                    <a:srgbClr val="000000"/>
                  </a:solidFill>
                  <a:latin typeface="Times New Roman" pitchFamily="18" charset="0"/>
                </a:endParaRPr>
              </a:p>
            </p:txBody>
          </p:sp>
        </p:grpSp>
        <p:sp>
          <p:nvSpPr>
            <p:cNvPr id="26" name="Line 31"/>
            <p:cNvSpPr>
              <a:spLocks noChangeShapeType="1"/>
            </p:cNvSpPr>
            <p:nvPr/>
          </p:nvSpPr>
          <p:spPr bwMode="auto">
            <a:xfrm>
              <a:off x="4416" y="3771"/>
              <a:ext cx="322" cy="330"/>
            </a:xfrm>
            <a:prstGeom prst="line">
              <a:avLst/>
            </a:prstGeom>
            <a:noFill/>
            <a:ln w="254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zh-CN" altLang="en-US" sz="2400" kern="0">
                <a:solidFill>
                  <a:srgbClr val="000000"/>
                </a:solidFill>
                <a:latin typeface="Times New Roman" pitchFamily="18" charset="0"/>
              </a:endParaRPr>
            </a:p>
          </p:txBody>
        </p:sp>
        <p:sp>
          <p:nvSpPr>
            <p:cNvPr id="27" name="Text Box 32"/>
            <p:cNvSpPr txBox="1">
              <a:spLocks noChangeArrowheads="1"/>
            </p:cNvSpPr>
            <p:nvPr/>
          </p:nvSpPr>
          <p:spPr bwMode="auto">
            <a:xfrm>
              <a:off x="4738" y="3920"/>
              <a:ext cx="648" cy="368"/>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fontAlgn="base" hangingPunct="1">
                <a:spcBef>
                  <a:spcPct val="50000"/>
                </a:spcBef>
                <a:spcAft>
                  <a:spcPct val="0"/>
                </a:spcAft>
                <a:defRPr/>
              </a:pPr>
              <a:r>
                <a:rPr lang="zh-CN" altLang="en-US" sz="1600" b="1" kern="0" dirty="0">
                  <a:solidFill>
                    <a:schemeClr val="tx2"/>
                  </a:solidFill>
                  <a:latin typeface="幼圆" pitchFamily="49" charset="-122"/>
                  <a:ea typeface="幼圆" pitchFamily="49" charset="-122"/>
                </a:rPr>
                <a:t>类别标记未知</a:t>
              </a:r>
              <a:endParaRPr lang="en-US" altLang="zh-CN" sz="1600" b="1" kern="0" dirty="0">
                <a:solidFill>
                  <a:schemeClr val="tx2"/>
                </a:solidFill>
                <a:latin typeface="幼圆" pitchFamily="49" charset="-122"/>
                <a:ea typeface="幼圆" pitchFamily="49" charset="-122"/>
              </a:endParaRPr>
            </a:p>
          </p:txBody>
        </p:sp>
      </p:grpSp>
      <p:sp>
        <p:nvSpPr>
          <p:cNvPr id="34" name="AutoShape 33"/>
          <p:cNvSpPr>
            <a:spLocks/>
          </p:cNvSpPr>
          <p:nvPr/>
        </p:nvSpPr>
        <p:spPr bwMode="auto">
          <a:xfrm>
            <a:off x="6600824" y="1421434"/>
            <a:ext cx="3951266" cy="401637"/>
          </a:xfrm>
          <a:prstGeom prst="borderCallout1">
            <a:avLst>
              <a:gd name="adj1" fmla="val 46245"/>
              <a:gd name="adj2" fmla="val -2861"/>
              <a:gd name="adj3" fmla="val 294356"/>
              <a:gd name="adj4" fmla="val -14490"/>
            </a:avLst>
          </a:prstGeom>
          <a:ln>
            <a:headEnd/>
            <a:tailEnd/>
          </a:ln>
        </p:spPr>
        <p:style>
          <a:lnRef idx="0">
            <a:schemeClr val="accent3"/>
          </a:lnRef>
          <a:fillRef idx="3">
            <a:schemeClr val="accent3"/>
          </a:fillRef>
          <a:effectRef idx="3">
            <a:schemeClr val="accent3"/>
          </a:effectRef>
          <a:fontRef idx="minor">
            <a:schemeClr val="lt1"/>
          </a:fontRef>
        </p:style>
        <p:txBody>
          <a:bodyPr/>
          <a:lstStyle/>
          <a:p>
            <a:pPr fontAlgn="base">
              <a:spcBef>
                <a:spcPct val="0"/>
              </a:spcBef>
              <a:spcAft>
                <a:spcPct val="0"/>
              </a:spcAft>
              <a:defRPr/>
            </a:pPr>
            <a:r>
              <a:rPr lang="zh-CN" altLang="en-US" kern="0" dirty="0">
                <a:solidFill>
                  <a:schemeClr val="bg1"/>
                </a:solidFill>
                <a:latin typeface="Palatino Linotype" pitchFamily="18" charset="0"/>
                <a:ea typeface="幼圆" pitchFamily="49" charset="-122"/>
              </a:rPr>
              <a:t>使用学习算法</a:t>
            </a:r>
            <a:r>
              <a:rPr lang="zh-CN" altLang="en-US" kern="0" dirty="0">
                <a:solidFill>
                  <a:schemeClr val="bg1"/>
                </a:solidFill>
                <a:latin typeface="Verdana" panose="020B0604030504040204" pitchFamily="34" charset="0"/>
                <a:ea typeface="幼圆" pitchFamily="49" charset="-122"/>
                <a:cs typeface="Verdana" panose="020B0604030504040204" pitchFamily="34" charset="0"/>
              </a:rPr>
              <a:t>（</a:t>
            </a:r>
            <a:r>
              <a:rPr lang="en-US" altLang="zh-CN" i="1" kern="0" dirty="0">
                <a:solidFill>
                  <a:schemeClr val="bg1"/>
                </a:solidFill>
                <a:latin typeface="Verdana" panose="020B0604030504040204" pitchFamily="34" charset="0"/>
                <a:ea typeface="Verdana" panose="020B0604030504040204" pitchFamily="34" charset="0"/>
                <a:cs typeface="Verdana" panose="020B0604030504040204" pitchFamily="34" charset="0"/>
              </a:rPr>
              <a:t>learning algorithm</a:t>
            </a:r>
            <a:r>
              <a:rPr lang="zh-CN" altLang="en-US" kern="0" dirty="0">
                <a:solidFill>
                  <a:schemeClr val="bg1"/>
                </a:solidFill>
                <a:latin typeface="Verdana" panose="020B0604030504040204" pitchFamily="34" charset="0"/>
                <a:ea typeface="幼圆" pitchFamily="49" charset="-122"/>
                <a:cs typeface="Verdana" panose="020B0604030504040204" pitchFamily="34" charset="0"/>
              </a:rPr>
              <a:t>）</a:t>
            </a:r>
            <a:endParaRPr lang="en-US" altLang="zh-CN" kern="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9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750"/>
                                        <p:tgtEl>
                                          <p:spTgt spid="20"/>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1000"/>
                                        <p:tgtEl>
                                          <p:spTgt spid="34"/>
                                        </p:tgtEl>
                                      </p:cBhvr>
                                    </p:animEffect>
                                  </p:childTnLst>
                                </p:cTn>
                              </p:par>
                            </p:childTnLst>
                          </p:cTn>
                        </p:par>
                        <p:par>
                          <p:cTn id="12" fill="hold">
                            <p:stCondLst>
                              <p:cond delay="175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up)">
                                      <p:cBhvr>
                                        <p:cTn id="20" dur="500"/>
                                        <p:tgtEl>
                                          <p:spTgt spid="24"/>
                                        </p:tgtEl>
                                      </p:cBhvr>
                                    </p:animEffect>
                                  </p:childTnLst>
                                </p:cTn>
                              </p:par>
                            </p:childTnLst>
                          </p:cTn>
                        </p:par>
                        <p:par>
                          <p:cTn id="21" fill="hold">
                            <p:stCondLst>
                              <p:cond delay="500"/>
                            </p:stCondLst>
                            <p:childTnLst>
                              <p:par>
                                <p:cTn id="22" presetID="22" presetClass="entr" presetSubtype="4" fill="hold" grpId="0" nodeType="afterEffect">
                                  <p:stCondLst>
                                    <p:cond delay="50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par>
                          <p:cTn id="25" fill="hold">
                            <p:stCondLst>
                              <p:cond delay="1500"/>
                            </p:stCondLst>
                            <p:childTnLst>
                              <p:par>
                                <p:cTn id="26" presetID="22" presetClass="entr" presetSubtype="1" fill="hold" grpId="0" nodeType="afterEffect">
                                  <p:stCondLst>
                                    <p:cond delay="50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cTn>
                              </p:par>
                            </p:childTnLst>
                          </p:cTn>
                        </p:par>
                        <p:par>
                          <p:cTn id="29" fill="hold">
                            <p:stCondLst>
                              <p:cond delay="2500"/>
                            </p:stCondLst>
                            <p:childTnLst>
                              <p:par>
                                <p:cTn id="30" presetID="22" presetClass="entr" presetSubtype="8" fill="hold" grpId="0" nodeType="afterEffect">
                                  <p:stCondLst>
                                    <p:cond delay="50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3" grpId="0" animBg="1"/>
      <p:bldP spid="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solidFill>
                  <a:srgbClr val="000066"/>
                </a:solidFill>
                <a:latin typeface="Arial" panose="020B0604020202020204" pitchFamily="34" charset="0"/>
                <a:ea typeface="Microsoft YaHei" panose="020B0503020204020204" pitchFamily="34" charset="-122"/>
                <a:cs typeface="+mn-ea"/>
              </a:rPr>
              <a:t>典型的机器学习过程</a:t>
            </a:r>
          </a:p>
        </p:txBody>
      </p:sp>
      <p:pic>
        <p:nvPicPr>
          <p:cNvPr id="35" name="图片 34">
            <a:extLst>
              <a:ext uri="{FF2B5EF4-FFF2-40B4-BE49-F238E27FC236}">
                <a16:creationId xmlns:a16="http://schemas.microsoft.com/office/drawing/2014/main" id="{A44ECCF9-1256-4F4B-A74B-7448B37592C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78698" y="1035096"/>
            <a:ext cx="5414091" cy="5390755"/>
          </a:xfrm>
          <a:prstGeom prst="rect">
            <a:avLst/>
          </a:prstGeom>
        </p:spPr>
      </p:pic>
    </p:spTree>
    <p:extLst>
      <p:ext uri="{BB962C8B-B14F-4D97-AF65-F5344CB8AC3E}">
        <p14:creationId xmlns:p14="http://schemas.microsoft.com/office/powerpoint/2010/main" val="372763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1771824" y="945595"/>
            <a:ext cx="8616950" cy="5918668"/>
          </a:xfrm>
        </p:spPr>
        <p:txBody>
          <a:bodyPr>
            <a:normAutofit/>
          </a:bodyPr>
          <a:lstStyle/>
          <a:p>
            <a:r>
              <a:rPr lang="zh-CN" altLang="en-US" dirty="0">
                <a:solidFill>
                  <a:schemeClr val="bg1">
                    <a:lumMod val="85000"/>
                  </a:schemeClr>
                </a:solidFill>
              </a:rPr>
              <a:t>引言</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t>基本术语</a:t>
            </a:r>
            <a:endParaRPr lang="en-US" altLang="zh-CN" dirty="0"/>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假设空间</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归纳偏好</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发展历程</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应用现状</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阅读材料</a:t>
            </a:r>
          </a:p>
        </p:txBody>
      </p:sp>
    </p:spTree>
    <p:extLst>
      <p:ext uri="{BB962C8B-B14F-4D97-AF65-F5344CB8AC3E}">
        <p14:creationId xmlns:p14="http://schemas.microsoft.com/office/powerpoint/2010/main" val="4096786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b="1" dirty="0">
                <a:solidFill>
                  <a:srgbClr val="000066"/>
                </a:solidFill>
                <a:effectLst>
                  <a:outerShdw blurRad="38100" dist="38100" dir="2700000" algn="tl">
                    <a:srgbClr val="000000">
                      <a:alpha val="43137"/>
                    </a:srgbClr>
                  </a:outerShdw>
                </a:effectLst>
                <a:latin typeface="Arial" panose="020B0604020202020204" pitchFamily="34" charset="0"/>
                <a:ea typeface="Microsoft YaHei" panose="020B0503020204020204" pitchFamily="34" charset="-122"/>
                <a:cs typeface="+mn-ea"/>
              </a:rPr>
              <a:t>基本术语</a:t>
            </a:r>
            <a:r>
              <a:rPr lang="en-US" altLang="zh-CN" sz="3200" b="1" dirty="0">
                <a:solidFill>
                  <a:srgbClr val="000066"/>
                </a:solidFill>
                <a:effectLst>
                  <a:outerShdw blurRad="38100" dist="38100" dir="2700000" algn="tl">
                    <a:srgbClr val="000000">
                      <a:alpha val="43137"/>
                    </a:srgbClr>
                  </a:outerShdw>
                </a:effectLst>
                <a:latin typeface="Arial" panose="020B0604020202020204" pitchFamily="34" charset="0"/>
                <a:ea typeface="Microsoft YaHei" panose="020B0503020204020204" pitchFamily="34" charset="-122"/>
                <a:cs typeface="+mn-ea"/>
              </a:rPr>
              <a:t>-</a:t>
            </a:r>
            <a:r>
              <a:rPr lang="zh-CN" altLang="en-US" sz="3200" b="1" dirty="0">
                <a:solidFill>
                  <a:srgbClr val="000066"/>
                </a:solidFill>
                <a:effectLst>
                  <a:outerShdw blurRad="38100" dist="38100" dir="2700000" algn="tl">
                    <a:srgbClr val="000000">
                      <a:alpha val="43137"/>
                    </a:srgbClr>
                  </a:outerShdw>
                </a:effectLst>
                <a:latin typeface="Arial" panose="020B0604020202020204" pitchFamily="34" charset="0"/>
                <a:ea typeface="Microsoft YaHei" panose="020B0503020204020204" pitchFamily="34" charset="-122"/>
                <a:cs typeface="+mn-ea"/>
              </a:rPr>
              <a:t>数据</a:t>
            </a:r>
          </a:p>
        </p:txBody>
      </p:sp>
      <p:grpSp>
        <p:nvGrpSpPr>
          <p:cNvPr id="14" name="组合 13"/>
          <p:cNvGrpSpPr/>
          <p:nvPr/>
        </p:nvGrpSpPr>
        <p:grpSpPr>
          <a:xfrm>
            <a:off x="2054633" y="2228877"/>
            <a:ext cx="7670704" cy="3614304"/>
            <a:chOff x="2303748" y="2498116"/>
            <a:chExt cx="4513921" cy="1861768"/>
          </a:xfrm>
        </p:grpSpPr>
        <p:pic>
          <p:nvPicPr>
            <p:cNvPr id="12" name="Picture 2" descr="D:\老板的书\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748" y="2498116"/>
              <a:ext cx="4513921" cy="15121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sylar\Desktop\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363" y="4014779"/>
              <a:ext cx="4509131" cy="34510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5" name="直接箭头连接符 14"/>
          <p:cNvCxnSpPr/>
          <p:nvPr/>
        </p:nvCxnSpPr>
        <p:spPr bwMode="auto">
          <a:xfrm flipH="1" flipV="1">
            <a:off x="1647826" y="3257050"/>
            <a:ext cx="350160" cy="2"/>
          </a:xfrm>
          <a:prstGeom prst="straightConnector1">
            <a:avLst/>
          </a:prstGeom>
          <a:noFill/>
          <a:ln w="31750" cap="flat" cmpd="sng" algn="ctr">
            <a:solidFill>
              <a:srgbClr val="800000">
                <a:lumMod val="40000"/>
                <a:lumOff val="60000"/>
              </a:srgbClr>
            </a:solidFill>
            <a:prstDash val="solid"/>
            <a:headEnd type="none" w="med" len="med"/>
            <a:tailEnd type="arrow"/>
          </a:ln>
          <a:effectLst/>
        </p:spPr>
      </p:cxnSp>
      <p:sp>
        <p:nvSpPr>
          <p:cNvPr id="18" name="TextBox 18"/>
          <p:cNvSpPr txBox="1"/>
          <p:nvPr/>
        </p:nvSpPr>
        <p:spPr>
          <a:xfrm>
            <a:off x="211465" y="2972774"/>
            <a:ext cx="1698859" cy="707886"/>
          </a:xfrm>
          <a:prstGeom prst="rect">
            <a:avLst/>
          </a:prstGeom>
          <a:noFill/>
        </p:spPr>
        <p:txBody>
          <a:bodyPr wrap="square" rtlCol="0">
            <a:spAutoFit/>
          </a:bodyPr>
          <a:lstStyle/>
          <a:p>
            <a:pPr algn="ctr" eaLnBrk="0" fontAlgn="base" hangingPunct="0">
              <a:spcBef>
                <a:spcPct val="0"/>
              </a:spcBef>
              <a:spcAft>
                <a:spcPct val="0"/>
              </a:spcAft>
              <a:defRPr/>
            </a:pPr>
            <a:r>
              <a:rPr kumimoji="1" lang="zh-CN" altLang="en-US" sz="2000" b="1" dirty="0">
                <a:solidFill>
                  <a:srgbClr val="000066"/>
                </a:solidFill>
                <a:latin typeface="Arial" panose="020B0604020202020204" pitchFamily="34" charset="0"/>
                <a:ea typeface="Microsoft YaHei" panose="020B0503020204020204" pitchFamily="34" charset="-122"/>
                <a:cs typeface="+mn-ea"/>
              </a:rPr>
              <a:t>训练集</a:t>
            </a:r>
            <a:endParaRPr kumimoji="1" lang="en-US" altLang="zh-CN" sz="2000" b="1" dirty="0">
              <a:solidFill>
                <a:srgbClr val="000066"/>
              </a:solidFill>
              <a:latin typeface="Arial" panose="020B0604020202020204" pitchFamily="34" charset="0"/>
              <a:ea typeface="Microsoft YaHei" panose="020B0503020204020204" pitchFamily="34" charset="-122"/>
              <a:cs typeface="+mn-ea"/>
            </a:endParaRPr>
          </a:p>
          <a:p>
            <a:pPr algn="ctr" eaLnBrk="0" fontAlgn="base" hangingPunct="0">
              <a:spcBef>
                <a:spcPct val="0"/>
              </a:spcBef>
              <a:spcAft>
                <a:spcPct val="0"/>
              </a:spcAft>
              <a:defRPr/>
            </a:pPr>
            <a:r>
              <a:rPr kumimoji="1" lang="en-US" altLang="zh-CN" sz="2000" b="1" dirty="0">
                <a:solidFill>
                  <a:srgbClr val="000066"/>
                </a:solidFill>
                <a:latin typeface="Arial" panose="020B0604020202020204" pitchFamily="34" charset="0"/>
                <a:ea typeface="Microsoft YaHei" panose="020B0503020204020204" pitchFamily="34" charset="-122"/>
                <a:cs typeface="+mn-ea"/>
              </a:rPr>
              <a:t>training set</a:t>
            </a:r>
            <a:endParaRPr kumimoji="1" lang="zh-CN" altLang="en-US" sz="2000" b="1" dirty="0">
              <a:solidFill>
                <a:srgbClr val="000066"/>
              </a:solidFill>
              <a:latin typeface="Arial" panose="020B0604020202020204" pitchFamily="34" charset="0"/>
              <a:ea typeface="Microsoft YaHei" panose="020B0503020204020204" pitchFamily="34" charset="-122"/>
              <a:cs typeface="+mn-ea"/>
            </a:endParaRPr>
          </a:p>
        </p:txBody>
      </p:sp>
      <p:cxnSp>
        <p:nvCxnSpPr>
          <p:cNvPr id="20" name="直接箭头连接符 19"/>
          <p:cNvCxnSpPr/>
          <p:nvPr/>
        </p:nvCxnSpPr>
        <p:spPr bwMode="auto">
          <a:xfrm flipH="1" flipV="1">
            <a:off x="1620833" y="5433940"/>
            <a:ext cx="349200" cy="2"/>
          </a:xfrm>
          <a:prstGeom prst="straightConnector1">
            <a:avLst/>
          </a:prstGeom>
          <a:noFill/>
          <a:ln w="31750" cap="flat" cmpd="sng" algn="ctr">
            <a:solidFill>
              <a:srgbClr val="800000">
                <a:lumMod val="40000"/>
                <a:lumOff val="60000"/>
              </a:srgbClr>
            </a:solidFill>
            <a:prstDash val="solid"/>
            <a:headEnd type="none" w="med" len="med"/>
            <a:tailEnd type="arrow"/>
          </a:ln>
          <a:effectLst/>
        </p:spPr>
      </p:cxnSp>
      <p:sp>
        <p:nvSpPr>
          <p:cNvPr id="21" name="TextBox 18"/>
          <p:cNvSpPr txBox="1"/>
          <p:nvPr/>
        </p:nvSpPr>
        <p:spPr>
          <a:xfrm>
            <a:off x="415214" y="5164492"/>
            <a:ext cx="1101612" cy="707886"/>
          </a:xfrm>
          <a:prstGeom prst="rect">
            <a:avLst/>
          </a:prstGeom>
          <a:noFill/>
        </p:spPr>
        <p:txBody>
          <a:bodyPr wrap="square" rtlCol="0">
            <a:spAutoFit/>
          </a:bodyPr>
          <a:lstStyle/>
          <a:p>
            <a:pPr algn="ctr" eaLnBrk="0" fontAlgn="base" hangingPunct="0">
              <a:spcBef>
                <a:spcPct val="0"/>
              </a:spcBef>
              <a:spcAft>
                <a:spcPct val="0"/>
              </a:spcAft>
              <a:defRPr/>
            </a:pPr>
            <a:r>
              <a:rPr kumimoji="1" lang="zh-CN" altLang="en-US" sz="2000" b="1" dirty="0">
                <a:solidFill>
                  <a:srgbClr val="000066"/>
                </a:solidFill>
                <a:latin typeface="Arial" panose="020B0604020202020204" pitchFamily="34" charset="0"/>
                <a:ea typeface="Microsoft YaHei" panose="020B0503020204020204" pitchFamily="34" charset="-122"/>
                <a:cs typeface="+mn-ea"/>
              </a:rPr>
              <a:t>测试集</a:t>
            </a:r>
            <a:endParaRPr kumimoji="1" lang="en-US" altLang="zh-CN" sz="2000" b="1" dirty="0">
              <a:solidFill>
                <a:srgbClr val="000066"/>
              </a:solidFill>
              <a:latin typeface="Arial" panose="020B0604020202020204" pitchFamily="34" charset="0"/>
              <a:ea typeface="Microsoft YaHei" panose="020B0503020204020204" pitchFamily="34" charset="-122"/>
              <a:cs typeface="+mn-ea"/>
            </a:endParaRPr>
          </a:p>
          <a:p>
            <a:pPr algn="ctr" eaLnBrk="0" fontAlgn="base" hangingPunct="0">
              <a:spcBef>
                <a:spcPct val="0"/>
              </a:spcBef>
              <a:spcAft>
                <a:spcPct val="0"/>
              </a:spcAft>
              <a:defRPr/>
            </a:pPr>
            <a:r>
              <a:rPr kumimoji="1" lang="en-US" altLang="zh-CN" sz="2000" b="1" dirty="0">
                <a:solidFill>
                  <a:srgbClr val="000066"/>
                </a:solidFill>
                <a:latin typeface="Arial" panose="020B0604020202020204" pitchFamily="34" charset="0"/>
                <a:ea typeface="Microsoft YaHei" panose="020B0503020204020204" pitchFamily="34" charset="-122"/>
                <a:cs typeface="+mn-ea"/>
              </a:rPr>
              <a:t>test set</a:t>
            </a:r>
            <a:endParaRPr kumimoji="1" lang="zh-CN" altLang="en-US" sz="2000" b="1" dirty="0">
              <a:solidFill>
                <a:srgbClr val="000066"/>
              </a:solidFill>
              <a:latin typeface="Arial" panose="020B0604020202020204" pitchFamily="34" charset="0"/>
              <a:ea typeface="Microsoft YaHei" panose="020B0503020204020204" pitchFamily="34" charset="-122"/>
              <a:cs typeface="+mn-ea"/>
            </a:endParaRPr>
          </a:p>
        </p:txBody>
      </p:sp>
      <p:cxnSp>
        <p:nvCxnSpPr>
          <p:cNvPr id="22" name="直接箭头连接符 21"/>
          <p:cNvCxnSpPr/>
          <p:nvPr/>
        </p:nvCxnSpPr>
        <p:spPr bwMode="auto">
          <a:xfrm flipV="1">
            <a:off x="4467191" y="1988642"/>
            <a:ext cx="0" cy="372055"/>
          </a:xfrm>
          <a:prstGeom prst="straightConnector1">
            <a:avLst/>
          </a:prstGeom>
          <a:noFill/>
          <a:ln w="31750" cap="flat" cmpd="sng" algn="ctr">
            <a:solidFill>
              <a:srgbClr val="800000">
                <a:lumMod val="40000"/>
                <a:lumOff val="60000"/>
              </a:srgbClr>
            </a:solidFill>
            <a:prstDash val="solid"/>
            <a:headEnd type="none" w="med" len="med"/>
            <a:tailEnd type="arrow"/>
          </a:ln>
          <a:effectLst/>
        </p:spPr>
      </p:cxnSp>
      <p:sp>
        <p:nvSpPr>
          <p:cNvPr id="24" name="TextBox 18"/>
          <p:cNvSpPr txBox="1"/>
          <p:nvPr/>
        </p:nvSpPr>
        <p:spPr>
          <a:xfrm>
            <a:off x="3382916" y="1265579"/>
            <a:ext cx="2265769" cy="707886"/>
          </a:xfrm>
          <a:prstGeom prst="rect">
            <a:avLst/>
          </a:prstGeom>
          <a:noFill/>
        </p:spPr>
        <p:txBody>
          <a:bodyPr wrap="square" rtlCol="0">
            <a:spAutoFit/>
          </a:bodyPr>
          <a:lstStyle/>
          <a:p>
            <a:pPr algn="ctr" eaLnBrk="0" fontAlgn="base" hangingPunct="0">
              <a:spcBef>
                <a:spcPct val="0"/>
              </a:spcBef>
              <a:spcAft>
                <a:spcPct val="0"/>
              </a:spcAft>
              <a:defRPr/>
            </a:pPr>
            <a:r>
              <a:rPr kumimoji="1" lang="zh-CN" altLang="en-US" sz="2000" b="1" dirty="0">
                <a:solidFill>
                  <a:srgbClr val="000066"/>
                </a:solidFill>
                <a:latin typeface="Arial" panose="020B0604020202020204" pitchFamily="34" charset="0"/>
                <a:ea typeface="Microsoft YaHei" panose="020B0503020204020204" pitchFamily="34" charset="-122"/>
                <a:cs typeface="+mn-ea"/>
              </a:rPr>
              <a:t>特征</a:t>
            </a:r>
            <a:r>
              <a:rPr kumimoji="1" lang="en-US" altLang="zh-CN" sz="2000" b="1" dirty="0">
                <a:solidFill>
                  <a:srgbClr val="000066"/>
                </a:solidFill>
                <a:latin typeface="Arial" panose="020B0604020202020204" pitchFamily="34" charset="0"/>
                <a:ea typeface="Microsoft YaHei" panose="020B0503020204020204" pitchFamily="34" charset="-122"/>
                <a:cs typeface="+mn-ea"/>
              </a:rPr>
              <a:t>feature/attribute</a:t>
            </a:r>
            <a:endParaRPr kumimoji="1" lang="zh-CN" altLang="en-US" sz="2000" b="1" dirty="0">
              <a:solidFill>
                <a:srgbClr val="000066"/>
              </a:solidFill>
              <a:latin typeface="Arial" panose="020B0604020202020204" pitchFamily="34" charset="0"/>
              <a:ea typeface="Microsoft YaHei" panose="020B0503020204020204" pitchFamily="34" charset="-122"/>
              <a:cs typeface="+mn-ea"/>
            </a:endParaRPr>
          </a:p>
        </p:txBody>
      </p:sp>
      <p:cxnSp>
        <p:nvCxnSpPr>
          <p:cNvPr id="26" name="直接箭头连接符 25"/>
          <p:cNvCxnSpPr/>
          <p:nvPr/>
        </p:nvCxnSpPr>
        <p:spPr bwMode="auto">
          <a:xfrm flipV="1">
            <a:off x="8809085" y="2005078"/>
            <a:ext cx="0" cy="372055"/>
          </a:xfrm>
          <a:prstGeom prst="straightConnector1">
            <a:avLst/>
          </a:prstGeom>
          <a:noFill/>
          <a:ln w="31750" cap="flat" cmpd="sng" algn="ctr">
            <a:solidFill>
              <a:srgbClr val="800000">
                <a:lumMod val="40000"/>
                <a:lumOff val="60000"/>
              </a:srgbClr>
            </a:solidFill>
            <a:prstDash val="solid"/>
            <a:headEnd type="none" w="med" len="med"/>
            <a:tailEnd type="arrow"/>
          </a:ln>
          <a:effectLst/>
        </p:spPr>
      </p:cxnSp>
      <p:sp>
        <p:nvSpPr>
          <p:cNvPr id="27" name="TextBox 18"/>
          <p:cNvSpPr txBox="1"/>
          <p:nvPr/>
        </p:nvSpPr>
        <p:spPr>
          <a:xfrm>
            <a:off x="8064863" y="1259165"/>
            <a:ext cx="1488443" cy="707886"/>
          </a:xfrm>
          <a:prstGeom prst="rect">
            <a:avLst/>
          </a:prstGeom>
          <a:noFill/>
        </p:spPr>
        <p:txBody>
          <a:bodyPr wrap="square" rtlCol="0">
            <a:spAutoFit/>
          </a:bodyPr>
          <a:lstStyle/>
          <a:p>
            <a:pPr algn="ctr" eaLnBrk="0" fontAlgn="base" hangingPunct="0">
              <a:spcBef>
                <a:spcPct val="0"/>
              </a:spcBef>
              <a:spcAft>
                <a:spcPct val="0"/>
              </a:spcAft>
              <a:defRPr/>
            </a:pPr>
            <a:r>
              <a:rPr kumimoji="1" lang="zh-CN" altLang="en-US" sz="2000" b="1" dirty="0">
                <a:solidFill>
                  <a:srgbClr val="000066"/>
                </a:solidFill>
                <a:latin typeface="Arial" panose="020B0604020202020204" pitchFamily="34" charset="0"/>
                <a:ea typeface="Microsoft YaHei" panose="020B0503020204020204" pitchFamily="34" charset="-122"/>
                <a:cs typeface="+mn-ea"/>
              </a:rPr>
              <a:t>标记</a:t>
            </a:r>
            <a:endParaRPr kumimoji="1" lang="en-US" altLang="zh-CN" sz="2000" b="1" dirty="0">
              <a:solidFill>
                <a:srgbClr val="000066"/>
              </a:solidFill>
              <a:latin typeface="Arial" panose="020B0604020202020204" pitchFamily="34" charset="0"/>
              <a:ea typeface="Microsoft YaHei" panose="020B0503020204020204" pitchFamily="34" charset="-122"/>
              <a:cs typeface="+mn-ea"/>
            </a:endParaRPr>
          </a:p>
          <a:p>
            <a:pPr algn="ctr" eaLnBrk="0" fontAlgn="base" hangingPunct="0">
              <a:spcBef>
                <a:spcPct val="0"/>
              </a:spcBef>
              <a:spcAft>
                <a:spcPct val="0"/>
              </a:spcAft>
              <a:defRPr/>
            </a:pPr>
            <a:r>
              <a:rPr kumimoji="1" lang="en-US" altLang="zh-CN" sz="2000" b="1" dirty="0">
                <a:solidFill>
                  <a:srgbClr val="000066"/>
                </a:solidFill>
                <a:latin typeface="Arial" panose="020B0604020202020204" pitchFamily="34" charset="0"/>
                <a:ea typeface="Microsoft YaHei" panose="020B0503020204020204" pitchFamily="34" charset="-122"/>
                <a:cs typeface="+mn-ea"/>
              </a:rPr>
              <a:t>label</a:t>
            </a:r>
            <a:endParaRPr kumimoji="1" lang="zh-CN" altLang="en-US" sz="2000" b="1" dirty="0">
              <a:solidFill>
                <a:srgbClr val="000066"/>
              </a:solidFill>
              <a:latin typeface="Arial" panose="020B0604020202020204" pitchFamily="34" charset="0"/>
              <a:ea typeface="Microsoft YaHei" panose="020B0503020204020204" pitchFamily="34" charset="-122"/>
              <a:cs typeface="+mn-ea"/>
            </a:endParaRPr>
          </a:p>
        </p:txBody>
      </p:sp>
      <p:cxnSp>
        <p:nvCxnSpPr>
          <p:cNvPr id="16" name="直接箭头连接符 14">
            <a:extLst>
              <a:ext uri="{FF2B5EF4-FFF2-40B4-BE49-F238E27FC236}">
                <a16:creationId xmlns:a16="http://schemas.microsoft.com/office/drawing/2014/main" id="{92C23F92-1588-E449-9BA6-4CE5F5E280C6}"/>
              </a:ext>
            </a:extLst>
          </p:cNvPr>
          <p:cNvCxnSpPr>
            <a:cxnSpLocks/>
          </p:cNvCxnSpPr>
          <p:nvPr/>
        </p:nvCxnSpPr>
        <p:spPr bwMode="auto">
          <a:xfrm>
            <a:off x="9223219" y="3172101"/>
            <a:ext cx="593009" cy="0"/>
          </a:xfrm>
          <a:prstGeom prst="straightConnector1">
            <a:avLst/>
          </a:prstGeom>
          <a:noFill/>
          <a:ln w="31750" cap="flat" cmpd="sng" algn="ctr">
            <a:solidFill>
              <a:srgbClr val="800000">
                <a:lumMod val="40000"/>
                <a:lumOff val="60000"/>
              </a:srgbClr>
            </a:solidFill>
            <a:prstDash val="solid"/>
            <a:headEnd type="none" w="med" len="med"/>
            <a:tailEnd type="arrow"/>
          </a:ln>
          <a:effectLst/>
        </p:spPr>
      </p:cxnSp>
      <p:sp>
        <p:nvSpPr>
          <p:cNvPr id="17" name="TextBox 18">
            <a:extLst>
              <a:ext uri="{FF2B5EF4-FFF2-40B4-BE49-F238E27FC236}">
                <a16:creationId xmlns:a16="http://schemas.microsoft.com/office/drawing/2014/main" id="{F1254C93-8CE7-0C47-9B0C-B59CEEABF96A}"/>
              </a:ext>
            </a:extLst>
          </p:cNvPr>
          <p:cNvSpPr txBox="1"/>
          <p:nvPr/>
        </p:nvSpPr>
        <p:spPr>
          <a:xfrm>
            <a:off x="9629584" y="2879713"/>
            <a:ext cx="2410015" cy="707886"/>
          </a:xfrm>
          <a:prstGeom prst="rect">
            <a:avLst/>
          </a:prstGeom>
          <a:noFill/>
        </p:spPr>
        <p:txBody>
          <a:bodyPr wrap="square" rtlCol="0">
            <a:spAutoFit/>
          </a:bodyPr>
          <a:lstStyle/>
          <a:p>
            <a:pPr algn="ctr" eaLnBrk="0" fontAlgn="base" hangingPunct="0">
              <a:spcBef>
                <a:spcPct val="0"/>
              </a:spcBef>
              <a:spcAft>
                <a:spcPct val="0"/>
              </a:spcAft>
              <a:defRPr/>
            </a:pPr>
            <a:r>
              <a:rPr kumimoji="1" lang="zh-CN" altLang="en-US" sz="2000" b="1" dirty="0">
                <a:solidFill>
                  <a:srgbClr val="000066"/>
                </a:solidFill>
                <a:latin typeface="Arial" panose="020B0604020202020204" pitchFamily="34" charset="0"/>
                <a:ea typeface="Microsoft YaHei" panose="020B0503020204020204" pitchFamily="34" charset="-122"/>
                <a:cs typeface="+mn-ea"/>
              </a:rPr>
              <a:t>样本</a:t>
            </a:r>
            <a:r>
              <a:rPr kumimoji="1" lang="en-US" altLang="zh-CN" sz="2000" b="1" dirty="0">
                <a:solidFill>
                  <a:srgbClr val="000066"/>
                </a:solidFill>
                <a:latin typeface="Arial" panose="020B0604020202020204" pitchFamily="34" charset="0"/>
                <a:ea typeface="Microsoft YaHei" panose="020B0503020204020204" pitchFamily="34" charset="-122"/>
                <a:cs typeface="+mn-ea"/>
              </a:rPr>
              <a:t>/</a:t>
            </a:r>
            <a:r>
              <a:rPr kumimoji="1" lang="zh-CN" altLang="en-US" sz="2000" b="1" dirty="0">
                <a:solidFill>
                  <a:srgbClr val="000066"/>
                </a:solidFill>
                <a:latin typeface="Arial" panose="020B0604020202020204" pitchFamily="34" charset="0"/>
                <a:ea typeface="Microsoft YaHei" panose="020B0503020204020204" pitchFamily="34" charset="-122"/>
                <a:cs typeface="+mn-ea"/>
              </a:rPr>
              <a:t>示例</a:t>
            </a:r>
            <a:r>
              <a:rPr kumimoji="1" lang="en-US" altLang="zh-CN" sz="2000" b="1" dirty="0">
                <a:solidFill>
                  <a:srgbClr val="000066"/>
                </a:solidFill>
                <a:latin typeface="Arial" panose="020B0604020202020204" pitchFamily="34" charset="0"/>
                <a:ea typeface="Microsoft YaHei" panose="020B0503020204020204" pitchFamily="34" charset="-122"/>
                <a:cs typeface="+mn-ea"/>
              </a:rPr>
              <a:t>/</a:t>
            </a:r>
            <a:r>
              <a:rPr kumimoji="1" lang="zh-CN" altLang="en-US" sz="2000" b="1" dirty="0">
                <a:solidFill>
                  <a:srgbClr val="000066"/>
                </a:solidFill>
                <a:latin typeface="Arial" panose="020B0604020202020204" pitchFamily="34" charset="0"/>
                <a:ea typeface="Microsoft YaHei" panose="020B0503020204020204" pitchFamily="34" charset="-122"/>
                <a:cs typeface="+mn-ea"/>
              </a:rPr>
              <a:t>特征向量</a:t>
            </a:r>
            <a:endParaRPr kumimoji="1" lang="en-US" altLang="zh-CN" sz="2000" b="1" dirty="0">
              <a:solidFill>
                <a:srgbClr val="000066"/>
              </a:solidFill>
              <a:latin typeface="Arial" panose="020B0604020202020204" pitchFamily="34" charset="0"/>
              <a:ea typeface="Microsoft YaHei" panose="020B0503020204020204" pitchFamily="34" charset="-122"/>
              <a:cs typeface="+mn-ea"/>
            </a:endParaRPr>
          </a:p>
          <a:p>
            <a:pPr algn="ctr" eaLnBrk="0" fontAlgn="base" hangingPunct="0">
              <a:spcBef>
                <a:spcPct val="0"/>
              </a:spcBef>
              <a:spcAft>
                <a:spcPct val="0"/>
              </a:spcAft>
              <a:defRPr/>
            </a:pPr>
            <a:r>
              <a:rPr kumimoji="1" lang="en-US" altLang="zh-CN" sz="2000" b="1" dirty="0">
                <a:solidFill>
                  <a:srgbClr val="000066"/>
                </a:solidFill>
                <a:latin typeface="Arial" panose="020B0604020202020204" pitchFamily="34" charset="0"/>
                <a:ea typeface="Microsoft YaHei" panose="020B0503020204020204" pitchFamily="34" charset="-122"/>
                <a:cs typeface="+mn-ea"/>
              </a:rPr>
              <a:t>sample/instance</a:t>
            </a:r>
            <a:endParaRPr kumimoji="1" lang="zh-CN" altLang="en-US" sz="2000" b="1" dirty="0">
              <a:solidFill>
                <a:srgbClr val="000066"/>
              </a:solidFill>
              <a:latin typeface="Arial" panose="020B0604020202020204" pitchFamily="34" charset="0"/>
              <a:ea typeface="Microsoft YaHei" panose="020B0503020204020204" pitchFamily="34" charset="-122"/>
              <a:cs typeface="+mn-ea"/>
            </a:endParaRPr>
          </a:p>
        </p:txBody>
      </p:sp>
      <p:sp>
        <p:nvSpPr>
          <p:cNvPr id="19" name="TextBox 18">
            <a:extLst>
              <a:ext uri="{FF2B5EF4-FFF2-40B4-BE49-F238E27FC236}">
                <a16:creationId xmlns:a16="http://schemas.microsoft.com/office/drawing/2014/main" id="{27C8C88F-B354-2B4E-8CF0-7000CC22F790}"/>
              </a:ext>
            </a:extLst>
          </p:cNvPr>
          <p:cNvSpPr txBox="1"/>
          <p:nvPr/>
        </p:nvSpPr>
        <p:spPr>
          <a:xfrm>
            <a:off x="5517250" y="1259165"/>
            <a:ext cx="2265769" cy="707886"/>
          </a:xfrm>
          <a:prstGeom prst="rect">
            <a:avLst/>
          </a:prstGeom>
          <a:noFill/>
        </p:spPr>
        <p:txBody>
          <a:bodyPr wrap="square" rtlCol="0">
            <a:spAutoFit/>
          </a:bodyPr>
          <a:lstStyle/>
          <a:p>
            <a:pPr algn="ctr" eaLnBrk="0" fontAlgn="base" hangingPunct="0">
              <a:spcBef>
                <a:spcPct val="0"/>
              </a:spcBef>
              <a:spcAft>
                <a:spcPct val="0"/>
              </a:spcAft>
              <a:defRPr/>
            </a:pPr>
            <a:r>
              <a:rPr kumimoji="1" lang="zh-CN" altLang="en-US" sz="2000" b="1" dirty="0">
                <a:solidFill>
                  <a:srgbClr val="000066"/>
                </a:solidFill>
                <a:latin typeface="Arial" panose="020B0604020202020204" pitchFamily="34" charset="0"/>
                <a:ea typeface="Microsoft YaHei" panose="020B0503020204020204" pitchFamily="34" charset="-122"/>
                <a:cs typeface="+mn-ea"/>
              </a:rPr>
              <a:t>维度</a:t>
            </a:r>
            <a:endParaRPr kumimoji="1" lang="en-US" altLang="zh-CN" sz="2000" b="1" dirty="0">
              <a:solidFill>
                <a:srgbClr val="000066"/>
              </a:solidFill>
              <a:latin typeface="Arial" panose="020B0604020202020204" pitchFamily="34" charset="0"/>
              <a:ea typeface="Microsoft YaHei" panose="020B0503020204020204" pitchFamily="34" charset="-122"/>
              <a:cs typeface="+mn-ea"/>
            </a:endParaRPr>
          </a:p>
          <a:p>
            <a:pPr algn="ctr" eaLnBrk="0" fontAlgn="base" hangingPunct="0">
              <a:spcBef>
                <a:spcPct val="0"/>
              </a:spcBef>
              <a:spcAft>
                <a:spcPct val="0"/>
              </a:spcAft>
              <a:defRPr/>
            </a:pPr>
            <a:r>
              <a:rPr kumimoji="1" lang="en-US" altLang="zh-CN" sz="2000" b="1" dirty="0">
                <a:solidFill>
                  <a:srgbClr val="000066"/>
                </a:solidFill>
                <a:latin typeface="Arial" panose="020B0604020202020204" pitchFamily="34" charset="0"/>
                <a:ea typeface="Microsoft YaHei" panose="020B0503020204020204" pitchFamily="34" charset="-122"/>
                <a:cs typeface="+mn-ea"/>
              </a:rPr>
              <a:t>dimensionality</a:t>
            </a:r>
            <a:endParaRPr kumimoji="1" lang="zh-CN" altLang="en-US" sz="2000" b="1" dirty="0">
              <a:solidFill>
                <a:srgbClr val="000066"/>
              </a:solidFill>
              <a:latin typeface="Arial" panose="020B0604020202020204" pitchFamily="34" charset="0"/>
              <a:ea typeface="Microsoft YaHei" panose="020B0503020204020204" pitchFamily="34" charset="-122"/>
              <a:cs typeface="+mn-ea"/>
            </a:endParaRPr>
          </a:p>
        </p:txBody>
      </p:sp>
      <p:cxnSp>
        <p:nvCxnSpPr>
          <p:cNvPr id="23" name="直接箭头连接符 21">
            <a:extLst>
              <a:ext uri="{FF2B5EF4-FFF2-40B4-BE49-F238E27FC236}">
                <a16:creationId xmlns:a16="http://schemas.microsoft.com/office/drawing/2014/main" id="{CB3D8599-CD92-D045-B274-D8082ABF06C8}"/>
              </a:ext>
            </a:extLst>
          </p:cNvPr>
          <p:cNvCxnSpPr>
            <a:cxnSpLocks/>
          </p:cNvCxnSpPr>
          <p:nvPr/>
        </p:nvCxnSpPr>
        <p:spPr bwMode="auto">
          <a:xfrm flipV="1">
            <a:off x="5331487" y="1530787"/>
            <a:ext cx="557172" cy="1"/>
          </a:xfrm>
          <a:prstGeom prst="straightConnector1">
            <a:avLst/>
          </a:prstGeom>
          <a:noFill/>
          <a:ln w="31750" cap="flat" cmpd="sng" algn="ctr">
            <a:solidFill>
              <a:srgbClr val="800000">
                <a:lumMod val="40000"/>
                <a:lumOff val="60000"/>
              </a:srgbClr>
            </a:solidFill>
            <a:prstDash val="solid"/>
            <a:headEnd type="none" w="med" len="med"/>
            <a:tailEnd type="arrow"/>
          </a:ln>
          <a:effectLst/>
        </p:spPr>
      </p:cxnSp>
      <p:cxnSp>
        <p:nvCxnSpPr>
          <p:cNvPr id="25" name="直接箭头连接符 21">
            <a:extLst>
              <a:ext uri="{FF2B5EF4-FFF2-40B4-BE49-F238E27FC236}">
                <a16:creationId xmlns:a16="http://schemas.microsoft.com/office/drawing/2014/main" id="{C92116EB-A685-2F41-BC53-28221AC6667F}"/>
              </a:ext>
            </a:extLst>
          </p:cNvPr>
          <p:cNvCxnSpPr>
            <a:cxnSpLocks/>
            <a:endCxn id="28" idx="2"/>
          </p:cNvCxnSpPr>
          <p:nvPr/>
        </p:nvCxnSpPr>
        <p:spPr bwMode="auto">
          <a:xfrm flipH="1" flipV="1">
            <a:off x="3599548" y="3710220"/>
            <a:ext cx="604152" cy="474706"/>
          </a:xfrm>
          <a:prstGeom prst="straightConnector1">
            <a:avLst/>
          </a:prstGeom>
          <a:noFill/>
          <a:ln w="31750" cap="flat" cmpd="sng" algn="ctr">
            <a:solidFill>
              <a:srgbClr val="800000">
                <a:lumMod val="40000"/>
                <a:lumOff val="60000"/>
              </a:srgbClr>
            </a:solidFill>
            <a:prstDash val="solid"/>
            <a:headEnd type="none" w="med" len="med"/>
            <a:tailEnd type="arrow"/>
          </a:ln>
          <a:effectLst/>
        </p:spPr>
      </p:cxnSp>
      <p:sp>
        <p:nvSpPr>
          <p:cNvPr id="28" name="TextBox 18">
            <a:extLst>
              <a:ext uri="{FF2B5EF4-FFF2-40B4-BE49-F238E27FC236}">
                <a16:creationId xmlns:a16="http://schemas.microsoft.com/office/drawing/2014/main" id="{289A6DA7-2FD3-1445-84AC-8CBB19BBACAE}"/>
              </a:ext>
            </a:extLst>
          </p:cNvPr>
          <p:cNvSpPr txBox="1"/>
          <p:nvPr/>
        </p:nvSpPr>
        <p:spPr>
          <a:xfrm>
            <a:off x="2466663" y="3310110"/>
            <a:ext cx="2265769" cy="400110"/>
          </a:xfrm>
          <a:prstGeom prst="rect">
            <a:avLst/>
          </a:prstGeom>
          <a:noFill/>
        </p:spPr>
        <p:txBody>
          <a:bodyPr wrap="square" rtlCol="0">
            <a:spAutoFit/>
          </a:bodyPr>
          <a:lstStyle/>
          <a:p>
            <a:pPr algn="ctr" eaLnBrk="0" fontAlgn="base" hangingPunct="0">
              <a:spcBef>
                <a:spcPct val="0"/>
              </a:spcBef>
              <a:spcAft>
                <a:spcPct val="0"/>
              </a:spcAft>
              <a:defRPr/>
            </a:pPr>
            <a:r>
              <a:rPr kumimoji="1" lang="zh-CN" altLang="en-US" sz="2000" b="1" dirty="0">
                <a:solidFill>
                  <a:srgbClr val="000066"/>
                </a:solidFill>
                <a:latin typeface="Arial" panose="020B0604020202020204" pitchFamily="34" charset="0"/>
                <a:ea typeface="Microsoft YaHei" panose="020B0503020204020204" pitchFamily="34" charset="-122"/>
                <a:cs typeface="+mn-ea"/>
              </a:rPr>
              <a:t>特征值</a:t>
            </a:r>
          </a:p>
        </p:txBody>
      </p:sp>
    </p:spTree>
    <p:extLst>
      <p:ext uri="{BB962C8B-B14F-4D97-AF65-F5344CB8AC3E}">
        <p14:creationId xmlns:p14="http://schemas.microsoft.com/office/powerpoint/2010/main" val="237780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1000"/>
                                        <p:tgtEl>
                                          <p:spTgt spid="22"/>
                                        </p:tgtEl>
                                      </p:cBhvr>
                                    </p:animEffect>
                                    <p:anim calcmode="lin" valueType="num">
                                      <p:cBhvr>
                                        <p:cTn id="37" dur="1000" fill="hold"/>
                                        <p:tgtEl>
                                          <p:spTgt spid="22"/>
                                        </p:tgtEl>
                                        <p:attrNameLst>
                                          <p:attrName>ppt_x</p:attrName>
                                        </p:attrNameLst>
                                      </p:cBhvr>
                                      <p:tavLst>
                                        <p:tav tm="0">
                                          <p:val>
                                            <p:strVal val="#ppt_x"/>
                                          </p:val>
                                        </p:tav>
                                        <p:tav tm="100000">
                                          <p:val>
                                            <p:strVal val="#ppt_x"/>
                                          </p:val>
                                        </p:tav>
                                      </p:tavLst>
                                    </p:anim>
                                    <p:anim calcmode="lin" valueType="num">
                                      <p:cBhvr>
                                        <p:cTn id="3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0"/>
                                        <p:tgtEl>
                                          <p:spTgt spid="27"/>
                                        </p:tgtEl>
                                      </p:cBhvr>
                                    </p:animEffect>
                                    <p:anim calcmode="lin" valueType="num">
                                      <p:cBhvr>
                                        <p:cTn id="44" dur="1000" fill="hold"/>
                                        <p:tgtEl>
                                          <p:spTgt spid="27"/>
                                        </p:tgtEl>
                                        <p:attrNameLst>
                                          <p:attrName>ppt_x</p:attrName>
                                        </p:attrNameLst>
                                      </p:cBhvr>
                                      <p:tavLst>
                                        <p:tav tm="0">
                                          <p:val>
                                            <p:strVal val="#ppt_x"/>
                                          </p:val>
                                        </p:tav>
                                        <p:tav tm="100000">
                                          <p:val>
                                            <p:strVal val="#ppt_x"/>
                                          </p:val>
                                        </p:tav>
                                      </p:tavLst>
                                    </p:anim>
                                    <p:anim calcmode="lin" valueType="num">
                                      <p:cBhvr>
                                        <p:cTn id="45" dur="1000" fill="hold"/>
                                        <p:tgtEl>
                                          <p:spTgt spid="27"/>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ppt_x</p:attrName>
                                        </p:attrNameLst>
                                      </p:cBhvr>
                                      <p:tavLst>
                                        <p:tav tm="0">
                                          <p:val>
                                            <p:strVal val="#ppt_x"/>
                                          </p:val>
                                        </p:tav>
                                        <p:tav tm="100000">
                                          <p:val>
                                            <p:strVal val="#ppt_x"/>
                                          </p:val>
                                        </p:tav>
                                      </p:tavLst>
                                    </p:anim>
                                    <p:anim calcmode="lin" valueType="num">
                                      <p:cBhvr>
                                        <p:cTn id="57" dur="1000" fill="hold"/>
                                        <p:tgtEl>
                                          <p:spTgt spid="17"/>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1000"/>
                                        <p:tgtEl>
                                          <p:spTgt spid="16"/>
                                        </p:tgtEl>
                                      </p:cBhvr>
                                    </p:animEffect>
                                    <p:anim calcmode="lin" valueType="num">
                                      <p:cBhvr>
                                        <p:cTn id="61" dur="1000" fill="hold"/>
                                        <p:tgtEl>
                                          <p:spTgt spid="16"/>
                                        </p:tgtEl>
                                        <p:attrNameLst>
                                          <p:attrName>ppt_x</p:attrName>
                                        </p:attrNameLst>
                                      </p:cBhvr>
                                      <p:tavLst>
                                        <p:tav tm="0">
                                          <p:val>
                                            <p:strVal val="#ppt_x"/>
                                          </p:val>
                                        </p:tav>
                                        <p:tav tm="100000">
                                          <p:val>
                                            <p:strVal val="#ppt_x"/>
                                          </p:val>
                                        </p:tav>
                                      </p:tavLst>
                                    </p:anim>
                                    <p:anim calcmode="lin" valueType="num">
                                      <p:cBhvr>
                                        <p:cTn id="6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1000"/>
                                        <p:tgtEl>
                                          <p:spTgt spid="19"/>
                                        </p:tgtEl>
                                      </p:cBhvr>
                                    </p:animEffect>
                                    <p:anim calcmode="lin" valueType="num">
                                      <p:cBhvr>
                                        <p:cTn id="68" dur="1000" fill="hold"/>
                                        <p:tgtEl>
                                          <p:spTgt spid="19"/>
                                        </p:tgtEl>
                                        <p:attrNameLst>
                                          <p:attrName>ppt_x</p:attrName>
                                        </p:attrNameLst>
                                      </p:cBhvr>
                                      <p:tavLst>
                                        <p:tav tm="0">
                                          <p:val>
                                            <p:strVal val="#ppt_x"/>
                                          </p:val>
                                        </p:tav>
                                        <p:tav tm="100000">
                                          <p:val>
                                            <p:strVal val="#ppt_x"/>
                                          </p:val>
                                        </p:tav>
                                      </p:tavLst>
                                    </p:anim>
                                    <p:anim calcmode="lin" valueType="num">
                                      <p:cBhvr>
                                        <p:cTn id="69" dur="1000" fill="hold"/>
                                        <p:tgtEl>
                                          <p:spTgt spid="19"/>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1000"/>
                                        <p:tgtEl>
                                          <p:spTgt spid="28"/>
                                        </p:tgtEl>
                                      </p:cBhvr>
                                    </p:animEffect>
                                    <p:anim calcmode="lin" valueType="num">
                                      <p:cBhvr>
                                        <p:cTn id="80" dur="1000" fill="hold"/>
                                        <p:tgtEl>
                                          <p:spTgt spid="28"/>
                                        </p:tgtEl>
                                        <p:attrNameLst>
                                          <p:attrName>ppt_x</p:attrName>
                                        </p:attrNameLst>
                                      </p:cBhvr>
                                      <p:tavLst>
                                        <p:tav tm="0">
                                          <p:val>
                                            <p:strVal val="#ppt_x"/>
                                          </p:val>
                                        </p:tav>
                                        <p:tav tm="100000">
                                          <p:val>
                                            <p:strVal val="#ppt_x"/>
                                          </p:val>
                                        </p:tav>
                                      </p:tavLst>
                                    </p:anim>
                                    <p:anim calcmode="lin" valueType="num">
                                      <p:cBhvr>
                                        <p:cTn id="81" dur="1000" fill="hold"/>
                                        <p:tgtEl>
                                          <p:spTgt spid="28"/>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1000"/>
                                        <p:tgtEl>
                                          <p:spTgt spid="25"/>
                                        </p:tgtEl>
                                      </p:cBhvr>
                                    </p:animEffect>
                                    <p:anim calcmode="lin" valueType="num">
                                      <p:cBhvr>
                                        <p:cTn id="85" dur="1000" fill="hold"/>
                                        <p:tgtEl>
                                          <p:spTgt spid="25"/>
                                        </p:tgtEl>
                                        <p:attrNameLst>
                                          <p:attrName>ppt_x</p:attrName>
                                        </p:attrNameLst>
                                      </p:cBhvr>
                                      <p:tavLst>
                                        <p:tav tm="0">
                                          <p:val>
                                            <p:strVal val="#ppt_x"/>
                                          </p:val>
                                        </p:tav>
                                        <p:tav tm="100000">
                                          <p:val>
                                            <p:strVal val="#ppt_x"/>
                                          </p:val>
                                        </p:tav>
                                      </p:tavLst>
                                    </p:anim>
                                    <p:anim calcmode="lin" valueType="num">
                                      <p:cBhvr>
                                        <p:cTn id="8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4" grpId="0"/>
      <p:bldP spid="27" grpId="0"/>
      <p:bldP spid="17" grpId="0"/>
      <p:bldP spid="19"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sz="3200" b="1" dirty="0">
                <a:solidFill>
                  <a:srgbClr val="000066"/>
                </a:solidFill>
                <a:effectLst>
                  <a:outerShdw blurRad="38100" dist="38100" dir="2700000" algn="tl">
                    <a:srgbClr val="000000">
                      <a:alpha val="43137"/>
                    </a:srgbClr>
                  </a:outerShdw>
                </a:effectLst>
                <a:latin typeface="Arial" panose="020B0604020202020204" pitchFamily="34" charset="0"/>
                <a:ea typeface="Microsoft YaHei" panose="020B0503020204020204" pitchFamily="34" charset="-122"/>
                <a:cs typeface="+mn-ea"/>
              </a:rPr>
              <a:t>基本术语</a:t>
            </a:r>
            <a:r>
              <a:rPr lang="en-US" altLang="zh-CN" sz="3200" b="1" dirty="0">
                <a:solidFill>
                  <a:srgbClr val="000066"/>
                </a:solidFill>
                <a:effectLst>
                  <a:outerShdw blurRad="38100" dist="38100" dir="2700000" algn="tl">
                    <a:srgbClr val="000000">
                      <a:alpha val="43137"/>
                    </a:srgbClr>
                  </a:outerShdw>
                </a:effectLst>
                <a:latin typeface="Arial" panose="020B0604020202020204" pitchFamily="34" charset="0"/>
                <a:ea typeface="Microsoft YaHei" panose="020B0503020204020204" pitchFamily="34" charset="-122"/>
                <a:cs typeface="+mn-ea"/>
              </a:rPr>
              <a:t>-</a:t>
            </a:r>
            <a:r>
              <a:rPr lang="zh-CN" altLang="en-US" sz="3200" b="1" dirty="0">
                <a:solidFill>
                  <a:srgbClr val="000066"/>
                </a:solidFill>
                <a:effectLst>
                  <a:outerShdw blurRad="38100" dist="38100" dir="2700000" algn="tl">
                    <a:srgbClr val="000000">
                      <a:alpha val="43137"/>
                    </a:srgbClr>
                  </a:outerShdw>
                </a:effectLst>
                <a:latin typeface="Arial" panose="020B0604020202020204" pitchFamily="34" charset="0"/>
                <a:ea typeface="Microsoft YaHei" panose="020B0503020204020204" pitchFamily="34" charset="-122"/>
                <a:cs typeface="+mn-ea"/>
              </a:rPr>
              <a:t>任务</a:t>
            </a:r>
          </a:p>
        </p:txBody>
      </p:sp>
      <p:sp>
        <p:nvSpPr>
          <p:cNvPr id="9" name="内容占位符 2"/>
          <p:cNvSpPr txBox="1">
            <a:spLocks/>
          </p:cNvSpPr>
          <p:nvPr/>
        </p:nvSpPr>
        <p:spPr>
          <a:xfrm>
            <a:off x="6619964" y="1776167"/>
            <a:ext cx="4778721" cy="3305666"/>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itchFamily="2" charset="2"/>
              <a:buChar char="p"/>
            </a:pPr>
            <a:r>
              <a:rPr kumimoji="1" lang="zh-CN" altLang="en-US" sz="2800" b="1" dirty="0">
                <a:solidFill>
                  <a:srgbClr val="000066"/>
                </a:solidFill>
                <a:latin typeface="Arial" panose="020B0604020202020204" pitchFamily="34" charset="0"/>
                <a:ea typeface="Microsoft YaHei" panose="020B0503020204020204" pitchFamily="34" charset="-122"/>
                <a:cs typeface="+mn-ea"/>
              </a:rPr>
              <a:t>预测目标：</a:t>
            </a:r>
            <a:endParaRPr kumimoji="1" lang="en-US" altLang="zh-CN" sz="2800" b="1" dirty="0">
              <a:solidFill>
                <a:srgbClr val="000066"/>
              </a:solidFill>
              <a:latin typeface="Arial" panose="020B0604020202020204" pitchFamily="34" charset="0"/>
              <a:ea typeface="Microsoft YaHei" panose="020B0503020204020204" pitchFamily="34" charset="-122"/>
              <a:cs typeface="+mn-ea"/>
            </a:endParaRPr>
          </a:p>
          <a:p>
            <a:pPr lvl="1"/>
            <a:r>
              <a:rPr kumimoji="1" lang="zh-CN" altLang="en-US" sz="2400" b="1" dirty="0">
                <a:solidFill>
                  <a:srgbClr val="000066"/>
                </a:solidFill>
                <a:latin typeface="Arial" panose="020B0604020202020204" pitchFamily="34" charset="0"/>
                <a:ea typeface="Microsoft YaHei" panose="020B0503020204020204" pitchFamily="34" charset="-122"/>
                <a:cs typeface="+mn-ea"/>
              </a:rPr>
              <a:t>分类</a:t>
            </a:r>
            <a:r>
              <a:rPr kumimoji="1" lang="en-US" altLang="zh-CN" sz="2400" b="1" dirty="0">
                <a:solidFill>
                  <a:srgbClr val="000066"/>
                </a:solidFill>
                <a:latin typeface="Arial" panose="020B0604020202020204" pitchFamily="34" charset="0"/>
                <a:ea typeface="Microsoft YaHei" panose="020B0503020204020204" pitchFamily="34" charset="-122"/>
                <a:cs typeface="+mn-ea"/>
              </a:rPr>
              <a:t>:</a:t>
            </a:r>
            <a:r>
              <a:rPr kumimoji="1" lang="zh-CN" altLang="en-US" sz="2400" b="1" dirty="0">
                <a:solidFill>
                  <a:srgbClr val="000066"/>
                </a:solidFill>
                <a:latin typeface="Arial" panose="020B0604020202020204" pitchFamily="34" charset="0"/>
                <a:ea typeface="Microsoft YaHei" panose="020B0503020204020204" pitchFamily="34" charset="-122"/>
                <a:cs typeface="+mn-ea"/>
              </a:rPr>
              <a:t>离散值</a:t>
            </a:r>
            <a:endParaRPr kumimoji="1" lang="en-US" altLang="zh-CN" sz="2400" b="1" dirty="0">
              <a:solidFill>
                <a:srgbClr val="000066"/>
              </a:solidFill>
              <a:latin typeface="Arial" panose="020B0604020202020204" pitchFamily="34" charset="0"/>
              <a:ea typeface="Microsoft YaHei" panose="020B0503020204020204" pitchFamily="34" charset="-122"/>
              <a:cs typeface="+mn-ea"/>
            </a:endParaRPr>
          </a:p>
          <a:p>
            <a:pPr lvl="2"/>
            <a:r>
              <a:rPr kumimoji="1" lang="zh-CN" altLang="en-US" sz="2400" b="1" dirty="0">
                <a:solidFill>
                  <a:srgbClr val="000066"/>
                </a:solidFill>
                <a:latin typeface="Arial" panose="020B0604020202020204" pitchFamily="34" charset="0"/>
                <a:ea typeface="Microsoft YaHei" panose="020B0503020204020204" pitchFamily="34" charset="-122"/>
                <a:cs typeface="+mn-ea"/>
              </a:rPr>
              <a:t>二分类</a:t>
            </a:r>
            <a:r>
              <a:rPr kumimoji="1" lang="en-US" altLang="zh-CN" sz="2400" b="1" dirty="0">
                <a:solidFill>
                  <a:srgbClr val="000066"/>
                </a:solidFill>
                <a:latin typeface="Arial" panose="020B0604020202020204" pitchFamily="34" charset="0"/>
                <a:ea typeface="Microsoft YaHei" panose="020B0503020204020204" pitchFamily="34" charset="-122"/>
                <a:cs typeface="+mn-ea"/>
              </a:rPr>
              <a:t>:</a:t>
            </a:r>
            <a:r>
              <a:rPr kumimoji="1" lang="zh-CN" altLang="en-US" sz="2400" b="1" dirty="0">
                <a:solidFill>
                  <a:srgbClr val="000066"/>
                </a:solidFill>
                <a:latin typeface="Arial" panose="020B0604020202020204" pitchFamily="34" charset="0"/>
                <a:ea typeface="Microsoft YaHei" panose="020B0503020204020204" pitchFamily="34" charset="-122"/>
                <a:cs typeface="+mn-ea"/>
              </a:rPr>
              <a:t>好瓜</a:t>
            </a:r>
            <a:r>
              <a:rPr kumimoji="1" lang="en-US" altLang="zh-CN" sz="2400" b="1" dirty="0">
                <a:solidFill>
                  <a:srgbClr val="000066"/>
                </a:solidFill>
                <a:latin typeface="Arial" panose="020B0604020202020204" pitchFamily="34" charset="0"/>
                <a:ea typeface="Microsoft YaHei" panose="020B0503020204020204" pitchFamily="34" charset="-122"/>
                <a:cs typeface="+mn-ea"/>
              </a:rPr>
              <a:t>;</a:t>
            </a:r>
            <a:r>
              <a:rPr kumimoji="1" lang="zh-CN" altLang="en-US" sz="2400" b="1" dirty="0">
                <a:solidFill>
                  <a:srgbClr val="000066"/>
                </a:solidFill>
                <a:latin typeface="Arial" panose="020B0604020202020204" pitchFamily="34" charset="0"/>
                <a:ea typeface="Microsoft YaHei" panose="020B0503020204020204" pitchFamily="34" charset="-122"/>
                <a:cs typeface="+mn-ea"/>
              </a:rPr>
              <a:t>坏瓜</a:t>
            </a:r>
            <a:endParaRPr kumimoji="1" lang="en-US" altLang="zh-CN" sz="2400" b="1" dirty="0">
              <a:solidFill>
                <a:srgbClr val="000066"/>
              </a:solidFill>
              <a:latin typeface="Arial" panose="020B0604020202020204" pitchFamily="34" charset="0"/>
              <a:ea typeface="Microsoft YaHei" panose="020B0503020204020204" pitchFamily="34" charset="-122"/>
              <a:cs typeface="+mn-ea"/>
            </a:endParaRPr>
          </a:p>
          <a:p>
            <a:pPr lvl="2"/>
            <a:r>
              <a:rPr kumimoji="1" lang="zh-CN" altLang="en-US" sz="2400" b="1" dirty="0">
                <a:solidFill>
                  <a:srgbClr val="000066"/>
                </a:solidFill>
                <a:latin typeface="Arial" panose="020B0604020202020204" pitchFamily="34" charset="0"/>
                <a:ea typeface="Microsoft YaHei" panose="020B0503020204020204" pitchFamily="34" charset="-122"/>
                <a:cs typeface="+mn-ea"/>
              </a:rPr>
              <a:t>多分类</a:t>
            </a:r>
            <a:r>
              <a:rPr kumimoji="1" lang="en-US" altLang="zh-CN" sz="2400" b="1" dirty="0">
                <a:solidFill>
                  <a:srgbClr val="000066"/>
                </a:solidFill>
                <a:latin typeface="Arial" panose="020B0604020202020204" pitchFamily="34" charset="0"/>
                <a:ea typeface="Microsoft YaHei" panose="020B0503020204020204" pitchFamily="34" charset="-122"/>
                <a:cs typeface="+mn-ea"/>
              </a:rPr>
              <a:t>:</a:t>
            </a:r>
            <a:r>
              <a:rPr kumimoji="1" lang="zh-CN" altLang="en-US" sz="2400" b="1" dirty="0">
                <a:solidFill>
                  <a:srgbClr val="000066"/>
                </a:solidFill>
                <a:latin typeface="Arial" panose="020B0604020202020204" pitchFamily="34" charset="0"/>
                <a:ea typeface="Microsoft YaHei" panose="020B0503020204020204" pitchFamily="34" charset="-122"/>
                <a:cs typeface="+mn-ea"/>
              </a:rPr>
              <a:t>冬瓜</a:t>
            </a:r>
            <a:r>
              <a:rPr kumimoji="1" lang="en-US" altLang="zh-CN" sz="2400" b="1" dirty="0">
                <a:solidFill>
                  <a:srgbClr val="000066"/>
                </a:solidFill>
                <a:latin typeface="Arial" panose="020B0604020202020204" pitchFamily="34" charset="0"/>
                <a:ea typeface="Microsoft YaHei" panose="020B0503020204020204" pitchFamily="34" charset="-122"/>
                <a:cs typeface="+mn-ea"/>
              </a:rPr>
              <a:t>;</a:t>
            </a:r>
            <a:r>
              <a:rPr kumimoji="1" lang="zh-CN" altLang="en-US" sz="2400" b="1" dirty="0">
                <a:solidFill>
                  <a:srgbClr val="000066"/>
                </a:solidFill>
                <a:latin typeface="Arial" panose="020B0604020202020204" pitchFamily="34" charset="0"/>
                <a:ea typeface="Microsoft YaHei" panose="020B0503020204020204" pitchFamily="34" charset="-122"/>
                <a:cs typeface="+mn-ea"/>
              </a:rPr>
              <a:t>南瓜</a:t>
            </a:r>
            <a:r>
              <a:rPr kumimoji="1" lang="en-US" altLang="zh-CN" sz="2400" b="1" dirty="0">
                <a:solidFill>
                  <a:srgbClr val="000066"/>
                </a:solidFill>
                <a:latin typeface="Arial" panose="020B0604020202020204" pitchFamily="34" charset="0"/>
                <a:ea typeface="Microsoft YaHei" panose="020B0503020204020204" pitchFamily="34" charset="-122"/>
                <a:cs typeface="+mn-ea"/>
              </a:rPr>
              <a:t>;</a:t>
            </a:r>
            <a:r>
              <a:rPr kumimoji="1" lang="zh-CN" altLang="en-US" sz="2400" b="1" dirty="0">
                <a:solidFill>
                  <a:srgbClr val="000066"/>
                </a:solidFill>
                <a:latin typeface="Arial" panose="020B0604020202020204" pitchFamily="34" charset="0"/>
                <a:ea typeface="Microsoft YaHei" panose="020B0503020204020204" pitchFamily="34" charset="-122"/>
                <a:cs typeface="+mn-ea"/>
              </a:rPr>
              <a:t>西瓜 </a:t>
            </a:r>
            <a:endParaRPr kumimoji="1" lang="en-US" altLang="zh-CN" sz="2400" b="1" dirty="0">
              <a:solidFill>
                <a:srgbClr val="000066"/>
              </a:solidFill>
              <a:latin typeface="Arial" panose="020B0604020202020204" pitchFamily="34" charset="0"/>
              <a:ea typeface="Microsoft YaHei" panose="020B0503020204020204" pitchFamily="34" charset="-122"/>
              <a:cs typeface="+mn-ea"/>
            </a:endParaRPr>
          </a:p>
          <a:p>
            <a:pPr lvl="1"/>
            <a:r>
              <a:rPr kumimoji="1" lang="zh-CN" altLang="en-US" sz="2400" b="1" dirty="0">
                <a:solidFill>
                  <a:srgbClr val="000066"/>
                </a:solidFill>
                <a:latin typeface="Arial" panose="020B0604020202020204" pitchFamily="34" charset="0"/>
                <a:ea typeface="Microsoft YaHei" panose="020B0503020204020204" pitchFamily="34" charset="-122"/>
                <a:cs typeface="+mn-ea"/>
              </a:rPr>
              <a:t>回归</a:t>
            </a:r>
            <a:r>
              <a:rPr kumimoji="1" lang="en-US" altLang="zh-CN" sz="2400" b="1" dirty="0">
                <a:solidFill>
                  <a:srgbClr val="000066"/>
                </a:solidFill>
                <a:latin typeface="Arial" panose="020B0604020202020204" pitchFamily="34" charset="0"/>
                <a:ea typeface="Microsoft YaHei" panose="020B0503020204020204" pitchFamily="34" charset="-122"/>
                <a:cs typeface="+mn-ea"/>
              </a:rPr>
              <a:t>:</a:t>
            </a:r>
            <a:r>
              <a:rPr kumimoji="1" lang="zh-CN" altLang="en-US" sz="2400" b="1" dirty="0">
                <a:solidFill>
                  <a:srgbClr val="000066"/>
                </a:solidFill>
                <a:latin typeface="Arial" panose="020B0604020202020204" pitchFamily="34" charset="0"/>
                <a:ea typeface="Microsoft YaHei" panose="020B0503020204020204" pitchFamily="34" charset="-122"/>
                <a:cs typeface="+mn-ea"/>
              </a:rPr>
              <a:t>连续值</a:t>
            </a:r>
            <a:endParaRPr kumimoji="1" lang="en-US" altLang="zh-CN" sz="2400" b="1" dirty="0">
              <a:solidFill>
                <a:srgbClr val="000066"/>
              </a:solidFill>
              <a:latin typeface="Arial" panose="020B0604020202020204" pitchFamily="34" charset="0"/>
              <a:ea typeface="Microsoft YaHei" panose="020B0503020204020204" pitchFamily="34" charset="-122"/>
              <a:cs typeface="+mn-ea"/>
            </a:endParaRPr>
          </a:p>
          <a:p>
            <a:pPr marL="457200" lvl="1" indent="0">
              <a:buNone/>
            </a:pPr>
            <a:r>
              <a:rPr kumimoji="1" lang="zh-CN" altLang="en-US" sz="2400" b="1" dirty="0">
                <a:solidFill>
                  <a:srgbClr val="000066"/>
                </a:solidFill>
                <a:latin typeface="Arial" panose="020B0604020202020204" pitchFamily="34" charset="0"/>
                <a:ea typeface="Microsoft YaHei" panose="020B0503020204020204" pitchFamily="34" charset="-122"/>
                <a:cs typeface="+mn-ea"/>
              </a:rPr>
              <a:t>           瓜的成熟度、甜度</a:t>
            </a:r>
            <a:endParaRPr kumimoji="1" lang="en-US" altLang="zh-CN" sz="2400" b="1" dirty="0">
              <a:solidFill>
                <a:srgbClr val="000066"/>
              </a:solidFill>
              <a:latin typeface="Arial" panose="020B0604020202020204" pitchFamily="34" charset="0"/>
              <a:ea typeface="Microsoft YaHei" panose="020B0503020204020204" pitchFamily="34" charset="-122"/>
              <a:cs typeface="+mn-ea"/>
            </a:endParaRPr>
          </a:p>
          <a:p>
            <a:pPr lvl="1"/>
            <a:r>
              <a:rPr kumimoji="1" lang="zh-CN" altLang="en-US" sz="2400" b="1" dirty="0">
                <a:solidFill>
                  <a:srgbClr val="000066"/>
                </a:solidFill>
                <a:latin typeface="Arial" panose="020B0604020202020204" pitchFamily="34" charset="0"/>
                <a:ea typeface="Microsoft YaHei" panose="020B0503020204020204" pitchFamily="34" charset="-122"/>
                <a:cs typeface="+mn-ea"/>
              </a:rPr>
              <a:t>聚类</a:t>
            </a:r>
            <a:r>
              <a:rPr kumimoji="1" lang="en-US" altLang="zh-CN" sz="2400" b="1" dirty="0">
                <a:solidFill>
                  <a:srgbClr val="000066"/>
                </a:solidFill>
                <a:latin typeface="Arial" panose="020B0604020202020204" pitchFamily="34" charset="0"/>
                <a:ea typeface="Microsoft YaHei" panose="020B0503020204020204" pitchFamily="34" charset="-122"/>
                <a:cs typeface="+mn-ea"/>
              </a:rPr>
              <a:t>:</a:t>
            </a:r>
            <a:r>
              <a:rPr kumimoji="1" lang="zh-CN" altLang="en-US" sz="2400" b="1" dirty="0">
                <a:solidFill>
                  <a:srgbClr val="000066"/>
                </a:solidFill>
                <a:latin typeface="Arial" panose="020B0604020202020204" pitchFamily="34" charset="0"/>
                <a:ea typeface="Microsoft YaHei" panose="020B0503020204020204" pitchFamily="34" charset="-122"/>
                <a:cs typeface="+mn-ea"/>
              </a:rPr>
              <a:t>无标记信息</a:t>
            </a:r>
            <a:endParaRPr kumimoji="1" lang="en-US" altLang="zh-CN" sz="2400" b="1" dirty="0">
              <a:solidFill>
                <a:srgbClr val="000066"/>
              </a:solidFill>
              <a:latin typeface="Arial" panose="020B0604020202020204" pitchFamily="34" charset="0"/>
              <a:ea typeface="Microsoft YaHei" panose="020B0503020204020204" pitchFamily="34" charset="-122"/>
              <a:cs typeface="+mn-ea"/>
            </a:endParaRPr>
          </a:p>
          <a:p>
            <a:pPr lvl="1"/>
            <a:endParaRPr lang="en-US" altLang="zh-CN" sz="1800" dirty="0"/>
          </a:p>
        </p:txBody>
      </p:sp>
      <p:sp>
        <p:nvSpPr>
          <p:cNvPr id="5" name="内容占位符 2">
            <a:extLst>
              <a:ext uri="{FF2B5EF4-FFF2-40B4-BE49-F238E27FC236}">
                <a16:creationId xmlns:a16="http://schemas.microsoft.com/office/drawing/2014/main" id="{2D1CAD0C-0C31-C248-8811-A34E6C30B126}"/>
              </a:ext>
            </a:extLst>
          </p:cNvPr>
          <p:cNvSpPr txBox="1">
            <a:spLocks/>
          </p:cNvSpPr>
          <p:nvPr/>
        </p:nvSpPr>
        <p:spPr>
          <a:xfrm>
            <a:off x="347133" y="1776167"/>
            <a:ext cx="6028267" cy="3305666"/>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150000"/>
              </a:lnSpc>
              <a:buFont typeface="Wingdings" pitchFamily="2" charset="2"/>
              <a:buChar char="p"/>
            </a:pPr>
            <a:r>
              <a:rPr kumimoji="1" lang="zh-CN" altLang="en-US" sz="2800" b="1" dirty="0">
                <a:solidFill>
                  <a:srgbClr val="000066"/>
                </a:solidFill>
                <a:latin typeface="Arial" panose="020B0604020202020204" pitchFamily="34" charset="0"/>
                <a:ea typeface="Microsoft YaHei" panose="020B0503020204020204" pitchFamily="34" charset="-122"/>
                <a:cs typeface="+mn-ea"/>
              </a:rPr>
              <a:t>属性</a:t>
            </a:r>
            <a:r>
              <a:rPr kumimoji="1" lang="en-US" altLang="zh-CN" sz="2800" b="1" dirty="0">
                <a:solidFill>
                  <a:srgbClr val="000066"/>
                </a:solidFill>
                <a:latin typeface="Arial" panose="020B0604020202020204" pitchFamily="34" charset="0"/>
                <a:ea typeface="Microsoft YaHei" panose="020B0503020204020204" pitchFamily="34" charset="-122"/>
                <a:cs typeface="+mn-ea"/>
              </a:rPr>
              <a:t>/</a:t>
            </a:r>
            <a:r>
              <a:rPr kumimoji="1" lang="zh-CN" altLang="en-US" sz="2800" b="1" dirty="0">
                <a:solidFill>
                  <a:srgbClr val="000066"/>
                </a:solidFill>
                <a:latin typeface="Arial" panose="020B0604020202020204" pitchFamily="34" charset="0"/>
                <a:ea typeface="Microsoft YaHei" panose="020B0503020204020204" pitchFamily="34" charset="-122"/>
                <a:cs typeface="+mn-ea"/>
              </a:rPr>
              <a:t>样本</a:t>
            </a:r>
            <a:r>
              <a:rPr kumimoji="1" lang="en-US" altLang="zh-CN" sz="2800" b="1" dirty="0">
                <a:solidFill>
                  <a:srgbClr val="000066"/>
                </a:solidFill>
                <a:latin typeface="Arial" panose="020B0604020202020204" pitchFamily="34" charset="0"/>
                <a:ea typeface="Microsoft YaHei" panose="020B0503020204020204" pitchFamily="34" charset="-122"/>
                <a:cs typeface="+mn-ea"/>
              </a:rPr>
              <a:t>/</a:t>
            </a:r>
            <a:r>
              <a:rPr kumimoji="1" lang="zh-CN" altLang="en-US" sz="2800" b="1" dirty="0">
                <a:solidFill>
                  <a:srgbClr val="000066"/>
                </a:solidFill>
                <a:latin typeface="Arial" panose="020B0604020202020204" pitchFamily="34" charset="0"/>
                <a:ea typeface="Microsoft YaHei" panose="020B0503020204020204" pitchFamily="34" charset="-122"/>
                <a:cs typeface="+mn-ea"/>
              </a:rPr>
              <a:t>输入空间（</a:t>
            </a:r>
            <a:r>
              <a:rPr kumimoji="1" lang="en-US" altLang="zh-CN" sz="2800" b="1" dirty="0">
                <a:solidFill>
                  <a:srgbClr val="000066"/>
                </a:solidFill>
                <a:latin typeface="Arial" panose="020B0604020202020204" pitchFamily="34" charset="0"/>
                <a:ea typeface="Microsoft YaHei" panose="020B0503020204020204" pitchFamily="34" charset="-122"/>
                <a:cs typeface="+mn-ea"/>
              </a:rPr>
              <a:t>attribute/sample/input space</a:t>
            </a:r>
            <a:r>
              <a:rPr kumimoji="1" lang="zh-CN" altLang="en-US" sz="2800" b="1" dirty="0">
                <a:solidFill>
                  <a:srgbClr val="000066"/>
                </a:solidFill>
                <a:latin typeface="Arial" panose="020B0604020202020204" pitchFamily="34" charset="0"/>
                <a:ea typeface="Microsoft YaHei" panose="020B0503020204020204" pitchFamily="34" charset="-122"/>
                <a:cs typeface="+mn-ea"/>
              </a:rPr>
              <a:t>）</a:t>
            </a:r>
            <a:endParaRPr kumimoji="1" lang="en-US" altLang="zh-CN" sz="2800" b="1" dirty="0">
              <a:solidFill>
                <a:srgbClr val="000066"/>
              </a:solidFill>
              <a:latin typeface="Arial" panose="020B0604020202020204" pitchFamily="34" charset="0"/>
              <a:ea typeface="Microsoft YaHei" panose="020B0503020204020204" pitchFamily="34" charset="-122"/>
              <a:cs typeface="+mn-ea"/>
            </a:endParaRPr>
          </a:p>
          <a:p>
            <a:pPr>
              <a:lnSpc>
                <a:spcPct val="150000"/>
              </a:lnSpc>
              <a:buFont typeface="Wingdings" pitchFamily="2" charset="2"/>
              <a:buChar char="p"/>
            </a:pPr>
            <a:r>
              <a:rPr kumimoji="1" lang="zh-CN" altLang="en-US" sz="2800" b="1" dirty="0">
                <a:solidFill>
                  <a:srgbClr val="000066"/>
                </a:solidFill>
                <a:latin typeface="Arial" panose="020B0604020202020204" pitchFamily="34" charset="0"/>
                <a:ea typeface="Microsoft YaHei" panose="020B0503020204020204" pitchFamily="34" charset="-122"/>
                <a:cs typeface="+mn-ea"/>
              </a:rPr>
              <a:t>假设（</a:t>
            </a:r>
            <a:r>
              <a:rPr kumimoji="1" lang="en-US" altLang="zh-CN" sz="2800" b="1" dirty="0">
                <a:solidFill>
                  <a:srgbClr val="000066"/>
                </a:solidFill>
                <a:latin typeface="Arial" panose="020B0604020202020204" pitchFamily="34" charset="0"/>
                <a:ea typeface="Microsoft YaHei" panose="020B0503020204020204" pitchFamily="34" charset="-122"/>
                <a:cs typeface="+mn-ea"/>
              </a:rPr>
              <a:t>hypothesis</a:t>
            </a:r>
            <a:r>
              <a:rPr kumimoji="1" lang="zh-CN" altLang="en-US" sz="2800" b="1" dirty="0">
                <a:solidFill>
                  <a:srgbClr val="000066"/>
                </a:solidFill>
                <a:latin typeface="Arial" panose="020B0604020202020204" pitchFamily="34" charset="0"/>
                <a:ea typeface="Microsoft YaHei" panose="020B0503020204020204" pitchFamily="34" charset="-122"/>
                <a:cs typeface="+mn-ea"/>
              </a:rPr>
              <a:t>）</a:t>
            </a:r>
            <a:endParaRPr kumimoji="1" lang="en-US" altLang="zh-CN" sz="2800" b="1" dirty="0">
              <a:solidFill>
                <a:srgbClr val="000066"/>
              </a:solidFill>
              <a:latin typeface="Arial" panose="020B0604020202020204" pitchFamily="34" charset="0"/>
              <a:ea typeface="Microsoft YaHei" panose="020B0503020204020204" pitchFamily="34" charset="-122"/>
              <a:cs typeface="+mn-ea"/>
            </a:endParaRPr>
          </a:p>
          <a:p>
            <a:pPr lvl="1">
              <a:lnSpc>
                <a:spcPct val="150000"/>
              </a:lnSpc>
              <a:buFont typeface="Wingdings" pitchFamily="2" charset="2"/>
              <a:buChar char="p"/>
            </a:pPr>
            <a:r>
              <a:rPr kumimoji="1" lang="zh-CN" altLang="en-US" sz="2600" b="1" dirty="0">
                <a:solidFill>
                  <a:srgbClr val="000066"/>
                </a:solidFill>
                <a:latin typeface="Arial" panose="020B0604020202020204" pitchFamily="34" charset="0"/>
                <a:ea typeface="Microsoft YaHei" panose="020B0503020204020204" pitchFamily="34" charset="-122"/>
                <a:cs typeface="+mn-ea"/>
              </a:rPr>
              <a:t>学得模型对应了关于数据的某种潜在的规律</a:t>
            </a:r>
            <a:endParaRPr kumimoji="1" lang="en-US" altLang="zh-CN" sz="2600" b="1" dirty="0">
              <a:solidFill>
                <a:srgbClr val="000066"/>
              </a:solidFill>
              <a:latin typeface="Arial" panose="020B0604020202020204" pitchFamily="34" charset="0"/>
              <a:ea typeface="Microsoft YaHei" panose="020B0503020204020204" pitchFamily="34" charset="-122"/>
              <a:cs typeface="+mn-ea"/>
            </a:endParaRPr>
          </a:p>
          <a:p>
            <a:pPr>
              <a:lnSpc>
                <a:spcPct val="150000"/>
              </a:lnSpc>
              <a:buFont typeface="Wingdings" pitchFamily="2" charset="2"/>
              <a:buChar char="p"/>
            </a:pPr>
            <a:r>
              <a:rPr kumimoji="1" lang="zh-CN" altLang="en-US" sz="2800" b="1" dirty="0">
                <a:solidFill>
                  <a:srgbClr val="000066"/>
                </a:solidFill>
                <a:latin typeface="Arial" panose="020B0604020202020204" pitchFamily="34" charset="0"/>
                <a:ea typeface="Microsoft YaHei" panose="020B0503020204020204" pitchFamily="34" charset="-122"/>
                <a:cs typeface="+mn-ea"/>
              </a:rPr>
              <a:t>预测（</a:t>
            </a:r>
            <a:r>
              <a:rPr kumimoji="1" lang="en-US" altLang="zh-CN" sz="2800" b="1" dirty="0">
                <a:solidFill>
                  <a:srgbClr val="000066"/>
                </a:solidFill>
                <a:latin typeface="Arial" panose="020B0604020202020204" pitchFamily="34" charset="0"/>
                <a:ea typeface="Microsoft YaHei" panose="020B0503020204020204" pitchFamily="34" charset="-122"/>
                <a:cs typeface="+mn-ea"/>
              </a:rPr>
              <a:t>prediction</a:t>
            </a:r>
            <a:r>
              <a:rPr kumimoji="1" lang="zh-CN" altLang="en-US" sz="2800" b="1" dirty="0">
                <a:solidFill>
                  <a:srgbClr val="000066"/>
                </a:solidFill>
                <a:latin typeface="Arial" panose="020B0604020202020204" pitchFamily="34" charset="0"/>
                <a:ea typeface="Microsoft YaHei" panose="020B0503020204020204" pitchFamily="34" charset="-122"/>
                <a:cs typeface="+mn-ea"/>
              </a:rPr>
              <a:t>）</a:t>
            </a:r>
            <a:endParaRPr kumimoji="1" lang="en-US" altLang="zh-CN" sz="2800" b="1" dirty="0">
              <a:solidFill>
                <a:srgbClr val="000066"/>
              </a:solidFill>
              <a:latin typeface="Arial" panose="020B0604020202020204" pitchFamily="34" charset="0"/>
              <a:ea typeface="Microsoft YaHei" panose="020B0503020204020204" pitchFamily="34" charset="-122"/>
              <a:cs typeface="+mn-ea"/>
            </a:endParaRPr>
          </a:p>
          <a:p>
            <a:pPr marL="0" indent="0">
              <a:lnSpc>
                <a:spcPct val="150000"/>
              </a:lnSpc>
              <a:buNone/>
            </a:pPr>
            <a:endParaRPr lang="en-US" altLang="zh-CN" sz="1800" dirty="0"/>
          </a:p>
        </p:txBody>
      </p:sp>
    </p:spTree>
    <p:extLst>
      <p:ext uri="{BB962C8B-B14F-4D97-AF65-F5344CB8AC3E}">
        <p14:creationId xmlns:p14="http://schemas.microsoft.com/office/powerpoint/2010/main" val="335284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936CD95-95FD-214C-BD7C-6AD6F3D543EF}"/>
              </a:ext>
            </a:extLst>
          </p:cNvPr>
          <p:cNvSpPr>
            <a:spLocks noGrp="1"/>
          </p:cNvSpPr>
          <p:nvPr>
            <p:ph idx="1"/>
          </p:nvPr>
        </p:nvSpPr>
        <p:spPr/>
        <p:txBody>
          <a:bodyPr/>
          <a:lstStyle/>
          <a:p>
            <a:r>
              <a:rPr kumimoji="1" lang="zh-CN" altLang="en-US" dirty="0"/>
              <a:t>判定垃圾邮件属于（</a:t>
            </a:r>
            <a:r>
              <a:rPr kumimoji="1" lang="en-US" altLang="zh-CN" dirty="0"/>
              <a:t>	</a:t>
            </a:r>
            <a:r>
              <a:rPr kumimoji="1" lang="zh-CN" altLang="en-US" dirty="0"/>
              <a:t>  ）问题</a:t>
            </a:r>
            <a:endParaRPr kumimoji="1" lang="en-US" altLang="zh-CN" dirty="0"/>
          </a:p>
          <a:p>
            <a:pPr marL="0" indent="0">
              <a:buNone/>
            </a:pPr>
            <a:r>
              <a:rPr kumimoji="1" lang="en-US" altLang="zh-CN" dirty="0"/>
              <a:t>A	</a:t>
            </a:r>
            <a:r>
              <a:rPr lang="zh-CN" altLang="en-US" dirty="0"/>
              <a:t>分类</a:t>
            </a:r>
            <a:endParaRPr lang="en-US" altLang="zh-CN" dirty="0"/>
          </a:p>
          <a:p>
            <a:pPr marL="0" indent="0">
              <a:buNone/>
            </a:pPr>
            <a:r>
              <a:rPr kumimoji="1" lang="en-US" altLang="zh-CN" dirty="0"/>
              <a:t>B	</a:t>
            </a:r>
            <a:r>
              <a:rPr kumimoji="1" lang="zh-CN" altLang="en-US" dirty="0"/>
              <a:t>回归</a:t>
            </a:r>
            <a:endParaRPr lang="en-US" altLang="zh-CN" dirty="0"/>
          </a:p>
          <a:p>
            <a:pPr marL="0" indent="0">
              <a:buNone/>
            </a:pPr>
            <a:r>
              <a:rPr kumimoji="1" lang="en-US" altLang="zh-CN" dirty="0"/>
              <a:t>C	</a:t>
            </a:r>
            <a:r>
              <a:rPr kumimoji="1" lang="zh-CN" altLang="en-US" dirty="0"/>
              <a:t>聚类</a:t>
            </a:r>
            <a:endParaRPr kumimoji="1" lang="en-US" altLang="zh-CN" dirty="0"/>
          </a:p>
          <a:p>
            <a:pPr marL="0" indent="0">
              <a:buNone/>
            </a:pPr>
            <a:endParaRPr kumimoji="1" lang="en-US" altLang="zh-CN" dirty="0"/>
          </a:p>
        </p:txBody>
      </p:sp>
      <p:sp>
        <p:nvSpPr>
          <p:cNvPr id="3" name="标题 2">
            <a:extLst>
              <a:ext uri="{FF2B5EF4-FFF2-40B4-BE49-F238E27FC236}">
                <a16:creationId xmlns:a16="http://schemas.microsoft.com/office/drawing/2014/main" id="{29C9ECC8-F69B-0642-B7D2-7B7F1DF1A62F}"/>
              </a:ext>
            </a:extLst>
          </p:cNvPr>
          <p:cNvSpPr>
            <a:spLocks noGrp="1"/>
          </p:cNvSpPr>
          <p:nvPr>
            <p:ph type="title"/>
          </p:nvPr>
        </p:nvSpPr>
        <p:spPr/>
        <p:txBody>
          <a:bodyPr/>
          <a:lstStyle/>
          <a:p>
            <a:r>
              <a:rPr kumimoji="1" lang="zh-CN" altLang="en-US" dirty="0"/>
              <a:t>课堂测验</a:t>
            </a:r>
          </a:p>
        </p:txBody>
      </p:sp>
    </p:spTree>
    <p:extLst>
      <p:ext uri="{BB962C8B-B14F-4D97-AF65-F5344CB8AC3E}">
        <p14:creationId xmlns:p14="http://schemas.microsoft.com/office/powerpoint/2010/main" val="2991250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sz="3200" b="1" dirty="0">
                <a:solidFill>
                  <a:srgbClr val="000066"/>
                </a:solidFill>
                <a:effectLst>
                  <a:outerShdw blurRad="38100" dist="38100" dir="2700000" algn="tl">
                    <a:srgbClr val="000000">
                      <a:alpha val="43137"/>
                    </a:srgbClr>
                  </a:outerShdw>
                </a:effectLst>
                <a:latin typeface="Arial" panose="020B0604020202020204" pitchFamily="34" charset="0"/>
                <a:ea typeface="Microsoft YaHei" panose="020B0503020204020204" pitchFamily="34" charset="-122"/>
                <a:cs typeface="+mn-ea"/>
              </a:rPr>
              <a:t>基本术语</a:t>
            </a:r>
            <a:r>
              <a:rPr lang="en-US" altLang="zh-CN" sz="3200" b="1" dirty="0">
                <a:solidFill>
                  <a:srgbClr val="000066"/>
                </a:solidFill>
                <a:effectLst>
                  <a:outerShdw blurRad="38100" dist="38100" dir="2700000" algn="tl">
                    <a:srgbClr val="000000">
                      <a:alpha val="43137"/>
                    </a:srgbClr>
                  </a:outerShdw>
                </a:effectLst>
                <a:latin typeface="Arial" panose="020B0604020202020204" pitchFamily="34" charset="0"/>
                <a:ea typeface="Microsoft YaHei" panose="020B0503020204020204" pitchFamily="34" charset="-122"/>
                <a:cs typeface="+mn-ea"/>
              </a:rPr>
              <a:t>-</a:t>
            </a:r>
            <a:r>
              <a:rPr lang="zh-CN" altLang="en-US" sz="3200" b="1" dirty="0">
                <a:solidFill>
                  <a:srgbClr val="000066"/>
                </a:solidFill>
                <a:effectLst>
                  <a:outerShdw blurRad="38100" dist="38100" dir="2700000" algn="tl">
                    <a:srgbClr val="000000">
                      <a:alpha val="43137"/>
                    </a:srgbClr>
                  </a:outerShdw>
                </a:effectLst>
                <a:latin typeface="Arial" panose="020B0604020202020204" pitchFamily="34" charset="0"/>
                <a:ea typeface="Microsoft YaHei" panose="020B0503020204020204" pitchFamily="34" charset="-122"/>
                <a:cs typeface="+mn-ea"/>
              </a:rPr>
              <a:t>任务</a:t>
            </a:r>
          </a:p>
        </p:txBody>
      </p:sp>
      <p:sp>
        <p:nvSpPr>
          <p:cNvPr id="6" name="内容占位符 2"/>
          <p:cNvSpPr txBox="1">
            <a:spLocks/>
          </p:cNvSpPr>
          <p:nvPr/>
        </p:nvSpPr>
        <p:spPr>
          <a:xfrm>
            <a:off x="1566985" y="1516905"/>
            <a:ext cx="9408482" cy="4086586"/>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150000"/>
              </a:lnSpc>
              <a:buFont typeface="Wingdings" pitchFamily="2" charset="2"/>
              <a:buChar char="p"/>
            </a:pPr>
            <a:r>
              <a:rPr kumimoji="1" lang="zh-CN" altLang="en-US" sz="2800" b="1" dirty="0">
                <a:solidFill>
                  <a:srgbClr val="000066"/>
                </a:solidFill>
                <a:latin typeface="Arial" panose="020B0604020202020204" pitchFamily="34" charset="0"/>
                <a:ea typeface="Microsoft YaHei" panose="020B0503020204020204" pitchFamily="34" charset="-122"/>
                <a:cs typeface="+mn-ea"/>
              </a:rPr>
              <a:t>有无标记信息</a:t>
            </a:r>
            <a:endParaRPr kumimoji="1" lang="en-US" altLang="zh-CN" sz="2800" b="1" dirty="0">
              <a:solidFill>
                <a:srgbClr val="000066"/>
              </a:solidFill>
              <a:latin typeface="Arial" panose="020B0604020202020204" pitchFamily="34" charset="0"/>
              <a:ea typeface="Microsoft YaHei" panose="020B0503020204020204" pitchFamily="34" charset="-122"/>
              <a:cs typeface="+mn-ea"/>
            </a:endParaRPr>
          </a:p>
          <a:p>
            <a:pPr lvl="1">
              <a:lnSpc>
                <a:spcPct val="150000"/>
              </a:lnSpc>
            </a:pPr>
            <a:r>
              <a:rPr kumimoji="1" lang="zh-CN" altLang="en-US" sz="2400" b="1" dirty="0">
                <a:solidFill>
                  <a:srgbClr val="000066"/>
                </a:solidFill>
                <a:latin typeface="Arial" panose="020B0604020202020204" pitchFamily="34" charset="0"/>
                <a:ea typeface="Microsoft YaHei" panose="020B0503020204020204" pitchFamily="34" charset="-122"/>
                <a:cs typeface="+mn-ea"/>
              </a:rPr>
              <a:t>监督学习（</a:t>
            </a:r>
            <a:r>
              <a:rPr kumimoji="1" lang="en-US" altLang="zh-CN" sz="2400" b="1" dirty="0">
                <a:solidFill>
                  <a:srgbClr val="000066"/>
                </a:solidFill>
                <a:latin typeface="Arial" panose="020B0604020202020204" pitchFamily="34" charset="0"/>
                <a:ea typeface="Microsoft YaHei" panose="020B0503020204020204" pitchFamily="34" charset="-122"/>
                <a:cs typeface="+mn-ea"/>
              </a:rPr>
              <a:t>supervised</a:t>
            </a:r>
            <a:r>
              <a:rPr kumimoji="1" lang="zh-CN" altLang="en-US" sz="2400" b="1" dirty="0">
                <a:solidFill>
                  <a:srgbClr val="000066"/>
                </a:solidFill>
                <a:latin typeface="Arial" panose="020B0604020202020204" pitchFamily="34" charset="0"/>
                <a:ea typeface="Microsoft YaHei" panose="020B0503020204020204" pitchFamily="34" charset="-122"/>
                <a:cs typeface="+mn-ea"/>
              </a:rPr>
              <a:t> </a:t>
            </a:r>
            <a:r>
              <a:rPr kumimoji="1" lang="en-US" altLang="zh-CN" sz="2400" b="1" dirty="0">
                <a:solidFill>
                  <a:srgbClr val="000066"/>
                </a:solidFill>
                <a:latin typeface="Arial" panose="020B0604020202020204" pitchFamily="34" charset="0"/>
                <a:ea typeface="Microsoft YaHei" panose="020B0503020204020204" pitchFamily="34" charset="-122"/>
                <a:cs typeface="+mn-ea"/>
              </a:rPr>
              <a:t>learning</a:t>
            </a:r>
            <a:r>
              <a:rPr kumimoji="1" lang="zh-CN" altLang="en-US" sz="2400" b="1" dirty="0">
                <a:solidFill>
                  <a:srgbClr val="000066"/>
                </a:solidFill>
                <a:latin typeface="Arial" panose="020B0604020202020204" pitchFamily="34" charset="0"/>
                <a:ea typeface="Microsoft YaHei" panose="020B0503020204020204" pitchFamily="34" charset="-122"/>
                <a:cs typeface="+mn-ea"/>
              </a:rPr>
              <a:t>）：分类（</a:t>
            </a:r>
            <a:r>
              <a:rPr kumimoji="1" lang="en-US" altLang="zh-CN" sz="2400" b="1" dirty="0">
                <a:solidFill>
                  <a:srgbClr val="000066"/>
                </a:solidFill>
                <a:latin typeface="Arial" panose="020B0604020202020204" pitchFamily="34" charset="0"/>
                <a:ea typeface="Microsoft YaHei" panose="020B0503020204020204" pitchFamily="34" charset="-122"/>
                <a:cs typeface="+mn-ea"/>
              </a:rPr>
              <a:t>classification</a:t>
            </a:r>
            <a:r>
              <a:rPr kumimoji="1" lang="zh-CN" altLang="en-US" sz="2400" b="1" dirty="0">
                <a:solidFill>
                  <a:srgbClr val="000066"/>
                </a:solidFill>
                <a:latin typeface="Arial" panose="020B0604020202020204" pitchFamily="34" charset="0"/>
                <a:ea typeface="Microsoft YaHei" panose="020B0503020204020204" pitchFamily="34" charset="-122"/>
                <a:cs typeface="+mn-ea"/>
              </a:rPr>
              <a:t>）、回归（</a:t>
            </a:r>
            <a:r>
              <a:rPr kumimoji="1" lang="en-US" altLang="zh-CN" sz="2400" b="1" dirty="0">
                <a:solidFill>
                  <a:srgbClr val="000066"/>
                </a:solidFill>
                <a:latin typeface="Arial" panose="020B0604020202020204" pitchFamily="34" charset="0"/>
                <a:ea typeface="Microsoft YaHei" panose="020B0503020204020204" pitchFamily="34" charset="-122"/>
                <a:cs typeface="+mn-ea"/>
              </a:rPr>
              <a:t>regression</a:t>
            </a:r>
            <a:r>
              <a:rPr kumimoji="1" lang="zh-CN" altLang="en-US" sz="2400" b="1" dirty="0">
                <a:solidFill>
                  <a:srgbClr val="000066"/>
                </a:solidFill>
                <a:latin typeface="Arial" panose="020B0604020202020204" pitchFamily="34" charset="0"/>
                <a:ea typeface="Microsoft YaHei" panose="020B0503020204020204" pitchFamily="34" charset="-122"/>
                <a:cs typeface="+mn-ea"/>
              </a:rPr>
              <a:t>）</a:t>
            </a:r>
            <a:endParaRPr kumimoji="1" lang="en-US" altLang="zh-CN" sz="2400" b="1" dirty="0">
              <a:solidFill>
                <a:srgbClr val="000066"/>
              </a:solidFill>
              <a:latin typeface="Arial" panose="020B0604020202020204" pitchFamily="34" charset="0"/>
              <a:ea typeface="Microsoft YaHei" panose="020B0503020204020204" pitchFamily="34" charset="-122"/>
              <a:cs typeface="+mn-ea"/>
            </a:endParaRPr>
          </a:p>
          <a:p>
            <a:pPr lvl="1">
              <a:lnSpc>
                <a:spcPct val="150000"/>
              </a:lnSpc>
            </a:pPr>
            <a:r>
              <a:rPr kumimoji="1" lang="zh-CN" altLang="en-US" sz="2400" b="1" dirty="0">
                <a:solidFill>
                  <a:srgbClr val="000066"/>
                </a:solidFill>
                <a:latin typeface="Arial" panose="020B0604020202020204" pitchFamily="34" charset="0"/>
                <a:ea typeface="Microsoft YaHei" panose="020B0503020204020204" pitchFamily="34" charset="-122"/>
                <a:cs typeface="+mn-ea"/>
              </a:rPr>
              <a:t>无监督学习（</a:t>
            </a:r>
            <a:r>
              <a:rPr kumimoji="1" lang="en-US" altLang="zh-CN" sz="2400" b="1" dirty="0">
                <a:solidFill>
                  <a:srgbClr val="000066"/>
                </a:solidFill>
                <a:latin typeface="Arial" panose="020B0604020202020204" pitchFamily="34" charset="0"/>
                <a:ea typeface="Microsoft YaHei" panose="020B0503020204020204" pitchFamily="34" charset="-122"/>
                <a:cs typeface="+mn-ea"/>
              </a:rPr>
              <a:t> unsupervised</a:t>
            </a:r>
            <a:r>
              <a:rPr kumimoji="1" lang="zh-CN" altLang="en-US" sz="2400" b="1" dirty="0">
                <a:solidFill>
                  <a:srgbClr val="000066"/>
                </a:solidFill>
                <a:latin typeface="Arial" panose="020B0604020202020204" pitchFamily="34" charset="0"/>
                <a:ea typeface="Microsoft YaHei" panose="020B0503020204020204" pitchFamily="34" charset="-122"/>
                <a:cs typeface="+mn-ea"/>
              </a:rPr>
              <a:t> </a:t>
            </a:r>
            <a:r>
              <a:rPr kumimoji="1" lang="en-US" altLang="zh-CN" sz="2400" b="1" dirty="0">
                <a:solidFill>
                  <a:srgbClr val="000066"/>
                </a:solidFill>
                <a:latin typeface="Arial" panose="020B0604020202020204" pitchFamily="34" charset="0"/>
                <a:ea typeface="Microsoft YaHei" panose="020B0503020204020204" pitchFamily="34" charset="-122"/>
                <a:cs typeface="+mn-ea"/>
              </a:rPr>
              <a:t>learning </a:t>
            </a:r>
            <a:r>
              <a:rPr kumimoji="1" lang="zh-CN" altLang="en-US" sz="2400" b="1" dirty="0">
                <a:solidFill>
                  <a:srgbClr val="000066"/>
                </a:solidFill>
                <a:latin typeface="Arial" panose="020B0604020202020204" pitchFamily="34" charset="0"/>
                <a:ea typeface="Microsoft YaHei" panose="020B0503020204020204" pitchFamily="34" charset="-122"/>
                <a:cs typeface="+mn-ea"/>
              </a:rPr>
              <a:t>）：聚类（</a:t>
            </a:r>
            <a:r>
              <a:rPr kumimoji="1" lang="en-US" altLang="zh-CN" sz="2400" b="1" dirty="0">
                <a:solidFill>
                  <a:srgbClr val="000066"/>
                </a:solidFill>
                <a:latin typeface="Arial" panose="020B0604020202020204" pitchFamily="34" charset="0"/>
                <a:ea typeface="Microsoft YaHei" panose="020B0503020204020204" pitchFamily="34" charset="-122"/>
                <a:cs typeface="+mn-ea"/>
              </a:rPr>
              <a:t>clustering</a:t>
            </a:r>
            <a:r>
              <a:rPr kumimoji="1" lang="zh-CN" altLang="en-US" sz="2400" b="1" dirty="0">
                <a:solidFill>
                  <a:srgbClr val="000066"/>
                </a:solidFill>
                <a:latin typeface="Arial" panose="020B0604020202020204" pitchFamily="34" charset="0"/>
                <a:ea typeface="Microsoft YaHei" panose="020B0503020204020204" pitchFamily="34" charset="-122"/>
                <a:cs typeface="+mn-ea"/>
              </a:rPr>
              <a:t>）</a:t>
            </a:r>
            <a:endParaRPr kumimoji="1" lang="en-US" altLang="zh-CN" sz="2400" b="1" dirty="0">
              <a:solidFill>
                <a:srgbClr val="000066"/>
              </a:solidFill>
              <a:latin typeface="Arial" panose="020B0604020202020204" pitchFamily="34" charset="0"/>
              <a:ea typeface="Microsoft YaHei" panose="020B0503020204020204" pitchFamily="34" charset="-122"/>
              <a:cs typeface="+mn-ea"/>
            </a:endParaRPr>
          </a:p>
          <a:p>
            <a:pPr lvl="1">
              <a:lnSpc>
                <a:spcPct val="150000"/>
              </a:lnSpc>
            </a:pPr>
            <a:r>
              <a:rPr kumimoji="1" lang="zh-CN" altLang="en-US" sz="2400" b="1" dirty="0">
                <a:solidFill>
                  <a:srgbClr val="000066"/>
                </a:solidFill>
                <a:latin typeface="Arial" panose="020B0604020202020204" pitchFamily="34" charset="0"/>
                <a:ea typeface="Microsoft YaHei" panose="020B0503020204020204" pitchFamily="34" charset="-122"/>
                <a:cs typeface="+mn-ea"/>
              </a:rPr>
              <a:t>半监督学习（</a:t>
            </a:r>
            <a:r>
              <a:rPr kumimoji="1" lang="en-US" altLang="zh-CN" sz="2400" b="1" dirty="0">
                <a:solidFill>
                  <a:srgbClr val="000066"/>
                </a:solidFill>
                <a:latin typeface="Arial" panose="020B0604020202020204" pitchFamily="34" charset="0"/>
                <a:ea typeface="Microsoft YaHei" panose="020B0503020204020204" pitchFamily="34" charset="-122"/>
                <a:cs typeface="+mn-ea"/>
              </a:rPr>
              <a:t> semi-supervised</a:t>
            </a:r>
            <a:r>
              <a:rPr kumimoji="1" lang="zh-CN" altLang="en-US" sz="2400" b="1" dirty="0">
                <a:solidFill>
                  <a:srgbClr val="000066"/>
                </a:solidFill>
                <a:latin typeface="Arial" panose="020B0604020202020204" pitchFamily="34" charset="0"/>
                <a:ea typeface="Microsoft YaHei" panose="020B0503020204020204" pitchFamily="34" charset="-122"/>
                <a:cs typeface="+mn-ea"/>
              </a:rPr>
              <a:t> </a:t>
            </a:r>
            <a:r>
              <a:rPr kumimoji="1" lang="en-US" altLang="zh-CN" sz="2400" b="1" dirty="0">
                <a:solidFill>
                  <a:srgbClr val="000066"/>
                </a:solidFill>
                <a:latin typeface="Arial" panose="020B0604020202020204" pitchFamily="34" charset="0"/>
                <a:ea typeface="Microsoft YaHei" panose="020B0503020204020204" pitchFamily="34" charset="-122"/>
                <a:cs typeface="+mn-ea"/>
              </a:rPr>
              <a:t>learning </a:t>
            </a:r>
            <a:r>
              <a:rPr kumimoji="1" lang="zh-CN" altLang="en-US" sz="2400" b="1" dirty="0">
                <a:solidFill>
                  <a:srgbClr val="000066"/>
                </a:solidFill>
                <a:latin typeface="Arial" panose="020B0604020202020204" pitchFamily="34" charset="0"/>
                <a:ea typeface="Microsoft YaHei" panose="020B0503020204020204" pitchFamily="34" charset="-122"/>
                <a:cs typeface="+mn-ea"/>
              </a:rPr>
              <a:t>）：两者结合</a:t>
            </a:r>
            <a:endParaRPr kumimoji="1" lang="en-US" altLang="zh-CN" sz="2400" b="1" dirty="0">
              <a:solidFill>
                <a:srgbClr val="000066"/>
              </a:solidFill>
              <a:latin typeface="Arial" panose="020B0604020202020204" pitchFamily="34" charset="0"/>
              <a:ea typeface="Microsoft YaHei" panose="020B0503020204020204" pitchFamily="34" charset="-122"/>
              <a:cs typeface="+mn-ea"/>
            </a:endParaRPr>
          </a:p>
        </p:txBody>
      </p:sp>
    </p:spTree>
    <p:extLst>
      <p:ext uri="{BB962C8B-B14F-4D97-AF65-F5344CB8AC3E}">
        <p14:creationId xmlns:p14="http://schemas.microsoft.com/office/powerpoint/2010/main" val="2266002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sz="3200" b="1" dirty="0">
                <a:solidFill>
                  <a:srgbClr val="000066"/>
                </a:solidFill>
                <a:effectLst>
                  <a:outerShdw blurRad="38100" dist="38100" dir="2700000" algn="tl">
                    <a:srgbClr val="000000">
                      <a:alpha val="43137"/>
                    </a:srgbClr>
                  </a:outerShdw>
                </a:effectLst>
                <a:latin typeface="Arial" panose="020B0604020202020204" pitchFamily="34" charset="0"/>
                <a:ea typeface="Microsoft YaHei" panose="020B0503020204020204" pitchFamily="34" charset="-122"/>
                <a:cs typeface="+mn-ea"/>
              </a:rPr>
              <a:t>基本术语</a:t>
            </a:r>
            <a:r>
              <a:rPr lang="en-US" altLang="zh-CN" sz="3200" b="1" dirty="0">
                <a:solidFill>
                  <a:srgbClr val="000066"/>
                </a:solidFill>
                <a:effectLst>
                  <a:outerShdw blurRad="38100" dist="38100" dir="2700000" algn="tl">
                    <a:srgbClr val="000000">
                      <a:alpha val="43137"/>
                    </a:srgbClr>
                  </a:outerShdw>
                </a:effectLst>
                <a:latin typeface="Arial" panose="020B0604020202020204" pitchFamily="34" charset="0"/>
                <a:ea typeface="Microsoft YaHei" panose="020B0503020204020204" pitchFamily="34" charset="-122"/>
                <a:cs typeface="+mn-ea"/>
              </a:rPr>
              <a:t>-</a:t>
            </a:r>
            <a:r>
              <a:rPr lang="zh-CN" altLang="en-US" sz="3200" b="1" dirty="0">
                <a:solidFill>
                  <a:srgbClr val="000066"/>
                </a:solidFill>
                <a:effectLst>
                  <a:outerShdw blurRad="38100" dist="38100" dir="2700000" algn="tl">
                    <a:srgbClr val="000000">
                      <a:alpha val="43137"/>
                    </a:srgbClr>
                  </a:outerShdw>
                </a:effectLst>
                <a:latin typeface="Arial" panose="020B0604020202020204" pitchFamily="34" charset="0"/>
                <a:ea typeface="Microsoft YaHei" panose="020B0503020204020204" pitchFamily="34" charset="-122"/>
                <a:cs typeface="+mn-ea"/>
              </a:rPr>
              <a:t>泛化能力</a:t>
            </a:r>
          </a:p>
        </p:txBody>
      </p:sp>
      <p:sp>
        <p:nvSpPr>
          <p:cNvPr id="2" name="TextBox 1"/>
          <p:cNvSpPr txBox="1"/>
          <p:nvPr/>
        </p:nvSpPr>
        <p:spPr>
          <a:xfrm>
            <a:off x="1099475" y="1315506"/>
            <a:ext cx="9853756" cy="1954446"/>
          </a:xfrm>
          <a:prstGeom prst="rect">
            <a:avLst/>
          </a:prstGeom>
          <a:noFill/>
        </p:spPr>
        <p:txBody>
          <a:bodyPr wrap="square" rtlCol="0">
            <a:spAutoFit/>
          </a:bodyPr>
          <a:lstStyle/>
          <a:p>
            <a:pPr marL="0" lvl="6" algn="just">
              <a:lnSpc>
                <a:spcPct val="150000"/>
              </a:lnSpc>
            </a:pPr>
            <a:r>
              <a:rPr kumimoji="1" lang="zh-CN" altLang="en-US" sz="2800" b="1" dirty="0">
                <a:solidFill>
                  <a:srgbClr val="000066"/>
                </a:solidFill>
                <a:latin typeface="Arial" panose="020B0604020202020204" pitchFamily="34" charset="0"/>
                <a:ea typeface="Microsoft YaHei" panose="020B0503020204020204" pitchFamily="34" charset="-122"/>
                <a:cs typeface="+mn-ea"/>
              </a:rPr>
              <a:t>机器学习的目标是使得学到的模型能很好的适用于“新样本”</a:t>
            </a:r>
            <a:r>
              <a:rPr kumimoji="1" lang="en-US" altLang="zh-CN" sz="2800" b="1" dirty="0">
                <a:solidFill>
                  <a:srgbClr val="000066"/>
                </a:solidFill>
                <a:latin typeface="Arial" panose="020B0604020202020204" pitchFamily="34" charset="0"/>
                <a:ea typeface="Microsoft YaHei" panose="020B0503020204020204" pitchFamily="34" charset="-122"/>
                <a:cs typeface="+mn-ea"/>
              </a:rPr>
              <a:t>,</a:t>
            </a:r>
            <a:r>
              <a:rPr kumimoji="1" lang="zh-CN" altLang="en-US" sz="2800" b="1" dirty="0">
                <a:solidFill>
                  <a:srgbClr val="000066"/>
                </a:solidFill>
                <a:latin typeface="Arial" panose="020B0604020202020204" pitchFamily="34" charset="0"/>
                <a:ea typeface="Microsoft YaHei" panose="020B0503020204020204" pitchFamily="34" charset="-122"/>
                <a:cs typeface="+mn-ea"/>
              </a:rPr>
              <a:t>而不仅仅是训练集合，我们称模型适用于新样本的能力为</a:t>
            </a:r>
            <a:r>
              <a:rPr kumimoji="1" lang="zh-CN" altLang="en-US" sz="2800" b="1" dirty="0">
                <a:solidFill>
                  <a:srgbClr val="FF0000"/>
                </a:solidFill>
                <a:latin typeface="Arial" panose="020B0604020202020204" pitchFamily="34" charset="0"/>
                <a:ea typeface="Microsoft YaHei" panose="020B0503020204020204" pitchFamily="34" charset="-122"/>
                <a:cs typeface="+mn-ea"/>
              </a:rPr>
              <a:t>泛化</a:t>
            </a:r>
            <a:r>
              <a:rPr kumimoji="1" lang="en-US" altLang="zh-CN" sz="2800" b="1" dirty="0">
                <a:solidFill>
                  <a:srgbClr val="FF0000"/>
                </a:solidFill>
                <a:latin typeface="Arial" panose="020B0604020202020204" pitchFamily="34" charset="0"/>
                <a:ea typeface="Microsoft YaHei" panose="020B0503020204020204" pitchFamily="34" charset="-122"/>
                <a:cs typeface="+mn-ea"/>
              </a:rPr>
              <a:t>(generalization)</a:t>
            </a:r>
            <a:r>
              <a:rPr kumimoji="1" lang="zh-CN" altLang="en-US" sz="2800" b="1" dirty="0">
                <a:solidFill>
                  <a:srgbClr val="FF0000"/>
                </a:solidFill>
                <a:latin typeface="Arial" panose="020B0604020202020204" pitchFamily="34" charset="0"/>
                <a:ea typeface="Microsoft YaHei" panose="020B0503020204020204" pitchFamily="34" charset="-122"/>
                <a:cs typeface="+mn-ea"/>
              </a:rPr>
              <a:t>能力</a:t>
            </a:r>
            <a:r>
              <a:rPr kumimoji="1" lang="zh-CN" altLang="en-US" sz="2800" b="1" dirty="0">
                <a:solidFill>
                  <a:srgbClr val="000066"/>
                </a:solidFill>
                <a:latin typeface="Arial" panose="020B0604020202020204" pitchFamily="34" charset="0"/>
                <a:ea typeface="Microsoft YaHei" panose="020B0503020204020204" pitchFamily="34" charset="-122"/>
                <a:cs typeface="+mn-ea"/>
              </a:rPr>
              <a:t>。</a:t>
            </a:r>
          </a:p>
        </p:txBody>
      </p:sp>
      <p:grpSp>
        <p:nvGrpSpPr>
          <p:cNvPr id="4" name="组合 3"/>
          <p:cNvGrpSpPr/>
          <p:nvPr/>
        </p:nvGrpSpPr>
        <p:grpSpPr>
          <a:xfrm>
            <a:off x="1189973" y="3747257"/>
            <a:ext cx="9763258" cy="2600777"/>
            <a:chOff x="-181627" y="2970649"/>
            <a:chExt cx="9763258" cy="2600777"/>
          </a:xfrm>
        </p:grpSpPr>
        <p:sp>
          <p:nvSpPr>
            <p:cNvPr id="5" name="TextBox 4"/>
            <p:cNvSpPr txBox="1"/>
            <p:nvPr/>
          </p:nvSpPr>
          <p:spPr>
            <a:xfrm>
              <a:off x="-181627" y="2970649"/>
              <a:ext cx="9763258" cy="2600777"/>
            </a:xfrm>
            <a:prstGeom prst="rect">
              <a:avLst/>
            </a:prstGeom>
            <a:noFill/>
          </p:spPr>
          <p:txBody>
            <a:bodyPr wrap="square" rtlCol="0">
              <a:spAutoFit/>
            </a:bodyPr>
            <a:lstStyle/>
            <a:p>
              <a:pPr marL="0" lvl="6" algn="just">
                <a:lnSpc>
                  <a:spcPct val="150000"/>
                </a:lnSpc>
              </a:pPr>
              <a:r>
                <a:rPr kumimoji="1" lang="zh-CN" altLang="en-US" sz="2800" b="1" dirty="0">
                  <a:solidFill>
                    <a:srgbClr val="000066"/>
                  </a:solidFill>
                  <a:latin typeface="Arial" panose="020B0604020202020204" pitchFamily="34" charset="0"/>
                  <a:ea typeface="Microsoft YaHei" panose="020B0503020204020204" pitchFamily="34" charset="-122"/>
                  <a:cs typeface="+mn-ea"/>
                </a:rPr>
                <a:t>通常假设样本空间中的样本服从一个未知分布   </a:t>
              </a:r>
              <a:r>
                <a:rPr kumimoji="1" lang="en-US" altLang="zh-CN" sz="2800" b="1" dirty="0">
                  <a:solidFill>
                    <a:srgbClr val="000066"/>
                  </a:solidFill>
                  <a:latin typeface="Arial" panose="020B0604020202020204" pitchFamily="34" charset="0"/>
                  <a:ea typeface="Microsoft YaHei" panose="020B0503020204020204" pitchFamily="34" charset="-122"/>
                  <a:cs typeface="+mn-ea"/>
                </a:rPr>
                <a:t>,</a:t>
              </a:r>
              <a:r>
                <a:rPr kumimoji="1" lang="zh-CN" altLang="en-US" sz="2800" b="1" dirty="0">
                  <a:solidFill>
                    <a:srgbClr val="000066"/>
                  </a:solidFill>
                  <a:latin typeface="Arial" panose="020B0604020202020204" pitchFamily="34" charset="0"/>
                  <a:ea typeface="Microsoft YaHei" panose="020B0503020204020204" pitchFamily="34" charset="-122"/>
                  <a:cs typeface="+mn-ea"/>
                </a:rPr>
                <a:t>样本从这个分布中独立获得，即</a:t>
              </a:r>
              <a:r>
                <a:rPr kumimoji="1" lang="zh-CN" altLang="en-US" sz="2800" b="1" dirty="0">
                  <a:solidFill>
                    <a:srgbClr val="FF0000"/>
                  </a:solidFill>
                  <a:latin typeface="Arial" panose="020B0604020202020204" pitchFamily="34" charset="0"/>
                  <a:ea typeface="Microsoft YaHei" panose="020B0503020204020204" pitchFamily="34" charset="-122"/>
                  <a:cs typeface="+mn-ea"/>
                </a:rPr>
                <a:t>“独立同分布”</a:t>
              </a:r>
              <a:r>
                <a:rPr kumimoji="1" lang="en-US" altLang="zh-CN" sz="2800" b="1" dirty="0">
                  <a:solidFill>
                    <a:srgbClr val="000066"/>
                  </a:solidFill>
                  <a:latin typeface="Arial" panose="020B0604020202020204" pitchFamily="34" charset="0"/>
                  <a:ea typeface="Microsoft YaHei" panose="020B0503020204020204" pitchFamily="34" charset="-122"/>
                  <a:cs typeface="+mn-ea"/>
                </a:rPr>
                <a:t>(independent and identically distributed, </a:t>
              </a:r>
              <a:r>
                <a:rPr kumimoji="1" lang="zh-CN" altLang="en-US" sz="2800" b="1" dirty="0">
                  <a:solidFill>
                    <a:srgbClr val="000066"/>
                  </a:solidFill>
                  <a:latin typeface="Arial" panose="020B0604020202020204" pitchFamily="34" charset="0"/>
                  <a:ea typeface="Microsoft YaHei" panose="020B0503020204020204" pitchFamily="34" charset="-122"/>
                  <a:cs typeface="+mn-ea"/>
                </a:rPr>
                <a:t>简称</a:t>
              </a:r>
              <a:r>
                <a:rPr kumimoji="1" lang="en-US" altLang="zh-CN" sz="2800" b="1" dirty="0" err="1">
                  <a:solidFill>
                    <a:srgbClr val="000066"/>
                  </a:solidFill>
                  <a:latin typeface="Arial" panose="020B0604020202020204" pitchFamily="34" charset="0"/>
                  <a:ea typeface="Microsoft YaHei" panose="020B0503020204020204" pitchFamily="34" charset="-122"/>
                  <a:cs typeface="+mn-ea"/>
                </a:rPr>
                <a:t>i.i.d</a:t>
              </a:r>
              <a:r>
                <a:rPr kumimoji="1" lang="en-US" altLang="zh-CN" sz="2800" b="1" dirty="0">
                  <a:solidFill>
                    <a:srgbClr val="000066"/>
                  </a:solidFill>
                  <a:latin typeface="Arial" panose="020B0604020202020204" pitchFamily="34" charset="0"/>
                  <a:ea typeface="Microsoft YaHei" panose="020B0503020204020204" pitchFamily="34" charset="-122"/>
                  <a:cs typeface="+mn-ea"/>
                </a:rPr>
                <a:t>)</a:t>
              </a:r>
              <a:r>
                <a:rPr kumimoji="1" lang="zh-CN" altLang="en-US" sz="2800" b="1" dirty="0">
                  <a:solidFill>
                    <a:srgbClr val="000066"/>
                  </a:solidFill>
                  <a:latin typeface="Arial" panose="020B0604020202020204" pitchFamily="34" charset="0"/>
                  <a:ea typeface="Microsoft YaHei" panose="020B0503020204020204" pitchFamily="34" charset="-122"/>
                  <a:cs typeface="+mn-ea"/>
                </a:rPr>
                <a:t>。一般而言训练样本越多越有可能通过学习获得强泛化能力的模型</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0042" y="3205060"/>
              <a:ext cx="449189" cy="336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35658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1178769"/>
            <a:ext cx="10972800" cy="5135563"/>
          </a:xfrm>
        </p:spPr>
        <p:txBody>
          <a:bodyPr/>
          <a:lstStyle/>
          <a:p>
            <a:r>
              <a:rPr lang="zh-CN" altLang="zh-CN" dirty="0"/>
              <a:t>周志华 ，《</a:t>
            </a:r>
            <a:r>
              <a:rPr lang="zh-CN" altLang="en-US" dirty="0"/>
              <a:t>机器学习</a:t>
            </a:r>
            <a:r>
              <a:rPr lang="zh-CN" altLang="zh-CN" dirty="0"/>
              <a:t>》</a:t>
            </a:r>
            <a:r>
              <a:rPr lang="zh-CN" altLang="en-US" dirty="0"/>
              <a:t>（西瓜书）</a:t>
            </a:r>
            <a:r>
              <a:rPr lang="zh-CN" altLang="zh-CN" dirty="0"/>
              <a:t>，清华大学出版社。</a:t>
            </a:r>
            <a:endParaRPr lang="en-US" altLang="zh-CN" dirty="0"/>
          </a:p>
          <a:p>
            <a:endParaRPr lang="zh-CN" altLang="zh-CN" dirty="0"/>
          </a:p>
          <a:p>
            <a:endParaRPr kumimoji="1" lang="zh-CN" altLang="en-US" dirty="0"/>
          </a:p>
        </p:txBody>
      </p:sp>
      <p:sp>
        <p:nvSpPr>
          <p:cNvPr id="3" name="标题 2"/>
          <p:cNvSpPr>
            <a:spLocks noGrp="1"/>
          </p:cNvSpPr>
          <p:nvPr>
            <p:ph type="title"/>
          </p:nvPr>
        </p:nvSpPr>
        <p:spPr/>
        <p:txBody>
          <a:bodyPr/>
          <a:lstStyle/>
          <a:p>
            <a:r>
              <a:rPr kumimoji="1" lang="zh-CN" altLang="en-US" dirty="0"/>
              <a:t>教材</a:t>
            </a:r>
          </a:p>
        </p:txBody>
      </p:sp>
      <p:pic>
        <p:nvPicPr>
          <p:cNvPr id="6" name="图片 5">
            <a:extLst>
              <a:ext uri="{FF2B5EF4-FFF2-40B4-BE49-F238E27FC236}">
                <a16:creationId xmlns:a16="http://schemas.microsoft.com/office/drawing/2014/main" id="{148BA8C7-F075-9040-9D46-6425138BC73F}"/>
              </a:ext>
            </a:extLst>
          </p:cNvPr>
          <p:cNvPicPr>
            <a:picLocks noChangeAspect="1"/>
          </p:cNvPicPr>
          <p:nvPr/>
        </p:nvPicPr>
        <p:blipFill>
          <a:blip r:embed="rId3"/>
          <a:stretch>
            <a:fillRect/>
          </a:stretch>
        </p:blipFill>
        <p:spPr>
          <a:xfrm>
            <a:off x="3656319" y="1879078"/>
            <a:ext cx="4498125" cy="46332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61729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1771824" y="945595"/>
            <a:ext cx="8616950" cy="5918668"/>
          </a:xfrm>
        </p:spPr>
        <p:txBody>
          <a:bodyPr>
            <a:normAutofit/>
          </a:bodyPr>
          <a:lstStyle/>
          <a:p>
            <a:r>
              <a:rPr lang="zh-CN" altLang="en-US" dirty="0">
                <a:solidFill>
                  <a:schemeClr val="bg1">
                    <a:lumMod val="85000"/>
                  </a:schemeClr>
                </a:solidFill>
              </a:rPr>
              <a:t>引言</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基本术语</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t>假设空间</a:t>
            </a:r>
            <a:endParaRPr lang="en-US" altLang="zh-CN" dirty="0"/>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归纳偏好</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发展历程</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应用现状</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阅读材料</a:t>
            </a:r>
          </a:p>
        </p:txBody>
      </p:sp>
    </p:spTree>
    <p:extLst>
      <p:ext uri="{BB962C8B-B14F-4D97-AF65-F5344CB8AC3E}">
        <p14:creationId xmlns:p14="http://schemas.microsoft.com/office/powerpoint/2010/main" val="172711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b="1" dirty="0">
                <a:solidFill>
                  <a:srgbClr val="000066"/>
                </a:solidFill>
                <a:effectLst>
                  <a:outerShdw blurRad="38100" dist="38100" dir="2700000" algn="tl">
                    <a:srgbClr val="000000">
                      <a:alpha val="43137"/>
                    </a:srgbClr>
                  </a:outerShdw>
                </a:effectLst>
                <a:latin typeface="Arial" panose="020B0604020202020204" pitchFamily="34" charset="0"/>
                <a:ea typeface="Microsoft YaHei" panose="020B0503020204020204" pitchFamily="34" charset="-122"/>
                <a:cs typeface="+mn-ea"/>
              </a:rPr>
              <a:t>假设空间</a:t>
            </a:r>
          </a:p>
        </p:txBody>
      </p:sp>
      <p:sp>
        <p:nvSpPr>
          <p:cNvPr id="7" name="TextBox 1">
            <a:extLst>
              <a:ext uri="{FF2B5EF4-FFF2-40B4-BE49-F238E27FC236}">
                <a16:creationId xmlns:a16="http://schemas.microsoft.com/office/drawing/2014/main" id="{5D61AF76-4FF2-854F-A268-CF84B82E1424}"/>
              </a:ext>
            </a:extLst>
          </p:cNvPr>
          <p:cNvSpPr txBox="1"/>
          <p:nvPr/>
        </p:nvSpPr>
        <p:spPr>
          <a:xfrm>
            <a:off x="1099475" y="1620306"/>
            <a:ext cx="9853756" cy="3247107"/>
          </a:xfrm>
          <a:prstGeom prst="rect">
            <a:avLst/>
          </a:prstGeom>
          <a:noFill/>
        </p:spPr>
        <p:txBody>
          <a:bodyPr wrap="square" rtlCol="0">
            <a:spAutoFit/>
          </a:bodyPr>
          <a:lstStyle/>
          <a:p>
            <a:pPr marL="457200" lvl="6" indent="-457200" algn="just">
              <a:lnSpc>
                <a:spcPct val="150000"/>
              </a:lnSpc>
              <a:buFont typeface="Wingdings" pitchFamily="2" charset="2"/>
              <a:buChar char="Ø"/>
            </a:pPr>
            <a:r>
              <a:rPr kumimoji="1" lang="zh-CN" altLang="en-US" sz="2800" b="1" dirty="0">
                <a:solidFill>
                  <a:srgbClr val="000066"/>
                </a:solidFill>
                <a:latin typeface="Arial" panose="020B0604020202020204" pitchFamily="34" charset="0"/>
                <a:ea typeface="Microsoft YaHei" panose="020B0503020204020204" pitchFamily="34" charset="-122"/>
                <a:cs typeface="+mn-ea"/>
              </a:rPr>
              <a:t>归纳（</a:t>
            </a:r>
            <a:r>
              <a:rPr kumimoji="1" lang="en-US" altLang="zh-CN" sz="2800" b="1" dirty="0">
                <a:solidFill>
                  <a:srgbClr val="000066"/>
                </a:solidFill>
                <a:latin typeface="Arial" panose="020B0604020202020204" pitchFamily="34" charset="0"/>
                <a:ea typeface="Microsoft YaHei" panose="020B0503020204020204" pitchFamily="34" charset="-122"/>
                <a:cs typeface="+mn-ea"/>
              </a:rPr>
              <a:t>induction</a:t>
            </a:r>
            <a:r>
              <a:rPr kumimoji="1" lang="zh-CN" altLang="en-US" sz="2800" b="1" dirty="0">
                <a:solidFill>
                  <a:srgbClr val="000066"/>
                </a:solidFill>
                <a:latin typeface="Arial" panose="020B0604020202020204" pitchFamily="34" charset="0"/>
                <a:ea typeface="Microsoft YaHei" panose="020B0503020204020204" pitchFamily="34" charset="-122"/>
                <a:cs typeface="+mn-ea"/>
              </a:rPr>
              <a:t>）：特殊到一般的“泛化”，从具体事实归结出一般性规律。如“从样例中学习”。</a:t>
            </a:r>
            <a:endParaRPr kumimoji="1" lang="en-US" altLang="zh-CN" sz="2800" b="1" dirty="0">
              <a:solidFill>
                <a:srgbClr val="000066"/>
              </a:solidFill>
              <a:latin typeface="Arial" panose="020B0604020202020204" pitchFamily="34" charset="0"/>
              <a:ea typeface="Microsoft YaHei" panose="020B0503020204020204" pitchFamily="34" charset="-122"/>
              <a:cs typeface="+mn-ea"/>
            </a:endParaRPr>
          </a:p>
          <a:p>
            <a:pPr marL="0" lvl="6" algn="just">
              <a:lnSpc>
                <a:spcPct val="150000"/>
              </a:lnSpc>
            </a:pPr>
            <a:endParaRPr kumimoji="1" lang="en-US" altLang="zh-CN" sz="2800" b="1" dirty="0">
              <a:solidFill>
                <a:srgbClr val="000066"/>
              </a:solidFill>
              <a:latin typeface="Arial" panose="020B0604020202020204" pitchFamily="34" charset="0"/>
              <a:ea typeface="Microsoft YaHei" panose="020B0503020204020204" pitchFamily="34" charset="-122"/>
              <a:cs typeface="+mn-ea"/>
            </a:endParaRPr>
          </a:p>
          <a:p>
            <a:pPr marL="457200" lvl="6" indent="-457200" algn="just">
              <a:lnSpc>
                <a:spcPct val="150000"/>
              </a:lnSpc>
              <a:buFont typeface="Wingdings" pitchFamily="2" charset="2"/>
              <a:buChar char="Ø"/>
            </a:pPr>
            <a:r>
              <a:rPr kumimoji="1" lang="zh-CN" altLang="en-US" sz="2800" b="1" dirty="0">
                <a:solidFill>
                  <a:srgbClr val="000066"/>
                </a:solidFill>
                <a:latin typeface="Arial" panose="020B0604020202020204" pitchFamily="34" charset="0"/>
                <a:ea typeface="Microsoft YaHei" panose="020B0503020204020204" pitchFamily="34" charset="-122"/>
                <a:cs typeface="+mn-ea"/>
              </a:rPr>
              <a:t>演绎（</a:t>
            </a:r>
            <a:r>
              <a:rPr kumimoji="1" lang="en-US" altLang="zh-CN" sz="2800" b="1" dirty="0">
                <a:solidFill>
                  <a:srgbClr val="000066"/>
                </a:solidFill>
                <a:latin typeface="Arial" panose="020B0604020202020204" pitchFamily="34" charset="0"/>
                <a:ea typeface="Microsoft YaHei" panose="020B0503020204020204" pitchFamily="34" charset="-122"/>
                <a:cs typeface="+mn-ea"/>
              </a:rPr>
              <a:t>deduction</a:t>
            </a:r>
            <a:r>
              <a:rPr kumimoji="1" lang="zh-CN" altLang="en-US" sz="2800" b="1" dirty="0">
                <a:solidFill>
                  <a:srgbClr val="000066"/>
                </a:solidFill>
                <a:latin typeface="Arial" panose="020B0604020202020204" pitchFamily="34" charset="0"/>
                <a:ea typeface="Microsoft YaHei" panose="020B0503020204020204" pitchFamily="34" charset="-122"/>
                <a:cs typeface="+mn-ea"/>
              </a:rPr>
              <a:t>）：从基础原理推演出具体状况。如数学公理系统。</a:t>
            </a:r>
          </a:p>
        </p:txBody>
      </p:sp>
    </p:spTree>
    <p:extLst>
      <p:ext uri="{BB962C8B-B14F-4D97-AF65-F5344CB8AC3E}">
        <p14:creationId xmlns:p14="http://schemas.microsoft.com/office/powerpoint/2010/main" val="4268914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b="1" dirty="0">
                <a:solidFill>
                  <a:srgbClr val="000066"/>
                </a:solidFill>
                <a:effectLst>
                  <a:outerShdw blurRad="38100" dist="38100" dir="2700000" algn="tl">
                    <a:srgbClr val="000000">
                      <a:alpha val="43137"/>
                    </a:srgbClr>
                  </a:outerShdw>
                </a:effectLst>
                <a:latin typeface="Arial" panose="020B0604020202020204" pitchFamily="34" charset="0"/>
                <a:ea typeface="Microsoft YaHei" panose="020B0503020204020204" pitchFamily="34" charset="-122"/>
                <a:cs typeface="+mn-ea"/>
              </a:rPr>
              <a:t>假设空间</a:t>
            </a:r>
          </a:p>
        </p:txBody>
      </p:sp>
      <p:sp>
        <p:nvSpPr>
          <p:cNvPr id="10" name="Rectangle 3"/>
          <p:cNvSpPr>
            <a:spLocks noChangeArrowheads="1"/>
          </p:cNvSpPr>
          <p:nvPr/>
        </p:nvSpPr>
        <p:spPr bwMode="auto">
          <a:xfrm>
            <a:off x="2205990" y="5685905"/>
            <a:ext cx="7068818" cy="1000067"/>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2400" b="1" dirty="0">
                <a:solidFill>
                  <a:srgbClr val="C30D23"/>
                </a:solidFill>
                <a:latin typeface="幼圆" panose="02010509060101010101" pitchFamily="49" charset="-122"/>
                <a:ea typeface="幼圆" panose="02010509060101010101" pitchFamily="49" charset="-122"/>
              </a:rPr>
              <a:t>若色泽、根蒂、敲声分别有</a:t>
            </a:r>
            <a:r>
              <a:rPr lang="en-US" altLang="zh-CN" sz="2400" b="1" dirty="0">
                <a:solidFill>
                  <a:srgbClr val="C30D23"/>
                </a:solidFill>
                <a:latin typeface="幼圆" panose="02010509060101010101" pitchFamily="49" charset="-122"/>
                <a:ea typeface="幼圆" panose="02010509060101010101" pitchFamily="49" charset="-122"/>
              </a:rPr>
              <a:t>3</a:t>
            </a:r>
            <a:r>
              <a:rPr lang="zh-CN" altLang="en-US" sz="2400" b="1" dirty="0">
                <a:solidFill>
                  <a:srgbClr val="C30D23"/>
                </a:solidFill>
                <a:latin typeface="幼圆" panose="02010509060101010101" pitchFamily="49" charset="-122"/>
                <a:ea typeface="幼圆" panose="02010509060101010101" pitchFamily="49" charset="-122"/>
              </a:rPr>
              <a:t>种可能值，则</a:t>
            </a:r>
            <a:endParaRPr lang="en-US" altLang="zh-CN" sz="2400" b="1" dirty="0">
              <a:solidFill>
                <a:srgbClr val="C30D23"/>
              </a:solidFill>
              <a:latin typeface="幼圆" panose="02010509060101010101" pitchFamily="49" charset="-122"/>
              <a:ea typeface="幼圆" panose="02010509060101010101" pitchFamily="49" charset="-122"/>
            </a:endParaRPr>
          </a:p>
          <a:p>
            <a:pPr marL="0" indent="0" algn="ctr">
              <a:lnSpc>
                <a:spcPts val="3200"/>
              </a:lnSpc>
              <a:buNone/>
            </a:pPr>
            <a:r>
              <a:rPr lang="zh-CN" altLang="en-US" sz="2400" b="1" dirty="0">
                <a:solidFill>
                  <a:srgbClr val="C30D23"/>
                </a:solidFill>
                <a:latin typeface="幼圆" panose="02010509060101010101" pitchFamily="49" charset="-122"/>
                <a:ea typeface="幼圆" panose="02010509060101010101" pitchFamily="49" charset="-122"/>
              </a:rPr>
              <a:t>假设空间规模大小：</a:t>
            </a:r>
            <a:r>
              <a:rPr lang="en-US" altLang="zh-CN" sz="2400" b="1" dirty="0">
                <a:solidFill>
                  <a:srgbClr val="C30D23"/>
                </a:solidFill>
                <a:latin typeface="幼圆" panose="02010509060101010101" pitchFamily="49" charset="-122"/>
                <a:ea typeface="幼圆" panose="02010509060101010101" pitchFamily="49" charset="-122"/>
              </a:rPr>
              <a:t>4*4</a:t>
            </a:r>
            <a:r>
              <a:rPr lang="zh-CN" altLang="en-US" sz="2400" b="1" dirty="0">
                <a:solidFill>
                  <a:srgbClr val="C30D23"/>
                </a:solidFill>
                <a:latin typeface="幼圆" panose="02010509060101010101" pitchFamily="49" charset="-122"/>
                <a:ea typeface="幼圆" panose="02010509060101010101" pitchFamily="49" charset="-122"/>
              </a:rPr>
              <a:t>*</a:t>
            </a:r>
            <a:r>
              <a:rPr lang="en-US" altLang="zh-CN" sz="2400" b="1" dirty="0">
                <a:solidFill>
                  <a:srgbClr val="C30D23"/>
                </a:solidFill>
                <a:latin typeface="幼圆" panose="02010509060101010101" pitchFamily="49" charset="-122"/>
                <a:ea typeface="幼圆" panose="02010509060101010101" pitchFamily="49" charset="-122"/>
              </a:rPr>
              <a:t>4+1=65</a:t>
            </a:r>
            <a:endParaRPr lang="zh-CN" altLang="en-US" sz="2400" dirty="0">
              <a:latin typeface="幼圆" panose="02010509060101010101" pitchFamily="49" charset="-122"/>
              <a:ea typeface="幼圆" panose="02010509060101010101" pitchFamily="49" charset="-122"/>
            </a:endParaRPr>
          </a:p>
        </p:txBody>
      </p:sp>
      <p:grpSp>
        <p:nvGrpSpPr>
          <p:cNvPr id="17" name="组合 16"/>
          <p:cNvGrpSpPr/>
          <p:nvPr/>
        </p:nvGrpSpPr>
        <p:grpSpPr>
          <a:xfrm>
            <a:off x="2205990" y="1172095"/>
            <a:ext cx="7203749" cy="3463404"/>
            <a:chOff x="1008209" y="2389022"/>
            <a:chExt cx="5244610" cy="2539596"/>
          </a:xfrm>
        </p:grpSpPr>
        <p:pic>
          <p:nvPicPr>
            <p:cNvPr id="5" name="Picture 2" descr="D:\老板的书\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002" y="2389022"/>
              <a:ext cx="5172817" cy="193565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Rectangle 3"/>
                <p:cNvSpPr>
                  <a:spLocks noChangeArrowheads="1"/>
                </p:cNvSpPr>
                <p:nvPr/>
              </p:nvSpPr>
              <p:spPr bwMode="auto">
                <a:xfrm>
                  <a:off x="1008209" y="4476835"/>
                  <a:ext cx="5146375" cy="451783"/>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en-US" altLang="zh-CN" sz="2400" b="1" dirty="0">
                      <a:solidFill>
                        <a:srgbClr val="C30D23"/>
                      </a:solidFill>
                      <a:latin typeface="幼圆" panose="02010509060101010101" pitchFamily="49" charset="-122"/>
                      <a:ea typeface="幼圆" panose="02010509060101010101" pitchFamily="49" charset="-122"/>
                    </a:rPr>
                    <a:t>(</a:t>
                  </a:r>
                  <a:r>
                    <a:rPr lang="zh-CN" altLang="en-US" sz="2400" b="1" dirty="0">
                      <a:solidFill>
                        <a:srgbClr val="C30D23"/>
                      </a:solidFill>
                      <a:latin typeface="幼圆" panose="02010509060101010101" pitchFamily="49" charset="-122"/>
                      <a:ea typeface="幼圆" panose="02010509060101010101" pitchFamily="49" charset="-122"/>
                    </a:rPr>
                    <a:t>色泽</a:t>
                  </a:r>
                  <a:r>
                    <a:rPr lang="en-US" altLang="zh-CN" sz="2400" b="1" dirty="0">
                      <a:solidFill>
                        <a:srgbClr val="C30D23"/>
                      </a:solidFill>
                      <a:latin typeface="幼圆" panose="02010509060101010101" pitchFamily="49" charset="-122"/>
                      <a:ea typeface="幼圆" panose="02010509060101010101" pitchFamily="49" charset="-122"/>
                    </a:rPr>
                    <a:t>=?)</a:t>
                  </a:r>
                  <a14:m>
                    <m:oMath xmlns:m="http://schemas.openxmlformats.org/officeDocument/2006/math">
                      <m:r>
                        <a:rPr lang="en-US" altLang="zh-CN" sz="2400" b="1" i="1">
                          <a:solidFill>
                            <a:srgbClr val="C30D23"/>
                          </a:solidFill>
                          <a:latin typeface="Cambria Math"/>
                          <a:ea typeface="Cambria Math"/>
                        </a:rPr>
                        <m:t>⋀</m:t>
                      </m:r>
                      <m:r>
                        <m:rPr>
                          <m:nor/>
                        </m:rPr>
                        <a:rPr lang="en-US" altLang="zh-CN" sz="2400" b="1" dirty="0">
                          <a:solidFill>
                            <a:srgbClr val="C30D23"/>
                          </a:solidFill>
                          <a:latin typeface="幼圆" panose="02010509060101010101" pitchFamily="49" charset="-122"/>
                          <a:ea typeface="幼圆" panose="02010509060101010101" pitchFamily="49" charset="-122"/>
                        </a:rPr>
                        <m:t>(</m:t>
                      </m:r>
                      <m:r>
                        <m:rPr>
                          <m:nor/>
                        </m:rPr>
                        <a:rPr lang="zh-CN" altLang="en-US" sz="2400" b="1" dirty="0">
                          <a:solidFill>
                            <a:srgbClr val="C30D23"/>
                          </a:solidFill>
                          <a:latin typeface="幼圆" panose="02010509060101010101" pitchFamily="49" charset="-122"/>
                          <a:ea typeface="幼圆" panose="02010509060101010101" pitchFamily="49" charset="-122"/>
                        </a:rPr>
                        <m:t>根蒂</m:t>
                      </m:r>
                      <m:r>
                        <m:rPr>
                          <m:nor/>
                        </m:rPr>
                        <a:rPr lang="en-US" altLang="zh-CN" sz="2400" b="1" dirty="0">
                          <a:solidFill>
                            <a:srgbClr val="C30D23"/>
                          </a:solidFill>
                          <a:latin typeface="幼圆" panose="02010509060101010101" pitchFamily="49" charset="-122"/>
                          <a:ea typeface="幼圆" panose="02010509060101010101" pitchFamily="49" charset="-122"/>
                        </a:rPr>
                        <m:t>=?)</m:t>
                      </m:r>
                      <m:r>
                        <a:rPr lang="en-US" altLang="zh-CN" sz="2400" b="1" i="1">
                          <a:solidFill>
                            <a:srgbClr val="C30D23"/>
                          </a:solidFill>
                          <a:latin typeface="Cambria Math"/>
                          <a:ea typeface="Cambria Math"/>
                        </a:rPr>
                        <m:t>⋀</m:t>
                      </m:r>
                    </m:oMath>
                  </a14:m>
                  <a:r>
                    <a:rPr lang="en-US" altLang="zh-CN" sz="2400" b="1" dirty="0">
                      <a:solidFill>
                        <a:srgbClr val="C30D23"/>
                      </a:solidFill>
                      <a:latin typeface="幼圆" panose="02010509060101010101" pitchFamily="49" charset="-122"/>
                      <a:ea typeface="幼圆" panose="02010509060101010101" pitchFamily="49" charset="-122"/>
                    </a:rPr>
                    <a:t>(</a:t>
                  </a:r>
                  <a:r>
                    <a:rPr lang="zh-CN" altLang="en-US" sz="2400" b="1" dirty="0">
                      <a:solidFill>
                        <a:srgbClr val="C30D23"/>
                      </a:solidFill>
                      <a:latin typeface="幼圆" panose="02010509060101010101" pitchFamily="49" charset="-122"/>
                      <a:ea typeface="幼圆" panose="02010509060101010101" pitchFamily="49" charset="-122"/>
                    </a:rPr>
                    <a:t>敲声</a:t>
                  </a:r>
                  <a:r>
                    <a:rPr lang="en-US" altLang="zh-CN" sz="2400" b="1" dirty="0">
                      <a:solidFill>
                        <a:srgbClr val="C30D23"/>
                      </a:solidFill>
                      <a:latin typeface="幼圆" panose="02010509060101010101" pitchFamily="49" charset="-122"/>
                      <a:ea typeface="幼圆" panose="02010509060101010101" pitchFamily="49" charset="-122"/>
                    </a:rPr>
                    <a:t>=?)</a:t>
                  </a:r>
                  <a14:m>
                    <m:oMath xmlns:m="http://schemas.openxmlformats.org/officeDocument/2006/math">
                      <m:r>
                        <a:rPr lang="en-US" altLang="zh-CN" sz="2400" b="1" i="1">
                          <a:solidFill>
                            <a:srgbClr val="C30D23"/>
                          </a:solidFill>
                          <a:latin typeface="Cambria Math"/>
                          <a:ea typeface="Cambria Math"/>
                        </a:rPr>
                        <m:t>↔</m:t>
                      </m:r>
                    </m:oMath>
                  </a14:m>
                  <a:r>
                    <a:rPr lang="zh-CN" altLang="en-US" sz="2400" b="1" dirty="0">
                      <a:solidFill>
                        <a:srgbClr val="C30D23"/>
                      </a:solidFill>
                      <a:latin typeface="幼圆" panose="02010509060101010101" pitchFamily="49" charset="-122"/>
                      <a:ea typeface="幼圆" panose="02010509060101010101" pitchFamily="49" charset="-122"/>
                    </a:rPr>
                    <a:t>好瓜</a:t>
                  </a:r>
                  <a:endParaRPr lang="zh-CN" altLang="en-US" sz="2400" dirty="0">
                    <a:latin typeface="幼圆" panose="02010509060101010101" pitchFamily="49" charset="-122"/>
                    <a:ea typeface="幼圆" panose="02010509060101010101" pitchFamily="49" charset="-122"/>
                  </a:endParaRPr>
                </a:p>
              </p:txBody>
            </p:sp>
          </mc:Choice>
          <mc:Fallback xmlns="">
            <p:sp>
              <p:nvSpPr>
                <p:cNvPr id="13" name="Rectangle 3"/>
                <p:cNvSpPr>
                  <a:spLocks noRot="1" noChangeAspect="1" noMove="1" noResize="1" noEditPoints="1" noAdjustHandles="1" noChangeArrowheads="1" noChangeShapeType="1" noTextEdit="1"/>
                </p:cNvSpPr>
                <p:nvPr/>
              </p:nvSpPr>
              <p:spPr bwMode="auto">
                <a:xfrm>
                  <a:off x="1008209" y="4476835"/>
                  <a:ext cx="5146375" cy="451783"/>
                </a:xfrm>
                <a:prstGeom prst="rect">
                  <a:avLst/>
                </a:prstGeom>
                <a:blipFill>
                  <a:blip r:embed="rId3"/>
                  <a:stretch>
                    <a:fillRect t="-1887"/>
                  </a:stretch>
                </a:blipFill>
                <a:ln w="38100"/>
              </p:spPr>
              <p:txBody>
                <a:bodyPr/>
                <a:lstStyle/>
                <a:p>
                  <a:r>
                    <a:rPr lang="zh-CN" altLang="en-US">
                      <a:noFill/>
                    </a:rPr>
                    <a:t> </a:t>
                  </a:r>
                </a:p>
              </p:txBody>
            </p:sp>
          </mc:Fallback>
        </mc:AlternateContent>
      </p:grpSp>
      <p:sp>
        <p:nvSpPr>
          <p:cNvPr id="7" name="Rectangle 3">
            <a:extLst>
              <a:ext uri="{FF2B5EF4-FFF2-40B4-BE49-F238E27FC236}">
                <a16:creationId xmlns:a16="http://schemas.microsoft.com/office/drawing/2014/main" id="{B2108CE0-6ECB-DD48-9461-FB9C2A527F05}"/>
              </a:ext>
            </a:extLst>
          </p:cNvPr>
          <p:cNvSpPr>
            <a:spLocks noChangeArrowheads="1"/>
          </p:cNvSpPr>
          <p:nvPr/>
        </p:nvSpPr>
        <p:spPr bwMode="auto">
          <a:xfrm>
            <a:off x="2205989" y="4742273"/>
            <a:ext cx="7068819" cy="820061"/>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spcBef>
                <a:spcPts val="0"/>
              </a:spcBef>
              <a:buNone/>
            </a:pPr>
            <a:r>
              <a:rPr lang="zh-CN" altLang="en-US" sz="2400" b="1" dirty="0">
                <a:solidFill>
                  <a:srgbClr val="C30D23"/>
                </a:solidFill>
                <a:latin typeface="幼圆" panose="02010509060101010101" pitchFamily="49" charset="-122"/>
                <a:ea typeface="幼圆" panose="02010509060101010101" pitchFamily="49" charset="-122"/>
              </a:rPr>
              <a:t>学习过程：在所有假设组成的空间中搜索的过程；不断删除与正例不一致、与反例一致的假设</a:t>
            </a:r>
            <a:endParaRPr lang="zh-CN" altLang="en-US" sz="24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05126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b="1" dirty="0">
                <a:solidFill>
                  <a:srgbClr val="000066"/>
                </a:solidFill>
                <a:effectLst>
                  <a:outerShdw blurRad="38100" dist="38100" dir="2700000" algn="tl">
                    <a:srgbClr val="000000">
                      <a:alpha val="43137"/>
                    </a:srgbClr>
                  </a:outerShdw>
                </a:effectLst>
                <a:latin typeface="Arial" panose="020B0604020202020204" pitchFamily="34" charset="0"/>
                <a:ea typeface="Microsoft YaHei" panose="020B0503020204020204" pitchFamily="34" charset="-122"/>
                <a:cs typeface="+mn-ea"/>
              </a:rPr>
              <a:t>假设空间</a:t>
            </a:r>
          </a:p>
        </p:txBody>
      </p:sp>
      <p:pic>
        <p:nvPicPr>
          <p:cNvPr id="5" name="Picture 2" descr="D:\老板的书\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601" y="1172095"/>
            <a:ext cx="7105138" cy="263977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AEA7E010-6648-534E-9DFF-FF621A663C28}"/>
              </a:ext>
            </a:extLst>
          </p:cNvPr>
          <p:cNvPicPr>
            <a:picLocks noChangeAspect="1"/>
          </p:cNvPicPr>
          <p:nvPr/>
        </p:nvPicPr>
        <p:blipFill>
          <a:blip r:embed="rId3"/>
          <a:stretch>
            <a:fillRect/>
          </a:stretch>
        </p:blipFill>
        <p:spPr>
          <a:xfrm>
            <a:off x="2525152" y="3877105"/>
            <a:ext cx="6638636" cy="2828636"/>
          </a:xfrm>
          <a:prstGeom prst="rect">
            <a:avLst/>
          </a:prstGeom>
        </p:spPr>
      </p:pic>
    </p:spTree>
    <p:extLst>
      <p:ext uri="{BB962C8B-B14F-4D97-AF65-F5344CB8AC3E}">
        <p14:creationId xmlns:p14="http://schemas.microsoft.com/office/powerpoint/2010/main" val="3038241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b="1" dirty="0">
                <a:solidFill>
                  <a:srgbClr val="000066"/>
                </a:solidFill>
                <a:effectLst>
                  <a:outerShdw blurRad="38100" dist="38100" dir="2700000" algn="tl">
                    <a:srgbClr val="000000">
                      <a:alpha val="43137"/>
                    </a:srgbClr>
                  </a:outerShdw>
                </a:effectLst>
                <a:latin typeface="Arial" panose="020B0604020202020204" pitchFamily="34" charset="0"/>
                <a:ea typeface="Microsoft YaHei" panose="020B0503020204020204" pitchFamily="34" charset="-122"/>
                <a:cs typeface="+mn-ea"/>
              </a:rPr>
              <a:t>假设空间</a:t>
            </a:r>
          </a:p>
        </p:txBody>
      </p:sp>
      <p:sp>
        <p:nvSpPr>
          <p:cNvPr id="10" name="Rectangle 3"/>
          <p:cNvSpPr>
            <a:spLocks noChangeArrowheads="1"/>
          </p:cNvSpPr>
          <p:nvPr/>
        </p:nvSpPr>
        <p:spPr bwMode="auto">
          <a:xfrm>
            <a:off x="2304601" y="3869805"/>
            <a:ext cx="7068818" cy="841895"/>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buNone/>
            </a:pPr>
            <a:r>
              <a:rPr lang="zh-CN" altLang="en-US" sz="2400" b="1" dirty="0">
                <a:solidFill>
                  <a:srgbClr val="C30D23"/>
                </a:solidFill>
                <a:latin typeface="幼圆" panose="02010509060101010101" pitchFamily="49" charset="-122"/>
                <a:ea typeface="幼圆" panose="02010509060101010101" pitchFamily="49" charset="-122"/>
              </a:rPr>
              <a:t>版本空间（</a:t>
            </a:r>
            <a:r>
              <a:rPr lang="en-US" altLang="zh-CN" sz="2400" b="1" dirty="0">
                <a:solidFill>
                  <a:srgbClr val="C30D23"/>
                </a:solidFill>
                <a:latin typeface="幼圆" panose="02010509060101010101" pitchFamily="49" charset="-122"/>
                <a:ea typeface="幼圆" panose="02010509060101010101" pitchFamily="49" charset="-122"/>
              </a:rPr>
              <a:t>version</a:t>
            </a:r>
            <a:r>
              <a:rPr lang="zh-CN" altLang="en-US" sz="2400" b="1" dirty="0">
                <a:solidFill>
                  <a:srgbClr val="C30D23"/>
                </a:solidFill>
                <a:latin typeface="幼圆" panose="02010509060101010101" pitchFamily="49" charset="-122"/>
                <a:ea typeface="幼圆" panose="02010509060101010101" pitchFamily="49" charset="-122"/>
              </a:rPr>
              <a:t> </a:t>
            </a:r>
            <a:r>
              <a:rPr lang="en-US" altLang="zh-CN" sz="2400" b="1" dirty="0">
                <a:solidFill>
                  <a:srgbClr val="C30D23"/>
                </a:solidFill>
                <a:latin typeface="幼圆" panose="02010509060101010101" pitchFamily="49" charset="-122"/>
                <a:ea typeface="幼圆" panose="02010509060101010101" pitchFamily="49" charset="-122"/>
              </a:rPr>
              <a:t>space</a:t>
            </a:r>
            <a:r>
              <a:rPr lang="zh-CN" altLang="en-US" sz="2400" b="1" dirty="0">
                <a:solidFill>
                  <a:srgbClr val="C30D23"/>
                </a:solidFill>
                <a:latin typeface="幼圆" panose="02010509060101010101" pitchFamily="49" charset="-122"/>
                <a:ea typeface="幼圆" panose="02010509060101010101" pitchFamily="49" charset="-122"/>
              </a:rPr>
              <a:t>）：与训练集一致的“假设集合”</a:t>
            </a:r>
            <a:endParaRPr lang="zh-CN" altLang="en-US" sz="2400" dirty="0">
              <a:latin typeface="幼圆" panose="02010509060101010101" pitchFamily="49" charset="-122"/>
              <a:ea typeface="幼圆" panose="02010509060101010101" pitchFamily="49" charset="-122"/>
            </a:endParaRPr>
          </a:p>
        </p:txBody>
      </p:sp>
      <p:pic>
        <p:nvPicPr>
          <p:cNvPr id="5" name="Picture 2" descr="D:\老板的书\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601" y="1172095"/>
            <a:ext cx="7105138" cy="263977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143C6299-3C3B-0E4F-8A9F-B815DD31493C}"/>
              </a:ext>
            </a:extLst>
          </p:cNvPr>
          <p:cNvPicPr>
            <a:picLocks noChangeAspect="1"/>
          </p:cNvPicPr>
          <p:nvPr/>
        </p:nvPicPr>
        <p:blipFill>
          <a:blip r:embed="rId3"/>
          <a:stretch>
            <a:fillRect/>
          </a:stretch>
        </p:blipFill>
        <p:spPr>
          <a:xfrm>
            <a:off x="2091620" y="4731532"/>
            <a:ext cx="7505700" cy="1549400"/>
          </a:xfrm>
          <a:prstGeom prst="rect">
            <a:avLst/>
          </a:prstGeom>
        </p:spPr>
      </p:pic>
      <p:sp>
        <p:nvSpPr>
          <p:cNvPr id="4" name="矩形 3">
            <a:extLst>
              <a:ext uri="{FF2B5EF4-FFF2-40B4-BE49-F238E27FC236}">
                <a16:creationId xmlns:a16="http://schemas.microsoft.com/office/drawing/2014/main" id="{66B45958-6098-9E40-88A8-5F79BD1AB8C5}"/>
              </a:ext>
            </a:extLst>
          </p:cNvPr>
          <p:cNvSpPr/>
          <p:nvPr/>
        </p:nvSpPr>
        <p:spPr>
          <a:xfrm>
            <a:off x="2594680" y="6280932"/>
            <a:ext cx="6101414" cy="369332"/>
          </a:xfrm>
          <a:prstGeom prst="rect">
            <a:avLst/>
          </a:prstGeom>
        </p:spPr>
        <p:txBody>
          <a:bodyPr wrap="none">
            <a:spAutoFit/>
          </a:bodyPr>
          <a:lstStyle/>
          <a:p>
            <a:r>
              <a:rPr lang="en-US" altLang="zh-CN" dirty="0">
                <a:hlinkClick r:id="rId4"/>
              </a:rPr>
              <a:t>https://blog.csdn.net/william_munch/article/details/87172257</a:t>
            </a:r>
            <a:endParaRPr lang="zh-CN" altLang="en-US" dirty="0"/>
          </a:p>
        </p:txBody>
      </p:sp>
    </p:spTree>
    <p:extLst>
      <p:ext uri="{BB962C8B-B14F-4D97-AF65-F5344CB8AC3E}">
        <p14:creationId xmlns:p14="http://schemas.microsoft.com/office/powerpoint/2010/main" val="2624511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1771824" y="945595"/>
            <a:ext cx="8616950" cy="5918668"/>
          </a:xfrm>
        </p:spPr>
        <p:txBody>
          <a:bodyPr>
            <a:normAutofit/>
          </a:bodyPr>
          <a:lstStyle/>
          <a:p>
            <a:r>
              <a:rPr lang="zh-CN" altLang="en-US" dirty="0">
                <a:solidFill>
                  <a:schemeClr val="bg1">
                    <a:lumMod val="85000"/>
                  </a:schemeClr>
                </a:solidFill>
              </a:rPr>
              <a:t>引言</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基本术语</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假设空间</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t>归纳偏好</a:t>
            </a:r>
            <a:endParaRPr lang="en-US" altLang="zh-CN" dirty="0"/>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发展历程</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应用现状</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阅读材料</a:t>
            </a:r>
          </a:p>
        </p:txBody>
      </p:sp>
    </p:spTree>
    <p:extLst>
      <p:ext uri="{BB962C8B-B14F-4D97-AF65-F5344CB8AC3E}">
        <p14:creationId xmlns:p14="http://schemas.microsoft.com/office/powerpoint/2010/main" val="451924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归纳偏好</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03300" y="1379746"/>
                <a:ext cx="9817100" cy="948296"/>
              </a:xfrm>
            </p:spPr>
            <p:txBody>
              <a:bodyPr>
                <a:noAutofit/>
              </a:bodyPr>
              <a:lstStyle/>
              <a:p>
                <a:pPr marL="457200" lvl="1" indent="0">
                  <a:buNone/>
                </a:pPr>
                <a:r>
                  <a:rPr kumimoji="1" lang="zh-CN" altLang="en-US" dirty="0"/>
                  <a:t>假设空间中有三个与训练集一致的假设，但他们对</a:t>
                </a:r>
                <a:r>
                  <a:rPr kumimoji="1" lang="en-US" altLang="zh-CN" dirty="0"/>
                  <a:t>(</a:t>
                </a:r>
                <a:r>
                  <a:rPr kumimoji="1" lang="zh-CN" altLang="en-US" dirty="0"/>
                  <a:t>色泽</a:t>
                </a:r>
                <a:r>
                  <a:rPr kumimoji="1" lang="en-US" altLang="zh-CN" dirty="0"/>
                  <a:t>=</a:t>
                </a:r>
                <a:r>
                  <a:rPr kumimoji="1" lang="zh-CN" altLang="en-US" dirty="0"/>
                  <a:t>青绿；</a:t>
                </a:r>
                <a14:m>
                  <m:oMath xmlns:m="http://schemas.openxmlformats.org/officeDocument/2006/math">
                    <m:r>
                      <m:rPr>
                        <m:nor/>
                      </m:rPr>
                      <a:rPr kumimoji="1" lang="zh-CN" altLang="en-US" dirty="0"/>
                      <m:t>根蒂</m:t>
                    </m:r>
                    <m:r>
                      <m:rPr>
                        <m:nor/>
                      </m:rPr>
                      <a:rPr kumimoji="1" lang="en-US" altLang="zh-CN" dirty="0"/>
                      <m:t>=</m:t>
                    </m:r>
                    <m:r>
                      <m:rPr>
                        <m:nor/>
                      </m:rPr>
                      <a:rPr kumimoji="1" lang="zh-CN" altLang="en-US" dirty="0"/>
                      <m:t>蜷缩</m:t>
                    </m:r>
                  </m:oMath>
                </a14:m>
                <a:r>
                  <a:rPr kumimoji="1" lang="zh-CN" altLang="en-US" dirty="0"/>
                  <a:t>；敲声</a:t>
                </a:r>
                <a:r>
                  <a:rPr kumimoji="1" lang="en-US" altLang="zh-CN" dirty="0"/>
                  <a:t>=</a:t>
                </a:r>
                <a:r>
                  <a:rPr kumimoji="1" lang="zh-CN" altLang="en-US" dirty="0"/>
                  <a:t>沉闷</a:t>
                </a:r>
                <a:r>
                  <a:rPr kumimoji="1" lang="en-US" altLang="zh-CN" dirty="0"/>
                  <a:t>)</a:t>
                </a:r>
                <a:r>
                  <a:rPr kumimoji="1" lang="zh-CN" altLang="en-US" dirty="0"/>
                  <a:t>的瓜会预测出不同的结果：</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03300" y="1379746"/>
                <a:ext cx="9817100" cy="948296"/>
              </a:xfrm>
              <a:blipFill>
                <a:blip r:embed="rId2"/>
                <a:stretch>
                  <a:fillRect r="-129" b="-36000"/>
                </a:stretch>
              </a:blipFill>
            </p:spPr>
            <p:txBody>
              <a:bodyPr/>
              <a:lstStyle/>
              <a:p>
                <a:r>
                  <a:rPr lang="zh-CN" altLang="en-US">
                    <a:noFill/>
                  </a:rPr>
                  <a:t> </a:t>
                </a:r>
              </a:p>
            </p:txBody>
          </p:sp>
        </mc:Fallback>
      </mc:AlternateContent>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1558" y="2779052"/>
            <a:ext cx="8094488" cy="2202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内容占位符 2"/>
          <p:cNvSpPr txBox="1">
            <a:spLocks/>
          </p:cNvSpPr>
          <p:nvPr/>
        </p:nvSpPr>
        <p:spPr>
          <a:xfrm>
            <a:off x="3641587" y="3550400"/>
            <a:ext cx="1620078" cy="54547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lgn="ctr">
              <a:buNone/>
            </a:pPr>
            <a:r>
              <a:rPr lang="zh-CN" altLang="en-US" sz="2400" b="1" dirty="0">
                <a:solidFill>
                  <a:srgbClr val="00B050"/>
                </a:solidFill>
              </a:rPr>
              <a:t>好瓜</a:t>
            </a:r>
          </a:p>
        </p:txBody>
      </p:sp>
      <p:grpSp>
        <p:nvGrpSpPr>
          <p:cNvPr id="4" name="组合 3"/>
          <p:cNvGrpSpPr/>
          <p:nvPr/>
        </p:nvGrpSpPr>
        <p:grpSpPr>
          <a:xfrm>
            <a:off x="6566985" y="3424323"/>
            <a:ext cx="1620078" cy="1090944"/>
            <a:chOff x="5131884" y="2923910"/>
            <a:chExt cx="1620078" cy="677390"/>
          </a:xfrm>
        </p:grpSpPr>
        <p:sp>
          <p:nvSpPr>
            <p:cNvPr id="12" name="内容占位符 2"/>
            <p:cNvSpPr txBox="1">
              <a:spLocks/>
            </p:cNvSpPr>
            <p:nvPr/>
          </p:nvSpPr>
          <p:spPr>
            <a:xfrm>
              <a:off x="5131884" y="2923910"/>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lgn="ctr">
                <a:buNone/>
              </a:pPr>
              <a:r>
                <a:rPr lang="zh-CN" altLang="en-US" sz="2400" dirty="0">
                  <a:solidFill>
                    <a:srgbClr val="FF0000"/>
                  </a:solidFill>
                </a:rPr>
                <a:t>坏瓜</a:t>
              </a:r>
            </a:p>
          </p:txBody>
        </p:sp>
        <p:sp>
          <p:nvSpPr>
            <p:cNvPr id="14" name="内容占位符 2"/>
            <p:cNvSpPr txBox="1">
              <a:spLocks/>
            </p:cNvSpPr>
            <p:nvPr/>
          </p:nvSpPr>
          <p:spPr>
            <a:xfrm>
              <a:off x="5131884" y="3262605"/>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lgn="ctr">
                <a:buNone/>
              </a:pPr>
              <a:r>
                <a:rPr lang="zh-CN" altLang="en-US" sz="2400" dirty="0">
                  <a:solidFill>
                    <a:srgbClr val="FF0000"/>
                  </a:solidFill>
                </a:rPr>
                <a:t>坏瓜</a:t>
              </a:r>
            </a:p>
          </p:txBody>
        </p:sp>
      </p:grpSp>
      <p:sp>
        <p:nvSpPr>
          <p:cNvPr id="15" name="Rectangle 3"/>
          <p:cNvSpPr>
            <a:spLocks noChangeArrowheads="1"/>
          </p:cNvSpPr>
          <p:nvPr/>
        </p:nvSpPr>
        <p:spPr bwMode="auto">
          <a:xfrm>
            <a:off x="3857937" y="5316673"/>
            <a:ext cx="4236331" cy="73209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ct val="150000"/>
              </a:lnSpc>
              <a:buNone/>
            </a:pPr>
            <a:r>
              <a:rPr lang="zh-CN" altLang="en-US" sz="2400" b="1" dirty="0">
                <a:solidFill>
                  <a:srgbClr val="C30D23"/>
                </a:solidFill>
                <a:latin typeface="幼圆" panose="02010509060101010101" pitchFamily="49" charset="-122"/>
                <a:ea typeface="幼圆" panose="02010509060101010101" pitchFamily="49" charset="-122"/>
              </a:rPr>
              <a:t>选取哪个假设作为学习模型？</a:t>
            </a:r>
            <a:endParaRPr lang="en-US" altLang="zh-CN" sz="2400" b="1" dirty="0">
              <a:solidFill>
                <a:srgbClr val="C30D23"/>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67624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归纳偏好</a:t>
            </a:r>
          </a:p>
        </p:txBody>
      </p:sp>
      <p:sp>
        <p:nvSpPr>
          <p:cNvPr id="13" name="内容占位符 2"/>
          <p:cNvSpPr txBox="1">
            <a:spLocks/>
          </p:cNvSpPr>
          <p:nvPr/>
        </p:nvSpPr>
        <p:spPr>
          <a:xfrm>
            <a:off x="2295466" y="1355873"/>
            <a:ext cx="7840137" cy="531146"/>
          </a:xfrm>
          <a:prstGeom prst="rect">
            <a:avLst/>
          </a:prstGeom>
        </p:spPr>
        <p:txBody>
          <a:bodyPr vert="horz" lIns="91440" tIns="4680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200"/>
              </a:lnSpc>
            </a:pPr>
            <a:r>
              <a:rPr kumimoji="1" lang="zh-CN" altLang="en-US" sz="2800" b="1" dirty="0">
                <a:solidFill>
                  <a:srgbClr val="000066"/>
                </a:solidFill>
                <a:latin typeface="Arial" panose="020B0604020202020204" pitchFamily="34" charset="0"/>
                <a:ea typeface="Microsoft YaHei" panose="020B0503020204020204" pitchFamily="34" charset="-122"/>
                <a:cs typeface="+mn-ea"/>
              </a:rPr>
              <a:t>学习过程中对某种类型假设的偏好称作归纳偏好</a:t>
            </a:r>
          </a:p>
        </p:txBody>
      </p:sp>
      <p:pic>
        <p:nvPicPr>
          <p:cNvPr id="410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952" y="1986483"/>
            <a:ext cx="6216095" cy="3823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5"/>
          <p:cNvSpPr txBox="1"/>
          <p:nvPr/>
        </p:nvSpPr>
        <p:spPr>
          <a:xfrm>
            <a:off x="5334286" y="5852277"/>
            <a:ext cx="1701514" cy="523220"/>
          </a:xfrm>
          <a:prstGeom prst="rect">
            <a:avLst/>
          </a:prstGeom>
          <a:noFill/>
        </p:spPr>
        <p:txBody>
          <a:bodyPr wrap="square" rtlCol="0">
            <a:spAutoFit/>
          </a:bodyPr>
          <a:lstStyle/>
          <a:p>
            <a:pPr fontAlgn="base">
              <a:spcBef>
                <a:spcPct val="0"/>
              </a:spcBef>
              <a:spcAft>
                <a:spcPct val="0"/>
              </a:spcAft>
            </a:pPr>
            <a:r>
              <a:rPr lang="en-US" altLang="zh-CN" sz="2800" b="1" dirty="0">
                <a:latin typeface="Verdana" panose="020B0604030504040204" pitchFamily="34" charset="0"/>
                <a:cs typeface="Verdana" panose="020B0604030504040204" pitchFamily="34" charset="0"/>
              </a:rPr>
              <a:t>A or </a:t>
            </a:r>
            <a:r>
              <a:rPr lang="en-US" altLang="zh-CN" sz="2800" b="1" dirty="0">
                <a:solidFill>
                  <a:srgbClr val="FF0000"/>
                </a:solidFill>
                <a:latin typeface="Verdana" panose="020B0604030504040204" pitchFamily="34" charset="0"/>
                <a:cs typeface="Verdana" panose="020B0604030504040204" pitchFamily="34" charset="0"/>
              </a:rPr>
              <a:t>B?</a:t>
            </a:r>
            <a:r>
              <a:rPr lang="zh-CN" altLang="en-US" sz="2800" dirty="0">
                <a:latin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65008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归纳偏好</a:t>
            </a:r>
          </a:p>
        </p:txBody>
      </p:sp>
      <p:sp>
        <p:nvSpPr>
          <p:cNvPr id="4" name="内容占位符 2"/>
          <p:cNvSpPr txBox="1">
            <a:spLocks/>
          </p:cNvSpPr>
          <p:nvPr/>
        </p:nvSpPr>
        <p:spPr>
          <a:xfrm>
            <a:off x="560465" y="1253784"/>
            <a:ext cx="10482408" cy="948296"/>
          </a:xfrm>
          <a:prstGeom prst="rect">
            <a:avLst/>
          </a:prstGeom>
        </p:spPr>
        <p:txBody>
          <a:bodyPr vert="horz" lIns="91440" tIns="46800" rIns="91440" bIns="45720" rtlCol="0">
            <a:normAutofit fontScale="92500" lnSpcReduction="20000"/>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eaLnBrk="0" fontAlgn="base" hangingPunct="0">
              <a:lnSpc>
                <a:spcPct val="125000"/>
              </a:lnSpc>
              <a:spcBef>
                <a:spcPts val="0"/>
              </a:spcBef>
              <a:spcAft>
                <a:spcPct val="0"/>
              </a:spcAft>
              <a:buNone/>
            </a:pPr>
            <a:r>
              <a:rPr kumimoji="1" lang="zh-CN" altLang="en-US" sz="2800" b="1" dirty="0">
                <a:solidFill>
                  <a:srgbClr val="000066"/>
                </a:solidFill>
                <a:latin typeface="Arial" panose="020B0604020202020204" pitchFamily="34" charset="0"/>
                <a:ea typeface="Microsoft YaHei" panose="020B0503020204020204" pitchFamily="34" charset="-122"/>
                <a:cs typeface="+mn-ea"/>
              </a:rPr>
              <a:t>归纳偏好可看作学习算法自身在一个可能很庞大的假设空间中对假设进行选择的启发式或“价值观”</a:t>
            </a:r>
            <a:r>
              <a:rPr kumimoji="1" lang="en-US" altLang="zh-CN" sz="2800" b="1" dirty="0">
                <a:solidFill>
                  <a:srgbClr val="000066"/>
                </a:solidFill>
                <a:latin typeface="Arial" panose="020B0604020202020204" pitchFamily="34" charset="0"/>
                <a:ea typeface="Microsoft YaHei" panose="020B0503020204020204" pitchFamily="34" charset="-122"/>
                <a:cs typeface="+mn-ea"/>
              </a:rPr>
              <a:t>.</a:t>
            </a:r>
            <a:endParaRPr kumimoji="1" lang="zh-CN" altLang="en-US" sz="2800" b="1" dirty="0">
              <a:solidFill>
                <a:srgbClr val="000066"/>
              </a:solidFill>
              <a:latin typeface="Arial" panose="020B0604020202020204" pitchFamily="34" charset="0"/>
              <a:ea typeface="Microsoft YaHei" panose="020B0503020204020204" pitchFamily="34" charset="-122"/>
              <a:cs typeface="+mn-ea"/>
            </a:endParaRPr>
          </a:p>
        </p:txBody>
      </p:sp>
      <p:sp>
        <p:nvSpPr>
          <p:cNvPr id="5" name="内容占位符 2"/>
          <p:cNvSpPr txBox="1">
            <a:spLocks/>
          </p:cNvSpPr>
          <p:nvPr/>
        </p:nvSpPr>
        <p:spPr>
          <a:xfrm>
            <a:off x="584816" y="2559124"/>
            <a:ext cx="10781683" cy="94829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eaLnBrk="0" fontAlgn="base" hangingPunct="0">
              <a:lnSpc>
                <a:spcPct val="125000"/>
              </a:lnSpc>
              <a:spcBef>
                <a:spcPts val="0"/>
              </a:spcBef>
              <a:spcAft>
                <a:spcPct val="0"/>
              </a:spcAft>
              <a:buNone/>
            </a:pPr>
            <a:r>
              <a:rPr kumimoji="1" lang="zh-CN" altLang="en-US" sz="2800" b="1" dirty="0">
                <a:solidFill>
                  <a:srgbClr val="000066"/>
                </a:solidFill>
                <a:latin typeface="Arial" panose="020B0604020202020204" pitchFamily="34" charset="0"/>
                <a:ea typeface="Microsoft YaHei" panose="020B0503020204020204" pitchFamily="34" charset="-122"/>
                <a:cs typeface="+mn-ea"/>
              </a:rPr>
              <a:t>“</a:t>
            </a:r>
            <a:r>
              <a:rPr kumimoji="1" lang="zh-CN" altLang="en-US" sz="2800" b="1" dirty="0">
                <a:solidFill>
                  <a:srgbClr val="FF0000"/>
                </a:solidFill>
                <a:latin typeface="Arial" panose="020B0604020202020204" pitchFamily="34" charset="0"/>
                <a:ea typeface="Microsoft YaHei" panose="020B0503020204020204" pitchFamily="34" charset="-122"/>
                <a:cs typeface="+mn-ea"/>
              </a:rPr>
              <a:t>奥卡姆剃刀</a:t>
            </a:r>
            <a:r>
              <a:rPr kumimoji="1" lang="zh-CN" altLang="en-US" sz="2800" b="1" dirty="0">
                <a:solidFill>
                  <a:srgbClr val="000066"/>
                </a:solidFill>
                <a:latin typeface="Arial" panose="020B0604020202020204" pitchFamily="34" charset="0"/>
                <a:ea typeface="Microsoft YaHei" panose="020B0503020204020204" pitchFamily="34" charset="-122"/>
                <a:cs typeface="+mn-ea"/>
              </a:rPr>
              <a:t>”是一种常用的、自然科学研究中最基本的原则，即“</a:t>
            </a:r>
            <a:r>
              <a:rPr kumimoji="1" lang="zh-CN" altLang="en-US" sz="2800" b="1" dirty="0">
                <a:solidFill>
                  <a:srgbClr val="FF0000"/>
                </a:solidFill>
                <a:latin typeface="Arial" panose="020B0604020202020204" pitchFamily="34" charset="0"/>
                <a:ea typeface="Microsoft YaHei" panose="020B0503020204020204" pitchFamily="34" charset="-122"/>
                <a:cs typeface="+mn-ea"/>
              </a:rPr>
              <a:t>若有多个假设与观察一致，选最简单的那个</a:t>
            </a:r>
            <a:r>
              <a:rPr kumimoji="1" lang="zh-CN" altLang="en-US" sz="2800" b="1" dirty="0">
                <a:solidFill>
                  <a:srgbClr val="000066"/>
                </a:solidFill>
                <a:latin typeface="Arial" panose="020B0604020202020204" pitchFamily="34" charset="0"/>
                <a:ea typeface="Microsoft YaHei" panose="020B0503020204020204" pitchFamily="34" charset="-122"/>
                <a:cs typeface="+mn-ea"/>
              </a:rPr>
              <a:t>”</a:t>
            </a:r>
            <a:r>
              <a:rPr kumimoji="1" lang="en-US" altLang="zh-CN" sz="2800" b="1" dirty="0">
                <a:solidFill>
                  <a:srgbClr val="000066"/>
                </a:solidFill>
                <a:latin typeface="Arial" panose="020B0604020202020204" pitchFamily="34" charset="0"/>
                <a:ea typeface="Microsoft YaHei" panose="020B0503020204020204" pitchFamily="34" charset="-122"/>
                <a:cs typeface="+mn-ea"/>
              </a:rPr>
              <a:t>.</a:t>
            </a:r>
            <a:r>
              <a:rPr kumimoji="1" lang="zh-CN" altLang="en-US" sz="2800" b="1" dirty="0">
                <a:solidFill>
                  <a:srgbClr val="000066"/>
                </a:solidFill>
                <a:latin typeface="Arial" panose="020B0604020202020204" pitchFamily="34" charset="0"/>
                <a:ea typeface="Microsoft YaHei" panose="020B0503020204020204" pitchFamily="34" charset="-122"/>
                <a:cs typeface="+mn-ea"/>
              </a:rPr>
              <a:t>  </a:t>
            </a:r>
          </a:p>
        </p:txBody>
      </p:sp>
      <p:sp>
        <p:nvSpPr>
          <p:cNvPr id="6" name="内容占位符 2"/>
          <p:cNvSpPr txBox="1">
            <a:spLocks/>
          </p:cNvSpPr>
          <p:nvPr/>
        </p:nvSpPr>
        <p:spPr>
          <a:xfrm>
            <a:off x="561624" y="3960541"/>
            <a:ext cx="10456896" cy="94829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eaLnBrk="0" fontAlgn="base" hangingPunct="0">
              <a:lnSpc>
                <a:spcPct val="125000"/>
              </a:lnSpc>
              <a:spcBef>
                <a:spcPts val="0"/>
              </a:spcBef>
              <a:spcAft>
                <a:spcPct val="0"/>
              </a:spcAft>
              <a:buNone/>
            </a:pPr>
            <a:r>
              <a:rPr kumimoji="1" lang="zh-CN" altLang="en-US" sz="2800" b="1" dirty="0">
                <a:solidFill>
                  <a:srgbClr val="000066"/>
                </a:solidFill>
                <a:latin typeface="Arial" panose="020B0604020202020204" pitchFamily="34" charset="0"/>
                <a:ea typeface="Microsoft YaHei" panose="020B0503020204020204" pitchFamily="34" charset="-122"/>
                <a:cs typeface="+mn-ea"/>
              </a:rPr>
              <a:t>具体的现实问题中，学习算法本身所做的假设是否成立，也即算法的归纳偏好是否与问题本身匹配，大多数时候直接决定了算法能否取得好的性能</a:t>
            </a:r>
            <a:r>
              <a:rPr kumimoji="1" lang="en-US" altLang="zh-CN" sz="2800" b="1" dirty="0">
                <a:solidFill>
                  <a:srgbClr val="000066"/>
                </a:solidFill>
                <a:latin typeface="Arial" panose="020B0604020202020204" pitchFamily="34" charset="0"/>
                <a:ea typeface="Microsoft YaHei" panose="020B0503020204020204" pitchFamily="34" charset="-122"/>
                <a:cs typeface="+mn-ea"/>
              </a:rPr>
              <a:t>.</a:t>
            </a:r>
            <a:endParaRPr kumimoji="1" lang="zh-CN" altLang="en-US" sz="2800" b="1" dirty="0">
              <a:solidFill>
                <a:srgbClr val="000066"/>
              </a:solidFill>
              <a:latin typeface="Arial" panose="020B0604020202020204" pitchFamily="34" charset="0"/>
              <a:ea typeface="Microsoft YaHei" panose="020B0503020204020204" pitchFamily="34" charset="-122"/>
              <a:cs typeface="+mn-ea"/>
            </a:endParaRPr>
          </a:p>
        </p:txBody>
      </p:sp>
    </p:spTree>
    <p:extLst>
      <p:ext uri="{BB962C8B-B14F-4D97-AF65-F5344CB8AC3E}">
        <p14:creationId xmlns:p14="http://schemas.microsoft.com/office/powerpoint/2010/main" val="115891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归纳偏好</a:t>
            </a:r>
          </a:p>
        </p:txBody>
      </p:sp>
      <p:sp>
        <p:nvSpPr>
          <p:cNvPr id="13" name="内容占位符 2"/>
          <p:cNvSpPr txBox="1">
            <a:spLocks/>
          </p:cNvSpPr>
          <p:nvPr/>
        </p:nvSpPr>
        <p:spPr>
          <a:xfrm>
            <a:off x="2407370" y="976401"/>
            <a:ext cx="7840137" cy="531146"/>
          </a:xfrm>
          <a:prstGeom prst="rect">
            <a:avLst/>
          </a:prstGeom>
        </p:spPr>
        <p:txBody>
          <a:bodyPr vert="horz" lIns="91440" tIns="4680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200"/>
              </a:lnSpc>
            </a:pPr>
            <a:r>
              <a:rPr kumimoji="1" lang="zh-CN" altLang="en-US" sz="2800" b="1" dirty="0">
                <a:solidFill>
                  <a:srgbClr val="000066"/>
                </a:solidFill>
                <a:latin typeface="Arial" panose="020B0604020202020204" pitchFamily="34" charset="0"/>
                <a:ea typeface="Microsoft YaHei" panose="020B0503020204020204" pitchFamily="34" charset="-122"/>
                <a:cs typeface="+mn-ea"/>
              </a:rPr>
              <a:t>学习过程中对某种类型假设的偏好称作归纳偏好</a:t>
            </a:r>
          </a:p>
        </p:txBody>
      </p:sp>
      <p:pic>
        <p:nvPicPr>
          <p:cNvPr id="410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6147" y="1441225"/>
            <a:ext cx="3859705" cy="2374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5"/>
          <p:cNvSpPr txBox="1"/>
          <p:nvPr/>
        </p:nvSpPr>
        <p:spPr>
          <a:xfrm>
            <a:off x="5372386" y="3924350"/>
            <a:ext cx="970149" cy="307777"/>
          </a:xfrm>
          <a:prstGeom prst="rect">
            <a:avLst/>
          </a:prstGeom>
          <a:noFill/>
        </p:spPr>
        <p:txBody>
          <a:bodyPr wrap="square" rtlCol="0">
            <a:spAutoFit/>
          </a:bodyPr>
          <a:lstStyle/>
          <a:p>
            <a:pPr fontAlgn="base">
              <a:spcBef>
                <a:spcPct val="0"/>
              </a:spcBef>
              <a:spcAft>
                <a:spcPct val="0"/>
              </a:spcAft>
            </a:pPr>
            <a:r>
              <a:rPr lang="en-US" altLang="zh-CN" sz="1400" b="1" dirty="0">
                <a:latin typeface="Verdana" panose="020B0604030504040204" pitchFamily="34" charset="0"/>
                <a:cs typeface="Verdana" panose="020B0604030504040204" pitchFamily="34" charset="0"/>
              </a:rPr>
              <a:t>A or </a:t>
            </a:r>
            <a:r>
              <a:rPr lang="en-US" altLang="zh-CN" sz="1400" b="1" dirty="0">
                <a:solidFill>
                  <a:srgbClr val="FF0000"/>
                </a:solidFill>
                <a:latin typeface="Verdana" panose="020B0604030504040204" pitchFamily="34" charset="0"/>
                <a:cs typeface="Verdana" panose="020B0604030504040204" pitchFamily="34" charset="0"/>
              </a:rPr>
              <a:t>B?</a:t>
            </a:r>
            <a:r>
              <a:rPr lang="zh-CN" altLang="en-US" sz="1400" dirty="0">
                <a:latin typeface="Verdana" panose="020B0604030504040204" pitchFamily="34" charset="0"/>
                <a:cs typeface="Verdana" panose="020B0604030504040204" pitchFamily="34" charset="0"/>
              </a:rPr>
              <a:t>？</a:t>
            </a:r>
          </a:p>
        </p:txBody>
      </p:sp>
      <p:pic>
        <p:nvPicPr>
          <p:cNvPr id="410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7370" y="3815440"/>
            <a:ext cx="7457398" cy="2815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341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03"/>
                                        </p:tgtEl>
                                        <p:attrNameLst>
                                          <p:attrName>style.visibility</p:attrName>
                                        </p:attrNameLst>
                                      </p:cBhvr>
                                      <p:to>
                                        <p:strVal val="visible"/>
                                      </p:to>
                                    </p:set>
                                    <p:animEffect transition="in" filter="fade">
                                      <p:cBhvr>
                                        <p:cTn id="14" dur="1000"/>
                                        <p:tgtEl>
                                          <p:spTgt spid="4103"/>
                                        </p:tgtEl>
                                      </p:cBhvr>
                                    </p:animEffect>
                                    <p:anim calcmode="lin" valueType="num">
                                      <p:cBhvr>
                                        <p:cTn id="15" dur="1000" fill="hold"/>
                                        <p:tgtEl>
                                          <p:spTgt spid="4103"/>
                                        </p:tgtEl>
                                        <p:attrNameLst>
                                          <p:attrName>ppt_x</p:attrName>
                                        </p:attrNameLst>
                                      </p:cBhvr>
                                      <p:tavLst>
                                        <p:tav tm="0">
                                          <p:val>
                                            <p:strVal val="#ppt_x"/>
                                          </p:val>
                                        </p:tav>
                                        <p:tav tm="100000">
                                          <p:val>
                                            <p:strVal val="#ppt_x"/>
                                          </p:val>
                                        </p:tav>
                                      </p:tavLst>
                                    </p:anim>
                                    <p:anim calcmode="lin" valueType="num">
                                      <p:cBhvr>
                                        <p:cTn id="16" dur="1000" fill="hold"/>
                                        <p:tgtEl>
                                          <p:spTgt spid="4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6871" y="999478"/>
            <a:ext cx="11295529" cy="5135563"/>
          </a:xfrm>
        </p:spPr>
        <p:txBody>
          <a:bodyPr/>
          <a:lstStyle/>
          <a:p>
            <a:pPr algn="just">
              <a:lnSpc>
                <a:spcPct val="150000"/>
              </a:lnSpc>
            </a:pPr>
            <a:r>
              <a:rPr lang="en-US" altLang="zh-CN" dirty="0"/>
              <a:t>1. 《</a:t>
            </a:r>
            <a:r>
              <a:rPr lang="zh-CN" altLang="en-US" dirty="0"/>
              <a:t>南瓜书</a:t>
            </a:r>
            <a:r>
              <a:rPr lang="en-US" altLang="zh-CN" dirty="0"/>
              <a:t>》</a:t>
            </a:r>
            <a:r>
              <a:rPr lang="zh-CN" altLang="en-US" dirty="0"/>
              <a:t>，</a:t>
            </a:r>
            <a:r>
              <a:rPr lang="en-US" altLang="zh-CN" dirty="0"/>
              <a:t>Pumpkin Book.  https://</a:t>
            </a:r>
            <a:r>
              <a:rPr lang="en-US" altLang="zh-CN" dirty="0" err="1"/>
              <a:t>github.com</a:t>
            </a:r>
            <a:r>
              <a:rPr lang="en-US" altLang="zh-CN" dirty="0"/>
              <a:t>/</a:t>
            </a:r>
            <a:r>
              <a:rPr lang="en-US" altLang="zh-CN" dirty="0" err="1"/>
              <a:t>datawhalechina</a:t>
            </a:r>
            <a:r>
              <a:rPr lang="en-US" altLang="zh-CN" dirty="0"/>
              <a:t>/pumpkin-book/releases</a:t>
            </a:r>
          </a:p>
          <a:p>
            <a:pPr>
              <a:lnSpc>
                <a:spcPct val="150000"/>
              </a:lnSpc>
            </a:pPr>
            <a:r>
              <a:rPr lang="en-US" altLang="zh-CN" dirty="0"/>
              <a:t>2. Pattern Recognition and Machine Learning, Christopher M. Bishop, Springer, 2006.8.</a:t>
            </a:r>
            <a:endParaRPr lang="zh-CN" altLang="zh-CN" dirty="0"/>
          </a:p>
          <a:p>
            <a:pPr>
              <a:lnSpc>
                <a:spcPct val="150000"/>
              </a:lnSpc>
            </a:pPr>
            <a:r>
              <a:rPr lang="en-US" altLang="zh-CN" dirty="0"/>
              <a:t>2. </a:t>
            </a:r>
            <a:r>
              <a:rPr lang="zh-CN" altLang="zh-CN" dirty="0"/>
              <a:t>《深度学习》，</a:t>
            </a:r>
            <a:r>
              <a:rPr lang="en-US" altLang="zh-CN" dirty="0"/>
              <a:t>Ian Goodfellow</a:t>
            </a:r>
            <a:r>
              <a:rPr lang="zh-CN" altLang="zh-CN" dirty="0"/>
              <a:t>等著，赵申剑等译，人民邮电出版社，</a:t>
            </a:r>
            <a:r>
              <a:rPr lang="en-US" altLang="zh-CN" dirty="0"/>
              <a:t>2017.8.</a:t>
            </a:r>
            <a:endParaRPr lang="zh-CN" altLang="zh-CN" dirty="0"/>
          </a:p>
          <a:p>
            <a:pPr>
              <a:lnSpc>
                <a:spcPct val="150000"/>
              </a:lnSpc>
            </a:pPr>
            <a:endParaRPr kumimoji="1" lang="zh-CN" altLang="en-US" sz="2800" dirty="0"/>
          </a:p>
        </p:txBody>
      </p:sp>
      <p:sp>
        <p:nvSpPr>
          <p:cNvPr id="3" name="标题 2"/>
          <p:cNvSpPr>
            <a:spLocks noGrp="1"/>
          </p:cNvSpPr>
          <p:nvPr>
            <p:ph type="title"/>
          </p:nvPr>
        </p:nvSpPr>
        <p:spPr/>
        <p:txBody>
          <a:bodyPr/>
          <a:lstStyle/>
          <a:p>
            <a:r>
              <a:rPr kumimoji="1" lang="zh-CN" altLang="en-US" dirty="0"/>
              <a:t>参考资料</a:t>
            </a:r>
          </a:p>
        </p:txBody>
      </p:sp>
    </p:spTree>
    <p:extLst>
      <p:ext uri="{BB962C8B-B14F-4D97-AF65-F5344CB8AC3E}">
        <p14:creationId xmlns:p14="http://schemas.microsoft.com/office/powerpoint/2010/main" val="42028615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 name="内容占位符 2"/>
              <p:cNvSpPr txBox="1">
                <a:spLocks/>
              </p:cNvSpPr>
              <p:nvPr/>
            </p:nvSpPr>
            <p:spPr>
              <a:xfrm>
                <a:off x="609600" y="2645390"/>
                <a:ext cx="9844570" cy="3046260"/>
              </a:xfrm>
              <a:prstGeom prst="rect">
                <a:avLst/>
              </a:prstGeom>
            </p:spPr>
            <p:txBody>
              <a:bodyPr vert="horz" lIns="91440" tIns="4680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eaLnBrk="0" fontAlgn="base" hangingPunct="0">
                  <a:lnSpc>
                    <a:spcPct val="125000"/>
                  </a:lnSpc>
                  <a:spcAft>
                    <a:spcPct val="0"/>
                  </a:spcAft>
                  <a:buClr>
                    <a:srgbClr val="339933"/>
                  </a:buClr>
                  <a:buSzPct val="65000"/>
                </a:pPr>
                <a:r>
                  <a:rPr kumimoji="1" lang="zh-CN" altLang="en-US" sz="2400" b="1" dirty="0">
                    <a:solidFill>
                      <a:srgbClr val="000066"/>
                    </a:solidFill>
                    <a:latin typeface="Arial" panose="020B0604020202020204" pitchFamily="34" charset="0"/>
                    <a:ea typeface="Microsoft YaHei" panose="020B0503020204020204" pitchFamily="34" charset="-122"/>
                    <a:cs typeface="+mn-ea"/>
                  </a:rPr>
                  <a:t>简单起见，假设样本空间    和假设空间   离散</a:t>
                </a:r>
                <a:r>
                  <a:rPr kumimoji="1" lang="en-US" altLang="zh-CN" sz="2400" b="1" dirty="0">
                    <a:solidFill>
                      <a:srgbClr val="000066"/>
                    </a:solidFill>
                    <a:latin typeface="Arial" panose="020B0604020202020204" pitchFamily="34" charset="0"/>
                    <a:ea typeface="Microsoft YaHei" panose="020B0503020204020204" pitchFamily="34" charset="-122"/>
                    <a:cs typeface="+mn-ea"/>
                  </a:rPr>
                  <a:t>,</a:t>
                </a:r>
                <a:r>
                  <a:rPr kumimoji="1" lang="zh-CN" altLang="en-US" sz="2400" b="1" dirty="0">
                    <a:solidFill>
                      <a:srgbClr val="000066"/>
                    </a:solidFill>
                    <a:latin typeface="Arial" panose="020B0604020202020204" pitchFamily="34" charset="0"/>
                    <a:ea typeface="Microsoft YaHei" panose="020B0503020204020204" pitchFamily="34" charset="-122"/>
                    <a:cs typeface="+mn-ea"/>
                  </a:rPr>
                  <a:t>令              代表算法   基于训练数据</a:t>
                </a:r>
                <a14:m>
                  <m:oMath xmlns:m="http://schemas.openxmlformats.org/officeDocument/2006/math">
                    <m:r>
                      <a:rPr kumimoji="1" lang="en-US" altLang="zh-CN" sz="2400" b="1" i="1" smtClean="0">
                        <a:solidFill>
                          <a:srgbClr val="000066"/>
                        </a:solidFill>
                        <a:latin typeface="Cambria Math" panose="02040503050406030204" pitchFamily="18" charset="0"/>
                        <a:ea typeface="Microsoft YaHei" panose="020B0503020204020204" pitchFamily="34" charset="-122"/>
                        <a:cs typeface="+mn-ea"/>
                      </a:rPr>
                      <m:t>𝑿</m:t>
                    </m:r>
                  </m:oMath>
                </a14:m>
                <a:r>
                  <a:rPr kumimoji="1" lang="zh-CN" altLang="en-US" sz="2400" b="1" dirty="0">
                    <a:solidFill>
                      <a:srgbClr val="000066"/>
                    </a:solidFill>
                    <a:latin typeface="Arial" panose="020B0604020202020204" pitchFamily="34" charset="0"/>
                    <a:ea typeface="Microsoft YaHei" panose="020B0503020204020204" pitchFamily="34" charset="-122"/>
                    <a:cs typeface="+mn-ea"/>
                  </a:rPr>
                  <a:t>产生假设</a:t>
                </a:r>
                <a14:m>
                  <m:oMath xmlns:m="http://schemas.openxmlformats.org/officeDocument/2006/math">
                    <m:r>
                      <a:rPr kumimoji="1" lang="en-US" altLang="zh-CN" sz="2400" b="1" i="1" smtClean="0">
                        <a:solidFill>
                          <a:srgbClr val="000066"/>
                        </a:solidFill>
                        <a:latin typeface="Cambria Math" panose="02040503050406030204" pitchFamily="18" charset="0"/>
                        <a:ea typeface="Microsoft YaHei" panose="020B0503020204020204" pitchFamily="34" charset="-122"/>
                        <a:cs typeface="+mn-ea"/>
                      </a:rPr>
                      <m:t>𝒉</m:t>
                    </m:r>
                  </m:oMath>
                </a14:m>
                <a:r>
                  <a:rPr kumimoji="1" lang="zh-CN" altLang="en-US" sz="2400" b="1" dirty="0">
                    <a:solidFill>
                      <a:srgbClr val="000066"/>
                    </a:solidFill>
                    <a:latin typeface="Arial" panose="020B0604020202020204" pitchFamily="34" charset="0"/>
                    <a:ea typeface="Microsoft YaHei" panose="020B0503020204020204" pitchFamily="34" charset="-122"/>
                    <a:cs typeface="+mn-ea"/>
                  </a:rPr>
                  <a:t>的概率，在令 </a:t>
                </a:r>
                <a14:m>
                  <m:oMath xmlns:m="http://schemas.openxmlformats.org/officeDocument/2006/math">
                    <m:r>
                      <a:rPr kumimoji="1" lang="en-US" altLang="zh-CN" sz="2400" b="1" i="1" smtClean="0">
                        <a:solidFill>
                          <a:srgbClr val="000066"/>
                        </a:solidFill>
                        <a:latin typeface="Cambria Math" panose="02040503050406030204" pitchFamily="18" charset="0"/>
                        <a:ea typeface="Microsoft YaHei" panose="020B0503020204020204" pitchFamily="34" charset="-122"/>
                        <a:cs typeface="+mn-ea"/>
                      </a:rPr>
                      <m:t>𝒇</m:t>
                    </m:r>
                  </m:oMath>
                </a14:m>
                <a:r>
                  <a:rPr kumimoji="1" lang="zh-CN" altLang="en-US" sz="2400" b="1" dirty="0">
                    <a:solidFill>
                      <a:srgbClr val="000066"/>
                    </a:solidFill>
                    <a:latin typeface="Arial" panose="020B0604020202020204" pitchFamily="34" charset="0"/>
                    <a:ea typeface="Microsoft YaHei" panose="020B0503020204020204" pitchFamily="34" charset="-122"/>
                    <a:cs typeface="+mn-ea"/>
                  </a:rPr>
                  <a:t>代表要学的目标函数，   在训练集之外所有样本上的总误差为</a:t>
                </a:r>
                <a:endParaRPr kumimoji="1" lang="en-US" altLang="zh-CN" sz="2400" b="1" dirty="0">
                  <a:solidFill>
                    <a:srgbClr val="000066"/>
                  </a:solidFill>
                  <a:latin typeface="Arial" panose="020B0604020202020204" pitchFamily="34" charset="0"/>
                  <a:ea typeface="Microsoft YaHei" panose="020B0503020204020204" pitchFamily="34" charset="-122"/>
                  <a:cs typeface="+mn-ea"/>
                </a:endParaRPr>
              </a:p>
              <a:p>
                <a:pPr lvl="1" eaLnBrk="0" fontAlgn="base" hangingPunct="0">
                  <a:lnSpc>
                    <a:spcPct val="125000"/>
                  </a:lnSpc>
                  <a:spcAft>
                    <a:spcPct val="0"/>
                  </a:spcAft>
                  <a:buClr>
                    <a:srgbClr val="339933"/>
                  </a:buClr>
                  <a:buSzPct val="65000"/>
                </a:pPr>
                <a:endParaRPr kumimoji="1" lang="en-US" altLang="zh-CN" sz="2400" b="1" dirty="0">
                  <a:solidFill>
                    <a:srgbClr val="000066"/>
                  </a:solidFill>
                  <a:latin typeface="Arial" panose="020B0604020202020204" pitchFamily="34" charset="0"/>
                  <a:ea typeface="Microsoft YaHei" panose="020B0503020204020204" pitchFamily="34" charset="-122"/>
                  <a:cs typeface="+mn-ea"/>
                </a:endParaRPr>
              </a:p>
              <a:p>
                <a:pPr lvl="1" eaLnBrk="0" fontAlgn="base" hangingPunct="0">
                  <a:lnSpc>
                    <a:spcPct val="125000"/>
                  </a:lnSpc>
                  <a:spcAft>
                    <a:spcPct val="0"/>
                  </a:spcAft>
                  <a:buClr>
                    <a:srgbClr val="339933"/>
                  </a:buClr>
                  <a:buSzPct val="65000"/>
                </a:pPr>
                <a:endParaRPr kumimoji="1" lang="en-US" altLang="zh-CN" sz="2400" b="1" dirty="0">
                  <a:solidFill>
                    <a:srgbClr val="000066"/>
                  </a:solidFill>
                  <a:latin typeface="Arial" panose="020B0604020202020204" pitchFamily="34" charset="0"/>
                  <a:ea typeface="Microsoft YaHei" panose="020B0503020204020204" pitchFamily="34" charset="-122"/>
                  <a:cs typeface="+mn-ea"/>
                </a:endParaRPr>
              </a:p>
              <a:p>
                <a:pPr lvl="1" eaLnBrk="0" fontAlgn="base" hangingPunct="0">
                  <a:lnSpc>
                    <a:spcPct val="125000"/>
                  </a:lnSpc>
                  <a:spcAft>
                    <a:spcPct val="0"/>
                  </a:spcAft>
                  <a:buClr>
                    <a:srgbClr val="339933"/>
                  </a:buClr>
                  <a:buSzPct val="65000"/>
                </a:pPr>
                <a:r>
                  <a:rPr kumimoji="1" lang="en-US" altLang="zh-CN" sz="2400" b="1" dirty="0">
                    <a:solidFill>
                      <a:srgbClr val="000066"/>
                    </a:solidFill>
                    <a:latin typeface="Arial" panose="020B0604020202020204" pitchFamily="34" charset="0"/>
                    <a:ea typeface="Microsoft YaHei" panose="020B0503020204020204" pitchFamily="34" charset="-122"/>
                    <a:cs typeface="+mn-ea"/>
                  </a:rPr>
                  <a:t>                </a:t>
                </a:r>
                <a:r>
                  <a:rPr kumimoji="1" lang="zh-CN" altLang="en-US" sz="2400" b="1" dirty="0">
                    <a:solidFill>
                      <a:srgbClr val="000066"/>
                    </a:solidFill>
                    <a:latin typeface="Arial" panose="020B0604020202020204" pitchFamily="34" charset="0"/>
                    <a:ea typeface="Microsoft YaHei" panose="020B0503020204020204" pitchFamily="34" charset="-122"/>
                    <a:cs typeface="+mn-ea"/>
                  </a:rPr>
                  <a:t>为指示函数，若    为真取值</a:t>
                </a:r>
                <a:r>
                  <a:rPr kumimoji="1" lang="en-US" altLang="zh-CN" sz="2400" b="1" dirty="0">
                    <a:solidFill>
                      <a:srgbClr val="000066"/>
                    </a:solidFill>
                    <a:latin typeface="Arial" panose="020B0604020202020204" pitchFamily="34" charset="0"/>
                    <a:ea typeface="Microsoft YaHei" panose="020B0503020204020204" pitchFamily="34" charset="-122"/>
                    <a:cs typeface="+mn-ea"/>
                  </a:rPr>
                  <a:t>1</a:t>
                </a:r>
                <a:r>
                  <a:rPr kumimoji="1" lang="zh-CN" altLang="en-US" sz="2400" b="1" dirty="0">
                    <a:solidFill>
                      <a:srgbClr val="000066"/>
                    </a:solidFill>
                    <a:latin typeface="Arial" panose="020B0604020202020204" pitchFamily="34" charset="0"/>
                    <a:ea typeface="Microsoft YaHei" panose="020B0503020204020204" pitchFamily="34" charset="-122"/>
                    <a:cs typeface="+mn-ea"/>
                  </a:rPr>
                  <a:t>，否则取值</a:t>
                </a:r>
                <a:r>
                  <a:rPr kumimoji="1" lang="en-US" altLang="zh-CN" sz="2400" b="1" dirty="0">
                    <a:solidFill>
                      <a:srgbClr val="000066"/>
                    </a:solidFill>
                    <a:latin typeface="Arial" panose="020B0604020202020204" pitchFamily="34" charset="0"/>
                    <a:ea typeface="Microsoft YaHei" panose="020B0503020204020204" pitchFamily="34" charset="-122"/>
                    <a:cs typeface="+mn-ea"/>
                  </a:rPr>
                  <a:t>0</a:t>
                </a:r>
                <a:endParaRPr kumimoji="1" lang="zh-CN" altLang="en-US" sz="2400" b="1" dirty="0">
                  <a:solidFill>
                    <a:srgbClr val="000066"/>
                  </a:solidFill>
                  <a:latin typeface="Arial" panose="020B0604020202020204" pitchFamily="34" charset="0"/>
                  <a:ea typeface="Microsoft YaHei" panose="020B0503020204020204" pitchFamily="34" charset="-122"/>
                  <a:cs typeface="+mn-ea"/>
                </a:endParaRPr>
              </a:p>
            </p:txBody>
          </p:sp>
        </mc:Choice>
        <mc:Fallback>
          <p:sp>
            <p:nvSpPr>
              <p:cNvPr id="20" name="内容占位符 2"/>
              <p:cNvSpPr txBox="1">
                <a:spLocks noRot="1" noChangeAspect="1" noMove="1" noResize="1" noEditPoints="1" noAdjustHandles="1" noChangeArrowheads="1" noChangeShapeType="1" noTextEdit="1"/>
              </p:cNvSpPr>
              <p:nvPr/>
            </p:nvSpPr>
            <p:spPr>
              <a:xfrm>
                <a:off x="609600" y="2645390"/>
                <a:ext cx="9844570" cy="3046260"/>
              </a:xfrm>
              <a:prstGeom prst="rect">
                <a:avLst/>
              </a:prstGeom>
              <a:blipFill>
                <a:blip r:embed="rId2"/>
                <a:stretch>
                  <a:fillRect r="-258"/>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en-US" altLang="zh-CN" dirty="0" err="1"/>
              <a:t>NoFreeLunch</a:t>
            </a:r>
            <a:endParaRPr lang="zh-CN" altLang="en-US" dirty="0"/>
          </a:p>
        </p:txBody>
      </p:sp>
      <p:sp>
        <p:nvSpPr>
          <p:cNvPr id="6" name="内容占位符 2"/>
          <p:cNvSpPr txBox="1">
            <a:spLocks/>
          </p:cNvSpPr>
          <p:nvPr/>
        </p:nvSpPr>
        <p:spPr>
          <a:xfrm>
            <a:off x="609600" y="1300397"/>
            <a:ext cx="9844570" cy="872914"/>
          </a:xfrm>
          <a:prstGeom prst="rect">
            <a:avLst/>
          </a:prstGeom>
        </p:spPr>
        <p:txBody>
          <a:bodyPr vert="horz" lIns="91440" tIns="46800" rIns="91440" bIns="45720" rtlCol="0">
            <a:normAutofit fontScale="8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eaLnBrk="0" fontAlgn="base" hangingPunct="0">
              <a:lnSpc>
                <a:spcPct val="125000"/>
              </a:lnSpc>
              <a:spcAft>
                <a:spcPct val="0"/>
              </a:spcAft>
              <a:buClr>
                <a:srgbClr val="339933"/>
              </a:buClr>
              <a:buSzPct val="65000"/>
            </a:pPr>
            <a:r>
              <a:rPr kumimoji="1" lang="zh-CN" altLang="en-US" sz="2800" b="1" dirty="0">
                <a:solidFill>
                  <a:srgbClr val="000066"/>
                </a:solidFill>
                <a:latin typeface="Arial" panose="020B0604020202020204" pitchFamily="34" charset="0"/>
                <a:ea typeface="Microsoft YaHei" panose="020B0503020204020204" pitchFamily="34" charset="-122"/>
                <a:cs typeface="+mn-ea"/>
              </a:rPr>
              <a:t>一个算法   如果在某些问题上比另一个算法   好，必然存在另一些问题，</a:t>
            </a:r>
            <a:r>
              <a:rPr kumimoji="1" lang="en-US" altLang="zh-CN" sz="2800" b="1" dirty="0">
                <a:solidFill>
                  <a:srgbClr val="000066"/>
                </a:solidFill>
                <a:latin typeface="Arial" panose="020B0604020202020204" pitchFamily="34" charset="0"/>
                <a:ea typeface="Microsoft YaHei" panose="020B0503020204020204" pitchFamily="34" charset="-122"/>
                <a:cs typeface="+mn-ea"/>
              </a:rPr>
              <a:t> </a:t>
            </a:r>
            <a:r>
              <a:rPr kumimoji="1" lang="zh-CN" altLang="en-US" sz="2800" b="1" dirty="0">
                <a:solidFill>
                  <a:srgbClr val="000066"/>
                </a:solidFill>
                <a:latin typeface="Arial" panose="020B0604020202020204" pitchFamily="34" charset="0"/>
                <a:ea typeface="Microsoft YaHei" panose="020B0503020204020204" pitchFamily="34" charset="-122"/>
                <a:cs typeface="+mn-ea"/>
              </a:rPr>
              <a:t> 比   好</a:t>
            </a:r>
            <a:r>
              <a:rPr kumimoji="1" lang="en-US" altLang="zh-CN" sz="2800" b="1" dirty="0">
                <a:solidFill>
                  <a:srgbClr val="000066"/>
                </a:solidFill>
                <a:latin typeface="Arial" panose="020B0604020202020204" pitchFamily="34" charset="0"/>
                <a:ea typeface="Microsoft YaHei" panose="020B0503020204020204" pitchFamily="34" charset="-122"/>
                <a:cs typeface="+mn-ea"/>
              </a:rPr>
              <a:t>,</a:t>
            </a:r>
            <a:r>
              <a:rPr kumimoji="1" lang="zh-CN" altLang="en-US" sz="2800" b="1" dirty="0">
                <a:solidFill>
                  <a:srgbClr val="000066"/>
                </a:solidFill>
                <a:latin typeface="Arial" panose="020B0604020202020204" pitchFamily="34" charset="0"/>
                <a:ea typeface="Microsoft YaHei" panose="020B0503020204020204" pitchFamily="34" charset="-122"/>
                <a:cs typeface="+mn-ea"/>
              </a:rPr>
              <a:t>也即</a:t>
            </a:r>
            <a:r>
              <a:rPr kumimoji="1" lang="zh-CN" altLang="en-US" sz="2800" b="1" dirty="0">
                <a:solidFill>
                  <a:srgbClr val="FF0000"/>
                </a:solidFill>
                <a:latin typeface="Arial" panose="020B0604020202020204" pitchFamily="34" charset="0"/>
                <a:ea typeface="Microsoft YaHei" panose="020B0503020204020204" pitchFamily="34" charset="-122"/>
                <a:cs typeface="+mn-ea"/>
              </a:rPr>
              <a:t>没有免费的午餐</a:t>
            </a:r>
            <a:r>
              <a:rPr kumimoji="1" lang="zh-CN" altLang="en-US" sz="2800" b="1" dirty="0">
                <a:solidFill>
                  <a:srgbClr val="000066"/>
                </a:solidFill>
                <a:latin typeface="Arial" panose="020B0604020202020204" pitchFamily="34" charset="0"/>
                <a:ea typeface="Microsoft YaHei" panose="020B0503020204020204" pitchFamily="34" charset="-122"/>
                <a:cs typeface="+mn-ea"/>
              </a:rPr>
              <a:t>定理。</a:t>
            </a:r>
          </a:p>
        </p:txBody>
      </p:sp>
      <p:pic>
        <p:nvPicPr>
          <p:cNvPr id="13"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114" y="1388735"/>
            <a:ext cx="223609" cy="279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8893" y="1398709"/>
            <a:ext cx="220569" cy="29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958" y="1834201"/>
            <a:ext cx="223609" cy="279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9245" y="1806756"/>
            <a:ext cx="220569" cy="29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26878" y="2820621"/>
            <a:ext cx="289197" cy="223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5881" y="2801396"/>
            <a:ext cx="251734" cy="20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7355" y="2816087"/>
            <a:ext cx="1165409" cy="24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27211" y="2827084"/>
            <a:ext cx="290867" cy="21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72844" y="3273763"/>
            <a:ext cx="290867" cy="21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3596" y="4087166"/>
            <a:ext cx="7595207" cy="817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2865" y="4993723"/>
            <a:ext cx="491598" cy="342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9"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42652" y="5198527"/>
            <a:ext cx="146845" cy="13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51622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NoFreeLunch</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300" y="2508128"/>
            <a:ext cx="7927414" cy="3854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18" name="Rectangle 3"/>
              <p:cNvSpPr txBox="1">
                <a:spLocks noChangeArrowheads="1"/>
              </p:cNvSpPr>
              <p:nvPr/>
            </p:nvSpPr>
            <p:spPr bwMode="auto">
              <a:xfrm>
                <a:off x="1130300" y="1060696"/>
                <a:ext cx="8839200" cy="128216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457200" lvl="1" indent="0" eaLnBrk="0" hangingPunct="0">
                  <a:lnSpc>
                    <a:spcPct val="125000"/>
                  </a:lnSpc>
                  <a:spcBef>
                    <a:spcPts val="0"/>
                  </a:spcBef>
                  <a:buClr>
                    <a:srgbClr val="339933"/>
                  </a:buClr>
                  <a:buNone/>
                </a:pPr>
                <a:r>
                  <a:rPr kumimoji="1" lang="zh-CN" altLang="en-US" sz="2400" b="1" dirty="0">
                    <a:solidFill>
                      <a:srgbClr val="000066"/>
                    </a:solidFill>
                    <a:latin typeface="Arial" panose="020B0604020202020204" pitchFamily="34" charset="0"/>
                    <a:ea typeface="Microsoft YaHei" panose="020B0503020204020204" pitchFamily="34" charset="-122"/>
                    <a:cs typeface="+mn-ea"/>
                  </a:rPr>
                  <a:t>考虑二分类问题，</a:t>
                </a:r>
                <a:r>
                  <a:rPr kumimoji="1" lang="zh-CN" altLang="en-US" sz="2400" b="1" dirty="0">
                    <a:solidFill>
                      <a:srgbClr val="FF0000"/>
                    </a:solidFill>
                    <a:latin typeface="Arial" panose="020B0604020202020204" pitchFamily="34" charset="0"/>
                    <a:ea typeface="Microsoft YaHei" panose="020B0503020204020204" pitchFamily="34" charset="-122"/>
                    <a:cs typeface="+mn-ea"/>
                  </a:rPr>
                  <a:t>真实函数</a:t>
                </a:r>
                <a14:m>
                  <m:oMath xmlns:m="http://schemas.openxmlformats.org/officeDocument/2006/math">
                    <m:r>
                      <a:rPr kumimoji="1" lang="en-US" altLang="zh-CN" sz="2400" b="1" i="1" smtClean="0">
                        <a:solidFill>
                          <a:srgbClr val="FF0000"/>
                        </a:solidFill>
                        <a:latin typeface="Cambria Math" panose="02040503050406030204" pitchFamily="18" charset="0"/>
                        <a:ea typeface="Microsoft YaHei" panose="020B0503020204020204" pitchFamily="34" charset="-122"/>
                        <a:cs typeface="+mn-ea"/>
                      </a:rPr>
                      <m:t>𝒇</m:t>
                    </m:r>
                  </m:oMath>
                </a14:m>
                <a:r>
                  <a:rPr kumimoji="1" lang="zh-CN" altLang="en-US" sz="2400" b="1" dirty="0">
                    <a:solidFill>
                      <a:srgbClr val="FF0000"/>
                    </a:solidFill>
                    <a:latin typeface="Arial" panose="020B0604020202020204" pitchFamily="34" charset="0"/>
                    <a:ea typeface="Microsoft YaHei" panose="020B0503020204020204" pitchFamily="34" charset="-122"/>
                    <a:cs typeface="+mn-ea"/>
                  </a:rPr>
                  <a:t>可以为任何函数            </a:t>
                </a:r>
                <a:r>
                  <a:rPr kumimoji="1" lang="zh-CN" altLang="en-US" sz="2400" b="1" dirty="0">
                    <a:solidFill>
                      <a:srgbClr val="000066"/>
                    </a:solidFill>
                    <a:latin typeface="Arial" panose="020B0604020202020204" pitchFamily="34" charset="0"/>
                    <a:ea typeface="Microsoft YaHei" panose="020B0503020204020204" pitchFamily="34" charset="-122"/>
                    <a:cs typeface="+mn-ea"/>
                  </a:rPr>
                  <a:t>，函数空间为          ，对所有可能</a:t>
                </a:r>
                <a:r>
                  <a:rPr kumimoji="1" lang="en-US" altLang="zh-CN" sz="2400" b="1" dirty="0">
                    <a:solidFill>
                      <a:srgbClr val="000066"/>
                    </a:solidFill>
                    <a:latin typeface="Arial" panose="020B0604020202020204" pitchFamily="34" charset="0"/>
                    <a:ea typeface="Microsoft YaHei" panose="020B0503020204020204" pitchFamily="34" charset="-122"/>
                    <a:cs typeface="+mn-ea"/>
                  </a:rPr>
                  <a:t>f</a:t>
                </a:r>
                <a:r>
                  <a:rPr kumimoji="1" lang="zh-CN" altLang="en-US" sz="2400" b="1" dirty="0">
                    <a:solidFill>
                      <a:srgbClr val="000066"/>
                    </a:solidFill>
                    <a:latin typeface="Arial" panose="020B0604020202020204" pitchFamily="34" charset="0"/>
                    <a:ea typeface="Microsoft YaHei" panose="020B0503020204020204" pitchFamily="34" charset="-122"/>
                    <a:cs typeface="+mn-ea"/>
                  </a:rPr>
                  <a:t>按均匀分布对误差求和</a:t>
                </a:r>
                <a:r>
                  <a:rPr kumimoji="1" lang="en-US" altLang="zh-CN" sz="2400" b="1" dirty="0">
                    <a:solidFill>
                      <a:srgbClr val="000066"/>
                    </a:solidFill>
                    <a:latin typeface="Arial" panose="020B0604020202020204" pitchFamily="34" charset="0"/>
                    <a:ea typeface="Microsoft YaHei" panose="020B0503020204020204" pitchFamily="34" charset="-122"/>
                    <a:cs typeface="+mn-ea"/>
                  </a:rPr>
                  <a:t>,</a:t>
                </a:r>
                <a:r>
                  <a:rPr kumimoji="1" lang="zh-CN" altLang="en-US" sz="2400" b="1" dirty="0">
                    <a:solidFill>
                      <a:srgbClr val="000066"/>
                    </a:solidFill>
                    <a:latin typeface="Arial" panose="020B0604020202020204" pitchFamily="34" charset="0"/>
                    <a:ea typeface="Microsoft YaHei" panose="020B0503020204020204" pitchFamily="34" charset="-122"/>
                    <a:cs typeface="+mn-ea"/>
                  </a:rPr>
                  <a:t>有：</a:t>
                </a:r>
                <a:endParaRPr kumimoji="1" lang="en-US" altLang="zh-CN" sz="2400" b="1" dirty="0">
                  <a:solidFill>
                    <a:srgbClr val="000066"/>
                  </a:solidFill>
                  <a:latin typeface="Arial" panose="020B0604020202020204" pitchFamily="34" charset="0"/>
                  <a:ea typeface="Microsoft YaHei" panose="020B0503020204020204" pitchFamily="34" charset="-122"/>
                  <a:cs typeface="+mn-ea"/>
                </a:endParaRPr>
              </a:p>
            </p:txBody>
          </p:sp>
        </mc:Choice>
        <mc:Fallback>
          <p:sp>
            <p:nvSpPr>
              <p:cNvPr id="18" name="Rectangle 3"/>
              <p:cNvSpPr txBox="1">
                <a:spLocks noRot="1" noChangeAspect="1" noMove="1" noResize="1" noEditPoints="1" noAdjustHandles="1" noChangeArrowheads="1" noChangeShapeType="1" noTextEdit="1"/>
              </p:cNvSpPr>
              <p:nvPr/>
            </p:nvSpPr>
            <p:spPr bwMode="auto">
              <a:xfrm>
                <a:off x="1130300" y="1060696"/>
                <a:ext cx="8839200" cy="1282163"/>
              </a:xfrm>
              <a:prstGeom prst="rect">
                <a:avLst/>
              </a:prstGeom>
              <a:blipFill>
                <a:blip r:embed="rId3"/>
                <a:stretch>
                  <a:fillRect r="-100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9" name="Rectangle 3"/>
          <p:cNvSpPr txBox="1">
            <a:spLocks noChangeArrowheads="1"/>
          </p:cNvSpPr>
          <p:nvPr/>
        </p:nvSpPr>
        <p:spPr bwMode="auto">
          <a:xfrm>
            <a:off x="7527630" y="5632035"/>
            <a:ext cx="3368969" cy="39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Clr>
                <a:srgbClr val="339933"/>
              </a:buClr>
              <a:buNone/>
            </a:pPr>
            <a:r>
              <a:rPr lang="zh-CN" altLang="en-US" sz="2400" b="1" kern="0" dirty="0">
                <a:solidFill>
                  <a:srgbClr val="FF0000"/>
                </a:solidFill>
                <a:latin typeface="幼圆" pitchFamily="49" charset="-122"/>
                <a:ea typeface="幼圆" pitchFamily="49" charset="-122"/>
                <a:cs typeface="Verdana" panose="020B0604030504040204" pitchFamily="34" charset="0"/>
              </a:rPr>
              <a:t>总误差与学习算法无关！</a:t>
            </a:r>
            <a:endParaRPr lang="en-US" altLang="zh-CN" sz="2400" b="1" kern="0" dirty="0">
              <a:solidFill>
                <a:srgbClr val="FF0000"/>
              </a:solidFill>
              <a:latin typeface="幼圆" pitchFamily="49" charset="-122"/>
              <a:ea typeface="幼圆" pitchFamily="49" charset="-122"/>
              <a:cs typeface="Verdana" panose="020B0604030504040204" pitchFamily="34" charset="0"/>
            </a:endParaRPr>
          </a:p>
        </p:txBody>
      </p:sp>
      <p:pic>
        <p:nvPicPr>
          <p:cNvPr id="61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2140" y="1225965"/>
            <a:ext cx="1038182" cy="228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45834" y="1649714"/>
            <a:ext cx="832252" cy="302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81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NoFreeLunch</a:t>
            </a:r>
            <a:endParaRPr lang="zh-CN" altLang="en-US" dirty="0"/>
          </a:p>
        </p:txBody>
      </p:sp>
      <p:sp>
        <p:nvSpPr>
          <p:cNvPr id="18" name="Rectangle 3"/>
          <p:cNvSpPr txBox="1">
            <a:spLocks noChangeArrowheads="1"/>
          </p:cNvSpPr>
          <p:nvPr/>
        </p:nvSpPr>
        <p:spPr bwMode="auto">
          <a:xfrm>
            <a:off x="688340" y="1060696"/>
            <a:ext cx="10016490" cy="128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457200" lvl="1" indent="0" algn="just" eaLnBrk="0" hangingPunct="0">
              <a:lnSpc>
                <a:spcPct val="150000"/>
              </a:lnSpc>
              <a:spcBef>
                <a:spcPts val="0"/>
              </a:spcBef>
              <a:buClr>
                <a:srgbClr val="339933"/>
              </a:buClr>
              <a:buNone/>
            </a:pPr>
            <a:r>
              <a:rPr kumimoji="1" lang="zh-CN" altLang="en-US" sz="2400" b="1" dirty="0">
                <a:solidFill>
                  <a:srgbClr val="000066"/>
                </a:solidFill>
                <a:latin typeface="Arial" panose="020B0604020202020204" pitchFamily="34" charset="0"/>
                <a:ea typeface="Microsoft YaHei" panose="020B0503020204020204" pitchFamily="34" charset="-122"/>
                <a:cs typeface="+mn-ea"/>
              </a:rPr>
              <a:t>既然如此，所有学习算法的期望性能跟随机胡猜差不多，那还有什么好学的？</a:t>
            </a:r>
            <a:endParaRPr kumimoji="1" lang="en-US" altLang="zh-CN" sz="2400" b="1" dirty="0">
              <a:solidFill>
                <a:srgbClr val="000066"/>
              </a:solidFill>
              <a:latin typeface="Arial" panose="020B0604020202020204" pitchFamily="34" charset="0"/>
              <a:ea typeface="Microsoft YaHei" panose="020B0503020204020204" pitchFamily="34" charset="-122"/>
              <a:cs typeface="+mn-ea"/>
            </a:endParaRPr>
          </a:p>
        </p:txBody>
      </p:sp>
      <p:sp>
        <p:nvSpPr>
          <p:cNvPr id="17" name="Rectangle 3"/>
          <p:cNvSpPr txBox="1">
            <a:spLocks noChangeArrowheads="1"/>
          </p:cNvSpPr>
          <p:nvPr/>
        </p:nvSpPr>
        <p:spPr bwMode="auto">
          <a:xfrm>
            <a:off x="675005" y="2342859"/>
            <a:ext cx="10016490" cy="1683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800100" lvl="1" indent="-342900" algn="just" eaLnBrk="0" hangingPunct="0">
              <a:lnSpc>
                <a:spcPct val="150000"/>
              </a:lnSpc>
              <a:spcBef>
                <a:spcPts val="0"/>
              </a:spcBef>
              <a:buClr>
                <a:srgbClr val="339933"/>
              </a:buClr>
            </a:pPr>
            <a:r>
              <a:rPr kumimoji="1" lang="zh-CN" altLang="en-US" sz="2400" b="1" dirty="0">
                <a:solidFill>
                  <a:srgbClr val="000066"/>
                </a:solidFill>
                <a:latin typeface="Arial" panose="020B0604020202020204" pitchFamily="34" charset="0"/>
                <a:ea typeface="Microsoft YaHei" panose="020B0503020204020204" pitchFamily="34" charset="-122"/>
                <a:cs typeface="+mn-ea"/>
              </a:rPr>
              <a:t>实际问题中，并非所有问题出现的可能性都相同（均匀分布）</a:t>
            </a:r>
            <a:endParaRPr kumimoji="1" lang="en-US" altLang="zh-CN" sz="2400" b="1" dirty="0">
              <a:solidFill>
                <a:srgbClr val="000066"/>
              </a:solidFill>
              <a:latin typeface="Arial" panose="020B0604020202020204" pitchFamily="34" charset="0"/>
              <a:ea typeface="Microsoft YaHei" panose="020B0503020204020204" pitchFamily="34" charset="-122"/>
              <a:cs typeface="+mn-ea"/>
            </a:endParaRPr>
          </a:p>
          <a:p>
            <a:pPr marL="800100" lvl="1" indent="-342900" algn="just" eaLnBrk="0" hangingPunct="0">
              <a:lnSpc>
                <a:spcPct val="150000"/>
              </a:lnSpc>
              <a:spcBef>
                <a:spcPts val="0"/>
              </a:spcBef>
              <a:buClr>
                <a:srgbClr val="339933"/>
              </a:buClr>
            </a:pPr>
            <a:r>
              <a:rPr kumimoji="1" lang="zh-CN" altLang="en-US" sz="2400" b="1" dirty="0">
                <a:solidFill>
                  <a:srgbClr val="000066"/>
                </a:solidFill>
                <a:latin typeface="Arial" panose="020B0604020202020204" pitchFamily="34" charset="0"/>
                <a:ea typeface="Microsoft YaHei" panose="020B0503020204020204" pitchFamily="34" charset="-122"/>
                <a:cs typeface="+mn-ea"/>
              </a:rPr>
              <a:t>脱离具体问题，空谈“什么学习算法更好”毫无意义</a:t>
            </a:r>
            <a:endParaRPr kumimoji="1" lang="en-US" altLang="zh-CN" sz="2400" b="1" dirty="0">
              <a:solidFill>
                <a:srgbClr val="000066"/>
              </a:solidFill>
              <a:latin typeface="Arial" panose="020B0604020202020204" pitchFamily="34" charset="0"/>
              <a:ea typeface="Microsoft YaHei" panose="020B0503020204020204" pitchFamily="34" charset="-122"/>
              <a:cs typeface="+mn-ea"/>
            </a:endParaRPr>
          </a:p>
          <a:p>
            <a:pPr marL="800100" lvl="1" indent="-342900" algn="just" eaLnBrk="0" hangingPunct="0">
              <a:lnSpc>
                <a:spcPct val="150000"/>
              </a:lnSpc>
              <a:spcBef>
                <a:spcPts val="0"/>
              </a:spcBef>
              <a:buClr>
                <a:srgbClr val="339933"/>
              </a:buClr>
            </a:pPr>
            <a:r>
              <a:rPr kumimoji="1" lang="zh-CN" altLang="en-US" sz="2400" b="1" dirty="0">
                <a:solidFill>
                  <a:srgbClr val="000066"/>
                </a:solidFill>
                <a:latin typeface="Arial" panose="020B0604020202020204" pitchFamily="34" charset="0"/>
                <a:ea typeface="Microsoft YaHei" panose="020B0503020204020204" pitchFamily="34" charset="-122"/>
                <a:cs typeface="+mn-ea"/>
              </a:rPr>
              <a:t>谈论算法优劣，需针对具体的学习问题</a:t>
            </a:r>
            <a:endParaRPr kumimoji="1" lang="en-US" altLang="zh-CN" sz="2400" b="1" dirty="0">
              <a:solidFill>
                <a:srgbClr val="000066"/>
              </a:solidFill>
              <a:latin typeface="Arial" panose="020B0604020202020204" pitchFamily="34" charset="0"/>
              <a:ea typeface="Microsoft YaHei" panose="020B0503020204020204" pitchFamily="34" charset="-122"/>
              <a:cs typeface="+mn-ea"/>
            </a:endParaRPr>
          </a:p>
          <a:p>
            <a:pPr marL="800100" lvl="1" indent="-342900" algn="just" eaLnBrk="0" hangingPunct="0">
              <a:lnSpc>
                <a:spcPct val="150000"/>
              </a:lnSpc>
              <a:spcBef>
                <a:spcPts val="0"/>
              </a:spcBef>
              <a:buClr>
                <a:srgbClr val="339933"/>
              </a:buClr>
            </a:pPr>
            <a:r>
              <a:rPr kumimoji="1" lang="zh-CN" altLang="en-US" sz="2400" b="1" dirty="0">
                <a:solidFill>
                  <a:srgbClr val="000066"/>
                </a:solidFill>
                <a:latin typeface="Arial" panose="020B0604020202020204" pitchFamily="34" charset="0"/>
                <a:ea typeface="Microsoft YaHei" panose="020B0503020204020204" pitchFamily="34" charset="-122"/>
                <a:cs typeface="+mn-ea"/>
              </a:rPr>
              <a:t>算法自身的归纳偏好与问题是否相配，往往起决定性作用</a:t>
            </a:r>
            <a:endParaRPr kumimoji="1" lang="en-US" altLang="zh-CN" sz="2400" b="1" dirty="0">
              <a:solidFill>
                <a:srgbClr val="000066"/>
              </a:solidFill>
              <a:latin typeface="Arial" panose="020B0604020202020204" pitchFamily="34" charset="0"/>
              <a:ea typeface="Microsoft YaHei" panose="020B0503020204020204" pitchFamily="34" charset="-122"/>
              <a:cs typeface="+mn-ea"/>
            </a:endParaRPr>
          </a:p>
        </p:txBody>
      </p:sp>
    </p:spTree>
    <p:extLst>
      <p:ext uri="{BB962C8B-B14F-4D97-AF65-F5344CB8AC3E}">
        <p14:creationId xmlns:p14="http://schemas.microsoft.com/office/powerpoint/2010/main" val="372704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1771824" y="945595"/>
            <a:ext cx="8616950" cy="5918668"/>
          </a:xfrm>
        </p:spPr>
        <p:txBody>
          <a:bodyPr>
            <a:normAutofit/>
          </a:bodyPr>
          <a:lstStyle/>
          <a:p>
            <a:r>
              <a:rPr lang="zh-CN" altLang="en-US" dirty="0">
                <a:solidFill>
                  <a:schemeClr val="bg1">
                    <a:lumMod val="85000"/>
                  </a:schemeClr>
                </a:solidFill>
              </a:rPr>
              <a:t>引言</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基本术语</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假设空间</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归纳偏好</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t>发展历程</a:t>
            </a:r>
            <a:endParaRPr lang="en-US" altLang="zh-CN" dirty="0"/>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应用现状</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阅读材料</a:t>
            </a:r>
          </a:p>
        </p:txBody>
      </p:sp>
    </p:spTree>
    <p:extLst>
      <p:ext uri="{BB962C8B-B14F-4D97-AF65-F5344CB8AC3E}">
        <p14:creationId xmlns:p14="http://schemas.microsoft.com/office/powerpoint/2010/main" val="2939069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发展历程</a:t>
            </a:r>
          </a:p>
        </p:txBody>
      </p:sp>
      <p:sp>
        <p:nvSpPr>
          <p:cNvPr id="5" name="内容占位符 2"/>
          <p:cNvSpPr txBox="1">
            <a:spLocks/>
          </p:cNvSpPr>
          <p:nvPr/>
        </p:nvSpPr>
        <p:spPr>
          <a:xfrm>
            <a:off x="1295400" y="1266825"/>
            <a:ext cx="9385300" cy="4378601"/>
          </a:xfrm>
          <a:prstGeom prst="rect">
            <a:avLst/>
          </a:prstGeom>
        </p:spPr>
        <p:txBody>
          <a:bodyPr vert="horz" lIns="91440" tIns="46800" rIns="91440" bIns="45720" rtlCol="0">
            <a:normAutofit lnSpcReduction="10000"/>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sz="2800" b="1" dirty="0">
                <a:solidFill>
                  <a:srgbClr val="023A91"/>
                </a:solidFill>
              </a:rPr>
              <a:t>推理期（</a:t>
            </a:r>
            <a:r>
              <a:rPr lang="en-US" altLang="zh-CN" sz="2800" b="1" dirty="0">
                <a:solidFill>
                  <a:srgbClr val="023A91"/>
                </a:solidFill>
              </a:rPr>
              <a:t>1950s-1970s</a:t>
            </a:r>
            <a:r>
              <a:rPr lang="zh-CN" altLang="en-US" sz="2800" b="1" dirty="0">
                <a:solidFill>
                  <a:srgbClr val="023A91"/>
                </a:solidFill>
              </a:rPr>
              <a:t>）：</a:t>
            </a:r>
            <a:endParaRPr lang="en-US" altLang="zh-CN" sz="2800" b="1" dirty="0">
              <a:solidFill>
                <a:srgbClr val="023A91"/>
              </a:solidFill>
            </a:endParaRPr>
          </a:p>
          <a:p>
            <a:pPr lvl="1">
              <a:lnSpc>
                <a:spcPct val="110000"/>
              </a:lnSpc>
            </a:pPr>
            <a:r>
              <a:rPr kumimoji="1" lang="en-US" altLang="zh-CN" sz="2400" b="1" dirty="0">
                <a:solidFill>
                  <a:srgbClr val="000066"/>
                </a:solidFill>
                <a:latin typeface="Arial" panose="020B0604020202020204" pitchFamily="34" charset="0"/>
                <a:ea typeface="Microsoft YaHei" panose="020B0503020204020204" pitchFamily="34" charset="-122"/>
                <a:cs typeface="+mn-ea"/>
              </a:rPr>
              <a:t>A. Newell</a:t>
            </a:r>
            <a:r>
              <a:rPr kumimoji="1" lang="zh-CN" altLang="en-US" sz="2400" b="1" dirty="0">
                <a:solidFill>
                  <a:srgbClr val="000066"/>
                </a:solidFill>
                <a:latin typeface="Arial" panose="020B0604020202020204" pitchFamily="34" charset="0"/>
                <a:ea typeface="Microsoft YaHei" panose="020B0503020204020204" pitchFamily="34" charset="-122"/>
                <a:cs typeface="+mn-ea"/>
              </a:rPr>
              <a:t>和</a:t>
            </a:r>
            <a:r>
              <a:rPr kumimoji="1" lang="en-US" altLang="zh-CN" sz="2400" b="1" dirty="0">
                <a:solidFill>
                  <a:srgbClr val="000066"/>
                </a:solidFill>
                <a:latin typeface="Arial" panose="020B0604020202020204" pitchFamily="34" charset="0"/>
                <a:ea typeface="Microsoft YaHei" panose="020B0503020204020204" pitchFamily="34" charset="-122"/>
                <a:cs typeface="+mn-ea"/>
              </a:rPr>
              <a:t>H. Simon</a:t>
            </a:r>
            <a:r>
              <a:rPr kumimoji="1" lang="zh-CN" altLang="en-US" sz="2400" b="1" dirty="0">
                <a:solidFill>
                  <a:srgbClr val="000066"/>
                </a:solidFill>
                <a:latin typeface="Arial" panose="020B0604020202020204" pitchFamily="34" charset="0"/>
                <a:ea typeface="Microsoft YaHei" panose="020B0503020204020204" pitchFamily="34" charset="-122"/>
                <a:cs typeface="+mn-ea"/>
              </a:rPr>
              <a:t>的“逻辑理论家”</a:t>
            </a:r>
            <a:r>
              <a:rPr kumimoji="1" lang="en-US" altLang="zh-CN" sz="2400" b="1" dirty="0">
                <a:solidFill>
                  <a:srgbClr val="000066"/>
                </a:solidFill>
                <a:latin typeface="Arial" panose="020B0604020202020204" pitchFamily="34" charset="0"/>
                <a:ea typeface="Microsoft YaHei" panose="020B0503020204020204" pitchFamily="34" charset="-122"/>
                <a:cs typeface="+mn-ea"/>
              </a:rPr>
              <a:t>(Logic Theorist)</a:t>
            </a:r>
            <a:r>
              <a:rPr kumimoji="1" lang="zh-CN" altLang="en-US" sz="2400" b="1" dirty="0">
                <a:solidFill>
                  <a:srgbClr val="000066"/>
                </a:solidFill>
                <a:latin typeface="Arial" panose="020B0604020202020204" pitchFamily="34" charset="0"/>
                <a:ea typeface="Microsoft YaHei" panose="020B0503020204020204" pitchFamily="34" charset="-122"/>
                <a:cs typeface="+mn-ea"/>
              </a:rPr>
              <a:t>程序以及此后的“通用问题求解”</a:t>
            </a:r>
            <a:r>
              <a:rPr kumimoji="1" lang="en-US" altLang="zh-CN" sz="2400" b="1" dirty="0">
                <a:solidFill>
                  <a:srgbClr val="000066"/>
                </a:solidFill>
                <a:latin typeface="Arial" panose="020B0604020202020204" pitchFamily="34" charset="0"/>
                <a:ea typeface="Microsoft YaHei" panose="020B0503020204020204" pitchFamily="34" charset="-122"/>
                <a:cs typeface="+mn-ea"/>
              </a:rPr>
              <a:t>(General Problem Solving)</a:t>
            </a:r>
            <a:r>
              <a:rPr kumimoji="1" lang="zh-CN" altLang="en-US" sz="2400" b="1" dirty="0">
                <a:solidFill>
                  <a:srgbClr val="000066"/>
                </a:solidFill>
                <a:latin typeface="Arial" panose="020B0604020202020204" pitchFamily="34" charset="0"/>
                <a:ea typeface="Microsoft YaHei" panose="020B0503020204020204" pitchFamily="34" charset="-122"/>
                <a:cs typeface="+mn-ea"/>
              </a:rPr>
              <a:t>程序等在当时取得了令人振奋的结果。</a:t>
            </a:r>
            <a:endParaRPr kumimoji="1" lang="en-US" altLang="zh-CN" sz="2800" b="1" dirty="0">
              <a:solidFill>
                <a:srgbClr val="000066"/>
              </a:solidFill>
              <a:latin typeface="Arial" panose="020B0604020202020204" pitchFamily="34" charset="0"/>
              <a:ea typeface="Microsoft YaHei" panose="020B0503020204020204" pitchFamily="34" charset="-122"/>
              <a:cs typeface="+mn-ea"/>
            </a:endParaRPr>
          </a:p>
          <a:p>
            <a:pPr lvl="1">
              <a:lnSpc>
                <a:spcPct val="110000"/>
              </a:lnSpc>
            </a:pPr>
            <a:r>
              <a:rPr kumimoji="1" lang="en-US" altLang="zh-CN" sz="2400" b="1" dirty="0">
                <a:solidFill>
                  <a:srgbClr val="000066"/>
                </a:solidFill>
                <a:latin typeface="Arial" panose="020B0604020202020204" pitchFamily="34" charset="0"/>
                <a:ea typeface="Microsoft YaHei" panose="020B0503020204020204" pitchFamily="34" charset="-122"/>
                <a:cs typeface="+mn-ea"/>
              </a:rPr>
              <a:t>2006</a:t>
            </a:r>
            <a:r>
              <a:rPr kumimoji="1" lang="zh-CN" altLang="en-US" sz="2400" b="1" dirty="0">
                <a:solidFill>
                  <a:srgbClr val="000066"/>
                </a:solidFill>
                <a:latin typeface="Arial" panose="020B0604020202020204" pitchFamily="34" charset="0"/>
                <a:ea typeface="Microsoft YaHei" panose="020B0503020204020204" pitchFamily="34" charset="-122"/>
                <a:cs typeface="+mn-ea"/>
              </a:rPr>
              <a:t>年卡耐基梅隆大学宣告成立第一个“机器学习系”，机器学习奠基人之一</a:t>
            </a:r>
            <a:r>
              <a:rPr kumimoji="1" lang="en-US" altLang="zh-CN" sz="2400" b="1" dirty="0">
                <a:solidFill>
                  <a:srgbClr val="000066"/>
                </a:solidFill>
                <a:latin typeface="Arial" panose="020B0604020202020204" pitchFamily="34" charset="0"/>
                <a:ea typeface="Microsoft YaHei" panose="020B0503020204020204" pitchFamily="34" charset="-122"/>
                <a:cs typeface="+mn-ea"/>
              </a:rPr>
              <a:t>T.</a:t>
            </a:r>
            <a:r>
              <a:rPr kumimoji="1" lang="zh-CN" altLang="en-US" sz="2400" b="1" dirty="0">
                <a:solidFill>
                  <a:srgbClr val="000066"/>
                </a:solidFill>
                <a:latin typeface="Arial" panose="020B0604020202020204" pitchFamily="34" charset="0"/>
                <a:ea typeface="Microsoft YaHei" panose="020B0503020204020204" pitchFamily="34" charset="-122"/>
                <a:cs typeface="+mn-ea"/>
              </a:rPr>
              <a:t> </a:t>
            </a:r>
            <a:r>
              <a:rPr kumimoji="1" lang="en-US" altLang="zh-CN" sz="2400" b="1" dirty="0">
                <a:solidFill>
                  <a:srgbClr val="000066"/>
                </a:solidFill>
                <a:latin typeface="Arial" panose="020B0604020202020204" pitchFamily="34" charset="0"/>
                <a:ea typeface="Microsoft YaHei" panose="020B0503020204020204" pitchFamily="34" charset="-122"/>
                <a:cs typeface="+mn-ea"/>
              </a:rPr>
              <a:t>Mitchell</a:t>
            </a:r>
            <a:r>
              <a:rPr kumimoji="1" lang="zh-CN" altLang="en-US" sz="2400" b="1" dirty="0">
                <a:solidFill>
                  <a:srgbClr val="000066"/>
                </a:solidFill>
                <a:latin typeface="Arial" panose="020B0604020202020204" pitchFamily="34" charset="0"/>
                <a:ea typeface="Microsoft YaHei" panose="020B0503020204020204" pitchFamily="34" charset="-122"/>
                <a:cs typeface="+mn-ea"/>
              </a:rPr>
              <a:t>教授任系主任。</a:t>
            </a:r>
            <a:endParaRPr kumimoji="1" lang="en-US" altLang="zh-CN" sz="2400" b="1" dirty="0">
              <a:solidFill>
                <a:srgbClr val="000066"/>
              </a:solidFill>
              <a:latin typeface="Arial" panose="020B0604020202020204" pitchFamily="34" charset="0"/>
              <a:ea typeface="Microsoft YaHei" panose="020B0503020204020204" pitchFamily="34" charset="-122"/>
              <a:cs typeface="+mn-ea"/>
            </a:endParaRPr>
          </a:p>
          <a:p>
            <a:pPr marL="325800" lvl="1" indent="0">
              <a:lnSpc>
                <a:spcPct val="110000"/>
              </a:lnSpc>
              <a:buNone/>
            </a:pPr>
            <a:endParaRPr kumimoji="1" lang="en-US" altLang="zh-CN" sz="2800" b="1" dirty="0">
              <a:solidFill>
                <a:srgbClr val="000066"/>
              </a:solidFill>
              <a:latin typeface="Arial" panose="020B0604020202020204" pitchFamily="34" charset="0"/>
              <a:ea typeface="Microsoft YaHei" panose="020B0503020204020204" pitchFamily="34" charset="-122"/>
              <a:cs typeface="+mn-ea"/>
            </a:endParaRPr>
          </a:p>
          <a:p>
            <a:pPr>
              <a:lnSpc>
                <a:spcPct val="110000"/>
              </a:lnSpc>
            </a:pPr>
            <a:r>
              <a:rPr lang="zh-CN" altLang="en-US" sz="2800" b="1" dirty="0">
                <a:solidFill>
                  <a:srgbClr val="023A91"/>
                </a:solidFill>
              </a:rPr>
              <a:t>知识期</a:t>
            </a:r>
            <a:r>
              <a:rPr lang="en-US" altLang="zh-CN" sz="2800" b="1" dirty="0">
                <a:solidFill>
                  <a:srgbClr val="023A91"/>
                </a:solidFill>
              </a:rPr>
              <a:t>(1970s)</a:t>
            </a:r>
            <a:r>
              <a:rPr lang="zh-CN" altLang="en-US" sz="2800" b="1" dirty="0">
                <a:solidFill>
                  <a:srgbClr val="023A91"/>
                </a:solidFill>
              </a:rPr>
              <a:t>：</a:t>
            </a:r>
            <a:endParaRPr lang="en-US" altLang="zh-CN" sz="2800" b="1" dirty="0">
              <a:solidFill>
                <a:srgbClr val="023A91"/>
              </a:solidFill>
            </a:endParaRPr>
          </a:p>
          <a:p>
            <a:pPr lvl="1">
              <a:lnSpc>
                <a:spcPct val="110000"/>
              </a:lnSpc>
            </a:pPr>
            <a:r>
              <a:rPr kumimoji="1" lang="zh-CN" altLang="en-US" sz="2400" b="1" dirty="0">
                <a:solidFill>
                  <a:srgbClr val="000066"/>
                </a:solidFill>
                <a:latin typeface="Arial" panose="020B0604020202020204" pitchFamily="34" charset="0"/>
                <a:ea typeface="Microsoft YaHei" panose="020B0503020204020204" pitchFamily="34" charset="-122"/>
                <a:cs typeface="+mn-ea"/>
              </a:rPr>
              <a:t>大量专家系统问世，在很多应用领域取得大量成果；</a:t>
            </a:r>
            <a:endParaRPr kumimoji="1" lang="en-US" altLang="zh-CN" sz="2800" b="1" dirty="0">
              <a:solidFill>
                <a:srgbClr val="000066"/>
              </a:solidFill>
              <a:latin typeface="Arial" panose="020B0604020202020204" pitchFamily="34" charset="0"/>
              <a:ea typeface="Microsoft YaHei" panose="020B0503020204020204" pitchFamily="34" charset="-122"/>
              <a:cs typeface="+mn-ea"/>
            </a:endParaRPr>
          </a:p>
          <a:p>
            <a:pPr lvl="1">
              <a:lnSpc>
                <a:spcPct val="110000"/>
              </a:lnSpc>
            </a:pPr>
            <a:r>
              <a:rPr kumimoji="1" lang="zh-CN" altLang="en-US" sz="2400" b="1" dirty="0">
                <a:solidFill>
                  <a:srgbClr val="000066"/>
                </a:solidFill>
                <a:latin typeface="Arial" panose="020B0604020202020204" pitchFamily="34" charset="0"/>
                <a:ea typeface="Microsoft YaHei" panose="020B0503020204020204" pitchFamily="34" charset="-122"/>
                <a:cs typeface="+mn-ea"/>
              </a:rPr>
              <a:t>但是由人来总结知识再交给计算机相当困难。</a:t>
            </a:r>
            <a:endParaRPr kumimoji="1" lang="zh-CN" altLang="en-US" sz="2800" b="1" dirty="0">
              <a:solidFill>
                <a:srgbClr val="000066"/>
              </a:solidFill>
              <a:latin typeface="Arial" panose="020B0604020202020204" pitchFamily="34" charset="0"/>
              <a:ea typeface="Microsoft YaHei" panose="020B0503020204020204" pitchFamily="34" charset="-122"/>
              <a:cs typeface="+mn-ea"/>
            </a:endParaRPr>
          </a:p>
        </p:txBody>
      </p:sp>
    </p:spTree>
    <p:extLst>
      <p:ext uri="{BB962C8B-B14F-4D97-AF65-F5344CB8AC3E}">
        <p14:creationId xmlns:p14="http://schemas.microsoft.com/office/powerpoint/2010/main" val="30261379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发展历程</a:t>
            </a:r>
          </a:p>
        </p:txBody>
      </p:sp>
      <p:sp>
        <p:nvSpPr>
          <p:cNvPr id="5" name="内容占位符 2"/>
          <p:cNvSpPr txBox="1">
            <a:spLocks/>
          </p:cNvSpPr>
          <p:nvPr/>
        </p:nvSpPr>
        <p:spPr>
          <a:xfrm>
            <a:off x="1784350" y="1266825"/>
            <a:ext cx="8616950" cy="4378601"/>
          </a:xfrm>
          <a:prstGeom prst="rect">
            <a:avLst/>
          </a:prstGeom>
        </p:spPr>
        <p:txBody>
          <a:bodyPr vert="horz" lIns="91440" tIns="46800" rIns="91440" bIns="45720" rtlCol="0">
            <a:normAutofit lnSpcReduction="10000"/>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sz="2800" b="1" dirty="0">
                <a:solidFill>
                  <a:srgbClr val="023A91"/>
                </a:solidFill>
              </a:rPr>
              <a:t>学习期</a:t>
            </a:r>
            <a:r>
              <a:rPr lang="en-US" altLang="zh-CN" sz="2800" b="1" dirty="0">
                <a:solidFill>
                  <a:srgbClr val="023A91"/>
                </a:solidFill>
              </a:rPr>
              <a:t>(1980s-)</a:t>
            </a:r>
            <a:r>
              <a:rPr lang="zh-CN" altLang="en-US" sz="2800" b="1" dirty="0">
                <a:solidFill>
                  <a:srgbClr val="023A91"/>
                </a:solidFill>
              </a:rPr>
              <a:t>：</a:t>
            </a:r>
            <a:endParaRPr lang="en-US" altLang="zh-CN" sz="2800" b="1" dirty="0">
              <a:solidFill>
                <a:srgbClr val="023A91"/>
              </a:solidFill>
            </a:endParaRPr>
          </a:p>
          <a:p>
            <a:pPr lvl="1">
              <a:lnSpc>
                <a:spcPct val="130000"/>
              </a:lnSpc>
            </a:pPr>
            <a:r>
              <a:rPr kumimoji="1" lang="zh-CN" altLang="en-US" sz="2400" b="1" dirty="0">
                <a:solidFill>
                  <a:srgbClr val="000066"/>
                </a:solidFill>
                <a:latin typeface="Arial" panose="020B0604020202020204" pitchFamily="34" charset="0"/>
                <a:ea typeface="Microsoft YaHei" panose="020B0503020204020204" pitchFamily="34" charset="-122"/>
                <a:cs typeface="+mn-ea"/>
              </a:rPr>
              <a:t>符号主义学习</a:t>
            </a:r>
            <a:endParaRPr kumimoji="1" lang="en-US" altLang="zh-CN" sz="2800" b="1" dirty="0">
              <a:solidFill>
                <a:srgbClr val="000066"/>
              </a:solidFill>
              <a:latin typeface="Arial" panose="020B0604020202020204" pitchFamily="34" charset="0"/>
              <a:ea typeface="Microsoft YaHei" panose="020B0503020204020204" pitchFamily="34" charset="-122"/>
              <a:cs typeface="+mn-ea"/>
            </a:endParaRPr>
          </a:p>
          <a:p>
            <a:pPr lvl="2">
              <a:lnSpc>
                <a:spcPct val="130000"/>
              </a:lnSpc>
            </a:pPr>
            <a:r>
              <a:rPr lang="zh-CN" altLang="en-US" b="1" dirty="0"/>
              <a:t>决策树：以信息论为基础，最小化信息熵，模拟了人类对概念进行判定的树形流程</a:t>
            </a:r>
            <a:endParaRPr lang="en-US" altLang="zh-CN" b="1" dirty="0"/>
          </a:p>
          <a:p>
            <a:pPr lvl="2">
              <a:lnSpc>
                <a:spcPct val="130000"/>
              </a:lnSpc>
            </a:pPr>
            <a:r>
              <a:rPr lang="zh-CN" altLang="en-US" b="1" dirty="0"/>
              <a:t>基于逻辑的学习：使用一节逻辑进行知识表示，通过修改扩充逻辑表达式对数据进行归纳</a:t>
            </a:r>
            <a:endParaRPr lang="en-US" altLang="zh-CN" b="1" dirty="0">
              <a:solidFill>
                <a:srgbClr val="023A91"/>
              </a:solidFill>
            </a:endParaRPr>
          </a:p>
          <a:p>
            <a:pPr lvl="1">
              <a:lnSpc>
                <a:spcPct val="130000"/>
              </a:lnSpc>
            </a:pPr>
            <a:r>
              <a:rPr kumimoji="1" lang="zh-CN" altLang="en-US" sz="2400" b="1" dirty="0">
                <a:solidFill>
                  <a:srgbClr val="000066"/>
                </a:solidFill>
                <a:latin typeface="Arial" panose="020B0604020202020204" pitchFamily="34" charset="0"/>
                <a:ea typeface="Microsoft YaHei" panose="020B0503020204020204" pitchFamily="34" charset="-122"/>
                <a:cs typeface="+mn-ea"/>
              </a:rPr>
              <a:t>连接主义学习</a:t>
            </a:r>
            <a:endParaRPr kumimoji="1" lang="en-US" altLang="zh-CN" sz="2800" b="1" dirty="0">
              <a:solidFill>
                <a:srgbClr val="000066"/>
              </a:solidFill>
              <a:latin typeface="Arial" panose="020B0604020202020204" pitchFamily="34" charset="0"/>
              <a:ea typeface="Microsoft YaHei" panose="020B0503020204020204" pitchFamily="34" charset="-122"/>
              <a:cs typeface="+mn-ea"/>
            </a:endParaRPr>
          </a:p>
          <a:p>
            <a:pPr lvl="2">
              <a:lnSpc>
                <a:spcPct val="130000"/>
              </a:lnSpc>
            </a:pPr>
            <a:r>
              <a:rPr lang="zh-CN" altLang="en-US" b="1" dirty="0">
                <a:latin typeface="幼圆" pitchFamily="49" charset="-122"/>
              </a:rPr>
              <a:t>神经网络</a:t>
            </a:r>
            <a:endParaRPr lang="en-US" altLang="zh-CN" b="1" dirty="0">
              <a:latin typeface="幼圆" pitchFamily="49" charset="-122"/>
            </a:endParaRPr>
          </a:p>
          <a:p>
            <a:pPr lvl="1">
              <a:lnSpc>
                <a:spcPct val="130000"/>
              </a:lnSpc>
            </a:pPr>
            <a:r>
              <a:rPr kumimoji="1" lang="zh-CN" altLang="en-US" sz="2400" b="1" dirty="0">
                <a:solidFill>
                  <a:srgbClr val="000066"/>
                </a:solidFill>
                <a:latin typeface="Arial" panose="020B0604020202020204" pitchFamily="34" charset="0"/>
                <a:ea typeface="Microsoft YaHei" panose="020B0503020204020204" pitchFamily="34" charset="-122"/>
                <a:cs typeface="+mn-ea"/>
              </a:rPr>
              <a:t>统计学习</a:t>
            </a:r>
            <a:endParaRPr kumimoji="1" lang="en-US" altLang="zh-CN" sz="2800" b="1" dirty="0">
              <a:solidFill>
                <a:srgbClr val="000066"/>
              </a:solidFill>
              <a:latin typeface="Arial" panose="020B0604020202020204" pitchFamily="34" charset="0"/>
              <a:ea typeface="Microsoft YaHei" panose="020B0503020204020204" pitchFamily="34" charset="-122"/>
              <a:cs typeface="+mn-ea"/>
            </a:endParaRPr>
          </a:p>
          <a:p>
            <a:pPr lvl="2">
              <a:lnSpc>
                <a:spcPct val="130000"/>
              </a:lnSpc>
            </a:pPr>
            <a:r>
              <a:rPr lang="zh-CN" altLang="en-US" b="1" dirty="0"/>
              <a:t>支持向量机及核方法</a:t>
            </a:r>
            <a:endParaRPr lang="en-US" altLang="zh-CN" b="1" dirty="0"/>
          </a:p>
        </p:txBody>
      </p:sp>
    </p:spTree>
    <p:extLst>
      <p:ext uri="{BB962C8B-B14F-4D97-AF65-F5344CB8AC3E}">
        <p14:creationId xmlns:p14="http://schemas.microsoft.com/office/powerpoint/2010/main" val="23771672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发展历程</a:t>
            </a:r>
          </a:p>
        </p:txBody>
      </p:sp>
      <p:sp>
        <p:nvSpPr>
          <p:cNvPr id="4" name="内容占位符 3"/>
          <p:cNvSpPr>
            <a:spLocks noGrp="1"/>
          </p:cNvSpPr>
          <p:nvPr>
            <p:ph idx="1"/>
          </p:nvPr>
        </p:nvSpPr>
        <p:spPr/>
        <p:txBody>
          <a:bodyPr/>
          <a:lstStyle/>
          <a:p>
            <a:endParaRPr lang="zh-CN" altLang="en-US" dirty="0"/>
          </a:p>
        </p:txBody>
      </p:sp>
      <p:cxnSp>
        <p:nvCxnSpPr>
          <p:cNvPr id="5" name="直接箭头连接符 4"/>
          <p:cNvCxnSpPr/>
          <p:nvPr/>
        </p:nvCxnSpPr>
        <p:spPr>
          <a:xfrm>
            <a:off x="2354118" y="3102303"/>
            <a:ext cx="7603794" cy="2"/>
          </a:xfrm>
          <a:prstGeom prst="straightConnector1">
            <a:avLst/>
          </a:prstGeom>
          <a:ln w="158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3163571"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对象 6"/>
          <p:cNvGraphicFramePr>
            <a:graphicFrameLocks noChangeAspect="1"/>
          </p:cNvGraphicFramePr>
          <p:nvPr/>
        </p:nvGraphicFramePr>
        <p:xfrm>
          <a:off x="3027514" y="3101984"/>
          <a:ext cx="303571" cy="307210"/>
        </p:xfrm>
        <a:graphic>
          <a:graphicData uri="http://schemas.openxmlformats.org/presentationml/2006/ole">
            <mc:AlternateContent xmlns:mc="http://schemas.openxmlformats.org/markup-compatibility/2006">
              <mc:Choice xmlns:v="urn:schemas-microsoft-com:vml" Requires="v">
                <p:oleObj spid="_x0000_s6770" name="Equation" r:id="rId3" imgW="203040" imgH="177480" progId="Equation.DSMT4">
                  <p:embed/>
                </p:oleObj>
              </mc:Choice>
              <mc:Fallback>
                <p:oleObj name="Equation" r:id="rId3" imgW="203040" imgH="177480" progId="Equation.DSMT4">
                  <p:embed/>
                  <p:pic>
                    <p:nvPicPr>
                      <p:cNvPr id="7" name="对象 6"/>
                      <p:cNvPicPr/>
                      <p:nvPr/>
                    </p:nvPicPr>
                    <p:blipFill>
                      <a:blip r:embed="rId4"/>
                      <a:stretch>
                        <a:fillRect/>
                      </a:stretch>
                    </p:blipFill>
                    <p:spPr>
                      <a:xfrm>
                        <a:off x="3027514" y="3101984"/>
                        <a:ext cx="303571" cy="307210"/>
                      </a:xfrm>
                      <a:prstGeom prst="rect">
                        <a:avLst/>
                      </a:prstGeom>
                    </p:spPr>
                  </p:pic>
                </p:oleObj>
              </mc:Fallback>
            </mc:AlternateContent>
          </a:graphicData>
        </a:graphic>
      </p:graphicFrame>
      <p:cxnSp>
        <p:nvCxnSpPr>
          <p:cNvPr id="8" name="直接连接符 7"/>
          <p:cNvCxnSpPr/>
          <p:nvPr/>
        </p:nvCxnSpPr>
        <p:spPr>
          <a:xfrm rot="5400000">
            <a:off x="8732642"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9" name="对象 8"/>
          <p:cNvGraphicFramePr>
            <a:graphicFrameLocks noChangeAspect="1"/>
          </p:cNvGraphicFramePr>
          <p:nvPr/>
        </p:nvGraphicFramePr>
        <p:xfrm>
          <a:off x="8619792" y="3102305"/>
          <a:ext cx="304866" cy="307210"/>
        </p:xfrm>
        <a:graphic>
          <a:graphicData uri="http://schemas.openxmlformats.org/presentationml/2006/ole">
            <mc:AlternateContent xmlns:mc="http://schemas.openxmlformats.org/markup-compatibility/2006">
              <mc:Choice xmlns:v="urn:schemas-microsoft-com:vml" Requires="v">
                <p:oleObj spid="_x0000_s6771" name="Equation" r:id="rId5" imgW="203040" imgH="177480" progId="Equation.DSMT4">
                  <p:embed/>
                </p:oleObj>
              </mc:Choice>
              <mc:Fallback>
                <p:oleObj name="Equation" r:id="rId5" imgW="203040" imgH="177480" progId="Equation.DSMT4">
                  <p:embed/>
                  <p:pic>
                    <p:nvPicPr>
                      <p:cNvPr id="9" name="对象 8"/>
                      <p:cNvPicPr>
                        <a:picLocks noChangeAspect="1" noChangeArrowheads="1"/>
                      </p:cNvPicPr>
                      <p:nvPr/>
                    </p:nvPicPr>
                    <p:blipFill>
                      <a:blip r:embed="rId6"/>
                      <a:srcRect/>
                      <a:stretch>
                        <a:fillRect/>
                      </a:stretch>
                    </p:blipFill>
                    <p:spPr bwMode="auto">
                      <a:xfrm>
                        <a:off x="8619792" y="3102305"/>
                        <a:ext cx="304866" cy="307210"/>
                      </a:xfrm>
                      <a:prstGeom prst="rect">
                        <a:avLst/>
                      </a:prstGeom>
                      <a:noFill/>
                      <a:ln>
                        <a:noFill/>
                      </a:ln>
                    </p:spPr>
                  </p:pic>
                </p:oleObj>
              </mc:Fallback>
            </mc:AlternateContent>
          </a:graphicData>
        </a:graphic>
      </p:graphicFrame>
      <p:cxnSp>
        <p:nvCxnSpPr>
          <p:cNvPr id="10" name="直接连接符 9"/>
          <p:cNvCxnSpPr/>
          <p:nvPr/>
        </p:nvCxnSpPr>
        <p:spPr>
          <a:xfrm rot="5400000">
            <a:off x="6006963" y="3054561"/>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对象 10"/>
          <p:cNvGraphicFramePr>
            <a:graphicFrameLocks noChangeAspect="1"/>
          </p:cNvGraphicFramePr>
          <p:nvPr/>
        </p:nvGraphicFramePr>
        <p:xfrm>
          <a:off x="5904112" y="3101984"/>
          <a:ext cx="286753" cy="307210"/>
        </p:xfrm>
        <a:graphic>
          <a:graphicData uri="http://schemas.openxmlformats.org/presentationml/2006/ole">
            <mc:AlternateContent xmlns:mc="http://schemas.openxmlformats.org/markup-compatibility/2006">
              <mc:Choice xmlns:v="urn:schemas-microsoft-com:vml" Requires="v">
                <p:oleObj spid="_x0000_s6772" name="Equation" r:id="rId7" imgW="190440" imgH="177480" progId="Equation.DSMT4">
                  <p:embed/>
                </p:oleObj>
              </mc:Choice>
              <mc:Fallback>
                <p:oleObj name="Equation" r:id="rId7" imgW="190440" imgH="177480" progId="Equation.DSMT4">
                  <p:embed/>
                  <p:pic>
                    <p:nvPicPr>
                      <p:cNvPr id="11" name="对象 10"/>
                      <p:cNvPicPr>
                        <a:picLocks noChangeAspect="1" noChangeArrowheads="1"/>
                      </p:cNvPicPr>
                      <p:nvPr/>
                    </p:nvPicPr>
                    <p:blipFill>
                      <a:blip r:embed="rId8"/>
                      <a:srcRect/>
                      <a:stretch>
                        <a:fillRect/>
                      </a:stretch>
                    </p:blipFill>
                    <p:spPr bwMode="auto">
                      <a:xfrm>
                        <a:off x="5904112" y="3101984"/>
                        <a:ext cx="286753" cy="30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2" name="直接连接符 11"/>
          <p:cNvCxnSpPr/>
          <p:nvPr/>
        </p:nvCxnSpPr>
        <p:spPr>
          <a:xfrm rot="5400000">
            <a:off x="4675824"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a:off x="7501109" y="305370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对象 13"/>
          <p:cNvGraphicFramePr>
            <a:graphicFrameLocks noChangeAspect="1"/>
          </p:cNvGraphicFramePr>
          <p:nvPr/>
        </p:nvGraphicFramePr>
        <p:xfrm>
          <a:off x="4562976" y="3102305"/>
          <a:ext cx="304866" cy="307210"/>
        </p:xfrm>
        <a:graphic>
          <a:graphicData uri="http://schemas.openxmlformats.org/presentationml/2006/ole">
            <mc:AlternateContent xmlns:mc="http://schemas.openxmlformats.org/markup-compatibility/2006">
              <mc:Choice xmlns:v="urn:schemas-microsoft-com:vml" Requires="v">
                <p:oleObj spid="_x0000_s6773" name="Equation" r:id="rId9" imgW="203040" imgH="177480" progId="Equation.DSMT4">
                  <p:embed/>
                </p:oleObj>
              </mc:Choice>
              <mc:Fallback>
                <p:oleObj name="Equation" r:id="rId9" imgW="203040" imgH="177480" progId="Equation.DSMT4">
                  <p:embed/>
                  <p:pic>
                    <p:nvPicPr>
                      <p:cNvPr id="14" name="对象 13"/>
                      <p:cNvPicPr>
                        <a:picLocks noChangeAspect="1" noChangeArrowheads="1"/>
                      </p:cNvPicPr>
                      <p:nvPr/>
                    </p:nvPicPr>
                    <p:blipFill>
                      <a:blip r:embed="rId10"/>
                      <a:srcRect/>
                      <a:stretch>
                        <a:fillRect/>
                      </a:stretch>
                    </p:blipFill>
                    <p:spPr bwMode="auto">
                      <a:xfrm>
                        <a:off x="4562976" y="3102305"/>
                        <a:ext cx="304866" cy="30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nvGraphicFramePr>
        <p:xfrm>
          <a:off x="7398252" y="3101984"/>
          <a:ext cx="286755" cy="307210"/>
        </p:xfrm>
        <a:graphic>
          <a:graphicData uri="http://schemas.openxmlformats.org/presentationml/2006/ole">
            <mc:AlternateContent xmlns:mc="http://schemas.openxmlformats.org/markup-compatibility/2006">
              <mc:Choice xmlns:v="urn:schemas-microsoft-com:vml" Requires="v">
                <p:oleObj spid="_x0000_s6774" name="Equation" r:id="rId11" imgW="190440" imgH="177480" progId="Equation.DSMT4">
                  <p:embed/>
                </p:oleObj>
              </mc:Choice>
              <mc:Fallback>
                <p:oleObj name="Equation" r:id="rId11" imgW="190440" imgH="177480" progId="Equation.DSMT4">
                  <p:embed/>
                  <p:pic>
                    <p:nvPicPr>
                      <p:cNvPr id="15" name="对象 14"/>
                      <p:cNvPicPr>
                        <a:picLocks noChangeAspect="1" noChangeArrowheads="1"/>
                      </p:cNvPicPr>
                      <p:nvPr/>
                    </p:nvPicPr>
                    <p:blipFill>
                      <a:blip r:embed="rId12"/>
                      <a:srcRect/>
                      <a:stretch>
                        <a:fillRect/>
                      </a:stretch>
                    </p:blipFill>
                    <p:spPr bwMode="auto">
                      <a:xfrm>
                        <a:off x="7398252" y="3101984"/>
                        <a:ext cx="286755" cy="307210"/>
                      </a:xfrm>
                      <a:prstGeom prst="rect">
                        <a:avLst/>
                      </a:prstGeom>
                      <a:noFill/>
                      <a:ln>
                        <a:noFill/>
                      </a:ln>
                    </p:spPr>
                  </p:pic>
                </p:oleObj>
              </mc:Fallback>
            </mc:AlternateContent>
          </a:graphicData>
        </a:graphic>
      </p:graphicFrame>
      <p:sp>
        <p:nvSpPr>
          <p:cNvPr id="16" name="右大括号 15"/>
          <p:cNvSpPr/>
          <p:nvPr/>
        </p:nvSpPr>
        <p:spPr>
          <a:xfrm rot="16200000">
            <a:off x="3294700" y="1485446"/>
            <a:ext cx="720003" cy="2410041"/>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53"/>
          <p:cNvSpPr txBox="1"/>
          <p:nvPr/>
        </p:nvSpPr>
        <p:spPr>
          <a:xfrm>
            <a:off x="3216118" y="1828765"/>
            <a:ext cx="1107996" cy="461665"/>
          </a:xfrm>
          <a:prstGeom prst="rect">
            <a:avLst/>
          </a:prstGeom>
          <a:noFill/>
        </p:spPr>
        <p:txBody>
          <a:bodyPr vert="horz" wrap="none" rtlCol="0">
            <a:spAutoFit/>
          </a:bodyPr>
          <a:lstStyle/>
          <a:p>
            <a:r>
              <a:rPr kumimoji="1" lang="zh-CN" altLang="en-US" sz="2400" b="1" dirty="0">
                <a:solidFill>
                  <a:srgbClr val="000066"/>
                </a:solidFill>
                <a:latin typeface="Arial" panose="020B0604020202020204" pitchFamily="34" charset="0"/>
                <a:ea typeface="Microsoft YaHei" panose="020B0503020204020204" pitchFamily="34" charset="-122"/>
                <a:cs typeface="+mn-ea"/>
              </a:rPr>
              <a:t>推理期</a:t>
            </a:r>
            <a:endParaRPr kumimoji="1" lang="zh-CN" altLang="en-US" sz="2800" b="1" dirty="0">
              <a:solidFill>
                <a:srgbClr val="000066"/>
              </a:solidFill>
              <a:latin typeface="Arial" panose="020B0604020202020204" pitchFamily="34" charset="0"/>
              <a:ea typeface="Microsoft YaHei" panose="020B0503020204020204" pitchFamily="34" charset="-122"/>
              <a:cs typeface="+mn-ea"/>
            </a:endParaRPr>
          </a:p>
        </p:txBody>
      </p:sp>
      <p:sp>
        <p:nvSpPr>
          <p:cNvPr id="18" name="右大括号 17"/>
          <p:cNvSpPr/>
          <p:nvPr/>
        </p:nvSpPr>
        <p:spPr>
          <a:xfrm rot="16200000">
            <a:off x="5310097" y="2326831"/>
            <a:ext cx="720001" cy="771013"/>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53"/>
          <p:cNvSpPr txBox="1"/>
          <p:nvPr/>
        </p:nvSpPr>
        <p:spPr>
          <a:xfrm>
            <a:off x="5130305" y="1822834"/>
            <a:ext cx="1107996" cy="461665"/>
          </a:xfrm>
          <a:prstGeom prst="rect">
            <a:avLst/>
          </a:prstGeom>
          <a:noFill/>
        </p:spPr>
        <p:txBody>
          <a:bodyPr vert="horz" wrap="none" rtlCol="0">
            <a:spAutoFit/>
          </a:bodyPr>
          <a:lstStyle/>
          <a:p>
            <a:r>
              <a:rPr kumimoji="1" lang="zh-CN" altLang="en-US" sz="2400" b="1" dirty="0">
                <a:solidFill>
                  <a:srgbClr val="000066"/>
                </a:solidFill>
                <a:latin typeface="Arial" panose="020B0604020202020204" pitchFamily="34" charset="0"/>
                <a:ea typeface="Microsoft YaHei" panose="020B0503020204020204" pitchFamily="34" charset="-122"/>
                <a:cs typeface="+mn-ea"/>
              </a:rPr>
              <a:t>知识期</a:t>
            </a:r>
          </a:p>
        </p:txBody>
      </p:sp>
      <p:sp>
        <p:nvSpPr>
          <p:cNvPr id="20" name="右大括号 19"/>
          <p:cNvSpPr/>
          <p:nvPr/>
        </p:nvSpPr>
        <p:spPr>
          <a:xfrm rot="16200000">
            <a:off x="7479638" y="1000465"/>
            <a:ext cx="720001" cy="3367244"/>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53"/>
          <p:cNvSpPr txBox="1"/>
          <p:nvPr/>
        </p:nvSpPr>
        <p:spPr>
          <a:xfrm>
            <a:off x="7419560" y="1843594"/>
            <a:ext cx="1107996" cy="461665"/>
          </a:xfrm>
          <a:prstGeom prst="rect">
            <a:avLst/>
          </a:prstGeom>
          <a:noFill/>
        </p:spPr>
        <p:txBody>
          <a:bodyPr vert="horz" wrap="none" rtlCol="0">
            <a:spAutoFit/>
          </a:bodyPr>
          <a:lstStyle/>
          <a:p>
            <a:r>
              <a:rPr kumimoji="1" lang="zh-CN" altLang="en-US" sz="2400" b="1" dirty="0">
                <a:solidFill>
                  <a:srgbClr val="000066"/>
                </a:solidFill>
                <a:latin typeface="Arial" panose="020B0604020202020204" pitchFamily="34" charset="0"/>
                <a:ea typeface="Microsoft YaHei" panose="020B0503020204020204" pitchFamily="34" charset="-122"/>
                <a:cs typeface="+mn-ea"/>
              </a:rPr>
              <a:t>学习期</a:t>
            </a:r>
          </a:p>
        </p:txBody>
      </p:sp>
      <p:cxnSp>
        <p:nvCxnSpPr>
          <p:cNvPr id="22" name="直接连接符 21"/>
          <p:cNvCxnSpPr/>
          <p:nvPr/>
        </p:nvCxnSpPr>
        <p:spPr>
          <a:xfrm flipV="1">
            <a:off x="5809604" y="3210207"/>
            <a:ext cx="562368" cy="40845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3" name="文本框 53"/>
          <p:cNvSpPr txBox="1"/>
          <p:nvPr/>
        </p:nvSpPr>
        <p:spPr>
          <a:xfrm>
            <a:off x="2725959" y="3618658"/>
            <a:ext cx="5888274" cy="461665"/>
          </a:xfrm>
          <a:prstGeom prst="rect">
            <a:avLst/>
          </a:prstGeom>
          <a:noFill/>
        </p:spPr>
        <p:txBody>
          <a:bodyPr vert="horz" wrap="square" rtlCol="0">
            <a:spAutoFit/>
          </a:bodyPr>
          <a:lstStyle/>
          <a:p>
            <a:r>
              <a:rPr kumimoji="1" lang="zh-CN" altLang="en-US" sz="2400" b="1" dirty="0">
                <a:solidFill>
                  <a:srgbClr val="000066"/>
                </a:solidFill>
                <a:latin typeface="Arial" panose="020B0604020202020204" pitchFamily="34" charset="0"/>
                <a:ea typeface="Microsoft YaHei" panose="020B0503020204020204" pitchFamily="34" charset="-122"/>
                <a:cs typeface="+mn-ea"/>
              </a:rPr>
              <a:t>符号主义学习：决策树和基于逻辑的学习</a:t>
            </a:r>
          </a:p>
        </p:txBody>
      </p:sp>
      <p:cxnSp>
        <p:nvCxnSpPr>
          <p:cNvPr id="24" name="直接连接符 23"/>
          <p:cNvCxnSpPr/>
          <p:nvPr/>
        </p:nvCxnSpPr>
        <p:spPr>
          <a:xfrm flipV="1">
            <a:off x="6371973" y="3210208"/>
            <a:ext cx="851208" cy="923701"/>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5" name="文本框 53"/>
          <p:cNvSpPr txBox="1"/>
          <p:nvPr/>
        </p:nvSpPr>
        <p:spPr>
          <a:xfrm>
            <a:off x="3403368" y="4133909"/>
            <a:ext cx="4236657" cy="461665"/>
          </a:xfrm>
          <a:prstGeom prst="rect">
            <a:avLst/>
          </a:prstGeom>
          <a:noFill/>
        </p:spPr>
        <p:txBody>
          <a:bodyPr vert="horz" wrap="square" rtlCol="0">
            <a:spAutoFit/>
          </a:bodyPr>
          <a:lstStyle/>
          <a:p>
            <a:r>
              <a:rPr kumimoji="1" lang="zh-CN" altLang="en-US" sz="2400" b="1" dirty="0">
                <a:solidFill>
                  <a:srgbClr val="000066"/>
                </a:solidFill>
                <a:latin typeface="Arial" panose="020B0604020202020204" pitchFamily="34" charset="0"/>
                <a:ea typeface="Microsoft YaHei" panose="020B0503020204020204" pitchFamily="34" charset="-122"/>
                <a:cs typeface="+mn-ea"/>
              </a:rPr>
              <a:t>连接主义学习：基于神经网络</a:t>
            </a:r>
          </a:p>
        </p:txBody>
      </p:sp>
      <p:cxnSp>
        <p:nvCxnSpPr>
          <p:cNvPr id="26" name="直接连接符 25"/>
          <p:cNvCxnSpPr/>
          <p:nvPr/>
        </p:nvCxnSpPr>
        <p:spPr>
          <a:xfrm flipV="1">
            <a:off x="7349956" y="3210207"/>
            <a:ext cx="857520" cy="1493222"/>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7" name="文本框 53"/>
          <p:cNvSpPr txBox="1"/>
          <p:nvPr/>
        </p:nvSpPr>
        <p:spPr>
          <a:xfrm>
            <a:off x="4114800" y="4637963"/>
            <a:ext cx="4730114" cy="461665"/>
          </a:xfrm>
          <a:prstGeom prst="rect">
            <a:avLst/>
          </a:prstGeom>
          <a:noFill/>
        </p:spPr>
        <p:txBody>
          <a:bodyPr vert="horz" wrap="square" rtlCol="0">
            <a:spAutoFit/>
          </a:bodyPr>
          <a:lstStyle/>
          <a:p>
            <a:r>
              <a:rPr kumimoji="1" lang="zh-CN" altLang="en-US" sz="2400" b="1" dirty="0">
                <a:solidFill>
                  <a:srgbClr val="000066"/>
                </a:solidFill>
                <a:latin typeface="Arial" panose="020B0604020202020204" pitchFamily="34" charset="0"/>
                <a:ea typeface="Microsoft YaHei" panose="020B0503020204020204" pitchFamily="34" charset="-122"/>
                <a:cs typeface="+mn-ea"/>
              </a:rPr>
              <a:t>统计学习：支持向量机和核方法</a:t>
            </a:r>
          </a:p>
        </p:txBody>
      </p:sp>
      <p:cxnSp>
        <p:nvCxnSpPr>
          <p:cNvPr id="28" name="直接连接符 27"/>
          <p:cNvCxnSpPr/>
          <p:nvPr/>
        </p:nvCxnSpPr>
        <p:spPr>
          <a:xfrm flipV="1">
            <a:off x="8400256" y="3143543"/>
            <a:ext cx="889319" cy="1926471"/>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9" name="文本框 53"/>
          <p:cNvSpPr txBox="1"/>
          <p:nvPr/>
        </p:nvSpPr>
        <p:spPr>
          <a:xfrm>
            <a:off x="6156016" y="5070012"/>
            <a:ext cx="3900424" cy="461665"/>
          </a:xfrm>
          <a:prstGeom prst="rect">
            <a:avLst/>
          </a:prstGeom>
          <a:noFill/>
        </p:spPr>
        <p:txBody>
          <a:bodyPr vert="horz" wrap="square" rtlCol="0">
            <a:spAutoFit/>
          </a:bodyPr>
          <a:lstStyle/>
          <a:p>
            <a:r>
              <a:rPr kumimoji="1" lang="zh-CN" altLang="en-US" sz="2400" b="1" dirty="0">
                <a:solidFill>
                  <a:srgbClr val="000066"/>
                </a:solidFill>
                <a:latin typeface="Arial" panose="020B0604020202020204" pitchFamily="34" charset="0"/>
                <a:ea typeface="Microsoft YaHei" panose="020B0503020204020204" pitchFamily="34" charset="-122"/>
                <a:cs typeface="+mn-ea"/>
              </a:rPr>
              <a:t>连接主义学习：深度学习</a:t>
            </a:r>
          </a:p>
        </p:txBody>
      </p:sp>
    </p:spTree>
    <p:extLst>
      <p:ext uri="{BB962C8B-B14F-4D97-AF65-F5344CB8AC3E}">
        <p14:creationId xmlns:p14="http://schemas.microsoft.com/office/powerpoint/2010/main" val="402441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P spid="19" grpId="0"/>
      <p:bldP spid="20" grpId="0" animBg="1"/>
      <p:bldP spid="21" grpId="0"/>
      <p:bldP spid="23" grpId="0"/>
      <p:bldP spid="25" grpId="0"/>
      <p:bldP spid="27" grpId="0"/>
      <p:bldP spid="2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1771824" y="945595"/>
            <a:ext cx="8616950" cy="5918668"/>
          </a:xfrm>
        </p:spPr>
        <p:txBody>
          <a:bodyPr>
            <a:normAutofit/>
          </a:bodyPr>
          <a:lstStyle/>
          <a:p>
            <a:r>
              <a:rPr lang="zh-CN" altLang="en-US" dirty="0">
                <a:solidFill>
                  <a:schemeClr val="bg1">
                    <a:lumMod val="85000"/>
                  </a:schemeClr>
                </a:solidFill>
              </a:rPr>
              <a:t>引言</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基本术语</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假设空间</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归纳偏好</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发展历程</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t>应用现状</a:t>
            </a:r>
            <a:endParaRPr lang="en-US" altLang="zh-CN" dirty="0"/>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阅读材料</a:t>
            </a:r>
          </a:p>
        </p:txBody>
      </p:sp>
    </p:spTree>
    <p:extLst>
      <p:ext uri="{BB962C8B-B14F-4D97-AF65-F5344CB8AC3E}">
        <p14:creationId xmlns:p14="http://schemas.microsoft.com/office/powerpoint/2010/main" val="36847817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应用现状</a:t>
            </a:r>
          </a:p>
        </p:txBody>
      </p:sp>
      <p:sp>
        <p:nvSpPr>
          <p:cNvPr id="3" name="内容占位符 2"/>
          <p:cNvSpPr>
            <a:spLocks noGrp="1"/>
          </p:cNvSpPr>
          <p:nvPr>
            <p:ph idx="1"/>
          </p:nvPr>
        </p:nvSpPr>
        <p:spPr>
          <a:xfrm>
            <a:off x="1016000" y="1266825"/>
            <a:ext cx="9944100" cy="4378601"/>
          </a:xfrm>
        </p:spPr>
        <p:txBody>
          <a:bodyPr>
            <a:normAutofit fontScale="92500" lnSpcReduction="20000"/>
          </a:bodyPr>
          <a:lstStyle/>
          <a:p>
            <a:pPr algn="just"/>
            <a:r>
              <a:rPr lang="zh-CN" altLang="en-US" sz="3300" dirty="0">
                <a:solidFill>
                  <a:srgbClr val="023A91"/>
                </a:solidFill>
                <a:latin typeface="幼圆" pitchFamily="49" charset="-122"/>
              </a:rPr>
              <a:t>计算机领域最活跃的研究分支之一：</a:t>
            </a:r>
            <a:endParaRPr lang="en-US" altLang="zh-CN" sz="3300" dirty="0">
              <a:solidFill>
                <a:srgbClr val="023A91"/>
              </a:solidFill>
              <a:latin typeface="幼圆" pitchFamily="49" charset="-122"/>
            </a:endParaRPr>
          </a:p>
          <a:p>
            <a:pPr lvl="1" algn="just">
              <a:lnSpc>
                <a:spcPct val="120000"/>
              </a:lnSpc>
            </a:pPr>
            <a:r>
              <a:rPr lang="en-US" altLang="zh-CN" dirty="0"/>
              <a:t>NASA_JPL</a:t>
            </a:r>
            <a:r>
              <a:rPr lang="zh-CN" altLang="en-US" dirty="0"/>
              <a:t>科学家在</a:t>
            </a:r>
            <a:r>
              <a:rPr lang="en-US" altLang="zh-CN" dirty="0"/>
              <a:t>Science</a:t>
            </a:r>
            <a:r>
              <a:rPr lang="zh-CN" altLang="en-US" dirty="0"/>
              <a:t>撰文指出机器学习对科学研究起到越来越大的支撑作用</a:t>
            </a:r>
            <a:endParaRPr lang="en-US" altLang="zh-CN" dirty="0"/>
          </a:p>
          <a:p>
            <a:pPr lvl="1" algn="just">
              <a:lnSpc>
                <a:spcPct val="120000"/>
              </a:lnSpc>
            </a:pPr>
            <a:r>
              <a:rPr lang="en-US" altLang="zh-CN" dirty="0"/>
              <a:t>DARPA</a:t>
            </a:r>
            <a:r>
              <a:rPr lang="zh-CN" altLang="en-US" dirty="0"/>
              <a:t>启动</a:t>
            </a:r>
            <a:r>
              <a:rPr lang="en-US" altLang="zh-CN" dirty="0"/>
              <a:t>PAL</a:t>
            </a:r>
            <a:r>
              <a:rPr lang="zh-CN" altLang="en-US" dirty="0"/>
              <a:t>计划，将机器学习的重要性提高到国家安全的高度来考虑</a:t>
            </a:r>
            <a:endParaRPr lang="en-US" altLang="zh-CN" dirty="0"/>
          </a:p>
          <a:p>
            <a:pPr lvl="1" algn="just">
              <a:lnSpc>
                <a:spcPct val="120000"/>
              </a:lnSpc>
            </a:pPr>
            <a:r>
              <a:rPr lang="en-US" altLang="zh-CN" dirty="0"/>
              <a:t>2006</a:t>
            </a:r>
            <a:r>
              <a:rPr lang="zh-CN" altLang="en-US" dirty="0"/>
              <a:t>年卡耐基梅隆大学宣告成立第一个“机器学习系”，机器学习奠基人之一</a:t>
            </a:r>
            <a:r>
              <a:rPr lang="en-US" altLang="zh-CN" dirty="0" err="1"/>
              <a:t>T.Mitchell</a:t>
            </a:r>
            <a:r>
              <a:rPr lang="zh-CN" altLang="en-US" dirty="0"/>
              <a:t>教授任系主任。</a:t>
            </a:r>
            <a:endParaRPr lang="en-US" altLang="zh-CN" dirty="0"/>
          </a:p>
          <a:p>
            <a:pPr marL="325800" lvl="1" indent="0" algn="just">
              <a:lnSpc>
                <a:spcPct val="110000"/>
              </a:lnSpc>
              <a:buNone/>
            </a:pPr>
            <a:endParaRPr lang="en-US" altLang="zh-CN" dirty="0">
              <a:latin typeface="幼圆" pitchFamily="49" charset="-122"/>
            </a:endParaRPr>
          </a:p>
          <a:p>
            <a:pPr algn="just">
              <a:lnSpc>
                <a:spcPct val="110000"/>
              </a:lnSpc>
            </a:pPr>
            <a:r>
              <a:rPr lang="zh-CN" altLang="en-US" sz="3300" dirty="0">
                <a:solidFill>
                  <a:srgbClr val="023A91"/>
                </a:solidFill>
                <a:latin typeface="幼圆" pitchFamily="49" charset="-122"/>
              </a:rPr>
              <a:t>与普通人的生活密切相关：</a:t>
            </a:r>
            <a:endParaRPr lang="en-US" altLang="zh-CN" sz="3300" dirty="0">
              <a:solidFill>
                <a:srgbClr val="023A91"/>
              </a:solidFill>
              <a:latin typeface="幼圆" pitchFamily="49" charset="-122"/>
            </a:endParaRPr>
          </a:p>
          <a:p>
            <a:pPr lvl="1" algn="just">
              <a:lnSpc>
                <a:spcPct val="120000"/>
              </a:lnSpc>
            </a:pPr>
            <a:r>
              <a:rPr lang="zh-CN" altLang="en-US" dirty="0"/>
              <a:t>天气预报、能源勘探、环境监测、搜索引擎、自动驾驶汽车等</a:t>
            </a:r>
            <a:endParaRPr lang="en-US" altLang="zh-CN" dirty="0"/>
          </a:p>
        </p:txBody>
      </p:sp>
    </p:spTree>
    <p:extLst>
      <p:ext uri="{BB962C8B-B14F-4D97-AF65-F5344CB8AC3E}">
        <p14:creationId xmlns:p14="http://schemas.microsoft.com/office/powerpoint/2010/main" val="168130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应用现状</a:t>
            </a:r>
          </a:p>
        </p:txBody>
      </p:sp>
      <p:sp>
        <p:nvSpPr>
          <p:cNvPr id="3" name="内容占位符 2"/>
          <p:cNvSpPr>
            <a:spLocks noGrp="1"/>
          </p:cNvSpPr>
          <p:nvPr>
            <p:ph idx="1"/>
          </p:nvPr>
        </p:nvSpPr>
        <p:spPr>
          <a:xfrm>
            <a:off x="1130300" y="1266825"/>
            <a:ext cx="9639300" cy="4378601"/>
          </a:xfrm>
        </p:spPr>
        <p:txBody>
          <a:bodyPr>
            <a:normAutofit fontScale="85000" lnSpcReduction="20000"/>
          </a:bodyPr>
          <a:lstStyle/>
          <a:p>
            <a:pPr>
              <a:lnSpc>
                <a:spcPct val="110000"/>
              </a:lnSpc>
            </a:pPr>
            <a:r>
              <a:rPr lang="zh-CN" altLang="en-US" sz="3000" dirty="0">
                <a:solidFill>
                  <a:srgbClr val="023A91"/>
                </a:solidFill>
                <a:latin typeface="幼圆" pitchFamily="49" charset="-122"/>
              </a:rPr>
              <a:t>影响到人类社会的政治生活：</a:t>
            </a:r>
            <a:endParaRPr lang="en-US" altLang="zh-CN" sz="3000" dirty="0">
              <a:solidFill>
                <a:srgbClr val="023A91"/>
              </a:solidFill>
              <a:latin typeface="幼圆" pitchFamily="49" charset="-122"/>
            </a:endParaRPr>
          </a:p>
          <a:p>
            <a:pPr lvl="1" algn="just">
              <a:lnSpc>
                <a:spcPct val="150000"/>
              </a:lnSpc>
            </a:pPr>
            <a:r>
              <a:rPr lang="en-US" altLang="zh-CN" sz="2600" dirty="0"/>
              <a:t>2012</a:t>
            </a:r>
            <a:r>
              <a:rPr lang="zh-CN" altLang="en-US" sz="2600" dirty="0"/>
              <a:t>美国大选期间奥巴马麾下的机器学习团队，对社交网络等各类数据进行分析，为其提示下一步的竞选行动。</a:t>
            </a:r>
            <a:endParaRPr lang="en-US" altLang="zh-CN" sz="2600" dirty="0"/>
          </a:p>
          <a:p>
            <a:pPr>
              <a:lnSpc>
                <a:spcPct val="110000"/>
              </a:lnSpc>
            </a:pPr>
            <a:endParaRPr lang="en-US" altLang="zh-CN" dirty="0">
              <a:solidFill>
                <a:srgbClr val="023A91"/>
              </a:solidFill>
              <a:latin typeface="幼圆" pitchFamily="49" charset="-122"/>
            </a:endParaRPr>
          </a:p>
          <a:p>
            <a:pPr>
              <a:lnSpc>
                <a:spcPct val="110000"/>
              </a:lnSpc>
            </a:pPr>
            <a:endParaRPr lang="en-US" altLang="zh-CN" dirty="0">
              <a:solidFill>
                <a:srgbClr val="023A91"/>
              </a:solidFill>
              <a:latin typeface="幼圆" pitchFamily="49" charset="-122"/>
            </a:endParaRPr>
          </a:p>
          <a:p>
            <a:pPr>
              <a:lnSpc>
                <a:spcPct val="110000"/>
              </a:lnSpc>
            </a:pPr>
            <a:r>
              <a:rPr lang="zh-CN" altLang="en-US" sz="3000" dirty="0">
                <a:solidFill>
                  <a:srgbClr val="023A91"/>
                </a:solidFill>
                <a:latin typeface="幼圆" pitchFamily="49" charset="-122"/>
              </a:rPr>
              <a:t>具有自然科学探索色彩：</a:t>
            </a:r>
            <a:endParaRPr lang="en-US" altLang="zh-CN" sz="3000" dirty="0">
              <a:solidFill>
                <a:srgbClr val="023A91"/>
              </a:solidFill>
              <a:latin typeface="幼圆" pitchFamily="49" charset="-122"/>
            </a:endParaRPr>
          </a:p>
          <a:p>
            <a:pPr lvl="1" algn="just">
              <a:lnSpc>
                <a:spcPct val="150000"/>
              </a:lnSpc>
            </a:pPr>
            <a:r>
              <a:rPr lang="en-US" altLang="zh-CN" sz="2600" dirty="0" err="1"/>
              <a:t>P.Kanerva</a:t>
            </a:r>
            <a:r>
              <a:rPr lang="zh-CN" altLang="en-US" sz="2600" dirty="0"/>
              <a:t>在二十世纪八十年代中期提出</a:t>
            </a:r>
            <a:r>
              <a:rPr lang="en-US" altLang="zh-CN" sz="2600" dirty="0"/>
              <a:t>SDM(Sparse Distributed Memory)</a:t>
            </a:r>
            <a:r>
              <a:rPr lang="zh-CN" altLang="en-US" sz="2600" dirty="0"/>
              <a:t>模型时并没有刻意模仿脑生理结构，但后来神经科学的研究发现，</a:t>
            </a:r>
            <a:r>
              <a:rPr lang="en-US" altLang="zh-CN" sz="2600" dirty="0"/>
              <a:t>SDM</a:t>
            </a:r>
            <a:r>
              <a:rPr lang="zh-CN" altLang="en-US" sz="2600" dirty="0"/>
              <a:t>的稀疏编码机制在视觉、听觉、嗅觉功能的脑皮层中广泛存在，促进理解“人类如何学习”。</a:t>
            </a:r>
            <a:endParaRPr lang="en-US" altLang="zh-CN" sz="2600" dirty="0"/>
          </a:p>
        </p:txBody>
      </p:sp>
    </p:spTree>
    <p:extLst>
      <p:ext uri="{BB962C8B-B14F-4D97-AF65-F5344CB8AC3E}">
        <p14:creationId xmlns:p14="http://schemas.microsoft.com/office/powerpoint/2010/main" val="288296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altLang="zh-CN" dirty="0"/>
              <a:t>《</a:t>
            </a:r>
            <a:r>
              <a:rPr lang="zh-CN" altLang="en-US" dirty="0"/>
              <a:t>机器学习</a:t>
            </a:r>
            <a:r>
              <a:rPr lang="en-US" altLang="zh-CN" dirty="0"/>
              <a:t>》</a:t>
            </a:r>
            <a:r>
              <a:rPr lang="zh-CN" altLang="zh-CN" dirty="0"/>
              <a:t>学时数：</a:t>
            </a:r>
            <a:r>
              <a:rPr lang="en-US" altLang="zh-CN" dirty="0"/>
              <a:t>32</a:t>
            </a:r>
            <a:r>
              <a:rPr lang="zh-CN" altLang="en-US" dirty="0"/>
              <a:t> （</a:t>
            </a:r>
            <a:r>
              <a:rPr lang="en-US" altLang="zh-CN" dirty="0"/>
              <a:t>2</a:t>
            </a:r>
            <a:r>
              <a:rPr lang="zh-CN" altLang="en-US" dirty="0"/>
              <a:t>学分）</a:t>
            </a:r>
            <a:endParaRPr lang="en-US" altLang="zh-CN" dirty="0"/>
          </a:p>
          <a:p>
            <a:pPr lvl="1">
              <a:lnSpc>
                <a:spcPct val="150000"/>
              </a:lnSpc>
            </a:pPr>
            <a:r>
              <a:rPr lang="zh-CN" altLang="zh-CN" dirty="0"/>
              <a:t>课堂讲授</a:t>
            </a:r>
            <a:r>
              <a:rPr lang="en-US" altLang="zh-CN" dirty="0"/>
              <a:t>32</a:t>
            </a:r>
            <a:r>
              <a:rPr lang="zh-CN" altLang="zh-CN" dirty="0"/>
              <a:t>学时</a:t>
            </a:r>
            <a:r>
              <a:rPr lang="zh-CN" altLang="en-US" dirty="0"/>
              <a:t>。</a:t>
            </a:r>
            <a:endParaRPr lang="en-US" altLang="zh-CN" dirty="0"/>
          </a:p>
          <a:p>
            <a:pPr>
              <a:lnSpc>
                <a:spcPct val="150000"/>
              </a:lnSpc>
            </a:pPr>
            <a:r>
              <a:rPr lang="zh-Hans" altLang="en-US" dirty="0"/>
              <a:t>课程性质</a:t>
            </a:r>
            <a:endParaRPr lang="en-US" altLang="zh-Hans" dirty="0"/>
          </a:p>
          <a:p>
            <a:pPr lvl="1">
              <a:lnSpc>
                <a:spcPct val="150000"/>
              </a:lnSpc>
            </a:pPr>
            <a:r>
              <a:rPr lang="zh-Hans" altLang="en-US" dirty="0"/>
              <a:t>专业核心课</a:t>
            </a:r>
            <a:endParaRPr lang="en-US" altLang="zh-Hans" dirty="0">
              <a:solidFill>
                <a:srgbClr val="FF0000"/>
              </a:solidFill>
            </a:endParaRPr>
          </a:p>
          <a:p>
            <a:pPr>
              <a:lnSpc>
                <a:spcPct val="150000"/>
              </a:lnSpc>
            </a:pPr>
            <a:r>
              <a:rPr lang="zh-Hans" altLang="en-US" dirty="0"/>
              <a:t>授课方式</a:t>
            </a:r>
            <a:endParaRPr lang="en-US" altLang="zh-Hans" dirty="0"/>
          </a:p>
          <a:p>
            <a:pPr lvl="1">
              <a:lnSpc>
                <a:spcPct val="150000"/>
              </a:lnSpc>
            </a:pPr>
            <a:r>
              <a:rPr lang="zh-Hans" altLang="en-US" dirty="0"/>
              <a:t>老师讲授</a:t>
            </a:r>
            <a:r>
              <a:rPr lang="en-US" altLang="zh-Hans" dirty="0"/>
              <a:t>+</a:t>
            </a:r>
            <a:r>
              <a:rPr lang="zh-Hans" altLang="en-US" dirty="0"/>
              <a:t>互动交流（实验、算法、论文）</a:t>
            </a:r>
            <a:endParaRPr lang="en-US" altLang="zh-Hans" dirty="0"/>
          </a:p>
          <a:p>
            <a:pPr lvl="1">
              <a:lnSpc>
                <a:spcPct val="150000"/>
              </a:lnSpc>
            </a:pPr>
            <a:r>
              <a:rPr lang="zh-Hans" altLang="en-US" dirty="0"/>
              <a:t>课堂课后结合；后续研究</a:t>
            </a:r>
            <a:endParaRPr lang="en-US" altLang="zh-CN" dirty="0"/>
          </a:p>
        </p:txBody>
      </p:sp>
      <p:sp>
        <p:nvSpPr>
          <p:cNvPr id="3" name="标题 2"/>
          <p:cNvSpPr>
            <a:spLocks noGrp="1"/>
          </p:cNvSpPr>
          <p:nvPr>
            <p:ph type="title"/>
          </p:nvPr>
        </p:nvSpPr>
        <p:spPr/>
        <p:txBody>
          <a:bodyPr/>
          <a:lstStyle/>
          <a:p>
            <a:r>
              <a:rPr kumimoji="1" lang="zh-Hans" altLang="en-US" dirty="0"/>
              <a:t>课程信息</a:t>
            </a:r>
            <a:endParaRPr kumimoji="1" lang="zh-CN" altLang="en-US" dirty="0"/>
          </a:p>
        </p:txBody>
      </p:sp>
    </p:spTree>
    <p:extLst>
      <p:ext uri="{BB962C8B-B14F-4D97-AF65-F5344CB8AC3E}">
        <p14:creationId xmlns:p14="http://schemas.microsoft.com/office/powerpoint/2010/main" val="242187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dissolve">
                                      <p:cBhvr>
                                        <p:cTn id="7" dur="500"/>
                                        <p:tgtEl>
                                          <p:spTgt spid="2">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dissolve">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dissolve">
                                      <p:cBhvr>
                                        <p:cTn id="15" dur="500"/>
                                        <p:tgtEl>
                                          <p:spTgt spid="2">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dissolve">
                                      <p:cBhvr>
                                        <p:cTn id="18" dur="500"/>
                                        <p:tgtEl>
                                          <p:spTgt spid="2">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dissolve">
                                      <p:cBhvr>
                                        <p:cTn id="2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1771824" y="945595"/>
            <a:ext cx="8616950" cy="5918668"/>
          </a:xfrm>
        </p:spPr>
        <p:txBody>
          <a:bodyPr>
            <a:normAutofit/>
          </a:bodyPr>
          <a:lstStyle/>
          <a:p>
            <a:r>
              <a:rPr lang="zh-CN" altLang="en-US" dirty="0">
                <a:solidFill>
                  <a:schemeClr val="bg1">
                    <a:lumMod val="85000"/>
                  </a:schemeClr>
                </a:solidFill>
              </a:rPr>
              <a:t>引言</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基本术语</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假设空间</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归纳偏好</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发展历程</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solidFill>
                  <a:schemeClr val="bg1">
                    <a:lumMod val="85000"/>
                  </a:schemeClr>
                </a:solidFill>
              </a:rPr>
              <a:t>应用现状</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zh-CN" altLang="en-US" dirty="0"/>
              <a:t>阅读材料</a:t>
            </a:r>
          </a:p>
        </p:txBody>
      </p:sp>
    </p:spTree>
    <p:extLst>
      <p:ext uri="{BB962C8B-B14F-4D97-AF65-F5344CB8AC3E}">
        <p14:creationId xmlns:p14="http://schemas.microsoft.com/office/powerpoint/2010/main" val="12252618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阅读材料</a:t>
            </a:r>
          </a:p>
        </p:txBody>
      </p:sp>
      <p:sp>
        <p:nvSpPr>
          <p:cNvPr id="5" name="内容占位符 2"/>
          <p:cNvSpPr txBox="1">
            <a:spLocks/>
          </p:cNvSpPr>
          <p:nvPr/>
        </p:nvSpPr>
        <p:spPr>
          <a:xfrm>
            <a:off x="1104900" y="1329482"/>
            <a:ext cx="9403465" cy="437860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30000"/>
              </a:lnSpc>
            </a:pPr>
            <a:r>
              <a:rPr lang="en-US" altLang="zh-CN" sz="2400" b="1" dirty="0">
                <a:solidFill>
                  <a:srgbClr val="000066"/>
                </a:solidFill>
                <a:latin typeface="Arial" panose="020B0604020202020204" pitchFamily="34" charset="0"/>
                <a:ea typeface="Microsoft YaHei" panose="020B0503020204020204" pitchFamily="34" charset="-122"/>
                <a:cs typeface="+mn-ea"/>
              </a:rPr>
              <a:t>[Mitchell, 1997]</a:t>
            </a:r>
            <a:r>
              <a:rPr lang="zh-CN" altLang="en-US" sz="2400" b="1" dirty="0">
                <a:solidFill>
                  <a:srgbClr val="000066"/>
                </a:solidFill>
                <a:latin typeface="Arial" panose="020B0604020202020204" pitchFamily="34" charset="0"/>
                <a:ea typeface="Microsoft YaHei" panose="020B0503020204020204" pitchFamily="34" charset="-122"/>
                <a:cs typeface="+mn-ea"/>
              </a:rPr>
              <a:t>是第一本机器学习专门教材</a:t>
            </a:r>
            <a:r>
              <a:rPr lang="en-US" altLang="zh-CN" sz="2400" b="1" dirty="0">
                <a:solidFill>
                  <a:srgbClr val="000066"/>
                </a:solidFill>
                <a:latin typeface="Arial" panose="020B0604020202020204" pitchFamily="34" charset="0"/>
                <a:ea typeface="Microsoft YaHei" panose="020B0503020204020204" pitchFamily="34" charset="-122"/>
                <a:cs typeface="+mn-ea"/>
              </a:rPr>
              <a:t>. [</a:t>
            </a:r>
            <a:r>
              <a:rPr lang="en-US" altLang="zh-CN" sz="2400" b="1" dirty="0" err="1">
                <a:solidFill>
                  <a:srgbClr val="000066"/>
                </a:solidFill>
                <a:latin typeface="Arial" panose="020B0604020202020204" pitchFamily="34" charset="0"/>
                <a:ea typeface="Microsoft YaHei" panose="020B0503020204020204" pitchFamily="34" charset="-122"/>
                <a:cs typeface="+mn-ea"/>
              </a:rPr>
              <a:t>Duda</a:t>
            </a:r>
            <a:r>
              <a:rPr lang="en-US" altLang="zh-CN" sz="2400" b="1" dirty="0">
                <a:solidFill>
                  <a:srgbClr val="000066"/>
                </a:solidFill>
                <a:latin typeface="Arial" panose="020B0604020202020204" pitchFamily="34" charset="0"/>
                <a:ea typeface="Microsoft YaHei" panose="020B0503020204020204" pitchFamily="34" charset="-122"/>
                <a:cs typeface="+mn-ea"/>
              </a:rPr>
              <a:t> et al., 2001; </a:t>
            </a:r>
            <a:r>
              <a:rPr lang="en-US" altLang="zh-CN" sz="2400" b="1" dirty="0" err="1">
                <a:solidFill>
                  <a:srgbClr val="000066"/>
                </a:solidFill>
                <a:latin typeface="Arial" panose="020B0604020202020204" pitchFamily="34" charset="0"/>
                <a:ea typeface="Microsoft YaHei" panose="020B0503020204020204" pitchFamily="34" charset="-122"/>
                <a:cs typeface="+mn-ea"/>
              </a:rPr>
              <a:t>Alpaydin</a:t>
            </a:r>
            <a:r>
              <a:rPr lang="en-US" altLang="zh-CN" sz="2400" b="1" dirty="0">
                <a:solidFill>
                  <a:srgbClr val="000066"/>
                </a:solidFill>
                <a:latin typeface="Arial" panose="020B0604020202020204" pitchFamily="34" charset="0"/>
                <a:ea typeface="Microsoft YaHei" panose="020B0503020204020204" pitchFamily="34" charset="-122"/>
                <a:cs typeface="+mn-ea"/>
              </a:rPr>
              <a:t>, 2004; </a:t>
            </a:r>
            <a:r>
              <a:rPr lang="en-US" altLang="zh-CN" sz="2400" b="1" dirty="0" err="1">
                <a:solidFill>
                  <a:srgbClr val="000066"/>
                </a:solidFill>
                <a:latin typeface="Arial" panose="020B0604020202020204" pitchFamily="34" charset="0"/>
                <a:ea typeface="Microsoft YaHei" panose="020B0503020204020204" pitchFamily="34" charset="-122"/>
                <a:cs typeface="+mn-ea"/>
              </a:rPr>
              <a:t>Flach</a:t>
            </a:r>
            <a:r>
              <a:rPr lang="en-US" altLang="zh-CN" sz="2400" b="1" dirty="0">
                <a:solidFill>
                  <a:srgbClr val="000066"/>
                </a:solidFill>
                <a:latin typeface="Arial" panose="020B0604020202020204" pitchFamily="34" charset="0"/>
                <a:ea typeface="Microsoft YaHei" panose="020B0503020204020204" pitchFamily="34" charset="-122"/>
                <a:cs typeface="+mn-ea"/>
              </a:rPr>
              <a:t>, 2012]</a:t>
            </a:r>
            <a:r>
              <a:rPr lang="zh-CN" altLang="en-US" sz="2400" b="1" dirty="0">
                <a:solidFill>
                  <a:srgbClr val="000066"/>
                </a:solidFill>
                <a:latin typeface="Arial" panose="020B0604020202020204" pitchFamily="34" charset="0"/>
                <a:ea typeface="Microsoft YaHei" panose="020B0503020204020204" pitchFamily="34" charset="-122"/>
                <a:cs typeface="+mn-ea"/>
              </a:rPr>
              <a:t>为出色的入门读物</a:t>
            </a:r>
            <a:r>
              <a:rPr lang="en-US" altLang="zh-CN" sz="2400" b="1" dirty="0">
                <a:solidFill>
                  <a:srgbClr val="000066"/>
                </a:solidFill>
                <a:latin typeface="Arial" panose="020B0604020202020204" pitchFamily="34" charset="0"/>
                <a:ea typeface="Microsoft YaHei" panose="020B0503020204020204" pitchFamily="34" charset="-122"/>
                <a:cs typeface="+mn-ea"/>
              </a:rPr>
              <a:t>. [Hastie et al., 2009]</a:t>
            </a:r>
            <a:r>
              <a:rPr lang="zh-CN" altLang="en-US" sz="2400" b="1" dirty="0">
                <a:solidFill>
                  <a:srgbClr val="000066"/>
                </a:solidFill>
                <a:latin typeface="Arial" panose="020B0604020202020204" pitchFamily="34" charset="0"/>
                <a:ea typeface="Microsoft YaHei" panose="020B0503020204020204" pitchFamily="34" charset="-122"/>
                <a:cs typeface="+mn-ea"/>
              </a:rPr>
              <a:t>为进阶读物</a:t>
            </a:r>
            <a:r>
              <a:rPr lang="en-US" altLang="zh-CN" sz="2400" b="1" dirty="0">
                <a:solidFill>
                  <a:srgbClr val="000066"/>
                </a:solidFill>
                <a:latin typeface="Arial" panose="020B0604020202020204" pitchFamily="34" charset="0"/>
                <a:ea typeface="Microsoft YaHei" panose="020B0503020204020204" pitchFamily="34" charset="-122"/>
                <a:cs typeface="+mn-ea"/>
              </a:rPr>
              <a:t>, [Bishop, 2006]</a:t>
            </a:r>
            <a:r>
              <a:rPr lang="zh-CN" altLang="en-US" sz="2400" b="1" dirty="0">
                <a:solidFill>
                  <a:srgbClr val="000066"/>
                </a:solidFill>
                <a:latin typeface="Arial" panose="020B0604020202020204" pitchFamily="34" charset="0"/>
                <a:ea typeface="Microsoft YaHei" panose="020B0503020204020204" pitchFamily="34" charset="-122"/>
                <a:cs typeface="+mn-ea"/>
              </a:rPr>
              <a:t>适合于贝叶斯学习偏好者</a:t>
            </a:r>
            <a:r>
              <a:rPr lang="en-US" altLang="zh-CN" sz="2400" b="1" dirty="0">
                <a:solidFill>
                  <a:srgbClr val="000066"/>
                </a:solidFill>
                <a:latin typeface="Arial" panose="020B0604020202020204" pitchFamily="34" charset="0"/>
                <a:ea typeface="Microsoft YaHei" panose="020B0503020204020204" pitchFamily="34" charset="-122"/>
                <a:cs typeface="+mn-ea"/>
              </a:rPr>
              <a:t>. [Shalev-</a:t>
            </a:r>
            <a:r>
              <a:rPr lang="en-US" altLang="zh-CN" sz="2400" b="1" dirty="0" err="1">
                <a:solidFill>
                  <a:srgbClr val="000066"/>
                </a:solidFill>
                <a:latin typeface="Arial" panose="020B0604020202020204" pitchFamily="34" charset="0"/>
                <a:ea typeface="Microsoft YaHei" panose="020B0503020204020204" pitchFamily="34" charset="-122"/>
                <a:cs typeface="+mn-ea"/>
              </a:rPr>
              <a:t>Shwartz</a:t>
            </a:r>
            <a:r>
              <a:rPr lang="en-US" altLang="zh-CN" sz="2400" b="1" dirty="0">
                <a:solidFill>
                  <a:srgbClr val="000066"/>
                </a:solidFill>
                <a:latin typeface="Arial" panose="020B0604020202020204" pitchFamily="34" charset="0"/>
                <a:ea typeface="Microsoft YaHei" panose="020B0503020204020204" pitchFamily="34" charset="-122"/>
                <a:cs typeface="+mn-ea"/>
              </a:rPr>
              <a:t> and Ben-David, 2014]</a:t>
            </a:r>
            <a:r>
              <a:rPr lang="zh-CN" altLang="en-US" sz="2400" b="1" dirty="0">
                <a:solidFill>
                  <a:srgbClr val="000066"/>
                </a:solidFill>
                <a:latin typeface="Arial" panose="020B0604020202020204" pitchFamily="34" charset="0"/>
                <a:ea typeface="Microsoft YaHei" panose="020B0503020204020204" pitchFamily="34" charset="-122"/>
                <a:cs typeface="+mn-ea"/>
              </a:rPr>
              <a:t>适合于理论偏好者</a:t>
            </a:r>
            <a:r>
              <a:rPr lang="en-US" altLang="zh-CN" sz="2400" b="1" dirty="0">
                <a:solidFill>
                  <a:srgbClr val="000066"/>
                </a:solidFill>
                <a:latin typeface="Arial" panose="020B0604020202020204" pitchFamily="34" charset="0"/>
                <a:ea typeface="Microsoft YaHei" panose="020B0503020204020204" pitchFamily="34" charset="-122"/>
                <a:cs typeface="+mn-ea"/>
              </a:rPr>
              <a:t>.</a:t>
            </a:r>
          </a:p>
          <a:p>
            <a:pPr algn="just">
              <a:lnSpc>
                <a:spcPct val="130000"/>
              </a:lnSpc>
            </a:pPr>
            <a:endParaRPr lang="en-US" altLang="zh-CN" dirty="0">
              <a:latin typeface="幼圆" pitchFamily="49" charset="-122"/>
            </a:endParaRPr>
          </a:p>
          <a:p>
            <a:pPr algn="just">
              <a:lnSpc>
                <a:spcPct val="130000"/>
              </a:lnSpc>
            </a:pPr>
            <a:r>
              <a:rPr lang="en-US" altLang="zh-CN" sz="2400" b="1" dirty="0">
                <a:solidFill>
                  <a:srgbClr val="000066"/>
                </a:solidFill>
                <a:latin typeface="Arial" panose="020B0604020202020204" pitchFamily="34" charset="0"/>
                <a:ea typeface="Microsoft YaHei" panose="020B0503020204020204" pitchFamily="34" charset="-122"/>
                <a:cs typeface="+mn-ea"/>
              </a:rPr>
              <a:t>《</a:t>
            </a:r>
            <a:r>
              <a:rPr lang="zh-CN" altLang="en-US" sz="2400" b="1" dirty="0">
                <a:solidFill>
                  <a:srgbClr val="000066"/>
                </a:solidFill>
                <a:latin typeface="Arial" panose="020B0604020202020204" pitchFamily="34" charset="0"/>
                <a:ea typeface="Microsoft YaHei" panose="020B0503020204020204" pitchFamily="34" charset="-122"/>
                <a:cs typeface="+mn-ea"/>
              </a:rPr>
              <a:t>机器学习</a:t>
            </a:r>
            <a:r>
              <a:rPr lang="en-US" altLang="zh-CN" sz="2400" b="1" dirty="0">
                <a:solidFill>
                  <a:srgbClr val="000066"/>
                </a:solidFill>
                <a:latin typeface="Arial" panose="020B0604020202020204" pitchFamily="34" charset="0"/>
                <a:ea typeface="Microsoft YaHei" panose="020B0503020204020204" pitchFamily="34" charset="-122"/>
                <a:cs typeface="+mn-ea"/>
              </a:rPr>
              <a:t>:</a:t>
            </a:r>
            <a:r>
              <a:rPr lang="zh-CN" altLang="en-US" sz="2400" b="1" dirty="0">
                <a:solidFill>
                  <a:srgbClr val="000066"/>
                </a:solidFill>
                <a:latin typeface="Arial" panose="020B0604020202020204" pitchFamily="34" charset="0"/>
                <a:ea typeface="Microsoft YaHei" panose="020B0503020204020204" pitchFamily="34" charset="-122"/>
                <a:cs typeface="+mn-ea"/>
              </a:rPr>
              <a:t>一种人工智能途径</a:t>
            </a:r>
            <a:r>
              <a:rPr lang="en-US" altLang="zh-CN" sz="2400" b="1" dirty="0">
                <a:solidFill>
                  <a:srgbClr val="000066"/>
                </a:solidFill>
                <a:latin typeface="Arial" panose="020B0604020202020204" pitchFamily="34" charset="0"/>
                <a:ea typeface="Microsoft YaHei" panose="020B0503020204020204" pitchFamily="34" charset="-122"/>
                <a:cs typeface="+mn-ea"/>
              </a:rPr>
              <a:t>》 [Michalski et al., 1983]</a:t>
            </a:r>
            <a:r>
              <a:rPr lang="zh-CN" altLang="en-US" sz="2400" b="1" dirty="0">
                <a:solidFill>
                  <a:srgbClr val="000066"/>
                </a:solidFill>
                <a:latin typeface="Arial" panose="020B0604020202020204" pitchFamily="34" charset="0"/>
                <a:ea typeface="Microsoft YaHei" panose="020B0503020204020204" pitchFamily="34" charset="-122"/>
                <a:cs typeface="+mn-ea"/>
              </a:rPr>
              <a:t>汇集了</a:t>
            </a:r>
            <a:r>
              <a:rPr lang="en-US" altLang="zh-CN" sz="2400" b="1" dirty="0">
                <a:solidFill>
                  <a:srgbClr val="000066"/>
                </a:solidFill>
                <a:latin typeface="Arial" panose="020B0604020202020204" pitchFamily="34" charset="0"/>
                <a:ea typeface="Microsoft YaHei" panose="020B0503020204020204" pitchFamily="34" charset="-122"/>
                <a:cs typeface="+mn-ea"/>
              </a:rPr>
              <a:t>20</a:t>
            </a:r>
            <a:r>
              <a:rPr lang="zh-CN" altLang="en-US" sz="2400" b="1" dirty="0">
                <a:solidFill>
                  <a:srgbClr val="000066"/>
                </a:solidFill>
                <a:latin typeface="Arial" panose="020B0604020202020204" pitchFamily="34" charset="0"/>
                <a:ea typeface="Microsoft YaHei" panose="020B0503020204020204" pitchFamily="34" charset="-122"/>
                <a:cs typeface="+mn-ea"/>
              </a:rPr>
              <a:t>位学者撰写</a:t>
            </a:r>
            <a:r>
              <a:rPr lang="en-US" altLang="zh-CN" sz="2400" b="1" dirty="0">
                <a:solidFill>
                  <a:srgbClr val="000066"/>
                </a:solidFill>
                <a:latin typeface="Arial" panose="020B0604020202020204" pitchFamily="34" charset="0"/>
                <a:ea typeface="Microsoft YaHei" panose="020B0503020204020204" pitchFamily="34" charset="-122"/>
                <a:cs typeface="+mn-ea"/>
              </a:rPr>
              <a:t>16</a:t>
            </a:r>
            <a:r>
              <a:rPr lang="zh-CN" altLang="en-US" sz="2400" b="1" dirty="0">
                <a:solidFill>
                  <a:srgbClr val="000066"/>
                </a:solidFill>
                <a:latin typeface="Arial" panose="020B0604020202020204" pitchFamily="34" charset="0"/>
                <a:ea typeface="Microsoft YaHei" panose="020B0503020204020204" pitchFamily="34" charset="-122"/>
                <a:cs typeface="+mn-ea"/>
              </a:rPr>
              <a:t>篇文章，是机器学习早期最重要的文献</a:t>
            </a:r>
            <a:r>
              <a:rPr lang="en-US" altLang="zh-CN" sz="2400" b="1" dirty="0">
                <a:solidFill>
                  <a:srgbClr val="000066"/>
                </a:solidFill>
                <a:latin typeface="Arial" panose="020B0604020202020204" pitchFamily="34" charset="0"/>
                <a:ea typeface="Microsoft YaHei" panose="020B0503020204020204" pitchFamily="34" charset="-122"/>
                <a:cs typeface="+mn-ea"/>
              </a:rPr>
              <a:t>. [Dietterich, 1997] </a:t>
            </a:r>
            <a:r>
              <a:rPr lang="zh-CN" altLang="en-US" sz="2400" b="1" dirty="0">
                <a:solidFill>
                  <a:srgbClr val="000066"/>
                </a:solidFill>
                <a:latin typeface="Arial" panose="020B0604020202020204" pitchFamily="34" charset="0"/>
                <a:ea typeface="Microsoft YaHei" panose="020B0503020204020204" pitchFamily="34" charset="-122"/>
                <a:cs typeface="+mn-ea"/>
              </a:rPr>
              <a:t>对机器学习领域的发展进行了评述和展望。</a:t>
            </a:r>
          </a:p>
        </p:txBody>
      </p:sp>
    </p:spTree>
    <p:extLst>
      <p:ext uri="{BB962C8B-B14F-4D97-AF65-F5344CB8AC3E}">
        <p14:creationId xmlns:p14="http://schemas.microsoft.com/office/powerpoint/2010/main" val="21696395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阅读材料</a:t>
            </a:r>
          </a:p>
        </p:txBody>
      </p:sp>
      <p:sp>
        <p:nvSpPr>
          <p:cNvPr id="5" name="内容占位符 2"/>
          <p:cNvSpPr txBox="1">
            <a:spLocks/>
          </p:cNvSpPr>
          <p:nvPr/>
        </p:nvSpPr>
        <p:spPr>
          <a:xfrm>
            <a:off x="1000567" y="973882"/>
            <a:ext cx="10594533" cy="4378601"/>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30000"/>
              </a:lnSpc>
            </a:pPr>
            <a:r>
              <a:rPr lang="zh-CN" altLang="en-US" sz="2400" b="1" dirty="0">
                <a:solidFill>
                  <a:srgbClr val="000066"/>
                </a:solidFill>
                <a:latin typeface="Arial" panose="020B0604020202020204" pitchFamily="34" charset="0"/>
                <a:ea typeface="Microsoft YaHei" panose="020B0503020204020204" pitchFamily="34" charset="-122"/>
                <a:cs typeface="+mn-ea"/>
              </a:rPr>
              <a:t>机器学习领域最重要的国际学术会议是国际机器学习会议</a:t>
            </a:r>
            <a:r>
              <a:rPr lang="en-US" altLang="zh-CN" sz="2400" b="1" dirty="0">
                <a:solidFill>
                  <a:srgbClr val="000066"/>
                </a:solidFill>
                <a:latin typeface="Arial" panose="020B0604020202020204" pitchFamily="34" charset="0"/>
                <a:ea typeface="Microsoft YaHei" panose="020B0503020204020204" pitchFamily="34" charset="-122"/>
                <a:cs typeface="+mn-ea"/>
              </a:rPr>
              <a:t>(</a:t>
            </a:r>
            <a:r>
              <a:rPr lang="en-US" altLang="zh-CN" sz="2400" b="1" dirty="0">
                <a:solidFill>
                  <a:srgbClr val="FF0000"/>
                </a:solidFill>
                <a:latin typeface="Arial" panose="020B0604020202020204" pitchFamily="34" charset="0"/>
                <a:ea typeface="Microsoft YaHei" panose="020B0503020204020204" pitchFamily="34" charset="-122"/>
                <a:cs typeface="+mn-ea"/>
              </a:rPr>
              <a:t>ICML</a:t>
            </a:r>
            <a:r>
              <a:rPr lang="en-US" altLang="zh-CN" sz="2400" b="1" dirty="0">
                <a:solidFill>
                  <a:srgbClr val="000066"/>
                </a:solidFill>
                <a:latin typeface="Arial" panose="020B0604020202020204" pitchFamily="34" charset="0"/>
                <a:ea typeface="Microsoft YaHei" panose="020B0503020204020204" pitchFamily="34" charset="-122"/>
                <a:cs typeface="+mn-ea"/>
              </a:rPr>
              <a:t>)</a:t>
            </a:r>
            <a:r>
              <a:rPr lang="zh-CN" altLang="en-US" sz="2400" b="1" dirty="0">
                <a:solidFill>
                  <a:srgbClr val="000066"/>
                </a:solidFill>
                <a:latin typeface="Arial" panose="020B0604020202020204" pitchFamily="34" charset="0"/>
                <a:ea typeface="Microsoft YaHei" panose="020B0503020204020204" pitchFamily="34" charset="-122"/>
                <a:cs typeface="+mn-ea"/>
              </a:rPr>
              <a:t>、国际神经信息处理系统会议</a:t>
            </a:r>
            <a:r>
              <a:rPr lang="en-US" altLang="zh-CN" sz="2400" b="1" dirty="0">
                <a:solidFill>
                  <a:srgbClr val="000066"/>
                </a:solidFill>
                <a:latin typeface="Arial" panose="020B0604020202020204" pitchFamily="34" charset="0"/>
                <a:ea typeface="Microsoft YaHei" panose="020B0503020204020204" pitchFamily="34" charset="-122"/>
                <a:cs typeface="+mn-ea"/>
              </a:rPr>
              <a:t>(</a:t>
            </a:r>
            <a:r>
              <a:rPr lang="en-US" altLang="zh-CN" sz="2400" b="1" dirty="0">
                <a:solidFill>
                  <a:srgbClr val="FF0000"/>
                </a:solidFill>
                <a:latin typeface="Arial" panose="020B0604020202020204" pitchFamily="34" charset="0"/>
                <a:ea typeface="Microsoft YaHei" panose="020B0503020204020204" pitchFamily="34" charset="-122"/>
                <a:cs typeface="+mn-ea"/>
              </a:rPr>
              <a:t>NIPS</a:t>
            </a:r>
            <a:r>
              <a:rPr lang="en-US" altLang="zh-CN" sz="2400" b="1" dirty="0">
                <a:solidFill>
                  <a:srgbClr val="000066"/>
                </a:solidFill>
                <a:latin typeface="Arial" panose="020B0604020202020204" pitchFamily="34" charset="0"/>
                <a:ea typeface="Microsoft YaHei" panose="020B0503020204020204" pitchFamily="34" charset="-122"/>
                <a:cs typeface="+mn-ea"/>
              </a:rPr>
              <a:t>)</a:t>
            </a:r>
            <a:r>
              <a:rPr lang="zh-CN" altLang="en-US" sz="2400" b="1" dirty="0">
                <a:solidFill>
                  <a:srgbClr val="000066"/>
                </a:solidFill>
                <a:latin typeface="Arial" panose="020B0604020202020204" pitchFamily="34" charset="0"/>
                <a:ea typeface="Microsoft YaHei" panose="020B0503020204020204" pitchFamily="34" charset="-122"/>
                <a:cs typeface="+mn-ea"/>
              </a:rPr>
              <a:t>和国际学习理论会议</a:t>
            </a:r>
            <a:r>
              <a:rPr lang="en-US" altLang="zh-CN" sz="2400" b="1" dirty="0">
                <a:solidFill>
                  <a:srgbClr val="000066"/>
                </a:solidFill>
                <a:latin typeface="Arial" panose="020B0604020202020204" pitchFamily="34" charset="0"/>
                <a:ea typeface="Microsoft YaHei" panose="020B0503020204020204" pitchFamily="34" charset="-122"/>
                <a:cs typeface="+mn-ea"/>
              </a:rPr>
              <a:t>(</a:t>
            </a:r>
            <a:r>
              <a:rPr lang="en-US" altLang="zh-CN" sz="2400" b="1" dirty="0">
                <a:solidFill>
                  <a:srgbClr val="FF0000"/>
                </a:solidFill>
                <a:latin typeface="Arial" panose="020B0604020202020204" pitchFamily="34" charset="0"/>
                <a:ea typeface="Microsoft YaHei" panose="020B0503020204020204" pitchFamily="34" charset="-122"/>
                <a:cs typeface="+mn-ea"/>
              </a:rPr>
              <a:t>COLT</a:t>
            </a:r>
            <a:r>
              <a:rPr lang="en-US" altLang="zh-CN" sz="2400" b="1" dirty="0">
                <a:solidFill>
                  <a:srgbClr val="000066"/>
                </a:solidFill>
                <a:latin typeface="Arial" panose="020B0604020202020204" pitchFamily="34" charset="0"/>
                <a:ea typeface="Microsoft YaHei" panose="020B0503020204020204" pitchFamily="34" charset="-122"/>
                <a:cs typeface="+mn-ea"/>
              </a:rPr>
              <a:t>),</a:t>
            </a:r>
            <a:r>
              <a:rPr lang="zh-CN" altLang="en-US" sz="2400" b="1" dirty="0">
                <a:solidFill>
                  <a:srgbClr val="000066"/>
                </a:solidFill>
                <a:latin typeface="Arial" panose="020B0604020202020204" pitchFamily="34" charset="0"/>
                <a:ea typeface="Microsoft YaHei" panose="020B0503020204020204" pitchFamily="34" charset="-122"/>
                <a:cs typeface="+mn-ea"/>
              </a:rPr>
              <a:t>重要的区域性会议主要有欧洲机器学习会议</a:t>
            </a:r>
            <a:r>
              <a:rPr lang="en-US" altLang="zh-CN" sz="2400" b="1" dirty="0">
                <a:solidFill>
                  <a:srgbClr val="000066"/>
                </a:solidFill>
                <a:latin typeface="Arial" panose="020B0604020202020204" pitchFamily="34" charset="0"/>
                <a:ea typeface="Microsoft YaHei" panose="020B0503020204020204" pitchFamily="34" charset="-122"/>
                <a:cs typeface="+mn-ea"/>
              </a:rPr>
              <a:t>(</a:t>
            </a:r>
            <a:r>
              <a:rPr lang="en-US" altLang="zh-CN" sz="2400" b="1" dirty="0">
                <a:solidFill>
                  <a:srgbClr val="FF0000"/>
                </a:solidFill>
                <a:latin typeface="Arial" panose="020B0604020202020204" pitchFamily="34" charset="0"/>
                <a:ea typeface="Microsoft YaHei" panose="020B0503020204020204" pitchFamily="34" charset="-122"/>
                <a:cs typeface="+mn-ea"/>
              </a:rPr>
              <a:t>ECML</a:t>
            </a:r>
            <a:r>
              <a:rPr lang="en-US" altLang="zh-CN" sz="2400" b="1" dirty="0">
                <a:solidFill>
                  <a:srgbClr val="000066"/>
                </a:solidFill>
                <a:latin typeface="Arial" panose="020B0604020202020204" pitchFamily="34" charset="0"/>
                <a:ea typeface="Microsoft YaHei" panose="020B0503020204020204" pitchFamily="34" charset="-122"/>
                <a:cs typeface="+mn-ea"/>
              </a:rPr>
              <a:t>)</a:t>
            </a:r>
            <a:r>
              <a:rPr lang="zh-CN" altLang="en-US" sz="2400" b="1" dirty="0">
                <a:solidFill>
                  <a:srgbClr val="000066"/>
                </a:solidFill>
                <a:latin typeface="Arial" panose="020B0604020202020204" pitchFamily="34" charset="0"/>
                <a:ea typeface="Microsoft YaHei" panose="020B0503020204020204" pitchFamily="34" charset="-122"/>
                <a:cs typeface="+mn-ea"/>
              </a:rPr>
              <a:t>和亚洲机器学习会议</a:t>
            </a:r>
            <a:r>
              <a:rPr lang="en-US" altLang="zh-CN" sz="2400" b="1" dirty="0">
                <a:solidFill>
                  <a:srgbClr val="000066"/>
                </a:solidFill>
                <a:latin typeface="Arial" panose="020B0604020202020204" pitchFamily="34" charset="0"/>
                <a:ea typeface="Microsoft YaHei" panose="020B0503020204020204" pitchFamily="34" charset="-122"/>
                <a:cs typeface="+mn-ea"/>
              </a:rPr>
              <a:t>(</a:t>
            </a:r>
            <a:r>
              <a:rPr lang="en-US" altLang="zh-CN" sz="2400" b="1" dirty="0">
                <a:solidFill>
                  <a:srgbClr val="FF0000"/>
                </a:solidFill>
                <a:latin typeface="Arial" panose="020B0604020202020204" pitchFamily="34" charset="0"/>
                <a:ea typeface="Microsoft YaHei" panose="020B0503020204020204" pitchFamily="34" charset="-122"/>
                <a:cs typeface="+mn-ea"/>
              </a:rPr>
              <a:t>ACML</a:t>
            </a:r>
            <a:r>
              <a:rPr lang="en-US" altLang="zh-CN" sz="2400" b="1" dirty="0">
                <a:solidFill>
                  <a:srgbClr val="000066"/>
                </a:solidFill>
                <a:latin typeface="Arial" panose="020B0604020202020204" pitchFamily="34" charset="0"/>
                <a:ea typeface="Microsoft YaHei" panose="020B0503020204020204" pitchFamily="34" charset="-122"/>
                <a:cs typeface="+mn-ea"/>
              </a:rPr>
              <a:t>);</a:t>
            </a:r>
            <a:r>
              <a:rPr lang="zh-CN" altLang="en-US" sz="2400" b="1" dirty="0">
                <a:solidFill>
                  <a:srgbClr val="000066"/>
                </a:solidFill>
                <a:latin typeface="Arial" panose="020B0604020202020204" pitchFamily="34" charset="0"/>
                <a:ea typeface="Microsoft YaHei" panose="020B0503020204020204" pitchFamily="34" charset="-122"/>
                <a:cs typeface="+mn-ea"/>
              </a:rPr>
              <a:t>最重要的国际学术期刊是</a:t>
            </a:r>
            <a:r>
              <a:rPr lang="en-US" altLang="zh-CN" sz="2400" b="1" dirty="0">
                <a:solidFill>
                  <a:srgbClr val="000066"/>
                </a:solidFill>
                <a:latin typeface="Arial" panose="020B0604020202020204" pitchFamily="34" charset="0"/>
                <a:ea typeface="Microsoft YaHei" panose="020B0503020204020204" pitchFamily="34" charset="-122"/>
                <a:cs typeface="+mn-ea"/>
              </a:rPr>
              <a:t>Journal of </a:t>
            </a:r>
            <a:r>
              <a:rPr lang="en-US" altLang="zh-CN" sz="2400" b="1" dirty="0" err="1">
                <a:solidFill>
                  <a:srgbClr val="000066"/>
                </a:solidFill>
                <a:latin typeface="Arial" panose="020B0604020202020204" pitchFamily="34" charset="0"/>
                <a:ea typeface="Microsoft YaHei" panose="020B0503020204020204" pitchFamily="34" charset="-122"/>
                <a:cs typeface="+mn-ea"/>
              </a:rPr>
              <a:t>Maching</a:t>
            </a:r>
            <a:r>
              <a:rPr lang="en-US" altLang="zh-CN" sz="2400" b="1" dirty="0">
                <a:solidFill>
                  <a:srgbClr val="000066"/>
                </a:solidFill>
                <a:latin typeface="Arial" panose="020B0604020202020204" pitchFamily="34" charset="0"/>
                <a:ea typeface="Microsoft YaHei" panose="020B0503020204020204" pitchFamily="34" charset="-122"/>
                <a:cs typeface="+mn-ea"/>
              </a:rPr>
              <a:t> Learning Research(</a:t>
            </a:r>
            <a:r>
              <a:rPr lang="en-US" altLang="zh-CN" sz="2400" b="1" dirty="0">
                <a:solidFill>
                  <a:srgbClr val="FF0000"/>
                </a:solidFill>
                <a:latin typeface="Arial" panose="020B0604020202020204" pitchFamily="34" charset="0"/>
                <a:ea typeface="Microsoft YaHei" panose="020B0503020204020204" pitchFamily="34" charset="-122"/>
                <a:cs typeface="+mn-ea"/>
              </a:rPr>
              <a:t>JMLR</a:t>
            </a:r>
            <a:r>
              <a:rPr lang="en-US" altLang="zh-CN" sz="2400" b="1" dirty="0">
                <a:solidFill>
                  <a:srgbClr val="000066"/>
                </a:solidFill>
                <a:latin typeface="Arial" panose="020B0604020202020204" pitchFamily="34" charset="0"/>
                <a:ea typeface="Microsoft YaHei" panose="020B0503020204020204" pitchFamily="34" charset="-122"/>
                <a:cs typeface="+mn-ea"/>
              </a:rPr>
              <a:t>)</a:t>
            </a:r>
            <a:r>
              <a:rPr lang="zh-CN" altLang="en-US" sz="2400" b="1" dirty="0">
                <a:solidFill>
                  <a:srgbClr val="000066"/>
                </a:solidFill>
                <a:latin typeface="Arial" panose="020B0604020202020204" pitchFamily="34" charset="0"/>
                <a:ea typeface="Microsoft YaHei" panose="020B0503020204020204" pitchFamily="34" charset="-122"/>
                <a:cs typeface="+mn-ea"/>
              </a:rPr>
              <a:t>和</a:t>
            </a:r>
            <a:r>
              <a:rPr lang="en-US" altLang="zh-CN" sz="2400" b="1" dirty="0">
                <a:solidFill>
                  <a:srgbClr val="000066"/>
                </a:solidFill>
                <a:latin typeface="Arial" panose="020B0604020202020204" pitchFamily="34" charset="0"/>
                <a:ea typeface="Microsoft YaHei" panose="020B0503020204020204" pitchFamily="34" charset="-122"/>
                <a:cs typeface="+mn-ea"/>
              </a:rPr>
              <a:t>Machine Learning(</a:t>
            </a:r>
            <a:r>
              <a:rPr lang="en-US" altLang="zh-CN" sz="2400" b="1" dirty="0">
                <a:solidFill>
                  <a:srgbClr val="FF0000"/>
                </a:solidFill>
                <a:latin typeface="Arial" panose="020B0604020202020204" pitchFamily="34" charset="0"/>
                <a:ea typeface="Microsoft YaHei" panose="020B0503020204020204" pitchFamily="34" charset="-122"/>
                <a:cs typeface="+mn-ea"/>
              </a:rPr>
              <a:t>ML</a:t>
            </a:r>
            <a:r>
              <a:rPr lang="en-US" altLang="zh-CN" sz="2400" b="1" dirty="0">
                <a:solidFill>
                  <a:srgbClr val="000066"/>
                </a:solidFill>
                <a:latin typeface="Arial" panose="020B0604020202020204" pitchFamily="34" charset="0"/>
                <a:ea typeface="Microsoft YaHei" panose="020B0503020204020204" pitchFamily="34" charset="-122"/>
                <a:cs typeface="+mn-ea"/>
              </a:rPr>
              <a:t>).</a:t>
            </a:r>
          </a:p>
          <a:p>
            <a:pPr algn="just">
              <a:lnSpc>
                <a:spcPct val="130000"/>
              </a:lnSpc>
            </a:pPr>
            <a:r>
              <a:rPr lang="zh-CN" altLang="en-US" sz="2400" b="1" dirty="0">
                <a:solidFill>
                  <a:srgbClr val="000066"/>
                </a:solidFill>
                <a:latin typeface="Arial" panose="020B0604020202020204" pitchFamily="34" charset="0"/>
                <a:ea typeface="Microsoft YaHei" panose="020B0503020204020204" pitchFamily="34" charset="-122"/>
                <a:cs typeface="+mn-ea"/>
              </a:rPr>
              <a:t>其他会议：</a:t>
            </a:r>
            <a:r>
              <a:rPr lang="en-US" altLang="zh-CN" sz="2400" b="1" dirty="0">
                <a:solidFill>
                  <a:srgbClr val="FF0000"/>
                </a:solidFill>
                <a:latin typeface="Arial" panose="020B0604020202020204" pitchFamily="34" charset="0"/>
                <a:ea typeface="Microsoft YaHei" panose="020B0503020204020204" pitchFamily="34" charset="-122"/>
                <a:cs typeface="+mn-ea"/>
              </a:rPr>
              <a:t>IJCAI</a:t>
            </a:r>
            <a:r>
              <a:rPr lang="zh-CN" altLang="en-US" sz="2400" b="1" dirty="0">
                <a:solidFill>
                  <a:srgbClr val="FF0000"/>
                </a:solidFill>
                <a:latin typeface="Arial" panose="020B0604020202020204" pitchFamily="34" charset="0"/>
                <a:ea typeface="Microsoft YaHei" panose="020B0503020204020204" pitchFamily="34" charset="-122"/>
                <a:cs typeface="+mn-ea"/>
              </a:rPr>
              <a:t>、</a:t>
            </a:r>
            <a:r>
              <a:rPr lang="en-US" altLang="zh-CN" sz="2400" b="1" dirty="0">
                <a:solidFill>
                  <a:srgbClr val="FF0000"/>
                </a:solidFill>
                <a:latin typeface="Arial" panose="020B0604020202020204" pitchFamily="34" charset="0"/>
                <a:ea typeface="Microsoft YaHei" panose="020B0503020204020204" pitchFamily="34" charset="-122"/>
                <a:cs typeface="+mn-ea"/>
              </a:rPr>
              <a:t>AAAI</a:t>
            </a:r>
            <a:r>
              <a:rPr lang="zh-CN" altLang="en-US" sz="2400" b="1" dirty="0">
                <a:solidFill>
                  <a:srgbClr val="FF0000"/>
                </a:solidFill>
                <a:latin typeface="Arial" panose="020B0604020202020204" pitchFamily="34" charset="0"/>
                <a:ea typeface="Microsoft YaHei" panose="020B0503020204020204" pitchFamily="34" charset="-122"/>
                <a:cs typeface="+mn-ea"/>
              </a:rPr>
              <a:t>、</a:t>
            </a:r>
            <a:r>
              <a:rPr lang="en-US" altLang="zh-CN" sz="2400" b="1" dirty="0">
                <a:solidFill>
                  <a:srgbClr val="FF0000"/>
                </a:solidFill>
                <a:latin typeface="Arial" panose="020B0604020202020204" pitchFamily="34" charset="0"/>
                <a:ea typeface="Microsoft YaHei" panose="020B0503020204020204" pitchFamily="34" charset="-122"/>
                <a:cs typeface="+mn-ea"/>
              </a:rPr>
              <a:t>KDD</a:t>
            </a:r>
            <a:r>
              <a:rPr lang="zh-CN" altLang="en-US" sz="2400" b="1" dirty="0">
                <a:solidFill>
                  <a:srgbClr val="FF0000"/>
                </a:solidFill>
                <a:latin typeface="Arial" panose="020B0604020202020204" pitchFamily="34" charset="0"/>
                <a:ea typeface="Microsoft YaHei" panose="020B0503020204020204" pitchFamily="34" charset="-122"/>
                <a:cs typeface="+mn-ea"/>
              </a:rPr>
              <a:t>、</a:t>
            </a:r>
            <a:r>
              <a:rPr lang="en-US" altLang="zh-CN" sz="2400" b="1" dirty="0">
                <a:solidFill>
                  <a:srgbClr val="FF0000"/>
                </a:solidFill>
                <a:latin typeface="Arial" panose="020B0604020202020204" pitchFamily="34" charset="0"/>
                <a:ea typeface="Microsoft YaHei" panose="020B0503020204020204" pitchFamily="34" charset="-122"/>
                <a:cs typeface="+mn-ea"/>
              </a:rPr>
              <a:t>ICDM</a:t>
            </a:r>
            <a:r>
              <a:rPr lang="zh-CN" altLang="en-US" sz="2400" b="1" dirty="0">
                <a:solidFill>
                  <a:srgbClr val="000066"/>
                </a:solidFill>
                <a:latin typeface="Arial" panose="020B0604020202020204" pitchFamily="34" charset="0"/>
                <a:ea typeface="Microsoft YaHei" panose="020B0503020204020204" pitchFamily="34" charset="-122"/>
                <a:cs typeface="+mn-ea"/>
              </a:rPr>
              <a:t>等</a:t>
            </a:r>
            <a:endParaRPr lang="en-US" altLang="zh-CN" sz="2400" b="1" dirty="0">
              <a:solidFill>
                <a:srgbClr val="000066"/>
              </a:solidFill>
              <a:latin typeface="Arial" panose="020B0604020202020204" pitchFamily="34" charset="0"/>
              <a:ea typeface="Microsoft YaHei" panose="020B0503020204020204" pitchFamily="34" charset="-122"/>
              <a:cs typeface="+mn-ea"/>
            </a:endParaRPr>
          </a:p>
          <a:p>
            <a:pPr algn="just">
              <a:lnSpc>
                <a:spcPct val="130000"/>
              </a:lnSpc>
            </a:pPr>
            <a:r>
              <a:rPr lang="zh-CN" altLang="en-US" sz="2400" b="1" dirty="0">
                <a:solidFill>
                  <a:srgbClr val="000066"/>
                </a:solidFill>
                <a:latin typeface="Arial" panose="020B0604020202020204" pitchFamily="34" charset="0"/>
                <a:ea typeface="Microsoft YaHei" panose="020B0503020204020204" pitchFamily="34" charset="-122"/>
                <a:cs typeface="+mn-ea"/>
              </a:rPr>
              <a:t>其他期刊：</a:t>
            </a:r>
            <a:r>
              <a:rPr lang="en-US" altLang="zh-CN" sz="2400" b="1" dirty="0">
                <a:solidFill>
                  <a:srgbClr val="FF0000"/>
                </a:solidFill>
                <a:latin typeface="Arial" panose="020B0604020202020204" pitchFamily="34" charset="0"/>
                <a:ea typeface="Microsoft YaHei" panose="020B0503020204020204" pitchFamily="34" charset="-122"/>
                <a:cs typeface="+mn-ea"/>
              </a:rPr>
              <a:t>AI</a:t>
            </a:r>
            <a:r>
              <a:rPr lang="zh-CN" altLang="en-US" sz="2400" b="1" dirty="0">
                <a:solidFill>
                  <a:srgbClr val="FF0000"/>
                </a:solidFill>
                <a:latin typeface="Arial" panose="020B0604020202020204" pitchFamily="34" charset="0"/>
                <a:ea typeface="Microsoft YaHei" panose="020B0503020204020204" pitchFamily="34" charset="-122"/>
                <a:cs typeface="+mn-ea"/>
              </a:rPr>
              <a:t>、</a:t>
            </a:r>
            <a:r>
              <a:rPr lang="en-US" altLang="zh-CN" sz="2400" b="1" dirty="0">
                <a:solidFill>
                  <a:srgbClr val="FF0000"/>
                </a:solidFill>
                <a:latin typeface="Arial" panose="020B0604020202020204" pitchFamily="34" charset="0"/>
                <a:ea typeface="Microsoft YaHei" panose="020B0503020204020204" pitchFamily="34" charset="-122"/>
                <a:cs typeface="+mn-ea"/>
              </a:rPr>
              <a:t>JAIR</a:t>
            </a:r>
            <a:r>
              <a:rPr lang="zh-CN" altLang="en-US" sz="2400" b="1" dirty="0">
                <a:solidFill>
                  <a:srgbClr val="FF0000"/>
                </a:solidFill>
                <a:latin typeface="Arial" panose="020B0604020202020204" pitchFamily="34" charset="0"/>
                <a:ea typeface="Microsoft YaHei" panose="020B0503020204020204" pitchFamily="34" charset="-122"/>
                <a:cs typeface="+mn-ea"/>
              </a:rPr>
              <a:t>、</a:t>
            </a:r>
            <a:r>
              <a:rPr lang="en-US" altLang="zh-CN" sz="2400" b="1" dirty="0">
                <a:solidFill>
                  <a:srgbClr val="FF0000"/>
                </a:solidFill>
                <a:latin typeface="Arial" panose="020B0604020202020204" pitchFamily="34" charset="0"/>
                <a:ea typeface="Microsoft YaHei" panose="020B0503020204020204" pitchFamily="34" charset="-122"/>
                <a:cs typeface="+mn-ea"/>
              </a:rPr>
              <a:t>TPAMI</a:t>
            </a:r>
            <a:r>
              <a:rPr lang="zh-CN" altLang="en-US" sz="2400" b="1" dirty="0">
                <a:solidFill>
                  <a:srgbClr val="FF0000"/>
                </a:solidFill>
                <a:latin typeface="Arial" panose="020B0604020202020204" pitchFamily="34" charset="0"/>
                <a:ea typeface="Microsoft YaHei" panose="020B0503020204020204" pitchFamily="34" charset="-122"/>
                <a:cs typeface="+mn-ea"/>
              </a:rPr>
              <a:t>、</a:t>
            </a:r>
            <a:r>
              <a:rPr lang="en-US" altLang="zh-CN" sz="2400" b="1" dirty="0">
                <a:solidFill>
                  <a:srgbClr val="FF0000"/>
                </a:solidFill>
                <a:latin typeface="Arial" panose="020B0604020202020204" pitchFamily="34" charset="0"/>
                <a:ea typeface="Microsoft YaHei" panose="020B0503020204020204" pitchFamily="34" charset="-122"/>
                <a:cs typeface="+mn-ea"/>
              </a:rPr>
              <a:t>TKDE</a:t>
            </a:r>
            <a:r>
              <a:rPr lang="zh-CN" altLang="en-US" sz="2400" b="1" dirty="0">
                <a:solidFill>
                  <a:srgbClr val="FF0000"/>
                </a:solidFill>
                <a:latin typeface="Arial" panose="020B0604020202020204" pitchFamily="34" charset="0"/>
                <a:ea typeface="Microsoft YaHei" panose="020B0503020204020204" pitchFamily="34" charset="-122"/>
                <a:cs typeface="+mn-ea"/>
              </a:rPr>
              <a:t>、</a:t>
            </a:r>
            <a:r>
              <a:rPr lang="en-US" altLang="zh-CN" sz="2400" b="1" dirty="0">
                <a:solidFill>
                  <a:srgbClr val="FF0000"/>
                </a:solidFill>
                <a:latin typeface="Arial" panose="020B0604020202020204" pitchFamily="34" charset="0"/>
                <a:ea typeface="Microsoft YaHei" panose="020B0503020204020204" pitchFamily="34" charset="-122"/>
                <a:cs typeface="+mn-ea"/>
              </a:rPr>
              <a:t>DMKD</a:t>
            </a:r>
            <a:r>
              <a:rPr lang="zh-CN" altLang="en-US" sz="2400" b="1" dirty="0">
                <a:solidFill>
                  <a:srgbClr val="000066"/>
                </a:solidFill>
                <a:latin typeface="Arial" panose="020B0604020202020204" pitchFamily="34" charset="0"/>
                <a:ea typeface="Microsoft YaHei" panose="020B0503020204020204" pitchFamily="34" charset="-122"/>
                <a:cs typeface="+mn-ea"/>
              </a:rPr>
              <a:t>等</a:t>
            </a:r>
            <a:endParaRPr lang="en-US" altLang="zh-CN" sz="2400" b="1" dirty="0">
              <a:solidFill>
                <a:srgbClr val="000066"/>
              </a:solidFill>
              <a:latin typeface="Arial" panose="020B0604020202020204" pitchFamily="34" charset="0"/>
              <a:ea typeface="Microsoft YaHei" panose="020B0503020204020204" pitchFamily="34" charset="-122"/>
              <a:cs typeface="+mn-ea"/>
            </a:endParaRPr>
          </a:p>
          <a:p>
            <a:pPr algn="just">
              <a:lnSpc>
                <a:spcPct val="130000"/>
              </a:lnSpc>
            </a:pPr>
            <a:r>
              <a:rPr lang="zh-CN" altLang="en-US" sz="2400" b="1" dirty="0">
                <a:solidFill>
                  <a:srgbClr val="000066"/>
                </a:solidFill>
                <a:latin typeface="Arial" panose="020B0604020202020204" pitchFamily="34" charset="0"/>
                <a:ea typeface="Microsoft YaHei" panose="020B0503020204020204" pitchFamily="34" charset="-122"/>
                <a:cs typeface="+mn-ea"/>
              </a:rPr>
              <a:t>国内不少书记包含机器学习方面的内容，例如</a:t>
            </a:r>
            <a:r>
              <a:rPr lang="en-US" altLang="zh-CN" sz="2400" b="1" dirty="0">
                <a:solidFill>
                  <a:srgbClr val="000066"/>
                </a:solidFill>
                <a:latin typeface="Arial" panose="020B0604020202020204" pitchFamily="34" charset="0"/>
                <a:ea typeface="Microsoft YaHei" panose="020B0503020204020204" pitchFamily="34" charset="-122"/>
                <a:cs typeface="+mn-ea"/>
              </a:rPr>
              <a:t>[</a:t>
            </a:r>
            <a:r>
              <a:rPr lang="zh-CN" altLang="en-US" sz="2400" b="1" dirty="0">
                <a:solidFill>
                  <a:srgbClr val="000066"/>
                </a:solidFill>
                <a:latin typeface="Arial" panose="020B0604020202020204" pitchFamily="34" charset="0"/>
                <a:ea typeface="Microsoft YaHei" panose="020B0503020204020204" pitchFamily="34" charset="-122"/>
                <a:cs typeface="+mn-ea"/>
              </a:rPr>
              <a:t>陆汝钤</a:t>
            </a:r>
            <a:r>
              <a:rPr lang="en-US" altLang="zh-CN" sz="2400" b="1" dirty="0">
                <a:solidFill>
                  <a:srgbClr val="000066"/>
                </a:solidFill>
                <a:latin typeface="Arial" panose="020B0604020202020204" pitchFamily="34" charset="0"/>
                <a:ea typeface="Microsoft YaHei" panose="020B0503020204020204" pitchFamily="34" charset="-122"/>
                <a:cs typeface="+mn-ea"/>
              </a:rPr>
              <a:t>,1996].[</a:t>
            </a:r>
            <a:r>
              <a:rPr lang="zh-CN" altLang="en-US" sz="2400" b="1" dirty="0">
                <a:solidFill>
                  <a:srgbClr val="000066"/>
                </a:solidFill>
                <a:latin typeface="Arial" panose="020B0604020202020204" pitchFamily="34" charset="0"/>
                <a:ea typeface="Microsoft YaHei" panose="020B0503020204020204" pitchFamily="34" charset="-122"/>
                <a:cs typeface="+mn-ea"/>
              </a:rPr>
              <a:t>李航</a:t>
            </a:r>
            <a:r>
              <a:rPr lang="en-US" altLang="zh-CN" sz="2400" b="1" dirty="0">
                <a:solidFill>
                  <a:srgbClr val="000066"/>
                </a:solidFill>
                <a:latin typeface="Arial" panose="020B0604020202020204" pitchFamily="34" charset="0"/>
                <a:ea typeface="Microsoft YaHei" panose="020B0503020204020204" pitchFamily="34" charset="-122"/>
                <a:cs typeface="+mn-ea"/>
              </a:rPr>
              <a:t>,2012]</a:t>
            </a:r>
            <a:r>
              <a:rPr lang="zh-CN" altLang="en-US" sz="2400" b="1" dirty="0">
                <a:solidFill>
                  <a:srgbClr val="000066"/>
                </a:solidFill>
                <a:latin typeface="Arial" panose="020B0604020202020204" pitchFamily="34" charset="0"/>
                <a:ea typeface="Microsoft YaHei" panose="020B0503020204020204" pitchFamily="34" charset="-122"/>
                <a:cs typeface="+mn-ea"/>
              </a:rPr>
              <a:t>是一统计学习为主题的读物</a:t>
            </a:r>
            <a:r>
              <a:rPr lang="en-US" altLang="zh-CN" sz="2400" b="1" dirty="0">
                <a:solidFill>
                  <a:srgbClr val="000066"/>
                </a:solidFill>
                <a:latin typeface="Arial" panose="020B0604020202020204" pitchFamily="34" charset="0"/>
                <a:ea typeface="Microsoft YaHei" panose="020B0503020204020204" pitchFamily="34" charset="-122"/>
                <a:cs typeface="+mn-ea"/>
              </a:rPr>
              <a:t>. </a:t>
            </a:r>
            <a:r>
              <a:rPr lang="zh-CN" altLang="en-US" sz="2400" b="1" dirty="0">
                <a:solidFill>
                  <a:srgbClr val="000066"/>
                </a:solidFill>
                <a:latin typeface="Arial" panose="020B0604020202020204" pitchFamily="34" charset="0"/>
                <a:ea typeface="Microsoft YaHei" panose="020B0503020204020204" pitchFamily="34" charset="-122"/>
                <a:cs typeface="+mn-ea"/>
              </a:rPr>
              <a:t>国内机器学习领域最重要的活动是两年一次的中国机器学习大会</a:t>
            </a:r>
            <a:r>
              <a:rPr lang="en-US" altLang="zh-CN" sz="2400" b="1" dirty="0">
                <a:solidFill>
                  <a:srgbClr val="000066"/>
                </a:solidFill>
                <a:latin typeface="Arial" panose="020B0604020202020204" pitchFamily="34" charset="0"/>
                <a:ea typeface="Microsoft YaHei" panose="020B0503020204020204" pitchFamily="34" charset="-122"/>
                <a:cs typeface="+mn-ea"/>
              </a:rPr>
              <a:t>(</a:t>
            </a:r>
            <a:r>
              <a:rPr lang="en-US" altLang="zh-CN" sz="2400" b="1" dirty="0">
                <a:solidFill>
                  <a:srgbClr val="FF0000"/>
                </a:solidFill>
                <a:latin typeface="Arial" panose="020B0604020202020204" pitchFamily="34" charset="0"/>
                <a:ea typeface="Microsoft YaHei" panose="020B0503020204020204" pitchFamily="34" charset="-122"/>
                <a:cs typeface="+mn-ea"/>
              </a:rPr>
              <a:t>CCML</a:t>
            </a:r>
            <a:r>
              <a:rPr lang="en-US" altLang="zh-CN" sz="2400" b="1" dirty="0">
                <a:solidFill>
                  <a:srgbClr val="000066"/>
                </a:solidFill>
                <a:latin typeface="Arial" panose="020B0604020202020204" pitchFamily="34" charset="0"/>
                <a:ea typeface="Microsoft YaHei" panose="020B0503020204020204" pitchFamily="34" charset="-122"/>
                <a:cs typeface="+mn-ea"/>
              </a:rPr>
              <a:t>)</a:t>
            </a:r>
            <a:r>
              <a:rPr lang="zh-CN" altLang="en-US" sz="2400" b="1" dirty="0">
                <a:solidFill>
                  <a:srgbClr val="000066"/>
                </a:solidFill>
                <a:latin typeface="Arial" panose="020B0604020202020204" pitchFamily="34" charset="0"/>
                <a:ea typeface="Microsoft YaHei" panose="020B0503020204020204" pitchFamily="34" charset="-122"/>
                <a:cs typeface="+mn-ea"/>
              </a:rPr>
              <a:t>以及每年举行的“机器学习及其应用”研讨会</a:t>
            </a:r>
            <a:r>
              <a:rPr lang="en-US" altLang="zh-CN" sz="2400" b="1" dirty="0">
                <a:solidFill>
                  <a:srgbClr val="000066"/>
                </a:solidFill>
                <a:latin typeface="Arial" panose="020B0604020202020204" pitchFamily="34" charset="0"/>
                <a:ea typeface="Microsoft YaHei" panose="020B0503020204020204" pitchFamily="34" charset="-122"/>
                <a:cs typeface="+mn-ea"/>
              </a:rPr>
              <a:t>(</a:t>
            </a:r>
            <a:r>
              <a:rPr lang="en-US" altLang="zh-CN" sz="2400" b="1" dirty="0">
                <a:solidFill>
                  <a:srgbClr val="FF0000"/>
                </a:solidFill>
                <a:latin typeface="Arial" panose="020B0604020202020204" pitchFamily="34" charset="0"/>
                <a:ea typeface="Microsoft YaHei" panose="020B0503020204020204" pitchFamily="34" charset="-122"/>
                <a:cs typeface="+mn-ea"/>
              </a:rPr>
              <a:t>MLA</a:t>
            </a:r>
            <a:r>
              <a:rPr lang="en-US" altLang="zh-CN" sz="2400" b="1" dirty="0">
                <a:solidFill>
                  <a:srgbClr val="000066"/>
                </a:solidFill>
                <a:latin typeface="Arial" panose="020B0604020202020204" pitchFamily="34" charset="0"/>
                <a:ea typeface="Microsoft YaHei" panose="020B0503020204020204" pitchFamily="34" charset="-122"/>
                <a:cs typeface="+mn-ea"/>
              </a:rPr>
              <a:t>).</a:t>
            </a:r>
            <a:endParaRPr lang="zh-CN" altLang="en-US" sz="2400" b="1" dirty="0">
              <a:solidFill>
                <a:srgbClr val="000066"/>
              </a:solidFill>
              <a:latin typeface="Arial" panose="020B0604020202020204" pitchFamily="34" charset="0"/>
              <a:ea typeface="Microsoft YaHei" panose="020B0503020204020204" pitchFamily="34" charset="-122"/>
              <a:cs typeface="+mn-ea"/>
            </a:endParaRPr>
          </a:p>
        </p:txBody>
      </p:sp>
    </p:spTree>
    <p:extLst>
      <p:ext uri="{BB962C8B-B14F-4D97-AF65-F5344CB8AC3E}">
        <p14:creationId xmlns:p14="http://schemas.microsoft.com/office/powerpoint/2010/main" val="19978663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a:t>作业：</a:t>
            </a:r>
            <a:r>
              <a:rPr kumimoji="1" lang="en-US" altLang="zh-CN" dirty="0"/>
              <a:t>1.1</a:t>
            </a:r>
            <a:r>
              <a:rPr kumimoji="1" lang="zh-CN" altLang="en-US" dirty="0"/>
              <a:t>，</a:t>
            </a:r>
            <a:r>
              <a:rPr kumimoji="1" lang="en-US" altLang="zh-CN" dirty="0"/>
              <a:t>1.5</a:t>
            </a:r>
          </a:p>
          <a:p>
            <a:r>
              <a:rPr kumimoji="1" lang="zh-CN" altLang="en-US" dirty="0"/>
              <a:t>注明学号和姓名</a:t>
            </a:r>
            <a:r>
              <a:rPr kumimoji="1" lang="zh-Hans" altLang="en-US" dirty="0"/>
              <a:t>；提交</a:t>
            </a:r>
            <a:r>
              <a:rPr kumimoji="1" lang="en-US" altLang="zh-Hans" dirty="0"/>
              <a:t>pdf</a:t>
            </a:r>
            <a:r>
              <a:rPr kumimoji="1" lang="zh-CN" altLang="en-US" dirty="0"/>
              <a:t>（</a:t>
            </a:r>
            <a:r>
              <a:rPr kumimoji="1" lang="en-US" altLang="zh-CN" dirty="0"/>
              <a:t>word</a:t>
            </a:r>
            <a:r>
              <a:rPr kumimoji="1" lang="zh-CN" altLang="en-US" dirty="0"/>
              <a:t>转换，或</a:t>
            </a:r>
            <a:r>
              <a:rPr kumimoji="1" lang="en-US" altLang="zh-CN" dirty="0"/>
              <a:t>A4</a:t>
            </a:r>
            <a:r>
              <a:rPr kumimoji="1" lang="zh-CN" altLang="en-US" dirty="0"/>
              <a:t>纸拍照转换）</a:t>
            </a:r>
          </a:p>
        </p:txBody>
      </p:sp>
      <p:sp>
        <p:nvSpPr>
          <p:cNvPr id="3" name="标题 2"/>
          <p:cNvSpPr>
            <a:spLocks noGrp="1"/>
          </p:cNvSpPr>
          <p:nvPr>
            <p:ph type="title"/>
          </p:nvPr>
        </p:nvSpPr>
        <p:spPr/>
        <p:txBody>
          <a:bodyPr/>
          <a:lstStyle/>
          <a:p>
            <a:r>
              <a:rPr kumimoji="1" lang="zh-CN" altLang="en-US" dirty="0"/>
              <a:t>第</a:t>
            </a:r>
            <a:r>
              <a:rPr kumimoji="1" lang="en-US" altLang="zh-CN" dirty="0"/>
              <a:t>1</a:t>
            </a:r>
            <a:r>
              <a:rPr kumimoji="1" lang="zh-CN" altLang="en-US" dirty="0"/>
              <a:t>章 绪论 </a:t>
            </a:r>
          </a:p>
        </p:txBody>
      </p:sp>
    </p:spTree>
    <p:extLst>
      <p:ext uri="{BB962C8B-B14F-4D97-AF65-F5344CB8AC3E}">
        <p14:creationId xmlns:p14="http://schemas.microsoft.com/office/powerpoint/2010/main" val="34818364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endParaRPr lang="zh-CN" altLang="en-US" sz="3200" b="1" dirty="0">
              <a:solidFill>
                <a:schemeClr val="tx1"/>
              </a:solidFill>
            </a:endParaRPr>
          </a:p>
        </p:txBody>
      </p:sp>
      <p:sp>
        <p:nvSpPr>
          <p:cNvPr id="4" name="内容占位符 2"/>
          <p:cNvSpPr txBox="1">
            <a:spLocks/>
          </p:cNvSpPr>
          <p:nvPr/>
        </p:nvSpPr>
        <p:spPr bwMode="auto">
          <a:xfrm>
            <a:off x="838200" y="841429"/>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altLang="zh-CN" b="1" dirty="0">
              <a:latin typeface="黑体" panose="02010609060101010101" pitchFamily="49" charset="-122"/>
              <a:ea typeface="黑体" panose="02010609060101010101" pitchFamily="49" charset="-122"/>
            </a:endParaRPr>
          </a:p>
          <a:p>
            <a:pPr marL="0" indent="0">
              <a:buFont typeface="Arial" charset="0"/>
              <a:buNone/>
            </a:pPr>
            <a:endParaRPr lang="en-US" altLang="zh-CN" b="1" dirty="0">
              <a:latin typeface="黑体" panose="02010609060101010101" pitchFamily="49" charset="-122"/>
              <a:ea typeface="黑体" panose="02010609060101010101" pitchFamily="49" charset="-122"/>
            </a:endParaRPr>
          </a:p>
          <a:p>
            <a:pPr marL="0" indent="0">
              <a:buFont typeface="Arial" charset="0"/>
              <a:buNone/>
            </a:pPr>
            <a:endParaRPr lang="en-US" altLang="zh-CN" b="1" dirty="0">
              <a:latin typeface="黑体" panose="02010609060101010101" pitchFamily="49" charset="-122"/>
              <a:ea typeface="黑体" panose="02010609060101010101" pitchFamily="49" charset="-122"/>
            </a:endParaRPr>
          </a:p>
          <a:p>
            <a:pPr marL="0" indent="0">
              <a:buFont typeface="Arial" charset="0"/>
              <a:buNone/>
            </a:pPr>
            <a:endParaRPr lang="en-US" altLang="zh-CN" b="1" dirty="0">
              <a:latin typeface="黑体" panose="02010609060101010101" pitchFamily="49" charset="-122"/>
              <a:ea typeface="黑体" panose="02010609060101010101" pitchFamily="49" charset="-122"/>
            </a:endParaRPr>
          </a:p>
          <a:p>
            <a:pPr marL="0" indent="0" algn="ctr">
              <a:buFont typeface="Arial" charset="0"/>
              <a:buNone/>
            </a:pPr>
            <a:r>
              <a:rPr lang="zh-CN" altLang="en-US" sz="5400" b="1" dirty="0">
                <a:solidFill>
                  <a:srgbClr val="FF0000"/>
                </a:solidFill>
                <a:latin typeface="黑体" panose="02010609060101010101" pitchFamily="49" charset="-122"/>
                <a:ea typeface="黑体" panose="02010609060101010101" pitchFamily="49" charset="-122"/>
              </a:rPr>
              <a:t>谢   谢！</a:t>
            </a:r>
          </a:p>
        </p:txBody>
      </p:sp>
    </p:spTree>
    <p:extLst>
      <p:ext uri="{BB962C8B-B14F-4D97-AF65-F5344CB8AC3E}">
        <p14:creationId xmlns:p14="http://schemas.microsoft.com/office/powerpoint/2010/main" val="118078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a:t>课堂表现（</a:t>
            </a:r>
            <a:r>
              <a:rPr lang="en-US" altLang="zh-CN" dirty="0"/>
              <a:t>20%</a:t>
            </a:r>
            <a:r>
              <a:rPr lang="zh-CN" altLang="en-US" dirty="0"/>
              <a:t>）、平时作业（</a:t>
            </a:r>
            <a:r>
              <a:rPr lang="en-US" altLang="zh-CN" dirty="0"/>
              <a:t>30%</a:t>
            </a:r>
            <a:r>
              <a:rPr lang="zh-CN" altLang="en-US" dirty="0"/>
              <a:t>）和课程论文（</a:t>
            </a:r>
            <a:r>
              <a:rPr lang="en-US" altLang="zh-CN" dirty="0"/>
              <a:t>50%</a:t>
            </a:r>
            <a:r>
              <a:rPr lang="zh-CN" altLang="en-US" dirty="0"/>
              <a:t>）。</a:t>
            </a:r>
          </a:p>
          <a:p>
            <a:pPr lvl="1">
              <a:lnSpc>
                <a:spcPct val="150000"/>
              </a:lnSpc>
            </a:pPr>
            <a:r>
              <a:rPr lang="zh-CN" altLang="en-US" sz="2400" dirty="0"/>
              <a:t>课堂表现：根据学生课堂讨论、表现、报告等进行综合考核，共计</a:t>
            </a:r>
            <a:r>
              <a:rPr lang="en-US" altLang="zh-CN" sz="2400" dirty="0"/>
              <a:t>20</a:t>
            </a:r>
            <a:r>
              <a:rPr lang="zh-CN" altLang="en-US" sz="2400" dirty="0"/>
              <a:t>分。</a:t>
            </a:r>
          </a:p>
          <a:p>
            <a:pPr lvl="1">
              <a:lnSpc>
                <a:spcPct val="150000"/>
              </a:lnSpc>
            </a:pPr>
            <a:r>
              <a:rPr lang="zh-CN" altLang="en-US" sz="2400" dirty="0"/>
              <a:t>平时作业：根据学生作业完成情况进行考核，共计</a:t>
            </a:r>
            <a:r>
              <a:rPr lang="en-US" altLang="zh-CN" sz="2400" dirty="0"/>
              <a:t>30</a:t>
            </a:r>
            <a:r>
              <a:rPr lang="zh-CN" altLang="en-US" sz="2400" dirty="0"/>
              <a:t>分。</a:t>
            </a:r>
          </a:p>
          <a:p>
            <a:pPr lvl="1">
              <a:lnSpc>
                <a:spcPct val="150000"/>
              </a:lnSpc>
            </a:pPr>
            <a:r>
              <a:rPr lang="zh-CN" altLang="en-US" sz="2400" dirty="0"/>
              <a:t>课程论文：根据课程论文质量和答辩情况进行综合考核，共计</a:t>
            </a:r>
            <a:r>
              <a:rPr lang="en-US" altLang="zh-CN" sz="2400" dirty="0"/>
              <a:t>50</a:t>
            </a:r>
            <a:r>
              <a:rPr lang="zh-CN" altLang="en-US" sz="2400" dirty="0"/>
              <a:t>分。</a:t>
            </a:r>
          </a:p>
          <a:p>
            <a:pPr marL="457200" lvl="1" indent="0">
              <a:lnSpc>
                <a:spcPct val="150000"/>
              </a:lnSpc>
              <a:buNone/>
            </a:pPr>
            <a:endParaRPr lang="zh-CN" altLang="zh-CN" dirty="0"/>
          </a:p>
          <a:p>
            <a:pPr marL="0" indent="0">
              <a:lnSpc>
                <a:spcPct val="150000"/>
              </a:lnSpc>
              <a:buNone/>
            </a:pPr>
            <a:endParaRPr kumimoji="1" lang="zh-CN" altLang="en-US" dirty="0"/>
          </a:p>
        </p:txBody>
      </p:sp>
      <p:sp>
        <p:nvSpPr>
          <p:cNvPr id="3" name="标题 2"/>
          <p:cNvSpPr>
            <a:spLocks noGrp="1"/>
          </p:cNvSpPr>
          <p:nvPr>
            <p:ph type="title"/>
          </p:nvPr>
        </p:nvSpPr>
        <p:spPr>
          <a:xfrm>
            <a:off x="609600" y="207488"/>
            <a:ext cx="5181600" cy="533400"/>
          </a:xfrm>
        </p:spPr>
        <p:txBody>
          <a:bodyPr/>
          <a:lstStyle/>
          <a:p>
            <a:r>
              <a:rPr kumimoji="1" lang="zh-CN" altLang="en-US" dirty="0"/>
              <a:t>成绩构成</a:t>
            </a:r>
          </a:p>
        </p:txBody>
      </p:sp>
    </p:spTree>
    <p:extLst>
      <p:ext uri="{BB962C8B-B14F-4D97-AF65-F5344CB8AC3E}">
        <p14:creationId xmlns:p14="http://schemas.microsoft.com/office/powerpoint/2010/main" val="769943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5153" y="1127273"/>
            <a:ext cx="6795248" cy="5135563"/>
          </a:xfrm>
        </p:spPr>
        <p:txBody>
          <a:bodyPr/>
          <a:lstStyle/>
          <a:p>
            <a:pPr algn="just">
              <a:lnSpc>
                <a:spcPct val="150000"/>
              </a:lnSpc>
            </a:pPr>
            <a:r>
              <a:rPr kumimoji="1" lang="zh-CN" altLang="en-US" dirty="0"/>
              <a:t>任课教师：任亚洲，计算机学院</a:t>
            </a:r>
            <a:endParaRPr kumimoji="1" lang="en-US" altLang="zh-CN" dirty="0"/>
          </a:p>
          <a:p>
            <a:pPr>
              <a:lnSpc>
                <a:spcPct val="150000"/>
              </a:lnSpc>
            </a:pPr>
            <a:r>
              <a:rPr kumimoji="1" lang="zh-CN" altLang="en-US" dirty="0"/>
              <a:t>学术主页：</a:t>
            </a:r>
            <a:r>
              <a:rPr lang="en-US" altLang="zh-CN" dirty="0">
                <a:hlinkClick r:id="rId2"/>
              </a:rPr>
              <a:t> </a:t>
            </a:r>
            <a:r>
              <a:rPr lang="en-US" altLang="zh-CN" dirty="0">
                <a:hlinkClick r:id="rId3"/>
              </a:rPr>
              <a:t>https://scholar.google.com/citations?hl=en&amp;user=M7Ocw0YAAAAJ</a:t>
            </a:r>
            <a:endParaRPr lang="en-US" altLang="zh-CN" dirty="0"/>
          </a:p>
          <a:p>
            <a:pPr>
              <a:lnSpc>
                <a:spcPct val="150000"/>
              </a:lnSpc>
            </a:pPr>
            <a:r>
              <a:rPr kumimoji="1" lang="zh-CN" altLang="en-US" dirty="0"/>
              <a:t>邮箱：</a:t>
            </a:r>
            <a:r>
              <a:rPr kumimoji="1" lang="en-US" altLang="zh-CN" dirty="0">
                <a:hlinkClick r:id="rId4"/>
              </a:rPr>
              <a:t>yazhou.ren@uestc.edu.cn</a:t>
            </a:r>
            <a:r>
              <a:rPr kumimoji="1" lang="zh-CN" altLang="en-US" dirty="0"/>
              <a:t> </a:t>
            </a:r>
            <a:endParaRPr kumimoji="1" lang="en-US" altLang="zh-CN" dirty="0"/>
          </a:p>
          <a:p>
            <a:pPr algn="just">
              <a:lnSpc>
                <a:spcPct val="150000"/>
              </a:lnSpc>
            </a:pPr>
            <a:r>
              <a:rPr kumimoji="1" lang="zh-CN" altLang="en-US" dirty="0"/>
              <a:t>办公地点：主楼</a:t>
            </a:r>
            <a:r>
              <a:rPr kumimoji="1" lang="en-US" altLang="zh-CN" dirty="0"/>
              <a:t>B1-20</a:t>
            </a:r>
            <a:r>
              <a:rPr kumimoji="1" lang="en-US" altLang="zh-Hans" dirty="0"/>
              <a:t>5</a:t>
            </a:r>
            <a:endParaRPr kumimoji="1" lang="en-US" altLang="zh-CN" dirty="0"/>
          </a:p>
        </p:txBody>
      </p:sp>
      <p:sp>
        <p:nvSpPr>
          <p:cNvPr id="3" name="标题 2"/>
          <p:cNvSpPr>
            <a:spLocks noGrp="1"/>
          </p:cNvSpPr>
          <p:nvPr>
            <p:ph type="title"/>
          </p:nvPr>
        </p:nvSpPr>
        <p:spPr/>
        <p:txBody>
          <a:bodyPr/>
          <a:lstStyle/>
          <a:p>
            <a:r>
              <a:rPr kumimoji="1" lang="zh-CN" altLang="en-US" dirty="0"/>
              <a:t>联系方式</a:t>
            </a:r>
          </a:p>
        </p:txBody>
      </p:sp>
      <p:pic>
        <p:nvPicPr>
          <p:cNvPr id="6" name="图片 5">
            <a:extLst>
              <a:ext uri="{FF2B5EF4-FFF2-40B4-BE49-F238E27FC236}">
                <a16:creationId xmlns:a16="http://schemas.microsoft.com/office/drawing/2014/main" id="{4ED4634B-C5F4-EA49-B461-903DF28B7C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9294" y="1127274"/>
            <a:ext cx="3173506" cy="4396628"/>
          </a:xfrm>
          <a:prstGeom prst="rect">
            <a:avLst/>
          </a:prstGeom>
        </p:spPr>
      </p:pic>
    </p:spTree>
    <p:extLst>
      <p:ext uri="{BB962C8B-B14F-4D97-AF65-F5344CB8AC3E}">
        <p14:creationId xmlns:p14="http://schemas.microsoft.com/office/powerpoint/2010/main" val="393294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5153" y="1127273"/>
            <a:ext cx="6795248" cy="5135563"/>
          </a:xfrm>
        </p:spPr>
        <p:txBody>
          <a:bodyPr/>
          <a:lstStyle/>
          <a:p>
            <a:pPr algn="just"/>
            <a:endParaRPr kumimoji="1" lang="en-US" altLang="zh-CN" dirty="0"/>
          </a:p>
          <a:p>
            <a:pPr algn="just"/>
            <a:endParaRPr kumimoji="1" lang="en-US" altLang="zh-CN" dirty="0"/>
          </a:p>
          <a:p>
            <a:pPr algn="just"/>
            <a:endParaRPr kumimoji="1" lang="en-US" altLang="zh-CN" dirty="0"/>
          </a:p>
          <a:p>
            <a:pPr algn="just"/>
            <a:r>
              <a:rPr kumimoji="1" lang="en-US" altLang="zh-CN" dirty="0"/>
              <a:t>QQ</a:t>
            </a:r>
            <a:r>
              <a:rPr kumimoji="1" lang="zh-CN" altLang="en-US" dirty="0"/>
              <a:t>群：</a:t>
            </a:r>
            <a:r>
              <a:rPr kumimoji="1" lang="is-IS" altLang="zh-CN" dirty="0"/>
              <a:t> 1023486345</a:t>
            </a:r>
          </a:p>
          <a:p>
            <a:pPr lvl="1" algn="just"/>
            <a:r>
              <a:rPr kumimoji="1" lang="zh-CN" altLang="en-US" dirty="0"/>
              <a:t>（加群后修改昵称：“学号</a:t>
            </a:r>
            <a:r>
              <a:rPr kumimoji="1" lang="en-US" altLang="zh-CN" dirty="0"/>
              <a:t>-</a:t>
            </a:r>
            <a:r>
              <a:rPr kumimoji="1" lang="zh-CN" altLang="en-US" dirty="0"/>
              <a:t>姓名”） </a:t>
            </a:r>
            <a:endParaRPr kumimoji="1" lang="en-US" altLang="zh-CN" dirty="0"/>
          </a:p>
        </p:txBody>
      </p:sp>
      <p:sp>
        <p:nvSpPr>
          <p:cNvPr id="3" name="标题 2"/>
          <p:cNvSpPr>
            <a:spLocks noGrp="1"/>
          </p:cNvSpPr>
          <p:nvPr>
            <p:ph type="title"/>
          </p:nvPr>
        </p:nvSpPr>
        <p:spPr/>
        <p:txBody>
          <a:bodyPr/>
          <a:lstStyle/>
          <a:p>
            <a:r>
              <a:rPr kumimoji="1" lang="zh-CN" altLang="en-US" dirty="0"/>
              <a:t>班级群</a:t>
            </a:r>
          </a:p>
        </p:txBody>
      </p:sp>
      <p:pic>
        <p:nvPicPr>
          <p:cNvPr id="5" name="图片 4">
            <a:extLst>
              <a:ext uri="{FF2B5EF4-FFF2-40B4-BE49-F238E27FC236}">
                <a16:creationId xmlns:a16="http://schemas.microsoft.com/office/drawing/2014/main" id="{40FF1F80-715D-1740-98B6-F96D7E58EC40}"/>
              </a:ext>
            </a:extLst>
          </p:cNvPr>
          <p:cNvPicPr>
            <a:picLocks noChangeAspect="1"/>
          </p:cNvPicPr>
          <p:nvPr/>
        </p:nvPicPr>
        <p:blipFill rotWithShape="1">
          <a:blip r:embed="rId2">
            <a:extLst>
              <a:ext uri="{28A0092B-C50C-407E-A947-70E740481C1C}">
                <a14:useLocalDpi xmlns:a14="http://schemas.microsoft.com/office/drawing/2010/main" val="0"/>
              </a:ext>
            </a:extLst>
          </a:blip>
          <a:srcRect t="11088" b="12223"/>
          <a:stretch/>
        </p:blipFill>
        <p:spPr>
          <a:xfrm>
            <a:off x="7520951" y="1003448"/>
            <a:ext cx="3855697" cy="5259388"/>
          </a:xfrm>
          <a:prstGeom prst="rect">
            <a:avLst/>
          </a:prstGeom>
        </p:spPr>
      </p:pic>
    </p:spTree>
    <p:extLst>
      <p:ext uri="{BB962C8B-B14F-4D97-AF65-F5344CB8AC3E}">
        <p14:creationId xmlns:p14="http://schemas.microsoft.com/office/powerpoint/2010/main" val="3314754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0066"/>
                </a:solidFill>
                <a:effectLst>
                  <a:outerShdw blurRad="38100" dist="38100" dir="2700000" algn="tl">
                    <a:srgbClr val="000000">
                      <a:alpha val="43137"/>
                    </a:srgbClr>
                  </a:outerShdw>
                </a:effectLst>
                <a:latin typeface="Arial" panose="020B0604020202020204" pitchFamily="34" charset="0"/>
                <a:ea typeface="Microsoft YaHei" panose="020B0503020204020204" pitchFamily="34" charset="-122"/>
                <a:cs typeface="+mn-ea"/>
              </a:rPr>
              <a:t>第一章：绪论</a:t>
            </a:r>
          </a:p>
        </p:txBody>
      </p:sp>
    </p:spTree>
    <p:extLst>
      <p:ext uri="{BB962C8B-B14F-4D97-AF65-F5344CB8AC3E}">
        <p14:creationId xmlns:p14="http://schemas.microsoft.com/office/powerpoint/2010/main" val="13063493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THENA.CUSTOMXMLID" val="{1FECFFB8-A265-4C25-B046-B7BC3D335045}"/>
  <p:tag name="ATHENA.CUSTOMXMLCONTENT" val="&lt;?xml version=&quot;1.0&quot;?&gt;&lt;athena xmlns=&quot;http://schemas.microsoft.com/edu/athena&quot; version=&quot;0.1.1819.0&quot;&gt;&lt;timings duration=&quot;10695&quot;/&gt;&lt;/athena&gt;"/>
</p:tagLst>
</file>

<file path=ppt/theme/theme1.xml><?xml version="1.0" encoding="utf-8"?>
<a:theme xmlns:a="http://schemas.openxmlformats.org/drawingml/2006/main" name="Presentation1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estc_new">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2">
              <a:lumMod val="75000"/>
            </a:schemeClr>
          </a:solidFill>
        </a:ln>
      </a:spPr>
      <a:bodyPr anchor="ctr"/>
      <a:lstStyle>
        <a:defPPr eaLnBrk="1" hangingPunct="1">
          <a:lnSpc>
            <a:spcPct val="150000"/>
          </a:lnSpc>
          <a:spcBef>
            <a:spcPct val="50000"/>
          </a:spcBef>
          <a:defRPr sz="2000" dirty="0">
            <a:solidFill>
              <a:schemeClr val="accent2"/>
            </a:solidFill>
            <a:latin typeface="Times New Roman" panose="02020603050405020304" pitchFamily="18" charset="0"/>
            <a:ea typeface="黑体" panose="02010609060101010101" pitchFamily="2" charset="-122"/>
            <a:cs typeface="Times New Roman" panose="02020603050405020304" pitchFamily="18"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272672"/>
          </a:solidFill>
        </a:ln>
      </a:spPr>
      <a:bodyPr/>
      <a:lstStyle/>
      <a:style>
        <a:lnRef idx="1">
          <a:schemeClr val="accent1"/>
        </a:lnRef>
        <a:fillRef idx="0">
          <a:schemeClr val="accent1"/>
        </a:fillRef>
        <a:effectRef idx="0">
          <a:schemeClr val="accent1"/>
        </a:effectRef>
        <a:fontRef idx="minor">
          <a:schemeClr val="tx1"/>
        </a:fontRef>
      </a:style>
    </a:lnDef>
    <a:txDef>
      <a:spPr>
        <a:solidFill>
          <a:srgbClr val="FDF4E9"/>
        </a:solidFill>
      </a:spPr>
      <a:bodyPr wrap="square" rtlCol="0">
        <a:spAutoFit/>
      </a:bodyPr>
      <a:lstStyle>
        <a:defPPr algn="l">
          <a:lnSpc>
            <a:spcPct val="150000"/>
          </a:lnSpc>
          <a:defRPr sz="2000" dirty="0">
            <a:solidFill>
              <a:srgbClr val="272672"/>
            </a:solidFill>
            <a:latin typeface="SimSun" panose="02010600030101010101" pitchFamily="2" charset="-122"/>
            <a:ea typeface="SimSun" panose="02010600030101010101" pitchFamily="2" charset="-122"/>
          </a:defRPr>
        </a:defPPr>
      </a:lstStyle>
      <a:style>
        <a:lnRef idx="3">
          <a:schemeClr val="lt1"/>
        </a:lnRef>
        <a:fillRef idx="1">
          <a:schemeClr val="accent1"/>
        </a:fillRef>
        <a:effectRef idx="1">
          <a:schemeClr val="accent1"/>
        </a:effectRef>
        <a:fontRef idx="minor">
          <a:schemeClr val="lt1"/>
        </a:fontRef>
      </a: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1819.0">
  <timings duration="10695"/>
</athena>
</file>

<file path=customXml/itemProps1.xml><?xml version="1.0" encoding="utf-8"?>
<ds:datastoreItem xmlns:ds="http://schemas.openxmlformats.org/officeDocument/2006/customXml" ds:itemID="{5479FA0C-82C5-4C5D-BA6D-2CE66C5F75B6}">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14434</TotalTime>
  <Words>3409</Words>
  <Application>Microsoft Macintosh PowerPoint</Application>
  <PresentationFormat>宽屏</PresentationFormat>
  <Paragraphs>438</Paragraphs>
  <Slides>54</Slides>
  <Notes>12</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3</vt:i4>
      </vt:variant>
      <vt:variant>
        <vt:lpstr>幻灯片标题</vt:lpstr>
      </vt:variant>
      <vt:variant>
        <vt:i4>54</vt:i4>
      </vt:variant>
    </vt:vector>
  </HeadingPairs>
  <TitlesOfParts>
    <vt:vector size="74" baseType="lpstr">
      <vt:lpstr>黑体</vt:lpstr>
      <vt:lpstr>黑体</vt:lpstr>
      <vt:lpstr>华文琥珀</vt:lpstr>
      <vt:lpstr>宋体</vt:lpstr>
      <vt:lpstr>微软雅黑</vt:lpstr>
      <vt:lpstr>幼圆</vt:lpstr>
      <vt:lpstr>Arial</vt:lpstr>
      <vt:lpstr>Calibri</vt:lpstr>
      <vt:lpstr>Cambria Math</vt:lpstr>
      <vt:lpstr>Palatino Linotype</vt:lpstr>
      <vt:lpstr>Times New Roman</vt:lpstr>
      <vt:lpstr>Verdana</vt:lpstr>
      <vt:lpstr>Wingdings</vt:lpstr>
      <vt:lpstr>Wingdings 2</vt:lpstr>
      <vt:lpstr>Presentation1 template</vt:lpstr>
      <vt:lpstr>uestc_new</vt:lpstr>
      <vt:lpstr>默认设计模板</vt:lpstr>
      <vt:lpstr>Image</vt:lpstr>
      <vt:lpstr>工作表</vt:lpstr>
      <vt:lpstr>Equation</vt:lpstr>
      <vt:lpstr>PowerPoint 演示文稿</vt:lpstr>
      <vt:lpstr>课程介绍</vt:lpstr>
      <vt:lpstr>教材</vt:lpstr>
      <vt:lpstr>参考资料</vt:lpstr>
      <vt:lpstr>课程信息</vt:lpstr>
      <vt:lpstr>成绩构成</vt:lpstr>
      <vt:lpstr>联系方式</vt:lpstr>
      <vt:lpstr>班级群</vt:lpstr>
      <vt:lpstr>第一章：绪论</vt:lpstr>
      <vt:lpstr>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什么是人工智能？</vt:lpstr>
      <vt:lpstr>课堂讨论</vt:lpstr>
      <vt:lpstr>机器学习</vt:lpstr>
      <vt:lpstr>机器学习与数据挖掘</vt:lpstr>
      <vt:lpstr>典型的机器学习过程</vt:lpstr>
      <vt:lpstr>典型的机器学习过程</vt:lpstr>
      <vt:lpstr>大纲</vt:lpstr>
      <vt:lpstr>基本术语-数据</vt:lpstr>
      <vt:lpstr>基本术语-任务</vt:lpstr>
      <vt:lpstr>课堂测验</vt:lpstr>
      <vt:lpstr>基本术语-任务</vt:lpstr>
      <vt:lpstr>基本术语-泛化能力</vt:lpstr>
      <vt:lpstr>大纲</vt:lpstr>
      <vt:lpstr>假设空间</vt:lpstr>
      <vt:lpstr>假设空间</vt:lpstr>
      <vt:lpstr>假设空间</vt:lpstr>
      <vt:lpstr>假设空间</vt:lpstr>
      <vt:lpstr>大纲</vt:lpstr>
      <vt:lpstr>归纳偏好</vt:lpstr>
      <vt:lpstr>归纳偏好</vt:lpstr>
      <vt:lpstr>归纳偏好</vt:lpstr>
      <vt:lpstr>归纳偏好</vt:lpstr>
      <vt:lpstr>NoFreeLunch</vt:lpstr>
      <vt:lpstr>NoFreeLunch</vt:lpstr>
      <vt:lpstr>NoFreeLunch</vt:lpstr>
      <vt:lpstr>大纲</vt:lpstr>
      <vt:lpstr>发展历程</vt:lpstr>
      <vt:lpstr>发展历程</vt:lpstr>
      <vt:lpstr>发展历程</vt:lpstr>
      <vt:lpstr>大纲</vt:lpstr>
      <vt:lpstr>应用现状</vt:lpstr>
      <vt:lpstr>应用现状</vt:lpstr>
      <vt:lpstr>大纲</vt:lpstr>
      <vt:lpstr>阅读材料</vt:lpstr>
      <vt:lpstr>阅读材料</vt:lpstr>
      <vt:lpstr>第1章 绪论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Yazhou Ren</dc:creator>
  <cp:lastModifiedBy>Ren Yazhou</cp:lastModifiedBy>
  <cp:revision>489</cp:revision>
  <dcterms:created xsi:type="dcterms:W3CDTF">2016-06-06T00:17:25Z</dcterms:created>
  <dcterms:modified xsi:type="dcterms:W3CDTF">2021-08-31T05:46:14Z</dcterms:modified>
</cp:coreProperties>
</file>