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9" r:id="rId3"/>
    <p:sldId id="257" r:id="rId4"/>
    <p:sldId id="262" r:id="rId5"/>
    <p:sldId id="263" r:id="rId6"/>
    <p:sldId id="266" r:id="rId7"/>
    <p:sldId id="265" r:id="rId8"/>
    <p:sldId id="264" r:id="rId9"/>
    <p:sldId id="268" r:id="rId10"/>
    <p:sldId id="267" r:id="rId11"/>
    <p:sldId id="258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F0D"/>
    <a:srgbClr val="004282"/>
    <a:srgbClr val="006DB7"/>
    <a:srgbClr val="006DC9"/>
    <a:srgbClr val="001A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06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8A815-CB7B-4CA5-A132-79A4FBF66E51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6FF1B-D1F2-4577-8322-6B4B6DB47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464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6FF1B-D1F2-4577-8322-6B4B6DB47D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188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6FF1B-D1F2-4577-8322-6B4B6DB47D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136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6FF1B-D1F2-4577-8322-6B4B6DB47D7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041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3746" y="1347682"/>
            <a:ext cx="7861604" cy="1597741"/>
          </a:xfrm>
        </p:spPr>
        <p:txBody>
          <a:bodyPr anchor="t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746" y="3138382"/>
            <a:ext cx="7861604" cy="804968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Box 20"/>
          <p:cNvSpPr txBox="1">
            <a:spLocks noChangeArrowheads="1"/>
          </p:cNvSpPr>
          <p:nvPr userDrawn="1"/>
        </p:nvSpPr>
        <p:spPr bwMode="auto">
          <a:xfrm>
            <a:off x="574615" y="4820594"/>
            <a:ext cx="2175596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52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Copyright National University of Singapore. All Rights Reserved.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1391383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46" y="234150"/>
            <a:ext cx="1330200" cy="60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8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56982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23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5832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2818482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93408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1649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28699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432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29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883445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7996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883445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4405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Box 20"/>
          <p:cNvSpPr txBox="1">
            <a:spLocks noChangeArrowheads="1"/>
          </p:cNvSpPr>
          <p:nvPr userDrawn="1"/>
        </p:nvSpPr>
        <p:spPr bwMode="auto">
          <a:xfrm>
            <a:off x="550020" y="4820594"/>
            <a:ext cx="2175596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defRPr/>
            </a:pPr>
            <a:r>
              <a:rPr lang="en-US" altLang="en-US" sz="525" dirty="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rPr>
              <a:t>© Copyright National University of Singapore.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8263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>
            <a:normAutofit fontScale="90000"/>
          </a:bodyPr>
          <a:lstStyle/>
          <a:p>
            <a:r>
              <a:rPr lang="en-US" sz="4050" b="1" dirty="0"/>
              <a:t>Text-Based </a:t>
            </a:r>
            <a:br>
              <a:rPr lang="en-US" sz="4050" b="1" dirty="0"/>
            </a:br>
            <a:r>
              <a:rPr lang="en-US" sz="4050" b="1" dirty="0"/>
              <a:t>Real-Time Emotion Analysis </a:t>
            </a:r>
            <a:br>
              <a:rPr lang="en-US" sz="4050" b="1" dirty="0"/>
            </a:br>
            <a:r>
              <a:rPr lang="en-US" sz="4050" b="1" dirty="0"/>
              <a:t>On Cloud Service</a:t>
            </a:r>
            <a:br>
              <a:rPr lang="en-US" sz="4050" b="1" dirty="0"/>
            </a:b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1743" y="2921247"/>
            <a:ext cx="34290" cy="837467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74E103-8961-C512-807A-CEB33818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4B1940-D93B-907D-5AD2-E7788B153406}"/>
              </a:ext>
            </a:extLst>
          </p:cNvPr>
          <p:cNvSpPr txBox="1"/>
          <p:nvPr/>
        </p:nvSpPr>
        <p:spPr>
          <a:xfrm>
            <a:off x="1111548" y="3047592"/>
            <a:ext cx="52729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 and Application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2246F2-9A10-E30D-5AF0-E7F385F4CC53}"/>
              </a:ext>
            </a:extLst>
          </p:cNvPr>
          <p:cNvSpPr txBox="1"/>
          <p:nvPr/>
        </p:nvSpPr>
        <p:spPr>
          <a:xfrm>
            <a:off x="5434781" y="3979628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eam</a:t>
            </a: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ocial</a:t>
            </a: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Network Observer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ZHANG  ZERU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t0925950@u.nus.edu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551" y="1185542"/>
            <a:ext cx="8072898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ED7F0D"/>
                </a:solidFill>
              </a:rPr>
              <a:t>The market targeted and how our project will disrupt it.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655" y="273845"/>
            <a:ext cx="5769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sz="21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DB11C0-73E4-2AF3-ECEE-2F547BA66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8DBAF76-5E2C-5CD1-68F5-8BEC74FFE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24" y="1154139"/>
            <a:ext cx="7514302" cy="356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16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631" y="2014266"/>
            <a:ext cx="5915025" cy="2139553"/>
          </a:xfrm>
        </p:spPr>
        <p:txBody>
          <a:bodyPr anchor="ctr">
            <a:normAutofit/>
          </a:bodyPr>
          <a:lstStyle/>
          <a:p>
            <a:r>
              <a:rPr lang="en-US" sz="3300" b="1" dirty="0">
                <a:ea typeface="ＭＳ Ｐゴシック" charset="0"/>
              </a:rPr>
              <a:t>THANK YOU</a:t>
            </a:r>
            <a:endParaRPr lang="en-GB" sz="3300" b="1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9BD0272-6E50-BB32-8A13-C8E112EE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7984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8072898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ED7F0D"/>
                </a:solidFill>
              </a:rPr>
              <a:t>W</a:t>
            </a:r>
            <a:r>
              <a:rPr lang="en-US" altLang="zh-CN" dirty="0">
                <a:solidFill>
                  <a:srgbClr val="ED7F0D"/>
                </a:solidFill>
              </a:rPr>
              <a:t>e are confronting a huge number of text messages nowadays.</a:t>
            </a:r>
            <a:endParaRPr lang="en-US" dirty="0">
              <a:solidFill>
                <a:srgbClr val="ED7F0D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655" y="273845"/>
            <a:ext cx="5769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sz="21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DB11C0-73E4-2AF3-ECEE-2F547BA66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B329AF9-C0F6-6689-8AE7-47B500017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295" y="2000526"/>
            <a:ext cx="3624571" cy="25788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8F60DD5-446D-E48B-3786-D949C4DD5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35" y="2000526"/>
            <a:ext cx="3733007" cy="248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3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8072898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ED7F0D"/>
                </a:solidFill>
              </a:rPr>
              <a:t>Language is the root of misunderstanding.  </a:t>
            </a:r>
            <a:r>
              <a:rPr lang="en-US" altLang="zh-CN" dirty="0">
                <a:solidFill>
                  <a:srgbClr val="ED7F0D"/>
                </a:solidFill>
              </a:rPr>
              <a:t>——《Le Petit Prince》</a:t>
            </a:r>
            <a:endParaRPr lang="en-US" dirty="0">
              <a:solidFill>
                <a:srgbClr val="ED7F0D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655" y="273845"/>
            <a:ext cx="5769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sz="21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DB11C0-73E4-2AF3-ECEE-2F547BA66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C4B96F-A88E-B537-DCFA-AA783208B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727" y="1892959"/>
            <a:ext cx="4369449" cy="245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19B6C78-C2E3-87CA-5080-BF4F14600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433" y="1696193"/>
            <a:ext cx="5348983" cy="3173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9613"/>
            <a:ext cx="8072898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ED7F0D"/>
                </a:solidFill>
              </a:rPr>
              <a:t>Informatics and computing technology enable machine to analyze the text messages automatically in real time.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655" y="273845"/>
            <a:ext cx="5769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sz="21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DB11C0-73E4-2AF3-ECEE-2F547BA66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764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C46526B-0F15-CA63-0514-8623DD495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51" y="2606193"/>
            <a:ext cx="8072898" cy="21610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8016"/>
            <a:ext cx="8072898" cy="326350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ED7F0D"/>
                </a:solidFill>
              </a:rPr>
              <a:t>HOW AWS HELPS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655" y="273845"/>
            <a:ext cx="5769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sz="21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DB11C0-73E4-2AF3-ECEE-2F547BA66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5B7EB1-6F65-2B9F-5E30-CFCDF3FA59ED}"/>
              </a:ext>
            </a:extLst>
          </p:cNvPr>
          <p:cNvSpPr txBox="1"/>
          <p:nvPr/>
        </p:nvSpPr>
        <p:spPr>
          <a:xfrm>
            <a:off x="1272047" y="1800523"/>
            <a:ext cx="72433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ED7F0D"/>
                </a:solidFill>
              </a:rPr>
              <a:t>Amazon </a:t>
            </a:r>
            <a:r>
              <a:rPr lang="en-US" altLang="zh-CN" b="1" dirty="0">
                <a:solidFill>
                  <a:srgbClr val="ED7F0D"/>
                </a:solidFill>
              </a:rPr>
              <a:t>Comprehend</a:t>
            </a:r>
            <a:r>
              <a:rPr lang="zh-CN" altLang="en-US" b="1" dirty="0">
                <a:solidFill>
                  <a:srgbClr val="ED7F0D"/>
                </a:solidFill>
              </a:rPr>
              <a:t> </a:t>
            </a:r>
            <a:r>
              <a:rPr lang="zh-CN" altLang="en-US" dirty="0">
                <a:solidFill>
                  <a:srgbClr val="ED7F0D"/>
                </a:solidFill>
              </a:rPr>
              <a:t>is a natural language processing service </a:t>
            </a:r>
            <a:endParaRPr lang="en-US" altLang="zh-CN" dirty="0">
              <a:solidFill>
                <a:srgbClr val="ED7F0D"/>
              </a:solidFill>
            </a:endParaRPr>
          </a:p>
          <a:p>
            <a:r>
              <a:rPr lang="zh-CN" altLang="en-US" dirty="0">
                <a:solidFill>
                  <a:srgbClr val="ED7F0D"/>
                </a:solidFill>
              </a:rPr>
              <a:t>that utilizes deep learning techniques to implement text sentiment, named entities, analysis of key phrases, and topic classification of articles.</a:t>
            </a:r>
          </a:p>
        </p:txBody>
      </p:sp>
    </p:spTree>
    <p:extLst>
      <p:ext uri="{BB962C8B-B14F-4D97-AF65-F5344CB8AC3E}">
        <p14:creationId xmlns:p14="http://schemas.microsoft.com/office/powerpoint/2010/main" val="321866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551" y="1185542"/>
            <a:ext cx="8072898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ED7F0D"/>
                </a:solidFill>
              </a:rPr>
              <a:t>Existing gaps in the domain to</a:t>
            </a:r>
            <a:r>
              <a:rPr lang="zh-CN" altLang="en-US" dirty="0">
                <a:solidFill>
                  <a:srgbClr val="ED7F0D"/>
                </a:solidFill>
              </a:rPr>
              <a:t> </a:t>
            </a:r>
            <a:r>
              <a:rPr lang="en-US" altLang="zh-CN" dirty="0">
                <a:solidFill>
                  <a:srgbClr val="ED7F0D"/>
                </a:solidFill>
              </a:rPr>
              <a:t>be</a:t>
            </a:r>
            <a:r>
              <a:rPr lang="zh-CN" altLang="en-US" dirty="0">
                <a:solidFill>
                  <a:srgbClr val="ED7F0D"/>
                </a:solidFill>
              </a:rPr>
              <a:t> </a:t>
            </a:r>
            <a:r>
              <a:rPr lang="en-US" dirty="0">
                <a:solidFill>
                  <a:srgbClr val="ED7F0D"/>
                </a:solidFill>
              </a:rPr>
              <a:t>addressed by our project.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655" y="273845"/>
            <a:ext cx="5769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sz="21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DB11C0-73E4-2AF3-ECEE-2F547BA66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592F3E-EBD1-51EF-817E-59CE5A95B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329" y="1585891"/>
            <a:ext cx="6477888" cy="320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69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8072898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ED7F0D"/>
                </a:solidFill>
              </a:rPr>
              <a:t>The emotional trend of participants can be used to judge or mine the value of the topic, so as to analyze the relevant public opinion.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655" y="273845"/>
            <a:ext cx="5769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sz="21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DB11C0-73E4-2AF3-ECEE-2F547BA66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F7FF9D6-2B95-E608-46AF-C05AECB74CE7}"/>
              </a:ext>
            </a:extLst>
          </p:cNvPr>
          <p:cNvSpPr/>
          <p:nvPr/>
        </p:nvSpPr>
        <p:spPr>
          <a:xfrm>
            <a:off x="1541206" y="2872116"/>
            <a:ext cx="1758746" cy="1633516"/>
          </a:xfrm>
          <a:prstGeom prst="ellipse">
            <a:avLst/>
          </a:prstGeom>
          <a:solidFill>
            <a:srgbClr val="ED7F0D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Application</a:t>
            </a:r>
            <a:endParaRPr lang="zh-CN" altLang="en-US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74B92B76-C28D-7452-5867-C585AD2CAD73}"/>
              </a:ext>
            </a:extLst>
          </p:cNvPr>
          <p:cNvSpPr/>
          <p:nvPr/>
        </p:nvSpPr>
        <p:spPr>
          <a:xfrm rot="20671431">
            <a:off x="3573719" y="2571750"/>
            <a:ext cx="1091380" cy="407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A96DADBA-C567-A2F5-D0CB-DF91C3312F6B}"/>
              </a:ext>
            </a:extLst>
          </p:cNvPr>
          <p:cNvSpPr/>
          <p:nvPr/>
        </p:nvSpPr>
        <p:spPr>
          <a:xfrm>
            <a:off x="3610384" y="3353104"/>
            <a:ext cx="1091380" cy="407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5155ACBA-880B-1DFF-AFE4-F5B467100979}"/>
              </a:ext>
            </a:extLst>
          </p:cNvPr>
          <p:cNvSpPr/>
          <p:nvPr/>
        </p:nvSpPr>
        <p:spPr>
          <a:xfrm rot="1297900">
            <a:off x="3575811" y="4156336"/>
            <a:ext cx="1091380" cy="407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0A318A-93AB-C3DE-11F2-64EC7AE52FC9}"/>
              </a:ext>
            </a:extLst>
          </p:cNvPr>
          <p:cNvSpPr txBox="1"/>
          <p:nvPr/>
        </p:nvSpPr>
        <p:spPr>
          <a:xfrm>
            <a:off x="5047635" y="2447962"/>
            <a:ext cx="3373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ED7F0D"/>
                </a:solidFill>
              </a:rPr>
              <a:t>Emotion trend of stock market</a:t>
            </a:r>
            <a:endParaRPr lang="zh-CN" altLang="en-US" dirty="0">
              <a:solidFill>
                <a:srgbClr val="ED7F0D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6BFC43-E967-E5C6-8620-055E9048EC41}"/>
              </a:ext>
            </a:extLst>
          </p:cNvPr>
          <p:cNvSpPr txBox="1"/>
          <p:nvPr/>
        </p:nvSpPr>
        <p:spPr>
          <a:xfrm>
            <a:off x="5046989" y="3249706"/>
            <a:ext cx="3893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ED7F0D"/>
                </a:solidFill>
              </a:rPr>
              <a:t>Customized service from e-commerce platforms</a:t>
            </a:r>
            <a:endParaRPr lang="zh-CN" altLang="en-US" dirty="0">
              <a:solidFill>
                <a:srgbClr val="ED7F0D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2A0F566-20A0-3593-B1CF-8D1D77671E9C}"/>
              </a:ext>
            </a:extLst>
          </p:cNvPr>
          <p:cNvSpPr txBox="1"/>
          <p:nvPr/>
        </p:nvSpPr>
        <p:spPr>
          <a:xfrm>
            <a:off x="5046989" y="4237762"/>
            <a:ext cx="44509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ED7F0D"/>
                </a:solidFill>
              </a:rPr>
              <a:t>Detecting insulting sentences in conversations</a:t>
            </a:r>
            <a:endParaRPr lang="zh-CN" altLang="en-US" dirty="0">
              <a:solidFill>
                <a:srgbClr val="ED7F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315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551" y="1185542"/>
            <a:ext cx="8072898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ED7F0D"/>
                </a:solidFill>
              </a:rPr>
              <a:t>The market targeted and how our project will disrupt it.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655" y="273845"/>
            <a:ext cx="5769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sz="21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DB11C0-73E4-2AF3-ECEE-2F547BA66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1026" name="Picture 2" descr="ClearView Social">
            <a:extLst>
              <a:ext uri="{FF2B5EF4-FFF2-40B4-BE49-F238E27FC236}">
                <a16:creationId xmlns:a16="http://schemas.microsoft.com/office/drawing/2014/main" id="{C6CEA832-A626-EAF4-9530-A66050A84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870" y="2330243"/>
            <a:ext cx="3827292" cy="182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uccessKPI">
            <a:extLst>
              <a:ext uri="{FF2B5EF4-FFF2-40B4-BE49-F238E27FC236}">
                <a16:creationId xmlns:a16="http://schemas.microsoft.com/office/drawing/2014/main" id="{6548B2BB-9B46-8256-CE74-00EA9EC94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57" y="2047829"/>
            <a:ext cx="3601826" cy="240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217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551" y="1185542"/>
            <a:ext cx="8072898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ED7F0D"/>
                </a:solidFill>
              </a:rPr>
              <a:t>The market targeted and how our project will disrupt it.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655" y="273845"/>
            <a:ext cx="5769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sz="21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DB11C0-73E4-2AF3-ECEE-2F547BA66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AA2867F-5127-DDF3-B967-574442849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0315"/>
            <a:ext cx="7491242" cy="364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09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1345</TotalTime>
  <Words>224</Words>
  <Application>Microsoft Office PowerPoint</Application>
  <PresentationFormat>全屏显示(16:9)</PresentationFormat>
  <Paragraphs>53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Arial</vt:lpstr>
      <vt:lpstr>Calibri</vt:lpstr>
      <vt:lpstr>Office Theme</vt:lpstr>
      <vt:lpstr>Text-Based  Real-Time Emotion Analysis  On Cloud Service </vt:lpstr>
      <vt:lpstr>Motivation</vt:lpstr>
      <vt:lpstr>Motivation</vt:lpstr>
      <vt:lpstr>Motivation</vt:lpstr>
      <vt:lpstr>Motivation</vt:lpstr>
      <vt:lpstr>Application</vt:lpstr>
      <vt:lpstr>Application</vt:lpstr>
      <vt:lpstr>Application</vt:lpstr>
      <vt:lpstr>Application</vt:lpstr>
      <vt:lpstr>Application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Yihan LIAN</dc:creator>
  <cp:lastModifiedBy>张 泽儒</cp:lastModifiedBy>
  <cp:revision>28</cp:revision>
  <dcterms:created xsi:type="dcterms:W3CDTF">2018-08-16T03:57:50Z</dcterms:created>
  <dcterms:modified xsi:type="dcterms:W3CDTF">2022-07-14T07:58:51Z</dcterms:modified>
</cp:coreProperties>
</file>