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79" r:id="rId5"/>
    <p:sldId id="313"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6" r:id="rId20"/>
    <p:sldId id="337" r:id="rId21"/>
    <p:sldId id="338" r:id="rId22"/>
    <p:sldId id="339" r:id="rId23"/>
    <p:sldId id="340" r:id="rId24"/>
    <p:sldId id="341" r:id="rId25"/>
    <p:sldId id="342" r:id="rId26"/>
    <p:sldId id="343" r:id="rId27"/>
    <p:sldId id="344" r:id="rId28"/>
    <p:sldId id="335" r:id="rId29"/>
    <p:sldId id="345"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D2258-26F9-3142-8AC9-20FF0D6A3D3D}" v="12" dt="2022-11-01T00:02:55.87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9:54:37.389"/>
    </inkml:context>
    <inkml:brush xml:id="br0">
      <inkml:brushProperty name="width" value="0.05" units="cm"/>
      <inkml:brushProperty name="height" value="0.05" units="cm"/>
      <inkml:brushProperty name="color" value="#E71224"/>
    </inkml:brush>
  </inkml:definitions>
  <inkml:trace contextRef="#ctx0" brushRef="#br0">0 20 24575,'7'0'0,"1"0"0,-3 0 0,1 0 0,1 0 0,1 0 0,0 0 0,0 0 0,1 0 0,-3 0 0,3 0 0,-3 0 0,2 0 0,-1 0 0,1 0 0,-1 0 0,-1 0 0,1 0 0,-2 0 0,-1 0 0,0 0 0,2-2 0,1 0 0,0-1 0,0 2 0,-1 1 0,0 0 0,0 0 0,1 0 0,-1 0 0,-1 0 0,0 0 0,1 0 0,1 0 0,0 0 0,2 0 0,0 0 0,0 0 0,-1 0 0,0 0 0,0 0 0,-1 0 0,-1 0 0,3 0 0,-4 0 0,5 0 0,-1 0 0,-3 0 0,4 0 0,-4 0 0,2 0 0,-1 0 0,0 0 0,0 0 0,0 0 0,-2 0 0,1 0 0,-2 0 0,1 0 0,1 0 0,1 0 0,1 0 0,-1 0 0,0 0 0,0 0 0,-1 0 0,3 0 0,-2 0 0,3 0 0,-4 0 0,2 0 0,3 0 0,-4 0 0,5 0 0,-4 0 0,4 0 0,2 0 0,0 0 0,4 0 0,-7 0 0,9 0 0,-13 0 0,8 0 0,-2 0 0,-5 0 0,6 0 0,-6 0 0,2 0 0,3 0 0,1 0 0,1 0 0,2 0 0,1 0 0,1 0 0,1 0 0,0 0 0,0 0 0,-1 0 0,1 0 0,-5 0 0,0 0 0,-4 0 0,1 0 0,0 0 0,0 0 0,11 0 0,-2 0 0,4 0 0,-3 0 0,-7 0 0,3 0 0,-7 0 0,1 0 0,-5 0 0,8 0 0,-6 0 0,7 0 0,-3 2 0,8 0 0,-6 1 0,6 3 0,-12-5 0,8 5 0,-3-3 0,3-1 0,0 0 0,0 3 0,-7-4 0,2 3 0,-5-2 0,2 1 0,4-1 0,2 1 0,3-1 0,2 1 0,3 1 0,6 0 0,4-2 0,1 1 0,-5-3 0,-6 0 0,-7 0 0,-5 0 0,-2 0 0,-3 0 0,2 0 0,0 0 0,-1 0 0,1 0 0,0 0 0,0 0 0,0 0 0,0 0 0,0 0 0,-1 0 0,2 2 0,1 1 0,3-1 0,2 1 0,2-3 0,2 0 0,1 0 0,0 0 0,0 0 0,0 0 0,3 0 0,-8 0 0,4 0 0,-7 0 0,-3 0 0,7 0 0,-5 0 0,4 0 0,3 0 0,0 0 0,2 0 0,0 0 0,4 0 0,-10 0 0,3 0 0,-10 0 0,1 0 0,-1 0 0,-1 0 0,2 0 0,2 0 0,3 0 0,3 0 0,1 0 0,1 0 0,2 0 0,-1-3 0,1 1 0,2-2 0,4 0 0,2 1 0,6 1 0,5 1 0,5-1 0,7-1 0,-1-1 0,-5 2 0,-4 1 0,-7 1 0,-4-2 0,-3-1 0,-5 0 0,1 2 0,0 1 0,1-2 0,-1 0 0,-4-1 0,1 1 0,0 1 0,0 1 0,-1 0 0,-2 0 0,-2-3 0,0 1 0,-1-2 0,1 0 0,0 1 0,-1-1 0,0 1 0,-2 1 0,-2 0 0,-2-2 0,-3 3 0,-3-3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9:54:41.431"/>
    </inkml:context>
    <inkml:brush xml:id="br0">
      <inkml:brushProperty name="width" value="0.05" units="cm"/>
      <inkml:brushProperty name="height" value="0.05" units="cm"/>
      <inkml:brushProperty name="color" value="#E71224"/>
    </inkml:brush>
  </inkml:definitions>
  <inkml:trace contextRef="#ctx0" brushRef="#br0">1 0 24575,'17'0'0,"-1"0"0,3 0 0,3 0 0,5 0 0,9 0 0,1 0 0,-2 0 0,-2 0 0,1 0 0,-15 0 0,15 0 0,-7 0 0,10 0 0,8 0 0,-3 0 0,-7 0 0,-2 3 0,-2 0 0,-1 0 0,1 0 0,-1-3 0,0 0 0,1 0 0,3 0 0,0 0 0,2 0 0,-5 0 0,-3 0 0,-4 0 0,-5 0 0,1 0 0,-8 0 0,3 0 0,-3 0 0,-2 0 0,3 0 0,-4 0 0,1 0 0,3 0 0,2 0 0,3 0 0,1 0 0,1 0 0,0 0 0,0 0 0,0 0 0,-1 0 0,4 0 0,3 0 0,4 0 0,3 0 0,3 0 0,-2 0 0,-1 0 0,-4 0 0,-5 0 0,-2 0 0,-2 0 0,0 0 0,0 0 0,0 0 0,2 0 0,5 0 0,6 0 0,7 0 0,1 0 0,0 0 0,0 0 0,-2 0 0,2 0 0,0 0 0,2 0 0,1 0 0,3 0 0,1 0 0,2 0 0,-11 0 0,9 0 0,-12 0 0,5 0 0,-8 0 0,-6 0 0,-5 0 0,-4 0 0,-4 0 0,-4 0 0,-1 0 0,-1 0 0,2 0 0,4 0 0,1 0 0,4 0 0,0 0 0,4 0 0,3 0 0,4 0 0,2 0 0,0 0 0,1 0 0,0 0 0,2 0 0,-4 0 0,-5 0 0,0 0 0,-2 0 0,-1 0 0,0 0 0,-3 0 0,0 0 0,0 0 0,0 0 0,2-2 0,1-1 0,0-1 0,0 2 0,-4 1 0,-3 1 0,-4 0 0,-4 0 0,-4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8FCFE-F316-49C5-A3FC-507A450A88AB}"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FE2F-B1C4-47FA-8554-15D93AB392AE}" type="slidenum">
              <a:rPr lang="en-US" smtClean="0"/>
              <a:t>‹#›</a:t>
            </a:fld>
            <a:endParaRPr lang="en-US"/>
          </a:p>
        </p:txBody>
      </p:sp>
    </p:spTree>
    <p:extLst>
      <p:ext uri="{BB962C8B-B14F-4D97-AF65-F5344CB8AC3E}">
        <p14:creationId xmlns:p14="http://schemas.microsoft.com/office/powerpoint/2010/main" val="13440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2</a:t>
            </a:fld>
            <a:endParaRPr lang="ru-RU"/>
          </a:p>
        </p:txBody>
      </p:sp>
    </p:spTree>
    <p:extLst>
      <p:ext uri="{BB962C8B-B14F-4D97-AF65-F5344CB8AC3E}">
        <p14:creationId xmlns:p14="http://schemas.microsoft.com/office/powerpoint/2010/main" val="18579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C58FE2F-B1C4-47FA-8554-15D93AB392AE}" type="slidenum">
              <a:rPr lang="en-US" smtClean="0"/>
              <a:t>8</a:t>
            </a:fld>
            <a:endParaRPr lang="en-US"/>
          </a:p>
        </p:txBody>
      </p:sp>
    </p:spTree>
    <p:extLst>
      <p:ext uri="{BB962C8B-B14F-4D97-AF65-F5344CB8AC3E}">
        <p14:creationId xmlns:p14="http://schemas.microsoft.com/office/powerpoint/2010/main" val="1113993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Placeholder 6"/>
          <p:cNvPicPr>
            <a:picLocks noChangeAspect="1"/>
          </p:cNvPicPr>
          <p:nvPr userDrawn="1"/>
        </p:nvPicPr>
        <p:blipFill>
          <a:blip r:embed="rId2">
            <a:extLst>
              <a:ext uri="{28A0092B-C50C-407E-A947-70E740481C1C}">
                <a14:useLocalDpi xmlns:a14="http://schemas.microsoft.com/office/drawing/2010/main" val="0"/>
              </a:ext>
            </a:extLst>
          </a:blip>
          <a:srcRect t="7647" b="7647"/>
          <a:stretch>
            <a:fillRect/>
          </a:stretch>
        </p:blipFill>
        <p:spPr>
          <a:xfrm>
            <a:off x="0" y="0"/>
            <a:ext cx="12192000" cy="6858000"/>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567" y="369914"/>
            <a:ext cx="2829252" cy="1108365"/>
          </a:xfrm>
          <a:prstGeom prst="rect">
            <a:avLst/>
          </a:prstGeom>
        </p:spPr>
      </p:pic>
      <p:sp>
        <p:nvSpPr>
          <p:cNvPr id="9"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endParaRPr lang="en-US"/>
          </a:p>
        </p:txBody>
      </p:sp>
    </p:spTree>
    <p:extLst>
      <p:ext uri="{BB962C8B-B14F-4D97-AF65-F5344CB8AC3E}">
        <p14:creationId xmlns:p14="http://schemas.microsoft.com/office/powerpoint/2010/main" val="72716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207819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018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35021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401740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61221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01.11.2022</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309295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9"/>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0"/>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979517321"/>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3" r:id="rId3"/>
    <p:sldLayoutId id="2147483652" r:id="rId4"/>
    <p:sldLayoutId id="2147483660" r:id="rId5"/>
    <p:sldLayoutId id="2147483654" r:id="rId6"/>
    <p:sldLayoutId id="214748366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gif"/></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5" y="2553988"/>
            <a:ext cx="9634151" cy="1097434"/>
          </a:xfrm>
        </p:spPr>
        <p:txBody>
          <a:bodyPr/>
          <a:lstStyle/>
          <a:p>
            <a:r>
              <a:rPr lang="en-US" dirty="0" err="1"/>
              <a:t>DataBase</a:t>
            </a:r>
            <a:r>
              <a:rPr lang="en-US" dirty="0"/>
              <a:t> intro</a:t>
            </a:r>
          </a:p>
        </p:txBody>
      </p:sp>
      <p:sp>
        <p:nvSpPr>
          <p:cNvPr id="4"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r>
              <a:rPr lang="en-US" dirty="0"/>
              <a:t>03 October 2022</a:t>
            </a:r>
          </a:p>
        </p:txBody>
      </p:sp>
    </p:spTree>
    <p:extLst>
      <p:ext uri="{BB962C8B-B14F-4D97-AF65-F5344CB8AC3E}">
        <p14:creationId xmlns:p14="http://schemas.microsoft.com/office/powerpoint/2010/main" val="140049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D101664-4730-D984-D422-7ACA9876EC90}"/>
              </a:ext>
            </a:extLst>
          </p:cNvPr>
          <p:cNvSpPr>
            <a:spLocks noGrp="1"/>
          </p:cNvSpPr>
          <p:nvPr>
            <p:ph idx="1"/>
          </p:nvPr>
        </p:nvSpPr>
        <p:spPr>
          <a:xfrm>
            <a:off x="321501" y="907201"/>
            <a:ext cx="11548997" cy="5631711"/>
          </a:xfrm>
        </p:spPr>
        <p:txBody>
          <a:bodyPr/>
          <a:lstStyle/>
          <a:p>
            <a:pPr marL="0" indent="0" algn="ctr">
              <a:buNone/>
            </a:pPr>
            <a:r>
              <a:rPr lang="en" sz="2400" b="0" i="0" dirty="0">
                <a:solidFill>
                  <a:srgbClr val="000000"/>
                </a:solidFill>
                <a:effectLst/>
                <a:latin typeface="Segoe UI" panose="020B0502040204020203" pitchFamily="34" charset="0"/>
              </a:rPr>
              <a:t>The SQL UPDATE Statement</a:t>
            </a:r>
          </a:p>
          <a:p>
            <a:pPr marL="0" indent="0" algn="ctr">
              <a:buNone/>
            </a:pPr>
            <a:r>
              <a:rPr lang="en" sz="2400" b="0" i="0" dirty="0">
                <a:solidFill>
                  <a:srgbClr val="000000"/>
                </a:solidFill>
                <a:effectLst/>
                <a:latin typeface="Verdana" panose="020B0604030504040204" pitchFamily="34" charset="0"/>
              </a:rPr>
              <a:t>The UPDATE statement is used to modify the existing records in a table.</a:t>
            </a:r>
            <a:endParaRPr lang="en-US" sz="2400" b="0" i="0" dirty="0">
              <a:solidFill>
                <a:srgbClr val="000000"/>
              </a:solidFill>
              <a:effectLst/>
              <a:latin typeface="Verdana" panose="020B0604030504040204" pitchFamily="34" charset="0"/>
            </a:endParaRPr>
          </a:p>
          <a:p>
            <a:pPr marL="0" indent="0" algn="ctr">
              <a:buNone/>
            </a:pPr>
            <a:r>
              <a:rPr lang="en" sz="24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UPDATE</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br>
              <a:rPr lang="en" sz="1400" dirty="0"/>
            </a:br>
            <a:r>
              <a:rPr lang="en" sz="1400" b="0" i="0" dirty="0">
                <a:solidFill>
                  <a:srgbClr val="0000CD"/>
                </a:solidFill>
                <a:effectLst/>
                <a:latin typeface="Consolas" panose="020B0609020204030204" pitchFamily="49" charset="0"/>
              </a:rPr>
              <a:t>SET</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column1 </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value1</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column2 </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value2</a:t>
            </a:r>
            <a:r>
              <a:rPr lang="en" sz="1400" b="0" i="0" dirty="0">
                <a:solidFill>
                  <a:srgbClr val="000000"/>
                </a:solidFill>
                <a:effectLst/>
                <a:latin typeface="Consolas" panose="020B0609020204030204" pitchFamily="49" charset="0"/>
              </a:rPr>
              <a:t>, ...</a:t>
            </a:r>
            <a:br>
              <a:rPr lang="en" sz="1400" dirty="0"/>
            </a:b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condition</a:t>
            </a:r>
            <a:r>
              <a:rPr lang="en" sz="1400" b="0" i="0" dirty="0">
                <a:solidFill>
                  <a:srgbClr val="000000"/>
                </a:solidFill>
                <a:effectLst/>
                <a:latin typeface="Consolas" panose="020B0609020204030204" pitchFamily="49" charset="0"/>
              </a:rPr>
              <a:t>;</a:t>
            </a:r>
            <a:endParaRPr lang="en" sz="1400" b="1" i="0" u="sng" dirty="0">
              <a:solidFill>
                <a:srgbClr val="000000"/>
              </a:solidFill>
              <a:effectLst/>
              <a:latin typeface="Segoe UI" panose="020B0502040204020203" pitchFamily="34" charset="0"/>
            </a:endParaRPr>
          </a:p>
        </p:txBody>
      </p:sp>
      <p:sp>
        <p:nvSpPr>
          <p:cNvPr id="3" name="Номер слайда 2">
            <a:extLst>
              <a:ext uri="{FF2B5EF4-FFF2-40B4-BE49-F238E27FC236}">
                <a16:creationId xmlns:a16="http://schemas.microsoft.com/office/drawing/2014/main" id="{A1DF0300-C53E-F303-7169-2CC193DAAD1D}"/>
              </a:ext>
            </a:extLst>
          </p:cNvPr>
          <p:cNvSpPr>
            <a:spLocks noGrp="1"/>
          </p:cNvSpPr>
          <p:nvPr>
            <p:ph type="sldNum" sz="quarter" idx="4"/>
          </p:nvPr>
        </p:nvSpPr>
        <p:spPr/>
        <p:txBody>
          <a:bodyPr/>
          <a:lstStyle/>
          <a:p>
            <a:fld id="{DA896BDD-8C87-40D7-8650-5CFFA3FBC00B}" type="slidenum">
              <a:rPr lang="en-US" smtClean="0"/>
              <a:pPr/>
              <a:t>10</a:t>
            </a:fld>
            <a:endParaRPr lang="en-US"/>
          </a:p>
        </p:txBody>
      </p:sp>
      <p:sp>
        <p:nvSpPr>
          <p:cNvPr id="4" name="Текст 3">
            <a:extLst>
              <a:ext uri="{FF2B5EF4-FFF2-40B4-BE49-F238E27FC236}">
                <a16:creationId xmlns:a16="http://schemas.microsoft.com/office/drawing/2014/main" id="{832E48DE-7DE2-CD00-822B-10AB3AFA1114}"/>
              </a:ext>
            </a:extLst>
          </p:cNvPr>
          <p:cNvSpPr>
            <a:spLocks noGrp="1"/>
          </p:cNvSpPr>
          <p:nvPr>
            <p:ph type="body" sz="quarter" idx="13"/>
          </p:nvPr>
        </p:nvSpPr>
        <p:spPr/>
        <p:txBody>
          <a:bodyPr/>
          <a:lstStyle/>
          <a:p>
            <a:r>
              <a:rPr lang="en-US" dirty="0"/>
              <a:t>UPDATE</a:t>
            </a:r>
            <a:endParaRPr lang="ru-RU" dirty="0"/>
          </a:p>
        </p:txBody>
      </p:sp>
      <p:graphicFrame>
        <p:nvGraphicFramePr>
          <p:cNvPr id="5" name="Таблица 4">
            <a:extLst>
              <a:ext uri="{FF2B5EF4-FFF2-40B4-BE49-F238E27FC236}">
                <a16:creationId xmlns:a16="http://schemas.microsoft.com/office/drawing/2014/main" id="{14E4E9AD-86B3-5401-B257-148E13C872A9}"/>
              </a:ext>
            </a:extLst>
          </p:cNvPr>
          <p:cNvGraphicFramePr>
            <a:graphicFrameLocks noGrp="1"/>
          </p:cNvGraphicFramePr>
          <p:nvPr>
            <p:extLst>
              <p:ext uri="{D42A27DB-BD31-4B8C-83A1-F6EECF244321}">
                <p14:modId xmlns:p14="http://schemas.microsoft.com/office/powerpoint/2010/main" val="2792593168"/>
              </p:ext>
            </p:extLst>
          </p:nvPr>
        </p:nvGraphicFramePr>
        <p:xfrm>
          <a:off x="5611419" y="3245046"/>
          <a:ext cx="6580581" cy="3476429"/>
        </p:xfrm>
        <a:graphic>
          <a:graphicData uri="http://schemas.openxmlformats.org/drawingml/2006/table">
            <a:tbl>
              <a:tblPr/>
              <a:tblGrid>
                <a:gridCol w="940083">
                  <a:extLst>
                    <a:ext uri="{9D8B030D-6E8A-4147-A177-3AD203B41FA5}">
                      <a16:colId xmlns:a16="http://schemas.microsoft.com/office/drawing/2014/main" val="3735906627"/>
                    </a:ext>
                  </a:extLst>
                </a:gridCol>
                <a:gridCol w="940083">
                  <a:extLst>
                    <a:ext uri="{9D8B030D-6E8A-4147-A177-3AD203B41FA5}">
                      <a16:colId xmlns:a16="http://schemas.microsoft.com/office/drawing/2014/main" val="3817741188"/>
                    </a:ext>
                  </a:extLst>
                </a:gridCol>
                <a:gridCol w="940083">
                  <a:extLst>
                    <a:ext uri="{9D8B030D-6E8A-4147-A177-3AD203B41FA5}">
                      <a16:colId xmlns:a16="http://schemas.microsoft.com/office/drawing/2014/main" val="2663258640"/>
                    </a:ext>
                  </a:extLst>
                </a:gridCol>
                <a:gridCol w="940083">
                  <a:extLst>
                    <a:ext uri="{9D8B030D-6E8A-4147-A177-3AD203B41FA5}">
                      <a16:colId xmlns:a16="http://schemas.microsoft.com/office/drawing/2014/main" val="2507400924"/>
                    </a:ext>
                  </a:extLst>
                </a:gridCol>
                <a:gridCol w="940083">
                  <a:extLst>
                    <a:ext uri="{9D8B030D-6E8A-4147-A177-3AD203B41FA5}">
                      <a16:colId xmlns:a16="http://schemas.microsoft.com/office/drawing/2014/main" val="663353579"/>
                    </a:ext>
                  </a:extLst>
                </a:gridCol>
                <a:gridCol w="940083">
                  <a:extLst>
                    <a:ext uri="{9D8B030D-6E8A-4147-A177-3AD203B41FA5}">
                      <a16:colId xmlns:a16="http://schemas.microsoft.com/office/drawing/2014/main" val="2234937517"/>
                    </a:ext>
                  </a:extLst>
                </a:gridCol>
                <a:gridCol w="940083">
                  <a:extLst>
                    <a:ext uri="{9D8B030D-6E8A-4147-A177-3AD203B41FA5}">
                      <a16:colId xmlns:a16="http://schemas.microsoft.com/office/drawing/2014/main" val="2620511775"/>
                    </a:ext>
                  </a:extLst>
                </a:gridCol>
              </a:tblGrid>
              <a:tr h="368921">
                <a:tc>
                  <a:txBody>
                    <a:bodyPr/>
                    <a:lstStyle/>
                    <a:p>
                      <a:pPr algn="l" fontAlgn="t"/>
                      <a:r>
                        <a:rPr lang="en" sz="105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CustomerName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9798200"/>
                  </a:ext>
                </a:extLst>
              </a:tr>
              <a:tr h="549298">
                <a:tc>
                  <a:txBody>
                    <a:bodyPr/>
                    <a:lstStyle/>
                    <a:p>
                      <a:pPr algn="l" fontAlgn="t"/>
                      <a:r>
                        <a:rPr lang="ru-RU" sz="1050">
                          <a:effectLst/>
                        </a:rPr>
                        <a:t>1</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dirty="0" err="1">
                          <a:effectLst/>
                        </a:rPr>
                        <a:t>Alfreds</a:t>
                      </a:r>
                      <a:r>
                        <a:rPr lang="en" sz="1050" dirty="0">
                          <a:effectLst/>
                        </a:rPr>
                        <a:t> </a:t>
                      </a:r>
                      <a:r>
                        <a:rPr lang="en" sz="1050" dirty="0" err="1">
                          <a:effectLst/>
                        </a:rPr>
                        <a:t>Futterkiste</a:t>
                      </a:r>
                      <a:endParaRPr lang="en" sz="1050" dirty="0">
                        <a:effectLst/>
                      </a:endParaRP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0296596"/>
                  </a:ext>
                </a:extLst>
              </a:tr>
              <a:tr h="801719">
                <a:tc>
                  <a:txBody>
                    <a:bodyPr/>
                    <a:lstStyle/>
                    <a:p>
                      <a:pPr algn="l" fontAlgn="t"/>
                      <a:r>
                        <a:rPr lang="ru-RU" sz="105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5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8480469"/>
                  </a:ext>
                </a:extLst>
              </a:tr>
              <a:tr h="549298">
                <a:tc>
                  <a:txBody>
                    <a:bodyPr/>
                    <a:lstStyle/>
                    <a:p>
                      <a:pPr algn="l" fontAlgn="t"/>
                      <a:r>
                        <a:rPr lang="ru-RU" sz="105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Mataderos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06079325"/>
                  </a:ext>
                </a:extLst>
              </a:tr>
              <a:tr h="549298">
                <a:tc>
                  <a:txBody>
                    <a:bodyPr/>
                    <a:lstStyle/>
                    <a:p>
                      <a:pPr algn="l" fontAlgn="t"/>
                      <a:r>
                        <a:rPr lang="ru-RU" sz="1050">
                          <a:effectLst/>
                        </a:rPr>
                        <a:t>4</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Around the Horn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Thomas Hardy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120 Hanover Sq.</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London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WA1 1DP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UK</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5243234"/>
                  </a:ext>
                </a:extLst>
              </a:tr>
              <a:tr h="402544">
                <a:tc>
                  <a:txBody>
                    <a:bodyPr/>
                    <a:lstStyle/>
                    <a:p>
                      <a:pPr algn="l" fontAlgn="t"/>
                      <a:r>
                        <a:rPr lang="ru-RU" sz="1050" dirty="0">
                          <a:effectLst/>
                        </a:rPr>
                        <a:t>5</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Berglunds snabbköp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Christina Berglund</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Berguvsvägen 8</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Luleå</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S-958 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dirty="0">
                          <a:effectLst/>
                        </a:rPr>
                        <a:t>Sweden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4027535"/>
                  </a:ext>
                </a:extLst>
              </a:tr>
            </a:tbl>
          </a:graphicData>
        </a:graphic>
      </p:graphicFrame>
      <p:sp>
        <p:nvSpPr>
          <p:cNvPr id="8" name="TextBox 7">
            <a:extLst>
              <a:ext uri="{FF2B5EF4-FFF2-40B4-BE49-F238E27FC236}">
                <a16:creationId xmlns:a16="http://schemas.microsoft.com/office/drawing/2014/main" id="{BF774B1C-C1C9-F0F5-875E-18FE3B7967B3}"/>
              </a:ext>
            </a:extLst>
          </p:cNvPr>
          <p:cNvSpPr txBox="1"/>
          <p:nvPr/>
        </p:nvSpPr>
        <p:spPr>
          <a:xfrm>
            <a:off x="2998939" y="2717616"/>
            <a:ext cx="6194120" cy="461665"/>
          </a:xfrm>
          <a:prstGeom prst="rect">
            <a:avLst/>
          </a:prstGeom>
          <a:noFill/>
        </p:spPr>
        <p:txBody>
          <a:bodyPr wrap="square">
            <a:spAutoFit/>
          </a:bodyPr>
          <a:lstStyle/>
          <a:p>
            <a:pPr marL="0" indent="0" algn="ctr">
              <a:buNone/>
            </a:pPr>
            <a:r>
              <a:rPr lang="en-US" sz="2400" b="1" u="sng" dirty="0">
                <a:latin typeface="Segoe UI" panose="020B0502040204020203" pitchFamily="34" charset="0"/>
                <a:cs typeface="Segoe UI" panose="020B0502040204020203" pitchFamily="34" charset="0"/>
              </a:rPr>
              <a:t>Example</a:t>
            </a:r>
            <a:r>
              <a:rPr lang="en-US" sz="2400" b="1" u="sng" dirty="0"/>
              <a:t>:</a:t>
            </a:r>
          </a:p>
        </p:txBody>
      </p:sp>
      <p:sp>
        <p:nvSpPr>
          <p:cNvPr id="10" name="TextBox 9">
            <a:extLst>
              <a:ext uri="{FF2B5EF4-FFF2-40B4-BE49-F238E27FC236}">
                <a16:creationId xmlns:a16="http://schemas.microsoft.com/office/drawing/2014/main" id="{88E03A6D-CAA3-D89F-D5AE-86ED1445B605}"/>
              </a:ext>
            </a:extLst>
          </p:cNvPr>
          <p:cNvSpPr txBox="1"/>
          <p:nvPr/>
        </p:nvSpPr>
        <p:spPr>
          <a:xfrm>
            <a:off x="321500" y="3134008"/>
            <a:ext cx="4968418" cy="492443"/>
          </a:xfrm>
          <a:prstGeom prst="rect">
            <a:avLst/>
          </a:prstGeom>
          <a:noFill/>
        </p:spPr>
        <p:txBody>
          <a:bodyPr wrap="square">
            <a:spAutoFit/>
          </a:bodyPr>
          <a:lstStyle/>
          <a:p>
            <a:r>
              <a:rPr lang="en" sz="1300" b="1" i="0" u="sng" dirty="0">
                <a:solidFill>
                  <a:srgbClr val="000000"/>
                </a:solidFill>
                <a:effectLst/>
                <a:latin typeface="Arial" panose="020B0604020202020204" pitchFamily="34" charset="0"/>
                <a:cs typeface="Arial" panose="020B0604020202020204" pitchFamily="34" charset="0"/>
              </a:rPr>
              <a:t>The following SQL statement updates the first customer (</a:t>
            </a:r>
            <a:r>
              <a:rPr lang="en" sz="1300" b="1" i="0" u="sng" dirty="0" err="1">
                <a:solidFill>
                  <a:srgbClr val="000000"/>
                </a:solidFill>
                <a:effectLst/>
                <a:latin typeface="Arial" panose="020B0604020202020204" pitchFamily="34" charset="0"/>
                <a:cs typeface="Arial" panose="020B0604020202020204" pitchFamily="34" charset="0"/>
              </a:rPr>
              <a:t>CustomerID</a:t>
            </a:r>
            <a:r>
              <a:rPr lang="en" sz="1300" b="1" i="0" u="sng" dirty="0">
                <a:solidFill>
                  <a:srgbClr val="000000"/>
                </a:solidFill>
                <a:effectLst/>
                <a:latin typeface="Arial" panose="020B0604020202020204" pitchFamily="34" charset="0"/>
                <a:cs typeface="Arial" panose="020B0604020202020204" pitchFamily="34" charset="0"/>
              </a:rPr>
              <a:t> = 1) with a new contact person </a:t>
            </a:r>
            <a:r>
              <a:rPr lang="en" sz="1300" b="1" i="1" u="sng" dirty="0">
                <a:solidFill>
                  <a:srgbClr val="000000"/>
                </a:solidFill>
                <a:effectLst/>
                <a:latin typeface="Arial" panose="020B0604020202020204" pitchFamily="34" charset="0"/>
                <a:cs typeface="Arial" panose="020B0604020202020204" pitchFamily="34" charset="0"/>
              </a:rPr>
              <a:t>and</a:t>
            </a:r>
            <a:r>
              <a:rPr lang="en" sz="1300" b="1" i="0" u="sng" dirty="0">
                <a:solidFill>
                  <a:srgbClr val="000000"/>
                </a:solidFill>
                <a:effectLst/>
                <a:latin typeface="Arial" panose="020B0604020202020204" pitchFamily="34" charset="0"/>
                <a:cs typeface="Arial" panose="020B0604020202020204" pitchFamily="34" charset="0"/>
              </a:rPr>
              <a:t> a new city.</a:t>
            </a:r>
            <a:endParaRPr lang="ru-RU" sz="1300" b="1" u="sng"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01E0C05-2102-DC18-8D80-FEA535E4FBFB}"/>
              </a:ext>
            </a:extLst>
          </p:cNvPr>
          <p:cNvSpPr txBox="1"/>
          <p:nvPr/>
        </p:nvSpPr>
        <p:spPr>
          <a:xfrm>
            <a:off x="321500" y="3678720"/>
            <a:ext cx="5452999" cy="692497"/>
          </a:xfrm>
          <a:prstGeom prst="rect">
            <a:avLst/>
          </a:prstGeom>
          <a:noFill/>
        </p:spPr>
        <p:txBody>
          <a:bodyPr wrap="square">
            <a:spAutoFit/>
          </a:bodyPr>
          <a:lstStyle/>
          <a:p>
            <a:r>
              <a:rPr lang="en" sz="1300" b="0" i="0" dirty="0">
                <a:solidFill>
                  <a:srgbClr val="0000CD"/>
                </a:solidFill>
                <a:effectLst/>
                <a:latin typeface="Consolas" panose="020B0609020204030204" pitchFamily="49" charset="0"/>
              </a:rPr>
              <a:t>UPDATE</a:t>
            </a:r>
            <a:r>
              <a:rPr lang="en" sz="1300" b="0" i="0" dirty="0">
                <a:solidFill>
                  <a:srgbClr val="000000"/>
                </a:solidFill>
                <a:effectLst/>
                <a:latin typeface="Consolas" panose="020B0609020204030204" pitchFamily="49" charset="0"/>
              </a:rPr>
              <a:t> Customers</a:t>
            </a:r>
            <a:br>
              <a:rPr lang="en" sz="1300" dirty="0"/>
            </a:br>
            <a:r>
              <a:rPr lang="en" sz="1300" b="0" i="0" dirty="0">
                <a:solidFill>
                  <a:srgbClr val="0000CD"/>
                </a:solidFill>
                <a:effectLst/>
                <a:latin typeface="Consolas" panose="020B0609020204030204" pitchFamily="49" charset="0"/>
              </a:rPr>
              <a:t>SET</a:t>
            </a:r>
            <a:r>
              <a:rPr lang="en" sz="1300" b="0" i="0" dirty="0">
                <a:solidFill>
                  <a:srgbClr val="000000"/>
                </a:solidFill>
                <a:effectLst/>
                <a:latin typeface="Consolas" panose="020B0609020204030204" pitchFamily="49" charset="0"/>
              </a:rPr>
              <a:t> </a:t>
            </a:r>
            <a:r>
              <a:rPr lang="en" sz="1300" b="0" i="0" dirty="0" err="1">
                <a:solidFill>
                  <a:srgbClr val="000000"/>
                </a:solidFill>
                <a:effectLst/>
                <a:latin typeface="Consolas" panose="020B0609020204030204" pitchFamily="49" charset="0"/>
              </a:rPr>
              <a:t>ContactName</a:t>
            </a:r>
            <a:r>
              <a:rPr lang="en" sz="1300" b="0" i="0" dirty="0">
                <a:solidFill>
                  <a:srgbClr val="000000"/>
                </a:solidFill>
                <a:effectLst/>
                <a:latin typeface="Consolas" panose="020B0609020204030204" pitchFamily="49" charset="0"/>
              </a:rPr>
              <a:t> = </a:t>
            </a:r>
            <a:r>
              <a:rPr lang="en" sz="1300" b="0" i="0" dirty="0">
                <a:solidFill>
                  <a:srgbClr val="A52A2A"/>
                </a:solidFill>
                <a:effectLst/>
                <a:latin typeface="Consolas" panose="020B0609020204030204" pitchFamily="49" charset="0"/>
              </a:rPr>
              <a:t>'Alfred Schmidt'</a:t>
            </a:r>
            <a:r>
              <a:rPr lang="en" sz="1300" b="0" i="0" dirty="0">
                <a:solidFill>
                  <a:srgbClr val="000000"/>
                </a:solidFill>
                <a:effectLst/>
                <a:latin typeface="Consolas" panose="020B0609020204030204" pitchFamily="49" charset="0"/>
              </a:rPr>
              <a:t>, City= </a:t>
            </a:r>
            <a:r>
              <a:rPr lang="en" sz="1300" b="0" i="0" dirty="0">
                <a:solidFill>
                  <a:srgbClr val="A52A2A"/>
                </a:solidFill>
                <a:effectLst/>
                <a:latin typeface="Consolas" panose="020B0609020204030204" pitchFamily="49" charset="0"/>
              </a:rPr>
              <a:t>'Frankfurt'</a:t>
            </a:r>
            <a:br>
              <a:rPr lang="en" sz="1300" dirty="0"/>
            </a:br>
            <a:r>
              <a:rPr lang="en" sz="1300" b="0" i="0" dirty="0">
                <a:solidFill>
                  <a:srgbClr val="0000CD"/>
                </a:solidFill>
                <a:effectLst/>
                <a:latin typeface="Consolas" panose="020B0609020204030204" pitchFamily="49" charset="0"/>
              </a:rPr>
              <a:t>WHERE</a:t>
            </a:r>
            <a:r>
              <a:rPr lang="en" sz="1300" b="0" i="0" dirty="0">
                <a:solidFill>
                  <a:srgbClr val="000000"/>
                </a:solidFill>
                <a:effectLst/>
                <a:latin typeface="Consolas" panose="020B0609020204030204" pitchFamily="49" charset="0"/>
              </a:rPr>
              <a:t> </a:t>
            </a:r>
            <a:r>
              <a:rPr lang="en" sz="1300" b="0" i="0" dirty="0" err="1">
                <a:solidFill>
                  <a:srgbClr val="000000"/>
                </a:solidFill>
                <a:effectLst/>
                <a:latin typeface="Consolas" panose="020B0609020204030204" pitchFamily="49" charset="0"/>
              </a:rPr>
              <a:t>CustomerID</a:t>
            </a:r>
            <a:r>
              <a:rPr lang="en" sz="1300" b="0" i="0" dirty="0">
                <a:solidFill>
                  <a:srgbClr val="000000"/>
                </a:solidFill>
                <a:effectLst/>
                <a:latin typeface="Consolas" panose="020B0609020204030204" pitchFamily="49" charset="0"/>
              </a:rPr>
              <a:t> = </a:t>
            </a:r>
            <a:r>
              <a:rPr lang="en" sz="1300" b="0" i="0" dirty="0">
                <a:solidFill>
                  <a:srgbClr val="FF0000"/>
                </a:solidFill>
                <a:effectLst/>
                <a:latin typeface="Consolas" panose="020B0609020204030204" pitchFamily="49" charset="0"/>
              </a:rPr>
              <a:t>1</a:t>
            </a:r>
            <a:r>
              <a:rPr lang="en" sz="1300" b="0" i="0" dirty="0">
                <a:solidFill>
                  <a:srgbClr val="000000"/>
                </a:solidFill>
                <a:effectLst/>
                <a:latin typeface="Consolas" panose="020B0609020204030204" pitchFamily="49" charset="0"/>
              </a:rPr>
              <a:t>;</a:t>
            </a:r>
            <a:endParaRPr lang="ru-RU" sz="1300" dirty="0"/>
          </a:p>
        </p:txBody>
      </p:sp>
      <p:graphicFrame>
        <p:nvGraphicFramePr>
          <p:cNvPr id="15" name="Таблица 14">
            <a:extLst>
              <a:ext uri="{FF2B5EF4-FFF2-40B4-BE49-F238E27FC236}">
                <a16:creationId xmlns:a16="http://schemas.microsoft.com/office/drawing/2014/main" id="{39E1CA66-3DB2-E5C2-1405-67040740FA42}"/>
              </a:ext>
            </a:extLst>
          </p:cNvPr>
          <p:cNvGraphicFramePr>
            <a:graphicFrameLocks noGrp="1"/>
          </p:cNvGraphicFramePr>
          <p:nvPr>
            <p:extLst>
              <p:ext uri="{D42A27DB-BD31-4B8C-83A1-F6EECF244321}">
                <p14:modId xmlns:p14="http://schemas.microsoft.com/office/powerpoint/2010/main" val="2444463874"/>
              </p:ext>
            </p:extLst>
          </p:nvPr>
        </p:nvGraphicFramePr>
        <p:xfrm>
          <a:off x="432988" y="4622601"/>
          <a:ext cx="4340231" cy="2208370"/>
        </p:xfrm>
        <a:graphic>
          <a:graphicData uri="http://schemas.openxmlformats.org/drawingml/2006/table">
            <a:tbl>
              <a:tblPr/>
              <a:tblGrid>
                <a:gridCol w="620033">
                  <a:extLst>
                    <a:ext uri="{9D8B030D-6E8A-4147-A177-3AD203B41FA5}">
                      <a16:colId xmlns:a16="http://schemas.microsoft.com/office/drawing/2014/main" val="141476811"/>
                    </a:ext>
                  </a:extLst>
                </a:gridCol>
                <a:gridCol w="620033">
                  <a:extLst>
                    <a:ext uri="{9D8B030D-6E8A-4147-A177-3AD203B41FA5}">
                      <a16:colId xmlns:a16="http://schemas.microsoft.com/office/drawing/2014/main" val="2637294021"/>
                    </a:ext>
                  </a:extLst>
                </a:gridCol>
                <a:gridCol w="620033">
                  <a:extLst>
                    <a:ext uri="{9D8B030D-6E8A-4147-A177-3AD203B41FA5}">
                      <a16:colId xmlns:a16="http://schemas.microsoft.com/office/drawing/2014/main" val="1821255841"/>
                    </a:ext>
                  </a:extLst>
                </a:gridCol>
                <a:gridCol w="620033">
                  <a:extLst>
                    <a:ext uri="{9D8B030D-6E8A-4147-A177-3AD203B41FA5}">
                      <a16:colId xmlns:a16="http://schemas.microsoft.com/office/drawing/2014/main" val="1538133688"/>
                    </a:ext>
                  </a:extLst>
                </a:gridCol>
                <a:gridCol w="620033">
                  <a:extLst>
                    <a:ext uri="{9D8B030D-6E8A-4147-A177-3AD203B41FA5}">
                      <a16:colId xmlns:a16="http://schemas.microsoft.com/office/drawing/2014/main" val="3388314678"/>
                    </a:ext>
                  </a:extLst>
                </a:gridCol>
                <a:gridCol w="620033">
                  <a:extLst>
                    <a:ext uri="{9D8B030D-6E8A-4147-A177-3AD203B41FA5}">
                      <a16:colId xmlns:a16="http://schemas.microsoft.com/office/drawing/2014/main" val="63820195"/>
                    </a:ext>
                  </a:extLst>
                </a:gridCol>
                <a:gridCol w="620033">
                  <a:extLst>
                    <a:ext uri="{9D8B030D-6E8A-4147-A177-3AD203B41FA5}">
                      <a16:colId xmlns:a16="http://schemas.microsoft.com/office/drawing/2014/main" val="4080210505"/>
                    </a:ext>
                  </a:extLst>
                </a:gridCol>
              </a:tblGrid>
              <a:tr h="542776">
                <a:tc>
                  <a:txBody>
                    <a:bodyPr/>
                    <a:lstStyle/>
                    <a:p>
                      <a:pPr algn="l" fontAlgn="t"/>
                      <a:r>
                        <a:rPr lang="ru-RU" sz="1000">
                          <a:effectLst/>
                        </a:rPr>
                        <a:t>1</a:t>
                      </a:r>
                      <a:br>
                        <a:rPr lang="ru-RU" sz="1000">
                          <a:effectLst/>
                        </a:rPr>
                      </a:br>
                      <a:br>
                        <a:rPr lang="ru-RU" sz="1000">
                          <a:effectLst/>
                        </a:rPr>
                      </a:br>
                      <a:endParaRPr lang="ru-RU" sz="10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Alfreds Futterkiste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Alfred Schmidt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Obere Str. 57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Frankfurt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00">
                          <a:effectLst/>
                        </a:rPr>
                        <a:t>12209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00">
                          <a:effectLst/>
                        </a:rPr>
                        <a:t>Germany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3122132"/>
                  </a:ext>
                </a:extLst>
              </a:tr>
              <a:tr h="825963">
                <a:tc>
                  <a:txBody>
                    <a:bodyPr/>
                    <a:lstStyle/>
                    <a:p>
                      <a:pPr algn="l" fontAlgn="t"/>
                      <a:r>
                        <a:rPr lang="ru-RU" sz="1000">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Avda. de la Constitución 2222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00">
                          <a:effectLst/>
                        </a:rPr>
                        <a:t>05021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95384540"/>
                  </a:ext>
                </a:extLst>
              </a:tr>
              <a:tr h="684370">
                <a:tc>
                  <a:txBody>
                    <a:bodyPr/>
                    <a:lstStyle/>
                    <a:p>
                      <a:pPr algn="l" fontAlgn="t"/>
                      <a:r>
                        <a:rPr lang="ru-RU" sz="100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a:effectLst/>
                        </a:rPr>
                        <a:t>Mataderos 2312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dirty="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sz="1000" dirty="0">
                          <a:effectLst/>
                        </a:rPr>
                        <a:t>05023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868792115"/>
                  </a:ext>
                </a:extLst>
              </a:tr>
            </a:tbl>
          </a:graphicData>
        </a:graphic>
      </p:graphicFrame>
      <p:sp>
        <p:nvSpPr>
          <p:cNvPr id="17" name="TextBox 16">
            <a:extLst>
              <a:ext uri="{FF2B5EF4-FFF2-40B4-BE49-F238E27FC236}">
                <a16:creationId xmlns:a16="http://schemas.microsoft.com/office/drawing/2014/main" id="{DB1F1A0F-225B-B019-14D8-CEDCE62B4D69}"/>
              </a:ext>
            </a:extLst>
          </p:cNvPr>
          <p:cNvSpPr txBox="1"/>
          <p:nvPr/>
        </p:nvSpPr>
        <p:spPr>
          <a:xfrm>
            <a:off x="321499" y="4314824"/>
            <a:ext cx="6194120" cy="307777"/>
          </a:xfrm>
          <a:prstGeom prst="rect">
            <a:avLst/>
          </a:prstGeom>
          <a:noFill/>
        </p:spPr>
        <p:txBody>
          <a:bodyPr wrap="square">
            <a:spAutoFit/>
          </a:bodyPr>
          <a:lstStyle/>
          <a:p>
            <a:r>
              <a:rPr lang="en" sz="1400" b="0" i="0" dirty="0">
                <a:solidFill>
                  <a:srgbClr val="000000"/>
                </a:solidFill>
                <a:effectLst/>
                <a:latin typeface="Arial" panose="020B0604020202020204" pitchFamily="34" charset="0"/>
                <a:cs typeface="Arial" panose="020B0604020202020204" pitchFamily="34" charset="0"/>
              </a:rPr>
              <a:t>You have made changes to the database. Rows affected: 1</a:t>
            </a:r>
            <a:endParaRPr lang="ru-R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31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185A8EC-25F8-352A-E400-823696B18124}"/>
              </a:ext>
            </a:extLst>
          </p:cNvPr>
          <p:cNvSpPr>
            <a:spLocks noGrp="1"/>
          </p:cNvSpPr>
          <p:nvPr>
            <p:ph idx="1"/>
          </p:nvPr>
        </p:nvSpPr>
        <p:spPr>
          <a:xfrm>
            <a:off x="838200" y="889000"/>
            <a:ext cx="10515600" cy="5080000"/>
          </a:xfrm>
        </p:spPr>
        <p:txBody>
          <a:bodyPr/>
          <a:lstStyle/>
          <a:p>
            <a:pPr marL="0" indent="0" algn="ctr">
              <a:buNone/>
            </a:pPr>
            <a:r>
              <a:rPr lang="en" sz="2000" b="0" i="0" dirty="0">
                <a:solidFill>
                  <a:srgbClr val="000000"/>
                </a:solidFill>
                <a:effectLst/>
                <a:latin typeface="Segoe UI" panose="020B0502040204020203" pitchFamily="34" charset="0"/>
              </a:rPr>
              <a:t>The SQL INSERT INTO Statement</a:t>
            </a:r>
          </a:p>
          <a:p>
            <a:pPr marL="0" indent="0" algn="ctr">
              <a:buNone/>
            </a:pPr>
            <a:r>
              <a:rPr lang="en" sz="2000" b="0" i="0" dirty="0">
                <a:solidFill>
                  <a:srgbClr val="000000"/>
                </a:solidFill>
                <a:effectLst/>
                <a:latin typeface="Verdana" panose="020B0604030504040204" pitchFamily="34" charset="0"/>
              </a:rPr>
              <a:t>The INSERT INTO statement is used to insert new records in a table.</a:t>
            </a:r>
          </a:p>
          <a:p>
            <a:pPr marL="0" indent="0" algn="ctr">
              <a:buNone/>
            </a:pPr>
            <a:endParaRPr lang="en" sz="2400" b="1" i="0" u="sng" dirty="0">
              <a:solidFill>
                <a:srgbClr val="000000"/>
              </a:solidFill>
              <a:effectLst/>
              <a:latin typeface="Segoe UI" panose="020B0502040204020203" pitchFamily="34" charset="0"/>
            </a:endParaRPr>
          </a:p>
          <a:p>
            <a:pPr marL="0" indent="0" algn="ctr">
              <a:buNone/>
            </a:pPr>
            <a:r>
              <a:rPr lang="en" sz="2400" b="1" i="0" u="sng" dirty="0">
                <a:solidFill>
                  <a:srgbClr val="000000"/>
                </a:solidFill>
                <a:effectLst/>
                <a:latin typeface="Segoe UI" panose="020B0502040204020203" pitchFamily="34" charset="0"/>
              </a:rPr>
              <a:t>Syntax:</a:t>
            </a:r>
          </a:p>
          <a:p>
            <a:pPr algn="l"/>
            <a:r>
              <a:rPr lang="en" sz="2000" b="0" i="0" dirty="0">
                <a:solidFill>
                  <a:srgbClr val="000000"/>
                </a:solidFill>
                <a:effectLst/>
                <a:latin typeface="Verdana" panose="020B0604030504040204" pitchFamily="34" charset="0"/>
              </a:rPr>
              <a:t>1. Specify both the column names and the values to be inserted:</a:t>
            </a:r>
          </a:p>
          <a:p>
            <a:pPr algn="l"/>
            <a:r>
              <a:rPr lang="en" sz="2000" b="0" i="0" dirty="0">
                <a:solidFill>
                  <a:srgbClr val="0000CD"/>
                </a:solidFill>
                <a:effectLst/>
                <a:latin typeface="Consolas" panose="020B0609020204030204" pitchFamily="49" charset="0"/>
              </a:rPr>
              <a:t>INSERT</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INTO</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column1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column2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column3</a:t>
            </a:r>
            <a:r>
              <a:rPr lang="en" sz="2000" b="0" i="0" dirty="0">
                <a:solidFill>
                  <a:srgbClr val="000000"/>
                </a:solidFill>
                <a:effectLst/>
                <a:latin typeface="Consolas" panose="020B0609020204030204" pitchFamily="49" charset="0"/>
              </a:rPr>
              <a:t>, ...)</a:t>
            </a:r>
            <a:br>
              <a:rPr lang="en" sz="2000" b="0" i="0" dirty="0">
                <a:solidFill>
                  <a:srgbClr val="000000"/>
                </a:solidFill>
                <a:effectLst/>
                <a:latin typeface="Consolas" panose="020B0609020204030204" pitchFamily="49" charset="0"/>
              </a:rPr>
            </a:br>
            <a:r>
              <a:rPr lang="en" sz="2000" b="0" i="0" dirty="0">
                <a:solidFill>
                  <a:srgbClr val="0000CD"/>
                </a:solidFill>
                <a:effectLst/>
                <a:latin typeface="Consolas" panose="020B0609020204030204" pitchFamily="49" charset="0"/>
              </a:rPr>
              <a:t>VALUES</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value1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value3</a:t>
            </a:r>
            <a:r>
              <a:rPr lang="en" sz="2000" b="0" i="0" dirty="0">
                <a:solidFill>
                  <a:srgbClr val="000000"/>
                </a:solidFill>
                <a:effectLst/>
                <a:latin typeface="Consolas" panose="020B0609020204030204" pitchFamily="49" charset="0"/>
              </a:rPr>
              <a:t>, ...);</a:t>
            </a:r>
          </a:p>
          <a:p>
            <a:pPr algn="l"/>
            <a:r>
              <a:rPr lang="en" sz="2000" b="0" i="0" dirty="0">
                <a:solidFill>
                  <a:srgbClr val="000000"/>
                </a:solidFill>
                <a:effectLst/>
                <a:latin typeface="Verdana" panose="020B0604030504040204" pitchFamily="34" charset="0"/>
              </a:rPr>
              <a:t>2. If you are adding values for all the columns of the table, you do not need to specify the column names in the SQL query. However, make sure the order of the values is in the same order as the columns in the table. Here, the INSERT INTO syntax would be as follows:</a:t>
            </a:r>
          </a:p>
          <a:p>
            <a:pPr algn="l"/>
            <a:r>
              <a:rPr lang="en" sz="2000" b="0" i="0" dirty="0">
                <a:solidFill>
                  <a:srgbClr val="0000CD"/>
                </a:solidFill>
                <a:effectLst/>
                <a:latin typeface="Consolas" panose="020B0609020204030204" pitchFamily="49" charset="0"/>
              </a:rPr>
              <a:t>INSERT</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INTO</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br>
              <a:rPr lang="en" sz="2000" b="0" i="0" dirty="0">
                <a:solidFill>
                  <a:srgbClr val="000000"/>
                </a:solidFill>
                <a:effectLst/>
                <a:latin typeface="Consolas" panose="020B0609020204030204" pitchFamily="49" charset="0"/>
              </a:rPr>
            </a:br>
            <a:r>
              <a:rPr lang="en" sz="2000" b="0" i="0" dirty="0">
                <a:solidFill>
                  <a:srgbClr val="0000CD"/>
                </a:solidFill>
                <a:effectLst/>
                <a:latin typeface="Consolas" panose="020B0609020204030204" pitchFamily="49" charset="0"/>
              </a:rPr>
              <a:t>VALUES</a:t>
            </a:r>
            <a:r>
              <a:rPr lang="en" sz="2000" b="0" i="0" dirty="0">
                <a:solidFill>
                  <a:srgbClr val="000000"/>
                </a:solidFill>
                <a:effectLst/>
                <a:latin typeface="Consolas" panose="020B0609020204030204" pitchFamily="49" charset="0"/>
              </a:rPr>
              <a:t> (</a:t>
            </a:r>
            <a:r>
              <a:rPr lang="en" sz="2000" b="0" i="1" dirty="0">
                <a:solidFill>
                  <a:srgbClr val="000000"/>
                </a:solidFill>
                <a:effectLst/>
                <a:latin typeface="Consolas" panose="020B0609020204030204" pitchFamily="49" charset="0"/>
              </a:rPr>
              <a:t>value1</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value2</a:t>
            </a:r>
            <a:r>
              <a:rPr lang="en" sz="2000" b="0" i="0" dirty="0">
                <a:solidFill>
                  <a:srgbClr val="000000"/>
                </a:solidFill>
                <a:effectLst/>
                <a:latin typeface="Consolas" panose="020B0609020204030204" pitchFamily="49" charset="0"/>
              </a:rPr>
              <a:t>,</a:t>
            </a:r>
            <a:r>
              <a:rPr lang="en" sz="2000" b="0" i="1" dirty="0">
                <a:solidFill>
                  <a:srgbClr val="000000"/>
                </a:solidFill>
                <a:effectLst/>
                <a:latin typeface="Consolas" panose="020B0609020204030204" pitchFamily="49" charset="0"/>
              </a:rPr>
              <a:t> value3</a:t>
            </a:r>
            <a:r>
              <a:rPr lang="en" sz="2000" b="0" i="0" dirty="0">
                <a:solidFill>
                  <a:srgbClr val="000000"/>
                </a:solidFill>
                <a:effectLst/>
                <a:latin typeface="Consolas" panose="020B0609020204030204" pitchFamily="49" charset="0"/>
              </a:rPr>
              <a:t>, ...);</a:t>
            </a:r>
          </a:p>
          <a:p>
            <a:pPr marL="0" indent="0">
              <a:buNone/>
            </a:pPr>
            <a:endParaRPr lang="ru-RU" dirty="0"/>
          </a:p>
        </p:txBody>
      </p:sp>
      <p:sp>
        <p:nvSpPr>
          <p:cNvPr id="3" name="Номер слайда 2">
            <a:extLst>
              <a:ext uri="{FF2B5EF4-FFF2-40B4-BE49-F238E27FC236}">
                <a16:creationId xmlns:a16="http://schemas.microsoft.com/office/drawing/2014/main" id="{4B3156E8-AFDB-E6BB-5751-2764F86C5FB5}"/>
              </a:ext>
            </a:extLst>
          </p:cNvPr>
          <p:cNvSpPr>
            <a:spLocks noGrp="1"/>
          </p:cNvSpPr>
          <p:nvPr>
            <p:ph type="sldNum" sz="quarter" idx="4"/>
          </p:nvPr>
        </p:nvSpPr>
        <p:spPr/>
        <p:txBody>
          <a:bodyPr/>
          <a:lstStyle/>
          <a:p>
            <a:fld id="{DA896BDD-8C87-40D7-8650-5CFFA3FBC00B}" type="slidenum">
              <a:rPr lang="en-US" smtClean="0"/>
              <a:pPr/>
              <a:t>11</a:t>
            </a:fld>
            <a:endParaRPr lang="en-US"/>
          </a:p>
        </p:txBody>
      </p:sp>
      <p:sp>
        <p:nvSpPr>
          <p:cNvPr id="4" name="Текст 3">
            <a:extLst>
              <a:ext uri="{FF2B5EF4-FFF2-40B4-BE49-F238E27FC236}">
                <a16:creationId xmlns:a16="http://schemas.microsoft.com/office/drawing/2014/main" id="{5EEFA409-C0AD-C1BE-D8D0-159CF7966974}"/>
              </a:ext>
            </a:extLst>
          </p:cNvPr>
          <p:cNvSpPr>
            <a:spLocks noGrp="1"/>
          </p:cNvSpPr>
          <p:nvPr>
            <p:ph type="body" sz="quarter" idx="13"/>
          </p:nvPr>
        </p:nvSpPr>
        <p:spPr/>
        <p:txBody>
          <a:bodyPr/>
          <a:lstStyle/>
          <a:p>
            <a:r>
              <a:rPr lang="en" sz="2800" b="1" i="0" dirty="0">
                <a:effectLst/>
                <a:latin typeface="Verdana" panose="020B0604030504040204" pitchFamily="34" charset="0"/>
              </a:rPr>
              <a:t>INSERT INTO</a:t>
            </a:r>
            <a:endParaRPr lang="ru-RU" dirty="0"/>
          </a:p>
        </p:txBody>
      </p:sp>
    </p:spTree>
    <p:extLst>
      <p:ext uri="{BB962C8B-B14F-4D97-AF65-F5344CB8AC3E}">
        <p14:creationId xmlns:p14="http://schemas.microsoft.com/office/powerpoint/2010/main" val="315392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404552F-81D9-7E9A-1B17-EF44858C9974}"/>
              </a:ext>
            </a:extLst>
          </p:cNvPr>
          <p:cNvSpPr>
            <a:spLocks noGrp="1"/>
          </p:cNvSpPr>
          <p:nvPr>
            <p:ph idx="1"/>
          </p:nvPr>
        </p:nvSpPr>
        <p:spPr>
          <a:xfrm>
            <a:off x="750518" y="3414901"/>
            <a:ext cx="10515600" cy="549393"/>
          </a:xfrm>
        </p:spPr>
        <p:txBody>
          <a:bodyPr/>
          <a:lstStyle/>
          <a:p>
            <a:pPr marL="0" indent="0">
              <a:buNone/>
            </a:pPr>
            <a:r>
              <a:rPr lang="en" sz="1600" b="0" i="0" dirty="0">
                <a:solidFill>
                  <a:srgbClr val="0000CD"/>
                </a:solidFill>
                <a:effectLst/>
                <a:latin typeface="Consolas" panose="020B0609020204030204" pitchFamily="49" charset="0"/>
              </a:rPr>
              <a:t>INSERT</a:t>
            </a:r>
            <a:r>
              <a:rPr lang="en" sz="1600" b="0" i="0" dirty="0">
                <a:solidFill>
                  <a:srgbClr val="000000"/>
                </a:solidFill>
                <a:effectLst/>
                <a:latin typeface="Consolas" panose="020B0609020204030204" pitchFamily="49" charset="0"/>
              </a:rPr>
              <a:t> </a:t>
            </a:r>
            <a:r>
              <a:rPr lang="en" sz="1600" b="0" i="0" dirty="0">
                <a:solidFill>
                  <a:srgbClr val="0000CD"/>
                </a:solidFill>
                <a:effectLst/>
                <a:latin typeface="Consolas" panose="020B0609020204030204" pitchFamily="49" charset="0"/>
              </a:rPr>
              <a:t>INTO</a:t>
            </a:r>
            <a:r>
              <a:rPr lang="en" sz="1600" b="0" i="0" dirty="0">
                <a:solidFill>
                  <a:srgbClr val="000000"/>
                </a:solidFill>
                <a:effectLst/>
                <a:latin typeface="Consolas" panose="020B0609020204030204" pitchFamily="49" charset="0"/>
              </a:rPr>
              <a:t> Customers (</a:t>
            </a:r>
            <a:r>
              <a:rPr lang="en" sz="1600" b="0" i="0" dirty="0" err="1">
                <a:solidFill>
                  <a:srgbClr val="000000"/>
                </a:solidFill>
                <a:effectLst/>
                <a:latin typeface="Consolas" panose="020B0609020204030204" pitchFamily="49" charset="0"/>
              </a:rPr>
              <a:t>CustomerName</a:t>
            </a:r>
            <a:r>
              <a:rPr lang="en" sz="1600" b="0" i="0" dirty="0">
                <a:solidFill>
                  <a:srgbClr val="000000"/>
                </a:solidFill>
                <a:effectLst/>
                <a:latin typeface="Consolas" panose="020B0609020204030204" pitchFamily="49" charset="0"/>
              </a:rPr>
              <a:t>, </a:t>
            </a:r>
            <a:r>
              <a:rPr lang="en" sz="1600" b="0" i="0" dirty="0" err="1">
                <a:solidFill>
                  <a:srgbClr val="000000"/>
                </a:solidFill>
                <a:effectLst/>
                <a:latin typeface="Consolas" panose="020B0609020204030204" pitchFamily="49" charset="0"/>
              </a:rPr>
              <a:t>ContactName</a:t>
            </a:r>
            <a:r>
              <a:rPr lang="en" sz="1600" b="0" i="0" dirty="0">
                <a:solidFill>
                  <a:srgbClr val="000000"/>
                </a:solidFill>
                <a:effectLst/>
                <a:latin typeface="Consolas" panose="020B0609020204030204" pitchFamily="49" charset="0"/>
              </a:rPr>
              <a:t>, Address, City, </a:t>
            </a:r>
            <a:r>
              <a:rPr lang="en" sz="1600" b="0" i="0" dirty="0" err="1">
                <a:solidFill>
                  <a:srgbClr val="000000"/>
                </a:solidFill>
                <a:effectLst/>
                <a:latin typeface="Consolas" panose="020B0609020204030204" pitchFamily="49" charset="0"/>
              </a:rPr>
              <a:t>PostalCode</a:t>
            </a:r>
            <a:r>
              <a:rPr lang="en" sz="1600" b="0" i="0" dirty="0">
                <a:solidFill>
                  <a:srgbClr val="000000"/>
                </a:solidFill>
                <a:effectLst/>
                <a:latin typeface="Consolas" panose="020B0609020204030204" pitchFamily="49" charset="0"/>
              </a:rPr>
              <a:t>, Country)</a:t>
            </a:r>
            <a:br>
              <a:rPr lang="en" sz="1600" dirty="0"/>
            </a:br>
            <a:r>
              <a:rPr lang="en" sz="1600" b="0" i="0" dirty="0">
                <a:solidFill>
                  <a:srgbClr val="0000CD"/>
                </a:solidFill>
                <a:effectLst/>
                <a:latin typeface="Consolas" panose="020B0609020204030204" pitchFamily="49" charset="0"/>
              </a:rPr>
              <a:t>VALUES</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'Cardinal'</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'Tom B. </a:t>
            </a:r>
            <a:r>
              <a:rPr lang="en" sz="1600" b="0" i="0" dirty="0" err="1">
                <a:solidFill>
                  <a:srgbClr val="A52A2A"/>
                </a:solidFill>
                <a:effectLst/>
                <a:latin typeface="Consolas" panose="020B0609020204030204" pitchFamily="49" charset="0"/>
              </a:rPr>
              <a:t>Erichsen</a:t>
            </a:r>
            <a:r>
              <a:rPr lang="en" sz="1600" b="0" i="0" dirty="0">
                <a:solidFill>
                  <a:srgbClr val="A52A2A"/>
                </a:solidFill>
                <a:effectLst/>
                <a:latin typeface="Consolas" panose="020B0609020204030204" pitchFamily="49" charset="0"/>
              </a:rPr>
              <a:t>'</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'Skagen 21'</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'Stavanger'</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'4006'</a:t>
            </a:r>
            <a:r>
              <a:rPr lang="en" sz="1600" b="0" i="0" dirty="0">
                <a:solidFill>
                  <a:srgbClr val="000000"/>
                </a:solidFill>
                <a:effectLst/>
                <a:latin typeface="Consolas" panose="020B0609020204030204" pitchFamily="49" charset="0"/>
              </a:rPr>
              <a:t>, </a:t>
            </a:r>
            <a:r>
              <a:rPr lang="en" sz="1600" b="0" i="0" dirty="0">
                <a:solidFill>
                  <a:srgbClr val="A52A2A"/>
                </a:solidFill>
                <a:effectLst/>
                <a:latin typeface="Consolas" panose="020B0609020204030204" pitchFamily="49" charset="0"/>
              </a:rPr>
              <a:t>'Norway'</a:t>
            </a:r>
            <a:r>
              <a:rPr lang="en" sz="1600" b="0" i="0" dirty="0">
                <a:solidFill>
                  <a:srgbClr val="000000"/>
                </a:solidFill>
                <a:effectLst/>
                <a:latin typeface="Consolas" panose="020B0609020204030204" pitchFamily="49" charset="0"/>
              </a:rPr>
              <a:t>);</a:t>
            </a:r>
            <a:endParaRPr lang="en-US" sz="1600" b="1" u="sng" dirty="0"/>
          </a:p>
        </p:txBody>
      </p:sp>
      <p:sp>
        <p:nvSpPr>
          <p:cNvPr id="3" name="Номер слайда 2">
            <a:extLst>
              <a:ext uri="{FF2B5EF4-FFF2-40B4-BE49-F238E27FC236}">
                <a16:creationId xmlns:a16="http://schemas.microsoft.com/office/drawing/2014/main" id="{92230C59-CEA4-58D6-F7D4-52C4FD569F4C}"/>
              </a:ext>
            </a:extLst>
          </p:cNvPr>
          <p:cNvSpPr>
            <a:spLocks noGrp="1"/>
          </p:cNvSpPr>
          <p:nvPr>
            <p:ph type="sldNum" sz="quarter" idx="4"/>
          </p:nvPr>
        </p:nvSpPr>
        <p:spPr/>
        <p:txBody>
          <a:bodyPr/>
          <a:lstStyle/>
          <a:p>
            <a:fld id="{DA896BDD-8C87-40D7-8650-5CFFA3FBC00B}" type="slidenum">
              <a:rPr lang="en-US" smtClean="0"/>
              <a:pPr/>
              <a:t>12</a:t>
            </a:fld>
            <a:endParaRPr lang="en-US"/>
          </a:p>
        </p:txBody>
      </p:sp>
      <p:sp>
        <p:nvSpPr>
          <p:cNvPr id="4" name="Текст 3">
            <a:extLst>
              <a:ext uri="{FF2B5EF4-FFF2-40B4-BE49-F238E27FC236}">
                <a16:creationId xmlns:a16="http://schemas.microsoft.com/office/drawing/2014/main" id="{A69AA035-1BB9-62FD-B99E-54D178C57A69}"/>
              </a:ext>
            </a:extLst>
          </p:cNvPr>
          <p:cNvSpPr>
            <a:spLocks noGrp="1"/>
          </p:cNvSpPr>
          <p:nvPr>
            <p:ph type="body" sz="quarter" idx="13"/>
          </p:nvPr>
        </p:nvSpPr>
        <p:spPr/>
        <p:txBody>
          <a:bodyPr/>
          <a:lstStyle/>
          <a:p>
            <a:r>
              <a:rPr lang="en" sz="2800" b="1" i="0" dirty="0">
                <a:effectLst/>
                <a:latin typeface="Verdana" panose="020B0604030504040204" pitchFamily="34" charset="0"/>
              </a:rPr>
              <a:t>INSERT INTO</a:t>
            </a:r>
            <a:endParaRPr lang="ru-RU" dirty="0"/>
          </a:p>
          <a:p>
            <a:endParaRPr lang="ru-RU" dirty="0"/>
          </a:p>
        </p:txBody>
      </p:sp>
      <p:graphicFrame>
        <p:nvGraphicFramePr>
          <p:cNvPr id="9" name="Таблица 8">
            <a:extLst>
              <a:ext uri="{FF2B5EF4-FFF2-40B4-BE49-F238E27FC236}">
                <a16:creationId xmlns:a16="http://schemas.microsoft.com/office/drawing/2014/main" id="{3C67CA81-D201-03CC-73A3-A8881132BCBA}"/>
              </a:ext>
            </a:extLst>
          </p:cNvPr>
          <p:cNvGraphicFramePr>
            <a:graphicFrameLocks noGrp="1"/>
          </p:cNvGraphicFramePr>
          <p:nvPr>
            <p:extLst>
              <p:ext uri="{D42A27DB-BD31-4B8C-83A1-F6EECF244321}">
                <p14:modId xmlns:p14="http://schemas.microsoft.com/office/powerpoint/2010/main" val="705543458"/>
              </p:ext>
            </p:extLst>
          </p:nvPr>
        </p:nvGraphicFramePr>
        <p:xfrm>
          <a:off x="850172" y="4145248"/>
          <a:ext cx="10861109" cy="2590800"/>
        </p:xfrm>
        <a:graphic>
          <a:graphicData uri="http://schemas.openxmlformats.org/drawingml/2006/table">
            <a:tbl>
              <a:tblPr/>
              <a:tblGrid>
                <a:gridCol w="1551587">
                  <a:extLst>
                    <a:ext uri="{9D8B030D-6E8A-4147-A177-3AD203B41FA5}">
                      <a16:colId xmlns:a16="http://schemas.microsoft.com/office/drawing/2014/main" val="2318840649"/>
                    </a:ext>
                  </a:extLst>
                </a:gridCol>
                <a:gridCol w="1551587">
                  <a:extLst>
                    <a:ext uri="{9D8B030D-6E8A-4147-A177-3AD203B41FA5}">
                      <a16:colId xmlns:a16="http://schemas.microsoft.com/office/drawing/2014/main" val="4190765744"/>
                    </a:ext>
                  </a:extLst>
                </a:gridCol>
                <a:gridCol w="1551587">
                  <a:extLst>
                    <a:ext uri="{9D8B030D-6E8A-4147-A177-3AD203B41FA5}">
                      <a16:colId xmlns:a16="http://schemas.microsoft.com/office/drawing/2014/main" val="3957641965"/>
                    </a:ext>
                  </a:extLst>
                </a:gridCol>
                <a:gridCol w="1551587">
                  <a:extLst>
                    <a:ext uri="{9D8B030D-6E8A-4147-A177-3AD203B41FA5}">
                      <a16:colId xmlns:a16="http://schemas.microsoft.com/office/drawing/2014/main" val="1203891948"/>
                    </a:ext>
                  </a:extLst>
                </a:gridCol>
                <a:gridCol w="1551587">
                  <a:extLst>
                    <a:ext uri="{9D8B030D-6E8A-4147-A177-3AD203B41FA5}">
                      <a16:colId xmlns:a16="http://schemas.microsoft.com/office/drawing/2014/main" val="1563695666"/>
                    </a:ext>
                  </a:extLst>
                </a:gridCol>
                <a:gridCol w="1551587">
                  <a:extLst>
                    <a:ext uri="{9D8B030D-6E8A-4147-A177-3AD203B41FA5}">
                      <a16:colId xmlns:a16="http://schemas.microsoft.com/office/drawing/2014/main" val="4237776246"/>
                    </a:ext>
                  </a:extLst>
                </a:gridCol>
                <a:gridCol w="1551587">
                  <a:extLst>
                    <a:ext uri="{9D8B030D-6E8A-4147-A177-3AD203B41FA5}">
                      <a16:colId xmlns:a16="http://schemas.microsoft.com/office/drawing/2014/main" val="1653923945"/>
                    </a:ext>
                  </a:extLst>
                </a:gridCol>
              </a:tblGrid>
              <a:tr h="0">
                <a:tc>
                  <a:txBody>
                    <a:bodyPr/>
                    <a:lstStyle/>
                    <a:p>
                      <a:pPr algn="l" fontAlgn="t"/>
                      <a:r>
                        <a:rPr lang="en" sz="1200">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dirty="0">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PostalCode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89232133"/>
                  </a:ext>
                </a:extLst>
              </a:tr>
              <a:tr h="208571">
                <a:tc>
                  <a:txBody>
                    <a:bodyPr/>
                    <a:lstStyle/>
                    <a:p>
                      <a:pPr algn="l" fontAlgn="t"/>
                      <a:r>
                        <a:rPr lang="ru-RU" sz="1200">
                          <a:effectLst/>
                        </a:rPr>
                        <a:t>89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White Clover Markets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Karl Jablonski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305 - 14th Ave. S. Suite 3B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Seattle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98128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USA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9455681"/>
                  </a:ext>
                </a:extLst>
              </a:tr>
              <a:tr h="0">
                <a:tc>
                  <a:txBody>
                    <a:bodyPr/>
                    <a:lstStyle/>
                    <a:p>
                      <a:pPr algn="l" fontAlgn="t"/>
                      <a:r>
                        <a:rPr lang="ru-RU" sz="1200">
                          <a:effectLst/>
                        </a:rPr>
                        <a:t>90</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Wilman Kala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dirty="0">
                          <a:effectLst/>
                        </a:rPr>
                        <a:t>Matti </a:t>
                      </a:r>
                      <a:r>
                        <a:rPr lang="en" sz="1200" dirty="0" err="1">
                          <a:effectLst/>
                        </a:rPr>
                        <a:t>Karttunen</a:t>
                      </a:r>
                      <a:endParaRPr lang="en" sz="12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Keskuskatu 45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Helsinki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200">
                          <a:effectLst/>
                        </a:rPr>
                        <a:t>21240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Finland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59279018"/>
                  </a:ext>
                </a:extLst>
              </a:tr>
              <a:tr h="282184">
                <a:tc>
                  <a:txBody>
                    <a:bodyPr/>
                    <a:lstStyle/>
                    <a:p>
                      <a:pPr algn="l" fontAlgn="t"/>
                      <a:r>
                        <a:rPr lang="ru-RU" sz="1200">
                          <a:effectLst/>
                        </a:rPr>
                        <a:t>91</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Wolski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Zbyszek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ul. Filtrowa 68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Walla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01-012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Poland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41705604"/>
                  </a:ext>
                </a:extLst>
              </a:tr>
              <a:tr h="0">
                <a:tc>
                  <a:txBody>
                    <a:bodyPr/>
                    <a:lstStyle/>
                    <a:p>
                      <a:pPr algn="l" fontAlgn="t"/>
                      <a:r>
                        <a:rPr lang="ru-RU" sz="1200">
                          <a:effectLst/>
                        </a:rPr>
                        <a:t>92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Cardinal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Tom B. Erichsen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Skagen 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a:effectLst/>
                        </a:rPr>
                        <a:t>Stavanger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ru-RU" sz="1200" dirty="0">
                          <a:effectLst/>
                        </a:rPr>
                        <a:t>4006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200" dirty="0">
                          <a:effectLst/>
                        </a:rPr>
                        <a:t>Norway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226674"/>
                  </a:ext>
                </a:extLst>
              </a:tr>
            </a:tbl>
          </a:graphicData>
        </a:graphic>
      </p:graphicFrame>
      <p:sp>
        <p:nvSpPr>
          <p:cNvPr id="11" name="TextBox 10">
            <a:extLst>
              <a:ext uri="{FF2B5EF4-FFF2-40B4-BE49-F238E27FC236}">
                <a16:creationId xmlns:a16="http://schemas.microsoft.com/office/drawing/2014/main" id="{39359324-BBDD-1392-5C4F-075EF93E3FDD}"/>
              </a:ext>
            </a:extLst>
          </p:cNvPr>
          <p:cNvSpPr txBox="1"/>
          <p:nvPr/>
        </p:nvSpPr>
        <p:spPr>
          <a:xfrm>
            <a:off x="750518" y="3887951"/>
            <a:ext cx="7403926" cy="307777"/>
          </a:xfrm>
          <a:prstGeom prst="rect">
            <a:avLst/>
          </a:prstGeom>
          <a:noFill/>
        </p:spPr>
        <p:txBody>
          <a:bodyPr wrap="square">
            <a:spAutoFit/>
          </a:bodyPr>
          <a:lstStyle/>
          <a:p>
            <a:r>
              <a:rPr lang="en" sz="1400" b="1" i="0" u="sng" dirty="0">
                <a:solidFill>
                  <a:srgbClr val="000000"/>
                </a:solidFill>
                <a:effectLst/>
                <a:latin typeface="Verdana" panose="020B0604030504040204" pitchFamily="34" charset="0"/>
              </a:rPr>
              <a:t>You have made changes to the database. Rows affected: 1</a:t>
            </a:r>
            <a:endParaRPr lang="ru-RU" sz="1400" b="1" u="sng" dirty="0"/>
          </a:p>
        </p:txBody>
      </p:sp>
      <p:graphicFrame>
        <p:nvGraphicFramePr>
          <p:cNvPr id="12" name="Таблица 11">
            <a:extLst>
              <a:ext uri="{FF2B5EF4-FFF2-40B4-BE49-F238E27FC236}">
                <a16:creationId xmlns:a16="http://schemas.microsoft.com/office/drawing/2014/main" id="{5FCE9D7F-B29E-BC9D-4B23-650D3B72321D}"/>
              </a:ext>
            </a:extLst>
          </p:cNvPr>
          <p:cNvGraphicFramePr>
            <a:graphicFrameLocks noGrp="1"/>
          </p:cNvGraphicFramePr>
          <p:nvPr>
            <p:extLst>
              <p:ext uri="{D42A27DB-BD31-4B8C-83A1-F6EECF244321}">
                <p14:modId xmlns:p14="http://schemas.microsoft.com/office/powerpoint/2010/main" val="3167211268"/>
              </p:ext>
            </p:extLst>
          </p:nvPr>
        </p:nvGraphicFramePr>
        <p:xfrm>
          <a:off x="850171" y="1144808"/>
          <a:ext cx="10861109" cy="2255520"/>
        </p:xfrm>
        <a:graphic>
          <a:graphicData uri="http://schemas.openxmlformats.org/drawingml/2006/table">
            <a:tbl>
              <a:tblPr/>
              <a:tblGrid>
                <a:gridCol w="1551587">
                  <a:extLst>
                    <a:ext uri="{9D8B030D-6E8A-4147-A177-3AD203B41FA5}">
                      <a16:colId xmlns:a16="http://schemas.microsoft.com/office/drawing/2014/main" val="65701200"/>
                    </a:ext>
                  </a:extLst>
                </a:gridCol>
                <a:gridCol w="1551587">
                  <a:extLst>
                    <a:ext uri="{9D8B030D-6E8A-4147-A177-3AD203B41FA5}">
                      <a16:colId xmlns:a16="http://schemas.microsoft.com/office/drawing/2014/main" val="1278758936"/>
                    </a:ext>
                  </a:extLst>
                </a:gridCol>
                <a:gridCol w="1551587">
                  <a:extLst>
                    <a:ext uri="{9D8B030D-6E8A-4147-A177-3AD203B41FA5}">
                      <a16:colId xmlns:a16="http://schemas.microsoft.com/office/drawing/2014/main" val="4016185467"/>
                    </a:ext>
                  </a:extLst>
                </a:gridCol>
                <a:gridCol w="1551587">
                  <a:extLst>
                    <a:ext uri="{9D8B030D-6E8A-4147-A177-3AD203B41FA5}">
                      <a16:colId xmlns:a16="http://schemas.microsoft.com/office/drawing/2014/main" val="3756852621"/>
                    </a:ext>
                  </a:extLst>
                </a:gridCol>
                <a:gridCol w="1551587">
                  <a:extLst>
                    <a:ext uri="{9D8B030D-6E8A-4147-A177-3AD203B41FA5}">
                      <a16:colId xmlns:a16="http://schemas.microsoft.com/office/drawing/2014/main" val="336747137"/>
                    </a:ext>
                  </a:extLst>
                </a:gridCol>
                <a:gridCol w="1551587">
                  <a:extLst>
                    <a:ext uri="{9D8B030D-6E8A-4147-A177-3AD203B41FA5}">
                      <a16:colId xmlns:a16="http://schemas.microsoft.com/office/drawing/2014/main" val="2004072226"/>
                    </a:ext>
                  </a:extLst>
                </a:gridCol>
                <a:gridCol w="1551587">
                  <a:extLst>
                    <a:ext uri="{9D8B030D-6E8A-4147-A177-3AD203B41FA5}">
                      <a16:colId xmlns:a16="http://schemas.microsoft.com/office/drawing/2014/main" val="1758254147"/>
                    </a:ext>
                  </a:extLst>
                </a:gridCol>
              </a:tblGrid>
              <a:tr h="218582">
                <a:tc>
                  <a:txBody>
                    <a:bodyPr/>
                    <a:lstStyle/>
                    <a:p>
                      <a:pPr algn="l" fontAlgn="t"/>
                      <a:r>
                        <a:rPr lang="en" sz="1200">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dirty="0">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PostalCode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9323336"/>
                  </a:ext>
                </a:extLst>
              </a:tr>
              <a:tr h="336463">
                <a:tc>
                  <a:txBody>
                    <a:bodyPr/>
                    <a:lstStyle/>
                    <a:p>
                      <a:pPr algn="l" fontAlgn="t"/>
                      <a:r>
                        <a:rPr lang="ru-RU" sz="1200">
                          <a:effectLst/>
                        </a:rPr>
                        <a:t>89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White Clover Markets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Karl Jablonski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305 - 14th Ave. S. Suite 3B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dirty="0">
                          <a:effectLst/>
                        </a:rPr>
                        <a:t>Seattle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200">
                          <a:effectLst/>
                        </a:rPr>
                        <a:t>98128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USA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4555960"/>
                  </a:ext>
                </a:extLst>
              </a:tr>
              <a:tr h="455215">
                <a:tc>
                  <a:txBody>
                    <a:bodyPr/>
                    <a:lstStyle/>
                    <a:p>
                      <a:pPr algn="l" fontAlgn="t"/>
                      <a:r>
                        <a:rPr lang="ru-RU" sz="1200">
                          <a:effectLst/>
                        </a:rPr>
                        <a:t>90</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Wilman Kala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Matti Karttunen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Keskuskatu 45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Helsinki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200">
                          <a:effectLst/>
                        </a:rPr>
                        <a:t>21240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Finland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77780861"/>
                  </a:ext>
                </a:extLst>
              </a:tr>
              <a:tr h="455215">
                <a:tc>
                  <a:txBody>
                    <a:bodyPr/>
                    <a:lstStyle/>
                    <a:p>
                      <a:pPr algn="l" fontAlgn="t"/>
                      <a:r>
                        <a:rPr lang="ru-RU" sz="1200">
                          <a:effectLst/>
                        </a:rPr>
                        <a:t>91</a:t>
                      </a:r>
                      <a:br>
                        <a:rPr lang="ru-RU" sz="1200">
                          <a:effectLst/>
                        </a:rPr>
                      </a:br>
                      <a:br>
                        <a:rPr lang="ru-RU" sz="1200">
                          <a:effectLst/>
                        </a:rPr>
                      </a:br>
                      <a:endParaRPr lang="ru-RU" sz="120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Wolski</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Zbyszek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a:effectLst/>
                        </a:rPr>
                        <a:t>ul. Filtrowa 68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a:effectLst/>
                        </a:rPr>
                        <a:t>Walla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sz="1200">
                          <a:effectLst/>
                        </a:rPr>
                        <a:t>01-012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a:effectLst/>
                        </a:rPr>
                        <a:t>Poland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679770966"/>
                  </a:ext>
                </a:extLst>
              </a:tr>
            </a:tbl>
          </a:graphicData>
        </a:graphic>
      </p:graphicFrame>
      <p:sp>
        <p:nvSpPr>
          <p:cNvPr id="14" name="TextBox 13">
            <a:extLst>
              <a:ext uri="{FF2B5EF4-FFF2-40B4-BE49-F238E27FC236}">
                <a16:creationId xmlns:a16="http://schemas.microsoft.com/office/drawing/2014/main" id="{0C2045DB-F1B6-B5D7-F918-442E9A052D34}"/>
              </a:ext>
            </a:extLst>
          </p:cNvPr>
          <p:cNvSpPr txBox="1"/>
          <p:nvPr/>
        </p:nvSpPr>
        <p:spPr>
          <a:xfrm>
            <a:off x="3183665" y="772018"/>
            <a:ext cx="6194120"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spTree>
    <p:extLst>
      <p:ext uri="{BB962C8B-B14F-4D97-AF65-F5344CB8AC3E}">
        <p14:creationId xmlns:p14="http://schemas.microsoft.com/office/powerpoint/2010/main" val="131985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D2E5E6B-B9C1-543F-D750-E69402DE654F}"/>
              </a:ext>
            </a:extLst>
          </p:cNvPr>
          <p:cNvSpPr>
            <a:spLocks noGrp="1"/>
          </p:cNvSpPr>
          <p:nvPr>
            <p:ph idx="1"/>
          </p:nvPr>
        </p:nvSpPr>
        <p:spPr>
          <a:xfrm>
            <a:off x="838200" y="889000"/>
            <a:ext cx="10515600" cy="5080000"/>
          </a:xfrm>
        </p:spPr>
        <p:txBody>
          <a:bodyPr/>
          <a:lstStyle/>
          <a:p>
            <a:pPr marL="0" indent="0" algn="ctr">
              <a:buNone/>
            </a:pPr>
            <a:r>
              <a:rPr lang="en" sz="2000" b="0" i="0" dirty="0">
                <a:solidFill>
                  <a:srgbClr val="000000"/>
                </a:solidFill>
                <a:effectLst/>
                <a:latin typeface="Segoe UI" panose="020B0502040204020203" pitchFamily="34" charset="0"/>
              </a:rPr>
              <a:t>The SQL DELETE Statement</a:t>
            </a:r>
          </a:p>
          <a:p>
            <a:pPr marL="0" indent="0" algn="ctr">
              <a:buNone/>
            </a:pPr>
            <a:r>
              <a:rPr lang="en" sz="2000" b="0" i="0" dirty="0">
                <a:solidFill>
                  <a:srgbClr val="000000"/>
                </a:solidFill>
                <a:effectLst/>
                <a:latin typeface="Verdana" panose="020B0604030504040204" pitchFamily="34" charset="0"/>
              </a:rPr>
              <a:t>The DELETE statement is used to delete existing records in a table.</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DELETE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r>
              <a:rPr lang="en" sz="1400" b="0" i="1"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condition</a:t>
            </a:r>
            <a:r>
              <a:rPr lang="en" sz="1400" b="0" i="0" dirty="0">
                <a:solidFill>
                  <a:srgbClr val="000000"/>
                </a:solidFill>
                <a:effectLst/>
                <a:latin typeface="Consolas" panose="020B0609020204030204" pitchFamily="49" charset="0"/>
              </a:rPr>
              <a:t>;</a:t>
            </a:r>
            <a:endParaRPr lang="en" sz="1400" b="0" i="0" dirty="0">
              <a:solidFill>
                <a:srgbClr val="000000"/>
              </a:solidFill>
              <a:effectLst/>
              <a:latin typeface="Verdana" panose="020B0604030504040204"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lgn="ctr">
              <a:buNone/>
            </a:pPr>
            <a:endParaRPr lang="ru-RU" dirty="0"/>
          </a:p>
        </p:txBody>
      </p:sp>
      <p:sp>
        <p:nvSpPr>
          <p:cNvPr id="3" name="Номер слайда 2">
            <a:extLst>
              <a:ext uri="{FF2B5EF4-FFF2-40B4-BE49-F238E27FC236}">
                <a16:creationId xmlns:a16="http://schemas.microsoft.com/office/drawing/2014/main" id="{10286179-E9DD-B406-2359-69D312F37A2A}"/>
              </a:ext>
            </a:extLst>
          </p:cNvPr>
          <p:cNvSpPr>
            <a:spLocks noGrp="1"/>
          </p:cNvSpPr>
          <p:nvPr>
            <p:ph type="sldNum" sz="quarter" idx="4"/>
          </p:nvPr>
        </p:nvSpPr>
        <p:spPr/>
        <p:txBody>
          <a:bodyPr/>
          <a:lstStyle/>
          <a:p>
            <a:fld id="{DA896BDD-8C87-40D7-8650-5CFFA3FBC00B}" type="slidenum">
              <a:rPr lang="en-US" smtClean="0"/>
              <a:pPr/>
              <a:t>13</a:t>
            </a:fld>
            <a:endParaRPr lang="en-US"/>
          </a:p>
        </p:txBody>
      </p:sp>
      <p:sp>
        <p:nvSpPr>
          <p:cNvPr id="4" name="Текст 3">
            <a:extLst>
              <a:ext uri="{FF2B5EF4-FFF2-40B4-BE49-F238E27FC236}">
                <a16:creationId xmlns:a16="http://schemas.microsoft.com/office/drawing/2014/main" id="{80AEE5F0-16CA-ED46-A652-99F2760CB920}"/>
              </a:ext>
            </a:extLst>
          </p:cNvPr>
          <p:cNvSpPr>
            <a:spLocks noGrp="1"/>
          </p:cNvSpPr>
          <p:nvPr>
            <p:ph type="body" sz="quarter" idx="13"/>
          </p:nvPr>
        </p:nvSpPr>
        <p:spPr/>
        <p:txBody>
          <a:bodyPr/>
          <a:lstStyle/>
          <a:p>
            <a:r>
              <a:rPr lang="en-US" dirty="0"/>
              <a:t>Delete</a:t>
            </a:r>
            <a:endParaRPr lang="ru-RU" dirty="0"/>
          </a:p>
        </p:txBody>
      </p:sp>
      <p:graphicFrame>
        <p:nvGraphicFramePr>
          <p:cNvPr id="5" name="Таблица 4">
            <a:extLst>
              <a:ext uri="{FF2B5EF4-FFF2-40B4-BE49-F238E27FC236}">
                <a16:creationId xmlns:a16="http://schemas.microsoft.com/office/drawing/2014/main" id="{D5693128-26B5-A957-D432-73954A2D49B5}"/>
              </a:ext>
            </a:extLst>
          </p:cNvPr>
          <p:cNvGraphicFramePr>
            <a:graphicFrameLocks noGrp="1"/>
          </p:cNvGraphicFramePr>
          <p:nvPr>
            <p:extLst>
              <p:ext uri="{D42A27DB-BD31-4B8C-83A1-F6EECF244321}">
                <p14:modId xmlns:p14="http://schemas.microsoft.com/office/powerpoint/2010/main" val="1737921077"/>
              </p:ext>
            </p:extLst>
          </p:nvPr>
        </p:nvGraphicFramePr>
        <p:xfrm>
          <a:off x="838200" y="2830253"/>
          <a:ext cx="10288040" cy="1851432"/>
        </p:xfrm>
        <a:graphic>
          <a:graphicData uri="http://schemas.openxmlformats.org/drawingml/2006/table">
            <a:tbl>
              <a:tblPr/>
              <a:tblGrid>
                <a:gridCol w="1469720">
                  <a:extLst>
                    <a:ext uri="{9D8B030D-6E8A-4147-A177-3AD203B41FA5}">
                      <a16:colId xmlns:a16="http://schemas.microsoft.com/office/drawing/2014/main" val="1439692137"/>
                    </a:ext>
                  </a:extLst>
                </a:gridCol>
                <a:gridCol w="1469720">
                  <a:extLst>
                    <a:ext uri="{9D8B030D-6E8A-4147-A177-3AD203B41FA5}">
                      <a16:colId xmlns:a16="http://schemas.microsoft.com/office/drawing/2014/main" val="4277957558"/>
                    </a:ext>
                  </a:extLst>
                </a:gridCol>
                <a:gridCol w="1469720">
                  <a:extLst>
                    <a:ext uri="{9D8B030D-6E8A-4147-A177-3AD203B41FA5}">
                      <a16:colId xmlns:a16="http://schemas.microsoft.com/office/drawing/2014/main" val="2396164519"/>
                    </a:ext>
                  </a:extLst>
                </a:gridCol>
                <a:gridCol w="1469720">
                  <a:extLst>
                    <a:ext uri="{9D8B030D-6E8A-4147-A177-3AD203B41FA5}">
                      <a16:colId xmlns:a16="http://schemas.microsoft.com/office/drawing/2014/main" val="2962669220"/>
                    </a:ext>
                  </a:extLst>
                </a:gridCol>
                <a:gridCol w="1469720">
                  <a:extLst>
                    <a:ext uri="{9D8B030D-6E8A-4147-A177-3AD203B41FA5}">
                      <a16:colId xmlns:a16="http://schemas.microsoft.com/office/drawing/2014/main" val="2288422514"/>
                    </a:ext>
                  </a:extLst>
                </a:gridCol>
                <a:gridCol w="1469720">
                  <a:extLst>
                    <a:ext uri="{9D8B030D-6E8A-4147-A177-3AD203B41FA5}">
                      <a16:colId xmlns:a16="http://schemas.microsoft.com/office/drawing/2014/main" val="4172392064"/>
                    </a:ext>
                  </a:extLst>
                </a:gridCol>
                <a:gridCol w="1469720">
                  <a:extLst>
                    <a:ext uri="{9D8B030D-6E8A-4147-A177-3AD203B41FA5}">
                      <a16:colId xmlns:a16="http://schemas.microsoft.com/office/drawing/2014/main" val="939381778"/>
                    </a:ext>
                  </a:extLst>
                </a:gridCol>
              </a:tblGrid>
              <a:tr h="274273">
                <a:tc>
                  <a:txBody>
                    <a:bodyPr/>
                    <a:lstStyle/>
                    <a:p>
                      <a:pPr algn="l" fontAlgn="t"/>
                      <a:r>
                        <a:rPr lang="en" sz="110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CustomerName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92267026"/>
                  </a:ext>
                </a:extLst>
              </a:tr>
              <a:tr h="406870">
                <a:tc>
                  <a:txBody>
                    <a:bodyPr/>
                    <a:lstStyle/>
                    <a:p>
                      <a:pPr algn="l" fontAlgn="t"/>
                      <a:r>
                        <a:rPr lang="ru-RU" sz="1100">
                          <a:effectLst/>
                        </a:rPr>
                        <a:t>1</a:t>
                      </a:r>
                      <a:br>
                        <a:rPr lang="ru-RU" sz="1100">
                          <a:effectLst/>
                        </a:rPr>
                      </a:br>
                      <a:br>
                        <a:rPr lang="ru-RU" sz="1100">
                          <a:effectLst/>
                        </a:rPr>
                      </a:br>
                      <a:endParaRPr lang="ru-RU" sz="110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Alfreds Futterkiste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40117576"/>
                  </a:ext>
                </a:extLst>
              </a:tr>
              <a:tr h="488922">
                <a:tc>
                  <a:txBody>
                    <a:bodyPr/>
                    <a:lstStyle/>
                    <a:p>
                      <a:pPr algn="l" fontAlgn="t"/>
                      <a:r>
                        <a:rPr lang="ru-RU" sz="110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10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32546632"/>
                  </a:ext>
                </a:extLst>
              </a:tr>
              <a:tr h="381598">
                <a:tc>
                  <a:txBody>
                    <a:bodyPr/>
                    <a:lstStyle/>
                    <a:p>
                      <a:pPr algn="l" fontAlgn="t"/>
                      <a:r>
                        <a:rPr lang="ru-RU" sz="110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err="1">
                          <a:effectLst/>
                        </a:rPr>
                        <a:t>Mataderos</a:t>
                      </a:r>
                      <a:r>
                        <a:rPr lang="en" sz="1100" dirty="0">
                          <a:effectLst/>
                        </a:rPr>
                        <a:t>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4986765"/>
                  </a:ext>
                </a:extLst>
              </a:tr>
            </a:tbl>
          </a:graphicData>
        </a:graphic>
      </p:graphicFrame>
      <p:sp>
        <p:nvSpPr>
          <p:cNvPr id="7" name="TextBox 6">
            <a:extLst>
              <a:ext uri="{FF2B5EF4-FFF2-40B4-BE49-F238E27FC236}">
                <a16:creationId xmlns:a16="http://schemas.microsoft.com/office/drawing/2014/main" id="{0D963A61-5B5B-E0D2-EA89-2C61B846EDA2}"/>
              </a:ext>
            </a:extLst>
          </p:cNvPr>
          <p:cNvSpPr txBox="1"/>
          <p:nvPr/>
        </p:nvSpPr>
        <p:spPr>
          <a:xfrm>
            <a:off x="838200" y="4805694"/>
            <a:ext cx="6898710" cy="307777"/>
          </a:xfrm>
          <a:prstGeom prst="rect">
            <a:avLst/>
          </a:prstGeom>
          <a:noFill/>
        </p:spPr>
        <p:txBody>
          <a:bodyPr wrap="square">
            <a:spAutoFit/>
          </a:bodyPr>
          <a:lstStyle/>
          <a:p>
            <a:r>
              <a:rPr lang="en" sz="1400" b="0" i="0" dirty="0">
                <a:solidFill>
                  <a:srgbClr val="0000CD"/>
                </a:solidFill>
                <a:effectLst/>
                <a:latin typeface="Consolas" panose="020B0609020204030204" pitchFamily="49" charset="0"/>
              </a:rPr>
              <a:t>DELETE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Customers </a:t>
            </a:r>
            <a:r>
              <a:rPr lang="en" sz="1400" b="0" i="0" dirty="0">
                <a:solidFill>
                  <a:srgbClr val="0000CD"/>
                </a:solidFill>
                <a:effectLst/>
                <a:latin typeface="Consolas" panose="020B0609020204030204" pitchFamily="49" charset="0"/>
              </a:rPr>
              <a:t>WHERE</a:t>
            </a: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CustomerName</a:t>
            </a:r>
            <a:r>
              <a:rPr lang="en" sz="1400" b="0" i="0" dirty="0">
                <a:solidFill>
                  <a:srgbClr val="000000"/>
                </a:solidFill>
                <a:effectLst/>
                <a:latin typeface="Consolas" panose="020B0609020204030204" pitchFamily="49" charset="0"/>
              </a:rPr>
              <a:t>=</a:t>
            </a:r>
            <a:r>
              <a:rPr lang="en" sz="1400" b="0" i="0" dirty="0">
                <a:solidFill>
                  <a:srgbClr val="A52A2A"/>
                </a:solidFill>
                <a:effectLst/>
                <a:latin typeface="Consolas" panose="020B0609020204030204" pitchFamily="49" charset="0"/>
              </a:rPr>
              <a:t>'</a:t>
            </a:r>
            <a:r>
              <a:rPr lang="en" sz="1400" b="0" i="0" dirty="0" err="1">
                <a:solidFill>
                  <a:srgbClr val="A52A2A"/>
                </a:solidFill>
                <a:effectLst/>
                <a:latin typeface="Consolas" panose="020B0609020204030204" pitchFamily="49" charset="0"/>
              </a:rPr>
              <a:t>Alfreds</a:t>
            </a:r>
            <a:r>
              <a:rPr lang="en" sz="1400" b="0" i="0" dirty="0">
                <a:solidFill>
                  <a:srgbClr val="A52A2A"/>
                </a:solidFill>
                <a:effectLst/>
                <a:latin typeface="Consolas" panose="020B0609020204030204" pitchFamily="49" charset="0"/>
              </a:rPr>
              <a:t> </a:t>
            </a:r>
            <a:r>
              <a:rPr lang="en" sz="1400" b="0" i="0" dirty="0" err="1">
                <a:solidFill>
                  <a:srgbClr val="A52A2A"/>
                </a:solidFill>
                <a:effectLst/>
                <a:latin typeface="Consolas" panose="020B0609020204030204" pitchFamily="49" charset="0"/>
              </a:rPr>
              <a:t>Futterkiste</a:t>
            </a:r>
            <a:r>
              <a:rPr lang="en" sz="1400" b="0" i="0" dirty="0">
                <a:solidFill>
                  <a:srgbClr val="A52A2A"/>
                </a:solidFill>
                <a:effectLst/>
                <a:latin typeface="Consolas" panose="020B0609020204030204" pitchFamily="49" charset="0"/>
              </a:rPr>
              <a:t>'</a:t>
            </a:r>
            <a:r>
              <a:rPr lang="en" sz="1400" b="0" i="0" dirty="0">
                <a:solidFill>
                  <a:srgbClr val="000000"/>
                </a:solidFill>
                <a:effectLst/>
                <a:latin typeface="Consolas" panose="020B0609020204030204" pitchFamily="49" charset="0"/>
              </a:rPr>
              <a:t>;</a:t>
            </a:r>
            <a:endParaRPr lang="ru-RU" sz="1400" dirty="0"/>
          </a:p>
        </p:txBody>
      </p:sp>
      <p:graphicFrame>
        <p:nvGraphicFramePr>
          <p:cNvPr id="8" name="Таблица 7">
            <a:extLst>
              <a:ext uri="{FF2B5EF4-FFF2-40B4-BE49-F238E27FC236}">
                <a16:creationId xmlns:a16="http://schemas.microsoft.com/office/drawing/2014/main" id="{7B48BEE8-77D5-4D79-DBEC-93152D7C3A96}"/>
              </a:ext>
            </a:extLst>
          </p:cNvPr>
          <p:cNvGraphicFramePr>
            <a:graphicFrameLocks noGrp="1"/>
          </p:cNvGraphicFramePr>
          <p:nvPr>
            <p:extLst>
              <p:ext uri="{D42A27DB-BD31-4B8C-83A1-F6EECF244321}">
                <p14:modId xmlns:p14="http://schemas.microsoft.com/office/powerpoint/2010/main" val="2707791329"/>
              </p:ext>
            </p:extLst>
          </p:nvPr>
        </p:nvGraphicFramePr>
        <p:xfrm>
          <a:off x="838200" y="5237480"/>
          <a:ext cx="9064601" cy="1463040"/>
        </p:xfrm>
        <a:graphic>
          <a:graphicData uri="http://schemas.openxmlformats.org/drawingml/2006/table">
            <a:tbl>
              <a:tblPr/>
              <a:tblGrid>
                <a:gridCol w="1294943">
                  <a:extLst>
                    <a:ext uri="{9D8B030D-6E8A-4147-A177-3AD203B41FA5}">
                      <a16:colId xmlns:a16="http://schemas.microsoft.com/office/drawing/2014/main" val="3899804225"/>
                    </a:ext>
                  </a:extLst>
                </a:gridCol>
                <a:gridCol w="1294943">
                  <a:extLst>
                    <a:ext uri="{9D8B030D-6E8A-4147-A177-3AD203B41FA5}">
                      <a16:colId xmlns:a16="http://schemas.microsoft.com/office/drawing/2014/main" val="697063079"/>
                    </a:ext>
                  </a:extLst>
                </a:gridCol>
                <a:gridCol w="1294943">
                  <a:extLst>
                    <a:ext uri="{9D8B030D-6E8A-4147-A177-3AD203B41FA5}">
                      <a16:colId xmlns:a16="http://schemas.microsoft.com/office/drawing/2014/main" val="2455204198"/>
                    </a:ext>
                  </a:extLst>
                </a:gridCol>
                <a:gridCol w="1294943">
                  <a:extLst>
                    <a:ext uri="{9D8B030D-6E8A-4147-A177-3AD203B41FA5}">
                      <a16:colId xmlns:a16="http://schemas.microsoft.com/office/drawing/2014/main" val="2519314420"/>
                    </a:ext>
                  </a:extLst>
                </a:gridCol>
                <a:gridCol w="1294943">
                  <a:extLst>
                    <a:ext uri="{9D8B030D-6E8A-4147-A177-3AD203B41FA5}">
                      <a16:colId xmlns:a16="http://schemas.microsoft.com/office/drawing/2014/main" val="40418618"/>
                    </a:ext>
                  </a:extLst>
                </a:gridCol>
                <a:gridCol w="1294943">
                  <a:extLst>
                    <a:ext uri="{9D8B030D-6E8A-4147-A177-3AD203B41FA5}">
                      <a16:colId xmlns:a16="http://schemas.microsoft.com/office/drawing/2014/main" val="4018253979"/>
                    </a:ext>
                  </a:extLst>
                </a:gridCol>
                <a:gridCol w="1294943">
                  <a:extLst>
                    <a:ext uri="{9D8B030D-6E8A-4147-A177-3AD203B41FA5}">
                      <a16:colId xmlns:a16="http://schemas.microsoft.com/office/drawing/2014/main" val="3801517584"/>
                    </a:ext>
                  </a:extLst>
                </a:gridCol>
              </a:tblGrid>
              <a:tr h="0">
                <a:tc>
                  <a:txBody>
                    <a:bodyPr/>
                    <a:lstStyle/>
                    <a:p>
                      <a:pPr algn="l" fontAlgn="t"/>
                      <a:r>
                        <a:rPr lang="en" sz="1100"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Address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a:effectLst/>
                        </a:rPr>
                        <a:t>City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err="1">
                          <a:effectLst/>
                        </a:rPr>
                        <a:t>PostalCode</a:t>
                      </a:r>
                      <a:endParaRPr lang="en" sz="1100"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100"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5118665"/>
                  </a:ext>
                </a:extLst>
              </a:tr>
              <a:tr h="0">
                <a:tc>
                  <a:txBody>
                    <a:bodyPr/>
                    <a:lstStyle/>
                    <a:p>
                      <a:pPr algn="l" fontAlgn="t"/>
                      <a:r>
                        <a:rPr lang="ru-RU" sz="1100">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Avda. de la Constitución 2222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dirty="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100">
                          <a:effectLst/>
                        </a:rPr>
                        <a:t>05021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10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4402202"/>
                  </a:ext>
                </a:extLst>
              </a:tr>
              <a:tr h="0">
                <a:tc>
                  <a:txBody>
                    <a:bodyPr/>
                    <a:lstStyle/>
                    <a:p>
                      <a:pPr algn="l" fontAlgn="t"/>
                      <a:r>
                        <a:rPr lang="ru-RU" sz="1100">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Mataderos 2312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a:effectLst/>
                        </a:rPr>
                        <a:t>México D.F.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ru-RU" sz="1100">
                          <a:effectLst/>
                        </a:rPr>
                        <a:t>05023</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 sz="1100"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2142911"/>
                  </a:ext>
                </a:extLst>
              </a:tr>
            </a:tbl>
          </a:graphicData>
        </a:graphic>
      </p:graphicFrame>
    </p:spTree>
    <p:extLst>
      <p:ext uri="{BB962C8B-B14F-4D97-AF65-F5344CB8AC3E}">
        <p14:creationId xmlns:p14="http://schemas.microsoft.com/office/powerpoint/2010/main" val="351801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35FBD60-B450-19A8-AFA1-D1DB23282F3A}"/>
              </a:ext>
            </a:extLst>
          </p:cNvPr>
          <p:cNvSpPr>
            <a:spLocks noGrp="1"/>
          </p:cNvSpPr>
          <p:nvPr>
            <p:ph idx="1"/>
          </p:nvPr>
        </p:nvSpPr>
        <p:spPr>
          <a:xfrm>
            <a:off x="838200" y="889000"/>
            <a:ext cx="10515600" cy="5080000"/>
          </a:xfrm>
        </p:spPr>
        <p:txBody>
          <a:bodyPr/>
          <a:lstStyle/>
          <a:p>
            <a:pPr marL="0" indent="0" algn="ctr">
              <a:buNone/>
            </a:pPr>
            <a:r>
              <a:rPr lang="en" sz="1800" b="0" i="0" dirty="0">
                <a:solidFill>
                  <a:srgbClr val="000000"/>
                </a:solidFill>
                <a:effectLst/>
                <a:latin typeface="Segoe UI" panose="020B0502040204020203" pitchFamily="34" charset="0"/>
              </a:rPr>
              <a:t>The SQL DROP TABLE Statement</a:t>
            </a:r>
          </a:p>
          <a:p>
            <a:pPr marL="0" indent="0" algn="ctr">
              <a:buNone/>
            </a:pPr>
            <a:r>
              <a:rPr lang="en" sz="1800" b="0" i="0" dirty="0">
                <a:solidFill>
                  <a:srgbClr val="000000"/>
                </a:solidFill>
                <a:effectLst/>
                <a:latin typeface="Verdana" panose="020B0604030504040204" pitchFamily="34" charset="0"/>
              </a:rPr>
              <a:t>The DROP TABLE statement is used to drop an existing table in a database.</a:t>
            </a:r>
          </a:p>
          <a:p>
            <a:pPr marL="0" indent="0" algn="ctr">
              <a:buNone/>
            </a:pPr>
            <a:r>
              <a:rPr lang="en" sz="1800" b="1" i="0" u="sng" dirty="0">
                <a:solidFill>
                  <a:srgbClr val="000000"/>
                </a:solidFill>
                <a:effectLst/>
                <a:latin typeface="Segoe UI" panose="020B0502040204020203" pitchFamily="34" charset="0"/>
              </a:rPr>
              <a:t>Syntax:</a:t>
            </a:r>
          </a:p>
          <a:p>
            <a:pPr marL="0" indent="0">
              <a:buNone/>
            </a:pPr>
            <a:r>
              <a:rPr lang="en" sz="2000" b="0" i="0" dirty="0">
                <a:solidFill>
                  <a:srgbClr val="0000CD"/>
                </a:solidFill>
                <a:effectLst/>
                <a:latin typeface="Consolas" panose="020B0609020204030204" pitchFamily="49" charset="0"/>
              </a:rPr>
              <a:t>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 </a:t>
            </a:r>
            <a:r>
              <a:rPr lang="en" sz="2000" b="0" i="0" dirty="0">
                <a:solidFill>
                  <a:srgbClr val="000000"/>
                </a:solidFill>
                <a:effectLst/>
                <a:latin typeface="Verdana" panose="020B0604030504040204" pitchFamily="34" charset="0"/>
              </a:rPr>
              <a:t>SQL statement drops the existing table</a:t>
            </a:r>
            <a:endParaRPr lang="en" sz="2000" b="0" i="0" dirty="0">
              <a:solidFill>
                <a:srgbClr val="000000"/>
              </a:solidFill>
              <a:effectLst/>
              <a:latin typeface="Consolas" panose="020B0609020204030204" pitchFamily="49" charset="0"/>
            </a:endParaRPr>
          </a:p>
          <a:p>
            <a:pPr marL="0" indent="0">
              <a:buNone/>
            </a:pPr>
            <a:endParaRPr lang="en" sz="2000" dirty="0">
              <a:solidFill>
                <a:srgbClr val="000000"/>
              </a:solidFill>
              <a:latin typeface="Consolas" panose="020B0609020204030204" pitchFamily="49" charset="0"/>
            </a:endParaRPr>
          </a:p>
          <a:p>
            <a:pPr marL="0" indent="0">
              <a:buNone/>
            </a:pPr>
            <a:r>
              <a:rPr lang="en" sz="2000" b="0" i="0" dirty="0">
                <a:solidFill>
                  <a:srgbClr val="0000CD"/>
                </a:solidFill>
                <a:effectLst/>
                <a:latin typeface="Consolas" panose="020B0609020204030204" pitchFamily="49" charset="0"/>
              </a:rPr>
              <a:t>TRUNCATE</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table_name</a:t>
            </a:r>
            <a:r>
              <a:rPr lang="en" sz="2000" b="0" i="0" dirty="0">
                <a:solidFill>
                  <a:srgbClr val="000000"/>
                </a:solidFill>
                <a:effectLst/>
                <a:latin typeface="Consolas" panose="020B0609020204030204" pitchFamily="49" charset="0"/>
              </a:rPr>
              <a:t>; - </a:t>
            </a:r>
            <a:r>
              <a:rPr lang="en" sz="2000" b="0" i="0" dirty="0">
                <a:solidFill>
                  <a:srgbClr val="000000"/>
                </a:solidFill>
                <a:effectLst/>
                <a:latin typeface="Verdana" panose="020B0604030504040204" pitchFamily="34" charset="0"/>
              </a:rPr>
              <a:t>The </a:t>
            </a:r>
            <a:r>
              <a:rPr lang="en" sz="2000" dirty="0"/>
              <a:t>TRUNCATE TABLE</a:t>
            </a:r>
            <a:r>
              <a:rPr lang="en" sz="2000" b="0" i="0" dirty="0">
                <a:solidFill>
                  <a:srgbClr val="000000"/>
                </a:solidFill>
                <a:effectLst/>
                <a:latin typeface="Verdana" panose="020B0604030504040204" pitchFamily="34" charset="0"/>
              </a:rPr>
              <a:t> statement is used to delete the data inside a table, but not the table itself.</a:t>
            </a: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r>
              <a:rPr lang="en" sz="2000" b="0" i="0" dirty="0">
                <a:solidFill>
                  <a:srgbClr val="0000CD"/>
                </a:solidFill>
                <a:effectLst/>
                <a:latin typeface="Consolas" panose="020B0609020204030204" pitchFamily="49" charset="0"/>
              </a:rPr>
              <a:t>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Customers</a:t>
            </a:r>
          </a:p>
          <a:p>
            <a:pPr marL="0" indent="0">
              <a:buNone/>
            </a:pPr>
            <a:r>
              <a:rPr lang="en" sz="2000" b="0" i="0" dirty="0">
                <a:solidFill>
                  <a:srgbClr val="0000CD"/>
                </a:solidFill>
                <a:effectLst/>
                <a:latin typeface="Consolas" panose="020B0609020204030204" pitchFamily="49" charset="0"/>
              </a:rPr>
              <a:t>TRUNCATE</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TABLE</a:t>
            </a:r>
            <a:r>
              <a:rPr lang="en" sz="2000" b="0" i="0" dirty="0">
                <a:solidFill>
                  <a:srgbClr val="000000"/>
                </a:solidFill>
                <a:effectLst/>
                <a:latin typeface="Consolas" panose="020B0609020204030204" pitchFamily="49" charset="0"/>
              </a:rPr>
              <a:t> Customers</a:t>
            </a:r>
          </a:p>
          <a:p>
            <a:pPr marL="0" indent="0">
              <a:buNone/>
            </a:pPr>
            <a:endParaRPr lang="en" sz="2000" b="0" i="0" dirty="0">
              <a:solidFill>
                <a:srgbClr val="000000"/>
              </a:solidFill>
              <a:effectLst/>
              <a:latin typeface="Consolas" panose="020B0609020204030204" pitchFamily="49" charset="0"/>
            </a:endParaRPr>
          </a:p>
        </p:txBody>
      </p:sp>
      <p:sp>
        <p:nvSpPr>
          <p:cNvPr id="3" name="Номер слайда 2">
            <a:extLst>
              <a:ext uri="{FF2B5EF4-FFF2-40B4-BE49-F238E27FC236}">
                <a16:creationId xmlns:a16="http://schemas.microsoft.com/office/drawing/2014/main" id="{94349FA0-E892-5C93-C1D4-D30FD0D4EDAE}"/>
              </a:ext>
            </a:extLst>
          </p:cNvPr>
          <p:cNvSpPr>
            <a:spLocks noGrp="1"/>
          </p:cNvSpPr>
          <p:nvPr>
            <p:ph type="sldNum" sz="quarter" idx="4"/>
          </p:nvPr>
        </p:nvSpPr>
        <p:spPr/>
        <p:txBody>
          <a:bodyPr/>
          <a:lstStyle/>
          <a:p>
            <a:fld id="{DA896BDD-8C87-40D7-8650-5CFFA3FBC00B}" type="slidenum">
              <a:rPr lang="en-US" smtClean="0"/>
              <a:pPr/>
              <a:t>14</a:t>
            </a:fld>
            <a:endParaRPr lang="en-US"/>
          </a:p>
        </p:txBody>
      </p:sp>
      <p:sp>
        <p:nvSpPr>
          <p:cNvPr id="4" name="Текст 3">
            <a:extLst>
              <a:ext uri="{FF2B5EF4-FFF2-40B4-BE49-F238E27FC236}">
                <a16:creationId xmlns:a16="http://schemas.microsoft.com/office/drawing/2014/main" id="{E7AEFD2E-9C91-D17D-A20F-985A1BCBCE33}"/>
              </a:ext>
            </a:extLst>
          </p:cNvPr>
          <p:cNvSpPr>
            <a:spLocks noGrp="1"/>
          </p:cNvSpPr>
          <p:nvPr>
            <p:ph type="body" sz="quarter" idx="13"/>
          </p:nvPr>
        </p:nvSpPr>
        <p:spPr/>
        <p:txBody>
          <a:bodyPr/>
          <a:lstStyle/>
          <a:p>
            <a:r>
              <a:rPr lang="en-US" dirty="0"/>
              <a:t>DROP </a:t>
            </a:r>
            <a:r>
              <a:rPr lang="en-US" dirty="0" err="1"/>
              <a:t>TAble</a:t>
            </a:r>
            <a:endParaRPr lang="ru-RU" dirty="0"/>
          </a:p>
        </p:txBody>
      </p:sp>
    </p:spTree>
    <p:extLst>
      <p:ext uri="{BB962C8B-B14F-4D97-AF65-F5344CB8AC3E}">
        <p14:creationId xmlns:p14="http://schemas.microsoft.com/office/powerpoint/2010/main" val="394192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FA5B605-CC42-05C2-CFFE-05C7A57CDA8C}"/>
              </a:ext>
            </a:extLst>
          </p:cNvPr>
          <p:cNvSpPr>
            <a:spLocks noGrp="1"/>
          </p:cNvSpPr>
          <p:nvPr>
            <p:ph idx="1"/>
          </p:nvPr>
        </p:nvSpPr>
        <p:spPr/>
        <p:txBody>
          <a:bodyPr/>
          <a:lstStyle/>
          <a:p>
            <a:pPr marL="0" indent="0" algn="ctr">
              <a:buNone/>
            </a:pPr>
            <a:r>
              <a:rPr lang="en" sz="2000" b="0" i="0" dirty="0">
                <a:solidFill>
                  <a:srgbClr val="000000"/>
                </a:solidFill>
                <a:effectLst/>
                <a:latin typeface="Segoe UI" panose="020B0502040204020203" pitchFamily="34" charset="0"/>
              </a:rPr>
              <a:t>The SQL DROP DATABASE Statement</a:t>
            </a:r>
          </a:p>
          <a:p>
            <a:pPr marL="0" indent="0" algn="ctr">
              <a:buNone/>
            </a:pPr>
            <a:r>
              <a:rPr lang="en" sz="2000" b="0" i="0" dirty="0">
                <a:solidFill>
                  <a:srgbClr val="000000"/>
                </a:solidFill>
                <a:effectLst/>
                <a:latin typeface="Verdana" panose="020B0604030504040204" pitchFamily="34" charset="0"/>
              </a:rPr>
              <a:t>The DROP DATABASE statement is used to drop an existing SQL database.</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2000" b="0" i="0" dirty="0">
                <a:solidFill>
                  <a:srgbClr val="0000CD"/>
                </a:solidFill>
                <a:effectLst/>
                <a:latin typeface="Consolas" panose="020B0609020204030204" pitchFamily="49" charset="0"/>
              </a:rPr>
              <a:t>   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DATABASE</a:t>
            </a:r>
            <a:r>
              <a:rPr lang="en" sz="2000" b="0" i="0" dirty="0">
                <a:solidFill>
                  <a:srgbClr val="000000"/>
                </a:solidFill>
                <a:effectLst/>
                <a:latin typeface="Consolas" panose="020B0609020204030204" pitchFamily="49" charset="0"/>
              </a:rPr>
              <a:t> </a:t>
            </a:r>
            <a:r>
              <a:rPr lang="en" sz="2000" b="0" i="1" dirty="0" err="1">
                <a:solidFill>
                  <a:srgbClr val="000000"/>
                </a:solidFill>
                <a:effectLst/>
                <a:latin typeface="Consolas" panose="020B0609020204030204" pitchFamily="49" charset="0"/>
              </a:rPr>
              <a:t>databasename</a:t>
            </a:r>
            <a:r>
              <a:rPr lang="en" sz="2000" b="0" i="0" dirty="0">
                <a:solidFill>
                  <a:srgbClr val="000000"/>
                </a:solidFill>
                <a:effectLst/>
                <a:latin typeface="Consolas" panose="020B0609020204030204" pitchFamily="49" charset="0"/>
              </a:rPr>
              <a:t>;</a:t>
            </a:r>
            <a:endParaRPr lang="en" sz="2000" b="0" i="0" dirty="0">
              <a:solidFill>
                <a:srgbClr val="000000"/>
              </a:solidFill>
              <a:effectLst/>
              <a:latin typeface="Verdana" panose="020B0604030504040204"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r>
              <a:rPr lang="en" sz="2000" b="0" i="0" dirty="0">
                <a:solidFill>
                  <a:srgbClr val="0000CD"/>
                </a:solidFill>
                <a:effectLst/>
                <a:latin typeface="Consolas" panose="020B0609020204030204" pitchFamily="49" charset="0"/>
              </a:rPr>
              <a:t>   DROP</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DATABASE</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testDB</a:t>
            </a:r>
            <a:r>
              <a:rPr lang="en" sz="2000" b="0" i="0" dirty="0">
                <a:solidFill>
                  <a:srgbClr val="000000"/>
                </a:solidFill>
                <a:effectLst/>
                <a:latin typeface="Consolas" panose="020B0609020204030204" pitchFamily="49" charset="0"/>
              </a:rPr>
              <a:t>;</a:t>
            </a:r>
            <a:endParaRPr lang="ru-RU" sz="2000" dirty="0"/>
          </a:p>
        </p:txBody>
      </p:sp>
      <p:sp>
        <p:nvSpPr>
          <p:cNvPr id="3" name="Номер слайда 2">
            <a:extLst>
              <a:ext uri="{FF2B5EF4-FFF2-40B4-BE49-F238E27FC236}">
                <a16:creationId xmlns:a16="http://schemas.microsoft.com/office/drawing/2014/main" id="{C4CDFCBC-EF54-2F8D-00A1-29B690D403D7}"/>
              </a:ext>
            </a:extLst>
          </p:cNvPr>
          <p:cNvSpPr>
            <a:spLocks noGrp="1"/>
          </p:cNvSpPr>
          <p:nvPr>
            <p:ph type="sldNum" sz="quarter" idx="4"/>
          </p:nvPr>
        </p:nvSpPr>
        <p:spPr/>
        <p:txBody>
          <a:bodyPr/>
          <a:lstStyle/>
          <a:p>
            <a:fld id="{DA896BDD-8C87-40D7-8650-5CFFA3FBC00B}" type="slidenum">
              <a:rPr lang="en-US" smtClean="0"/>
              <a:pPr/>
              <a:t>15</a:t>
            </a:fld>
            <a:endParaRPr lang="en-US"/>
          </a:p>
        </p:txBody>
      </p:sp>
      <p:sp>
        <p:nvSpPr>
          <p:cNvPr id="4" name="Текст 3">
            <a:extLst>
              <a:ext uri="{FF2B5EF4-FFF2-40B4-BE49-F238E27FC236}">
                <a16:creationId xmlns:a16="http://schemas.microsoft.com/office/drawing/2014/main" id="{8B381AB7-F71C-E21D-4CC6-B88F74044B77}"/>
              </a:ext>
            </a:extLst>
          </p:cNvPr>
          <p:cNvSpPr>
            <a:spLocks noGrp="1"/>
          </p:cNvSpPr>
          <p:nvPr>
            <p:ph type="body" sz="quarter" idx="13"/>
          </p:nvPr>
        </p:nvSpPr>
        <p:spPr/>
        <p:txBody>
          <a:bodyPr/>
          <a:lstStyle/>
          <a:p>
            <a:r>
              <a:rPr lang="en" sz="2800" b="1" i="0" dirty="0">
                <a:effectLst/>
                <a:latin typeface="Verdana" panose="020B0604030504040204" pitchFamily="34" charset="0"/>
              </a:rPr>
              <a:t>DROP </a:t>
            </a:r>
            <a:r>
              <a:rPr lang="en" sz="2800" b="1" dirty="0">
                <a:latin typeface="Verdana" panose="020B0604030504040204" pitchFamily="34" charset="0"/>
              </a:rPr>
              <a:t>DATABASE</a:t>
            </a:r>
            <a:r>
              <a:rPr lang="en" sz="2800" b="0" i="0" dirty="0">
                <a:effectLst/>
                <a:latin typeface="Verdana" panose="020B0604030504040204" pitchFamily="34" charset="0"/>
              </a:rPr>
              <a:t> </a:t>
            </a:r>
            <a:endParaRPr lang="ru-RU" dirty="0"/>
          </a:p>
        </p:txBody>
      </p:sp>
    </p:spTree>
    <p:extLst>
      <p:ext uri="{BB962C8B-B14F-4D97-AF65-F5344CB8AC3E}">
        <p14:creationId xmlns:p14="http://schemas.microsoft.com/office/powerpoint/2010/main" val="192323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C8CE9AD-C73D-7432-3CC0-72CEC7652CB3}"/>
              </a:ext>
            </a:extLst>
          </p:cNvPr>
          <p:cNvSpPr>
            <a:spLocks noGrp="1"/>
          </p:cNvSpPr>
          <p:nvPr>
            <p:ph idx="1"/>
          </p:nvPr>
        </p:nvSpPr>
        <p:spPr>
          <a:xfrm>
            <a:off x="338203" y="960396"/>
            <a:ext cx="11669070" cy="5503034"/>
          </a:xfrm>
        </p:spPr>
        <p:txBody>
          <a:bodyPr/>
          <a:lstStyle/>
          <a:p>
            <a:pPr marL="0" indent="0" algn="ctr">
              <a:buNone/>
            </a:pPr>
            <a:r>
              <a:rPr lang="en" sz="1800" b="0" i="0" dirty="0">
                <a:solidFill>
                  <a:srgbClr val="000000"/>
                </a:solidFill>
                <a:effectLst/>
                <a:latin typeface="Segoe UI" panose="020B0502040204020203" pitchFamily="34" charset="0"/>
              </a:rPr>
              <a:t>SQL JOIN</a:t>
            </a:r>
          </a:p>
          <a:p>
            <a:pPr marL="0" indent="0" algn="ctr">
              <a:buNone/>
            </a:pPr>
            <a:r>
              <a:rPr lang="en" sz="1800" b="0" i="0" dirty="0">
                <a:solidFill>
                  <a:srgbClr val="000000"/>
                </a:solidFill>
                <a:effectLst/>
                <a:latin typeface="Verdana" panose="020B0604030504040204" pitchFamily="34" charset="0"/>
              </a:rPr>
              <a:t>A JOIN clause is used to combine rows from two or more tables, based on a related column between them.</a:t>
            </a:r>
          </a:p>
          <a:p>
            <a:pPr marL="0" indent="0">
              <a:buNone/>
            </a:pPr>
            <a:endParaRPr lang="ru-RU" dirty="0"/>
          </a:p>
        </p:txBody>
      </p:sp>
      <p:sp>
        <p:nvSpPr>
          <p:cNvPr id="3" name="Номер слайда 2">
            <a:extLst>
              <a:ext uri="{FF2B5EF4-FFF2-40B4-BE49-F238E27FC236}">
                <a16:creationId xmlns:a16="http://schemas.microsoft.com/office/drawing/2014/main" id="{C158AD42-4D28-34F2-5048-1634C12909CB}"/>
              </a:ext>
            </a:extLst>
          </p:cNvPr>
          <p:cNvSpPr>
            <a:spLocks noGrp="1"/>
          </p:cNvSpPr>
          <p:nvPr>
            <p:ph type="sldNum" sz="quarter" idx="4"/>
          </p:nvPr>
        </p:nvSpPr>
        <p:spPr/>
        <p:txBody>
          <a:bodyPr/>
          <a:lstStyle/>
          <a:p>
            <a:fld id="{DA896BDD-8C87-40D7-8650-5CFFA3FBC00B}" type="slidenum">
              <a:rPr lang="en-US" smtClean="0"/>
              <a:pPr/>
              <a:t>16</a:t>
            </a:fld>
            <a:endParaRPr lang="en-US"/>
          </a:p>
        </p:txBody>
      </p:sp>
      <p:sp>
        <p:nvSpPr>
          <p:cNvPr id="4" name="Текст 3">
            <a:extLst>
              <a:ext uri="{FF2B5EF4-FFF2-40B4-BE49-F238E27FC236}">
                <a16:creationId xmlns:a16="http://schemas.microsoft.com/office/drawing/2014/main" id="{973625C1-E3CC-EB91-5EAF-E16D1C687A76}"/>
              </a:ext>
            </a:extLst>
          </p:cNvPr>
          <p:cNvSpPr>
            <a:spLocks noGrp="1"/>
          </p:cNvSpPr>
          <p:nvPr>
            <p:ph type="body" sz="quarter" idx="13"/>
          </p:nvPr>
        </p:nvSpPr>
        <p:spPr/>
        <p:txBody>
          <a:bodyPr/>
          <a:lstStyle/>
          <a:p>
            <a:r>
              <a:rPr lang="en-US" dirty="0"/>
              <a:t>Join</a:t>
            </a:r>
            <a:endParaRPr lang="ru-RU" dirty="0"/>
          </a:p>
        </p:txBody>
      </p:sp>
      <p:graphicFrame>
        <p:nvGraphicFramePr>
          <p:cNvPr id="5" name="Таблица 4">
            <a:extLst>
              <a:ext uri="{FF2B5EF4-FFF2-40B4-BE49-F238E27FC236}">
                <a16:creationId xmlns:a16="http://schemas.microsoft.com/office/drawing/2014/main" id="{7D303260-1E4B-5EBB-8719-FAE9A81664B9}"/>
              </a:ext>
            </a:extLst>
          </p:cNvPr>
          <p:cNvGraphicFramePr>
            <a:graphicFrameLocks noGrp="1"/>
          </p:cNvGraphicFramePr>
          <p:nvPr>
            <p:extLst>
              <p:ext uri="{D42A27DB-BD31-4B8C-83A1-F6EECF244321}">
                <p14:modId xmlns:p14="http://schemas.microsoft.com/office/powerpoint/2010/main" val="2887102179"/>
              </p:ext>
            </p:extLst>
          </p:nvPr>
        </p:nvGraphicFramePr>
        <p:xfrm>
          <a:off x="1140423" y="1951493"/>
          <a:ext cx="10064629" cy="1706880"/>
        </p:xfrm>
        <a:graphic>
          <a:graphicData uri="http://schemas.openxmlformats.org/drawingml/2006/table">
            <a:tbl>
              <a:tblPr/>
              <a:tblGrid>
                <a:gridCol w="1508049">
                  <a:extLst>
                    <a:ext uri="{9D8B030D-6E8A-4147-A177-3AD203B41FA5}">
                      <a16:colId xmlns:a16="http://schemas.microsoft.com/office/drawing/2014/main" val="1845868544"/>
                    </a:ext>
                  </a:extLst>
                </a:gridCol>
                <a:gridCol w="4278290">
                  <a:extLst>
                    <a:ext uri="{9D8B030D-6E8A-4147-A177-3AD203B41FA5}">
                      <a16:colId xmlns:a16="http://schemas.microsoft.com/office/drawing/2014/main" val="2321164839"/>
                    </a:ext>
                  </a:extLst>
                </a:gridCol>
                <a:gridCol w="4278290">
                  <a:extLst>
                    <a:ext uri="{9D8B030D-6E8A-4147-A177-3AD203B41FA5}">
                      <a16:colId xmlns:a16="http://schemas.microsoft.com/office/drawing/2014/main" val="449863576"/>
                    </a:ext>
                  </a:extLst>
                </a:gridCol>
              </a:tblGrid>
              <a:tr h="277749">
                <a:tc>
                  <a:txBody>
                    <a:bodyPr/>
                    <a:lstStyle/>
                    <a:p>
                      <a:pPr algn="l" fontAlgn="t"/>
                      <a:r>
                        <a:rPr lang="en" b="1">
                          <a:effectLst/>
                        </a:rPr>
                        <a:t>OrderID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CustomerID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err="1">
                          <a:effectLst/>
                        </a:rPr>
                        <a:t>OrderDate</a:t>
                      </a:r>
                      <a:endParaRPr lang="en"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6072989"/>
                  </a:ext>
                </a:extLst>
              </a:tr>
              <a:tr h="277749">
                <a:tc>
                  <a:txBody>
                    <a:bodyPr/>
                    <a:lstStyle/>
                    <a:p>
                      <a:pPr algn="l" fontAlgn="t"/>
                      <a:r>
                        <a:rPr lang="ru-RU">
                          <a:effectLst/>
                        </a:rPr>
                        <a:t>10308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1996-09-18</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80070063"/>
                  </a:ext>
                </a:extLst>
              </a:tr>
              <a:tr h="277749">
                <a:tc>
                  <a:txBody>
                    <a:bodyPr/>
                    <a:lstStyle/>
                    <a:p>
                      <a:pPr algn="l" fontAlgn="t"/>
                      <a:r>
                        <a:rPr lang="ru-RU">
                          <a:effectLst/>
                        </a:rPr>
                        <a:t>10309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37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1996-09-19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2712061"/>
                  </a:ext>
                </a:extLst>
              </a:tr>
              <a:tr h="277749">
                <a:tc>
                  <a:txBody>
                    <a:bodyPr/>
                    <a:lstStyle/>
                    <a:p>
                      <a:pPr algn="l" fontAlgn="t"/>
                      <a:r>
                        <a:rPr lang="ru-RU">
                          <a:effectLst/>
                        </a:rPr>
                        <a:t>10310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a:effectLst/>
                        </a:rPr>
                        <a:t>77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dirty="0">
                          <a:effectLst/>
                        </a:rPr>
                        <a:t>1996-09-20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6065452"/>
                  </a:ext>
                </a:extLst>
              </a:tr>
            </a:tbl>
          </a:graphicData>
        </a:graphic>
      </p:graphicFrame>
      <p:graphicFrame>
        <p:nvGraphicFramePr>
          <p:cNvPr id="6" name="Таблица 5">
            <a:extLst>
              <a:ext uri="{FF2B5EF4-FFF2-40B4-BE49-F238E27FC236}">
                <a16:creationId xmlns:a16="http://schemas.microsoft.com/office/drawing/2014/main" id="{6CACDE29-855D-7766-E4E4-2537DC9506AF}"/>
              </a:ext>
            </a:extLst>
          </p:cNvPr>
          <p:cNvGraphicFramePr>
            <a:graphicFrameLocks noGrp="1"/>
          </p:cNvGraphicFramePr>
          <p:nvPr>
            <p:extLst>
              <p:ext uri="{D42A27DB-BD31-4B8C-83A1-F6EECF244321}">
                <p14:modId xmlns:p14="http://schemas.microsoft.com/office/powerpoint/2010/main" val="1474161376"/>
              </p:ext>
            </p:extLst>
          </p:nvPr>
        </p:nvGraphicFramePr>
        <p:xfrm>
          <a:off x="1140422" y="4397096"/>
          <a:ext cx="10064630" cy="1981200"/>
        </p:xfrm>
        <a:graphic>
          <a:graphicData uri="http://schemas.openxmlformats.org/drawingml/2006/table">
            <a:tbl>
              <a:tblPr/>
              <a:tblGrid>
                <a:gridCol w="1508048">
                  <a:extLst>
                    <a:ext uri="{9D8B030D-6E8A-4147-A177-3AD203B41FA5}">
                      <a16:colId xmlns:a16="http://schemas.microsoft.com/office/drawing/2014/main" val="2856321301"/>
                    </a:ext>
                  </a:extLst>
                </a:gridCol>
                <a:gridCol w="2852194">
                  <a:extLst>
                    <a:ext uri="{9D8B030D-6E8A-4147-A177-3AD203B41FA5}">
                      <a16:colId xmlns:a16="http://schemas.microsoft.com/office/drawing/2014/main" val="3628783570"/>
                    </a:ext>
                  </a:extLst>
                </a:gridCol>
                <a:gridCol w="2852194">
                  <a:extLst>
                    <a:ext uri="{9D8B030D-6E8A-4147-A177-3AD203B41FA5}">
                      <a16:colId xmlns:a16="http://schemas.microsoft.com/office/drawing/2014/main" val="880339642"/>
                    </a:ext>
                  </a:extLst>
                </a:gridCol>
                <a:gridCol w="2852194">
                  <a:extLst>
                    <a:ext uri="{9D8B030D-6E8A-4147-A177-3AD203B41FA5}">
                      <a16:colId xmlns:a16="http://schemas.microsoft.com/office/drawing/2014/main" val="1101745577"/>
                    </a:ext>
                  </a:extLst>
                </a:gridCol>
              </a:tblGrid>
              <a:tr h="0">
                <a:tc>
                  <a:txBody>
                    <a:bodyPr/>
                    <a:lstStyle/>
                    <a:p>
                      <a:pPr algn="l" fontAlgn="t"/>
                      <a:r>
                        <a:rPr lang="en" b="1">
                          <a:effectLst/>
                        </a:rPr>
                        <a:t>CustomerID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a:effectLst/>
                        </a:rPr>
                        <a:t>ContactName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b="1" dirty="0">
                          <a:effectLst/>
                        </a:rPr>
                        <a:t>Country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16432418"/>
                  </a:ext>
                </a:extLst>
              </a:tr>
              <a:tr h="0">
                <a:tc>
                  <a:txBody>
                    <a:bodyPr/>
                    <a:lstStyle/>
                    <a:p>
                      <a:pPr algn="l" fontAlgn="t"/>
                      <a:r>
                        <a:rPr lang="ru-RU">
                          <a:effectLst/>
                        </a:rPr>
                        <a:t>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Alfreds Futterkiste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Maria Anders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Germany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53870922"/>
                  </a:ext>
                </a:extLst>
              </a:tr>
              <a:tr h="0">
                <a:tc>
                  <a:txBody>
                    <a:bodyPr/>
                    <a:lstStyle/>
                    <a:p>
                      <a:pPr algn="l" fontAlgn="t"/>
                      <a:r>
                        <a:rPr lang="ru-RU">
                          <a:effectLst/>
                        </a:rPr>
                        <a:t>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Ana Trujillo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98921634"/>
                  </a:ext>
                </a:extLst>
              </a:tr>
              <a:tr h="0">
                <a:tc>
                  <a:txBody>
                    <a:bodyPr/>
                    <a:lstStyle/>
                    <a:p>
                      <a:pPr algn="l" fontAlgn="t"/>
                      <a:r>
                        <a:rPr lang="ru-RU">
                          <a:effectLst/>
                        </a:rPr>
                        <a:t>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dirty="0">
                          <a:effectLst/>
                        </a:rPr>
                        <a:t>Antonio Moreno </a:t>
                      </a:r>
                      <a:r>
                        <a:rPr lang="en" dirty="0" err="1">
                          <a:effectLst/>
                        </a:rPr>
                        <a:t>Taquería</a:t>
                      </a:r>
                      <a:endParaRPr lang="e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a:effectLst/>
                        </a:rPr>
                        <a:t>Antonio Moreno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dirty="0">
                          <a:effectLst/>
                        </a:rPr>
                        <a:t>Mexico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92701118"/>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84086A5F-51A4-C001-E0B9-0311A5A4BF89}"/>
                  </a:ext>
                </a:extLst>
              </p14:cNvPr>
              <p14:cNvContentPartPr/>
              <p14:nvPr/>
            </p14:nvContentPartPr>
            <p14:xfrm>
              <a:off x="2755603" y="2313898"/>
              <a:ext cx="1131120" cy="31320"/>
            </p14:xfrm>
          </p:contentPart>
        </mc:Choice>
        <mc:Fallback xmlns="">
          <p:pic>
            <p:nvPicPr>
              <p:cNvPr id="7" name="Рукописный ввод 6">
                <a:extLst>
                  <a:ext uri="{FF2B5EF4-FFF2-40B4-BE49-F238E27FC236}">
                    <a16:creationId xmlns:a16="http://schemas.microsoft.com/office/drawing/2014/main" id="{84086A5F-51A4-C001-E0B9-0311A5A4BF89}"/>
                  </a:ext>
                </a:extLst>
              </p:cNvPr>
              <p:cNvPicPr/>
              <p:nvPr/>
            </p:nvPicPr>
            <p:blipFill>
              <a:blip r:embed="rId3"/>
              <a:stretch>
                <a:fillRect/>
              </a:stretch>
            </p:blipFill>
            <p:spPr>
              <a:xfrm>
                <a:off x="2746603" y="2305258"/>
                <a:ext cx="1148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0D8A3944-89CF-F460-C45E-562097AC874F}"/>
                  </a:ext>
                </a:extLst>
              </p14:cNvPr>
              <p14:cNvContentPartPr/>
              <p14:nvPr/>
            </p14:nvContentPartPr>
            <p14:xfrm>
              <a:off x="1302283" y="4755418"/>
              <a:ext cx="1145520" cy="4320"/>
            </p14:xfrm>
          </p:contentPart>
        </mc:Choice>
        <mc:Fallback xmlns="">
          <p:pic>
            <p:nvPicPr>
              <p:cNvPr id="8" name="Рукописный ввод 7">
                <a:extLst>
                  <a:ext uri="{FF2B5EF4-FFF2-40B4-BE49-F238E27FC236}">
                    <a16:creationId xmlns:a16="http://schemas.microsoft.com/office/drawing/2014/main" id="{0D8A3944-89CF-F460-C45E-562097AC874F}"/>
                  </a:ext>
                </a:extLst>
              </p:cNvPr>
              <p:cNvPicPr/>
              <p:nvPr/>
            </p:nvPicPr>
            <p:blipFill>
              <a:blip r:embed="rId5"/>
              <a:stretch>
                <a:fillRect/>
              </a:stretch>
            </p:blipFill>
            <p:spPr>
              <a:xfrm>
                <a:off x="1293643" y="4746418"/>
                <a:ext cx="1163160" cy="21960"/>
              </a:xfrm>
              <a:prstGeom prst="rect">
                <a:avLst/>
              </a:prstGeom>
            </p:spPr>
          </p:pic>
        </mc:Fallback>
      </mc:AlternateContent>
    </p:spTree>
    <p:extLst>
      <p:ext uri="{BB962C8B-B14F-4D97-AF65-F5344CB8AC3E}">
        <p14:creationId xmlns:p14="http://schemas.microsoft.com/office/powerpoint/2010/main" val="34293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5D6DA08-91D9-5971-4458-361662E67C68}"/>
              </a:ext>
            </a:extLst>
          </p:cNvPr>
          <p:cNvSpPr>
            <a:spLocks noGrp="1"/>
          </p:cNvSpPr>
          <p:nvPr>
            <p:ph idx="1"/>
          </p:nvPr>
        </p:nvSpPr>
        <p:spPr>
          <a:xfrm>
            <a:off x="838200" y="1276350"/>
            <a:ext cx="10515600" cy="5080000"/>
          </a:xfrm>
        </p:spPr>
        <p:txBody>
          <a:bodyPr/>
          <a:lstStyle/>
          <a:p>
            <a:pPr marL="0" indent="0" algn="ctr">
              <a:buNone/>
            </a:pPr>
            <a:r>
              <a:rPr lang="en-US" sz="3600" b="1" u="sng" dirty="0">
                <a:latin typeface="Segoe UI" panose="020B0502040204020203" pitchFamily="34" charset="0"/>
                <a:cs typeface="Segoe UI" panose="020B0502040204020203" pitchFamily="34" charset="0"/>
              </a:rPr>
              <a:t>Example</a:t>
            </a:r>
            <a:r>
              <a:rPr lang="en-US" sz="3600" b="1" u="sng" dirty="0"/>
              <a:t>:</a:t>
            </a:r>
          </a:p>
          <a:p>
            <a:pPr marL="0" indent="0">
              <a:buNone/>
            </a:pPr>
            <a:r>
              <a:rPr lang="en" sz="2000" b="0" i="0" dirty="0">
                <a:solidFill>
                  <a:srgbClr val="0000CD"/>
                </a:solidFill>
                <a:effectLst/>
                <a:latin typeface="Consolas" panose="020B0609020204030204" pitchFamily="49" charset="0"/>
              </a:rPr>
              <a:t>SELECT</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Orders.OrderID</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Customers.CustomerName</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Orders.OrderDate</a:t>
            </a:r>
            <a:br>
              <a:rPr lang="en" sz="2000" dirty="0"/>
            </a:br>
            <a:r>
              <a:rPr lang="en" sz="2000" b="0" i="0" dirty="0">
                <a:solidFill>
                  <a:srgbClr val="0000CD"/>
                </a:solidFill>
                <a:effectLst/>
                <a:latin typeface="Consolas" panose="020B0609020204030204" pitchFamily="49" charset="0"/>
              </a:rPr>
              <a:t>FROM</a:t>
            </a:r>
            <a:r>
              <a:rPr lang="en" sz="2000" b="0" i="0" dirty="0">
                <a:solidFill>
                  <a:srgbClr val="000000"/>
                </a:solidFill>
                <a:effectLst/>
                <a:latin typeface="Consolas" panose="020B0609020204030204" pitchFamily="49" charset="0"/>
              </a:rPr>
              <a:t> Orders</a:t>
            </a:r>
            <a:br>
              <a:rPr lang="en" sz="2000" dirty="0"/>
            </a:br>
            <a:r>
              <a:rPr lang="en" sz="2000" b="0" i="0" dirty="0">
                <a:solidFill>
                  <a:srgbClr val="0000CD"/>
                </a:solidFill>
                <a:effectLst/>
                <a:latin typeface="Consolas" panose="020B0609020204030204" pitchFamily="49" charset="0"/>
              </a:rPr>
              <a:t>INNER</a:t>
            </a:r>
            <a:r>
              <a:rPr lang="en" sz="2000" b="0" i="0" dirty="0">
                <a:solidFill>
                  <a:srgbClr val="000000"/>
                </a:solidFill>
                <a:effectLst/>
                <a:latin typeface="Consolas" panose="020B0609020204030204" pitchFamily="49" charset="0"/>
              </a:rPr>
              <a:t> </a:t>
            </a:r>
            <a:r>
              <a:rPr lang="en" sz="2000" b="0" i="0" dirty="0">
                <a:solidFill>
                  <a:srgbClr val="0000CD"/>
                </a:solidFill>
                <a:effectLst/>
                <a:latin typeface="Consolas" panose="020B0609020204030204" pitchFamily="49" charset="0"/>
              </a:rPr>
              <a:t>JOIN</a:t>
            </a:r>
            <a:r>
              <a:rPr lang="en" sz="2000" b="0" i="0" dirty="0">
                <a:solidFill>
                  <a:srgbClr val="000000"/>
                </a:solidFill>
                <a:effectLst/>
                <a:latin typeface="Consolas" panose="020B0609020204030204" pitchFamily="49" charset="0"/>
              </a:rPr>
              <a:t> Customers </a:t>
            </a:r>
            <a:r>
              <a:rPr lang="en" sz="2000" b="0" i="0" dirty="0">
                <a:solidFill>
                  <a:srgbClr val="0000CD"/>
                </a:solidFill>
                <a:effectLst/>
                <a:latin typeface="Consolas" panose="020B0609020204030204" pitchFamily="49" charset="0"/>
              </a:rPr>
              <a:t>ON</a:t>
            </a:r>
            <a:r>
              <a:rPr lang="en" sz="2000" b="0" i="0" dirty="0">
                <a:solidFill>
                  <a:srgbClr val="000000"/>
                </a:solidFill>
                <a:effectLst/>
                <a:latin typeface="Consolas" panose="020B0609020204030204" pitchFamily="49" charset="0"/>
              </a:rPr>
              <a:t> </a:t>
            </a:r>
            <a:r>
              <a:rPr lang="en" sz="2000" b="0" i="0" dirty="0" err="1">
                <a:solidFill>
                  <a:srgbClr val="000000"/>
                </a:solidFill>
                <a:effectLst/>
                <a:latin typeface="Consolas" panose="020B0609020204030204" pitchFamily="49" charset="0"/>
              </a:rPr>
              <a:t>Orders.CustomerID</a:t>
            </a:r>
            <a:r>
              <a:rPr lang="en" sz="2000" b="0" i="0" dirty="0">
                <a:solidFill>
                  <a:srgbClr val="000000"/>
                </a:solidFill>
                <a:effectLst/>
                <a:latin typeface="Consolas" panose="020B0609020204030204" pitchFamily="49" charset="0"/>
              </a:rPr>
              <a:t>=</a:t>
            </a:r>
            <a:r>
              <a:rPr lang="en" sz="2000" b="0" i="0" dirty="0" err="1">
                <a:solidFill>
                  <a:srgbClr val="000000"/>
                </a:solidFill>
                <a:effectLst/>
                <a:latin typeface="Consolas" panose="020B0609020204030204" pitchFamily="49" charset="0"/>
              </a:rPr>
              <a:t>Customers.CustomerID</a:t>
            </a:r>
            <a:r>
              <a:rPr lang="en" sz="2000" b="0" i="0" dirty="0">
                <a:solidFill>
                  <a:srgbClr val="000000"/>
                </a:solidFill>
                <a:effectLst/>
                <a:latin typeface="Consolas" panose="020B0609020204030204" pitchFamily="49" charset="0"/>
              </a:rPr>
              <a:t>;</a:t>
            </a:r>
          </a:p>
          <a:p>
            <a:pPr marL="0" indent="0">
              <a:buNone/>
            </a:pPr>
            <a:endParaRPr lang="en-US" sz="2000" b="1" u="sng" dirty="0"/>
          </a:p>
        </p:txBody>
      </p:sp>
      <p:sp>
        <p:nvSpPr>
          <p:cNvPr id="3" name="Номер слайда 2">
            <a:extLst>
              <a:ext uri="{FF2B5EF4-FFF2-40B4-BE49-F238E27FC236}">
                <a16:creationId xmlns:a16="http://schemas.microsoft.com/office/drawing/2014/main" id="{2BA4ACA5-DB46-DEC7-8617-DF5D1AF04C47}"/>
              </a:ext>
            </a:extLst>
          </p:cNvPr>
          <p:cNvSpPr>
            <a:spLocks noGrp="1"/>
          </p:cNvSpPr>
          <p:nvPr>
            <p:ph type="sldNum" sz="quarter" idx="4"/>
          </p:nvPr>
        </p:nvSpPr>
        <p:spPr/>
        <p:txBody>
          <a:bodyPr/>
          <a:lstStyle/>
          <a:p>
            <a:fld id="{DA896BDD-8C87-40D7-8650-5CFFA3FBC00B}" type="slidenum">
              <a:rPr lang="en-US" smtClean="0"/>
              <a:pPr/>
              <a:t>17</a:t>
            </a:fld>
            <a:endParaRPr lang="en-US"/>
          </a:p>
        </p:txBody>
      </p:sp>
      <p:sp>
        <p:nvSpPr>
          <p:cNvPr id="4" name="Текст 3">
            <a:extLst>
              <a:ext uri="{FF2B5EF4-FFF2-40B4-BE49-F238E27FC236}">
                <a16:creationId xmlns:a16="http://schemas.microsoft.com/office/drawing/2014/main" id="{212F1DB0-EEE8-017F-06FE-FB9ACA87D978}"/>
              </a:ext>
            </a:extLst>
          </p:cNvPr>
          <p:cNvSpPr>
            <a:spLocks noGrp="1"/>
          </p:cNvSpPr>
          <p:nvPr>
            <p:ph type="body" sz="quarter" idx="13"/>
          </p:nvPr>
        </p:nvSpPr>
        <p:spPr/>
        <p:txBody>
          <a:bodyPr/>
          <a:lstStyle/>
          <a:p>
            <a:r>
              <a:rPr lang="en-US" dirty="0"/>
              <a:t>Join</a:t>
            </a:r>
            <a:endParaRPr lang="ru-RU" dirty="0"/>
          </a:p>
        </p:txBody>
      </p:sp>
      <p:graphicFrame>
        <p:nvGraphicFramePr>
          <p:cNvPr id="6" name="Таблица 5">
            <a:extLst>
              <a:ext uri="{FF2B5EF4-FFF2-40B4-BE49-F238E27FC236}">
                <a16:creationId xmlns:a16="http://schemas.microsoft.com/office/drawing/2014/main" id="{4E6172E9-F57D-D82D-9D9A-A9440BA23B31}"/>
              </a:ext>
            </a:extLst>
          </p:cNvPr>
          <p:cNvGraphicFramePr>
            <a:graphicFrameLocks noGrp="1"/>
          </p:cNvGraphicFramePr>
          <p:nvPr>
            <p:extLst>
              <p:ext uri="{D42A27DB-BD31-4B8C-83A1-F6EECF244321}">
                <p14:modId xmlns:p14="http://schemas.microsoft.com/office/powerpoint/2010/main" val="1226301991"/>
              </p:ext>
            </p:extLst>
          </p:nvPr>
        </p:nvGraphicFramePr>
        <p:xfrm>
          <a:off x="838200" y="3184597"/>
          <a:ext cx="10347542" cy="2560320"/>
        </p:xfrm>
        <a:graphic>
          <a:graphicData uri="http://schemas.openxmlformats.org/drawingml/2006/table">
            <a:tbl>
              <a:tblPr/>
              <a:tblGrid>
                <a:gridCol w="1552069">
                  <a:extLst>
                    <a:ext uri="{9D8B030D-6E8A-4147-A177-3AD203B41FA5}">
                      <a16:colId xmlns:a16="http://schemas.microsoft.com/office/drawing/2014/main" val="4000923660"/>
                    </a:ext>
                  </a:extLst>
                </a:gridCol>
                <a:gridCol w="7243318">
                  <a:extLst>
                    <a:ext uri="{9D8B030D-6E8A-4147-A177-3AD203B41FA5}">
                      <a16:colId xmlns:a16="http://schemas.microsoft.com/office/drawing/2014/main" val="3825045624"/>
                    </a:ext>
                  </a:extLst>
                </a:gridCol>
                <a:gridCol w="1552155">
                  <a:extLst>
                    <a:ext uri="{9D8B030D-6E8A-4147-A177-3AD203B41FA5}">
                      <a16:colId xmlns:a16="http://schemas.microsoft.com/office/drawing/2014/main" val="1707693589"/>
                    </a:ext>
                  </a:extLst>
                </a:gridCol>
              </a:tblGrid>
              <a:tr h="0">
                <a:tc>
                  <a:txBody>
                    <a:bodyPr/>
                    <a:lstStyle/>
                    <a:p>
                      <a:pPr algn="l" fontAlgn="t"/>
                      <a:r>
                        <a:rPr lang="en">
                          <a:effectLst/>
                        </a:rPr>
                        <a:t>OrderID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CustomerName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OrderDate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6078191"/>
                  </a:ext>
                </a:extLst>
              </a:tr>
              <a:tr h="0">
                <a:tc>
                  <a:txBody>
                    <a:bodyPr/>
                    <a:lstStyle/>
                    <a:p>
                      <a:pPr algn="l" fontAlgn="t"/>
                      <a:r>
                        <a:rPr lang="ru-RU">
                          <a:effectLst/>
                        </a:rPr>
                        <a:t>10308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Ana Trujillo Emparedados y helados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9/18/1996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39236038"/>
                  </a:ext>
                </a:extLst>
              </a:tr>
              <a:tr h="0">
                <a:tc>
                  <a:txBody>
                    <a:bodyPr/>
                    <a:lstStyle/>
                    <a:p>
                      <a:pPr algn="l" fontAlgn="t"/>
                      <a:r>
                        <a:rPr lang="ru-RU">
                          <a:effectLst/>
                        </a:rPr>
                        <a:t>10365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Antonio Moreno Taquería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11/27/1996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4319005"/>
                  </a:ext>
                </a:extLst>
              </a:tr>
              <a:tr h="0">
                <a:tc>
                  <a:txBody>
                    <a:bodyPr/>
                    <a:lstStyle/>
                    <a:p>
                      <a:pPr algn="l" fontAlgn="t"/>
                      <a:r>
                        <a:rPr lang="ru-RU">
                          <a:effectLst/>
                        </a:rPr>
                        <a:t>10383</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a:effectLst/>
                        </a:rPr>
                        <a:t>Around the Horn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a:effectLst/>
                        </a:rPr>
                        <a:t>12/16/1996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3501954"/>
                  </a:ext>
                </a:extLst>
              </a:tr>
              <a:tr h="0">
                <a:tc>
                  <a:txBody>
                    <a:bodyPr/>
                    <a:lstStyle/>
                    <a:p>
                      <a:pPr algn="l" fontAlgn="t"/>
                      <a:r>
                        <a:rPr lang="ru-RU">
                          <a:effectLst/>
                        </a:rPr>
                        <a:t>10355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a:effectLst/>
                        </a:rPr>
                        <a:t>Around the Horn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a:effectLst/>
                        </a:rPr>
                        <a:t>11/15/1996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60163250"/>
                  </a:ext>
                </a:extLst>
              </a:tr>
              <a:tr h="0">
                <a:tc>
                  <a:txBody>
                    <a:bodyPr/>
                    <a:lstStyle/>
                    <a:p>
                      <a:pPr algn="l" fontAlgn="t"/>
                      <a:r>
                        <a:rPr lang="ru-RU">
                          <a:effectLst/>
                        </a:rPr>
                        <a:t>10278</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a:effectLst/>
                        </a:rPr>
                        <a:t>Berglunds snabbköp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ru-RU" dirty="0">
                          <a:effectLst/>
                        </a:rPr>
                        <a:t>8/12/1996</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388537369"/>
                  </a:ext>
                </a:extLst>
              </a:tr>
            </a:tbl>
          </a:graphicData>
        </a:graphic>
      </p:graphicFrame>
    </p:spTree>
    <p:extLst>
      <p:ext uri="{BB962C8B-B14F-4D97-AF65-F5344CB8AC3E}">
        <p14:creationId xmlns:p14="http://schemas.microsoft.com/office/powerpoint/2010/main" val="215938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40FDF2C-2BFC-0C7C-DE42-9A0C3628F692}"/>
              </a:ext>
            </a:extLst>
          </p:cNvPr>
          <p:cNvSpPr>
            <a:spLocks noGrp="1"/>
          </p:cNvSpPr>
          <p:nvPr>
            <p:ph idx="1"/>
          </p:nvPr>
        </p:nvSpPr>
        <p:spPr/>
        <p:txBody>
          <a:bodyPr/>
          <a:lstStyle/>
          <a:p>
            <a:pPr algn="l">
              <a:buFont typeface="Arial" panose="020B0604020202020204" pitchFamily="34" charset="0"/>
              <a:buChar char="•"/>
            </a:pPr>
            <a:r>
              <a:rPr lang="en" sz="1600" b="0" i="0" dirty="0">
                <a:solidFill>
                  <a:srgbClr val="000000"/>
                </a:solidFill>
                <a:effectLst/>
                <a:latin typeface="Verdana" panose="020B0604030504040204" pitchFamily="34" charset="0"/>
              </a:rPr>
              <a:t>(INNER) JOIN: Returns records that have matching values in both tables</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LEFT (OUTER) JOIN: Returns all records from the left table, and the matched records from the right table</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RIGHT (OUTER) JOIN: Returns all records from the right table, and the matched records from the left table</a:t>
            </a:r>
          </a:p>
          <a:p>
            <a:pPr algn="l">
              <a:buFont typeface="Arial" panose="020B0604020202020204" pitchFamily="34" charset="0"/>
              <a:buChar char="•"/>
            </a:pPr>
            <a:r>
              <a:rPr lang="en" sz="1600" b="0" i="0" dirty="0">
                <a:solidFill>
                  <a:srgbClr val="000000"/>
                </a:solidFill>
                <a:effectLst/>
                <a:latin typeface="Verdana" panose="020B0604030504040204" pitchFamily="34" charset="0"/>
              </a:rPr>
              <a:t>FULL (OUTER) JOIN: Returns all records when there is a match in either left or right table</a:t>
            </a:r>
          </a:p>
          <a:p>
            <a:pPr marL="0" indent="0">
              <a:buNone/>
            </a:pPr>
            <a:endParaRPr lang="ru-RU" dirty="0"/>
          </a:p>
        </p:txBody>
      </p:sp>
      <p:sp>
        <p:nvSpPr>
          <p:cNvPr id="3" name="Номер слайда 2">
            <a:extLst>
              <a:ext uri="{FF2B5EF4-FFF2-40B4-BE49-F238E27FC236}">
                <a16:creationId xmlns:a16="http://schemas.microsoft.com/office/drawing/2014/main" id="{27A5F3D4-7736-3EDC-0250-BBA6EA42B3B0}"/>
              </a:ext>
            </a:extLst>
          </p:cNvPr>
          <p:cNvSpPr>
            <a:spLocks noGrp="1"/>
          </p:cNvSpPr>
          <p:nvPr>
            <p:ph type="sldNum" sz="quarter" idx="4"/>
          </p:nvPr>
        </p:nvSpPr>
        <p:spPr/>
        <p:txBody>
          <a:bodyPr/>
          <a:lstStyle/>
          <a:p>
            <a:fld id="{DA896BDD-8C87-40D7-8650-5CFFA3FBC00B}" type="slidenum">
              <a:rPr lang="en-US" smtClean="0"/>
              <a:pPr/>
              <a:t>18</a:t>
            </a:fld>
            <a:endParaRPr lang="en-US"/>
          </a:p>
        </p:txBody>
      </p:sp>
      <p:sp>
        <p:nvSpPr>
          <p:cNvPr id="4" name="Текст 3">
            <a:extLst>
              <a:ext uri="{FF2B5EF4-FFF2-40B4-BE49-F238E27FC236}">
                <a16:creationId xmlns:a16="http://schemas.microsoft.com/office/drawing/2014/main" id="{42A87B40-2AC0-F435-0D43-83917D660867}"/>
              </a:ext>
            </a:extLst>
          </p:cNvPr>
          <p:cNvSpPr>
            <a:spLocks noGrp="1"/>
          </p:cNvSpPr>
          <p:nvPr>
            <p:ph type="body" sz="quarter" idx="13"/>
          </p:nvPr>
        </p:nvSpPr>
        <p:spPr>
          <a:xfrm>
            <a:off x="0" y="310182"/>
            <a:ext cx="12192000" cy="738723"/>
          </a:xfrm>
        </p:spPr>
        <p:txBody>
          <a:bodyPr/>
          <a:lstStyle/>
          <a:p>
            <a:r>
              <a:rPr lang="en" b="1" i="0" dirty="0">
                <a:effectLst/>
                <a:latin typeface="Arial" panose="020B0604020202020204" pitchFamily="34" charset="0"/>
                <a:cs typeface="Arial" panose="020B0604020202020204" pitchFamily="34" charset="0"/>
              </a:rPr>
              <a:t>Different Types of SQL JOINs</a:t>
            </a:r>
          </a:p>
          <a:p>
            <a:endParaRPr lang="ru-RU" dirty="0"/>
          </a:p>
        </p:txBody>
      </p:sp>
      <p:pic>
        <p:nvPicPr>
          <p:cNvPr id="6" name="Рисунок 5">
            <a:extLst>
              <a:ext uri="{FF2B5EF4-FFF2-40B4-BE49-F238E27FC236}">
                <a16:creationId xmlns:a16="http://schemas.microsoft.com/office/drawing/2014/main" id="{359303AE-3188-57A3-E01A-CF52015DD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48987"/>
            <a:ext cx="2368463" cy="1705293"/>
          </a:xfrm>
          <a:prstGeom prst="rect">
            <a:avLst/>
          </a:prstGeom>
        </p:spPr>
      </p:pic>
      <p:pic>
        <p:nvPicPr>
          <p:cNvPr id="8" name="Рисунок 7">
            <a:extLst>
              <a:ext uri="{FF2B5EF4-FFF2-40B4-BE49-F238E27FC236}">
                <a16:creationId xmlns:a16="http://schemas.microsoft.com/office/drawing/2014/main" id="{242C55DD-3EE5-F429-EC59-D18E91F17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236" y="3860618"/>
            <a:ext cx="2368463" cy="1705293"/>
          </a:xfrm>
          <a:prstGeom prst="rect">
            <a:avLst/>
          </a:prstGeom>
        </p:spPr>
      </p:pic>
      <p:pic>
        <p:nvPicPr>
          <p:cNvPr id="10" name="Рисунок 9">
            <a:extLst>
              <a:ext uri="{FF2B5EF4-FFF2-40B4-BE49-F238E27FC236}">
                <a16:creationId xmlns:a16="http://schemas.microsoft.com/office/drawing/2014/main" id="{8B173B72-62F8-5F73-89C0-1388E2147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873" y="3848987"/>
            <a:ext cx="2368463" cy="1705294"/>
          </a:xfrm>
          <a:prstGeom prst="rect">
            <a:avLst/>
          </a:prstGeom>
        </p:spPr>
      </p:pic>
      <p:pic>
        <p:nvPicPr>
          <p:cNvPr id="12" name="Рисунок 11">
            <a:extLst>
              <a:ext uri="{FF2B5EF4-FFF2-40B4-BE49-F238E27FC236}">
                <a16:creationId xmlns:a16="http://schemas.microsoft.com/office/drawing/2014/main" id="{76B7D53C-00FC-1472-49C9-CF2027740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0909" y="3848987"/>
            <a:ext cx="2368464" cy="1705294"/>
          </a:xfrm>
          <a:prstGeom prst="rect">
            <a:avLst/>
          </a:prstGeom>
        </p:spPr>
      </p:pic>
    </p:spTree>
    <p:extLst>
      <p:ext uri="{BB962C8B-B14F-4D97-AF65-F5344CB8AC3E}">
        <p14:creationId xmlns:p14="http://schemas.microsoft.com/office/powerpoint/2010/main" val="206313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5">
            <a:extLst>
              <a:ext uri="{FF2B5EF4-FFF2-40B4-BE49-F238E27FC236}">
                <a16:creationId xmlns:a16="http://schemas.microsoft.com/office/drawing/2014/main" id="{E0B9E17B-3CED-7D1A-7DCF-F513BDD4B35B}"/>
              </a:ext>
            </a:extLst>
          </p:cNvPr>
          <p:cNvGraphicFramePr>
            <a:graphicFrameLocks noGrp="1"/>
          </p:cNvGraphicFramePr>
          <p:nvPr>
            <p:ph idx="1"/>
            <p:extLst>
              <p:ext uri="{D42A27DB-BD31-4B8C-83A1-F6EECF244321}">
                <p14:modId xmlns:p14="http://schemas.microsoft.com/office/powerpoint/2010/main" val="3266741445"/>
              </p:ext>
            </p:extLst>
          </p:nvPr>
        </p:nvGraphicFramePr>
        <p:xfrm>
          <a:off x="838198" y="1403350"/>
          <a:ext cx="3872026" cy="147828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2151133288"/>
                    </a:ext>
                  </a:extLst>
                </a:gridCol>
                <a:gridCol w="1936013">
                  <a:extLst>
                    <a:ext uri="{9D8B030D-6E8A-4147-A177-3AD203B41FA5}">
                      <a16:colId xmlns:a16="http://schemas.microsoft.com/office/drawing/2014/main" val="119287916"/>
                    </a:ext>
                  </a:extLst>
                </a:gridCol>
              </a:tblGrid>
              <a:tr h="370840">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4030517487"/>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1600251460"/>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934391307"/>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3289799467"/>
                  </a:ext>
                </a:extLst>
              </a:tr>
            </a:tbl>
          </a:graphicData>
        </a:graphic>
      </p:graphicFrame>
      <p:sp>
        <p:nvSpPr>
          <p:cNvPr id="3" name="Номер слайда 2">
            <a:extLst>
              <a:ext uri="{FF2B5EF4-FFF2-40B4-BE49-F238E27FC236}">
                <a16:creationId xmlns:a16="http://schemas.microsoft.com/office/drawing/2014/main" id="{D0AD11A7-671D-0E41-1ECF-B148D3A9333D}"/>
              </a:ext>
            </a:extLst>
          </p:cNvPr>
          <p:cNvSpPr>
            <a:spLocks noGrp="1"/>
          </p:cNvSpPr>
          <p:nvPr>
            <p:ph type="sldNum" sz="quarter" idx="4"/>
          </p:nvPr>
        </p:nvSpPr>
        <p:spPr/>
        <p:txBody>
          <a:bodyPr/>
          <a:lstStyle/>
          <a:p>
            <a:fld id="{DA896BDD-8C87-40D7-8650-5CFFA3FBC00B}" type="slidenum">
              <a:rPr lang="en-US" smtClean="0"/>
              <a:pPr/>
              <a:t>19</a:t>
            </a:fld>
            <a:endParaRPr lang="en-US"/>
          </a:p>
        </p:txBody>
      </p:sp>
      <p:sp>
        <p:nvSpPr>
          <p:cNvPr id="4" name="Текст 3">
            <a:extLst>
              <a:ext uri="{FF2B5EF4-FFF2-40B4-BE49-F238E27FC236}">
                <a16:creationId xmlns:a16="http://schemas.microsoft.com/office/drawing/2014/main" id="{0E52B0C9-2D55-EF7B-A82B-5F1C6DF438BD}"/>
              </a:ext>
            </a:extLst>
          </p:cNvPr>
          <p:cNvSpPr>
            <a:spLocks noGrp="1"/>
          </p:cNvSpPr>
          <p:nvPr>
            <p:ph type="body" sz="quarter" idx="13"/>
          </p:nvPr>
        </p:nvSpPr>
        <p:spPr>
          <a:xfrm>
            <a:off x="184727" y="221673"/>
            <a:ext cx="11734371" cy="738723"/>
          </a:xfrm>
        </p:spPr>
        <p:txBody>
          <a:bodyPr/>
          <a:lstStyle/>
          <a:p>
            <a:r>
              <a:rPr lang="en-US" dirty="0"/>
              <a:t>Join Left</a:t>
            </a:r>
            <a:endParaRPr lang="ru-RU" dirty="0"/>
          </a:p>
        </p:txBody>
      </p:sp>
      <p:graphicFrame>
        <p:nvGraphicFramePr>
          <p:cNvPr id="6" name="Таблица 6">
            <a:extLst>
              <a:ext uri="{FF2B5EF4-FFF2-40B4-BE49-F238E27FC236}">
                <a16:creationId xmlns:a16="http://schemas.microsoft.com/office/drawing/2014/main" id="{CACFF4C9-C38C-3B9D-369C-F64E7DAB2D87}"/>
              </a:ext>
            </a:extLst>
          </p:cNvPr>
          <p:cNvGraphicFramePr>
            <a:graphicFrameLocks noGrp="1"/>
          </p:cNvGraphicFramePr>
          <p:nvPr>
            <p:extLst>
              <p:ext uri="{D42A27DB-BD31-4B8C-83A1-F6EECF244321}">
                <p14:modId xmlns:p14="http://schemas.microsoft.com/office/powerpoint/2010/main" val="1519697875"/>
              </p:ext>
            </p:extLst>
          </p:nvPr>
        </p:nvGraphicFramePr>
        <p:xfrm>
          <a:off x="7481778" y="1145062"/>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3434272098"/>
                    </a:ext>
                  </a:extLst>
                </a:gridCol>
                <a:gridCol w="2227817">
                  <a:extLst>
                    <a:ext uri="{9D8B030D-6E8A-4147-A177-3AD203B41FA5}">
                      <a16:colId xmlns:a16="http://schemas.microsoft.com/office/drawing/2014/main" val="2824284897"/>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1168351933"/>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4110379495"/>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3122454612"/>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3391336792"/>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1539826877"/>
                  </a:ext>
                </a:extLst>
              </a:tr>
            </a:tbl>
          </a:graphicData>
        </a:graphic>
      </p:graphicFrame>
      <p:sp>
        <p:nvSpPr>
          <p:cNvPr id="8" name="TextBox 7">
            <a:extLst>
              <a:ext uri="{FF2B5EF4-FFF2-40B4-BE49-F238E27FC236}">
                <a16:creationId xmlns:a16="http://schemas.microsoft.com/office/drawing/2014/main" id="{49B95849-D87C-20BB-874E-C968C40A7B29}"/>
              </a:ext>
            </a:extLst>
          </p:cNvPr>
          <p:cNvSpPr txBox="1"/>
          <p:nvPr/>
        </p:nvSpPr>
        <p:spPr>
          <a:xfrm>
            <a:off x="2491564" y="960396"/>
            <a:ext cx="6119036"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graphicFrame>
        <p:nvGraphicFramePr>
          <p:cNvPr id="11" name="Таблица 11">
            <a:extLst>
              <a:ext uri="{FF2B5EF4-FFF2-40B4-BE49-F238E27FC236}">
                <a16:creationId xmlns:a16="http://schemas.microsoft.com/office/drawing/2014/main" id="{58B0673B-E22C-9FFE-C0DA-DCB5168A799F}"/>
              </a:ext>
            </a:extLst>
          </p:cNvPr>
          <p:cNvGraphicFramePr>
            <a:graphicFrameLocks noGrp="1"/>
          </p:cNvGraphicFramePr>
          <p:nvPr>
            <p:extLst>
              <p:ext uri="{D42A27DB-BD31-4B8C-83A1-F6EECF244321}">
                <p14:modId xmlns:p14="http://schemas.microsoft.com/office/powerpoint/2010/main" val="4134120093"/>
              </p:ext>
            </p:extLst>
          </p:nvPr>
        </p:nvGraphicFramePr>
        <p:xfrm>
          <a:off x="1015558" y="4534801"/>
          <a:ext cx="9071048" cy="2123440"/>
        </p:xfrm>
        <a:graphic>
          <a:graphicData uri="http://schemas.openxmlformats.org/drawingml/2006/table">
            <a:tbl>
              <a:tblPr firstRow="1" bandRow="1">
                <a:tableStyleId>{073A0DAA-6AF3-43AB-8588-CEC1D06C72B9}</a:tableStyleId>
              </a:tblPr>
              <a:tblGrid>
                <a:gridCol w="2267762">
                  <a:extLst>
                    <a:ext uri="{9D8B030D-6E8A-4147-A177-3AD203B41FA5}">
                      <a16:colId xmlns:a16="http://schemas.microsoft.com/office/drawing/2014/main" val="1245749628"/>
                    </a:ext>
                  </a:extLst>
                </a:gridCol>
                <a:gridCol w="2267762">
                  <a:extLst>
                    <a:ext uri="{9D8B030D-6E8A-4147-A177-3AD203B41FA5}">
                      <a16:colId xmlns:a16="http://schemas.microsoft.com/office/drawing/2014/main" val="427076048"/>
                    </a:ext>
                  </a:extLst>
                </a:gridCol>
                <a:gridCol w="2267762">
                  <a:extLst>
                    <a:ext uri="{9D8B030D-6E8A-4147-A177-3AD203B41FA5}">
                      <a16:colId xmlns:a16="http://schemas.microsoft.com/office/drawing/2014/main" val="3949113736"/>
                    </a:ext>
                  </a:extLst>
                </a:gridCol>
                <a:gridCol w="2267762">
                  <a:extLst>
                    <a:ext uri="{9D8B030D-6E8A-4147-A177-3AD203B41FA5}">
                      <a16:colId xmlns:a16="http://schemas.microsoft.com/office/drawing/2014/main" val="2455201721"/>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555144375"/>
                  </a:ext>
                </a:extLst>
              </a:tr>
              <a:tr h="37084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tc>
                  <a:txBody>
                    <a:bodyPr/>
                    <a:lstStyle/>
                    <a:p>
                      <a:r>
                        <a:rPr lang="en-US" dirty="0"/>
                        <a:t>NULL</a:t>
                      </a:r>
                      <a:endParaRPr lang="ru-RU" dirty="0"/>
                    </a:p>
                  </a:txBody>
                  <a:tcPr/>
                </a:tc>
                <a:tc>
                  <a:txBody>
                    <a:bodyPr/>
                    <a:lstStyle/>
                    <a:p>
                      <a:r>
                        <a:rPr lang="en-US" dirty="0"/>
                        <a:t>NULL</a:t>
                      </a:r>
                      <a:endParaRPr lang="ru-RU" dirty="0"/>
                    </a:p>
                  </a:txBody>
                  <a:tcPr/>
                </a:tc>
                <a:extLst>
                  <a:ext uri="{0D108BD9-81ED-4DB2-BD59-A6C34878D82A}">
                    <a16:rowId xmlns:a16="http://schemas.microsoft.com/office/drawing/2014/main" val="3671719305"/>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Raymond Martin</a:t>
                      </a:r>
                      <a:endParaRPr lang="ru-RU" b="0" dirty="0"/>
                    </a:p>
                  </a:txBody>
                  <a:tcPr/>
                </a:tc>
                <a:tc>
                  <a:txBody>
                    <a:bodyPr/>
                    <a:lstStyle/>
                    <a:p>
                      <a:r>
                        <a:rPr lang="en-US" dirty="0"/>
                        <a:t>2</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1116936882"/>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Hobbit</a:t>
                      </a:r>
                      <a:endParaRPr lang="ru-RU" dirty="0"/>
                    </a:p>
                  </a:txBody>
                  <a:tcPr/>
                </a:tc>
                <a:extLst>
                  <a:ext uri="{0D108BD9-81ED-4DB2-BD59-A6C34878D82A}">
                    <a16:rowId xmlns:a16="http://schemas.microsoft.com/office/drawing/2014/main" val="2694229691"/>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3723015217"/>
                  </a:ext>
                </a:extLst>
              </a:tr>
            </a:tbl>
          </a:graphicData>
        </a:graphic>
      </p:graphicFrame>
      <p:sp>
        <p:nvSpPr>
          <p:cNvPr id="13" name="TextBox 12">
            <a:extLst>
              <a:ext uri="{FF2B5EF4-FFF2-40B4-BE49-F238E27FC236}">
                <a16:creationId xmlns:a16="http://schemas.microsoft.com/office/drawing/2014/main" id="{5967EC29-9738-38B5-6160-BE4E57D8C28D}"/>
              </a:ext>
            </a:extLst>
          </p:cNvPr>
          <p:cNvSpPr txBox="1"/>
          <p:nvPr/>
        </p:nvSpPr>
        <p:spPr>
          <a:xfrm>
            <a:off x="1353583" y="3429000"/>
            <a:ext cx="3456615" cy="738664"/>
          </a:xfrm>
          <a:prstGeom prst="rect">
            <a:avLst/>
          </a:prstGeom>
          <a:noFill/>
        </p:spPr>
        <p:txBody>
          <a:bodyPr wrap="square">
            <a:spAutoFit/>
          </a:bodyPr>
          <a:lstStyle/>
          <a:p>
            <a:r>
              <a:rPr lang="en" sz="1400" b="0" i="0" dirty="0">
                <a:solidFill>
                  <a:srgbClr val="0000CD"/>
                </a:solidFill>
                <a:effectLst/>
                <a:latin typeface="Consolas" panose="020B0609020204030204" pitchFamily="49" charset="0"/>
              </a:rPr>
              <a:t>SELECT</a:t>
            </a:r>
            <a:r>
              <a:rPr lang="en" sz="1400" b="0" i="0" dirty="0">
                <a:solidFill>
                  <a:srgbClr val="000000"/>
                </a:solidFill>
                <a:effectLst/>
                <a:latin typeface="Consolas" panose="020B0609020204030204" pitchFamily="49" charset="0"/>
              </a:rPr>
              <a:t> </a:t>
            </a:r>
            <a:r>
              <a:rPr lang="en" sz="1400" dirty="0">
                <a:solidFill>
                  <a:srgbClr val="000000"/>
                </a:solidFill>
                <a:latin typeface="Consolas" panose="020B0609020204030204" pitchFamily="49" charset="0"/>
              </a:rPr>
              <a:t>*</a:t>
            </a:r>
            <a:br>
              <a:rPr lang="en" sz="1400" dirty="0"/>
            </a:b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Authors </a:t>
            </a:r>
            <a:r>
              <a:rPr lang="en" sz="1400" b="0" i="0" dirty="0">
                <a:solidFill>
                  <a:srgbClr val="0000CD"/>
                </a:solidFill>
                <a:effectLst/>
                <a:latin typeface="Consolas" panose="020B0609020204030204" pitchFamily="49" charset="0"/>
              </a:rPr>
              <a:t>LEFT</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JOIN</a:t>
            </a:r>
            <a:r>
              <a:rPr lang="en" sz="1400" b="0" i="0" dirty="0">
                <a:solidFill>
                  <a:srgbClr val="000000"/>
                </a:solidFill>
                <a:effectLst/>
                <a:latin typeface="Consolas" panose="020B0609020204030204" pitchFamily="49" charset="0"/>
              </a:rPr>
              <a:t> Books</a:t>
            </a:r>
          </a:p>
          <a:p>
            <a:r>
              <a:rPr lang="en" sz="1400" b="0" i="0" dirty="0">
                <a:solidFill>
                  <a:srgbClr val="0000CD"/>
                </a:solidFill>
                <a:effectLst/>
                <a:latin typeface="Consolas" panose="020B0609020204030204" pitchFamily="49" charset="0"/>
              </a:rPr>
              <a:t>ON</a:t>
            </a:r>
            <a:r>
              <a:rPr lang="en" sz="1400" b="0" i="0" dirty="0">
                <a:solidFill>
                  <a:srgbClr val="000000"/>
                </a:solidFill>
                <a:effectLst/>
                <a:latin typeface="Consolas" panose="020B0609020204030204" pitchFamily="49" charset="0"/>
              </a:rPr>
              <a:t> </a:t>
            </a:r>
            <a:r>
              <a:rPr lang="en-US" sz="1400" dirty="0" err="1"/>
              <a:t>Authors.AuthorID</a:t>
            </a:r>
            <a:r>
              <a:rPr lang="en-US" sz="1400" dirty="0"/>
              <a:t> </a:t>
            </a:r>
            <a:r>
              <a:rPr lang="en" sz="1400" b="0" i="0" dirty="0">
                <a:solidFill>
                  <a:srgbClr val="000000"/>
                </a:solidFill>
                <a:effectLst/>
                <a:latin typeface="Consolas" panose="020B0609020204030204" pitchFamily="49" charset="0"/>
              </a:rPr>
              <a:t>= </a:t>
            </a:r>
            <a:r>
              <a:rPr lang="en-US" sz="1400" dirty="0" err="1"/>
              <a:t>Books.BookID</a:t>
            </a:r>
            <a:endParaRPr lang="ru-RU" sz="1400" dirty="0"/>
          </a:p>
        </p:txBody>
      </p:sp>
      <p:pic>
        <p:nvPicPr>
          <p:cNvPr id="14" name="Рисунок 13">
            <a:extLst>
              <a:ext uri="{FF2B5EF4-FFF2-40B4-BE49-F238E27FC236}">
                <a16:creationId xmlns:a16="http://schemas.microsoft.com/office/drawing/2014/main" id="{2B2AB0E9-DC59-6353-4A38-791DF62D4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782" y="2443776"/>
            <a:ext cx="2368463" cy="1705293"/>
          </a:xfrm>
          <a:prstGeom prst="rect">
            <a:avLst/>
          </a:prstGeom>
        </p:spPr>
      </p:pic>
    </p:spTree>
    <p:extLst>
      <p:ext uri="{BB962C8B-B14F-4D97-AF65-F5344CB8AC3E}">
        <p14:creationId xmlns:p14="http://schemas.microsoft.com/office/powerpoint/2010/main" val="34386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184727" y="1235677"/>
            <a:ext cx="11743696" cy="4932792"/>
          </a:xfrm>
        </p:spPr>
        <p:txBody>
          <a:bodyPr anchor="t">
            <a:normAutofit/>
          </a:bodyPr>
          <a:lstStyle/>
          <a:p>
            <a:pPr>
              <a:buFont typeface="Wingdings" panose="05000000000000000000" pitchFamily="2" charset="2"/>
              <a:buChar char="Ø"/>
            </a:pPr>
            <a:r>
              <a:rPr lang="en-US" sz="4000" b="1" dirty="0">
                <a:solidFill>
                  <a:srgbClr val="00B050"/>
                </a:solidFill>
              </a:rPr>
              <a:t>Intro. Database Core</a:t>
            </a:r>
          </a:p>
          <a:p>
            <a:pPr>
              <a:buFont typeface="Wingdings" panose="05000000000000000000" pitchFamily="2" charset="2"/>
              <a:buChar char="Ø"/>
            </a:pPr>
            <a:endParaRPr lang="en-US" sz="4000" b="1" dirty="0">
              <a:solidFill>
                <a:srgbClr val="00B050"/>
              </a:solidFill>
            </a:endParaRPr>
          </a:p>
          <a:p>
            <a:pPr lvl="1">
              <a:buFont typeface="Wingdings" panose="05000000000000000000" pitchFamily="2" charset="2"/>
              <a:buChar char="Ø"/>
            </a:pPr>
            <a:r>
              <a:rPr lang="en" sz="4400" b="1" i="0" dirty="0">
                <a:effectLst/>
              </a:rPr>
              <a:t>Definition</a:t>
            </a:r>
            <a:endParaRPr lang="en-US" sz="4400" b="1" dirty="0">
              <a:solidFill>
                <a:srgbClr val="00B050"/>
              </a:solidFill>
            </a:endParaRPr>
          </a:p>
          <a:p>
            <a:pPr lvl="1">
              <a:buFont typeface="Wingdings" panose="05000000000000000000" pitchFamily="2" charset="2"/>
              <a:buChar char="Ø"/>
            </a:pPr>
            <a:r>
              <a:rPr lang="en" sz="4400" b="1" i="0" dirty="0">
                <a:effectLst/>
              </a:rPr>
              <a:t>SQL database</a:t>
            </a:r>
          </a:p>
          <a:p>
            <a:pPr lvl="1">
              <a:buFont typeface="Wingdings" panose="05000000000000000000" pitchFamily="2" charset="2"/>
              <a:buChar char="Ø"/>
            </a:pPr>
            <a:r>
              <a:rPr lang="en" sz="4400" b="1" i="0" dirty="0">
                <a:effectLst/>
              </a:rPr>
              <a:t>Sockets</a:t>
            </a:r>
          </a:p>
          <a:p>
            <a:pPr lvl="1">
              <a:buFont typeface="Wingdings" panose="05000000000000000000" pitchFamily="2" charset="2"/>
              <a:buChar char="Ø"/>
            </a:pPr>
            <a:r>
              <a:rPr lang="en" sz="4400" b="1" dirty="0"/>
              <a:t>Conclusion</a:t>
            </a:r>
            <a:endParaRPr lang="en" sz="4400" b="1" i="0" dirty="0">
              <a:effectLst/>
            </a:endParaRPr>
          </a:p>
          <a:p>
            <a:pPr marL="457200" lvl="1" indent="0">
              <a:buNone/>
            </a:pPr>
            <a:endParaRPr lang="en-US" sz="3600" b="1" dirty="0">
              <a:solidFill>
                <a:srgbClr val="00B050"/>
              </a:solidFill>
            </a:endParaRPr>
          </a:p>
          <a:p>
            <a:endParaRPr lang="en-US" sz="4000" b="1" dirty="0"/>
          </a:p>
        </p:txBody>
      </p:sp>
      <p:sp>
        <p:nvSpPr>
          <p:cNvPr id="2" name="Slide Number Placeholder 1"/>
          <p:cNvSpPr>
            <a:spLocks noGrp="1"/>
          </p:cNvSpPr>
          <p:nvPr>
            <p:ph type="sldNum" sz="quarter" idx="4"/>
          </p:nvPr>
        </p:nvSpPr>
        <p:spPr/>
        <p:txBody>
          <a:bodyPr/>
          <a:lstStyle/>
          <a:p>
            <a:fld id="{DA896BDD-8C87-40D7-8650-5CFFA3FBC00B}" type="slidenum">
              <a:rPr lang="en-US" smtClean="0"/>
              <a:pPr/>
              <a:t>2</a:t>
            </a:fld>
            <a:endParaRPr lang="en-US"/>
          </a:p>
        </p:txBody>
      </p:sp>
      <p:sp>
        <p:nvSpPr>
          <p:cNvPr id="3" name="Текст 2"/>
          <p:cNvSpPr>
            <a:spLocks noGrp="1"/>
          </p:cNvSpPr>
          <p:nvPr>
            <p:ph type="body" sz="quarter" idx="13"/>
          </p:nvPr>
        </p:nvSpPr>
        <p:spPr>
          <a:prstGeom prst="rect">
            <a:avLst/>
          </a:prstGeom>
          <a:noFill/>
        </p:spPr>
        <p:txBody>
          <a:bodyPr/>
          <a:lstStyle/>
          <a:p>
            <a:r>
              <a:rPr lang="en-US" dirty="0">
                <a:solidFill>
                  <a:schemeClr val="bg1"/>
                </a:solidFill>
              </a:rPr>
              <a:t>PLAN</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Tree>
    <p:extLst>
      <p:ext uri="{BB962C8B-B14F-4D97-AF65-F5344CB8AC3E}">
        <p14:creationId xmlns:p14="http://schemas.microsoft.com/office/powerpoint/2010/main" val="215783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Объект 8">
            <a:extLst>
              <a:ext uri="{FF2B5EF4-FFF2-40B4-BE49-F238E27FC236}">
                <a16:creationId xmlns:a16="http://schemas.microsoft.com/office/drawing/2014/main" id="{77BF2F81-B346-DB60-D748-BF8BA3E032B2}"/>
              </a:ext>
            </a:extLst>
          </p:cNvPr>
          <p:cNvGraphicFramePr>
            <a:graphicFrameLocks noGrp="1"/>
          </p:cNvGraphicFramePr>
          <p:nvPr>
            <p:ph idx="1"/>
            <p:extLst>
              <p:ext uri="{D42A27DB-BD31-4B8C-83A1-F6EECF244321}">
                <p14:modId xmlns:p14="http://schemas.microsoft.com/office/powerpoint/2010/main" val="209089480"/>
              </p:ext>
            </p:extLst>
          </p:nvPr>
        </p:nvGraphicFramePr>
        <p:xfrm>
          <a:off x="391633" y="1295384"/>
          <a:ext cx="3872026" cy="147828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550275174"/>
                    </a:ext>
                  </a:extLst>
                </a:gridCol>
                <a:gridCol w="1936013">
                  <a:extLst>
                    <a:ext uri="{9D8B030D-6E8A-4147-A177-3AD203B41FA5}">
                      <a16:colId xmlns:a16="http://schemas.microsoft.com/office/drawing/2014/main" val="3358054355"/>
                    </a:ext>
                  </a:extLst>
                </a:gridCol>
              </a:tblGrid>
              <a:tr h="370840">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950585946"/>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1280583851"/>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4077798500"/>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2795455485"/>
                  </a:ext>
                </a:extLst>
              </a:tr>
            </a:tbl>
          </a:graphicData>
        </a:graphic>
      </p:graphicFrame>
      <p:sp>
        <p:nvSpPr>
          <p:cNvPr id="3" name="Номер слайда 2">
            <a:extLst>
              <a:ext uri="{FF2B5EF4-FFF2-40B4-BE49-F238E27FC236}">
                <a16:creationId xmlns:a16="http://schemas.microsoft.com/office/drawing/2014/main" id="{8D66BC27-54AD-F128-1A7E-12CE199B3C0A}"/>
              </a:ext>
            </a:extLst>
          </p:cNvPr>
          <p:cNvSpPr>
            <a:spLocks noGrp="1"/>
          </p:cNvSpPr>
          <p:nvPr>
            <p:ph type="sldNum" sz="quarter" idx="4"/>
          </p:nvPr>
        </p:nvSpPr>
        <p:spPr/>
        <p:txBody>
          <a:bodyPr/>
          <a:lstStyle/>
          <a:p>
            <a:fld id="{DA896BDD-8C87-40D7-8650-5CFFA3FBC00B}" type="slidenum">
              <a:rPr lang="en-US" smtClean="0"/>
              <a:pPr/>
              <a:t>20</a:t>
            </a:fld>
            <a:endParaRPr lang="en-US"/>
          </a:p>
        </p:txBody>
      </p:sp>
      <p:sp>
        <p:nvSpPr>
          <p:cNvPr id="4" name="Текст 3">
            <a:extLst>
              <a:ext uri="{FF2B5EF4-FFF2-40B4-BE49-F238E27FC236}">
                <a16:creationId xmlns:a16="http://schemas.microsoft.com/office/drawing/2014/main" id="{89065D05-6D96-F6A3-B061-9C823FE0C2DD}"/>
              </a:ext>
            </a:extLst>
          </p:cNvPr>
          <p:cNvSpPr>
            <a:spLocks noGrp="1"/>
          </p:cNvSpPr>
          <p:nvPr>
            <p:ph type="body" sz="quarter" idx="13"/>
          </p:nvPr>
        </p:nvSpPr>
        <p:spPr/>
        <p:txBody>
          <a:bodyPr/>
          <a:lstStyle/>
          <a:p>
            <a:r>
              <a:rPr lang="en-US" dirty="0"/>
              <a:t>Right join</a:t>
            </a:r>
            <a:endParaRPr lang="ru-RU" dirty="0"/>
          </a:p>
          <a:p>
            <a:endParaRPr lang="ru-RU" dirty="0"/>
          </a:p>
        </p:txBody>
      </p:sp>
      <p:sp>
        <p:nvSpPr>
          <p:cNvPr id="6" name="TextBox 5">
            <a:extLst>
              <a:ext uri="{FF2B5EF4-FFF2-40B4-BE49-F238E27FC236}">
                <a16:creationId xmlns:a16="http://schemas.microsoft.com/office/drawing/2014/main" id="{609FCEF1-4BD5-FAEA-F87B-B326A77E3B62}"/>
              </a:ext>
            </a:extLst>
          </p:cNvPr>
          <p:cNvSpPr txBox="1"/>
          <p:nvPr/>
        </p:nvSpPr>
        <p:spPr>
          <a:xfrm>
            <a:off x="2999268" y="894504"/>
            <a:ext cx="6193464" cy="369332"/>
          </a:xfrm>
          <a:prstGeom prst="rect">
            <a:avLst/>
          </a:prstGeom>
          <a:noFill/>
        </p:spPr>
        <p:txBody>
          <a:bodyPr wrap="square">
            <a:spAutoFit/>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p:txBody>
      </p:sp>
      <p:graphicFrame>
        <p:nvGraphicFramePr>
          <p:cNvPr id="10" name="Таблица 9">
            <a:extLst>
              <a:ext uri="{FF2B5EF4-FFF2-40B4-BE49-F238E27FC236}">
                <a16:creationId xmlns:a16="http://schemas.microsoft.com/office/drawing/2014/main" id="{222F6A81-2E16-3099-5D3F-DDE08EEB9ABA}"/>
              </a:ext>
            </a:extLst>
          </p:cNvPr>
          <p:cNvGraphicFramePr>
            <a:graphicFrameLocks noGrp="1"/>
          </p:cNvGraphicFramePr>
          <p:nvPr>
            <p:extLst>
              <p:ext uri="{D42A27DB-BD31-4B8C-83A1-F6EECF244321}">
                <p14:modId xmlns:p14="http://schemas.microsoft.com/office/powerpoint/2010/main" val="119087355"/>
              </p:ext>
            </p:extLst>
          </p:nvPr>
        </p:nvGraphicFramePr>
        <p:xfrm>
          <a:off x="7618388" y="1261293"/>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887749151"/>
                    </a:ext>
                  </a:extLst>
                </a:gridCol>
                <a:gridCol w="2227817">
                  <a:extLst>
                    <a:ext uri="{9D8B030D-6E8A-4147-A177-3AD203B41FA5}">
                      <a16:colId xmlns:a16="http://schemas.microsoft.com/office/drawing/2014/main" val="3159301250"/>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2638273929"/>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136309140"/>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830451757"/>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1362649751"/>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2000021498"/>
                  </a:ext>
                </a:extLst>
              </a:tr>
            </a:tbl>
          </a:graphicData>
        </a:graphic>
      </p:graphicFrame>
      <p:graphicFrame>
        <p:nvGraphicFramePr>
          <p:cNvPr id="11" name="Таблица 10">
            <a:extLst>
              <a:ext uri="{FF2B5EF4-FFF2-40B4-BE49-F238E27FC236}">
                <a16:creationId xmlns:a16="http://schemas.microsoft.com/office/drawing/2014/main" id="{65C6732D-F3A3-C7DA-8AE7-863481CDF3D9}"/>
              </a:ext>
            </a:extLst>
          </p:cNvPr>
          <p:cNvGraphicFramePr>
            <a:graphicFrameLocks noGrp="1"/>
          </p:cNvGraphicFramePr>
          <p:nvPr>
            <p:extLst>
              <p:ext uri="{D42A27DB-BD31-4B8C-83A1-F6EECF244321}">
                <p14:modId xmlns:p14="http://schemas.microsoft.com/office/powerpoint/2010/main" val="3223317780"/>
              </p:ext>
            </p:extLst>
          </p:nvPr>
        </p:nvGraphicFramePr>
        <p:xfrm>
          <a:off x="391633" y="4258310"/>
          <a:ext cx="10515600" cy="239268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605756331"/>
                    </a:ext>
                  </a:extLst>
                </a:gridCol>
                <a:gridCol w="2628900">
                  <a:extLst>
                    <a:ext uri="{9D8B030D-6E8A-4147-A177-3AD203B41FA5}">
                      <a16:colId xmlns:a16="http://schemas.microsoft.com/office/drawing/2014/main" val="1897175017"/>
                    </a:ext>
                  </a:extLst>
                </a:gridCol>
                <a:gridCol w="2628900">
                  <a:extLst>
                    <a:ext uri="{9D8B030D-6E8A-4147-A177-3AD203B41FA5}">
                      <a16:colId xmlns:a16="http://schemas.microsoft.com/office/drawing/2014/main" val="4019526962"/>
                    </a:ext>
                  </a:extLst>
                </a:gridCol>
                <a:gridCol w="2628900">
                  <a:extLst>
                    <a:ext uri="{9D8B030D-6E8A-4147-A177-3AD203B41FA5}">
                      <a16:colId xmlns:a16="http://schemas.microsoft.com/office/drawing/2014/main" val="1455554770"/>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2985453450"/>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2842916634"/>
                  </a:ext>
                </a:extLst>
              </a:tr>
              <a:tr h="370840">
                <a:tc>
                  <a:txBody>
                    <a:bodyPr/>
                    <a:lstStyle/>
                    <a:p>
                      <a:r>
                        <a:rPr lang="en-US" dirty="0"/>
                        <a:t>1</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444658253"/>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2189931462"/>
                  </a:ext>
                </a:extLst>
              </a:tr>
              <a:tr h="370840">
                <a:tc>
                  <a:txBody>
                    <a:bodyPr/>
                    <a:lstStyle/>
                    <a:p>
                      <a:r>
                        <a:rPr lang="en-US" dirty="0"/>
                        <a:t>NULL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NULL</a:t>
                      </a:r>
                      <a:endParaRPr lang="ru-RU" dirty="0"/>
                    </a:p>
                  </a:txBody>
                  <a:tcPr/>
                </a:tc>
                <a:tc>
                  <a:txBody>
                    <a:bodyPr/>
                    <a:lstStyle/>
                    <a:p>
                      <a:r>
                        <a:rPr lang="en-US" dirty="0"/>
                        <a:t>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Chronicles of Narnia</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dirty="0"/>
                    </a:p>
                  </a:txBody>
                  <a:tcPr/>
                </a:tc>
                <a:extLst>
                  <a:ext uri="{0D108BD9-81ED-4DB2-BD59-A6C34878D82A}">
                    <a16:rowId xmlns:a16="http://schemas.microsoft.com/office/drawing/2014/main" val="2663496653"/>
                  </a:ext>
                </a:extLst>
              </a:tr>
            </a:tbl>
          </a:graphicData>
        </a:graphic>
      </p:graphicFrame>
      <p:sp>
        <p:nvSpPr>
          <p:cNvPr id="13" name="TextBox 12">
            <a:extLst>
              <a:ext uri="{FF2B5EF4-FFF2-40B4-BE49-F238E27FC236}">
                <a16:creationId xmlns:a16="http://schemas.microsoft.com/office/drawing/2014/main" id="{BE9F4FD4-E3C9-398B-DD59-A4851439AF98}"/>
              </a:ext>
            </a:extLst>
          </p:cNvPr>
          <p:cNvSpPr txBox="1"/>
          <p:nvPr/>
        </p:nvSpPr>
        <p:spPr>
          <a:xfrm>
            <a:off x="838200" y="3108305"/>
            <a:ext cx="6193464" cy="923330"/>
          </a:xfrm>
          <a:prstGeom prst="rect">
            <a:avLst/>
          </a:prstGeom>
          <a:noFill/>
        </p:spPr>
        <p:txBody>
          <a:bodyPr wrap="square">
            <a:spAutoFit/>
          </a:bodyPr>
          <a:lstStyle/>
          <a:p>
            <a:r>
              <a:rPr lang="en" sz="1800" b="0" i="0" dirty="0">
                <a:solidFill>
                  <a:srgbClr val="0000CD"/>
                </a:solidFill>
                <a:effectLst/>
                <a:latin typeface="Consolas" panose="020B0609020204030204" pitchFamily="49" charset="0"/>
              </a:rPr>
              <a:t>SELECT</a:t>
            </a:r>
            <a:r>
              <a:rPr lang="en" sz="1800" b="0" i="0" dirty="0">
                <a:solidFill>
                  <a:srgbClr val="000000"/>
                </a:solidFill>
                <a:effectLst/>
                <a:latin typeface="Consolas" panose="020B0609020204030204" pitchFamily="49" charset="0"/>
              </a:rPr>
              <a:t> </a:t>
            </a:r>
            <a:r>
              <a:rPr lang="en" sz="1800" dirty="0">
                <a:solidFill>
                  <a:srgbClr val="000000"/>
                </a:solidFill>
                <a:latin typeface="Consolas" panose="020B0609020204030204" pitchFamily="49" charset="0"/>
              </a:rPr>
              <a:t>*</a:t>
            </a:r>
            <a:br>
              <a:rPr lang="en" sz="1800" dirty="0"/>
            </a:br>
            <a:r>
              <a:rPr lang="en" sz="1800" b="0" i="0" dirty="0">
                <a:solidFill>
                  <a:srgbClr val="0000CD"/>
                </a:solidFill>
                <a:effectLst/>
                <a:latin typeface="Consolas" panose="020B0609020204030204" pitchFamily="49" charset="0"/>
              </a:rPr>
              <a:t>FROM</a:t>
            </a:r>
            <a:r>
              <a:rPr lang="en" sz="1800" b="0" i="0" dirty="0">
                <a:solidFill>
                  <a:srgbClr val="000000"/>
                </a:solidFill>
                <a:effectLst/>
                <a:latin typeface="Consolas" panose="020B0609020204030204" pitchFamily="49" charset="0"/>
              </a:rPr>
              <a:t> Authors </a:t>
            </a:r>
            <a:r>
              <a:rPr lang="en" sz="1800" b="0" i="0" dirty="0">
                <a:solidFill>
                  <a:srgbClr val="0000CD"/>
                </a:solidFill>
                <a:effectLst/>
                <a:latin typeface="Consolas" panose="020B0609020204030204" pitchFamily="49" charset="0"/>
              </a:rPr>
              <a:t>RIGHT</a:t>
            </a:r>
            <a:r>
              <a:rPr lang="en" sz="1800" b="0" i="0" dirty="0">
                <a:solidFill>
                  <a:srgbClr val="000000"/>
                </a:solidFill>
                <a:effectLst/>
                <a:latin typeface="Consolas" panose="020B0609020204030204" pitchFamily="49" charset="0"/>
              </a:rPr>
              <a:t> </a:t>
            </a:r>
            <a:r>
              <a:rPr lang="en" sz="1800" b="0" i="0" dirty="0">
                <a:solidFill>
                  <a:srgbClr val="0000CD"/>
                </a:solidFill>
                <a:effectLst/>
                <a:latin typeface="Consolas" panose="020B0609020204030204" pitchFamily="49" charset="0"/>
              </a:rPr>
              <a:t>JOIN</a:t>
            </a:r>
            <a:r>
              <a:rPr lang="en" sz="1800" b="0" i="0" dirty="0">
                <a:solidFill>
                  <a:srgbClr val="000000"/>
                </a:solidFill>
                <a:effectLst/>
                <a:latin typeface="Consolas" panose="020B0609020204030204" pitchFamily="49" charset="0"/>
              </a:rPr>
              <a:t> Books</a:t>
            </a:r>
          </a:p>
          <a:p>
            <a:r>
              <a:rPr lang="en" sz="1800" b="0" i="0" dirty="0">
                <a:solidFill>
                  <a:srgbClr val="0000CD"/>
                </a:solidFill>
                <a:effectLst/>
                <a:latin typeface="Consolas" panose="020B0609020204030204" pitchFamily="49" charset="0"/>
              </a:rPr>
              <a:t>ON</a:t>
            </a:r>
            <a:r>
              <a:rPr lang="en" sz="1800" b="0" i="0" dirty="0">
                <a:solidFill>
                  <a:srgbClr val="000000"/>
                </a:solidFill>
                <a:effectLst/>
                <a:latin typeface="Consolas" panose="020B0609020204030204" pitchFamily="49" charset="0"/>
              </a:rPr>
              <a:t> </a:t>
            </a:r>
            <a:r>
              <a:rPr lang="en-US" sz="1800" dirty="0" err="1"/>
              <a:t>Authors.AuthorID</a:t>
            </a:r>
            <a:r>
              <a:rPr lang="en-US" sz="1800" dirty="0"/>
              <a:t> </a:t>
            </a:r>
            <a:r>
              <a:rPr lang="en" sz="1800" b="0" i="0" dirty="0">
                <a:solidFill>
                  <a:srgbClr val="000000"/>
                </a:solidFill>
                <a:effectLst/>
                <a:latin typeface="Consolas" panose="020B0609020204030204" pitchFamily="49" charset="0"/>
              </a:rPr>
              <a:t>= </a:t>
            </a:r>
            <a:r>
              <a:rPr lang="en-US" sz="1800" dirty="0" err="1"/>
              <a:t>Books.BookID</a:t>
            </a:r>
            <a:endParaRPr lang="ru-RU" sz="1800" dirty="0"/>
          </a:p>
        </p:txBody>
      </p:sp>
      <p:pic>
        <p:nvPicPr>
          <p:cNvPr id="14" name="Рисунок 13">
            <a:extLst>
              <a:ext uri="{FF2B5EF4-FFF2-40B4-BE49-F238E27FC236}">
                <a16:creationId xmlns:a16="http://schemas.microsoft.com/office/drawing/2014/main" id="{BAEE0BDE-4462-49E5-64DB-A55E602F4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768" y="1723706"/>
            <a:ext cx="2368463" cy="1705294"/>
          </a:xfrm>
          <a:prstGeom prst="rect">
            <a:avLst/>
          </a:prstGeom>
        </p:spPr>
      </p:pic>
    </p:spTree>
    <p:extLst>
      <p:ext uri="{BB962C8B-B14F-4D97-AF65-F5344CB8AC3E}">
        <p14:creationId xmlns:p14="http://schemas.microsoft.com/office/powerpoint/2010/main" val="369450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DB967FC-01AE-A521-0FDE-CFD674544303}"/>
              </a:ext>
            </a:extLst>
          </p:cNvPr>
          <p:cNvSpPr>
            <a:spLocks noGrp="1"/>
          </p:cNvSpPr>
          <p:nvPr>
            <p:ph idx="1"/>
          </p:nvPr>
        </p:nvSpPr>
        <p:spPr>
          <a:xfrm>
            <a:off x="838200" y="813132"/>
            <a:ext cx="10515600" cy="5080000"/>
          </a:xfrm>
        </p:spPr>
        <p:txBody>
          <a:bodyPr/>
          <a:lstStyle/>
          <a:p>
            <a:pPr marL="0" indent="0" algn="ctr">
              <a:buNone/>
            </a:pPr>
            <a:r>
              <a:rPr lang="en-US" sz="1800" b="1" u="sng" dirty="0">
                <a:latin typeface="Segoe UI" panose="020B0502040204020203" pitchFamily="34" charset="0"/>
                <a:cs typeface="Segoe UI" panose="020B0502040204020203" pitchFamily="34" charset="0"/>
              </a:rPr>
              <a:t>Example</a:t>
            </a:r>
            <a:r>
              <a:rPr lang="en-US" sz="1800" b="1" u="sng" dirty="0"/>
              <a:t>:</a:t>
            </a:r>
          </a:p>
          <a:p>
            <a:endParaRPr lang="ru-RU" dirty="0"/>
          </a:p>
        </p:txBody>
      </p:sp>
      <p:sp>
        <p:nvSpPr>
          <p:cNvPr id="3" name="Номер слайда 2">
            <a:extLst>
              <a:ext uri="{FF2B5EF4-FFF2-40B4-BE49-F238E27FC236}">
                <a16:creationId xmlns:a16="http://schemas.microsoft.com/office/drawing/2014/main" id="{718ABBD4-C869-70E5-2D38-3C7897D8739F}"/>
              </a:ext>
            </a:extLst>
          </p:cNvPr>
          <p:cNvSpPr>
            <a:spLocks noGrp="1"/>
          </p:cNvSpPr>
          <p:nvPr>
            <p:ph type="sldNum" sz="quarter" idx="4"/>
          </p:nvPr>
        </p:nvSpPr>
        <p:spPr/>
        <p:txBody>
          <a:bodyPr/>
          <a:lstStyle/>
          <a:p>
            <a:fld id="{DA896BDD-8C87-40D7-8650-5CFFA3FBC00B}" type="slidenum">
              <a:rPr lang="en-US" smtClean="0"/>
              <a:pPr/>
              <a:t>21</a:t>
            </a:fld>
            <a:endParaRPr lang="en-US"/>
          </a:p>
        </p:txBody>
      </p:sp>
      <p:sp>
        <p:nvSpPr>
          <p:cNvPr id="4" name="Текст 3">
            <a:extLst>
              <a:ext uri="{FF2B5EF4-FFF2-40B4-BE49-F238E27FC236}">
                <a16:creationId xmlns:a16="http://schemas.microsoft.com/office/drawing/2014/main" id="{5657BB2D-865D-6601-59A4-D3BCA2A72D21}"/>
              </a:ext>
            </a:extLst>
          </p:cNvPr>
          <p:cNvSpPr>
            <a:spLocks noGrp="1"/>
          </p:cNvSpPr>
          <p:nvPr>
            <p:ph type="body" sz="quarter" idx="13"/>
          </p:nvPr>
        </p:nvSpPr>
        <p:spPr/>
        <p:txBody>
          <a:bodyPr/>
          <a:lstStyle/>
          <a:p>
            <a:r>
              <a:rPr lang="en-US" dirty="0"/>
              <a:t>FULL Join</a:t>
            </a:r>
            <a:endParaRPr lang="ru-RU" dirty="0"/>
          </a:p>
        </p:txBody>
      </p:sp>
      <p:graphicFrame>
        <p:nvGraphicFramePr>
          <p:cNvPr id="5" name="Таблица 4">
            <a:extLst>
              <a:ext uri="{FF2B5EF4-FFF2-40B4-BE49-F238E27FC236}">
                <a16:creationId xmlns:a16="http://schemas.microsoft.com/office/drawing/2014/main" id="{31E47B36-BD51-AB4B-D86A-DF442C063259}"/>
              </a:ext>
            </a:extLst>
          </p:cNvPr>
          <p:cNvGraphicFramePr>
            <a:graphicFrameLocks noGrp="1"/>
          </p:cNvGraphicFramePr>
          <p:nvPr>
            <p:extLst>
              <p:ext uri="{D42A27DB-BD31-4B8C-83A1-F6EECF244321}">
                <p14:modId xmlns:p14="http://schemas.microsoft.com/office/powerpoint/2010/main" val="2345347690"/>
              </p:ext>
            </p:extLst>
          </p:nvPr>
        </p:nvGraphicFramePr>
        <p:xfrm>
          <a:off x="703517" y="1156562"/>
          <a:ext cx="3872026" cy="1473200"/>
        </p:xfrm>
        <a:graphic>
          <a:graphicData uri="http://schemas.openxmlformats.org/drawingml/2006/table">
            <a:tbl>
              <a:tblPr firstRow="1" bandRow="1">
                <a:tableStyleId>{073A0DAA-6AF3-43AB-8588-CEC1D06C72B9}</a:tableStyleId>
              </a:tblPr>
              <a:tblGrid>
                <a:gridCol w="1936013">
                  <a:extLst>
                    <a:ext uri="{9D8B030D-6E8A-4147-A177-3AD203B41FA5}">
                      <a16:colId xmlns:a16="http://schemas.microsoft.com/office/drawing/2014/main" val="2673109985"/>
                    </a:ext>
                  </a:extLst>
                </a:gridCol>
                <a:gridCol w="1936013">
                  <a:extLst>
                    <a:ext uri="{9D8B030D-6E8A-4147-A177-3AD203B41FA5}">
                      <a16:colId xmlns:a16="http://schemas.microsoft.com/office/drawing/2014/main" val="3290116398"/>
                    </a:ext>
                  </a:extLst>
                </a:gridCol>
              </a:tblGrid>
              <a:tr h="360272">
                <a:tc>
                  <a:txBody>
                    <a:bodyPr/>
                    <a:lstStyle/>
                    <a:p>
                      <a:r>
                        <a:rPr lang="en-US" dirty="0"/>
                        <a:t>Author ID</a:t>
                      </a:r>
                      <a:endParaRPr lang="ru-RU" dirty="0"/>
                    </a:p>
                  </a:txBody>
                  <a:tcPr/>
                </a:tc>
                <a:tc>
                  <a:txBody>
                    <a:bodyPr/>
                    <a:lstStyle/>
                    <a:p>
                      <a:r>
                        <a:rPr lang="en-US" dirty="0"/>
                        <a:t>Author Name</a:t>
                      </a:r>
                      <a:endParaRPr lang="ru-RU" dirty="0"/>
                    </a:p>
                  </a:txBody>
                  <a:tcPr/>
                </a:tc>
                <a:extLst>
                  <a:ext uri="{0D108BD9-81ED-4DB2-BD59-A6C34878D82A}">
                    <a16:rowId xmlns:a16="http://schemas.microsoft.com/office/drawing/2014/main" val="839601274"/>
                  </a:ext>
                </a:extLst>
              </a:tr>
              <a:tr h="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extLst>
                  <a:ext uri="{0D108BD9-81ED-4DB2-BD59-A6C34878D82A}">
                    <a16:rowId xmlns:a16="http://schemas.microsoft.com/office/drawing/2014/main" val="4107879153"/>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Martin</a:t>
                      </a:r>
                      <a:endParaRPr lang="ru-RU" b="0" dirty="0"/>
                    </a:p>
                  </a:txBody>
                  <a:tcPr/>
                </a:tc>
                <a:extLst>
                  <a:ext uri="{0D108BD9-81ED-4DB2-BD59-A6C34878D82A}">
                    <a16:rowId xmlns:a16="http://schemas.microsoft.com/office/drawing/2014/main" val="3216462408"/>
                  </a:ext>
                </a:extLst>
              </a:tr>
              <a:tr h="37084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J. R. R. Tolkien</a:t>
                      </a:r>
                      <a:endParaRPr lang="ru-RU" dirty="0"/>
                    </a:p>
                  </a:txBody>
                  <a:tcPr/>
                </a:tc>
                <a:extLst>
                  <a:ext uri="{0D108BD9-81ED-4DB2-BD59-A6C34878D82A}">
                    <a16:rowId xmlns:a16="http://schemas.microsoft.com/office/drawing/2014/main" val="2021239693"/>
                  </a:ext>
                </a:extLst>
              </a:tr>
            </a:tbl>
          </a:graphicData>
        </a:graphic>
      </p:graphicFrame>
      <p:graphicFrame>
        <p:nvGraphicFramePr>
          <p:cNvPr id="6" name="Таблица 5">
            <a:extLst>
              <a:ext uri="{FF2B5EF4-FFF2-40B4-BE49-F238E27FC236}">
                <a16:creationId xmlns:a16="http://schemas.microsoft.com/office/drawing/2014/main" id="{41A9D71C-B686-078A-F113-058AE4283EF7}"/>
              </a:ext>
            </a:extLst>
          </p:cNvPr>
          <p:cNvGraphicFramePr>
            <a:graphicFrameLocks noGrp="1"/>
          </p:cNvGraphicFramePr>
          <p:nvPr>
            <p:extLst>
              <p:ext uri="{D42A27DB-BD31-4B8C-83A1-F6EECF244321}">
                <p14:modId xmlns:p14="http://schemas.microsoft.com/office/powerpoint/2010/main" val="2209145152"/>
              </p:ext>
            </p:extLst>
          </p:nvPr>
        </p:nvGraphicFramePr>
        <p:xfrm>
          <a:off x="7616458" y="1156562"/>
          <a:ext cx="4455634" cy="2392680"/>
        </p:xfrm>
        <a:graphic>
          <a:graphicData uri="http://schemas.openxmlformats.org/drawingml/2006/table">
            <a:tbl>
              <a:tblPr firstRow="1" bandRow="1">
                <a:tableStyleId>{073A0DAA-6AF3-43AB-8588-CEC1D06C72B9}</a:tableStyleId>
              </a:tblPr>
              <a:tblGrid>
                <a:gridCol w="2227817">
                  <a:extLst>
                    <a:ext uri="{9D8B030D-6E8A-4147-A177-3AD203B41FA5}">
                      <a16:colId xmlns:a16="http://schemas.microsoft.com/office/drawing/2014/main" val="431836992"/>
                    </a:ext>
                  </a:extLst>
                </a:gridCol>
                <a:gridCol w="2227817">
                  <a:extLst>
                    <a:ext uri="{9D8B030D-6E8A-4147-A177-3AD203B41FA5}">
                      <a16:colId xmlns:a16="http://schemas.microsoft.com/office/drawing/2014/main" val="2868243101"/>
                    </a:ext>
                  </a:extLst>
                </a:gridCol>
              </a:tblGrid>
              <a:tr h="438150">
                <a:tc>
                  <a:txBody>
                    <a:bodyPr/>
                    <a:lstStyle/>
                    <a:p>
                      <a:r>
                        <a:rPr lang="en-US" dirty="0"/>
                        <a:t>Book ID</a:t>
                      </a:r>
                      <a:endParaRPr lang="ru-RU" dirty="0"/>
                    </a:p>
                  </a:txBody>
                  <a:tcPr/>
                </a:tc>
                <a:tc>
                  <a:txBody>
                    <a:bodyPr/>
                    <a:lstStyle/>
                    <a:p>
                      <a:r>
                        <a:rPr lang="en-US" dirty="0"/>
                        <a:t>Book Name</a:t>
                      </a:r>
                      <a:endParaRPr lang="ru-RU" dirty="0"/>
                    </a:p>
                  </a:txBody>
                  <a:tcPr/>
                </a:tc>
                <a:extLst>
                  <a:ext uri="{0D108BD9-81ED-4DB2-BD59-A6C34878D82A}">
                    <a16:rowId xmlns:a16="http://schemas.microsoft.com/office/drawing/2014/main" val="1227105670"/>
                  </a:ext>
                </a:extLst>
              </a:tr>
              <a:tr h="438150">
                <a:tc>
                  <a:txBody>
                    <a:bodyPr/>
                    <a:lstStyle/>
                    <a:p>
                      <a:r>
                        <a:rPr lang="en-US" dirty="0"/>
                        <a:t>3</a:t>
                      </a:r>
                      <a:endParaRPr lang="ru-RU" dirty="0"/>
                    </a:p>
                  </a:txBody>
                  <a:tcPr/>
                </a:tc>
                <a:tc>
                  <a:txBody>
                    <a:bodyPr/>
                    <a:lstStyle/>
                    <a:p>
                      <a:r>
                        <a:rPr lang="en-US" dirty="0"/>
                        <a:t>Hobbit</a:t>
                      </a:r>
                      <a:endParaRPr lang="ru-RU" dirty="0"/>
                    </a:p>
                  </a:txBody>
                  <a:tcPr/>
                </a:tc>
                <a:extLst>
                  <a:ext uri="{0D108BD9-81ED-4DB2-BD59-A6C34878D82A}">
                    <a16:rowId xmlns:a16="http://schemas.microsoft.com/office/drawing/2014/main" val="4131274068"/>
                  </a:ext>
                </a:extLst>
              </a:tr>
              <a:tr h="438150">
                <a:tc>
                  <a:txBody>
                    <a:bodyPr/>
                    <a:lstStyle/>
                    <a:p>
                      <a:r>
                        <a:rPr lang="en-US" dirty="0"/>
                        <a:t>2</a:t>
                      </a:r>
                      <a:endParaRPr lang="ru-RU" dirty="0"/>
                    </a:p>
                  </a:txBody>
                  <a:tcPr/>
                </a:tc>
                <a:tc>
                  <a:txBody>
                    <a:bodyPr/>
                    <a:lstStyle/>
                    <a:p>
                      <a:r>
                        <a:rPr lang="en-US" dirty="0"/>
                        <a:t>Game Of Thrones</a:t>
                      </a:r>
                      <a:endParaRPr lang="ru-RU" dirty="0"/>
                    </a:p>
                  </a:txBody>
                  <a:tcPr/>
                </a:tc>
                <a:extLst>
                  <a:ext uri="{0D108BD9-81ED-4DB2-BD59-A6C34878D82A}">
                    <a16:rowId xmlns:a16="http://schemas.microsoft.com/office/drawing/2014/main" val="242408468"/>
                  </a:ext>
                </a:extLst>
              </a:tr>
              <a:tr h="438150">
                <a:tc>
                  <a:txBody>
                    <a:bodyPr/>
                    <a:lstStyle/>
                    <a:p>
                      <a:r>
                        <a:rPr lang="en-US" dirty="0"/>
                        <a:t>3</a:t>
                      </a:r>
                      <a:endParaRPr lang="ru-RU" dirty="0"/>
                    </a:p>
                  </a:txBody>
                  <a:tcPr/>
                </a:tc>
                <a:tc>
                  <a:txBody>
                    <a:bodyPr/>
                    <a:lstStyle/>
                    <a:p>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926197762"/>
                  </a:ext>
                </a:extLst>
              </a:tr>
              <a:tr h="438150">
                <a:tc>
                  <a:txBody>
                    <a:bodyPr/>
                    <a:lstStyle/>
                    <a:p>
                      <a:r>
                        <a:rPr lang="en-US" dirty="0"/>
                        <a:t>4</a:t>
                      </a:r>
                      <a:endParaRPr lang="ru-RU" dirty="0"/>
                    </a:p>
                  </a:txBody>
                  <a:tcPr/>
                </a:tc>
                <a:tc>
                  <a:txBody>
                    <a:bodyPr/>
                    <a:lstStyle/>
                    <a:p>
                      <a:r>
                        <a:rPr lang="en" sz="1800" b="0" i="0" kern="1200" dirty="0">
                          <a:solidFill>
                            <a:schemeClr val="dk1"/>
                          </a:solidFill>
                          <a:effectLst/>
                          <a:latin typeface="+mn-lt"/>
                          <a:ea typeface="+mn-ea"/>
                          <a:cs typeface="+mn-cs"/>
                        </a:rPr>
                        <a:t>The Chronicles of Narnia</a:t>
                      </a:r>
                      <a:endParaRPr lang="ru-RU" b="0" dirty="0"/>
                    </a:p>
                  </a:txBody>
                  <a:tcPr/>
                </a:tc>
                <a:extLst>
                  <a:ext uri="{0D108BD9-81ED-4DB2-BD59-A6C34878D82A}">
                    <a16:rowId xmlns:a16="http://schemas.microsoft.com/office/drawing/2014/main" val="739276687"/>
                  </a:ext>
                </a:extLst>
              </a:tr>
            </a:tbl>
          </a:graphicData>
        </a:graphic>
      </p:graphicFrame>
      <p:graphicFrame>
        <p:nvGraphicFramePr>
          <p:cNvPr id="7" name="Таблица 6">
            <a:extLst>
              <a:ext uri="{FF2B5EF4-FFF2-40B4-BE49-F238E27FC236}">
                <a16:creationId xmlns:a16="http://schemas.microsoft.com/office/drawing/2014/main" id="{A9CB9EEB-77F1-8BC8-ACE0-5799998907DD}"/>
              </a:ext>
            </a:extLst>
          </p:cNvPr>
          <p:cNvGraphicFramePr>
            <a:graphicFrameLocks noGrp="1"/>
          </p:cNvGraphicFramePr>
          <p:nvPr>
            <p:extLst>
              <p:ext uri="{D42A27DB-BD31-4B8C-83A1-F6EECF244321}">
                <p14:modId xmlns:p14="http://schemas.microsoft.com/office/powerpoint/2010/main" val="926674324"/>
              </p:ext>
            </p:extLst>
          </p:nvPr>
        </p:nvGraphicFramePr>
        <p:xfrm>
          <a:off x="838200" y="4035287"/>
          <a:ext cx="10515600" cy="276352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1638159066"/>
                    </a:ext>
                  </a:extLst>
                </a:gridCol>
                <a:gridCol w="2628900">
                  <a:extLst>
                    <a:ext uri="{9D8B030D-6E8A-4147-A177-3AD203B41FA5}">
                      <a16:colId xmlns:a16="http://schemas.microsoft.com/office/drawing/2014/main" val="162004644"/>
                    </a:ext>
                  </a:extLst>
                </a:gridCol>
                <a:gridCol w="2628900">
                  <a:extLst>
                    <a:ext uri="{9D8B030D-6E8A-4147-A177-3AD203B41FA5}">
                      <a16:colId xmlns:a16="http://schemas.microsoft.com/office/drawing/2014/main" val="3088317903"/>
                    </a:ext>
                  </a:extLst>
                </a:gridCol>
                <a:gridCol w="2628900">
                  <a:extLst>
                    <a:ext uri="{9D8B030D-6E8A-4147-A177-3AD203B41FA5}">
                      <a16:colId xmlns:a16="http://schemas.microsoft.com/office/drawing/2014/main" val="2234815427"/>
                    </a:ext>
                  </a:extLst>
                </a:gridCol>
              </a:tblGrid>
              <a:tr h="370840">
                <a:tc>
                  <a:txBody>
                    <a:bodyPr/>
                    <a:lstStyle/>
                    <a:p>
                      <a:r>
                        <a:rPr lang="en-US" dirty="0" err="1"/>
                        <a:t>Authors.AuthorID</a:t>
                      </a:r>
                      <a:endParaRPr lang="ru-RU" dirty="0"/>
                    </a:p>
                  </a:txBody>
                  <a:tcPr/>
                </a:tc>
                <a:tc>
                  <a:txBody>
                    <a:bodyPr/>
                    <a:lstStyle/>
                    <a:p>
                      <a:r>
                        <a:rPr lang="en-US" dirty="0" err="1"/>
                        <a:t>Authors.AuthorName</a:t>
                      </a:r>
                      <a:endParaRPr lang="ru-RU" dirty="0"/>
                    </a:p>
                  </a:txBody>
                  <a:tcPr/>
                </a:tc>
                <a:tc>
                  <a:txBody>
                    <a:bodyPr/>
                    <a:lstStyle/>
                    <a:p>
                      <a:r>
                        <a:rPr lang="en-US" dirty="0" err="1"/>
                        <a:t>Books.BookID</a:t>
                      </a:r>
                      <a:endParaRPr lang="ru-RU" dirty="0"/>
                    </a:p>
                  </a:txBody>
                  <a:tcPr/>
                </a:tc>
                <a:tc>
                  <a:txBody>
                    <a:bodyPr/>
                    <a:lstStyle/>
                    <a:p>
                      <a:r>
                        <a:rPr lang="en-US" dirty="0" err="1"/>
                        <a:t>Books.BookName</a:t>
                      </a:r>
                      <a:endParaRPr lang="ru-RU" dirty="0"/>
                    </a:p>
                  </a:txBody>
                  <a:tcPr/>
                </a:tc>
                <a:extLst>
                  <a:ext uri="{0D108BD9-81ED-4DB2-BD59-A6C34878D82A}">
                    <a16:rowId xmlns:a16="http://schemas.microsoft.com/office/drawing/2014/main" val="1508394394"/>
                  </a:ext>
                </a:extLst>
              </a:tr>
              <a:tr h="370840">
                <a:tc>
                  <a:txBody>
                    <a:bodyPr/>
                    <a:lstStyle/>
                    <a:p>
                      <a:r>
                        <a:rPr lang="en-US" dirty="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Joanne Rowling</a:t>
                      </a:r>
                      <a:endParaRPr lang="ru-RU" dirty="0"/>
                    </a:p>
                  </a:txBody>
                  <a:tcPr/>
                </a:tc>
                <a:tc>
                  <a:txBody>
                    <a:bodyPr/>
                    <a:lstStyle/>
                    <a:p>
                      <a:r>
                        <a:rPr lang="en-US" dirty="0"/>
                        <a:t>NULL</a:t>
                      </a:r>
                      <a:endParaRPr lang="ru-RU" dirty="0"/>
                    </a:p>
                  </a:txBody>
                  <a:tcPr/>
                </a:tc>
                <a:tc>
                  <a:txBody>
                    <a:bodyPr/>
                    <a:lstStyle/>
                    <a:p>
                      <a:r>
                        <a:rPr lang="en-US" dirty="0"/>
                        <a:t>NULL</a:t>
                      </a:r>
                      <a:endParaRPr lang="ru-RU" dirty="0"/>
                    </a:p>
                  </a:txBody>
                  <a:tcPr/>
                </a:tc>
                <a:extLst>
                  <a:ext uri="{0D108BD9-81ED-4DB2-BD59-A6C34878D82A}">
                    <a16:rowId xmlns:a16="http://schemas.microsoft.com/office/drawing/2014/main" val="2565270795"/>
                  </a:ext>
                </a:extLst>
              </a:tr>
              <a:tr h="370840">
                <a:tc>
                  <a:txBody>
                    <a:bodyPr/>
                    <a:lstStyle/>
                    <a:p>
                      <a:r>
                        <a:rPr lang="en-US" dirty="0"/>
                        <a:t>2</a:t>
                      </a:r>
                      <a:endParaRPr lang="ru-RU" dirty="0"/>
                    </a:p>
                  </a:txBody>
                  <a:tcPr/>
                </a:tc>
                <a:tc>
                  <a:txBody>
                    <a:bodyPr/>
                    <a:lstStyle/>
                    <a:p>
                      <a:r>
                        <a:rPr lang="en" sz="1800" b="0" i="0" kern="1200" dirty="0">
                          <a:solidFill>
                            <a:schemeClr val="dk1"/>
                          </a:solidFill>
                          <a:effectLst/>
                          <a:latin typeface="+mn-lt"/>
                          <a:ea typeface="+mn-ea"/>
                          <a:cs typeface="+mn-cs"/>
                        </a:rPr>
                        <a:t>George Raymond Martin</a:t>
                      </a:r>
                      <a:endParaRPr lang="ru-RU" b="0" dirty="0"/>
                    </a:p>
                  </a:txBody>
                  <a:tcPr/>
                </a:tc>
                <a:tc>
                  <a:txBody>
                    <a:bodyPr/>
                    <a:lstStyle/>
                    <a:p>
                      <a:r>
                        <a:rPr lang="en-US" dirty="0"/>
                        <a:t>2</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Game Of Thrones</a:t>
                      </a:r>
                      <a:endParaRPr lang="ru-RU" dirty="0"/>
                    </a:p>
                    <a:p>
                      <a:endParaRPr lang="ru-RU" dirty="0"/>
                    </a:p>
                  </a:txBody>
                  <a:tcPr/>
                </a:tc>
                <a:extLst>
                  <a:ext uri="{0D108BD9-81ED-4DB2-BD59-A6C34878D82A}">
                    <a16:rowId xmlns:a16="http://schemas.microsoft.com/office/drawing/2014/main" val="3568216926"/>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Hobbit</a:t>
                      </a:r>
                      <a:endParaRPr lang="ru-RU" dirty="0"/>
                    </a:p>
                  </a:txBody>
                  <a:tcPr/>
                </a:tc>
                <a:extLst>
                  <a:ext uri="{0D108BD9-81ED-4DB2-BD59-A6C34878D82A}">
                    <a16:rowId xmlns:a16="http://schemas.microsoft.com/office/drawing/2014/main" val="350254008"/>
                  </a:ext>
                </a:extLst>
              </a:tr>
              <a:tr h="370840">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J. R. R. Tolkien</a:t>
                      </a:r>
                      <a:endParaRPr lang="ru-RU" dirty="0"/>
                    </a:p>
                  </a:txBody>
                  <a:tcPr/>
                </a:tc>
                <a:tc>
                  <a:txBody>
                    <a:bodyPr/>
                    <a:lstStyle/>
                    <a:p>
                      <a:r>
                        <a:rPr lang="en-US" dirty="0"/>
                        <a:t>3</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Lord of the Rings</a:t>
                      </a:r>
                      <a:endParaRPr lang="ru-RU" b="0" dirty="0"/>
                    </a:p>
                  </a:txBody>
                  <a:tcPr/>
                </a:tc>
                <a:extLst>
                  <a:ext uri="{0D108BD9-81ED-4DB2-BD59-A6C34878D82A}">
                    <a16:rowId xmlns:a16="http://schemas.microsoft.com/office/drawing/2014/main" val="2770689661"/>
                  </a:ext>
                </a:extLst>
              </a:tr>
              <a:tr h="370840">
                <a:tc>
                  <a:txBody>
                    <a:bodyPr/>
                    <a:lstStyle/>
                    <a:p>
                      <a:r>
                        <a:rPr lang="en-US" dirty="0"/>
                        <a:t>NULL</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t>
                      </a:r>
                      <a:endParaRPr lang="ru-RU" dirty="0"/>
                    </a:p>
                  </a:txBody>
                  <a:tcPr/>
                </a:tc>
                <a:tc>
                  <a:txBody>
                    <a:bodyPr/>
                    <a:lstStyle/>
                    <a:p>
                      <a:r>
                        <a:rPr lang="en-US" dirty="0"/>
                        <a:t>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b="0" i="0" kern="1200" dirty="0">
                          <a:solidFill>
                            <a:schemeClr val="dk1"/>
                          </a:solidFill>
                          <a:effectLst/>
                          <a:latin typeface="+mn-lt"/>
                          <a:ea typeface="+mn-ea"/>
                          <a:cs typeface="+mn-cs"/>
                        </a:rPr>
                        <a:t>The Chronicles of Narnia</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dirty="0"/>
                    </a:p>
                  </a:txBody>
                  <a:tcPr/>
                </a:tc>
                <a:extLst>
                  <a:ext uri="{0D108BD9-81ED-4DB2-BD59-A6C34878D82A}">
                    <a16:rowId xmlns:a16="http://schemas.microsoft.com/office/drawing/2014/main" val="2280037196"/>
                  </a:ext>
                </a:extLst>
              </a:tr>
            </a:tbl>
          </a:graphicData>
        </a:graphic>
      </p:graphicFrame>
      <p:sp>
        <p:nvSpPr>
          <p:cNvPr id="9" name="TextBox 8">
            <a:extLst>
              <a:ext uri="{FF2B5EF4-FFF2-40B4-BE49-F238E27FC236}">
                <a16:creationId xmlns:a16="http://schemas.microsoft.com/office/drawing/2014/main" id="{56DBF118-10F8-06A3-91C8-0E146E68D2FE}"/>
              </a:ext>
            </a:extLst>
          </p:cNvPr>
          <p:cNvSpPr txBox="1"/>
          <p:nvPr/>
        </p:nvSpPr>
        <p:spPr>
          <a:xfrm>
            <a:off x="704702" y="2891467"/>
            <a:ext cx="6193464" cy="923330"/>
          </a:xfrm>
          <a:prstGeom prst="rect">
            <a:avLst/>
          </a:prstGeom>
          <a:noFill/>
        </p:spPr>
        <p:txBody>
          <a:bodyPr wrap="square">
            <a:spAutoFit/>
          </a:bodyPr>
          <a:lstStyle/>
          <a:p>
            <a:r>
              <a:rPr lang="en" sz="1800" b="0" i="0" dirty="0">
                <a:solidFill>
                  <a:srgbClr val="0000CD"/>
                </a:solidFill>
                <a:effectLst/>
                <a:latin typeface="Consolas" panose="020B0609020204030204" pitchFamily="49" charset="0"/>
              </a:rPr>
              <a:t>SELECT</a:t>
            </a:r>
            <a:r>
              <a:rPr lang="en" sz="1800" b="0" i="0" dirty="0">
                <a:solidFill>
                  <a:srgbClr val="000000"/>
                </a:solidFill>
                <a:effectLst/>
                <a:latin typeface="Consolas" panose="020B0609020204030204" pitchFamily="49" charset="0"/>
              </a:rPr>
              <a:t> </a:t>
            </a:r>
            <a:r>
              <a:rPr lang="en" sz="1800" dirty="0">
                <a:solidFill>
                  <a:srgbClr val="000000"/>
                </a:solidFill>
                <a:latin typeface="Consolas" panose="020B0609020204030204" pitchFamily="49" charset="0"/>
              </a:rPr>
              <a:t>*</a:t>
            </a:r>
            <a:br>
              <a:rPr lang="en" sz="1800" dirty="0"/>
            </a:br>
            <a:r>
              <a:rPr lang="en" sz="1800" b="0" i="0" dirty="0">
                <a:solidFill>
                  <a:srgbClr val="0000CD"/>
                </a:solidFill>
                <a:effectLst/>
                <a:latin typeface="Consolas" panose="020B0609020204030204" pitchFamily="49" charset="0"/>
              </a:rPr>
              <a:t>FROM</a:t>
            </a:r>
            <a:r>
              <a:rPr lang="en" sz="1800" b="0" i="0" dirty="0">
                <a:solidFill>
                  <a:srgbClr val="000000"/>
                </a:solidFill>
                <a:effectLst/>
                <a:latin typeface="Consolas" panose="020B0609020204030204" pitchFamily="49" charset="0"/>
              </a:rPr>
              <a:t> Authors </a:t>
            </a:r>
            <a:r>
              <a:rPr lang="en" dirty="0">
                <a:solidFill>
                  <a:srgbClr val="0000CD"/>
                </a:solidFill>
                <a:latin typeface="Consolas" panose="020B0609020204030204" pitchFamily="49" charset="0"/>
              </a:rPr>
              <a:t>FULL</a:t>
            </a:r>
            <a:r>
              <a:rPr lang="en" sz="1800" b="0" i="0" dirty="0">
                <a:solidFill>
                  <a:srgbClr val="000000"/>
                </a:solidFill>
                <a:effectLst/>
                <a:latin typeface="Consolas" panose="020B0609020204030204" pitchFamily="49" charset="0"/>
              </a:rPr>
              <a:t> </a:t>
            </a:r>
            <a:r>
              <a:rPr lang="en" sz="1800" b="0" i="0" dirty="0">
                <a:solidFill>
                  <a:srgbClr val="0000CD"/>
                </a:solidFill>
                <a:effectLst/>
                <a:latin typeface="Consolas" panose="020B0609020204030204" pitchFamily="49" charset="0"/>
              </a:rPr>
              <a:t>JOIN</a:t>
            </a:r>
            <a:r>
              <a:rPr lang="en" sz="1800" b="0" i="0" dirty="0">
                <a:solidFill>
                  <a:srgbClr val="000000"/>
                </a:solidFill>
                <a:effectLst/>
                <a:latin typeface="Consolas" panose="020B0609020204030204" pitchFamily="49" charset="0"/>
              </a:rPr>
              <a:t> Books</a:t>
            </a:r>
          </a:p>
          <a:p>
            <a:r>
              <a:rPr lang="en" sz="1800" b="0" i="0" dirty="0">
                <a:solidFill>
                  <a:srgbClr val="0000CD"/>
                </a:solidFill>
                <a:effectLst/>
                <a:latin typeface="Consolas" panose="020B0609020204030204" pitchFamily="49" charset="0"/>
              </a:rPr>
              <a:t>ON</a:t>
            </a:r>
            <a:r>
              <a:rPr lang="en" sz="1800" b="0" i="0" dirty="0">
                <a:solidFill>
                  <a:srgbClr val="000000"/>
                </a:solidFill>
                <a:effectLst/>
                <a:latin typeface="Consolas" panose="020B0609020204030204" pitchFamily="49" charset="0"/>
              </a:rPr>
              <a:t> </a:t>
            </a:r>
            <a:r>
              <a:rPr lang="en-US" sz="1800" dirty="0" err="1"/>
              <a:t>Authors.AuthorID</a:t>
            </a:r>
            <a:r>
              <a:rPr lang="en-US" sz="1800" dirty="0"/>
              <a:t> </a:t>
            </a:r>
            <a:r>
              <a:rPr lang="en" sz="1800" b="0" i="0" dirty="0">
                <a:solidFill>
                  <a:srgbClr val="000000"/>
                </a:solidFill>
                <a:effectLst/>
                <a:latin typeface="Consolas" panose="020B0609020204030204" pitchFamily="49" charset="0"/>
              </a:rPr>
              <a:t>= </a:t>
            </a:r>
            <a:r>
              <a:rPr lang="en-US" sz="1800" dirty="0" err="1"/>
              <a:t>Books.BookID</a:t>
            </a:r>
            <a:endParaRPr lang="ru-RU" sz="1800" dirty="0"/>
          </a:p>
        </p:txBody>
      </p:sp>
      <p:pic>
        <p:nvPicPr>
          <p:cNvPr id="10" name="Рисунок 9">
            <a:extLst>
              <a:ext uri="{FF2B5EF4-FFF2-40B4-BE49-F238E27FC236}">
                <a16:creationId xmlns:a16="http://schemas.microsoft.com/office/drawing/2014/main" id="{649E65EC-5D39-12C3-FE4B-FED8D157C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768" y="1970066"/>
            <a:ext cx="2368464" cy="1705294"/>
          </a:xfrm>
          <a:prstGeom prst="rect">
            <a:avLst/>
          </a:prstGeom>
        </p:spPr>
      </p:pic>
    </p:spTree>
    <p:extLst>
      <p:ext uri="{BB962C8B-B14F-4D97-AF65-F5344CB8AC3E}">
        <p14:creationId xmlns:p14="http://schemas.microsoft.com/office/powerpoint/2010/main" val="281235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70933-2421-C417-7761-EE1D6D2BD0C8}"/>
              </a:ext>
            </a:extLst>
          </p:cNvPr>
          <p:cNvSpPr>
            <a:spLocks noGrp="1"/>
          </p:cNvSpPr>
          <p:nvPr>
            <p:ph type="sldNum" sz="quarter" idx="4"/>
          </p:nvPr>
        </p:nvSpPr>
        <p:spPr/>
        <p:txBody>
          <a:bodyPr/>
          <a:lstStyle/>
          <a:p>
            <a:fld id="{DA896BDD-8C87-40D7-8650-5CFFA3FBC00B}" type="slidenum">
              <a:rPr lang="en-US" smtClean="0"/>
              <a:pPr/>
              <a:t>22</a:t>
            </a:fld>
            <a:endParaRPr lang="en-US"/>
          </a:p>
        </p:txBody>
      </p:sp>
      <p:sp>
        <p:nvSpPr>
          <p:cNvPr id="4" name="Текст 3">
            <a:extLst>
              <a:ext uri="{FF2B5EF4-FFF2-40B4-BE49-F238E27FC236}">
                <a16:creationId xmlns:a16="http://schemas.microsoft.com/office/drawing/2014/main" id="{49B00988-EB1B-38C2-3033-95C3981A3A34}"/>
              </a:ext>
            </a:extLst>
          </p:cNvPr>
          <p:cNvSpPr>
            <a:spLocks noGrp="1"/>
          </p:cNvSpPr>
          <p:nvPr>
            <p:ph type="body" sz="quarter" idx="13"/>
          </p:nvPr>
        </p:nvSpPr>
        <p:spPr/>
        <p:txBody>
          <a:bodyPr/>
          <a:lstStyle/>
          <a:p>
            <a:r>
              <a:rPr lang="en-US" dirty="0"/>
              <a:t>Python DB API</a:t>
            </a:r>
            <a:endParaRPr lang="ru-RU" dirty="0"/>
          </a:p>
        </p:txBody>
      </p:sp>
      <p:sp>
        <p:nvSpPr>
          <p:cNvPr id="15" name="TextBox 14">
            <a:extLst>
              <a:ext uri="{FF2B5EF4-FFF2-40B4-BE49-F238E27FC236}">
                <a16:creationId xmlns:a16="http://schemas.microsoft.com/office/drawing/2014/main" id="{8F5E1871-81D9-8C50-CC48-D7F6B2967B77}"/>
              </a:ext>
            </a:extLst>
          </p:cNvPr>
          <p:cNvSpPr txBox="1"/>
          <p:nvPr/>
        </p:nvSpPr>
        <p:spPr>
          <a:xfrm>
            <a:off x="3086100" y="1673214"/>
            <a:ext cx="5420340" cy="3323987"/>
          </a:xfrm>
          <a:prstGeom prst="rect">
            <a:avLst/>
          </a:prstGeom>
          <a:noFill/>
        </p:spPr>
        <p:txBody>
          <a:bodyPr wrap="square">
            <a:spAutoFit/>
          </a:bodyPr>
          <a:lstStyle/>
          <a:p>
            <a:r>
              <a:rPr lang="en" sz="1400" dirty="0">
                <a:solidFill>
                  <a:srgbClr val="CC7832"/>
                </a:solidFill>
                <a:effectLst/>
              </a:rPr>
              <a:t>import </a:t>
            </a:r>
            <a:r>
              <a:rPr lang="en" sz="1400" dirty="0"/>
              <a:t>psycopg2</a:t>
            </a:r>
            <a:br>
              <a:rPr lang="en" sz="1400" dirty="0"/>
            </a:br>
            <a:br>
              <a:rPr lang="en" sz="1400" dirty="0"/>
            </a:br>
            <a:r>
              <a:rPr lang="en" sz="1400" dirty="0">
                <a:solidFill>
                  <a:srgbClr val="808080"/>
                </a:solidFill>
                <a:effectLst/>
              </a:rPr>
              <a:t># </a:t>
            </a:r>
            <a:r>
              <a:rPr lang="ru-RU" sz="1400" dirty="0">
                <a:solidFill>
                  <a:srgbClr val="808080"/>
                </a:solidFill>
                <a:effectLst/>
              </a:rPr>
              <a:t>Подключиться к существующей базе данных</a:t>
            </a:r>
            <a:br>
              <a:rPr lang="en" sz="1400" dirty="0">
                <a:solidFill>
                  <a:srgbClr val="808080"/>
                </a:solidFill>
                <a:effectLst/>
              </a:rPr>
            </a:br>
            <a:r>
              <a:rPr lang="en" sz="1400" dirty="0"/>
              <a:t>connection = psycopg2.connect(</a:t>
            </a:r>
            <a:r>
              <a:rPr lang="en" sz="1400" dirty="0">
                <a:solidFill>
                  <a:srgbClr val="6A8759"/>
                </a:solidFill>
              </a:rPr>
              <a:t>)</a:t>
            </a:r>
            <a:br>
              <a:rPr lang="en" sz="1400" dirty="0"/>
            </a:br>
            <a:r>
              <a:rPr lang="en" sz="1400" dirty="0">
                <a:solidFill>
                  <a:srgbClr val="808080"/>
                </a:solidFill>
                <a:effectLst/>
              </a:rPr>
              <a:t># </a:t>
            </a:r>
            <a:r>
              <a:rPr lang="ru-RU" sz="1400" dirty="0">
                <a:solidFill>
                  <a:srgbClr val="808080"/>
                </a:solidFill>
                <a:effectLst/>
              </a:rPr>
              <a:t>Создайте курсор для выполнения операций с базой данных</a:t>
            </a:r>
            <a:br>
              <a:rPr lang="ru-RU" sz="1400" dirty="0">
                <a:solidFill>
                  <a:srgbClr val="808080"/>
                </a:solidFill>
                <a:effectLst/>
              </a:rPr>
            </a:br>
            <a:r>
              <a:rPr lang="en" sz="1400" dirty="0"/>
              <a:t>cursor = </a:t>
            </a:r>
            <a:r>
              <a:rPr lang="en" sz="1400" dirty="0" err="1"/>
              <a:t>connection.cursor</a:t>
            </a:r>
            <a:r>
              <a:rPr lang="en" sz="1400" dirty="0"/>
              <a:t>()</a:t>
            </a:r>
            <a:br>
              <a:rPr lang="en" sz="1400" dirty="0"/>
            </a:br>
            <a:r>
              <a:rPr lang="en" sz="1400" dirty="0">
                <a:solidFill>
                  <a:srgbClr val="808080"/>
                </a:solidFill>
                <a:effectLst/>
              </a:rPr>
              <a:t># </a:t>
            </a:r>
            <a:r>
              <a:rPr lang="ru-RU" sz="1400" dirty="0">
                <a:solidFill>
                  <a:srgbClr val="808080"/>
                </a:solidFill>
                <a:effectLst/>
              </a:rPr>
              <a:t>Выполнение команды: это создает новую таблицу</a:t>
            </a:r>
            <a:br>
              <a:rPr lang="ru-RU" sz="1400" dirty="0">
                <a:solidFill>
                  <a:srgbClr val="808080"/>
                </a:solidFill>
                <a:effectLst/>
              </a:rPr>
            </a:br>
            <a:r>
              <a:rPr lang="en" sz="1400" dirty="0" err="1"/>
              <a:t>cursor.execute</a:t>
            </a:r>
            <a:r>
              <a:rPr lang="en" sz="1400" dirty="0"/>
              <a:t>(</a:t>
            </a:r>
            <a:r>
              <a:rPr lang="en" sz="1400" dirty="0">
                <a:solidFill>
                  <a:srgbClr val="6A8759"/>
                </a:solidFill>
                <a:effectLst/>
              </a:rPr>
              <a:t>"CREATE TABLE test (id serial PRIMARY KEY, num integer. data varchar):"</a:t>
            </a:r>
            <a:r>
              <a:rPr lang="en" sz="1400" dirty="0"/>
              <a:t>)</a:t>
            </a:r>
            <a:br>
              <a:rPr lang="en" sz="1400" dirty="0"/>
            </a:br>
            <a:r>
              <a:rPr lang="en" sz="1400" dirty="0" err="1"/>
              <a:t>cursor.execute</a:t>
            </a:r>
            <a:r>
              <a:rPr lang="en" sz="1400" dirty="0"/>
              <a:t>(</a:t>
            </a:r>
            <a:r>
              <a:rPr lang="en" sz="1400" dirty="0">
                <a:solidFill>
                  <a:srgbClr val="6A8759"/>
                </a:solidFill>
                <a:effectLst/>
              </a:rPr>
              <a:t>"INSERT INTRO test (num, data) VALUES (%s, %s)"</a:t>
            </a:r>
            <a:r>
              <a:rPr lang="en" sz="1400" dirty="0"/>
              <a:t>)</a:t>
            </a:r>
            <a:br>
              <a:rPr lang="en" sz="1400" dirty="0"/>
            </a:br>
            <a:r>
              <a:rPr lang="en" sz="1400" dirty="0" err="1"/>
              <a:t>connection.commit</a:t>
            </a:r>
            <a:r>
              <a:rPr lang="en" sz="1400" dirty="0"/>
              <a:t>()</a:t>
            </a:r>
            <a:br>
              <a:rPr lang="en" sz="1400" dirty="0"/>
            </a:br>
            <a:r>
              <a:rPr lang="en" sz="1400" dirty="0">
                <a:solidFill>
                  <a:srgbClr val="8888C6"/>
                </a:solidFill>
                <a:effectLst/>
              </a:rPr>
              <a:t>print</a:t>
            </a:r>
            <a:r>
              <a:rPr lang="en" sz="1400" dirty="0"/>
              <a:t>(</a:t>
            </a:r>
            <a:r>
              <a:rPr lang="en" sz="1400" dirty="0">
                <a:solidFill>
                  <a:srgbClr val="6A8759"/>
                </a:solidFill>
                <a:effectLst/>
              </a:rPr>
              <a:t>"</a:t>
            </a:r>
            <a:r>
              <a:rPr lang="ru-RU" sz="1400" dirty="0">
                <a:solidFill>
                  <a:srgbClr val="6A8759"/>
                </a:solidFill>
                <a:effectLst/>
              </a:rPr>
              <a:t>Таблица успешно создана в </a:t>
            </a:r>
            <a:r>
              <a:rPr lang="en" sz="1400" dirty="0">
                <a:solidFill>
                  <a:srgbClr val="6A8759"/>
                </a:solidFill>
                <a:effectLst/>
              </a:rPr>
              <a:t>PostgreSQL"</a:t>
            </a:r>
            <a:r>
              <a:rPr lang="en" sz="1400" dirty="0"/>
              <a:t>)</a:t>
            </a:r>
            <a:br>
              <a:rPr lang="en" sz="1400" dirty="0"/>
            </a:br>
            <a:r>
              <a:rPr lang="en" sz="1400" dirty="0" err="1"/>
              <a:t>cursor.close</a:t>
            </a:r>
            <a:r>
              <a:rPr lang="en" sz="1400" dirty="0"/>
              <a:t>()</a:t>
            </a:r>
            <a:br>
              <a:rPr lang="en" sz="1400" dirty="0"/>
            </a:br>
            <a:r>
              <a:rPr lang="en" sz="1400" dirty="0" err="1"/>
              <a:t>connection.close</a:t>
            </a:r>
            <a:r>
              <a:rPr lang="en" sz="1400" dirty="0"/>
              <a:t>()</a:t>
            </a:r>
            <a:br>
              <a:rPr lang="en" sz="1400" dirty="0"/>
            </a:br>
            <a:r>
              <a:rPr lang="en" sz="1400" dirty="0">
                <a:solidFill>
                  <a:srgbClr val="8888C6"/>
                </a:solidFill>
                <a:effectLst/>
              </a:rPr>
              <a:t>print</a:t>
            </a:r>
            <a:r>
              <a:rPr lang="en" sz="1400" dirty="0"/>
              <a:t>(</a:t>
            </a:r>
            <a:r>
              <a:rPr lang="en" sz="1400" dirty="0">
                <a:solidFill>
                  <a:srgbClr val="6A8759"/>
                </a:solidFill>
                <a:effectLst/>
              </a:rPr>
              <a:t>"</a:t>
            </a:r>
            <a:r>
              <a:rPr lang="ru-RU" sz="1400" dirty="0">
                <a:solidFill>
                  <a:srgbClr val="6A8759"/>
                </a:solidFill>
                <a:effectLst/>
              </a:rPr>
              <a:t>Соединение с </a:t>
            </a:r>
            <a:r>
              <a:rPr lang="en" sz="1400" dirty="0">
                <a:solidFill>
                  <a:srgbClr val="6A8759"/>
                </a:solidFill>
                <a:effectLst/>
              </a:rPr>
              <a:t>PostgreSQL </a:t>
            </a:r>
            <a:r>
              <a:rPr lang="ru-RU" sz="1400" dirty="0">
                <a:solidFill>
                  <a:srgbClr val="6A8759"/>
                </a:solidFill>
                <a:effectLst/>
              </a:rPr>
              <a:t>закрыто"</a:t>
            </a:r>
            <a:r>
              <a:rPr lang="ru-RU" sz="1400" dirty="0"/>
              <a:t>)</a:t>
            </a:r>
          </a:p>
        </p:txBody>
      </p:sp>
    </p:spTree>
    <p:extLst>
      <p:ext uri="{BB962C8B-B14F-4D97-AF65-F5344CB8AC3E}">
        <p14:creationId xmlns:p14="http://schemas.microsoft.com/office/powerpoint/2010/main" val="185512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673BDCC-87F8-A7DC-2F18-948D8C8455A9}"/>
              </a:ext>
            </a:extLst>
          </p:cNvPr>
          <p:cNvSpPr>
            <a:spLocks noGrp="1"/>
          </p:cNvSpPr>
          <p:nvPr>
            <p:ph idx="1"/>
          </p:nvPr>
        </p:nvSpPr>
        <p:spPr/>
        <p:txBody>
          <a:bodyPr/>
          <a:lstStyle/>
          <a:p>
            <a:pPr marL="0" indent="0">
              <a:buNone/>
            </a:pPr>
            <a:r>
              <a:rPr lang="en" sz="1800" b="0" i="1" dirty="0">
                <a:effectLst/>
                <a:latin typeface="Arial" panose="020B0604020202020204" pitchFamily="34" charset="0"/>
                <a:cs typeface="Arial" panose="020B0604020202020204" pitchFamily="34" charset="0"/>
              </a:rPr>
              <a:t>Transactions</a:t>
            </a:r>
            <a:r>
              <a:rPr lang="en" sz="1800" b="0" i="0" dirty="0">
                <a:effectLst/>
                <a:latin typeface="Arial" panose="020B0604020202020204" pitchFamily="34" charset="0"/>
                <a:cs typeface="Arial" panose="020B0604020202020204" pitchFamily="34" charset="0"/>
              </a:rPr>
              <a:t> are a fundamental concept of all database systems. The essential point of a transaction is that it bundles multiple steps into a single, all-or-nothing operation. The intermediate states between the steps are not visible to other concurrent transactions, and if some failure occurs that prevents the transaction from completing, then none of the steps affect the database at all.</a:t>
            </a:r>
            <a:endParaRPr lang="ru-RU" sz="1800"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A6B23AE5-D8F3-4F01-5F1A-E29C4D1E85E3}"/>
              </a:ext>
            </a:extLst>
          </p:cNvPr>
          <p:cNvSpPr>
            <a:spLocks noGrp="1"/>
          </p:cNvSpPr>
          <p:nvPr>
            <p:ph type="sldNum" sz="quarter" idx="4"/>
          </p:nvPr>
        </p:nvSpPr>
        <p:spPr/>
        <p:txBody>
          <a:bodyPr/>
          <a:lstStyle/>
          <a:p>
            <a:fld id="{DA896BDD-8C87-40D7-8650-5CFFA3FBC00B}" type="slidenum">
              <a:rPr lang="en-US" smtClean="0"/>
              <a:pPr/>
              <a:t>23</a:t>
            </a:fld>
            <a:endParaRPr lang="en-US"/>
          </a:p>
        </p:txBody>
      </p:sp>
      <p:sp>
        <p:nvSpPr>
          <p:cNvPr id="4" name="Текст 3">
            <a:extLst>
              <a:ext uri="{FF2B5EF4-FFF2-40B4-BE49-F238E27FC236}">
                <a16:creationId xmlns:a16="http://schemas.microsoft.com/office/drawing/2014/main" id="{410A91DC-D991-BAFE-24D5-46A301B02A4E}"/>
              </a:ext>
            </a:extLst>
          </p:cNvPr>
          <p:cNvSpPr>
            <a:spLocks noGrp="1"/>
          </p:cNvSpPr>
          <p:nvPr>
            <p:ph type="body" sz="quarter" idx="13"/>
          </p:nvPr>
        </p:nvSpPr>
        <p:spPr/>
        <p:txBody>
          <a:bodyPr/>
          <a:lstStyle/>
          <a:p>
            <a:r>
              <a:rPr lang="en-US" dirty="0"/>
              <a:t>TRANSACTION</a:t>
            </a:r>
            <a:endParaRPr lang="ru-RU" dirty="0"/>
          </a:p>
        </p:txBody>
      </p:sp>
      <p:pic>
        <p:nvPicPr>
          <p:cNvPr id="5" name="Объект 5" descr="Слон со сплошной заливкой">
            <a:extLst>
              <a:ext uri="{FF2B5EF4-FFF2-40B4-BE49-F238E27FC236}">
                <a16:creationId xmlns:a16="http://schemas.microsoft.com/office/drawing/2014/main" id="{FCADC640-0CDF-8BDD-867C-BCC46EC37F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45401">
            <a:off x="2567043" y="3130231"/>
            <a:ext cx="2455068" cy="2455068"/>
          </a:xfrm>
          <a:prstGeom prst="rect">
            <a:avLst/>
          </a:prstGeom>
        </p:spPr>
      </p:pic>
      <p:sp>
        <p:nvSpPr>
          <p:cNvPr id="6" name="Цилиндр 5">
            <a:extLst>
              <a:ext uri="{FF2B5EF4-FFF2-40B4-BE49-F238E27FC236}">
                <a16:creationId xmlns:a16="http://schemas.microsoft.com/office/drawing/2014/main" id="{AB9C2837-1B23-1779-0EAA-654E0897A526}"/>
              </a:ext>
            </a:extLst>
          </p:cNvPr>
          <p:cNvSpPr/>
          <p:nvPr/>
        </p:nvSpPr>
        <p:spPr>
          <a:xfrm>
            <a:off x="3910542" y="5100544"/>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BEGIN</a:t>
            </a:r>
            <a:endParaRPr lang="ru-RU" sz="1800" dirty="0"/>
          </a:p>
        </p:txBody>
      </p:sp>
      <p:sp>
        <p:nvSpPr>
          <p:cNvPr id="7" name="Цилиндр 6">
            <a:extLst>
              <a:ext uri="{FF2B5EF4-FFF2-40B4-BE49-F238E27FC236}">
                <a16:creationId xmlns:a16="http://schemas.microsoft.com/office/drawing/2014/main" id="{33839022-0DD2-7DA0-F11C-97EA8B7F913E}"/>
              </a:ext>
            </a:extLst>
          </p:cNvPr>
          <p:cNvSpPr/>
          <p:nvPr/>
        </p:nvSpPr>
        <p:spPr>
          <a:xfrm>
            <a:off x="5177104" y="4185525"/>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endParaRPr lang="ru-RU" dirty="0"/>
          </a:p>
        </p:txBody>
      </p:sp>
      <p:sp>
        <p:nvSpPr>
          <p:cNvPr id="8" name="Цилиндр 7">
            <a:extLst>
              <a:ext uri="{FF2B5EF4-FFF2-40B4-BE49-F238E27FC236}">
                <a16:creationId xmlns:a16="http://schemas.microsoft.com/office/drawing/2014/main" id="{2C29DCEC-4C1F-10B9-D1E7-7CE4FDB254B8}"/>
              </a:ext>
            </a:extLst>
          </p:cNvPr>
          <p:cNvSpPr/>
          <p:nvPr/>
        </p:nvSpPr>
        <p:spPr>
          <a:xfrm>
            <a:off x="6443666" y="3270506"/>
            <a:ext cx="2455067" cy="942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endParaRPr lang="ru-RU" dirty="0"/>
          </a:p>
        </p:txBody>
      </p:sp>
    </p:spTree>
    <p:extLst>
      <p:ext uri="{BB962C8B-B14F-4D97-AF65-F5344CB8AC3E}">
        <p14:creationId xmlns:p14="http://schemas.microsoft.com/office/powerpoint/2010/main" val="408641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descr="Колба со сплошной заливкой">
            <a:extLst>
              <a:ext uri="{FF2B5EF4-FFF2-40B4-BE49-F238E27FC236}">
                <a16:creationId xmlns:a16="http://schemas.microsoft.com/office/drawing/2014/main" id="{E56B452A-CAF3-2409-2BE9-0DE8B0FEBDA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648" y="1958974"/>
            <a:ext cx="3273425" cy="3273425"/>
          </a:xfrm>
        </p:spPr>
      </p:pic>
      <p:sp>
        <p:nvSpPr>
          <p:cNvPr id="3" name="Номер слайда 2">
            <a:extLst>
              <a:ext uri="{FF2B5EF4-FFF2-40B4-BE49-F238E27FC236}">
                <a16:creationId xmlns:a16="http://schemas.microsoft.com/office/drawing/2014/main" id="{0BB1A201-FF3C-1954-CA0E-2B9202CE8FE1}"/>
              </a:ext>
            </a:extLst>
          </p:cNvPr>
          <p:cNvSpPr>
            <a:spLocks noGrp="1"/>
          </p:cNvSpPr>
          <p:nvPr>
            <p:ph type="sldNum" sz="quarter" idx="4"/>
          </p:nvPr>
        </p:nvSpPr>
        <p:spPr/>
        <p:txBody>
          <a:bodyPr/>
          <a:lstStyle/>
          <a:p>
            <a:fld id="{DA896BDD-8C87-40D7-8650-5CFFA3FBC00B}" type="slidenum">
              <a:rPr lang="en-US" smtClean="0"/>
              <a:pPr/>
              <a:t>24</a:t>
            </a:fld>
            <a:endParaRPr lang="en-US"/>
          </a:p>
        </p:txBody>
      </p:sp>
      <p:sp>
        <p:nvSpPr>
          <p:cNvPr id="4" name="Текст 3">
            <a:extLst>
              <a:ext uri="{FF2B5EF4-FFF2-40B4-BE49-F238E27FC236}">
                <a16:creationId xmlns:a16="http://schemas.microsoft.com/office/drawing/2014/main" id="{6A6E355D-4748-EA99-7F0D-A7B4A7811446}"/>
              </a:ext>
            </a:extLst>
          </p:cNvPr>
          <p:cNvSpPr>
            <a:spLocks noGrp="1"/>
          </p:cNvSpPr>
          <p:nvPr>
            <p:ph type="body" sz="quarter" idx="13"/>
          </p:nvPr>
        </p:nvSpPr>
        <p:spPr/>
        <p:txBody>
          <a:bodyPr/>
          <a:lstStyle/>
          <a:p>
            <a:r>
              <a:rPr lang="en-US" dirty="0"/>
              <a:t>ACID</a:t>
            </a:r>
            <a:endParaRPr lang="ru-RU" dirty="0"/>
          </a:p>
        </p:txBody>
      </p:sp>
      <p:sp>
        <p:nvSpPr>
          <p:cNvPr id="16" name="TextBox 15">
            <a:extLst>
              <a:ext uri="{FF2B5EF4-FFF2-40B4-BE49-F238E27FC236}">
                <a16:creationId xmlns:a16="http://schemas.microsoft.com/office/drawing/2014/main" id="{0ED18D9C-BF0B-9F0D-A382-4E74DDD79366}"/>
              </a:ext>
            </a:extLst>
          </p:cNvPr>
          <p:cNvSpPr txBox="1"/>
          <p:nvPr/>
        </p:nvSpPr>
        <p:spPr>
          <a:xfrm>
            <a:off x="2616200" y="2836922"/>
            <a:ext cx="7810500" cy="2062103"/>
          </a:xfrm>
          <a:prstGeom prst="rect">
            <a:avLst/>
          </a:prstGeom>
          <a:noFill/>
        </p:spPr>
        <p:txBody>
          <a:bodyPr wrap="square">
            <a:spAutoFit/>
          </a:bodyPr>
          <a:lstStyle/>
          <a:p>
            <a:r>
              <a:rPr lang="en-US" sz="3200" dirty="0">
                <a:solidFill>
                  <a:schemeClr val="accent6">
                    <a:lumMod val="75000"/>
                  </a:schemeClr>
                </a:solidFill>
                <a:latin typeface="Arial" panose="020B0604020202020204" pitchFamily="34" charset="0"/>
                <a:cs typeface="Arial" panose="020B0604020202020204" pitchFamily="34" charset="0"/>
              </a:rPr>
              <a:t>A</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Atomicity — </a:t>
            </a:r>
            <a:r>
              <a:rPr lang="ru-RU" sz="3200" b="0" i="0" dirty="0">
                <a:effectLst/>
                <a:latin typeface="arial" panose="020B0604020202020204" pitchFamily="34" charset="0"/>
              </a:rPr>
              <a:t>Атомарность</a:t>
            </a:r>
            <a:endParaRPr lang="ru-RU" sz="3200" dirty="0">
              <a:latin typeface="Arial" panose="020B0604020202020204" pitchFamily="34" charset="0"/>
              <a:cs typeface="Arial" panose="020B0604020202020204" pitchFamily="34" charset="0"/>
            </a:endParaRPr>
          </a:p>
          <a:p>
            <a:r>
              <a:rPr lang="en-US" sz="3200" dirty="0">
                <a:solidFill>
                  <a:schemeClr val="accent6">
                    <a:lumMod val="75000"/>
                  </a:schemeClr>
                </a:solidFill>
                <a:latin typeface="Arial" panose="020B0604020202020204" pitchFamily="34" charset="0"/>
                <a:cs typeface="Arial" panose="020B0604020202020204" pitchFamily="34" charset="0"/>
              </a:rPr>
              <a:t>C</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Consistency — </a:t>
            </a:r>
            <a:r>
              <a:rPr lang="ru-RU" sz="3200" b="0" i="0" dirty="0">
                <a:effectLst/>
                <a:latin typeface="arial" panose="020B0604020202020204" pitchFamily="34" charset="0"/>
              </a:rPr>
              <a:t>Согласованность</a:t>
            </a:r>
            <a:endParaRPr lang="ru-RU" sz="3200" dirty="0">
              <a:latin typeface="Arial" panose="020B0604020202020204" pitchFamily="34" charset="0"/>
              <a:cs typeface="Arial" panose="020B0604020202020204" pitchFamily="34" charset="0"/>
            </a:endParaRPr>
          </a:p>
          <a:p>
            <a:r>
              <a:rPr lang="en-US" sz="3200" dirty="0">
                <a:solidFill>
                  <a:schemeClr val="accent6">
                    <a:lumMod val="75000"/>
                  </a:schemeClr>
                </a:solidFill>
                <a:latin typeface="Arial" panose="020B0604020202020204" pitchFamily="34" charset="0"/>
                <a:cs typeface="Arial" panose="020B0604020202020204" pitchFamily="34" charset="0"/>
              </a:rPr>
              <a:t>I</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Isolation — </a:t>
            </a:r>
            <a:r>
              <a:rPr lang="ru-RU" sz="3200" b="0" i="0" dirty="0">
                <a:effectLst/>
                <a:latin typeface="arial" panose="020B0604020202020204" pitchFamily="34" charset="0"/>
              </a:rPr>
              <a:t>Изолированность</a:t>
            </a:r>
          </a:p>
          <a:p>
            <a:r>
              <a:rPr lang="en-US" sz="3200" dirty="0">
                <a:solidFill>
                  <a:schemeClr val="accent6">
                    <a:lumMod val="75000"/>
                  </a:schemeClr>
                </a:solidFill>
                <a:latin typeface="Arial" panose="020B0604020202020204" pitchFamily="34" charset="0"/>
                <a:cs typeface="Arial" panose="020B0604020202020204" pitchFamily="34" charset="0"/>
              </a:rPr>
              <a:t>D</a:t>
            </a:r>
            <a:r>
              <a:rPr lang="ru-RU" sz="3200" dirty="0">
                <a:latin typeface="Arial" panose="020B0604020202020204" pitchFamily="34" charset="0"/>
                <a:cs typeface="Arial" panose="020B0604020202020204" pitchFamily="34" charset="0"/>
              </a:rPr>
              <a:t> </a:t>
            </a:r>
            <a:r>
              <a:rPr lang="en" sz="3200" b="0" i="0" dirty="0">
                <a:effectLst/>
                <a:latin typeface="arial" panose="020B0604020202020204" pitchFamily="34" charset="0"/>
              </a:rPr>
              <a:t>Durability — </a:t>
            </a:r>
            <a:r>
              <a:rPr lang="ru-RU" sz="3200" b="0" i="0" dirty="0">
                <a:effectLst/>
                <a:latin typeface="arial" panose="020B0604020202020204" pitchFamily="34" charset="0"/>
              </a:rPr>
              <a:t>Надёжность</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478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ECD9FD19-DEDE-0C84-EA2B-CB49B6686E68}"/>
              </a:ext>
            </a:extLst>
          </p:cNvPr>
          <p:cNvSpPr>
            <a:spLocks noGrp="1"/>
          </p:cNvSpPr>
          <p:nvPr>
            <p:ph type="sldNum" sz="quarter" idx="4"/>
          </p:nvPr>
        </p:nvSpPr>
        <p:spPr/>
        <p:txBody>
          <a:bodyPr/>
          <a:lstStyle/>
          <a:p>
            <a:fld id="{DA896BDD-8C87-40D7-8650-5CFFA3FBC00B}" type="slidenum">
              <a:rPr lang="en-US" smtClean="0"/>
              <a:pPr/>
              <a:t>25</a:t>
            </a:fld>
            <a:endParaRPr lang="en-US"/>
          </a:p>
        </p:txBody>
      </p:sp>
      <p:sp>
        <p:nvSpPr>
          <p:cNvPr id="4" name="Текст 3">
            <a:extLst>
              <a:ext uri="{FF2B5EF4-FFF2-40B4-BE49-F238E27FC236}">
                <a16:creationId xmlns:a16="http://schemas.microsoft.com/office/drawing/2014/main" id="{762E0A11-C390-EAAF-2699-28C10ADA5C3C}"/>
              </a:ext>
            </a:extLst>
          </p:cNvPr>
          <p:cNvSpPr>
            <a:spLocks noGrp="1"/>
          </p:cNvSpPr>
          <p:nvPr>
            <p:ph type="body" sz="quarter" idx="13"/>
          </p:nvPr>
        </p:nvSpPr>
        <p:spPr/>
        <p:txBody>
          <a:bodyPr/>
          <a:lstStyle/>
          <a:p>
            <a:r>
              <a:rPr lang="en-US" dirty="0"/>
              <a:t>Sockets</a:t>
            </a:r>
            <a:endParaRPr lang="ru-RU" dirty="0"/>
          </a:p>
        </p:txBody>
      </p:sp>
      <p:pic>
        <p:nvPicPr>
          <p:cNvPr id="8" name="Рисунок 7" descr="Телевизор со сплошной заливкой">
            <a:extLst>
              <a:ext uri="{FF2B5EF4-FFF2-40B4-BE49-F238E27FC236}">
                <a16:creationId xmlns:a16="http://schemas.microsoft.com/office/drawing/2014/main" id="{ECF9634B-B08B-C25C-9217-B1699AA54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0" y="4086225"/>
            <a:ext cx="1600200" cy="1600200"/>
          </a:xfrm>
          <a:prstGeom prst="rect">
            <a:avLst/>
          </a:prstGeom>
        </p:spPr>
      </p:pic>
      <p:pic>
        <p:nvPicPr>
          <p:cNvPr id="10" name="Рисунок 9" descr="Телевизор со сплошной заливкой">
            <a:extLst>
              <a:ext uri="{FF2B5EF4-FFF2-40B4-BE49-F238E27FC236}">
                <a16:creationId xmlns:a16="http://schemas.microsoft.com/office/drawing/2014/main" id="{49F6736D-6CFD-A032-173F-4CC3A31B0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4086224"/>
            <a:ext cx="1600199" cy="1600199"/>
          </a:xfrm>
          <a:prstGeom prst="rect">
            <a:avLst/>
          </a:prstGeom>
        </p:spPr>
      </p:pic>
      <p:pic>
        <p:nvPicPr>
          <p:cNvPr id="12" name="Рисунок 11" descr="Телевизор со сплошной заливкой">
            <a:extLst>
              <a:ext uri="{FF2B5EF4-FFF2-40B4-BE49-F238E27FC236}">
                <a16:creationId xmlns:a16="http://schemas.microsoft.com/office/drawing/2014/main" id="{B40C8A12-588E-9D6B-7E64-8FA50E25EF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0" y="2628901"/>
            <a:ext cx="1600198" cy="1600198"/>
          </a:xfrm>
          <a:prstGeom prst="rect">
            <a:avLst/>
          </a:prstGeom>
        </p:spPr>
      </p:pic>
      <p:pic>
        <p:nvPicPr>
          <p:cNvPr id="14" name="Рисунок 13" descr="Телевизор со сплошной заливкой">
            <a:extLst>
              <a:ext uri="{FF2B5EF4-FFF2-40B4-BE49-F238E27FC236}">
                <a16:creationId xmlns:a16="http://schemas.microsoft.com/office/drawing/2014/main" id="{EACBF1D9-3B13-7116-DDA2-FAEDD38F50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3501" y="1171575"/>
            <a:ext cx="1600197" cy="1600197"/>
          </a:xfrm>
          <a:prstGeom prst="rect">
            <a:avLst/>
          </a:prstGeom>
        </p:spPr>
      </p:pic>
      <p:pic>
        <p:nvPicPr>
          <p:cNvPr id="15" name="Рисунок 14" descr="Телевизор со сплошной заливкой">
            <a:extLst>
              <a:ext uri="{FF2B5EF4-FFF2-40B4-BE49-F238E27FC236}">
                <a16:creationId xmlns:a16="http://schemas.microsoft.com/office/drawing/2014/main" id="{74B1BB0E-9872-AF22-4846-AD09842D7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2628901"/>
            <a:ext cx="1600199" cy="1600199"/>
          </a:xfrm>
          <a:prstGeom prst="rect">
            <a:avLst/>
          </a:prstGeom>
        </p:spPr>
      </p:pic>
      <p:pic>
        <p:nvPicPr>
          <p:cNvPr id="16" name="Рисунок 15" descr="Телевизор со сплошной заливкой">
            <a:extLst>
              <a:ext uri="{FF2B5EF4-FFF2-40B4-BE49-F238E27FC236}">
                <a16:creationId xmlns:a16="http://schemas.microsoft.com/office/drawing/2014/main" id="{C1428043-7121-EE44-E544-2CB2FF6930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300" y="1171573"/>
            <a:ext cx="1600199" cy="1600199"/>
          </a:xfrm>
          <a:prstGeom prst="rect">
            <a:avLst/>
          </a:prstGeom>
        </p:spPr>
      </p:pic>
      <p:pic>
        <p:nvPicPr>
          <p:cNvPr id="17" name="Рисунок 16" descr="Телевизор со сплошной заливкой">
            <a:extLst>
              <a:ext uri="{FF2B5EF4-FFF2-40B4-BE49-F238E27FC236}">
                <a16:creationId xmlns:a16="http://schemas.microsoft.com/office/drawing/2014/main" id="{450E3B70-E00B-F88C-9403-263E8BE15F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627" y="1171573"/>
            <a:ext cx="1600199" cy="1600199"/>
          </a:xfrm>
          <a:prstGeom prst="rect">
            <a:avLst/>
          </a:prstGeom>
        </p:spPr>
      </p:pic>
      <p:pic>
        <p:nvPicPr>
          <p:cNvPr id="26" name="Объект 25" descr="Смущенный человек со сплошной заливкой">
            <a:extLst>
              <a:ext uri="{FF2B5EF4-FFF2-40B4-BE49-F238E27FC236}">
                <a16:creationId xmlns:a16="http://schemas.microsoft.com/office/drawing/2014/main" id="{F4B1C8A8-A165-A058-1E22-D05FF826517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9713" y="4735224"/>
            <a:ext cx="1442026" cy="1442026"/>
          </a:xfrm>
        </p:spPr>
      </p:pic>
      <p:sp>
        <p:nvSpPr>
          <p:cNvPr id="28" name="TextBox 27">
            <a:extLst>
              <a:ext uri="{FF2B5EF4-FFF2-40B4-BE49-F238E27FC236}">
                <a16:creationId xmlns:a16="http://schemas.microsoft.com/office/drawing/2014/main" id="{0D1676EA-9F89-CB5C-144D-E035A06BBD7F}"/>
              </a:ext>
            </a:extLst>
          </p:cNvPr>
          <p:cNvSpPr txBox="1"/>
          <p:nvPr/>
        </p:nvSpPr>
        <p:spPr>
          <a:xfrm>
            <a:off x="5271458" y="3412958"/>
            <a:ext cx="2018535" cy="584775"/>
          </a:xfrm>
          <a:prstGeom prst="rect">
            <a:avLst/>
          </a:prstGeom>
          <a:noFill/>
        </p:spPr>
        <p:txBody>
          <a:bodyPr wrap="square">
            <a:spAutoFit/>
          </a:bodyPr>
          <a:lstStyle/>
          <a:p>
            <a:r>
              <a:rPr lang="en-US" sz="3200" dirty="0">
                <a:latin typeface="Courier" pitchFamily="2" charset="0"/>
              </a:rPr>
              <a:t>Sockets</a:t>
            </a:r>
            <a:endParaRPr lang="ru-RU" sz="3200" dirty="0"/>
          </a:p>
        </p:txBody>
      </p:sp>
      <p:pic>
        <p:nvPicPr>
          <p:cNvPr id="30" name="Рисунок 29" descr="Мужской профиль со сплошной заливкой">
            <a:extLst>
              <a:ext uri="{FF2B5EF4-FFF2-40B4-BE49-F238E27FC236}">
                <a16:creationId xmlns:a16="http://schemas.microsoft.com/office/drawing/2014/main" id="{567F0937-A815-8174-400E-7FCA8A030F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399" y="4429123"/>
            <a:ext cx="914400" cy="914400"/>
          </a:xfrm>
          <a:prstGeom prst="rect">
            <a:avLst/>
          </a:prstGeom>
        </p:spPr>
      </p:pic>
      <p:pic>
        <p:nvPicPr>
          <p:cNvPr id="31" name="Рисунок 30" descr="Мужской профиль со сплошной заливкой">
            <a:extLst>
              <a:ext uri="{FF2B5EF4-FFF2-40B4-BE49-F238E27FC236}">
                <a16:creationId xmlns:a16="http://schemas.microsoft.com/office/drawing/2014/main" id="{ADF2C8F5-6E12-880E-9E71-ABC07BF6AB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199" y="1514475"/>
            <a:ext cx="914400" cy="914400"/>
          </a:xfrm>
          <a:prstGeom prst="rect">
            <a:avLst/>
          </a:prstGeom>
        </p:spPr>
      </p:pic>
      <p:pic>
        <p:nvPicPr>
          <p:cNvPr id="32" name="Рисунок 31" descr="Мужской профиль со сплошной заливкой">
            <a:extLst>
              <a:ext uri="{FF2B5EF4-FFF2-40B4-BE49-F238E27FC236}">
                <a16:creationId xmlns:a16="http://schemas.microsoft.com/office/drawing/2014/main" id="{1E633B6C-BD53-8991-AB28-ACB09625B9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1199" y="4429123"/>
            <a:ext cx="914400" cy="914400"/>
          </a:xfrm>
          <a:prstGeom prst="rect">
            <a:avLst/>
          </a:prstGeom>
        </p:spPr>
      </p:pic>
      <p:pic>
        <p:nvPicPr>
          <p:cNvPr id="34" name="Рисунок 33" descr="Мужской профиль со сплошной заливкой">
            <a:extLst>
              <a:ext uri="{FF2B5EF4-FFF2-40B4-BE49-F238E27FC236}">
                <a16:creationId xmlns:a16="http://schemas.microsoft.com/office/drawing/2014/main" id="{1A8B13FC-1544-0BA8-B135-7E6F4478A1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96399" y="1500184"/>
            <a:ext cx="914400" cy="914400"/>
          </a:xfrm>
          <a:prstGeom prst="rect">
            <a:avLst/>
          </a:prstGeom>
        </p:spPr>
      </p:pic>
    </p:spTree>
    <p:extLst>
      <p:ext uri="{BB962C8B-B14F-4D97-AF65-F5344CB8AC3E}">
        <p14:creationId xmlns:p14="http://schemas.microsoft.com/office/powerpoint/2010/main" val="1762942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A0687C7-1CF2-1023-CA6D-3A82085A6462}"/>
              </a:ext>
            </a:extLst>
          </p:cNvPr>
          <p:cNvSpPr>
            <a:spLocks noGrp="1"/>
          </p:cNvSpPr>
          <p:nvPr>
            <p:ph idx="1"/>
          </p:nvPr>
        </p:nvSpPr>
        <p:spPr>
          <a:xfrm>
            <a:off x="184727" y="960396"/>
            <a:ext cx="11822546" cy="5080000"/>
          </a:xfrm>
        </p:spPr>
        <p:txBody>
          <a:bodyPr/>
          <a:lstStyle/>
          <a:p>
            <a:pPr marL="0" indent="0" algn="ctr">
              <a:buNone/>
            </a:pPr>
            <a:r>
              <a:rPr lang="en-US" sz="1600" dirty="0">
                <a:latin typeface="Arial" panose="020B0604020202020204" pitchFamily="34" charset="0"/>
                <a:cs typeface="Arial" panose="020B0604020202020204" pitchFamily="34" charset="0"/>
              </a:rPr>
              <a:t>EXAMPLE</a:t>
            </a:r>
            <a:endParaRPr lang="ru-RU" sz="1600"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AC629E15-8B3E-B853-D5FF-DFAAA1D11612}"/>
              </a:ext>
            </a:extLst>
          </p:cNvPr>
          <p:cNvSpPr>
            <a:spLocks noGrp="1"/>
          </p:cNvSpPr>
          <p:nvPr>
            <p:ph type="sldNum" sz="quarter" idx="4"/>
          </p:nvPr>
        </p:nvSpPr>
        <p:spPr/>
        <p:txBody>
          <a:bodyPr/>
          <a:lstStyle/>
          <a:p>
            <a:fld id="{DA896BDD-8C87-40D7-8650-5CFFA3FBC00B}" type="slidenum">
              <a:rPr lang="en-US" smtClean="0"/>
              <a:pPr/>
              <a:t>26</a:t>
            </a:fld>
            <a:endParaRPr lang="en-US"/>
          </a:p>
        </p:txBody>
      </p:sp>
      <p:sp>
        <p:nvSpPr>
          <p:cNvPr id="4" name="Текст 3">
            <a:extLst>
              <a:ext uri="{FF2B5EF4-FFF2-40B4-BE49-F238E27FC236}">
                <a16:creationId xmlns:a16="http://schemas.microsoft.com/office/drawing/2014/main" id="{2C2673CA-3B22-A610-27B8-6869CE49CB77}"/>
              </a:ext>
            </a:extLst>
          </p:cNvPr>
          <p:cNvSpPr>
            <a:spLocks noGrp="1"/>
          </p:cNvSpPr>
          <p:nvPr>
            <p:ph type="body" sz="quarter" idx="13"/>
          </p:nvPr>
        </p:nvSpPr>
        <p:spPr/>
        <p:txBody>
          <a:bodyPr/>
          <a:lstStyle/>
          <a:p>
            <a:r>
              <a:rPr lang="en-US" dirty="0"/>
              <a:t>SOCKETS</a:t>
            </a:r>
            <a:endParaRPr lang="ru-RU" dirty="0"/>
          </a:p>
        </p:txBody>
      </p:sp>
      <p:sp>
        <p:nvSpPr>
          <p:cNvPr id="5" name="Стрелка вниз 4">
            <a:extLst>
              <a:ext uri="{FF2B5EF4-FFF2-40B4-BE49-F238E27FC236}">
                <a16:creationId xmlns:a16="http://schemas.microsoft.com/office/drawing/2014/main" id="{73E3C6D1-7FFC-A940-6D89-AA49BF6E439A}"/>
              </a:ext>
            </a:extLst>
          </p:cNvPr>
          <p:cNvSpPr/>
          <p:nvPr/>
        </p:nvSpPr>
        <p:spPr>
          <a:xfrm rot="2909391">
            <a:off x="4552964" y="1006969"/>
            <a:ext cx="355600"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6F0427C0-5FAA-3831-AB10-C669164DA206}"/>
              </a:ext>
            </a:extLst>
          </p:cNvPr>
          <p:cNvSpPr/>
          <p:nvPr/>
        </p:nvSpPr>
        <p:spPr>
          <a:xfrm rot="18537396">
            <a:off x="7175459" y="977945"/>
            <a:ext cx="355600"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624E1A9C-062F-EA8F-F6D9-3F8D31220767}"/>
              </a:ext>
            </a:extLst>
          </p:cNvPr>
          <p:cNvSpPr txBox="1"/>
          <p:nvPr/>
        </p:nvSpPr>
        <p:spPr>
          <a:xfrm>
            <a:off x="990600" y="1495919"/>
            <a:ext cx="785664" cy="369332"/>
          </a:xfrm>
          <a:prstGeom prst="rect">
            <a:avLst/>
          </a:prstGeom>
          <a:noFill/>
        </p:spPr>
        <p:txBody>
          <a:bodyPr wrap="none" rtlCol="0">
            <a:spAutoFit/>
          </a:bodyPr>
          <a:lstStyle/>
          <a:p>
            <a:r>
              <a:rPr lang="en-US" dirty="0"/>
              <a:t>Server</a:t>
            </a:r>
            <a:endParaRPr lang="ru-RU" dirty="0"/>
          </a:p>
        </p:txBody>
      </p:sp>
      <p:sp>
        <p:nvSpPr>
          <p:cNvPr id="9" name="TextBox 8">
            <a:extLst>
              <a:ext uri="{FF2B5EF4-FFF2-40B4-BE49-F238E27FC236}">
                <a16:creationId xmlns:a16="http://schemas.microsoft.com/office/drawing/2014/main" id="{77DE1324-49F9-3CC7-EBA2-AD1B25719BBE}"/>
              </a:ext>
            </a:extLst>
          </p:cNvPr>
          <p:cNvSpPr txBox="1"/>
          <p:nvPr/>
        </p:nvSpPr>
        <p:spPr>
          <a:xfrm>
            <a:off x="10210800" y="1495919"/>
            <a:ext cx="685800" cy="369332"/>
          </a:xfrm>
          <a:prstGeom prst="rect">
            <a:avLst/>
          </a:prstGeom>
          <a:noFill/>
        </p:spPr>
        <p:txBody>
          <a:bodyPr wrap="square">
            <a:spAutoFit/>
          </a:bodyPr>
          <a:lstStyle/>
          <a:p>
            <a:r>
              <a:rPr lang="en-US" dirty="0"/>
              <a:t>User</a:t>
            </a:r>
            <a:endParaRPr lang="ru-RU" dirty="0"/>
          </a:p>
        </p:txBody>
      </p:sp>
      <p:sp>
        <p:nvSpPr>
          <p:cNvPr id="11" name="TextBox 10">
            <a:extLst>
              <a:ext uri="{FF2B5EF4-FFF2-40B4-BE49-F238E27FC236}">
                <a16:creationId xmlns:a16="http://schemas.microsoft.com/office/drawing/2014/main" id="{F4DB3568-C112-6489-C5C9-2C1086AEF115}"/>
              </a:ext>
            </a:extLst>
          </p:cNvPr>
          <p:cNvSpPr txBox="1"/>
          <p:nvPr/>
        </p:nvSpPr>
        <p:spPr>
          <a:xfrm>
            <a:off x="779656" y="1912575"/>
            <a:ext cx="5316344" cy="4247317"/>
          </a:xfrm>
          <a:prstGeom prst="rect">
            <a:avLst/>
          </a:prstGeom>
          <a:noFill/>
        </p:spPr>
        <p:txBody>
          <a:bodyPr wrap="square">
            <a:spAutoFit/>
          </a:bodyPr>
          <a:lstStyle/>
          <a:p>
            <a:r>
              <a:rPr lang="en" dirty="0">
                <a:solidFill>
                  <a:srgbClr val="CC7832"/>
                </a:solidFill>
                <a:effectLst/>
              </a:rPr>
              <a:t>import </a:t>
            </a:r>
            <a:r>
              <a:rPr lang="en" dirty="0"/>
              <a:t>socket</a:t>
            </a:r>
            <a:br>
              <a:rPr lang="en" dirty="0"/>
            </a:br>
            <a:br>
              <a:rPr lang="en" dirty="0"/>
            </a:br>
            <a:r>
              <a:rPr lang="en" dirty="0"/>
              <a:t>port = </a:t>
            </a:r>
            <a:r>
              <a:rPr lang="en" dirty="0">
                <a:solidFill>
                  <a:srgbClr val="6897BB"/>
                </a:solidFill>
                <a:effectLst/>
              </a:rPr>
              <a:t>6666</a:t>
            </a:r>
            <a:br>
              <a:rPr lang="en" dirty="0">
                <a:solidFill>
                  <a:srgbClr val="6897BB"/>
                </a:solidFill>
                <a:effectLst/>
              </a:rPr>
            </a:br>
            <a:r>
              <a:rPr lang="en" dirty="0" err="1"/>
              <a:t>socket_socket</a:t>
            </a:r>
            <a:r>
              <a:rPr lang="en" dirty="0"/>
              <a:t> = </a:t>
            </a:r>
            <a:r>
              <a:rPr lang="en" dirty="0" err="1"/>
              <a:t>socket.socket</a:t>
            </a:r>
            <a:r>
              <a:rPr lang="en" dirty="0"/>
              <a:t>()</a:t>
            </a:r>
            <a:br>
              <a:rPr lang="en" dirty="0"/>
            </a:br>
            <a:r>
              <a:rPr lang="en" dirty="0" err="1"/>
              <a:t>socket_socket.bind</a:t>
            </a:r>
            <a:r>
              <a:rPr lang="en" dirty="0"/>
              <a:t>((</a:t>
            </a:r>
            <a:r>
              <a:rPr lang="en" dirty="0">
                <a:solidFill>
                  <a:srgbClr val="6A8759"/>
                </a:solidFill>
                <a:effectLst/>
              </a:rPr>
              <a:t>''</a:t>
            </a:r>
            <a:r>
              <a:rPr lang="en" dirty="0">
                <a:solidFill>
                  <a:srgbClr val="CC7832"/>
                </a:solidFill>
                <a:effectLst/>
              </a:rPr>
              <a:t>, </a:t>
            </a:r>
            <a:r>
              <a:rPr lang="en" dirty="0"/>
              <a:t>port))</a:t>
            </a:r>
            <a:br>
              <a:rPr lang="en" dirty="0"/>
            </a:br>
            <a:br>
              <a:rPr lang="en" dirty="0"/>
            </a:br>
            <a:r>
              <a:rPr lang="en" dirty="0" err="1"/>
              <a:t>socket_socket.listen</a:t>
            </a:r>
            <a:r>
              <a:rPr lang="en" dirty="0"/>
              <a:t>(</a:t>
            </a:r>
            <a:r>
              <a:rPr lang="en" dirty="0">
                <a:solidFill>
                  <a:srgbClr val="6897BB"/>
                </a:solidFill>
                <a:effectLst/>
              </a:rPr>
              <a:t>1</a:t>
            </a:r>
            <a:r>
              <a:rPr lang="en" dirty="0"/>
              <a:t>)</a:t>
            </a:r>
            <a:br>
              <a:rPr lang="en" dirty="0"/>
            </a:br>
            <a:r>
              <a:rPr lang="en" dirty="0"/>
              <a:t>conn</a:t>
            </a:r>
            <a:r>
              <a:rPr lang="en" dirty="0">
                <a:solidFill>
                  <a:srgbClr val="CC7832"/>
                </a:solidFill>
                <a:effectLst/>
              </a:rPr>
              <a:t>, </a:t>
            </a:r>
            <a:r>
              <a:rPr lang="en" dirty="0" err="1"/>
              <a:t>addr</a:t>
            </a:r>
            <a:r>
              <a:rPr lang="en" dirty="0"/>
              <a:t> = </a:t>
            </a:r>
            <a:r>
              <a:rPr lang="en" dirty="0" err="1"/>
              <a:t>socket_socket.accept</a:t>
            </a:r>
            <a:r>
              <a:rPr lang="en" dirty="0"/>
              <a:t>()</a:t>
            </a:r>
            <a:br>
              <a:rPr lang="en" dirty="0"/>
            </a:br>
            <a:r>
              <a:rPr lang="en" dirty="0">
                <a:solidFill>
                  <a:srgbClr val="8888C6"/>
                </a:solidFill>
                <a:effectLst/>
              </a:rPr>
              <a:t>print</a:t>
            </a:r>
            <a:r>
              <a:rPr lang="en" dirty="0"/>
              <a:t>(</a:t>
            </a:r>
            <a:r>
              <a:rPr lang="en" dirty="0">
                <a:solidFill>
                  <a:srgbClr val="6A8759"/>
                </a:solidFill>
                <a:effectLst/>
              </a:rPr>
              <a:t>'connected:'</a:t>
            </a:r>
            <a:r>
              <a:rPr lang="en" dirty="0">
                <a:solidFill>
                  <a:srgbClr val="CC7832"/>
                </a:solidFill>
                <a:effectLst/>
              </a:rPr>
              <a:t>, </a:t>
            </a:r>
            <a:r>
              <a:rPr lang="en" dirty="0" err="1"/>
              <a:t>addr</a:t>
            </a:r>
            <a:r>
              <a:rPr lang="en" dirty="0"/>
              <a:t>)</a:t>
            </a:r>
            <a:br>
              <a:rPr lang="en" dirty="0"/>
            </a:br>
            <a:r>
              <a:rPr lang="en" dirty="0">
                <a:solidFill>
                  <a:srgbClr val="CC7832"/>
                </a:solidFill>
                <a:effectLst/>
              </a:rPr>
              <a:t>while True</a:t>
            </a:r>
            <a:r>
              <a:rPr lang="en" dirty="0"/>
              <a:t>:</a:t>
            </a:r>
            <a:br>
              <a:rPr lang="en" dirty="0"/>
            </a:br>
            <a:r>
              <a:rPr lang="en" dirty="0"/>
              <a:t>    data = </a:t>
            </a:r>
            <a:r>
              <a:rPr lang="en" dirty="0" err="1"/>
              <a:t>conn.recv</a:t>
            </a:r>
            <a:r>
              <a:rPr lang="en" dirty="0"/>
              <a:t>(</a:t>
            </a:r>
            <a:r>
              <a:rPr lang="en" dirty="0">
                <a:solidFill>
                  <a:srgbClr val="6897BB"/>
                </a:solidFill>
                <a:effectLst/>
              </a:rPr>
              <a:t>1024</a:t>
            </a:r>
            <a:r>
              <a:rPr lang="en" dirty="0"/>
              <a:t>)</a:t>
            </a:r>
            <a:br>
              <a:rPr lang="en" dirty="0"/>
            </a:br>
            <a:r>
              <a:rPr lang="en" dirty="0"/>
              <a:t>    </a:t>
            </a:r>
            <a:r>
              <a:rPr lang="en" dirty="0">
                <a:solidFill>
                  <a:srgbClr val="CC7832"/>
                </a:solidFill>
                <a:effectLst/>
              </a:rPr>
              <a:t>if not </a:t>
            </a:r>
            <a:r>
              <a:rPr lang="en" dirty="0"/>
              <a:t>data:</a:t>
            </a:r>
            <a:br>
              <a:rPr lang="en" dirty="0"/>
            </a:br>
            <a:r>
              <a:rPr lang="en" dirty="0"/>
              <a:t>        </a:t>
            </a:r>
            <a:r>
              <a:rPr lang="en" dirty="0">
                <a:solidFill>
                  <a:srgbClr val="CC7832"/>
                </a:solidFill>
                <a:effectLst/>
              </a:rPr>
              <a:t>break</a:t>
            </a:r>
            <a:br>
              <a:rPr lang="en" dirty="0">
                <a:solidFill>
                  <a:srgbClr val="CC7832"/>
                </a:solidFill>
                <a:effectLst/>
              </a:rPr>
            </a:br>
            <a:r>
              <a:rPr lang="en" dirty="0">
                <a:solidFill>
                  <a:srgbClr val="CC7832"/>
                </a:solidFill>
                <a:effectLst/>
              </a:rPr>
              <a:t>    </a:t>
            </a:r>
            <a:r>
              <a:rPr lang="en" dirty="0" err="1"/>
              <a:t>conn.send</a:t>
            </a:r>
            <a:r>
              <a:rPr lang="en" dirty="0"/>
              <a:t>(</a:t>
            </a:r>
            <a:r>
              <a:rPr lang="en" dirty="0" err="1"/>
              <a:t>data.</a:t>
            </a:r>
            <a:r>
              <a:rPr lang="en" err="1"/>
              <a:t>upper</a:t>
            </a:r>
            <a:r>
              <a:rPr lang="en"/>
              <a:t>())</a:t>
            </a:r>
            <a:br>
              <a:rPr lang="en" dirty="0"/>
            </a:br>
            <a:r>
              <a:rPr lang="en" dirty="0" err="1"/>
              <a:t>conn.close</a:t>
            </a:r>
            <a:r>
              <a:rPr lang="en" dirty="0"/>
              <a:t>()</a:t>
            </a:r>
            <a:endParaRPr lang="ru-RU" dirty="0"/>
          </a:p>
        </p:txBody>
      </p:sp>
      <p:sp>
        <p:nvSpPr>
          <p:cNvPr id="13" name="TextBox 12">
            <a:extLst>
              <a:ext uri="{FF2B5EF4-FFF2-40B4-BE49-F238E27FC236}">
                <a16:creationId xmlns:a16="http://schemas.microsoft.com/office/drawing/2014/main" id="{54E64341-5E92-AD06-34B0-14F8284CD3EB}"/>
              </a:ext>
            </a:extLst>
          </p:cNvPr>
          <p:cNvSpPr txBox="1"/>
          <p:nvPr/>
        </p:nvSpPr>
        <p:spPr>
          <a:xfrm>
            <a:off x="7881395" y="2222760"/>
            <a:ext cx="6197600" cy="3139321"/>
          </a:xfrm>
          <a:prstGeom prst="rect">
            <a:avLst/>
          </a:prstGeom>
          <a:noFill/>
        </p:spPr>
        <p:txBody>
          <a:bodyPr wrap="square">
            <a:spAutoFit/>
          </a:bodyPr>
          <a:lstStyle/>
          <a:p>
            <a:r>
              <a:rPr lang="en" dirty="0">
                <a:solidFill>
                  <a:srgbClr val="CC7832"/>
                </a:solidFill>
                <a:effectLst/>
              </a:rPr>
              <a:t>import </a:t>
            </a:r>
            <a:r>
              <a:rPr lang="en" dirty="0"/>
              <a:t>socket</a:t>
            </a:r>
            <a:br>
              <a:rPr lang="en" dirty="0"/>
            </a:br>
            <a:br>
              <a:rPr lang="en" dirty="0"/>
            </a:br>
            <a:r>
              <a:rPr lang="en" dirty="0"/>
              <a:t>sock = </a:t>
            </a:r>
            <a:r>
              <a:rPr lang="en" dirty="0" err="1"/>
              <a:t>socket.socket</a:t>
            </a:r>
            <a:r>
              <a:rPr lang="en" dirty="0"/>
              <a:t>()</a:t>
            </a:r>
            <a:br>
              <a:rPr lang="en" dirty="0"/>
            </a:br>
            <a:r>
              <a:rPr lang="en" dirty="0" err="1"/>
              <a:t>sock.connect</a:t>
            </a:r>
            <a:r>
              <a:rPr lang="en" dirty="0"/>
              <a:t>((</a:t>
            </a:r>
            <a:r>
              <a:rPr lang="en" dirty="0">
                <a:solidFill>
                  <a:srgbClr val="6A8759"/>
                </a:solidFill>
                <a:effectLst/>
              </a:rPr>
              <a:t>'localhost'</a:t>
            </a:r>
            <a:r>
              <a:rPr lang="en" dirty="0">
                <a:solidFill>
                  <a:srgbClr val="CC7832"/>
                </a:solidFill>
                <a:effectLst/>
              </a:rPr>
              <a:t>, </a:t>
            </a:r>
            <a:r>
              <a:rPr lang="en" dirty="0">
                <a:solidFill>
                  <a:srgbClr val="6897BB"/>
                </a:solidFill>
                <a:effectLst/>
              </a:rPr>
              <a:t>6666</a:t>
            </a:r>
            <a:r>
              <a:rPr lang="en" dirty="0"/>
              <a:t>))</a:t>
            </a:r>
            <a:br>
              <a:rPr lang="en" dirty="0"/>
            </a:br>
            <a:r>
              <a:rPr lang="en" dirty="0"/>
              <a:t>data = </a:t>
            </a:r>
            <a:r>
              <a:rPr lang="en" dirty="0">
                <a:solidFill>
                  <a:srgbClr val="6A8759"/>
                </a:solidFill>
                <a:effectLst/>
              </a:rPr>
              <a:t>'hello world'</a:t>
            </a:r>
            <a:br>
              <a:rPr lang="en" dirty="0">
                <a:solidFill>
                  <a:srgbClr val="6A8759"/>
                </a:solidFill>
                <a:effectLst/>
              </a:rPr>
            </a:br>
            <a:r>
              <a:rPr lang="en" dirty="0" err="1"/>
              <a:t>sock.send</a:t>
            </a:r>
            <a:r>
              <a:rPr lang="en" dirty="0"/>
              <a:t>(</a:t>
            </a:r>
            <a:r>
              <a:rPr lang="en" dirty="0" err="1"/>
              <a:t>data.encode</a:t>
            </a:r>
            <a:r>
              <a:rPr lang="en" dirty="0"/>
              <a:t>())</a:t>
            </a:r>
            <a:br>
              <a:rPr lang="en" dirty="0"/>
            </a:br>
            <a:br>
              <a:rPr lang="en" dirty="0"/>
            </a:br>
            <a:r>
              <a:rPr lang="en" dirty="0"/>
              <a:t>data = </a:t>
            </a:r>
            <a:r>
              <a:rPr lang="en" dirty="0" err="1"/>
              <a:t>sock.recv</a:t>
            </a:r>
            <a:r>
              <a:rPr lang="en" dirty="0"/>
              <a:t>(</a:t>
            </a:r>
            <a:r>
              <a:rPr lang="en" dirty="0">
                <a:solidFill>
                  <a:srgbClr val="6897BB"/>
                </a:solidFill>
                <a:effectLst/>
              </a:rPr>
              <a:t>1024</a:t>
            </a:r>
            <a:r>
              <a:rPr lang="en" dirty="0"/>
              <a:t>)</a:t>
            </a:r>
            <a:br>
              <a:rPr lang="en" dirty="0"/>
            </a:br>
            <a:r>
              <a:rPr lang="en" dirty="0" err="1"/>
              <a:t>sock.close</a:t>
            </a:r>
            <a:r>
              <a:rPr lang="en" dirty="0"/>
              <a:t>()</a:t>
            </a:r>
            <a:br>
              <a:rPr lang="en" dirty="0"/>
            </a:br>
            <a:br>
              <a:rPr lang="en" dirty="0"/>
            </a:br>
            <a:r>
              <a:rPr lang="en" dirty="0">
                <a:solidFill>
                  <a:srgbClr val="8888C6"/>
                </a:solidFill>
                <a:effectLst/>
              </a:rPr>
              <a:t>print</a:t>
            </a:r>
            <a:r>
              <a:rPr lang="en" dirty="0"/>
              <a:t>(data)</a:t>
            </a:r>
            <a:endParaRPr lang="ru-RU" dirty="0"/>
          </a:p>
        </p:txBody>
      </p:sp>
    </p:spTree>
    <p:extLst>
      <p:ext uri="{BB962C8B-B14F-4D97-AF65-F5344CB8AC3E}">
        <p14:creationId xmlns:p14="http://schemas.microsoft.com/office/powerpoint/2010/main" val="2152745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173C30-D27D-65D5-0317-97717B89D389}"/>
              </a:ext>
            </a:extLst>
          </p:cNvPr>
          <p:cNvSpPr>
            <a:spLocks noGrp="1"/>
          </p:cNvSpPr>
          <p:nvPr>
            <p:ph type="title"/>
          </p:nvPr>
        </p:nvSpPr>
        <p:spPr>
          <a:xfrm>
            <a:off x="1138382" y="2625923"/>
            <a:ext cx="9915236" cy="1606154"/>
          </a:xfrm>
        </p:spPr>
        <p:txBody>
          <a:bodyPr/>
          <a:lstStyle/>
          <a:p>
            <a:pPr algn="ctr"/>
            <a:r>
              <a:rPr lang="en-US" dirty="0"/>
              <a:t>Thank YOU!</a:t>
            </a:r>
            <a:endParaRPr lang="ru-RU" dirty="0"/>
          </a:p>
        </p:txBody>
      </p:sp>
      <p:sp>
        <p:nvSpPr>
          <p:cNvPr id="3" name="Номер слайда 2">
            <a:extLst>
              <a:ext uri="{FF2B5EF4-FFF2-40B4-BE49-F238E27FC236}">
                <a16:creationId xmlns:a16="http://schemas.microsoft.com/office/drawing/2014/main" id="{576ACB46-0D17-EB92-432F-54EBA8830732}"/>
              </a:ext>
            </a:extLst>
          </p:cNvPr>
          <p:cNvSpPr>
            <a:spLocks noGrp="1"/>
          </p:cNvSpPr>
          <p:nvPr>
            <p:ph type="sldNum" sz="quarter" idx="4"/>
          </p:nvPr>
        </p:nvSpPr>
        <p:spPr/>
        <p:txBody>
          <a:bodyPr/>
          <a:lstStyle/>
          <a:p>
            <a:fld id="{DA896BDD-8C87-40D7-8650-5CFFA3FBC00B}" type="slidenum">
              <a:rPr lang="en-US" smtClean="0"/>
              <a:pPr/>
              <a:t>27</a:t>
            </a:fld>
            <a:endParaRPr lang="en-US"/>
          </a:p>
        </p:txBody>
      </p:sp>
    </p:spTree>
    <p:extLst>
      <p:ext uri="{BB962C8B-B14F-4D97-AF65-F5344CB8AC3E}">
        <p14:creationId xmlns:p14="http://schemas.microsoft.com/office/powerpoint/2010/main" val="157213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9D78974-A575-BCA3-F9F7-B357483E44A4}"/>
              </a:ext>
            </a:extLst>
          </p:cNvPr>
          <p:cNvSpPr>
            <a:spLocks noGrp="1"/>
          </p:cNvSpPr>
          <p:nvPr>
            <p:ph type="sldNum" sz="quarter" idx="4"/>
          </p:nvPr>
        </p:nvSpPr>
        <p:spPr/>
        <p:txBody>
          <a:bodyPr/>
          <a:lstStyle/>
          <a:p>
            <a:fld id="{DA896BDD-8C87-40D7-8650-5CFFA3FBC00B}" type="slidenum">
              <a:rPr lang="en-US" smtClean="0"/>
              <a:pPr/>
              <a:t>3</a:t>
            </a:fld>
            <a:endParaRPr lang="en-US"/>
          </a:p>
        </p:txBody>
      </p:sp>
      <p:sp>
        <p:nvSpPr>
          <p:cNvPr id="4" name="Текст 3">
            <a:extLst>
              <a:ext uri="{FF2B5EF4-FFF2-40B4-BE49-F238E27FC236}">
                <a16:creationId xmlns:a16="http://schemas.microsoft.com/office/drawing/2014/main" id="{47201D3E-18C1-6719-49AB-96A4BD4C219E}"/>
              </a:ext>
            </a:extLst>
          </p:cNvPr>
          <p:cNvSpPr>
            <a:spLocks noGrp="1"/>
          </p:cNvSpPr>
          <p:nvPr>
            <p:ph type="body" sz="quarter" idx="13"/>
          </p:nvPr>
        </p:nvSpPr>
        <p:spPr/>
        <p:txBody>
          <a:bodyPr/>
          <a:lstStyle/>
          <a:p>
            <a:r>
              <a:rPr lang="en-US" dirty="0"/>
              <a:t>Definition</a:t>
            </a:r>
            <a:endParaRPr lang="ru-RU" dirty="0"/>
          </a:p>
        </p:txBody>
      </p:sp>
      <p:sp>
        <p:nvSpPr>
          <p:cNvPr id="7" name="Цилиндр 6">
            <a:extLst>
              <a:ext uri="{FF2B5EF4-FFF2-40B4-BE49-F238E27FC236}">
                <a16:creationId xmlns:a16="http://schemas.microsoft.com/office/drawing/2014/main" id="{B9ADE215-62FC-1DD5-2CDE-64EF9FE64711}"/>
              </a:ext>
            </a:extLst>
          </p:cNvPr>
          <p:cNvSpPr/>
          <p:nvPr/>
        </p:nvSpPr>
        <p:spPr>
          <a:xfrm>
            <a:off x="3591542" y="4363175"/>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400" b="0" i="0" dirty="0">
                <a:solidFill>
                  <a:srgbClr val="202122"/>
                </a:solidFill>
                <a:effectLst/>
                <a:latin typeface="Arial" panose="020B0604020202020204" pitchFamily="34" charset="0"/>
              </a:rPr>
              <a:t>A database management system (</a:t>
            </a:r>
            <a:r>
              <a:rPr lang="en" sz="1400" b="1" i="0" dirty="0">
                <a:solidFill>
                  <a:srgbClr val="202122"/>
                </a:solidFill>
                <a:effectLst/>
                <a:latin typeface="Arial" panose="020B0604020202020204" pitchFamily="34" charset="0"/>
              </a:rPr>
              <a:t>DBMS</a:t>
            </a:r>
            <a:r>
              <a:rPr lang="en" sz="1400" b="0" i="0" dirty="0">
                <a:solidFill>
                  <a:srgbClr val="202122"/>
                </a:solidFill>
                <a:effectLst/>
                <a:latin typeface="Arial" panose="020B0604020202020204" pitchFamily="34" charset="0"/>
              </a:rPr>
              <a:t>) is the software that interacts with end users, applications, and the database itself to capture and analyze the data.</a:t>
            </a:r>
            <a:endParaRPr lang="ru-RU" sz="1400" dirty="0"/>
          </a:p>
        </p:txBody>
      </p:sp>
      <p:pic>
        <p:nvPicPr>
          <p:cNvPr id="9" name="Рисунок 8" descr="Лицо пришельца со сплошной заливкой">
            <a:extLst>
              <a:ext uri="{FF2B5EF4-FFF2-40B4-BE49-F238E27FC236}">
                <a16:creationId xmlns:a16="http://schemas.microsoft.com/office/drawing/2014/main" id="{1267244A-1216-B347-5DDE-1F24221EBF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112" y="931036"/>
            <a:ext cx="914400" cy="914400"/>
          </a:xfrm>
          <a:prstGeom prst="rect">
            <a:avLst/>
          </a:prstGeom>
        </p:spPr>
      </p:pic>
      <p:pic>
        <p:nvPicPr>
          <p:cNvPr id="10" name="Рисунок 9" descr="Лицо пришельца со сплошной заливкой">
            <a:extLst>
              <a:ext uri="{FF2B5EF4-FFF2-40B4-BE49-F238E27FC236}">
                <a16:creationId xmlns:a16="http://schemas.microsoft.com/office/drawing/2014/main" id="{4A494ADE-F45F-C339-A145-4B36047BB8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6488" y="931036"/>
            <a:ext cx="914400" cy="914400"/>
          </a:xfrm>
          <a:prstGeom prst="rect">
            <a:avLst/>
          </a:prstGeom>
        </p:spPr>
      </p:pic>
      <p:pic>
        <p:nvPicPr>
          <p:cNvPr id="11" name="Рисунок 10" descr="Лицо пришельца со сплошной заливкой">
            <a:extLst>
              <a:ext uri="{FF2B5EF4-FFF2-40B4-BE49-F238E27FC236}">
                <a16:creationId xmlns:a16="http://schemas.microsoft.com/office/drawing/2014/main" id="{3DB1AA20-919F-448E-58BA-10118115FA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112" y="4312369"/>
            <a:ext cx="914400" cy="914400"/>
          </a:xfrm>
          <a:prstGeom prst="rect">
            <a:avLst/>
          </a:prstGeom>
        </p:spPr>
      </p:pic>
      <p:pic>
        <p:nvPicPr>
          <p:cNvPr id="12" name="Рисунок 11" descr="Лицо пришельца со сплошной заливкой">
            <a:extLst>
              <a:ext uri="{FF2B5EF4-FFF2-40B4-BE49-F238E27FC236}">
                <a16:creationId xmlns:a16="http://schemas.microsoft.com/office/drawing/2014/main" id="{34DDB85B-9028-9638-EF65-668C222797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2199" y="4312369"/>
            <a:ext cx="914400" cy="914400"/>
          </a:xfrm>
          <a:prstGeom prst="rect">
            <a:avLst/>
          </a:prstGeom>
        </p:spPr>
      </p:pic>
      <p:sp>
        <p:nvSpPr>
          <p:cNvPr id="13" name="Цилиндр 12">
            <a:extLst>
              <a:ext uri="{FF2B5EF4-FFF2-40B4-BE49-F238E27FC236}">
                <a16:creationId xmlns:a16="http://schemas.microsoft.com/office/drawing/2014/main" id="{30B7926C-C13F-2F51-A7F7-4950260CE925}"/>
              </a:ext>
            </a:extLst>
          </p:cNvPr>
          <p:cNvSpPr/>
          <p:nvPr/>
        </p:nvSpPr>
        <p:spPr>
          <a:xfrm>
            <a:off x="3591541" y="2905454"/>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0" i="0" dirty="0">
                <a:solidFill>
                  <a:srgbClr val="202122"/>
                </a:solidFill>
                <a:effectLst/>
                <a:latin typeface="Arial" panose="020B0604020202020204" pitchFamily="34" charset="0"/>
              </a:rPr>
              <a:t>In computing, a </a:t>
            </a:r>
            <a:r>
              <a:rPr lang="en" b="1" i="0" dirty="0">
                <a:solidFill>
                  <a:srgbClr val="202122"/>
                </a:solidFill>
                <a:effectLst/>
                <a:latin typeface="Arial" panose="020B0604020202020204" pitchFamily="34" charset="0"/>
              </a:rPr>
              <a:t>database</a:t>
            </a:r>
            <a:r>
              <a:rPr lang="en" b="0" i="0" dirty="0">
                <a:solidFill>
                  <a:srgbClr val="202122"/>
                </a:solidFill>
                <a:effectLst/>
                <a:latin typeface="Arial" panose="020B0604020202020204" pitchFamily="34" charset="0"/>
              </a:rPr>
              <a:t> is an organized collection of data stored and accessed electronically. </a:t>
            </a:r>
            <a:endParaRPr lang="ru-RU" dirty="0"/>
          </a:p>
        </p:txBody>
      </p:sp>
      <p:sp>
        <p:nvSpPr>
          <p:cNvPr id="14" name="Цилиндр 13">
            <a:extLst>
              <a:ext uri="{FF2B5EF4-FFF2-40B4-BE49-F238E27FC236}">
                <a16:creationId xmlns:a16="http://schemas.microsoft.com/office/drawing/2014/main" id="{982D5207-E266-D712-9A72-867A4133EA00}"/>
              </a:ext>
            </a:extLst>
          </p:cNvPr>
          <p:cNvSpPr/>
          <p:nvPr/>
        </p:nvSpPr>
        <p:spPr>
          <a:xfrm>
            <a:off x="3591541" y="1447734"/>
            <a:ext cx="5008911" cy="1406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b="1" dirty="0">
                <a:solidFill>
                  <a:srgbClr val="202122"/>
                </a:solidFill>
                <a:latin typeface="Arial" panose="020B0604020202020204" pitchFamily="34" charset="0"/>
              </a:rPr>
              <a:t>D</a:t>
            </a:r>
            <a:r>
              <a:rPr lang="en" b="1" i="0" dirty="0">
                <a:solidFill>
                  <a:srgbClr val="202122"/>
                </a:solidFill>
                <a:effectLst/>
                <a:latin typeface="Arial" panose="020B0604020202020204" pitchFamily="34" charset="0"/>
              </a:rPr>
              <a:t>atabase</a:t>
            </a:r>
            <a:endParaRPr lang="ru-RU" dirty="0"/>
          </a:p>
        </p:txBody>
      </p:sp>
      <p:pic>
        <p:nvPicPr>
          <p:cNvPr id="25" name="Рисунок 24" descr="Интернет со сплошной заливкой">
            <a:extLst>
              <a:ext uri="{FF2B5EF4-FFF2-40B4-BE49-F238E27FC236}">
                <a16:creationId xmlns:a16="http://schemas.microsoft.com/office/drawing/2014/main" id="{3854A126-B3B3-168A-5EB2-1A93248EB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9775" y="1488817"/>
            <a:ext cx="1647825" cy="1647825"/>
          </a:xfrm>
          <a:prstGeom prst="rect">
            <a:avLst/>
          </a:prstGeom>
        </p:spPr>
      </p:pic>
      <p:pic>
        <p:nvPicPr>
          <p:cNvPr id="26" name="Рисунок 25" descr="Интернет со сплошной заливкой">
            <a:extLst>
              <a:ext uri="{FF2B5EF4-FFF2-40B4-BE49-F238E27FC236}">
                <a16:creationId xmlns:a16="http://schemas.microsoft.com/office/drawing/2014/main" id="{CEC9D92A-51EF-AF1C-859D-CBB311D2DE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5487" y="4818315"/>
            <a:ext cx="1647825" cy="1647825"/>
          </a:xfrm>
          <a:prstGeom prst="rect">
            <a:avLst/>
          </a:prstGeom>
        </p:spPr>
      </p:pic>
      <p:pic>
        <p:nvPicPr>
          <p:cNvPr id="27" name="Рисунок 26" descr="Интернет со сплошной заливкой">
            <a:extLst>
              <a:ext uri="{FF2B5EF4-FFF2-40B4-BE49-F238E27FC236}">
                <a16:creationId xmlns:a16="http://schemas.microsoft.com/office/drawing/2014/main" id="{E7E7795B-FB69-911D-99A0-6ABA15BD1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4820375"/>
            <a:ext cx="1647825" cy="1647825"/>
          </a:xfrm>
          <a:prstGeom prst="rect">
            <a:avLst/>
          </a:prstGeom>
        </p:spPr>
      </p:pic>
      <p:pic>
        <p:nvPicPr>
          <p:cNvPr id="28" name="Рисунок 27" descr="Интернет со сплошной заливкой">
            <a:extLst>
              <a:ext uri="{FF2B5EF4-FFF2-40B4-BE49-F238E27FC236}">
                <a16:creationId xmlns:a16="http://schemas.microsoft.com/office/drawing/2014/main" id="{21ABBBEC-7067-C550-6506-4BE221D8FF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393" y="1470712"/>
            <a:ext cx="1647825" cy="1647825"/>
          </a:xfrm>
          <a:prstGeom prst="rect">
            <a:avLst/>
          </a:prstGeom>
        </p:spPr>
      </p:pic>
      <p:sp>
        <p:nvSpPr>
          <p:cNvPr id="29" name="Стрелка углом вверх 28">
            <a:extLst>
              <a:ext uri="{FF2B5EF4-FFF2-40B4-BE49-F238E27FC236}">
                <a16:creationId xmlns:a16="http://schemas.microsoft.com/office/drawing/2014/main" id="{88EA6724-E6F1-B47E-D30D-4A76643A037A}"/>
              </a:ext>
            </a:extLst>
          </p:cNvPr>
          <p:cNvSpPr/>
          <p:nvPr/>
        </p:nvSpPr>
        <p:spPr>
          <a:xfrm>
            <a:off x="9124950" y="2840361"/>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Стрелка углом вверх 30">
            <a:extLst>
              <a:ext uri="{FF2B5EF4-FFF2-40B4-BE49-F238E27FC236}">
                <a16:creationId xmlns:a16="http://schemas.microsoft.com/office/drawing/2014/main" id="{A6F7E594-3F9A-59A4-B7E6-D288C7FC8044}"/>
              </a:ext>
            </a:extLst>
          </p:cNvPr>
          <p:cNvSpPr/>
          <p:nvPr/>
        </p:nvSpPr>
        <p:spPr>
          <a:xfrm rot="10800000">
            <a:off x="1547811" y="3685736"/>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Стрелка углом вверх 32">
            <a:extLst>
              <a:ext uri="{FF2B5EF4-FFF2-40B4-BE49-F238E27FC236}">
                <a16:creationId xmlns:a16="http://schemas.microsoft.com/office/drawing/2014/main" id="{7DA686BF-8AFA-6721-DE1C-4EB4DB6DC0B8}"/>
              </a:ext>
            </a:extLst>
          </p:cNvPr>
          <p:cNvSpPr/>
          <p:nvPr/>
        </p:nvSpPr>
        <p:spPr>
          <a:xfrm flipH="1">
            <a:off x="1547810" y="2840361"/>
            <a:ext cx="1495115"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Стрелка углом вверх 33">
            <a:extLst>
              <a:ext uri="{FF2B5EF4-FFF2-40B4-BE49-F238E27FC236}">
                <a16:creationId xmlns:a16="http://schemas.microsoft.com/office/drawing/2014/main" id="{076944D4-747D-B52D-0A4D-DB455C4F2E7C}"/>
              </a:ext>
            </a:extLst>
          </p:cNvPr>
          <p:cNvSpPr/>
          <p:nvPr/>
        </p:nvSpPr>
        <p:spPr>
          <a:xfrm rot="10800000" flipH="1">
            <a:off x="9124950" y="3688734"/>
            <a:ext cx="1504950" cy="7390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894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par>
                                <p:cTn id="34" presetID="14"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randombar(horizontal)">
                                      <p:cBhvr>
                                        <p:cTn id="46" dur="500"/>
                                        <p:tgtEl>
                                          <p:spTgt spid="25"/>
                                        </p:tgtEl>
                                      </p:cBhvr>
                                    </p:animEffect>
                                  </p:childTnLst>
                                </p:cTn>
                              </p:par>
                              <p:par>
                                <p:cTn id="47" presetID="14" presetClass="entr" presetSubtype="1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arn(inVertical)">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randombar(horizontal)">
                                      <p:cBhvr>
                                        <p:cTn id="59" dur="500"/>
                                        <p:tgtEl>
                                          <p:spTgt spid="28"/>
                                        </p:tgtEl>
                                      </p:cBhvr>
                                    </p:animEffect>
                                  </p:childTnLst>
                                </p:cTn>
                              </p:par>
                              <p:par>
                                <p:cTn id="60" presetID="14" presetClass="entr" presetSubtype="1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randombar(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arn(inVertic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randombar(horizontal)">
                                      <p:cBhvr>
                                        <p:cTn id="72" dur="500"/>
                                        <p:tgtEl>
                                          <p:spTgt spid="27"/>
                                        </p:tgtEl>
                                      </p:cBhvr>
                                    </p:animEffect>
                                  </p:childTnLst>
                                </p:cTn>
                              </p:par>
                              <p:par>
                                <p:cTn id="73" presetID="14" presetClass="entr" presetSubtype="1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randombar(horizontal)">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29" grpId="0" animBg="1"/>
      <p:bldP spid="31"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297F66E2-28A0-6123-9EB9-A6F02EFC3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839" y="959809"/>
            <a:ext cx="10242961" cy="5761666"/>
          </a:xfrm>
        </p:spPr>
      </p:pic>
      <p:sp>
        <p:nvSpPr>
          <p:cNvPr id="3" name="Номер слайда 2">
            <a:extLst>
              <a:ext uri="{FF2B5EF4-FFF2-40B4-BE49-F238E27FC236}">
                <a16:creationId xmlns:a16="http://schemas.microsoft.com/office/drawing/2014/main" id="{22D366E2-F037-6450-7CE7-9B70478CE398}"/>
              </a:ext>
            </a:extLst>
          </p:cNvPr>
          <p:cNvSpPr>
            <a:spLocks noGrp="1"/>
          </p:cNvSpPr>
          <p:nvPr>
            <p:ph type="sldNum" sz="quarter" idx="4"/>
          </p:nvPr>
        </p:nvSpPr>
        <p:spPr/>
        <p:txBody>
          <a:bodyPr/>
          <a:lstStyle/>
          <a:p>
            <a:fld id="{DA896BDD-8C87-40D7-8650-5CFFA3FBC00B}" type="slidenum">
              <a:rPr lang="en-US" smtClean="0"/>
              <a:pPr/>
              <a:t>4</a:t>
            </a:fld>
            <a:endParaRPr lang="en-US"/>
          </a:p>
        </p:txBody>
      </p:sp>
      <p:sp>
        <p:nvSpPr>
          <p:cNvPr id="4" name="Текст 3">
            <a:extLst>
              <a:ext uri="{FF2B5EF4-FFF2-40B4-BE49-F238E27FC236}">
                <a16:creationId xmlns:a16="http://schemas.microsoft.com/office/drawing/2014/main" id="{87E57E7A-47F7-F80E-1A44-8C38467DEE8F}"/>
              </a:ext>
            </a:extLst>
          </p:cNvPr>
          <p:cNvSpPr>
            <a:spLocks noGrp="1"/>
          </p:cNvSpPr>
          <p:nvPr>
            <p:ph type="body" sz="quarter" idx="13"/>
          </p:nvPr>
        </p:nvSpPr>
        <p:spPr/>
        <p:txBody>
          <a:bodyPr/>
          <a:lstStyle/>
          <a:p>
            <a:r>
              <a:rPr lang="en" b="1" i="0" dirty="0">
                <a:effectLst/>
                <a:latin typeface="Arial" panose="020B0604020202020204" pitchFamily="34" charset="0"/>
                <a:cs typeface="Arial" panose="020B0604020202020204" pitchFamily="34" charset="0"/>
              </a:rPr>
              <a:t>DBMS</a:t>
            </a:r>
          </a:p>
          <a:p>
            <a:endParaRPr lang="ru-RU" dirty="0"/>
          </a:p>
        </p:txBody>
      </p:sp>
    </p:spTree>
    <p:extLst>
      <p:ext uri="{BB962C8B-B14F-4D97-AF65-F5344CB8AC3E}">
        <p14:creationId xmlns:p14="http://schemas.microsoft.com/office/powerpoint/2010/main" val="223432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Объект 11" descr="Таблица со сплошной заливкой">
            <a:extLst>
              <a:ext uri="{FF2B5EF4-FFF2-40B4-BE49-F238E27FC236}">
                <a16:creationId xmlns:a16="http://schemas.microsoft.com/office/drawing/2014/main" id="{87270A4D-9399-E62F-DE80-4CC04C93E1D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6670" y="1895745"/>
            <a:ext cx="1262122" cy="1262122"/>
          </a:xfrm>
        </p:spPr>
      </p:pic>
      <p:sp>
        <p:nvSpPr>
          <p:cNvPr id="3" name="Номер слайда 2">
            <a:extLst>
              <a:ext uri="{FF2B5EF4-FFF2-40B4-BE49-F238E27FC236}">
                <a16:creationId xmlns:a16="http://schemas.microsoft.com/office/drawing/2014/main" id="{61BB2B98-6C5C-B4BD-0805-581467A8461E}"/>
              </a:ext>
            </a:extLst>
          </p:cNvPr>
          <p:cNvSpPr>
            <a:spLocks noGrp="1"/>
          </p:cNvSpPr>
          <p:nvPr>
            <p:ph type="sldNum" sz="quarter" idx="4"/>
          </p:nvPr>
        </p:nvSpPr>
        <p:spPr/>
        <p:txBody>
          <a:bodyPr/>
          <a:lstStyle/>
          <a:p>
            <a:fld id="{DA896BDD-8C87-40D7-8650-5CFFA3FBC00B}" type="slidenum">
              <a:rPr lang="en-US" smtClean="0"/>
              <a:pPr/>
              <a:t>5</a:t>
            </a:fld>
            <a:endParaRPr lang="en-US"/>
          </a:p>
        </p:txBody>
      </p:sp>
      <p:sp>
        <p:nvSpPr>
          <p:cNvPr id="4" name="Текст 3">
            <a:extLst>
              <a:ext uri="{FF2B5EF4-FFF2-40B4-BE49-F238E27FC236}">
                <a16:creationId xmlns:a16="http://schemas.microsoft.com/office/drawing/2014/main" id="{B134E22A-C867-3605-B5A9-F55A17DE043A}"/>
              </a:ext>
            </a:extLst>
          </p:cNvPr>
          <p:cNvSpPr>
            <a:spLocks noGrp="1"/>
          </p:cNvSpPr>
          <p:nvPr>
            <p:ph type="body" sz="quarter" idx="13"/>
          </p:nvPr>
        </p:nvSpPr>
        <p:spPr>
          <a:xfrm>
            <a:off x="184727" y="274836"/>
            <a:ext cx="12192000" cy="738723"/>
          </a:xfrm>
        </p:spPr>
        <p:txBody>
          <a:bodyPr/>
          <a:lstStyle/>
          <a:p>
            <a:pPr algn="l"/>
            <a:r>
              <a:rPr lang="en" b="1" i="0" dirty="0">
                <a:effectLst/>
                <a:latin typeface="Arial" panose="020B0604020202020204" pitchFamily="34" charset="0"/>
                <a:cs typeface="Arial" panose="020B0604020202020204" pitchFamily="34" charset="0"/>
              </a:rPr>
              <a:t>Relational database</a:t>
            </a:r>
          </a:p>
          <a:p>
            <a:endParaRPr lang="ru-RU" dirty="0"/>
          </a:p>
        </p:txBody>
      </p:sp>
      <p:sp>
        <p:nvSpPr>
          <p:cNvPr id="6" name="Цилиндр 5">
            <a:extLst>
              <a:ext uri="{FF2B5EF4-FFF2-40B4-BE49-F238E27FC236}">
                <a16:creationId xmlns:a16="http://schemas.microsoft.com/office/drawing/2014/main" id="{8D254BD3-0E11-1BD6-493B-C8E386E5259F}"/>
              </a:ext>
            </a:extLst>
          </p:cNvPr>
          <p:cNvSpPr/>
          <p:nvPr/>
        </p:nvSpPr>
        <p:spPr>
          <a:xfrm>
            <a:off x="7240772" y="4633136"/>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Цилиндр 8">
            <a:extLst>
              <a:ext uri="{FF2B5EF4-FFF2-40B4-BE49-F238E27FC236}">
                <a16:creationId xmlns:a16="http://schemas.microsoft.com/office/drawing/2014/main" id="{1D4FFBC9-B71C-B3BE-B981-D9DC1BCF7B7F}"/>
              </a:ext>
            </a:extLst>
          </p:cNvPr>
          <p:cNvSpPr/>
          <p:nvPr/>
        </p:nvSpPr>
        <p:spPr>
          <a:xfrm>
            <a:off x="7240772" y="3215017"/>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Цилиндр 9">
            <a:extLst>
              <a:ext uri="{FF2B5EF4-FFF2-40B4-BE49-F238E27FC236}">
                <a16:creationId xmlns:a16="http://schemas.microsoft.com/office/drawing/2014/main" id="{53768609-184F-38BD-F392-DC9F7834F0DF}"/>
              </a:ext>
            </a:extLst>
          </p:cNvPr>
          <p:cNvSpPr/>
          <p:nvPr/>
        </p:nvSpPr>
        <p:spPr>
          <a:xfrm>
            <a:off x="7240772" y="1796898"/>
            <a:ext cx="3774558" cy="13609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Объект 11" descr="Таблица со сплошной заливкой">
            <a:extLst>
              <a:ext uri="{FF2B5EF4-FFF2-40B4-BE49-F238E27FC236}">
                <a16:creationId xmlns:a16="http://schemas.microsoft.com/office/drawing/2014/main" id="{F14BED78-917F-70B6-251D-239CA7EF3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8792" y="3069073"/>
            <a:ext cx="1262122" cy="1262122"/>
          </a:xfrm>
          <a:prstGeom prst="rect">
            <a:avLst/>
          </a:prstGeom>
        </p:spPr>
      </p:pic>
      <p:pic>
        <p:nvPicPr>
          <p:cNvPr id="15" name="Объект 11" descr="Таблица со сплошной заливкой">
            <a:extLst>
              <a:ext uri="{FF2B5EF4-FFF2-40B4-BE49-F238E27FC236}">
                <a16:creationId xmlns:a16="http://schemas.microsoft.com/office/drawing/2014/main" id="{92C561F0-91A7-3947-FA43-76D073AC29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853" y="1165837"/>
            <a:ext cx="1262122" cy="1262122"/>
          </a:xfrm>
          <a:prstGeom prst="rect">
            <a:avLst/>
          </a:prstGeom>
        </p:spPr>
      </p:pic>
      <p:sp>
        <p:nvSpPr>
          <p:cNvPr id="16" name="Стрелка углом вверх 15">
            <a:extLst>
              <a:ext uri="{FF2B5EF4-FFF2-40B4-BE49-F238E27FC236}">
                <a16:creationId xmlns:a16="http://schemas.microsoft.com/office/drawing/2014/main" id="{10E4FF8B-2991-1A2D-A29D-F39F946E91BD}"/>
              </a:ext>
            </a:extLst>
          </p:cNvPr>
          <p:cNvSpPr/>
          <p:nvPr/>
        </p:nvSpPr>
        <p:spPr>
          <a:xfrm rot="10800000">
            <a:off x="2015743" y="1552480"/>
            <a:ext cx="738579" cy="4888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Стрелка углом вверх 16">
            <a:extLst>
              <a:ext uri="{FF2B5EF4-FFF2-40B4-BE49-F238E27FC236}">
                <a16:creationId xmlns:a16="http://schemas.microsoft.com/office/drawing/2014/main" id="{E0B42354-1663-369D-241C-742E9E8F9FD2}"/>
              </a:ext>
            </a:extLst>
          </p:cNvPr>
          <p:cNvSpPr/>
          <p:nvPr/>
        </p:nvSpPr>
        <p:spPr>
          <a:xfrm rot="10800000" flipH="1">
            <a:off x="2438792" y="2669031"/>
            <a:ext cx="734014" cy="4888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Стрелка углом вверх 17">
            <a:extLst>
              <a:ext uri="{FF2B5EF4-FFF2-40B4-BE49-F238E27FC236}">
                <a16:creationId xmlns:a16="http://schemas.microsoft.com/office/drawing/2014/main" id="{5FB3D0F4-CC6E-CFC3-2C92-C6128BF428E3}"/>
              </a:ext>
            </a:extLst>
          </p:cNvPr>
          <p:cNvSpPr/>
          <p:nvPr/>
        </p:nvSpPr>
        <p:spPr>
          <a:xfrm>
            <a:off x="3706717" y="2427959"/>
            <a:ext cx="522383" cy="12725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Двойная стрелка влево/вверх 20">
            <a:extLst>
              <a:ext uri="{FF2B5EF4-FFF2-40B4-BE49-F238E27FC236}">
                <a16:creationId xmlns:a16="http://schemas.microsoft.com/office/drawing/2014/main" id="{FD17682F-F19A-F52D-E0C2-4A46A33BDEA2}"/>
              </a:ext>
            </a:extLst>
          </p:cNvPr>
          <p:cNvSpPr/>
          <p:nvPr/>
        </p:nvSpPr>
        <p:spPr>
          <a:xfrm rot="16200000">
            <a:off x="4033162" y="2386182"/>
            <a:ext cx="2965143" cy="130016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a:extLst>
              <a:ext uri="{FF2B5EF4-FFF2-40B4-BE49-F238E27FC236}">
                <a16:creationId xmlns:a16="http://schemas.microsoft.com/office/drawing/2014/main" id="{4A29D65C-CA99-9E5B-D0C4-11960F59E7E6}"/>
              </a:ext>
            </a:extLst>
          </p:cNvPr>
          <p:cNvSpPr txBox="1"/>
          <p:nvPr/>
        </p:nvSpPr>
        <p:spPr>
          <a:xfrm>
            <a:off x="272255" y="4507587"/>
            <a:ext cx="3956845" cy="2308324"/>
          </a:xfrm>
          <a:prstGeom prst="rect">
            <a:avLst/>
          </a:prstGeom>
          <a:noFill/>
        </p:spPr>
        <p:txBody>
          <a:bodyPr wrap="square">
            <a:spAutoFit/>
          </a:bodyPr>
          <a:lstStyle/>
          <a:p>
            <a:r>
              <a:rPr lang="en" b="0" i="0" dirty="0">
                <a:solidFill>
                  <a:srgbClr val="5F6368"/>
                </a:solidFill>
                <a:effectLst/>
                <a:latin typeface="Arial" panose="020B0604020202020204" pitchFamily="34" charset="0"/>
                <a:cs typeface="Arial" panose="020B0604020202020204" pitchFamily="34" charset="0"/>
              </a:rPr>
              <a:t>A relational database is a collection of information that organizes data in predefined relationships where data is stored in one or more tables (or "relations") of columns and rows, making it easy to see and understand how different data structures relate to each other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08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grpId="1" nodeType="clickEffect">
                                  <p:stCondLst>
                                    <p:cond delay="0"/>
                                  </p:stCondLst>
                                  <p:childTnLst>
                                    <p:animMotion origin="layout" path="M 2.08333E-6 1.48148E-6 L -0.05378 0.04004 C -0.06498 0.04907 -0.08177 0.05393 -0.09935 0.05393 C -0.1194 0.05393 -0.13542 0.04907 -0.14675 0.04004 L -0.20026 1.48148E-6 " pathEditMode="relative" rAng="0" ptsTypes="AAAAA">
                                      <p:cBhvr>
                                        <p:cTn id="27" dur="2000" fill="hold"/>
                                        <p:tgtEl>
                                          <p:spTgt spid="6"/>
                                        </p:tgtEl>
                                        <p:attrNameLst>
                                          <p:attrName>ppt_x</p:attrName>
                                          <p:attrName>ppt_y</p:attrName>
                                        </p:attrNameLst>
                                      </p:cBhvr>
                                      <p:rCtr x="-10013" y="2685"/>
                                    </p:animMotion>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trips(down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randombar(horizontal)">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0" grpId="0" animBg="1"/>
      <p:bldP spid="16" grpId="0" animBg="1"/>
      <p:bldP spid="17" grpId="0" animBg="1"/>
      <p:bldP spid="18"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409E54D1-626A-7C45-ACDE-770DF52CD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025" y="655759"/>
            <a:ext cx="11067473" cy="6202241"/>
          </a:xfrm>
        </p:spPr>
      </p:pic>
      <p:sp>
        <p:nvSpPr>
          <p:cNvPr id="3" name="Номер слайда 2">
            <a:extLst>
              <a:ext uri="{FF2B5EF4-FFF2-40B4-BE49-F238E27FC236}">
                <a16:creationId xmlns:a16="http://schemas.microsoft.com/office/drawing/2014/main" id="{0DBBCB64-812B-7E81-B8FC-F9562581D0D7}"/>
              </a:ext>
            </a:extLst>
          </p:cNvPr>
          <p:cNvSpPr>
            <a:spLocks noGrp="1"/>
          </p:cNvSpPr>
          <p:nvPr>
            <p:ph type="sldNum" sz="quarter" idx="4"/>
          </p:nvPr>
        </p:nvSpPr>
        <p:spPr/>
        <p:txBody>
          <a:bodyPr/>
          <a:lstStyle/>
          <a:p>
            <a:fld id="{DA896BDD-8C87-40D7-8650-5CFFA3FBC00B}" type="slidenum">
              <a:rPr lang="en-US" smtClean="0"/>
              <a:pPr/>
              <a:t>6</a:t>
            </a:fld>
            <a:endParaRPr lang="en-US"/>
          </a:p>
        </p:txBody>
      </p:sp>
      <p:sp>
        <p:nvSpPr>
          <p:cNvPr id="4" name="Текст 3">
            <a:extLst>
              <a:ext uri="{FF2B5EF4-FFF2-40B4-BE49-F238E27FC236}">
                <a16:creationId xmlns:a16="http://schemas.microsoft.com/office/drawing/2014/main" id="{369E8912-4A9A-83F8-9258-4611874AAB22}"/>
              </a:ext>
            </a:extLst>
          </p:cNvPr>
          <p:cNvSpPr>
            <a:spLocks noGrp="1"/>
          </p:cNvSpPr>
          <p:nvPr>
            <p:ph type="body" sz="quarter" idx="13"/>
          </p:nvPr>
        </p:nvSpPr>
        <p:spPr>
          <a:xfrm>
            <a:off x="264550" y="136525"/>
            <a:ext cx="11484425" cy="369362"/>
          </a:xfrm>
        </p:spPr>
        <p:txBody>
          <a:bodyPr/>
          <a:lstStyle/>
          <a:p>
            <a:r>
              <a:rPr lang="en-US" dirty="0"/>
              <a:t>SQL</a:t>
            </a:r>
            <a:endParaRPr lang="ru-RU" dirty="0"/>
          </a:p>
        </p:txBody>
      </p:sp>
      <p:sp>
        <p:nvSpPr>
          <p:cNvPr id="10" name="TextBox 9">
            <a:extLst>
              <a:ext uri="{FF2B5EF4-FFF2-40B4-BE49-F238E27FC236}">
                <a16:creationId xmlns:a16="http://schemas.microsoft.com/office/drawing/2014/main" id="{1F8C3A0C-E84D-D989-939D-2764AF10FD0B}"/>
              </a:ext>
            </a:extLst>
          </p:cNvPr>
          <p:cNvSpPr txBox="1"/>
          <p:nvPr/>
        </p:nvSpPr>
        <p:spPr>
          <a:xfrm>
            <a:off x="745299" y="1224511"/>
            <a:ext cx="6125226" cy="369332"/>
          </a:xfrm>
          <a:prstGeom prst="rect">
            <a:avLst/>
          </a:prstGeom>
          <a:noFill/>
        </p:spPr>
        <p:txBody>
          <a:bodyPr wrap="square">
            <a:spAutoFit/>
          </a:bodyPr>
          <a:lstStyle/>
          <a:p>
            <a:pPr algn="l"/>
            <a:r>
              <a:rPr lang="en" b="1" i="0" dirty="0">
                <a:solidFill>
                  <a:schemeClr val="bg1"/>
                </a:solidFill>
                <a:effectLst/>
                <a:latin typeface="Arial" panose="020B0604020202020204" pitchFamily="34" charset="0"/>
                <a:cs typeface="Arial" panose="020B0604020202020204" pitchFamily="34" charset="0"/>
              </a:rPr>
              <a:t>Some of The Most Important SQL Commands</a:t>
            </a:r>
          </a:p>
        </p:txBody>
      </p:sp>
      <p:sp>
        <p:nvSpPr>
          <p:cNvPr id="19" name="TextBox 18">
            <a:extLst>
              <a:ext uri="{FF2B5EF4-FFF2-40B4-BE49-F238E27FC236}">
                <a16:creationId xmlns:a16="http://schemas.microsoft.com/office/drawing/2014/main" id="{6A063150-2114-7079-4956-C1E75BE9561F}"/>
              </a:ext>
            </a:extLst>
          </p:cNvPr>
          <p:cNvSpPr txBox="1"/>
          <p:nvPr/>
        </p:nvSpPr>
        <p:spPr>
          <a:xfrm>
            <a:off x="3805826" y="2590129"/>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SELECT</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Извлекает данные из базы данных</a:t>
            </a:r>
          </a:p>
        </p:txBody>
      </p:sp>
      <p:sp>
        <p:nvSpPr>
          <p:cNvPr id="21" name="TextBox 20">
            <a:extLst>
              <a:ext uri="{FF2B5EF4-FFF2-40B4-BE49-F238E27FC236}">
                <a16:creationId xmlns:a16="http://schemas.microsoft.com/office/drawing/2014/main" id="{990F7876-D567-B6D5-7AE8-1CF0ECDAE86C}"/>
              </a:ext>
            </a:extLst>
          </p:cNvPr>
          <p:cNvSpPr txBox="1"/>
          <p:nvPr/>
        </p:nvSpPr>
        <p:spPr>
          <a:xfrm>
            <a:off x="3805826" y="290137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UPDATE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обновляет данные в базе данных</a:t>
            </a:r>
          </a:p>
        </p:txBody>
      </p:sp>
      <p:sp>
        <p:nvSpPr>
          <p:cNvPr id="23" name="TextBox 22">
            <a:extLst>
              <a:ext uri="{FF2B5EF4-FFF2-40B4-BE49-F238E27FC236}">
                <a16:creationId xmlns:a16="http://schemas.microsoft.com/office/drawing/2014/main" id="{86C15C42-1571-4B4D-3BFA-E2BDAD81D438}"/>
              </a:ext>
            </a:extLst>
          </p:cNvPr>
          <p:cNvSpPr txBox="1"/>
          <p:nvPr/>
        </p:nvSpPr>
        <p:spPr>
          <a:xfrm>
            <a:off x="3805826" y="320871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DELETE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данных из базы данных</a:t>
            </a:r>
          </a:p>
        </p:txBody>
      </p:sp>
      <p:sp>
        <p:nvSpPr>
          <p:cNvPr id="25" name="TextBox 24">
            <a:extLst>
              <a:ext uri="{FF2B5EF4-FFF2-40B4-BE49-F238E27FC236}">
                <a16:creationId xmlns:a16="http://schemas.microsoft.com/office/drawing/2014/main" id="{4ED6B71D-4DE5-FE48-0F70-BB267EEFF9B7}"/>
              </a:ext>
            </a:extLst>
          </p:cNvPr>
          <p:cNvSpPr txBox="1"/>
          <p:nvPr/>
        </p:nvSpPr>
        <p:spPr>
          <a:xfrm>
            <a:off x="3981190" y="3519959"/>
            <a:ext cx="3532340" cy="43088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INSERT INTO</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Вставка новых данных в базу данных</a:t>
            </a:r>
          </a:p>
        </p:txBody>
      </p:sp>
      <p:sp>
        <p:nvSpPr>
          <p:cNvPr id="27" name="TextBox 26">
            <a:extLst>
              <a:ext uri="{FF2B5EF4-FFF2-40B4-BE49-F238E27FC236}">
                <a16:creationId xmlns:a16="http://schemas.microsoft.com/office/drawing/2014/main" id="{08B1DBF0-B84E-2F37-0D74-DB17871752EA}"/>
              </a:ext>
            </a:extLst>
          </p:cNvPr>
          <p:cNvSpPr txBox="1"/>
          <p:nvPr/>
        </p:nvSpPr>
        <p:spPr>
          <a:xfrm>
            <a:off x="3805826" y="1979199"/>
            <a:ext cx="4010415"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CREATE DATABASE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создает новую базу данных</a:t>
            </a:r>
          </a:p>
        </p:txBody>
      </p:sp>
      <p:sp>
        <p:nvSpPr>
          <p:cNvPr id="31" name="TextBox 30">
            <a:extLst>
              <a:ext uri="{FF2B5EF4-FFF2-40B4-BE49-F238E27FC236}">
                <a16:creationId xmlns:a16="http://schemas.microsoft.com/office/drawing/2014/main" id="{7FC01CB4-6676-98F1-F8F1-9C74AACD4EBB}"/>
              </a:ext>
            </a:extLst>
          </p:cNvPr>
          <p:cNvSpPr txBox="1"/>
          <p:nvPr/>
        </p:nvSpPr>
        <p:spPr>
          <a:xfrm>
            <a:off x="3805826" y="2280837"/>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CREATE TABLE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Создание новой таблицы</a:t>
            </a:r>
          </a:p>
        </p:txBody>
      </p:sp>
      <p:sp>
        <p:nvSpPr>
          <p:cNvPr id="37" name="TextBox 36">
            <a:extLst>
              <a:ext uri="{FF2B5EF4-FFF2-40B4-BE49-F238E27FC236}">
                <a16:creationId xmlns:a16="http://schemas.microsoft.com/office/drawing/2014/main" id="{AB9165F5-BA83-BE58-6780-2176FA2CDEC3}"/>
              </a:ext>
            </a:extLst>
          </p:cNvPr>
          <p:cNvSpPr txBox="1"/>
          <p:nvPr/>
        </p:nvSpPr>
        <p:spPr>
          <a:xfrm>
            <a:off x="4657596" y="3990874"/>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DROP TABLE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таблицы</a:t>
            </a:r>
          </a:p>
        </p:txBody>
      </p:sp>
      <p:sp>
        <p:nvSpPr>
          <p:cNvPr id="40" name="TextBox 39">
            <a:extLst>
              <a:ext uri="{FF2B5EF4-FFF2-40B4-BE49-F238E27FC236}">
                <a16:creationId xmlns:a16="http://schemas.microsoft.com/office/drawing/2014/main" id="{A537B647-CC15-ADFE-5E2F-9599124E55FF}"/>
              </a:ext>
            </a:extLst>
          </p:cNvPr>
          <p:cNvSpPr txBox="1"/>
          <p:nvPr/>
        </p:nvSpPr>
        <p:spPr>
          <a:xfrm>
            <a:off x="4657596" y="4292512"/>
            <a:ext cx="3532340" cy="26161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l">
              <a:buFont typeface="Arial" panose="020B0604020202020204" pitchFamily="34" charset="0"/>
              <a:buChar char="•"/>
            </a:pPr>
            <a:r>
              <a:rPr lang="en" sz="1100" b="1" i="0" dirty="0">
                <a:solidFill>
                  <a:schemeClr val="tx1"/>
                </a:solidFill>
                <a:effectLst/>
                <a:latin typeface="Verdana" panose="020B0604030504040204" pitchFamily="34" charset="0"/>
              </a:rPr>
              <a:t>DROP </a:t>
            </a:r>
            <a:r>
              <a:rPr lang="en" sz="1100" b="1" dirty="0">
                <a:solidFill>
                  <a:schemeClr val="tx1"/>
                </a:solidFill>
                <a:latin typeface="Verdana" panose="020B0604030504040204" pitchFamily="34" charset="0"/>
              </a:rPr>
              <a:t>DATABASE</a:t>
            </a:r>
            <a:r>
              <a:rPr lang="en" sz="1100" b="0" i="0" dirty="0">
                <a:solidFill>
                  <a:schemeClr val="tx1"/>
                </a:solidFill>
                <a:effectLst/>
                <a:latin typeface="Verdana" panose="020B0604030504040204" pitchFamily="34" charset="0"/>
              </a:rPr>
              <a:t> - </a:t>
            </a:r>
            <a:r>
              <a:rPr lang="ru-RU" sz="1100" b="0" i="0" dirty="0">
                <a:solidFill>
                  <a:schemeClr val="tx1"/>
                </a:solidFill>
                <a:effectLst/>
                <a:latin typeface="Verdana" panose="020B0604030504040204" pitchFamily="34" charset="0"/>
              </a:rPr>
              <a:t>Удаление б</a:t>
            </a:r>
            <a:r>
              <a:rPr lang="ru-RU" sz="1100" dirty="0">
                <a:solidFill>
                  <a:schemeClr val="tx1"/>
                </a:solidFill>
                <a:latin typeface="Verdana" panose="020B0604030504040204" pitchFamily="34" charset="0"/>
              </a:rPr>
              <a:t>азы данных</a:t>
            </a:r>
            <a:endParaRPr lang="ru-RU" sz="1100" b="0" i="0" dirty="0">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17620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C647E57-6193-E390-AEA7-9558916EAEA6}"/>
              </a:ext>
            </a:extLst>
          </p:cNvPr>
          <p:cNvSpPr>
            <a:spLocks noGrp="1"/>
          </p:cNvSpPr>
          <p:nvPr>
            <p:ph idx="1"/>
          </p:nvPr>
        </p:nvSpPr>
        <p:spPr/>
        <p:txBody>
          <a:bodyPr/>
          <a:lstStyle/>
          <a:p>
            <a:pPr algn="ctr"/>
            <a:r>
              <a:rPr lang="en" b="0" i="0" dirty="0">
                <a:solidFill>
                  <a:srgbClr val="000000"/>
                </a:solidFill>
                <a:effectLst/>
                <a:latin typeface="Arial" panose="020B0604020202020204" pitchFamily="34" charset="0"/>
                <a:cs typeface="Arial" panose="020B0604020202020204" pitchFamily="34" charset="0"/>
              </a:rPr>
              <a:t>The </a:t>
            </a:r>
            <a:r>
              <a:rPr lang="en" dirty="0">
                <a:latin typeface="Arial" panose="020B0604020202020204" pitchFamily="34" charset="0"/>
                <a:cs typeface="Arial" panose="020B0604020202020204" pitchFamily="34" charset="0"/>
              </a:rPr>
              <a:t>CREATE DATABASE</a:t>
            </a:r>
            <a:r>
              <a:rPr lang="en" b="0" i="0" dirty="0">
                <a:solidFill>
                  <a:srgbClr val="000000"/>
                </a:solidFill>
                <a:effectLst/>
                <a:latin typeface="Arial" panose="020B0604020202020204" pitchFamily="34" charset="0"/>
                <a:cs typeface="Arial" panose="020B0604020202020204" pitchFamily="34" charset="0"/>
              </a:rPr>
              <a:t> statement is used to create a new SQL database.</a:t>
            </a:r>
          </a:p>
          <a:p>
            <a:pPr marL="0" indent="0" algn="ctr">
              <a:buNone/>
            </a:pPr>
            <a:r>
              <a:rPr lang="en" b="1" i="0" u="sng" dirty="0">
                <a:solidFill>
                  <a:srgbClr val="000000"/>
                </a:solidFill>
                <a:effectLst/>
                <a:latin typeface="Arial" panose="020B0604020202020204" pitchFamily="34" charset="0"/>
                <a:cs typeface="Arial" panose="020B0604020202020204" pitchFamily="34" charset="0"/>
              </a:rPr>
              <a:t>Syntax:</a:t>
            </a:r>
          </a:p>
          <a:p>
            <a:pPr marL="0" indent="0">
              <a:buNone/>
            </a:pPr>
            <a:r>
              <a:rPr lang="en" b="0" i="0" dirty="0">
                <a:solidFill>
                  <a:srgbClr val="0000CD"/>
                </a:solidFill>
                <a:effectLst/>
                <a:latin typeface="Consolas" panose="020B0609020204030204" pitchFamily="49" charset="0"/>
              </a:rPr>
              <a:t>CREATE</a:t>
            </a:r>
            <a:r>
              <a:rPr lang="en" b="0" i="0" dirty="0">
                <a:solidFill>
                  <a:srgbClr val="000000"/>
                </a:solidFill>
                <a:effectLst/>
                <a:latin typeface="Consolas" panose="020B0609020204030204" pitchFamily="49" charset="0"/>
              </a:rPr>
              <a:t> </a:t>
            </a:r>
            <a:r>
              <a:rPr lang="en" b="0" i="0" dirty="0">
                <a:solidFill>
                  <a:srgbClr val="0000CD"/>
                </a:solidFill>
                <a:effectLst/>
                <a:latin typeface="Consolas" panose="020B0609020204030204" pitchFamily="49" charset="0"/>
              </a:rPr>
              <a:t>DATABASE</a:t>
            </a:r>
            <a:r>
              <a:rPr lang="en" b="0" i="0" dirty="0">
                <a:solidFill>
                  <a:srgbClr val="000000"/>
                </a:solidFill>
                <a:effectLst/>
                <a:latin typeface="Consolas" panose="020B0609020204030204" pitchFamily="49" charset="0"/>
              </a:rPr>
              <a:t> </a:t>
            </a:r>
            <a:r>
              <a:rPr lang="en" b="0" i="1" dirty="0" err="1">
                <a:solidFill>
                  <a:srgbClr val="000000"/>
                </a:solidFill>
                <a:effectLst/>
                <a:latin typeface="Consolas" panose="020B0609020204030204" pitchFamily="49" charset="0"/>
              </a:rPr>
              <a:t>databasename</a:t>
            </a:r>
            <a:endParaRPr lang="en" b="0" i="0" dirty="0">
              <a:solidFill>
                <a:srgbClr val="000000"/>
              </a:solidFill>
              <a:effectLst/>
              <a:latin typeface="Consolas" panose="020B0609020204030204" pitchFamily="49" charset="0"/>
            </a:endParaRPr>
          </a:p>
          <a:p>
            <a:pPr marL="0" indent="0" algn="ctr">
              <a:buNone/>
            </a:pPr>
            <a:r>
              <a:rPr lang="en" b="1" u="sng" dirty="0">
                <a:latin typeface="Arial" panose="020B0604020202020204" pitchFamily="34" charset="0"/>
                <a:cs typeface="Arial" panose="020B0604020202020204" pitchFamily="34" charset="0"/>
              </a:rPr>
              <a:t>Example:</a:t>
            </a:r>
            <a:endParaRPr lang="en" b="0" i="0" dirty="0">
              <a:solidFill>
                <a:srgbClr val="0000CD"/>
              </a:solidFill>
              <a:effectLst/>
              <a:latin typeface="Consolas" panose="020B0609020204030204" pitchFamily="49" charset="0"/>
            </a:endParaRPr>
          </a:p>
          <a:p>
            <a:pPr marL="0" indent="0" algn="l">
              <a:buNone/>
            </a:pPr>
            <a:r>
              <a:rPr lang="en" b="0" i="0" dirty="0">
                <a:solidFill>
                  <a:srgbClr val="0000CD"/>
                </a:solidFill>
                <a:effectLst/>
                <a:latin typeface="Consolas" panose="020B0609020204030204" pitchFamily="49" charset="0"/>
              </a:rPr>
              <a:t>CREATE</a:t>
            </a:r>
            <a:r>
              <a:rPr lang="en" b="0" i="0" dirty="0">
                <a:solidFill>
                  <a:srgbClr val="000000"/>
                </a:solidFill>
                <a:effectLst/>
                <a:latin typeface="Consolas" panose="020B0609020204030204" pitchFamily="49" charset="0"/>
              </a:rPr>
              <a:t> </a:t>
            </a:r>
            <a:r>
              <a:rPr lang="en" b="0" i="0" dirty="0">
                <a:solidFill>
                  <a:srgbClr val="0000CD"/>
                </a:solidFill>
                <a:effectLst/>
                <a:latin typeface="Consolas" panose="020B0609020204030204" pitchFamily="49" charset="0"/>
              </a:rPr>
              <a:t>DATABASE</a:t>
            </a:r>
            <a:r>
              <a:rPr lang="en" b="0" i="0" dirty="0">
                <a:solidFill>
                  <a:srgbClr val="000000"/>
                </a:solidFill>
                <a:effectLst/>
                <a:latin typeface="Consolas" panose="020B0609020204030204" pitchFamily="49" charset="0"/>
              </a:rPr>
              <a:t> </a:t>
            </a:r>
            <a:r>
              <a:rPr lang="en" b="0" i="0" dirty="0" err="1">
                <a:solidFill>
                  <a:srgbClr val="000000"/>
                </a:solidFill>
                <a:effectLst/>
                <a:latin typeface="Consolas" panose="020B0609020204030204" pitchFamily="49" charset="0"/>
              </a:rPr>
              <a:t>testDB</a:t>
            </a:r>
            <a:r>
              <a:rPr lang="en" b="0" i="0" dirty="0">
                <a:solidFill>
                  <a:srgbClr val="000000"/>
                </a:solidFill>
                <a:effectLst/>
                <a:latin typeface="Consolas" panose="020B0609020204030204" pitchFamily="49" charset="0"/>
              </a:rPr>
              <a:t>;</a:t>
            </a:r>
          </a:p>
          <a:p>
            <a:pPr marL="0" indent="0" algn="l">
              <a:buNone/>
            </a:pPr>
            <a:br>
              <a:rPr lang="en" b="0" i="0" dirty="0">
                <a:solidFill>
                  <a:srgbClr val="000000"/>
                </a:solidFill>
                <a:effectLst/>
                <a:latin typeface="Verdana" panose="020B0604030504040204" pitchFamily="34" charset="0"/>
              </a:rPr>
            </a:br>
            <a:endParaRPr lang="en" b="0" i="0" dirty="0">
              <a:solidFill>
                <a:srgbClr val="000000"/>
              </a:solidFill>
              <a:effectLst/>
              <a:latin typeface="Verdana" panose="020B0604030504040204" pitchFamily="34" charset="0"/>
            </a:endParaRPr>
          </a:p>
          <a:p>
            <a:pPr marL="0" indent="0">
              <a:buNone/>
            </a:pPr>
            <a:br>
              <a:rPr lang="en" dirty="0"/>
            </a:br>
            <a:endParaRPr lang="ru-RU" dirty="0">
              <a:latin typeface="Arial" panose="020B0604020202020204" pitchFamily="34" charset="0"/>
              <a:cs typeface="Arial" panose="020B0604020202020204" pitchFamily="34" charset="0"/>
            </a:endParaRPr>
          </a:p>
        </p:txBody>
      </p:sp>
      <p:sp>
        <p:nvSpPr>
          <p:cNvPr id="3" name="Номер слайда 2">
            <a:extLst>
              <a:ext uri="{FF2B5EF4-FFF2-40B4-BE49-F238E27FC236}">
                <a16:creationId xmlns:a16="http://schemas.microsoft.com/office/drawing/2014/main" id="{19BA5F63-E56D-4203-6EB0-437518EF3BD5}"/>
              </a:ext>
            </a:extLst>
          </p:cNvPr>
          <p:cNvSpPr>
            <a:spLocks noGrp="1"/>
          </p:cNvSpPr>
          <p:nvPr>
            <p:ph type="sldNum" sz="quarter" idx="4"/>
          </p:nvPr>
        </p:nvSpPr>
        <p:spPr/>
        <p:txBody>
          <a:bodyPr/>
          <a:lstStyle/>
          <a:p>
            <a:fld id="{DA896BDD-8C87-40D7-8650-5CFFA3FBC00B}" type="slidenum">
              <a:rPr lang="en-US" smtClean="0"/>
              <a:pPr/>
              <a:t>7</a:t>
            </a:fld>
            <a:endParaRPr lang="en-US"/>
          </a:p>
        </p:txBody>
      </p:sp>
      <p:sp>
        <p:nvSpPr>
          <p:cNvPr id="4" name="Текст 3">
            <a:extLst>
              <a:ext uri="{FF2B5EF4-FFF2-40B4-BE49-F238E27FC236}">
                <a16:creationId xmlns:a16="http://schemas.microsoft.com/office/drawing/2014/main" id="{2829E8F6-F9CE-815A-9D14-0810DD0958AD}"/>
              </a:ext>
            </a:extLst>
          </p:cNvPr>
          <p:cNvSpPr>
            <a:spLocks noGrp="1"/>
          </p:cNvSpPr>
          <p:nvPr>
            <p:ph type="body" sz="quarter" idx="13"/>
          </p:nvPr>
        </p:nvSpPr>
        <p:spPr/>
        <p:txBody>
          <a:bodyPr/>
          <a:lstStyle/>
          <a:p>
            <a:pPr marL="457200" lvl="1" indent="0">
              <a:buNone/>
            </a:pPr>
            <a:r>
              <a:rPr lang="en" sz="2800" b="1" i="0" dirty="0">
                <a:solidFill>
                  <a:schemeClr val="bg1"/>
                </a:solidFill>
                <a:effectLst/>
                <a:latin typeface="Arial" panose="020B0604020202020204" pitchFamily="34" charset="0"/>
                <a:cs typeface="Arial" panose="020B0604020202020204" pitchFamily="34" charset="0"/>
              </a:rPr>
              <a:t>CREATE DATABASE</a:t>
            </a:r>
          </a:p>
        </p:txBody>
      </p:sp>
    </p:spTree>
    <p:extLst>
      <p:ext uri="{BB962C8B-B14F-4D97-AF65-F5344CB8AC3E}">
        <p14:creationId xmlns:p14="http://schemas.microsoft.com/office/powerpoint/2010/main" val="342031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68551A7-6FC3-BA18-06EF-A8527A6F6CED}"/>
              </a:ext>
            </a:extLst>
          </p:cNvPr>
          <p:cNvSpPr>
            <a:spLocks noGrp="1"/>
          </p:cNvSpPr>
          <p:nvPr>
            <p:ph idx="1"/>
          </p:nvPr>
        </p:nvSpPr>
        <p:spPr>
          <a:xfrm>
            <a:off x="838200" y="1118373"/>
            <a:ext cx="10515600" cy="5080000"/>
          </a:xfrm>
        </p:spPr>
        <p:txBody>
          <a:bodyPr/>
          <a:lstStyle/>
          <a:p>
            <a:pPr algn="l"/>
            <a:r>
              <a:rPr lang="en" b="0" i="0" dirty="0">
                <a:solidFill>
                  <a:srgbClr val="000000"/>
                </a:solidFill>
                <a:effectLst/>
                <a:latin typeface="Arial" panose="020B0604020202020204" pitchFamily="34" charset="0"/>
                <a:cs typeface="Arial" panose="020B0604020202020204" pitchFamily="34" charset="0"/>
              </a:rPr>
              <a:t>The CREATE TABLE statement is used to create a new table in a database.</a:t>
            </a:r>
            <a:endParaRPr lang="en-US" b="0" i="0" dirty="0">
              <a:solidFill>
                <a:srgbClr val="000000"/>
              </a:solidFill>
              <a:effectLst/>
              <a:latin typeface="Arial" panose="020B0604020202020204" pitchFamily="34" charset="0"/>
              <a:cs typeface="Arial" panose="020B0604020202020204" pitchFamily="34" charset="0"/>
            </a:endParaRPr>
          </a:p>
          <a:p>
            <a:pPr marL="0" indent="0" algn="ctr">
              <a:buNone/>
            </a:pPr>
            <a:r>
              <a:rPr lang="en" b="1" i="0" u="sng" dirty="0">
                <a:solidFill>
                  <a:srgbClr val="000000"/>
                </a:solidFill>
                <a:effectLst/>
                <a:latin typeface="Arial" panose="020B0604020202020204" pitchFamily="34" charset="0"/>
                <a:cs typeface="Arial" panose="020B0604020202020204" pitchFamily="34" charset="0"/>
              </a:rPr>
              <a:t>Syntax:</a:t>
            </a:r>
          </a:p>
          <a:p>
            <a:pPr marL="0" indent="0">
              <a:buNone/>
            </a:pPr>
            <a:r>
              <a:rPr lang="en" sz="1800" b="0" i="0" dirty="0">
                <a:solidFill>
                  <a:srgbClr val="0000CD"/>
                </a:solidFill>
                <a:effectLst/>
                <a:latin typeface="Arial" panose="020B0604020202020204" pitchFamily="34" charset="0"/>
                <a:cs typeface="Arial" panose="020B0604020202020204" pitchFamily="34" charset="0"/>
              </a:rPr>
              <a:t>CREATE</a:t>
            </a:r>
            <a:r>
              <a:rPr lang="en" sz="1800" b="0" i="0" dirty="0">
                <a:solidFill>
                  <a:srgbClr val="000000"/>
                </a:solidFill>
                <a:effectLst/>
                <a:latin typeface="Arial" panose="020B0604020202020204" pitchFamily="34" charset="0"/>
                <a:cs typeface="Arial" panose="020B0604020202020204" pitchFamily="34" charset="0"/>
              </a:rPr>
              <a:t> </a:t>
            </a:r>
            <a:r>
              <a:rPr lang="en" sz="1800" b="0" i="0" dirty="0">
                <a:solidFill>
                  <a:srgbClr val="0000CD"/>
                </a:solidFill>
                <a:effectLst/>
                <a:latin typeface="Arial" panose="020B0604020202020204" pitchFamily="34" charset="0"/>
                <a:cs typeface="Arial" panose="020B0604020202020204" pitchFamily="34" charset="0"/>
              </a:rPr>
              <a:t>TABLE</a:t>
            </a:r>
            <a:r>
              <a:rPr lang="en" sz="1800" b="0" i="0" dirty="0">
                <a:solidFill>
                  <a:srgbClr val="000000"/>
                </a:solidFill>
                <a:effectLst/>
                <a:latin typeface="Arial" panose="020B0604020202020204" pitchFamily="34" charset="0"/>
                <a:cs typeface="Arial" panose="020B0604020202020204" pitchFamily="34" charset="0"/>
              </a:rPr>
              <a:t> </a:t>
            </a:r>
            <a:r>
              <a:rPr lang="en" sz="1800" b="0" i="1" dirty="0" err="1">
                <a:solidFill>
                  <a:srgbClr val="000000"/>
                </a:solidFill>
                <a:effectLst/>
                <a:latin typeface="Arial" panose="020B0604020202020204" pitchFamily="34" charset="0"/>
                <a:cs typeface="Arial" panose="020B0604020202020204" pitchFamily="34" charset="0"/>
              </a:rPr>
              <a:t>table_name</a:t>
            </a:r>
            <a:r>
              <a:rPr lang="en" sz="1800" b="0" i="1" dirty="0">
                <a:solidFill>
                  <a:srgbClr val="000000"/>
                </a:solidFill>
                <a:effectLst/>
                <a:latin typeface="Arial" panose="020B0604020202020204" pitchFamily="34" charset="0"/>
                <a:cs typeface="Arial" panose="020B0604020202020204" pitchFamily="34" charset="0"/>
              </a:rPr>
              <a:t> </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column1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column2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1" dirty="0">
                <a:solidFill>
                  <a:srgbClr val="000000"/>
                </a:solidFill>
                <a:effectLst/>
                <a:latin typeface="Arial" panose="020B0604020202020204" pitchFamily="34" charset="0"/>
                <a:cs typeface="Arial" panose="020B0604020202020204" pitchFamily="34" charset="0"/>
              </a:rPr>
              <a:t>    column3 datatype</a:t>
            </a:r>
            <a:r>
              <a:rPr lang="en" sz="1800" b="0" i="0" dirty="0">
                <a:solidFill>
                  <a:srgbClr val="000000"/>
                </a:solidFill>
                <a:effectLst/>
                <a:latin typeface="Arial" panose="020B0604020202020204" pitchFamily="34" charset="0"/>
                <a:cs typeface="Arial" panose="020B0604020202020204" pitchFamily="34" charset="0"/>
              </a:rPr>
              <a:t>,</a:t>
            </a:r>
            <a:br>
              <a:rPr lang="en" sz="1800" dirty="0">
                <a:latin typeface="Arial" panose="020B0604020202020204" pitchFamily="34" charset="0"/>
                <a:cs typeface="Arial" panose="020B0604020202020204" pitchFamily="34" charset="0"/>
              </a:rPr>
            </a:br>
            <a:r>
              <a:rPr lang="en" sz="1800" b="0" i="0" dirty="0">
                <a:solidFill>
                  <a:srgbClr val="000000"/>
                </a:solidFill>
                <a:effectLst/>
                <a:latin typeface="Arial" panose="020B0604020202020204" pitchFamily="34" charset="0"/>
                <a:cs typeface="Arial" panose="020B0604020202020204" pitchFamily="34" charset="0"/>
              </a:rPr>
              <a:t>   ....</a:t>
            </a:r>
            <a:br>
              <a:rPr lang="en" sz="1800" dirty="0">
                <a:latin typeface="Arial" panose="020B0604020202020204" pitchFamily="34" charset="0"/>
                <a:cs typeface="Arial" panose="020B0604020202020204" pitchFamily="34" charset="0"/>
              </a:rPr>
            </a:br>
            <a:r>
              <a:rPr lang="en" sz="1800" b="0" i="0" dirty="0">
                <a:solidFill>
                  <a:srgbClr val="000000"/>
                </a:solidFill>
                <a:effectLst/>
                <a:latin typeface="Arial" panose="020B0604020202020204" pitchFamily="34" charset="0"/>
                <a:cs typeface="Arial" panose="020B0604020202020204" pitchFamily="34" charset="0"/>
              </a:rPr>
              <a:t>);</a:t>
            </a:r>
            <a:endParaRPr lang="en" sz="1800" b="1" i="0" u="sng" dirty="0">
              <a:solidFill>
                <a:srgbClr val="000000"/>
              </a:solidFill>
              <a:effectLst/>
              <a:latin typeface="Arial" panose="020B0604020202020204" pitchFamily="34" charset="0"/>
              <a:cs typeface="Arial" panose="020B0604020202020204" pitchFamily="34" charset="0"/>
            </a:endParaRPr>
          </a:p>
          <a:p>
            <a:pPr marL="0" indent="0" algn="ctr">
              <a:buNone/>
            </a:pPr>
            <a:r>
              <a:rPr lang="en" b="1" i="0" u="sng" dirty="0">
                <a:solidFill>
                  <a:srgbClr val="000000"/>
                </a:solidFill>
                <a:effectLst/>
                <a:latin typeface="Arial" panose="020B0604020202020204" pitchFamily="34" charset="0"/>
                <a:cs typeface="Arial" panose="020B0604020202020204" pitchFamily="34" charset="0"/>
              </a:rPr>
              <a:t>Example:</a:t>
            </a:r>
          </a:p>
          <a:p>
            <a:pPr marL="0" indent="0">
              <a:buNone/>
            </a:pPr>
            <a:r>
              <a:rPr lang="en" sz="1400" b="0" i="0" dirty="0">
                <a:solidFill>
                  <a:srgbClr val="0000CD"/>
                </a:solidFill>
                <a:effectLst/>
                <a:latin typeface="Consolas" panose="020B0609020204030204" pitchFamily="49" charset="0"/>
              </a:rPr>
              <a:t>CREATE</a:t>
            </a:r>
            <a:r>
              <a:rPr lang="en" sz="1400" b="0" i="0" dirty="0">
                <a:solidFill>
                  <a:srgbClr val="000000"/>
                </a:solidFill>
                <a:effectLst/>
                <a:latin typeface="Consolas" panose="020B0609020204030204" pitchFamily="49" charset="0"/>
              </a:rPr>
              <a:t> </a:t>
            </a:r>
            <a:r>
              <a:rPr lang="en" sz="1400" b="0" i="0" dirty="0">
                <a:solidFill>
                  <a:srgbClr val="0000CD"/>
                </a:solidFill>
                <a:effectLst/>
                <a:latin typeface="Consolas" panose="020B0609020204030204" pitchFamily="49" charset="0"/>
              </a:rPr>
              <a:t>TABLE</a:t>
            </a:r>
            <a:r>
              <a:rPr lang="en" sz="1400" b="0" i="0" dirty="0">
                <a:solidFill>
                  <a:srgbClr val="000000"/>
                </a:solidFill>
                <a:effectLst/>
                <a:latin typeface="Consolas" panose="020B0609020204030204" pitchFamily="49" charset="0"/>
              </a:rPr>
              <a:t> Persons (</a:t>
            </a:r>
            <a:br>
              <a:rPr lang="en" sz="1400" dirty="0"/>
            </a:b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PersonID</a:t>
            </a:r>
            <a:r>
              <a:rPr lang="en" sz="1400" b="0" i="0" dirty="0">
                <a:solidFill>
                  <a:srgbClr val="000000"/>
                </a:solidFill>
                <a:effectLst/>
                <a:latin typeface="Consolas" panose="020B0609020204030204" pitchFamily="49" charset="0"/>
              </a:rPr>
              <a:t> int,</a:t>
            </a:r>
            <a:br>
              <a:rPr lang="en" sz="1400" dirty="0"/>
            </a:br>
            <a:r>
              <a:rPr lang="en" sz="1400" b="0" i="0" dirty="0">
                <a:solidFill>
                  <a:srgbClr val="000000"/>
                </a:solidFill>
                <a:effectLst/>
                <a:latin typeface="Consolas" panose="020B0609020204030204" pitchFamily="49" charset="0"/>
              </a:rPr>
              <a:t>    </a:t>
            </a:r>
            <a:r>
              <a:rPr lang="en" sz="1400" b="0" i="0" dirty="0" err="1">
                <a:solidFill>
                  <a:srgbClr val="000000"/>
                </a:solidFill>
                <a:effectLst/>
                <a:latin typeface="Consolas" panose="020B0609020204030204" pitchFamily="49" charset="0"/>
              </a:rPr>
              <a:t>LastName</a:t>
            </a:r>
            <a:r>
              <a:rPr lang="en" sz="1400" b="0" i="0" dirty="0">
                <a:solidFill>
                  <a:srgbClr val="000000"/>
                </a:solidFill>
                <a:effectLst/>
                <a:latin typeface="Consolas" panose="020B0609020204030204" pitchFamily="49" charset="0"/>
              </a:rPr>
              <a:t>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FirstName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Address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    City varchar(</a:t>
            </a:r>
            <a:r>
              <a:rPr lang="en" sz="1400" b="0" i="0" dirty="0">
                <a:solidFill>
                  <a:srgbClr val="FF0000"/>
                </a:solidFill>
                <a:effectLst/>
                <a:latin typeface="Consolas" panose="020B0609020204030204" pitchFamily="49" charset="0"/>
              </a:rPr>
              <a:t>255</a:t>
            </a:r>
            <a:r>
              <a:rPr lang="en" sz="1400" b="0" i="0" dirty="0">
                <a:solidFill>
                  <a:srgbClr val="000000"/>
                </a:solidFill>
                <a:effectLst/>
                <a:latin typeface="Consolas" panose="020B0609020204030204" pitchFamily="49" charset="0"/>
              </a:rPr>
              <a:t>)</a:t>
            </a:r>
            <a:br>
              <a:rPr lang="en" sz="1400" dirty="0"/>
            </a:br>
            <a:r>
              <a:rPr lang="en" sz="1400" b="0" i="0" dirty="0">
                <a:solidFill>
                  <a:srgbClr val="000000"/>
                </a:solidFill>
                <a:effectLst/>
                <a:latin typeface="Consolas" panose="020B0609020204030204" pitchFamily="49" charset="0"/>
              </a:rPr>
              <a:t>);</a:t>
            </a:r>
            <a:endParaRPr lang="en" sz="1400" b="1" i="0" u="sng" dirty="0">
              <a:solidFill>
                <a:srgbClr val="000000"/>
              </a:solidFill>
              <a:effectLst/>
              <a:latin typeface="Arial" panose="020B0604020202020204" pitchFamily="34" charset="0"/>
              <a:cs typeface="Arial" panose="020B0604020202020204" pitchFamily="34" charset="0"/>
            </a:endParaRPr>
          </a:p>
          <a:p>
            <a:pPr marL="0" indent="0" algn="ctr">
              <a:buNone/>
            </a:pPr>
            <a:endParaRPr lang="en" b="0" i="0" dirty="0">
              <a:solidFill>
                <a:srgbClr val="000000"/>
              </a:solidFill>
              <a:effectLst/>
              <a:latin typeface="Arial" panose="020B0604020202020204" pitchFamily="34" charset="0"/>
              <a:cs typeface="Arial" panose="020B0604020202020204" pitchFamily="34" charset="0"/>
            </a:endParaRPr>
          </a:p>
          <a:p>
            <a:pPr algn="ctr"/>
            <a:endParaRPr lang="en" b="0" i="0" dirty="0">
              <a:solidFill>
                <a:srgbClr val="000000"/>
              </a:solidFill>
              <a:effectLst/>
              <a:latin typeface="Verdana" panose="020B0604030504040204" pitchFamily="34" charset="0"/>
            </a:endParaRPr>
          </a:p>
        </p:txBody>
      </p:sp>
      <p:sp>
        <p:nvSpPr>
          <p:cNvPr id="3" name="Номер слайда 2">
            <a:extLst>
              <a:ext uri="{FF2B5EF4-FFF2-40B4-BE49-F238E27FC236}">
                <a16:creationId xmlns:a16="http://schemas.microsoft.com/office/drawing/2014/main" id="{11B0A561-521A-F7FF-29B0-999B693CAE8D}"/>
              </a:ext>
            </a:extLst>
          </p:cNvPr>
          <p:cNvSpPr>
            <a:spLocks noGrp="1"/>
          </p:cNvSpPr>
          <p:nvPr>
            <p:ph type="sldNum" sz="quarter" idx="4"/>
          </p:nvPr>
        </p:nvSpPr>
        <p:spPr/>
        <p:txBody>
          <a:bodyPr/>
          <a:lstStyle/>
          <a:p>
            <a:fld id="{DA896BDD-8C87-40D7-8650-5CFFA3FBC00B}" type="slidenum">
              <a:rPr lang="en-US" smtClean="0"/>
              <a:pPr/>
              <a:t>8</a:t>
            </a:fld>
            <a:endParaRPr lang="en-US"/>
          </a:p>
        </p:txBody>
      </p:sp>
      <p:sp>
        <p:nvSpPr>
          <p:cNvPr id="4" name="Текст 3">
            <a:extLst>
              <a:ext uri="{FF2B5EF4-FFF2-40B4-BE49-F238E27FC236}">
                <a16:creationId xmlns:a16="http://schemas.microsoft.com/office/drawing/2014/main" id="{91B73A12-611A-E2A3-DC9A-1D2F63620516}"/>
              </a:ext>
            </a:extLst>
          </p:cNvPr>
          <p:cNvSpPr>
            <a:spLocks noGrp="1"/>
          </p:cNvSpPr>
          <p:nvPr>
            <p:ph type="body" sz="quarter" idx="13"/>
          </p:nvPr>
        </p:nvSpPr>
        <p:spPr/>
        <p:txBody>
          <a:bodyPr/>
          <a:lstStyle/>
          <a:p>
            <a:r>
              <a:rPr lang="en" sz="2800" b="1" i="0" dirty="0">
                <a:effectLst/>
                <a:latin typeface="Verdana" panose="020B0604030504040204" pitchFamily="34" charset="0"/>
              </a:rPr>
              <a:t>CREATE TABLE</a:t>
            </a:r>
            <a:r>
              <a:rPr lang="en" sz="2800" b="0" i="0" dirty="0">
                <a:effectLst/>
                <a:latin typeface="Verdana" panose="020B0604030504040204" pitchFamily="34" charset="0"/>
              </a:rPr>
              <a:t> </a:t>
            </a:r>
            <a:endParaRPr lang="ru-RU" dirty="0"/>
          </a:p>
        </p:txBody>
      </p:sp>
    </p:spTree>
    <p:extLst>
      <p:ext uri="{BB962C8B-B14F-4D97-AF65-F5344CB8AC3E}">
        <p14:creationId xmlns:p14="http://schemas.microsoft.com/office/powerpoint/2010/main" val="21580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8B1A22F-8A58-C6DF-EF7B-ABF2AAB792BB}"/>
              </a:ext>
            </a:extLst>
          </p:cNvPr>
          <p:cNvSpPr>
            <a:spLocks noGrp="1"/>
          </p:cNvSpPr>
          <p:nvPr>
            <p:ph idx="1"/>
          </p:nvPr>
        </p:nvSpPr>
        <p:spPr>
          <a:xfrm>
            <a:off x="838200" y="817604"/>
            <a:ext cx="10515600" cy="5080000"/>
          </a:xfrm>
        </p:spPr>
        <p:txBody>
          <a:bodyPr/>
          <a:lstStyle/>
          <a:p>
            <a:pPr marL="0" indent="0" algn="ctr">
              <a:buNone/>
            </a:pPr>
            <a:r>
              <a:rPr lang="en" sz="1800" b="0" i="0" dirty="0">
                <a:solidFill>
                  <a:srgbClr val="000000"/>
                </a:solidFill>
                <a:effectLst/>
                <a:latin typeface="Segoe UI" panose="020B0502040204020203" pitchFamily="34" charset="0"/>
              </a:rPr>
              <a:t>The SQL SELECT Statement</a:t>
            </a:r>
          </a:p>
          <a:p>
            <a:pPr marL="0" indent="0" algn="ctr">
              <a:buNone/>
            </a:pPr>
            <a:r>
              <a:rPr lang="en" sz="1800" b="0" i="0" dirty="0">
                <a:solidFill>
                  <a:srgbClr val="000000"/>
                </a:solidFill>
                <a:effectLst/>
                <a:latin typeface="Verdana" panose="020B0604030504040204" pitchFamily="34" charset="0"/>
              </a:rPr>
              <a:t>The SELECT statement is used to select data from a database.</a:t>
            </a:r>
          </a:p>
          <a:p>
            <a:pPr marL="0" indent="0" algn="ctr">
              <a:buNone/>
            </a:pPr>
            <a:r>
              <a:rPr lang="en" sz="1800" b="0" i="0" dirty="0">
                <a:solidFill>
                  <a:srgbClr val="000000"/>
                </a:solidFill>
                <a:effectLst/>
                <a:latin typeface="Verdana" panose="020B0604030504040204" pitchFamily="34" charset="0"/>
              </a:rPr>
              <a:t>The data returned is stored in a result table, called the result-set.</a:t>
            </a:r>
          </a:p>
          <a:p>
            <a:pPr marL="0" indent="0" algn="ctr">
              <a:buNone/>
            </a:pPr>
            <a:r>
              <a:rPr lang="en" sz="2000" b="1" i="0" u="sng" dirty="0">
                <a:solidFill>
                  <a:srgbClr val="000000"/>
                </a:solidFill>
                <a:effectLst/>
                <a:latin typeface="Segoe UI" panose="020B0502040204020203" pitchFamily="34" charset="0"/>
              </a:rPr>
              <a:t>Syntax:</a:t>
            </a:r>
          </a:p>
          <a:p>
            <a:pPr marL="0" indent="0">
              <a:buNone/>
            </a:pPr>
            <a:r>
              <a:rPr lang="en" sz="1400" b="0" i="0" dirty="0">
                <a:solidFill>
                  <a:srgbClr val="0000CD"/>
                </a:solidFill>
                <a:effectLst/>
                <a:latin typeface="Consolas" panose="020B0609020204030204" pitchFamily="49" charset="0"/>
              </a:rPr>
              <a:t>SELECT</a:t>
            </a:r>
            <a:r>
              <a:rPr lang="en" sz="1400" b="0" i="0" dirty="0">
                <a:solidFill>
                  <a:srgbClr val="000000"/>
                </a:solidFill>
                <a:effectLst/>
                <a:latin typeface="Consolas" panose="020B0609020204030204" pitchFamily="49" charset="0"/>
              </a:rPr>
              <a:t> </a:t>
            </a:r>
            <a:r>
              <a:rPr lang="en" sz="1400" b="0" i="1" dirty="0">
                <a:solidFill>
                  <a:srgbClr val="000000"/>
                </a:solidFill>
                <a:effectLst/>
                <a:latin typeface="Consolas" panose="020B0609020204030204" pitchFamily="49" charset="0"/>
              </a:rPr>
              <a:t>column1</a:t>
            </a:r>
            <a:r>
              <a:rPr lang="en" sz="1400" b="0" i="0" dirty="0">
                <a:solidFill>
                  <a:srgbClr val="000000"/>
                </a:solidFill>
                <a:effectLst/>
                <a:latin typeface="Consolas" panose="020B0609020204030204" pitchFamily="49" charset="0"/>
              </a:rPr>
              <a:t>,</a:t>
            </a:r>
            <a:r>
              <a:rPr lang="en" sz="1400" b="0" i="1" dirty="0">
                <a:solidFill>
                  <a:srgbClr val="000000"/>
                </a:solidFill>
                <a:effectLst/>
                <a:latin typeface="Consolas" panose="020B0609020204030204" pitchFamily="49" charset="0"/>
              </a:rPr>
              <a:t> column2, ...</a:t>
            </a:r>
            <a:br>
              <a:rPr lang="en" sz="1400" dirty="0"/>
            </a:br>
            <a:r>
              <a:rPr lang="en" sz="1400" b="0" i="0" dirty="0">
                <a:solidFill>
                  <a:srgbClr val="0000CD"/>
                </a:solidFill>
                <a:effectLst/>
                <a:latin typeface="Consolas" panose="020B0609020204030204" pitchFamily="49" charset="0"/>
              </a:rPr>
              <a:t>FROM</a:t>
            </a:r>
            <a:r>
              <a:rPr lang="en" sz="1400" b="0" i="0" dirty="0">
                <a:solidFill>
                  <a:srgbClr val="000000"/>
                </a:solidFill>
                <a:effectLst/>
                <a:latin typeface="Consolas" panose="020B0609020204030204" pitchFamily="49" charset="0"/>
              </a:rPr>
              <a:t> </a:t>
            </a:r>
            <a:r>
              <a:rPr lang="en" sz="1400" b="0" i="1" dirty="0" err="1">
                <a:solidFill>
                  <a:srgbClr val="000000"/>
                </a:solidFill>
                <a:effectLst/>
                <a:latin typeface="Consolas" panose="020B0609020204030204" pitchFamily="49" charset="0"/>
              </a:rPr>
              <a:t>table_name</a:t>
            </a:r>
            <a:r>
              <a:rPr lang="en" sz="1400" b="0" i="0" dirty="0">
                <a:solidFill>
                  <a:srgbClr val="000000"/>
                </a:solidFill>
                <a:effectLst/>
                <a:latin typeface="Consolas" panose="020B0609020204030204" pitchFamily="49" charset="0"/>
              </a:rPr>
              <a:t>;</a:t>
            </a:r>
            <a:endParaRPr lang="en" sz="1400" b="1" u="sng" dirty="0">
              <a:solidFill>
                <a:srgbClr val="000000"/>
              </a:solidFill>
              <a:latin typeface="Segoe UI" panose="020B0502040204020203" pitchFamily="34" charset="0"/>
            </a:endParaRPr>
          </a:p>
          <a:p>
            <a:pPr marL="0" indent="0" algn="ctr">
              <a:buNone/>
            </a:pPr>
            <a:r>
              <a:rPr lang="en-US" sz="2000" b="1" u="sng" dirty="0">
                <a:latin typeface="Segoe UI" panose="020B0502040204020203" pitchFamily="34" charset="0"/>
                <a:cs typeface="Segoe UI" panose="020B0502040204020203" pitchFamily="34" charset="0"/>
              </a:rPr>
              <a:t>Example</a:t>
            </a:r>
            <a:r>
              <a:rPr lang="en-US" sz="2000" b="1" u="sng" dirty="0"/>
              <a:t>:</a:t>
            </a:r>
          </a:p>
          <a:p>
            <a:pPr marL="0" indent="0">
              <a:buNone/>
            </a:pPr>
            <a:endParaRPr lang="ru-RU" sz="2000" b="1" u="sng" dirty="0"/>
          </a:p>
        </p:txBody>
      </p:sp>
      <p:sp>
        <p:nvSpPr>
          <p:cNvPr id="3" name="Номер слайда 2">
            <a:extLst>
              <a:ext uri="{FF2B5EF4-FFF2-40B4-BE49-F238E27FC236}">
                <a16:creationId xmlns:a16="http://schemas.microsoft.com/office/drawing/2014/main" id="{70D6EF02-0315-4340-CCCC-A126F1E31D50}"/>
              </a:ext>
            </a:extLst>
          </p:cNvPr>
          <p:cNvSpPr>
            <a:spLocks noGrp="1"/>
          </p:cNvSpPr>
          <p:nvPr>
            <p:ph type="sldNum" sz="quarter" idx="4"/>
          </p:nvPr>
        </p:nvSpPr>
        <p:spPr/>
        <p:txBody>
          <a:bodyPr/>
          <a:lstStyle/>
          <a:p>
            <a:fld id="{DA896BDD-8C87-40D7-8650-5CFFA3FBC00B}" type="slidenum">
              <a:rPr lang="en-US" smtClean="0"/>
              <a:pPr/>
              <a:t>9</a:t>
            </a:fld>
            <a:endParaRPr lang="en-US"/>
          </a:p>
        </p:txBody>
      </p:sp>
      <p:sp>
        <p:nvSpPr>
          <p:cNvPr id="4" name="Текст 3">
            <a:extLst>
              <a:ext uri="{FF2B5EF4-FFF2-40B4-BE49-F238E27FC236}">
                <a16:creationId xmlns:a16="http://schemas.microsoft.com/office/drawing/2014/main" id="{887C451E-9D0F-A613-E8D4-83E9F3826F64}"/>
              </a:ext>
            </a:extLst>
          </p:cNvPr>
          <p:cNvSpPr>
            <a:spLocks noGrp="1"/>
          </p:cNvSpPr>
          <p:nvPr>
            <p:ph type="body" sz="quarter" idx="13"/>
          </p:nvPr>
        </p:nvSpPr>
        <p:spPr/>
        <p:txBody>
          <a:bodyPr/>
          <a:lstStyle/>
          <a:p>
            <a:r>
              <a:rPr lang="en-US" dirty="0"/>
              <a:t>Select</a:t>
            </a:r>
            <a:endParaRPr lang="ru-RU" dirty="0"/>
          </a:p>
        </p:txBody>
      </p:sp>
      <p:graphicFrame>
        <p:nvGraphicFramePr>
          <p:cNvPr id="5" name="Таблица 4">
            <a:extLst>
              <a:ext uri="{FF2B5EF4-FFF2-40B4-BE49-F238E27FC236}">
                <a16:creationId xmlns:a16="http://schemas.microsoft.com/office/drawing/2014/main" id="{F6601FED-442B-F44B-3E68-271FAC7426C8}"/>
              </a:ext>
            </a:extLst>
          </p:cNvPr>
          <p:cNvGraphicFramePr>
            <a:graphicFrameLocks noGrp="1"/>
          </p:cNvGraphicFramePr>
          <p:nvPr>
            <p:extLst>
              <p:ext uri="{D42A27DB-BD31-4B8C-83A1-F6EECF244321}">
                <p14:modId xmlns:p14="http://schemas.microsoft.com/office/powerpoint/2010/main" val="3243374730"/>
              </p:ext>
            </p:extLst>
          </p:nvPr>
        </p:nvGraphicFramePr>
        <p:xfrm>
          <a:off x="5611419" y="3245046"/>
          <a:ext cx="6580581" cy="3476429"/>
        </p:xfrm>
        <a:graphic>
          <a:graphicData uri="http://schemas.openxmlformats.org/drawingml/2006/table">
            <a:tbl>
              <a:tblPr/>
              <a:tblGrid>
                <a:gridCol w="940083">
                  <a:extLst>
                    <a:ext uri="{9D8B030D-6E8A-4147-A177-3AD203B41FA5}">
                      <a16:colId xmlns:a16="http://schemas.microsoft.com/office/drawing/2014/main" val="3735906627"/>
                    </a:ext>
                  </a:extLst>
                </a:gridCol>
                <a:gridCol w="940083">
                  <a:extLst>
                    <a:ext uri="{9D8B030D-6E8A-4147-A177-3AD203B41FA5}">
                      <a16:colId xmlns:a16="http://schemas.microsoft.com/office/drawing/2014/main" val="3817741188"/>
                    </a:ext>
                  </a:extLst>
                </a:gridCol>
                <a:gridCol w="940083">
                  <a:extLst>
                    <a:ext uri="{9D8B030D-6E8A-4147-A177-3AD203B41FA5}">
                      <a16:colId xmlns:a16="http://schemas.microsoft.com/office/drawing/2014/main" val="2663258640"/>
                    </a:ext>
                  </a:extLst>
                </a:gridCol>
                <a:gridCol w="940083">
                  <a:extLst>
                    <a:ext uri="{9D8B030D-6E8A-4147-A177-3AD203B41FA5}">
                      <a16:colId xmlns:a16="http://schemas.microsoft.com/office/drawing/2014/main" val="2507400924"/>
                    </a:ext>
                  </a:extLst>
                </a:gridCol>
                <a:gridCol w="940083">
                  <a:extLst>
                    <a:ext uri="{9D8B030D-6E8A-4147-A177-3AD203B41FA5}">
                      <a16:colId xmlns:a16="http://schemas.microsoft.com/office/drawing/2014/main" val="663353579"/>
                    </a:ext>
                  </a:extLst>
                </a:gridCol>
                <a:gridCol w="940083">
                  <a:extLst>
                    <a:ext uri="{9D8B030D-6E8A-4147-A177-3AD203B41FA5}">
                      <a16:colId xmlns:a16="http://schemas.microsoft.com/office/drawing/2014/main" val="2234937517"/>
                    </a:ext>
                  </a:extLst>
                </a:gridCol>
                <a:gridCol w="940083">
                  <a:extLst>
                    <a:ext uri="{9D8B030D-6E8A-4147-A177-3AD203B41FA5}">
                      <a16:colId xmlns:a16="http://schemas.microsoft.com/office/drawing/2014/main" val="2620511775"/>
                    </a:ext>
                  </a:extLst>
                </a:gridCol>
              </a:tblGrid>
              <a:tr h="368921">
                <a:tc>
                  <a:txBody>
                    <a:bodyPr/>
                    <a:lstStyle/>
                    <a:p>
                      <a:pPr algn="l" fontAlgn="t"/>
                      <a:r>
                        <a:rPr lang="en" sz="1050" b="1">
                          <a:effectLst/>
                        </a:rPr>
                        <a:t>CustomerID</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CustomerName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ContactName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Address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City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a:effectLst/>
                        </a:rPr>
                        <a:t>PostalCode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b="1" dirty="0">
                          <a:effectLst/>
                        </a:rPr>
                        <a:t>Country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9798200"/>
                  </a:ext>
                </a:extLst>
              </a:tr>
              <a:tr h="549298">
                <a:tc>
                  <a:txBody>
                    <a:bodyPr/>
                    <a:lstStyle/>
                    <a:p>
                      <a:pPr algn="l" fontAlgn="t"/>
                      <a:r>
                        <a:rPr lang="ru-RU" sz="1050">
                          <a:effectLst/>
                        </a:rPr>
                        <a:t>1</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Alfreds Futterkiste</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Maria Anders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Obere Str. 57</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Berlin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12209</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Germany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0296596"/>
                  </a:ext>
                </a:extLst>
              </a:tr>
              <a:tr h="801719">
                <a:tc>
                  <a:txBody>
                    <a:bodyPr/>
                    <a:lstStyle/>
                    <a:p>
                      <a:pPr algn="l" fontAlgn="t"/>
                      <a:r>
                        <a:rPr lang="ru-RU" sz="1050">
                          <a:effectLst/>
                        </a:rPr>
                        <a:t>2</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 Emparedados y helados</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Ana Trujillo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Avda. de la Constitución 2222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ru-RU" sz="1050">
                          <a:effectLst/>
                        </a:rPr>
                        <a:t>05021</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8480469"/>
                  </a:ext>
                </a:extLst>
              </a:tr>
              <a:tr h="549298">
                <a:tc>
                  <a:txBody>
                    <a:bodyPr/>
                    <a:lstStyle/>
                    <a:p>
                      <a:pPr algn="l" fontAlgn="t"/>
                      <a:r>
                        <a:rPr lang="ru-RU" sz="1050">
                          <a:effectLst/>
                        </a:rPr>
                        <a:t>3</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 Taquería</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Antonio Moreno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Mataderos 2312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México D.F.</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ru-RU" sz="1050">
                          <a:effectLst/>
                        </a:rPr>
                        <a:t>05023</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050">
                          <a:effectLst/>
                        </a:rPr>
                        <a:t>Mexico</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06079325"/>
                  </a:ext>
                </a:extLst>
              </a:tr>
              <a:tr h="549298">
                <a:tc>
                  <a:txBody>
                    <a:bodyPr/>
                    <a:lstStyle/>
                    <a:p>
                      <a:pPr algn="l" fontAlgn="t"/>
                      <a:r>
                        <a:rPr lang="ru-RU" sz="1050">
                          <a:effectLst/>
                        </a:rPr>
                        <a:t>4</a:t>
                      </a:r>
                      <a:br>
                        <a:rPr lang="ru-RU" sz="1050">
                          <a:effectLst/>
                        </a:rPr>
                      </a:br>
                      <a:br>
                        <a:rPr lang="ru-RU" sz="1050">
                          <a:effectLst/>
                        </a:rPr>
                      </a:br>
                      <a:endParaRPr lang="ru-RU" sz="1050">
                        <a:effectLst/>
                      </a:endParaRP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Around the Horn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Thomas Hardy</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120 Hanover Sq.</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London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WA1 1DP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050">
                          <a:effectLst/>
                        </a:rPr>
                        <a:t>UK</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5243234"/>
                  </a:ext>
                </a:extLst>
              </a:tr>
              <a:tr h="402544">
                <a:tc>
                  <a:txBody>
                    <a:bodyPr/>
                    <a:lstStyle/>
                    <a:p>
                      <a:pPr algn="l" fontAlgn="t"/>
                      <a:r>
                        <a:rPr lang="ru-RU" sz="1050">
                          <a:effectLst/>
                        </a:rPr>
                        <a:t>5</a:t>
                      </a:r>
                    </a:p>
                  </a:txBody>
                  <a:tcPr marL="118889"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Berglunds snabbköp</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Christina Berglund</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Berguvsvägen 8</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Luleå</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a:effectLst/>
                        </a:rPr>
                        <a:t>S-958 22</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050" dirty="0">
                          <a:effectLst/>
                        </a:rPr>
                        <a:t>Sweden</a:t>
                      </a:r>
                    </a:p>
                  </a:txBody>
                  <a:tcPr marL="59445" marR="59445" marT="59445" marB="594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714027535"/>
                  </a:ext>
                </a:extLst>
              </a:tr>
            </a:tbl>
          </a:graphicData>
        </a:graphic>
      </p:graphicFrame>
      <p:sp>
        <p:nvSpPr>
          <p:cNvPr id="7" name="TextBox 6">
            <a:extLst>
              <a:ext uri="{FF2B5EF4-FFF2-40B4-BE49-F238E27FC236}">
                <a16:creationId xmlns:a16="http://schemas.microsoft.com/office/drawing/2014/main" id="{9333FA97-283A-4D66-4C84-30EDCD677776}"/>
              </a:ext>
            </a:extLst>
          </p:cNvPr>
          <p:cNvSpPr txBox="1"/>
          <p:nvPr/>
        </p:nvSpPr>
        <p:spPr>
          <a:xfrm>
            <a:off x="641959" y="3012992"/>
            <a:ext cx="4771164" cy="646331"/>
          </a:xfrm>
          <a:prstGeom prst="rect">
            <a:avLst/>
          </a:prstGeom>
          <a:noFill/>
        </p:spPr>
        <p:txBody>
          <a:bodyPr wrap="square">
            <a:spAutoFit/>
          </a:bodyPr>
          <a:lstStyle/>
          <a:p>
            <a:pPr algn="ctr"/>
            <a:r>
              <a:rPr lang="en" sz="1200" b="1" i="0" u="sng" dirty="0">
                <a:solidFill>
                  <a:srgbClr val="000000"/>
                </a:solidFill>
                <a:effectLst/>
                <a:latin typeface="Verdana" panose="020B0604030504040204" pitchFamily="34" charset="0"/>
              </a:rPr>
              <a:t>The following SQL statement selects the "</a:t>
            </a:r>
            <a:r>
              <a:rPr lang="en" sz="1200" b="1" i="0" u="sng" dirty="0" err="1">
                <a:solidFill>
                  <a:srgbClr val="000000"/>
                </a:solidFill>
                <a:effectLst/>
                <a:latin typeface="Verdana" panose="020B0604030504040204" pitchFamily="34" charset="0"/>
              </a:rPr>
              <a:t>CustomerName</a:t>
            </a:r>
            <a:r>
              <a:rPr lang="en" sz="1200" b="1" i="0" u="sng" dirty="0">
                <a:solidFill>
                  <a:srgbClr val="000000"/>
                </a:solidFill>
                <a:effectLst/>
                <a:latin typeface="Verdana" panose="020B0604030504040204" pitchFamily="34" charset="0"/>
              </a:rPr>
              <a:t>" and "City" columns from the "Customers" table:</a:t>
            </a:r>
            <a:endParaRPr lang="ru-RU" sz="1200" b="1" u="sng" dirty="0"/>
          </a:p>
        </p:txBody>
      </p:sp>
      <p:sp>
        <p:nvSpPr>
          <p:cNvPr id="9" name="TextBox 8">
            <a:extLst>
              <a:ext uri="{FF2B5EF4-FFF2-40B4-BE49-F238E27FC236}">
                <a16:creationId xmlns:a16="http://schemas.microsoft.com/office/drawing/2014/main" id="{C6198D24-399E-6FB2-C1DA-D9CB8424182B}"/>
              </a:ext>
            </a:extLst>
          </p:cNvPr>
          <p:cNvSpPr txBox="1"/>
          <p:nvPr/>
        </p:nvSpPr>
        <p:spPr>
          <a:xfrm>
            <a:off x="641959" y="3760655"/>
            <a:ext cx="5746315" cy="338554"/>
          </a:xfrm>
          <a:prstGeom prst="rect">
            <a:avLst/>
          </a:prstGeom>
          <a:noFill/>
        </p:spPr>
        <p:txBody>
          <a:bodyPr wrap="square">
            <a:spAutoFit/>
          </a:bodyPr>
          <a:lstStyle/>
          <a:p>
            <a:r>
              <a:rPr lang="en" sz="1600" b="0" i="0" dirty="0">
                <a:solidFill>
                  <a:srgbClr val="0000CD"/>
                </a:solidFill>
                <a:effectLst/>
                <a:latin typeface="Consolas" panose="020B0609020204030204" pitchFamily="49" charset="0"/>
              </a:rPr>
              <a:t>SELECT</a:t>
            </a:r>
            <a:r>
              <a:rPr lang="en" sz="1600" b="0" i="0" dirty="0">
                <a:solidFill>
                  <a:srgbClr val="000000"/>
                </a:solidFill>
                <a:effectLst/>
                <a:latin typeface="Consolas" panose="020B0609020204030204" pitchFamily="49" charset="0"/>
              </a:rPr>
              <a:t> </a:t>
            </a:r>
            <a:r>
              <a:rPr lang="en" sz="1600" b="0" i="0" dirty="0" err="1">
                <a:solidFill>
                  <a:srgbClr val="000000"/>
                </a:solidFill>
                <a:effectLst/>
                <a:latin typeface="Consolas" panose="020B0609020204030204" pitchFamily="49" charset="0"/>
              </a:rPr>
              <a:t>CustomerName</a:t>
            </a:r>
            <a:r>
              <a:rPr lang="en" sz="1600" b="0" i="0" dirty="0">
                <a:solidFill>
                  <a:srgbClr val="000000"/>
                </a:solidFill>
                <a:effectLst/>
                <a:latin typeface="Consolas" panose="020B0609020204030204" pitchFamily="49" charset="0"/>
              </a:rPr>
              <a:t>, City </a:t>
            </a:r>
            <a:r>
              <a:rPr lang="en" sz="1600" b="0" i="0" dirty="0">
                <a:solidFill>
                  <a:srgbClr val="0000CD"/>
                </a:solidFill>
                <a:effectLst/>
                <a:latin typeface="Consolas" panose="020B0609020204030204" pitchFamily="49" charset="0"/>
              </a:rPr>
              <a:t>FROM</a:t>
            </a:r>
            <a:r>
              <a:rPr lang="en" sz="1600" b="0" i="0" dirty="0">
                <a:solidFill>
                  <a:srgbClr val="000000"/>
                </a:solidFill>
                <a:effectLst/>
                <a:latin typeface="Consolas" panose="020B0609020204030204" pitchFamily="49" charset="0"/>
              </a:rPr>
              <a:t> Customers;</a:t>
            </a:r>
            <a:endParaRPr lang="ru-RU" sz="1600" dirty="0"/>
          </a:p>
        </p:txBody>
      </p:sp>
      <p:graphicFrame>
        <p:nvGraphicFramePr>
          <p:cNvPr id="10" name="Таблица 9">
            <a:extLst>
              <a:ext uri="{FF2B5EF4-FFF2-40B4-BE49-F238E27FC236}">
                <a16:creationId xmlns:a16="http://schemas.microsoft.com/office/drawing/2014/main" id="{1A2A6CFF-757E-1782-2F7F-6341ED409D84}"/>
              </a:ext>
            </a:extLst>
          </p:cNvPr>
          <p:cNvGraphicFramePr>
            <a:graphicFrameLocks noGrp="1"/>
          </p:cNvGraphicFramePr>
          <p:nvPr>
            <p:extLst>
              <p:ext uri="{D42A27DB-BD31-4B8C-83A1-F6EECF244321}">
                <p14:modId xmlns:p14="http://schemas.microsoft.com/office/powerpoint/2010/main" val="235978477"/>
              </p:ext>
            </p:extLst>
          </p:nvPr>
        </p:nvGraphicFramePr>
        <p:xfrm>
          <a:off x="826979" y="4200541"/>
          <a:ext cx="4401124" cy="2317843"/>
        </p:xfrm>
        <a:graphic>
          <a:graphicData uri="http://schemas.openxmlformats.org/drawingml/2006/table">
            <a:tbl>
              <a:tblPr/>
              <a:tblGrid>
                <a:gridCol w="2200562">
                  <a:extLst>
                    <a:ext uri="{9D8B030D-6E8A-4147-A177-3AD203B41FA5}">
                      <a16:colId xmlns:a16="http://schemas.microsoft.com/office/drawing/2014/main" val="364575740"/>
                    </a:ext>
                  </a:extLst>
                </a:gridCol>
                <a:gridCol w="2200562">
                  <a:extLst>
                    <a:ext uri="{9D8B030D-6E8A-4147-A177-3AD203B41FA5}">
                      <a16:colId xmlns:a16="http://schemas.microsoft.com/office/drawing/2014/main" val="2243639218"/>
                    </a:ext>
                  </a:extLst>
                </a:gridCol>
              </a:tblGrid>
              <a:tr h="360461">
                <a:tc>
                  <a:txBody>
                    <a:bodyPr/>
                    <a:lstStyle/>
                    <a:p>
                      <a:pPr algn="l" fontAlgn="t"/>
                      <a:r>
                        <a:rPr lang="en" sz="1200">
                          <a:effectLst/>
                        </a:rPr>
                        <a:t>CustomerName</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City</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8419360"/>
                  </a:ext>
                </a:extLst>
              </a:tr>
              <a:tr h="360461">
                <a:tc>
                  <a:txBody>
                    <a:bodyPr/>
                    <a:lstStyle/>
                    <a:p>
                      <a:pPr algn="l" fontAlgn="t"/>
                      <a:r>
                        <a:rPr lang="en" sz="1200">
                          <a:effectLst/>
                        </a:rPr>
                        <a:t>Alfreds Futterkiste</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Berlin</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79997777"/>
                  </a:ext>
                </a:extLst>
              </a:tr>
              <a:tr h="360461">
                <a:tc>
                  <a:txBody>
                    <a:bodyPr/>
                    <a:lstStyle/>
                    <a:p>
                      <a:pPr algn="l" fontAlgn="t"/>
                      <a:r>
                        <a:rPr lang="en" sz="1200">
                          <a:effectLst/>
                        </a:rPr>
                        <a:t>Ana Trujillo Emparedados y helados</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México D.F.</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01409647"/>
                  </a:ext>
                </a:extLst>
              </a:tr>
              <a:tr h="360461">
                <a:tc>
                  <a:txBody>
                    <a:bodyPr/>
                    <a:lstStyle/>
                    <a:p>
                      <a:pPr algn="l" fontAlgn="t"/>
                      <a:r>
                        <a:rPr lang="en" sz="1200">
                          <a:effectLst/>
                        </a:rPr>
                        <a:t>Antonio Moreno Taquería</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 sz="1200">
                          <a:effectLst/>
                        </a:rPr>
                        <a:t>México D.F.</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54360745"/>
                  </a:ext>
                </a:extLst>
              </a:tr>
              <a:tr h="360461">
                <a:tc>
                  <a:txBody>
                    <a:bodyPr/>
                    <a:lstStyle/>
                    <a:p>
                      <a:pPr algn="l" fontAlgn="t"/>
                      <a:r>
                        <a:rPr lang="en" sz="1200">
                          <a:effectLst/>
                        </a:rPr>
                        <a:t>Around the Horn</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 sz="1200">
                          <a:effectLst/>
                        </a:rPr>
                        <a:t>London</a:t>
                      </a: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879850"/>
                  </a:ext>
                </a:extLst>
              </a:tr>
              <a:tr h="360461">
                <a:tc>
                  <a:txBody>
                    <a:bodyPr/>
                    <a:lstStyle/>
                    <a:p>
                      <a:pPr algn="l" fontAlgn="t"/>
                      <a:r>
                        <a:rPr lang="en" sz="1200">
                          <a:effectLst/>
                        </a:rPr>
                        <a:t>Berglunds snabbköp</a:t>
                      </a:r>
                    </a:p>
                  </a:txBody>
                  <a:tcPr marL="149778"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 sz="1200" dirty="0" err="1">
                          <a:effectLst/>
                        </a:rPr>
                        <a:t>Luleå</a:t>
                      </a:r>
                      <a:endParaRPr lang="en" sz="1200" dirty="0">
                        <a:effectLst/>
                      </a:endParaRPr>
                    </a:p>
                  </a:txBody>
                  <a:tcPr marL="74889" marR="74889" marT="74889" marB="748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56424501"/>
                  </a:ext>
                </a:extLst>
              </a:tr>
            </a:tbl>
          </a:graphicData>
        </a:graphic>
      </p:graphicFrame>
    </p:spTree>
    <p:extLst>
      <p:ext uri="{BB962C8B-B14F-4D97-AF65-F5344CB8AC3E}">
        <p14:creationId xmlns:p14="http://schemas.microsoft.com/office/powerpoint/2010/main" val="2372363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58D3266D90BE42A23B595A6FC4DFCF" ma:contentTypeVersion="12" ma:contentTypeDescription="Create a new document." ma:contentTypeScope="" ma:versionID="29433019c632ad97f61882787c45e272">
  <xsd:schema xmlns:xsd="http://www.w3.org/2001/XMLSchema" xmlns:xs="http://www.w3.org/2001/XMLSchema" xmlns:p="http://schemas.microsoft.com/office/2006/metadata/properties" xmlns:ns2="75e5c597-e4f8-4e84-b955-ee9771aeebf0" xmlns:ns3="07da1e6a-e7b0-4d81-a6b2-e55a4b8cc564" targetNamespace="http://schemas.microsoft.com/office/2006/metadata/properties" ma:root="true" ma:fieldsID="33f4e99f125a917186fd44ad9b9553f2" ns2:_="" ns3:_="">
    <xsd:import namespace="75e5c597-e4f8-4e84-b955-ee9771aeebf0"/>
    <xsd:import namespace="07da1e6a-e7b0-4d81-a6b2-e55a4b8cc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5c597-e4f8-4e84-b955-ee9771aeeb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a1e6a-e7b0-4d81-a6b2-e55a4b8cc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7da1e6a-e7b0-4d81-a6b2-e55a4b8cc564">
      <UserInfo>
        <DisplayName>Kantemir Shandirov</DisplayName>
        <AccountId>574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FE7B52-B552-4AF2-8F98-B2ABAF864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5c597-e4f8-4e84-b955-ee9771aeebf0"/>
    <ds:schemaRef ds:uri="07da1e6a-e7b0-4d81-a6b2-e55a4b8cc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B02623-3133-4663-9BB1-51FE413B394D}">
  <ds:schemaRefs>
    <ds:schemaRef ds:uri="http://schemas.openxmlformats.org/package/2006/metadata/core-properties"/>
    <ds:schemaRef ds:uri="75e5c597-e4f8-4e84-b955-ee9771aeebf0"/>
    <ds:schemaRef ds:uri="http://www.w3.org/XML/1998/namespace"/>
    <ds:schemaRef ds:uri="http://schemas.microsoft.com/office/2006/documentManagement/types"/>
    <ds:schemaRef ds:uri="http://purl.org/dc/elements/1.1/"/>
    <ds:schemaRef ds:uri="http://purl.org/dc/dcmitype/"/>
    <ds:schemaRef ds:uri="07da1e6a-e7b0-4d81-a6b2-e55a4b8cc564"/>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D2217AB-3A82-4A41-B2B0-7597C466CA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11794</TotalTime>
  <Words>2175</Words>
  <Application>Microsoft Macintosh PowerPoint</Application>
  <PresentationFormat>Широкоэкранный</PresentationFormat>
  <Paragraphs>560</Paragraphs>
  <Slides>27</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27</vt:i4>
      </vt:variant>
    </vt:vector>
  </HeadingPairs>
  <TitlesOfParts>
    <vt:vector size="39" baseType="lpstr">
      <vt:lpstr>Arial</vt:lpstr>
      <vt:lpstr>Arial</vt:lpstr>
      <vt:lpstr>Arial Black</vt:lpstr>
      <vt:lpstr>Calibri</vt:lpstr>
      <vt:lpstr>Calibri Light</vt:lpstr>
      <vt:lpstr>Consolas</vt:lpstr>
      <vt:lpstr>Courier</vt:lpstr>
      <vt:lpstr>Segoe UI</vt:lpstr>
      <vt:lpstr>Trebuchet MS</vt:lpstr>
      <vt:lpstr>Verdana</vt:lpstr>
      <vt:lpstr>Wingdings</vt:lpstr>
      <vt:lpstr>Office Theme</vt:lpstr>
      <vt:lpstr>DataBase intro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intro</dc:title>
  <cp:lastModifiedBy>Kantemir Shandirov</cp:lastModifiedBy>
  <cp:revision>93</cp:revision>
  <dcterms:modified xsi:type="dcterms:W3CDTF">2022-11-01T00:06:24Z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0x010100D658D3266D90BE42A23B595A6FC4DFCF</vt:lpwstr>
  </property>
</Properties>
</file>