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sldIdLst>
    <p:sldId id="279" r:id="rId5"/>
    <p:sldId id="284" r:id="rId6"/>
    <p:sldId id="286" r:id="rId7"/>
    <p:sldId id="282" r:id="rId8"/>
    <p:sldId id="319" r:id="rId9"/>
    <p:sldId id="320" r:id="rId10"/>
    <p:sldId id="317" r:id="rId11"/>
    <p:sldId id="308" r:id="rId12"/>
    <p:sldId id="318" r:id="rId13"/>
    <p:sldId id="287" r:id="rId14"/>
    <p:sldId id="288" r:id="rId15"/>
    <p:sldId id="331" r:id="rId16"/>
    <p:sldId id="285" r:id="rId17"/>
    <p:sldId id="266" r:id="rId18"/>
    <p:sldId id="290" r:id="rId19"/>
    <p:sldId id="312" r:id="rId20"/>
    <p:sldId id="295" r:id="rId21"/>
    <p:sldId id="322" r:id="rId22"/>
    <p:sldId id="315" r:id="rId23"/>
    <p:sldId id="304" r:id="rId24"/>
    <p:sldId id="292" r:id="rId25"/>
    <p:sldId id="33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0"/>
  </p:normalViewPr>
  <p:slideViewPr>
    <p:cSldViewPr snapToGrid="0">
      <p:cViewPr varScale="1">
        <p:scale>
          <a:sx n="72" d="100"/>
          <a:sy n="72" d="100"/>
        </p:scale>
        <p:origin x="456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1T20:29:22.2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24575,'747'0'0,"-585"12"0,-14 1 0,482-12 0,-301-2 0,1043 1 0,-1330 2 0,49 8 0,32 2 0,418-11 218,-261-3-1801,-247 2-5243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1T20:29:29.5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24575,'4095'0'-1365,"-4065"0"-5461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1T20:32:49.3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B8FCFE-F316-49C5-A3FC-507A450A88AB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8FE2F-B1C4-47FA-8554-15D93AB39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024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13596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02021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33391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3595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50973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58049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2442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8274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5784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6136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907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4221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7907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75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91866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120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64A5F-1A9B-4C99-97D2-09882A049204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0773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47" b="764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84375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endParaRPr lang="en-US"/>
          </a:p>
        </p:txBody>
      </p:sp>
      <p:pic>
        <p:nvPicPr>
          <p:cNvPr id="8" name="Picture 9" descr="EPAM_LOGO_gray_blu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67" y="369914"/>
            <a:ext cx="2829252" cy="1108365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73545" y="5663622"/>
            <a:ext cx="4029364" cy="441614"/>
          </a:xfrm>
          <a:prstGeom prst="rect">
            <a:avLst/>
          </a:prstGeom>
        </p:spPr>
        <p:txBody>
          <a:bodyPr/>
          <a:lstStyle>
            <a:lvl1pPr>
              <a:defRPr sz="2800" b="1" i="0" cap="all" baseline="0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64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3927"/>
            <a:ext cx="10515600" cy="50800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3600" baseline="0"/>
            </a:lvl1pPr>
            <a:lvl2pPr>
              <a:buClr>
                <a:schemeClr val="accent1"/>
              </a:buClr>
              <a:defRPr sz="3200" baseline="0"/>
            </a:lvl2pPr>
            <a:lvl3pPr>
              <a:buClr>
                <a:schemeClr val="accent1"/>
              </a:buClr>
              <a:defRPr sz="2800"/>
            </a:lvl3pPr>
            <a:lvl4pPr>
              <a:buClr>
                <a:schemeClr val="accent1"/>
              </a:buClr>
              <a:defRPr sz="2400"/>
            </a:lvl4pPr>
            <a:lvl5pPr>
              <a:buClr>
                <a:schemeClr val="accent1"/>
              </a:buCl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13"/>
          </p:nvPr>
        </p:nvSpPr>
        <p:spPr>
          <a:xfrm>
            <a:off x="184727" y="221673"/>
            <a:ext cx="12192000" cy="738723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8191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2"/>
          <p:cNvSpPr>
            <a:spLocks noGrp="1"/>
          </p:cNvSpPr>
          <p:nvPr>
            <p:ph type="body" sz="quarter" idx="13"/>
          </p:nvPr>
        </p:nvSpPr>
        <p:spPr>
          <a:xfrm>
            <a:off x="184727" y="221673"/>
            <a:ext cx="12192000" cy="738723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Edit Master text styles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60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56" y="1190759"/>
            <a:ext cx="5366326" cy="533011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2873" y="1190759"/>
            <a:ext cx="5708071" cy="533011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Текст 2"/>
          <p:cNvSpPr>
            <a:spLocks noGrp="1"/>
          </p:cNvSpPr>
          <p:nvPr>
            <p:ph type="body" sz="quarter" idx="13"/>
          </p:nvPr>
        </p:nvSpPr>
        <p:spPr>
          <a:xfrm>
            <a:off x="184727" y="221673"/>
            <a:ext cx="12192000" cy="738723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2198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56" y="1819563"/>
            <a:ext cx="5366326" cy="470130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2873" y="1819563"/>
            <a:ext cx="5708071" cy="470130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4"/>
          </p:nvPr>
        </p:nvSpPr>
        <p:spPr>
          <a:xfrm>
            <a:off x="471056" y="1190759"/>
            <a:ext cx="5366326" cy="62880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cap="all" baseline="0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2873" y="1200023"/>
            <a:ext cx="5708070" cy="61953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lang="en-US" sz="2800" b="1" kern="1200" cap="all" baseline="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Текст 2"/>
          <p:cNvSpPr>
            <a:spLocks noGrp="1"/>
          </p:cNvSpPr>
          <p:nvPr>
            <p:ph type="body" sz="quarter" idx="13"/>
          </p:nvPr>
        </p:nvSpPr>
        <p:spPr>
          <a:xfrm>
            <a:off x="184727" y="221673"/>
            <a:ext cx="12192000" cy="738723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7402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8564" y="2069919"/>
            <a:ext cx="9915236" cy="1606154"/>
          </a:xfrm>
          <a:prstGeom prst="rect">
            <a:avLst/>
          </a:prstGeom>
        </p:spPr>
        <p:txBody>
          <a:bodyPr/>
          <a:lstStyle>
            <a:lvl1pPr>
              <a:defRPr sz="7800" b="0" i="0" cap="all" baseline="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34690" y="-1617437"/>
            <a:ext cx="9407641" cy="26100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320801" y="5573704"/>
            <a:ext cx="13743709" cy="1731139"/>
          </a:xfrm>
          <a:prstGeom prst="rect">
            <a:avLst/>
          </a:prstGeom>
        </p:spPr>
      </p:pic>
      <p:pic>
        <p:nvPicPr>
          <p:cNvPr id="11" name="Picture 10" descr="EPAM_LOGO_gray_blue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32" y="0"/>
            <a:ext cx="3041732" cy="1191605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19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FDC0B00-26C0-4F23-A3EA-5604793D6513}" type="datetimeFigureOut">
              <a:rPr lang="ru-RU" smtClean="0"/>
              <a:pPr/>
              <a:t>21.11.2022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7498AE2-7DBD-4F03-A7D5-B4E2C8184EF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295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5925095" y="5980176"/>
            <a:ext cx="6303481" cy="9144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-12879" y="-64108"/>
            <a:ext cx="6844145" cy="887958"/>
          </a:xfrm>
          <a:prstGeom prst="rect">
            <a:avLst/>
          </a:prstGeom>
        </p:spPr>
      </p:pic>
      <p:pic>
        <p:nvPicPr>
          <p:cNvPr id="20" name="Picture 19" descr="EPAM_LOGO_gray_blue.png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500" b="1" i="0" baseline="0">
                <a:solidFill>
                  <a:schemeClr val="bg1"/>
                </a:solidFill>
              </a:defRPr>
            </a:lvl1pPr>
          </a:lstStyle>
          <a:p>
            <a:fld id="{DA896BDD-8C87-40D7-8650-5CFFA3FBC0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517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50" r:id="rId2"/>
    <p:sldLayoutId id="2147483663" r:id="rId3"/>
    <p:sldLayoutId id="2147483652" r:id="rId4"/>
    <p:sldLayoutId id="2147483660" r:id="rId5"/>
    <p:sldLayoutId id="2147483654" r:id="rId6"/>
    <p:sldLayoutId id="2147483666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13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customXml" Target="../ink/ink1.xml"/><Relationship Id="rId12" Type="http://schemas.openxmlformats.org/officeDocument/2006/relationships/image" Target="../media/image2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customXml" Target="../ink/ink3.xml"/><Relationship Id="rId5" Type="http://schemas.openxmlformats.org/officeDocument/2006/relationships/image" Target="../media/image21.png"/><Relationship Id="rId10" Type="http://schemas.openxmlformats.org/officeDocument/2006/relationships/image" Target="../media/image210.png"/><Relationship Id="rId4" Type="http://schemas.openxmlformats.org/officeDocument/2006/relationships/image" Target="../media/image20.png"/><Relationship Id="rId9" Type="http://schemas.openxmlformats.org/officeDocument/2006/relationships/customXml" Target="../ink/ink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3545" y="2553988"/>
            <a:ext cx="9634151" cy="1097434"/>
          </a:xfrm>
        </p:spPr>
        <p:txBody>
          <a:bodyPr/>
          <a:lstStyle/>
          <a:p>
            <a:r>
              <a:rPr lang="en-US" dirty="0"/>
              <a:t>PYTEST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3545" y="5663622"/>
            <a:ext cx="4029364" cy="441614"/>
          </a:xfrm>
          <a:prstGeom prst="rect">
            <a:avLst/>
          </a:prstGeom>
        </p:spPr>
        <p:txBody>
          <a:bodyPr/>
          <a:lstStyle>
            <a:lvl1pPr>
              <a:defRPr sz="2800" b="1" i="0" cap="all" baseline="0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dirty="0"/>
              <a:t>22 November 2022</a:t>
            </a:r>
          </a:p>
        </p:txBody>
      </p:sp>
    </p:spTree>
    <p:extLst>
      <p:ext uri="{BB962C8B-B14F-4D97-AF65-F5344CB8AC3E}">
        <p14:creationId xmlns:p14="http://schemas.microsoft.com/office/powerpoint/2010/main" val="1400494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Extended fixtures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8519" y="5943600"/>
            <a:ext cx="6303481" cy="914400"/>
          </a:xfrm>
          <a:prstGeom prst="rect">
            <a:avLst/>
          </a:prstGeom>
        </p:spPr>
      </p:pic>
      <p:sp>
        <p:nvSpPr>
          <p:cNvPr id="9" name="Slide Number Placeholder 1"/>
          <p:cNvSpPr txBox="1">
            <a:spLocks/>
          </p:cNvSpPr>
          <p:nvPr/>
        </p:nvSpPr>
        <p:spPr>
          <a:xfrm>
            <a:off x="8610600" y="6338188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2500" b="1" i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5ECE5A-487B-A54D-F9D9-9637C6D24D65}"/>
              </a:ext>
            </a:extLst>
          </p:cNvPr>
          <p:cNvSpPr txBox="1"/>
          <p:nvPr/>
        </p:nvSpPr>
        <p:spPr>
          <a:xfrm>
            <a:off x="710822" y="1409478"/>
            <a:ext cx="93270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How to create a fixture: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Import the </a:t>
            </a:r>
            <a:r>
              <a:rPr lang="en-US" sz="2400" dirty="0" err="1"/>
              <a:t>pytest</a:t>
            </a:r>
            <a:r>
              <a:rPr lang="en-US" sz="2400" dirty="0"/>
              <a:t>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Wrap up the function with the @pytest.fixture() decorator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Define a scope for the fixture: function (default), </a:t>
            </a:r>
            <a:r>
              <a:rPr lang="en-US" sz="2400" dirty="0" err="1"/>
              <a:t>cls</a:t>
            </a:r>
            <a:r>
              <a:rPr lang="en-US" sz="2400" dirty="0"/>
              <a:t>, module or session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Add a finalizer into the function if it is necessary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C9E397-7BAF-2761-F571-0689F0BF7021}"/>
              </a:ext>
            </a:extLst>
          </p:cNvPr>
          <p:cNvSpPr txBox="1"/>
          <p:nvPr/>
        </p:nvSpPr>
        <p:spPr>
          <a:xfrm>
            <a:off x="710822" y="4166884"/>
            <a:ext cx="1064297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How to apply a new fixture to the test function: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Add a name of created fixture as a test function parameter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Or wrap up the test function/class with @pytest.mark.userfixture(‘fixture_name’)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Or put fixtures required by all tests into an .</a:t>
            </a:r>
            <a:r>
              <a:rPr lang="en-US" sz="2400" dirty="0" err="1"/>
              <a:t>ini</a:t>
            </a:r>
            <a:r>
              <a:rPr lang="en-US" sz="2400" dirty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687732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r>
              <a:rPr lang="en-US" sz="2400" dirty="0">
                <a:solidFill>
                  <a:schemeClr val="bg1"/>
                </a:solidFill>
              </a:rPr>
              <a:t>Extended fixtures example</a:t>
            </a:r>
            <a:endParaRPr lang="ru-RU" sz="2400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533DC5-8E92-8B31-4183-42DC376E7F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70" y="1233785"/>
            <a:ext cx="6775366" cy="26667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25AE33-1E9E-6273-5C15-D4FE982A19E5}"/>
              </a:ext>
            </a:extLst>
          </p:cNvPr>
          <p:cNvSpPr txBox="1"/>
          <p:nvPr/>
        </p:nvSpPr>
        <p:spPr>
          <a:xfrm>
            <a:off x="184727" y="864453"/>
            <a:ext cx="1967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../tests/test_file.py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E111E5D-4B2D-78CF-917E-293EB36DF6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2591" y="1054026"/>
            <a:ext cx="5259510" cy="52086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403AA35-A2E3-05D0-35AD-60E5E96D8E30}"/>
              </a:ext>
            </a:extLst>
          </p:cNvPr>
          <p:cNvSpPr txBox="1"/>
          <p:nvPr/>
        </p:nvSpPr>
        <p:spPr>
          <a:xfrm>
            <a:off x="4357154" y="864453"/>
            <a:ext cx="2203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../tests/conftest.py -&gt;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041ADC0-D842-BDF1-51AF-11925CA714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112" y="3976929"/>
            <a:ext cx="6102566" cy="270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542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9397BA-AED8-C147-33B1-51FA697AF1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bg1"/>
                </a:solidFill>
              </a:rPr>
              <a:t>Extended fixtures example</a:t>
            </a:r>
            <a:endParaRPr lang="ru-RU" sz="24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F04070-B84F-2231-7824-7F314454D6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9A0B0F-BD49-B096-A74F-C925AE0EF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846" y="1711171"/>
            <a:ext cx="5336508" cy="34356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AC709EA-1B00-CCEB-98BC-CED8ACFCD50B}"/>
              </a:ext>
            </a:extLst>
          </p:cNvPr>
          <p:cNvSpPr txBox="1"/>
          <p:nvPr/>
        </p:nvSpPr>
        <p:spPr>
          <a:xfrm>
            <a:off x="357955" y="1151117"/>
            <a:ext cx="1967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../tests/test_file.py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D49CA3-2D8C-B8E6-F083-E0B56242D692}"/>
              </a:ext>
            </a:extLst>
          </p:cNvPr>
          <p:cNvSpPr txBox="1"/>
          <p:nvPr/>
        </p:nvSpPr>
        <p:spPr>
          <a:xfrm>
            <a:off x="6804846" y="1103443"/>
            <a:ext cx="2087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../tests/conftest.py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87CC477-F449-E502-383E-9706A021F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955" y="1864990"/>
            <a:ext cx="6310663" cy="28769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A3D54A6-B1BF-303B-CF4C-EF37ECC002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986" y="5308847"/>
            <a:ext cx="7313945" cy="112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196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pPr algn="l"/>
            <a:r>
              <a:rPr lang="en" sz="2400" b="1" dirty="0">
                <a:latin typeface="Arial" panose="020B0604020202020204" pitchFamily="34" charset="0"/>
                <a:cs typeface="Arial" panose="020B0604020202020204" pitchFamily="34" charset="0"/>
              </a:rPr>
              <a:t>Other ways to use fixtures</a:t>
            </a:r>
            <a:endParaRPr lang="en" sz="24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EF3084-89D5-FF71-BD3F-565C3694F3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012" y="1641194"/>
            <a:ext cx="4781550" cy="9429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DB11ED-8769-23F6-9DFE-6CC7381751FE}"/>
              </a:ext>
            </a:extLst>
          </p:cNvPr>
          <p:cNvSpPr txBox="1"/>
          <p:nvPr/>
        </p:nvSpPr>
        <p:spPr>
          <a:xfrm>
            <a:off x="896645" y="1189608"/>
            <a:ext cx="1967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../tests/test_file.py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EB50DC-ACB0-26E7-EADD-BC590CC77E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3039" y="4092461"/>
            <a:ext cx="3371850" cy="8572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109E6F-0089-EF76-DEE3-84C2EA11B2F4}"/>
              </a:ext>
            </a:extLst>
          </p:cNvPr>
          <p:cNvSpPr txBox="1"/>
          <p:nvPr/>
        </p:nvSpPr>
        <p:spPr>
          <a:xfrm>
            <a:off x="8674122" y="3654889"/>
            <a:ext cx="2243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our_project</a:t>
            </a:r>
            <a:r>
              <a:rPr lang="en-US" dirty="0"/>
              <a:t>/pytest.ini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A6DCB6C-F538-A299-0365-4A6A257E30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111" y="2937599"/>
            <a:ext cx="7279967" cy="347094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2D41C49-843D-D6A6-D4AD-F671F7AC58BF}"/>
                  </a:ext>
                </a:extLst>
              </p14:cNvPr>
              <p14:cNvContentPartPr/>
              <p14:nvPr/>
            </p14:nvContentPartPr>
            <p14:xfrm>
              <a:off x="691826" y="4136536"/>
              <a:ext cx="1619640" cy="18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2D41C49-843D-D6A6-D4AD-F671F7AC58B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83186" y="4127896"/>
                <a:ext cx="16372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3546ED4-DD2F-9288-9A0F-FD34938968CF}"/>
                  </a:ext>
                </a:extLst>
              </p14:cNvPr>
              <p14:cNvContentPartPr/>
              <p14:nvPr/>
            </p14:nvContentPartPr>
            <p14:xfrm>
              <a:off x="3594866" y="4855816"/>
              <a:ext cx="1485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3546ED4-DD2F-9288-9A0F-FD34938968C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586226" y="4846816"/>
                <a:ext cx="1503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D9C8DF1-1FBD-4018-2E1D-2028F2961724}"/>
                  </a:ext>
                </a:extLst>
              </p14:cNvPr>
              <p14:cNvContentPartPr/>
              <p14:nvPr/>
            </p14:nvContentPartPr>
            <p14:xfrm>
              <a:off x="9516600" y="3436960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D9C8DF1-1FBD-4018-2E1D-2028F296172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507600" y="342832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20" name="Picture 19">
            <a:extLst>
              <a:ext uri="{FF2B5EF4-FFF2-40B4-BE49-F238E27FC236}">
                <a16:creationId xmlns:a16="http://schemas.microsoft.com/office/drawing/2014/main" id="{A1E3436A-BDDB-0A91-6736-80BCEBDA4E2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96000" y="1576516"/>
            <a:ext cx="4759671" cy="121914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D5E513D-C14B-688C-F1CA-39EED0B0B247}"/>
              </a:ext>
            </a:extLst>
          </p:cNvPr>
          <p:cNvSpPr txBox="1"/>
          <p:nvPr/>
        </p:nvSpPr>
        <p:spPr>
          <a:xfrm>
            <a:off x="6646088" y="1144443"/>
            <a:ext cx="19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../tests/conftest.py</a:t>
            </a:r>
          </a:p>
        </p:txBody>
      </p:sp>
    </p:spTree>
    <p:extLst>
      <p:ext uri="{BB962C8B-B14F-4D97-AF65-F5344CB8AC3E}">
        <p14:creationId xmlns:p14="http://schemas.microsoft.com/office/powerpoint/2010/main" val="4223286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101970" y="169171"/>
            <a:ext cx="12192000" cy="738723"/>
          </a:xfrm>
          <a:noFill/>
        </p:spPr>
        <p:txBody>
          <a:bodyPr/>
          <a:lstStyle/>
          <a:p>
            <a:r>
              <a:rPr lang="en" dirty="0">
                <a:effectLst/>
              </a:rPr>
              <a:t>finalizers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7190D-34B1-16AF-2E35-0890F0CD73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20" y="2052399"/>
            <a:ext cx="5434013" cy="28148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E006F0-9CF8-387F-1B30-090E33602C2D}"/>
              </a:ext>
            </a:extLst>
          </p:cNvPr>
          <p:cNvSpPr txBox="1"/>
          <p:nvPr/>
        </p:nvSpPr>
        <p:spPr>
          <a:xfrm>
            <a:off x="203200" y="1329267"/>
            <a:ext cx="1430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../conftest.py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EF5BCD-CAED-77F0-D4F7-231C1B90F5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7795" y="1513933"/>
            <a:ext cx="6544205" cy="356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295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r>
              <a:rPr lang="en-US" dirty="0">
                <a:effectLst/>
              </a:rPr>
              <a:t>markers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Содержимое 19"/>
          <p:cNvSpPr txBox="1">
            <a:spLocks/>
          </p:cNvSpPr>
          <p:nvPr/>
        </p:nvSpPr>
        <p:spPr>
          <a:xfrm>
            <a:off x="838199" y="1403927"/>
            <a:ext cx="11090223" cy="50800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accent1">
                  <a:lumMod val="75000"/>
                </a:schemeClr>
              </a:buClr>
              <a:buNone/>
            </a:pPr>
            <a:endParaRPr lang="en-US" sz="4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032394-D3F7-03E7-7CA4-0F2B03747D9E}"/>
              </a:ext>
            </a:extLst>
          </p:cNvPr>
          <p:cNvSpPr txBox="1"/>
          <p:nvPr/>
        </p:nvSpPr>
        <p:spPr>
          <a:xfrm>
            <a:off x="184727" y="1063698"/>
            <a:ext cx="56528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skip</a:t>
            </a:r>
            <a:r>
              <a:rPr lang="en-US" dirty="0"/>
              <a:t> – always skip a test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skipif</a:t>
            </a:r>
            <a:r>
              <a:rPr lang="en-US" dirty="0"/>
              <a:t> – skip a test function if a certain condition is met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xfail</a:t>
            </a:r>
            <a:r>
              <a:rPr lang="en-US" dirty="0"/>
              <a:t> – produce an expected failure outcome if a certain</a:t>
            </a:r>
          </a:p>
          <a:p>
            <a:r>
              <a:rPr lang="en-US" dirty="0"/>
              <a:t>     condition is met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parametrize</a:t>
            </a:r>
            <a:r>
              <a:rPr lang="en-US" dirty="0"/>
              <a:t> – perform multiple calls to the same </a:t>
            </a:r>
          </a:p>
          <a:p>
            <a:r>
              <a:rPr lang="en-US" dirty="0"/>
              <a:t>     test function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96F60BA-0B2F-E8C9-D586-8C15FD1168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3733" y="2579846"/>
            <a:ext cx="6454784" cy="38718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2FCB2C7-0660-B552-61FE-E462F9A5AE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83" y="2818024"/>
            <a:ext cx="5519006" cy="36574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BC775C8-E782-D0DC-999B-35BFCADCE48E}"/>
              </a:ext>
            </a:extLst>
          </p:cNvPr>
          <p:cNvSpPr txBox="1"/>
          <p:nvPr/>
        </p:nvSpPr>
        <p:spPr>
          <a:xfrm>
            <a:off x="6280727" y="1124203"/>
            <a:ext cx="4600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Custom markers</a:t>
            </a:r>
            <a:r>
              <a:rPr lang="en-US" dirty="0"/>
              <a:t>:</a:t>
            </a:r>
          </a:p>
          <a:p>
            <a:r>
              <a:rPr lang="en-US" dirty="0"/>
              <a:t>@pytest.mark.some_custom_mark</a:t>
            </a:r>
          </a:p>
          <a:p>
            <a:r>
              <a:rPr lang="en-US" dirty="0"/>
              <a:t>&gt;</a:t>
            </a:r>
            <a:r>
              <a:rPr lang="en-US" dirty="0" err="1"/>
              <a:t>pytest</a:t>
            </a:r>
            <a:r>
              <a:rPr lang="en-US" dirty="0"/>
              <a:t> path/to/tests –m ‘</a:t>
            </a:r>
            <a:r>
              <a:rPr lang="en-US" dirty="0" err="1"/>
              <a:t>some_custom_mark</a:t>
            </a:r>
            <a:r>
              <a:rPr lang="en-US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14747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r>
              <a:rPr lang="en" dirty="0">
                <a:effectLst/>
              </a:rPr>
              <a:t>Markers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F4BDB1-DDDA-5064-DB55-5A0B2AB1D9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49" y="2260600"/>
            <a:ext cx="6220478" cy="30016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ED4CDA-667A-5209-ACE6-3896E011A1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5205" y="1105673"/>
            <a:ext cx="5815007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654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0" y="136525"/>
            <a:ext cx="9695873" cy="738723"/>
          </a:xfrm>
          <a:prstGeom prst="rect">
            <a:avLst/>
          </a:prstGeom>
          <a:noFill/>
        </p:spPr>
        <p:txBody>
          <a:bodyPr/>
          <a:lstStyle/>
          <a:p>
            <a:r>
              <a:rPr lang="en" dirty="0">
                <a:effectLst/>
              </a:rPr>
              <a:t>Pytest hooks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DDA8E8-3336-0ACE-D1EF-2DE866D8BE11}"/>
              </a:ext>
            </a:extLst>
          </p:cNvPr>
          <p:cNvSpPr txBox="1"/>
          <p:nvPr/>
        </p:nvSpPr>
        <p:spPr>
          <a:xfrm>
            <a:off x="237067" y="1066800"/>
            <a:ext cx="11208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Pytest</a:t>
            </a:r>
            <a:r>
              <a:rPr lang="en-US" dirty="0"/>
              <a:t> hooks allow users to make changes in default behavior without changing either framework’s code or tests itself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C8CCA4-0706-6838-C340-C738D7CEA8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25" y="1913347"/>
            <a:ext cx="5938308" cy="43017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9D95D4F-F85A-4C94-81E9-CD8EC33CCA12}"/>
              </a:ext>
            </a:extLst>
          </p:cNvPr>
          <p:cNvSpPr txBox="1"/>
          <p:nvPr/>
        </p:nvSpPr>
        <p:spPr>
          <a:xfrm>
            <a:off x="237067" y="1490073"/>
            <a:ext cx="1430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../conftest.py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311DD6F-6A6A-7D40-E7A3-EC3C4B083F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2133" y="2100337"/>
            <a:ext cx="6007629" cy="339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136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" dirty="0">
                <a:effectLst/>
              </a:rPr>
              <a:t>rerun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F68479-6273-82C3-4BE0-C4A0C7E21FFF}"/>
              </a:ext>
            </a:extLst>
          </p:cNvPr>
          <p:cNvSpPr txBox="1"/>
          <p:nvPr/>
        </p:nvSpPr>
        <p:spPr>
          <a:xfrm>
            <a:off x="287866" y="960396"/>
            <a:ext cx="946130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b="1" dirty="0" err="1"/>
              <a:t>pytest</a:t>
            </a:r>
            <a:r>
              <a:rPr lang="en-US" b="1" dirty="0"/>
              <a:t>-cache</a:t>
            </a:r>
            <a:r>
              <a:rPr lang="en-US" dirty="0"/>
              <a:t> plugin command line options: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--last-failed </a:t>
            </a:r>
            <a:r>
              <a:rPr lang="en-US" dirty="0"/>
              <a:t>– to only re-run the failures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--failed-first </a:t>
            </a:r>
            <a:r>
              <a:rPr lang="en-US" dirty="0"/>
              <a:t>– to run the failures  first and then the rest of the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--cache-clear </a:t>
            </a:r>
            <a:r>
              <a:rPr lang="en-US" dirty="0"/>
              <a:t>– allows to remove all cross-session cache contents ahead of a test run -&gt; no rerun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711350-06F9-899D-F6BB-80352A9D0260}"/>
              </a:ext>
            </a:extLst>
          </p:cNvPr>
          <p:cNvSpPr txBox="1"/>
          <p:nvPr/>
        </p:nvSpPr>
        <p:spPr>
          <a:xfrm>
            <a:off x="287866" y="3244334"/>
            <a:ext cx="720684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pytest-rerunfailures</a:t>
            </a:r>
            <a:r>
              <a:rPr lang="en-US" dirty="0"/>
              <a:t> plugin: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--rerun </a:t>
            </a:r>
            <a:r>
              <a:rPr lang="en-US" i="1" dirty="0"/>
              <a:t>n </a:t>
            </a:r>
            <a:r>
              <a:rPr lang="en-US" dirty="0"/>
              <a:t>– to re-run tests maximum n times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--rerun-delay </a:t>
            </a:r>
            <a:r>
              <a:rPr lang="en-US" i="1" dirty="0"/>
              <a:t>s</a:t>
            </a:r>
            <a:r>
              <a:rPr lang="en-US" dirty="0"/>
              <a:t> – to add wait s seconds before the next re-run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--only-rerun </a:t>
            </a:r>
            <a:r>
              <a:rPr lang="en-US" i="1" dirty="0" err="1"/>
              <a:t>SomeException</a:t>
            </a:r>
            <a:r>
              <a:rPr lang="en-US" dirty="0"/>
              <a:t> – to re-run only those failures </a:t>
            </a:r>
          </a:p>
          <a:p>
            <a:r>
              <a:rPr lang="en-US" dirty="0"/>
              <a:t>                                                           that match a certain exception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 @pytest.mark.flaky(reruns=5, </a:t>
            </a:r>
            <a:r>
              <a:rPr lang="en-US" dirty="0" err="1"/>
              <a:t>reruns_delay</a:t>
            </a:r>
            <a:r>
              <a:rPr lang="en-US" dirty="0"/>
              <a:t>=2) – to apply to individual test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E1C9D6-EC05-C5B2-8CD2-98A1E9484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701" y="3929939"/>
            <a:ext cx="2438400" cy="647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825161-45A8-4148-2DDC-AA52E55684ED}"/>
              </a:ext>
            </a:extLst>
          </p:cNvPr>
          <p:cNvSpPr txBox="1"/>
          <p:nvPr/>
        </p:nvSpPr>
        <p:spPr>
          <a:xfrm>
            <a:off x="8397701" y="3496948"/>
            <a:ext cx="2243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our_project</a:t>
            </a:r>
            <a:r>
              <a:rPr lang="en-US" dirty="0"/>
              <a:t>/pytest.ini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85EDBC-FF80-1A8D-233E-BB25654A5A3C}"/>
              </a:ext>
            </a:extLst>
          </p:cNvPr>
          <p:cNvSpPr txBox="1"/>
          <p:nvPr/>
        </p:nvSpPr>
        <p:spPr>
          <a:xfrm>
            <a:off x="8613125" y="4684249"/>
            <a:ext cx="2388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to disable the plugin</a:t>
            </a:r>
          </a:p>
          <a:p>
            <a:r>
              <a:rPr lang="en-US" dirty="0"/>
              <a:t>(or use command line)</a:t>
            </a:r>
          </a:p>
        </p:txBody>
      </p:sp>
    </p:spTree>
    <p:extLst>
      <p:ext uri="{BB962C8B-B14F-4D97-AF65-F5344CB8AC3E}">
        <p14:creationId xmlns:p14="http://schemas.microsoft.com/office/powerpoint/2010/main" val="2733388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" sz="2400" dirty="0">
                <a:effectLst/>
              </a:rPr>
              <a:t>Running in parallel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D381A9-D63D-2A4D-833D-73A7A1E3B8E5}"/>
              </a:ext>
            </a:extLst>
          </p:cNvPr>
          <p:cNvSpPr txBox="1"/>
          <p:nvPr/>
        </p:nvSpPr>
        <p:spPr>
          <a:xfrm>
            <a:off x="184727" y="960396"/>
            <a:ext cx="71806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pytest-xdist</a:t>
            </a:r>
            <a:r>
              <a:rPr lang="en-US" sz="2800" b="1" dirty="0"/>
              <a:t> </a:t>
            </a:r>
            <a:r>
              <a:rPr lang="en-US" sz="2800" dirty="0"/>
              <a:t>— plugin for parallel test execution</a:t>
            </a:r>
            <a:r>
              <a:rPr lang="en-US" sz="2800" b="1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DFE625-A14A-536C-7B1C-8E38CF65ED43}"/>
              </a:ext>
            </a:extLst>
          </p:cNvPr>
          <p:cNvSpPr txBox="1"/>
          <p:nvPr/>
        </p:nvSpPr>
        <p:spPr>
          <a:xfrm>
            <a:off x="584200" y="1778000"/>
            <a:ext cx="34111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Avoid test dependency!</a:t>
            </a:r>
          </a:p>
          <a:p>
            <a:endParaRPr lang="en-US" b="1" dirty="0"/>
          </a:p>
          <a:p>
            <a:r>
              <a:rPr lang="en-US" dirty="0"/>
              <a:t>@pytest.fixture(scope=“session”)</a:t>
            </a:r>
          </a:p>
          <a:p>
            <a:r>
              <a:rPr lang="en-US" dirty="0"/>
              <a:t>@pytest.fixture(scope="function“)</a:t>
            </a:r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5C11BEE-584D-11B6-F250-27AD2D2B7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34" y="4727793"/>
            <a:ext cx="5303837" cy="15712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D1FA18A-C120-B052-3289-EE4DD2BC11FC}"/>
              </a:ext>
            </a:extLst>
          </p:cNvPr>
          <p:cNvSpPr txBox="1"/>
          <p:nvPr/>
        </p:nvSpPr>
        <p:spPr>
          <a:xfrm>
            <a:off x="118534" y="3560046"/>
            <a:ext cx="52027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Pytest-xdist</a:t>
            </a:r>
            <a:r>
              <a:rPr lang="en-US" dirty="0"/>
              <a:t> uses sys stdin/</a:t>
            </a:r>
            <a:r>
              <a:rPr lang="en-US" dirty="0" err="1"/>
              <a:t>stdout</a:t>
            </a:r>
            <a:r>
              <a:rPr lang="en-US" dirty="0"/>
              <a:t> to control execution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dirty="0" err="1"/>
              <a:t>std.err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dirty="0" err="1"/>
              <a:t>capsys</a:t>
            </a:r>
            <a:r>
              <a:rPr lang="en-US" dirty="0"/>
              <a:t> fixture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8EAD903-FAB2-DDE9-E6BD-C22300F19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9353" y="1435202"/>
            <a:ext cx="5663141" cy="242559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CC834DC-D190-D473-970D-FC9C22DD5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9353" y="3656256"/>
            <a:ext cx="5663141" cy="310957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258CFC3-7074-9BF0-3A8B-B95B1B494CCE}"/>
              </a:ext>
            </a:extLst>
          </p:cNvPr>
          <p:cNvSpPr txBox="1"/>
          <p:nvPr/>
        </p:nvSpPr>
        <p:spPr>
          <a:xfrm>
            <a:off x="8128001" y="1083065"/>
            <a:ext cx="1975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pytest</a:t>
            </a:r>
            <a:r>
              <a:rPr lang="en-US" sz="1400" dirty="0"/>
              <a:t> -n 4 path/to/tests</a:t>
            </a:r>
          </a:p>
        </p:txBody>
      </p:sp>
    </p:spTree>
    <p:extLst>
      <p:ext uri="{BB962C8B-B14F-4D97-AF65-F5344CB8AC3E}">
        <p14:creationId xmlns:p14="http://schemas.microsoft.com/office/powerpoint/2010/main" val="2648303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5DF864-0846-699A-C0B3-DF35F21D4A10}"/>
              </a:ext>
            </a:extLst>
          </p:cNvPr>
          <p:cNvSpPr txBox="1"/>
          <p:nvPr/>
        </p:nvSpPr>
        <p:spPr>
          <a:xfrm>
            <a:off x="863599" y="1674107"/>
            <a:ext cx="774700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Python syntax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Fixtures for managing test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Supported by Python 2.7, 3.4+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Easy to install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Rich plugin architecture (over 300 plugins)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5185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263577" y="313033"/>
            <a:ext cx="12192000" cy="738723"/>
          </a:xfrm>
          <a:noFill/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Logging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Содержимое 19"/>
          <p:cNvSpPr txBox="1">
            <a:spLocks/>
          </p:cNvSpPr>
          <p:nvPr/>
        </p:nvSpPr>
        <p:spPr>
          <a:xfrm>
            <a:off x="838200" y="1403927"/>
            <a:ext cx="7349360" cy="50800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accent1">
                  <a:lumMod val="75000"/>
                </a:schemeClr>
              </a:buClr>
              <a:buNone/>
            </a:pPr>
            <a:endParaRPr lang="en-US" sz="3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59C066-4065-3A41-D1E1-254EE6F76F25}"/>
              </a:ext>
            </a:extLst>
          </p:cNvPr>
          <p:cNvSpPr txBox="1"/>
          <p:nvPr/>
        </p:nvSpPr>
        <p:spPr>
          <a:xfrm>
            <a:off x="114181" y="907075"/>
            <a:ext cx="105790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Pytest</a:t>
            </a:r>
            <a:r>
              <a:rPr lang="en-US" dirty="0"/>
              <a:t> captures log messages of level WARNING or above automatically and displays them in their own section </a:t>
            </a:r>
          </a:p>
          <a:p>
            <a:r>
              <a:rPr lang="en-US" dirty="0"/>
              <a:t>for each failed test in the same manner as captured </a:t>
            </a:r>
            <a:r>
              <a:rPr lang="en-US" dirty="0" err="1"/>
              <a:t>stdout</a:t>
            </a:r>
            <a:r>
              <a:rPr lang="en-US" dirty="0"/>
              <a:t> and stderr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8D2D0A-A8EC-5188-8F02-208631B2352B}"/>
              </a:ext>
            </a:extLst>
          </p:cNvPr>
          <p:cNvSpPr txBox="1"/>
          <p:nvPr/>
        </p:nvSpPr>
        <p:spPr>
          <a:xfrm>
            <a:off x="48848" y="1658491"/>
            <a:ext cx="69049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command line arguments to enable logging –log-cli-level DEBUG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 define logging options in pytest.ini file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44A5C5-6F9A-CFCC-4A3B-4194668485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81" y="2455333"/>
            <a:ext cx="6396143" cy="40285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763A931-707D-7A19-6D68-71DBD89753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0390" y="2010662"/>
            <a:ext cx="5522762" cy="447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85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172027" y="340499"/>
            <a:ext cx="12192000" cy="738723"/>
          </a:xfrm>
          <a:noFill/>
        </p:spPr>
        <p:txBody>
          <a:bodyPr/>
          <a:lstStyle/>
          <a:p>
            <a:r>
              <a:rPr lang="en-US" dirty="0">
                <a:effectLst/>
              </a:rPr>
              <a:t>Logging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16767F-B35F-3756-2197-A731EA4BB996}"/>
              </a:ext>
            </a:extLst>
          </p:cNvPr>
          <p:cNvSpPr txBox="1"/>
          <p:nvPr/>
        </p:nvSpPr>
        <p:spPr>
          <a:xfrm>
            <a:off x="406400" y="1253067"/>
            <a:ext cx="1255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../pytest.ini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937E422-9B15-18EE-09C2-BC4358A1B0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027" y="1695249"/>
            <a:ext cx="5594880" cy="115960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B37AF72-532F-97CB-2445-156F91BE84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3392" y="1301350"/>
            <a:ext cx="6096581" cy="46195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D9E85E7-6C1C-042A-8B22-C60FF9ADF3AE}"/>
              </a:ext>
            </a:extLst>
          </p:cNvPr>
          <p:cNvSpPr txBox="1"/>
          <p:nvPr/>
        </p:nvSpPr>
        <p:spPr>
          <a:xfrm>
            <a:off x="706008" y="3356817"/>
            <a:ext cx="3341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Only INFO level logs are displayed</a:t>
            </a:r>
          </a:p>
          <a:p>
            <a:r>
              <a:rPr lang="en-US" dirty="0"/>
              <a:t>Formatting applied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15B1D2-B8AA-B019-058A-CDE88F88E273}"/>
              </a:ext>
            </a:extLst>
          </p:cNvPr>
          <p:cNvSpPr txBox="1"/>
          <p:nvPr/>
        </p:nvSpPr>
        <p:spPr>
          <a:xfrm>
            <a:off x="706008" y="4394200"/>
            <a:ext cx="515115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Log to file:</a:t>
            </a:r>
          </a:p>
          <a:p>
            <a:r>
              <a:rPr lang="en-US" dirty="0" err="1"/>
              <a:t>log_file</a:t>
            </a:r>
            <a:r>
              <a:rPr lang="en-US" dirty="0"/>
              <a:t> = pytest_debug.log</a:t>
            </a:r>
          </a:p>
          <a:p>
            <a:r>
              <a:rPr lang="en-US" dirty="0" err="1"/>
              <a:t>log_file_level</a:t>
            </a:r>
            <a:r>
              <a:rPr lang="en-US" dirty="0"/>
              <a:t> = DEBUG</a:t>
            </a:r>
          </a:p>
          <a:p>
            <a:endParaRPr lang="en-US" dirty="0"/>
          </a:p>
          <a:p>
            <a:r>
              <a:rPr lang="en-US" dirty="0"/>
              <a:t>*</a:t>
            </a:r>
            <a:r>
              <a:rPr lang="en-US" dirty="0" err="1"/>
              <a:t>log_format</a:t>
            </a:r>
            <a:r>
              <a:rPr lang="en-US" dirty="0"/>
              <a:t> will be applied to both cl and file unless </a:t>
            </a:r>
          </a:p>
          <a:p>
            <a:r>
              <a:rPr lang="en-US" dirty="0" err="1"/>
              <a:t>log_cli_format</a:t>
            </a:r>
            <a:r>
              <a:rPr lang="en-US" dirty="0"/>
              <a:t> or </a:t>
            </a:r>
            <a:r>
              <a:rPr lang="en-US" dirty="0" err="1"/>
              <a:t>log_file_format</a:t>
            </a:r>
            <a:r>
              <a:rPr lang="en-US" dirty="0"/>
              <a:t> is specified </a:t>
            </a:r>
          </a:p>
        </p:txBody>
      </p:sp>
    </p:spTree>
    <p:extLst>
      <p:ext uri="{BB962C8B-B14F-4D97-AF65-F5344CB8AC3E}">
        <p14:creationId xmlns:p14="http://schemas.microsoft.com/office/powerpoint/2010/main" val="5056820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9A3814-C965-8EE1-56B2-0D7F2E530F9F}"/>
              </a:ext>
            </a:extLst>
          </p:cNvPr>
          <p:cNvSpPr txBox="1"/>
          <p:nvPr/>
        </p:nvSpPr>
        <p:spPr>
          <a:xfrm>
            <a:off x="3143910" y="2644170"/>
            <a:ext cx="556915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THE END </a:t>
            </a:r>
            <a:r>
              <a:rPr lang="en-US" sz="9600" dirty="0">
                <a:sym typeface="Wingdings" panose="05000000000000000000" pitchFamily="2" charset="2"/>
              </a:rPr>
              <a:t>:)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078985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Installation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0F0413-AFD9-D3FA-4AA8-8DF37A249AA9}"/>
              </a:ext>
            </a:extLst>
          </p:cNvPr>
          <p:cNvSpPr txBox="1"/>
          <p:nvPr/>
        </p:nvSpPr>
        <p:spPr>
          <a:xfrm>
            <a:off x="951336" y="1792355"/>
            <a:ext cx="489454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4292E"/>
                </a:solidFill>
                <a:latin typeface="Work Sans" panose="020F0502020204030204" pitchFamily="34" charset="0"/>
              </a:rPr>
              <a:t>p</a:t>
            </a:r>
            <a:r>
              <a:rPr lang="en" b="1" dirty="0">
                <a:solidFill>
                  <a:srgbClr val="24292E"/>
                </a:solidFill>
                <a:latin typeface="Work Sans" panose="020F0502020204030204" pitchFamily="34" charset="0"/>
              </a:rPr>
              <a:t>ip install pytest==7.2.0</a:t>
            </a:r>
          </a:p>
          <a:p>
            <a:endParaRPr lang="en" b="1" dirty="0">
              <a:solidFill>
                <a:srgbClr val="24292E"/>
              </a:solidFill>
              <a:latin typeface="Work Sans" panose="020F0502020204030204" pitchFamily="34" charset="0"/>
            </a:endParaRPr>
          </a:p>
          <a:p>
            <a:r>
              <a:rPr lang="en-US" b="1" dirty="0" err="1">
                <a:solidFill>
                  <a:srgbClr val="24292E"/>
                </a:solidFill>
                <a:latin typeface="Work Sans" panose="020F0502020204030204" pitchFamily="34" charset="0"/>
              </a:rPr>
              <a:t>pytest</a:t>
            </a:r>
            <a:r>
              <a:rPr lang="en" b="1" dirty="0">
                <a:solidFill>
                  <a:srgbClr val="24292E"/>
                </a:solidFill>
                <a:latin typeface="Work Sans" panose="020F0502020204030204" pitchFamily="34" charset="0"/>
              </a:rPr>
              <a:t>  --version</a:t>
            </a:r>
          </a:p>
          <a:p>
            <a:r>
              <a:rPr lang="en-US" dirty="0"/>
              <a:t>This is </a:t>
            </a:r>
            <a:r>
              <a:rPr lang="en-US" dirty="0" err="1"/>
              <a:t>pytest</a:t>
            </a:r>
            <a:r>
              <a:rPr lang="en-US" dirty="0"/>
              <a:t> 7.2.0</a:t>
            </a:r>
          </a:p>
          <a:p>
            <a:endParaRPr lang="en-US" dirty="0"/>
          </a:p>
          <a:p>
            <a:r>
              <a:rPr lang="en-US" b="1" dirty="0"/>
              <a:t>Success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:)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1029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130600" y="122128"/>
            <a:ext cx="12192000" cy="738723"/>
          </a:xfrm>
          <a:noFill/>
        </p:spPr>
        <p:txBody>
          <a:bodyPr/>
          <a:lstStyle/>
          <a:p>
            <a:pPr algn="l"/>
            <a:r>
              <a:rPr lang="en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Structure</a:t>
            </a: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10600" y="6343983"/>
            <a:ext cx="2743200" cy="365125"/>
          </a:xfrm>
        </p:spPr>
        <p:txBody>
          <a:bodyPr/>
          <a:lstStyle/>
          <a:p>
            <a:fld id="{DA896BDD-8C87-40D7-8650-5CFFA3FBC00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504882-86CD-2B2F-5973-8AACF8F7E045}"/>
              </a:ext>
            </a:extLst>
          </p:cNvPr>
          <p:cNvSpPr txBox="1"/>
          <p:nvPr/>
        </p:nvSpPr>
        <p:spPr>
          <a:xfrm>
            <a:off x="304800" y="2333625"/>
            <a:ext cx="714984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Base “project” structure: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Modules with tests (test_*.py or *_test.py by default)</a:t>
            </a:r>
          </a:p>
          <a:p>
            <a:r>
              <a:rPr lang="en-US" sz="2400" dirty="0"/>
              <a:t>    and conftest.py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Test data, python modules with helpers </a:t>
            </a:r>
            <a:r>
              <a:rPr lang="en-US" sz="2400" dirty="0" err="1"/>
              <a:t>etc</a:t>
            </a:r>
            <a:endParaRPr lang="en-US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773262D-7B19-4763-0CDD-14176DB443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9904" y="1378194"/>
            <a:ext cx="3231934" cy="427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927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50798" y="148892"/>
            <a:ext cx="12192000" cy="738723"/>
          </a:xfrm>
          <a:noFill/>
        </p:spPr>
        <p:txBody>
          <a:bodyPr/>
          <a:lstStyle/>
          <a:p>
            <a:pPr algn="l"/>
            <a:r>
              <a:rPr lang="en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First test</a:t>
            </a: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10600" y="6343983"/>
            <a:ext cx="2743200" cy="365125"/>
          </a:xfrm>
        </p:spPr>
        <p:txBody>
          <a:bodyPr/>
          <a:lstStyle/>
          <a:p>
            <a:fld id="{DA896BDD-8C87-40D7-8650-5CFFA3FBC00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985E41-18BA-FD8E-6C9F-F2964AE66F73}"/>
              </a:ext>
            </a:extLst>
          </p:cNvPr>
          <p:cNvSpPr txBox="1"/>
          <p:nvPr/>
        </p:nvSpPr>
        <p:spPr>
          <a:xfrm>
            <a:off x="10041432" y="1238298"/>
            <a:ext cx="78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 </a:t>
            </a:r>
            <a:endParaRPr lang="ru-RU" dirty="0">
              <a:solidFill>
                <a:schemeClr val="accent2"/>
              </a:solidFill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4E9778C-2F3F-725A-6AA8-C600A1A94A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8" y="918136"/>
            <a:ext cx="5543550" cy="5822950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DD17F848-81FF-9374-3B13-C4362D41BB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645" y="918136"/>
            <a:ext cx="3848100" cy="13081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F6DD0B-277C-E86E-C98E-406BA16FC4B0}"/>
              </a:ext>
            </a:extLst>
          </p:cNvPr>
          <p:cNvSpPr txBox="1"/>
          <p:nvPr/>
        </p:nvSpPr>
        <p:spPr>
          <a:xfrm>
            <a:off x="9723197" y="1387520"/>
            <a:ext cx="2519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&lt;- common/constants.py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01367C-22A0-8C6A-869F-A53B12042860}"/>
              </a:ext>
            </a:extLst>
          </p:cNvPr>
          <p:cNvSpPr txBox="1"/>
          <p:nvPr/>
        </p:nvSpPr>
        <p:spPr>
          <a:xfrm>
            <a:off x="6096000" y="6045693"/>
            <a:ext cx="2000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&lt;- tests/test_file.py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023340-7DA2-24C8-C400-CAF97EFDDB47}"/>
              </a:ext>
            </a:extLst>
          </p:cNvPr>
          <p:cNvSpPr txBox="1"/>
          <p:nvPr/>
        </p:nvSpPr>
        <p:spPr>
          <a:xfrm>
            <a:off x="6273554" y="3761889"/>
            <a:ext cx="4454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What’s wrong with this test?</a:t>
            </a:r>
          </a:p>
        </p:txBody>
      </p:sp>
    </p:spTree>
    <p:extLst>
      <p:ext uri="{BB962C8B-B14F-4D97-AF65-F5344CB8AC3E}">
        <p14:creationId xmlns:p14="http://schemas.microsoft.com/office/powerpoint/2010/main" val="3933209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3625587-1D26-0B83-7D70-70FE5CD707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470277-ABBF-58EC-CA57-9DC69BBEDA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Test invocation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95CD37-DD63-691D-8439-CCBAA2447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219" y="1074509"/>
            <a:ext cx="7478974" cy="21852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7A3251-7D1D-F693-A4B9-71F1E4E75797}"/>
              </a:ext>
            </a:extLst>
          </p:cNvPr>
          <p:cNvSpPr txBox="1"/>
          <p:nvPr/>
        </p:nvSpPr>
        <p:spPr>
          <a:xfrm>
            <a:off x="417713" y="1382972"/>
            <a:ext cx="42845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pytest</a:t>
            </a:r>
            <a:r>
              <a:rPr lang="en-US" dirty="0"/>
              <a:t> [options] tests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python –m </a:t>
            </a:r>
            <a:r>
              <a:rPr lang="en-US" dirty="0" err="1"/>
              <a:t>pytest</a:t>
            </a:r>
            <a:r>
              <a:rPr lang="en-US" dirty="0"/>
              <a:t> [options] tests *</a:t>
            </a:r>
          </a:p>
          <a:p>
            <a:r>
              <a:rPr lang="en-US" dirty="0"/>
              <a:t>        *also adds current directory to </a:t>
            </a:r>
            <a:r>
              <a:rPr lang="en-US" dirty="0" err="1"/>
              <a:t>sys.path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8F79CC-9F79-02F2-8C6D-D24FB08AE060}"/>
              </a:ext>
            </a:extLst>
          </p:cNvPr>
          <p:cNvSpPr txBox="1"/>
          <p:nvPr/>
        </p:nvSpPr>
        <p:spPr>
          <a:xfrm>
            <a:off x="905522" y="3598278"/>
            <a:ext cx="6520568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Status codes: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Exit code 0  All tests were collected and passed successfully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Exit code 1  Tests were collected and run but some of tests failed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Exit code 2  Test execution was interrupted by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Exit code 3  Internal error happened while executing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Exit code 4  </a:t>
            </a:r>
            <a:r>
              <a:rPr lang="en-US" dirty="0" err="1"/>
              <a:t>Pytest</a:t>
            </a:r>
            <a:r>
              <a:rPr lang="en-US" dirty="0"/>
              <a:t> command line usage 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Exit code 5  No tests were collected</a:t>
            </a:r>
          </a:p>
        </p:txBody>
      </p:sp>
    </p:spTree>
    <p:extLst>
      <p:ext uri="{BB962C8B-B14F-4D97-AF65-F5344CB8AC3E}">
        <p14:creationId xmlns:p14="http://schemas.microsoft.com/office/powerpoint/2010/main" val="2681804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130600" y="122128"/>
            <a:ext cx="12192000" cy="738723"/>
          </a:xfrm>
          <a:noFill/>
        </p:spPr>
        <p:txBody>
          <a:bodyPr/>
          <a:lstStyle/>
          <a:p>
            <a:pPr algn="l"/>
            <a:r>
              <a:rPr lang="en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Pytest fixtures</a:t>
            </a: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10600" y="6343983"/>
            <a:ext cx="2743200" cy="365125"/>
          </a:xfrm>
        </p:spPr>
        <p:txBody>
          <a:bodyPr/>
          <a:lstStyle/>
          <a:p>
            <a:fld id="{DA896BDD-8C87-40D7-8650-5CFFA3FBC00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BCC69D-F606-129E-633E-DC7156052BE6}"/>
              </a:ext>
            </a:extLst>
          </p:cNvPr>
          <p:cNvSpPr txBox="1"/>
          <p:nvPr/>
        </p:nvSpPr>
        <p:spPr>
          <a:xfrm>
            <a:off x="130600" y="1216241"/>
            <a:ext cx="111933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err="1"/>
              <a:t>Pytest</a:t>
            </a:r>
            <a:r>
              <a:rPr lang="en-US" sz="2200" b="1" dirty="0"/>
              <a:t> fixtures are functions which are being used to create a specific environment for the test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150783-F514-2346-BC80-28B6AF0071BA}"/>
              </a:ext>
            </a:extLst>
          </p:cNvPr>
          <p:cNvSpPr txBox="1"/>
          <p:nvPr/>
        </p:nvSpPr>
        <p:spPr>
          <a:xfrm>
            <a:off x="719239" y="2547590"/>
            <a:ext cx="1075352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Fixtures have explicit names and are activated by declaring their use from test functions, modules, </a:t>
            </a:r>
          </a:p>
          <a:p>
            <a:r>
              <a:rPr lang="en-US" sz="2000" dirty="0"/>
              <a:t>     classes or whole project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Fixtures are implemented in a modular manner, as each fixture name trigger a fixture function </a:t>
            </a:r>
          </a:p>
          <a:p>
            <a:r>
              <a:rPr lang="en-US" sz="2000" dirty="0"/>
              <a:t>     which can itself use other fixtures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Fixture management scales from simple unit to complex functional testing, </a:t>
            </a:r>
          </a:p>
          <a:p>
            <a:r>
              <a:rPr lang="en-US" sz="2000" dirty="0"/>
              <a:t>     allowing to parametrize fixtures and tests according to configuration and component options</a:t>
            </a:r>
          </a:p>
        </p:txBody>
      </p:sp>
    </p:spTree>
    <p:extLst>
      <p:ext uri="{BB962C8B-B14F-4D97-AF65-F5344CB8AC3E}">
        <p14:creationId xmlns:p14="http://schemas.microsoft.com/office/powerpoint/2010/main" val="349025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106532" y="167680"/>
            <a:ext cx="12192000" cy="738723"/>
          </a:xfrm>
          <a:noFill/>
        </p:spPr>
        <p:txBody>
          <a:bodyPr/>
          <a:lstStyle/>
          <a:p>
            <a:r>
              <a:rPr lang="en-US" dirty="0">
                <a:effectLst/>
              </a:rPr>
              <a:t>B</a:t>
            </a:r>
            <a:r>
              <a:rPr lang="en" dirty="0">
                <a:effectLst/>
              </a:rPr>
              <a:t>asic fixtures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896BDD-8C87-40D7-8650-5CFFA3FBC00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9BA23A-5374-AE85-33EC-D9D5D76C7FB5}"/>
              </a:ext>
            </a:extLst>
          </p:cNvPr>
          <p:cNvSpPr txBox="1"/>
          <p:nvPr/>
        </p:nvSpPr>
        <p:spPr>
          <a:xfrm>
            <a:off x="1251751" y="1882067"/>
            <a:ext cx="27040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def</a:t>
            </a:r>
            <a:r>
              <a:rPr lang="en-US" dirty="0"/>
              <a:t> </a:t>
            </a:r>
            <a:r>
              <a:rPr lang="en-US" dirty="0" err="1"/>
              <a:t>setup_module</a:t>
            </a:r>
            <a:r>
              <a:rPr lang="en-US" dirty="0"/>
              <a:t>()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def</a:t>
            </a:r>
            <a:r>
              <a:rPr lang="en-US" dirty="0"/>
              <a:t> </a:t>
            </a:r>
            <a:r>
              <a:rPr lang="en-US" dirty="0" err="1"/>
              <a:t>setup_function</a:t>
            </a:r>
            <a:r>
              <a:rPr lang="en-US" dirty="0"/>
              <a:t>()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    def</a:t>
            </a:r>
            <a:r>
              <a:rPr lang="en-US" dirty="0"/>
              <a:t> test1…N()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def</a:t>
            </a:r>
            <a:r>
              <a:rPr lang="en-US" dirty="0"/>
              <a:t> </a:t>
            </a:r>
            <a:r>
              <a:rPr lang="en-US" dirty="0" err="1"/>
              <a:t>teardown_function</a:t>
            </a:r>
            <a:r>
              <a:rPr lang="en-US" dirty="0"/>
              <a:t>()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def </a:t>
            </a:r>
            <a:r>
              <a:rPr lang="en-US" dirty="0" err="1"/>
              <a:t>teardown_module</a:t>
            </a:r>
            <a:r>
              <a:rPr lang="en-US" dirty="0"/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B8E699-6A62-4735-B23F-A2B49B342F6D}"/>
              </a:ext>
            </a:extLst>
          </p:cNvPr>
          <p:cNvSpPr txBox="1"/>
          <p:nvPr/>
        </p:nvSpPr>
        <p:spPr>
          <a:xfrm>
            <a:off x="852256" y="1242874"/>
            <a:ext cx="2282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Functional style: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EEAFB3-DBE5-0366-2304-40C2A738F234}"/>
              </a:ext>
            </a:extLst>
          </p:cNvPr>
          <p:cNvSpPr txBox="1"/>
          <p:nvPr/>
        </p:nvSpPr>
        <p:spPr>
          <a:xfrm>
            <a:off x="6336786" y="1882067"/>
            <a:ext cx="287110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def</a:t>
            </a:r>
            <a:r>
              <a:rPr lang="en-US" dirty="0"/>
              <a:t> </a:t>
            </a:r>
            <a:r>
              <a:rPr lang="en-US" dirty="0" err="1"/>
              <a:t>setup_module</a:t>
            </a:r>
            <a:r>
              <a:rPr lang="en-US" dirty="0"/>
              <a:t>()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def</a:t>
            </a:r>
            <a:r>
              <a:rPr lang="en-US" dirty="0"/>
              <a:t> </a:t>
            </a:r>
            <a:r>
              <a:rPr lang="en-US" dirty="0" err="1"/>
              <a:t>setup_class</a:t>
            </a:r>
            <a:r>
              <a:rPr lang="en-US" dirty="0"/>
              <a:t>()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    def</a:t>
            </a:r>
            <a:r>
              <a:rPr lang="en-US" dirty="0"/>
              <a:t> </a:t>
            </a:r>
            <a:r>
              <a:rPr lang="en-US" dirty="0" err="1"/>
              <a:t>setup_method</a:t>
            </a:r>
            <a:r>
              <a:rPr lang="en-US" dirty="0"/>
              <a:t>()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        def</a:t>
            </a:r>
            <a:r>
              <a:rPr lang="en-US" dirty="0"/>
              <a:t> test1…N()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    def </a:t>
            </a:r>
            <a:r>
              <a:rPr lang="en-US" dirty="0" err="1"/>
              <a:t>teardown_method</a:t>
            </a:r>
            <a:r>
              <a:rPr lang="en-US" dirty="0"/>
              <a:t>()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def</a:t>
            </a:r>
            <a:r>
              <a:rPr lang="en-US" dirty="0"/>
              <a:t> </a:t>
            </a:r>
            <a:r>
              <a:rPr lang="en-US" dirty="0" err="1"/>
              <a:t>teardown_class</a:t>
            </a:r>
            <a:r>
              <a:rPr lang="en-US" dirty="0"/>
              <a:t>()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def </a:t>
            </a:r>
            <a:r>
              <a:rPr lang="en-US" dirty="0" err="1"/>
              <a:t>teardown_module</a:t>
            </a:r>
            <a:r>
              <a:rPr lang="en-US" dirty="0"/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05C0EC-CF47-31B4-0A79-4537B87B3D83}"/>
              </a:ext>
            </a:extLst>
          </p:cNvPr>
          <p:cNvSpPr txBox="1"/>
          <p:nvPr/>
        </p:nvSpPr>
        <p:spPr>
          <a:xfrm>
            <a:off x="5937291" y="1242874"/>
            <a:ext cx="1522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OOP style: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84EBD6-D11F-6AF8-7ECF-11F0784F28DE}"/>
              </a:ext>
            </a:extLst>
          </p:cNvPr>
          <p:cNvSpPr txBox="1"/>
          <p:nvPr/>
        </p:nvSpPr>
        <p:spPr>
          <a:xfrm>
            <a:off x="1376039" y="4572000"/>
            <a:ext cx="2388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def</a:t>
            </a:r>
            <a:r>
              <a:rPr lang="en-US" dirty="0"/>
              <a:t> </a:t>
            </a:r>
            <a:r>
              <a:rPr lang="en-US" dirty="0" err="1"/>
              <a:t>setup_session</a:t>
            </a:r>
            <a:r>
              <a:rPr lang="en-US" dirty="0"/>
              <a:t>()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def</a:t>
            </a:r>
            <a:r>
              <a:rPr lang="en-US" dirty="0"/>
              <a:t> </a:t>
            </a:r>
            <a:r>
              <a:rPr lang="en-US" dirty="0" err="1"/>
              <a:t>teardown_session</a:t>
            </a:r>
            <a:r>
              <a:rPr lang="en-US" dirty="0"/>
              <a:t>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44EB01-80C0-F900-B8F5-B6AD0598EF0A}"/>
              </a:ext>
            </a:extLst>
          </p:cNvPr>
          <p:cNvSpPr txBox="1"/>
          <p:nvPr/>
        </p:nvSpPr>
        <p:spPr>
          <a:xfrm>
            <a:off x="3830497" y="4632642"/>
            <a:ext cx="4389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— setup and teardown for the whole session</a:t>
            </a:r>
          </a:p>
        </p:txBody>
      </p:sp>
    </p:spTree>
    <p:extLst>
      <p:ext uri="{BB962C8B-B14F-4D97-AF65-F5344CB8AC3E}">
        <p14:creationId xmlns:p14="http://schemas.microsoft.com/office/powerpoint/2010/main" val="3542397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50798" y="148892"/>
            <a:ext cx="12192000" cy="738723"/>
          </a:xfrm>
          <a:noFill/>
        </p:spPr>
        <p:txBody>
          <a:bodyPr/>
          <a:lstStyle/>
          <a:p>
            <a:pPr algn="l"/>
            <a:r>
              <a:rPr lang="en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Basic fixtures example</a:t>
            </a:r>
          </a:p>
        </p:txBody>
      </p:sp>
      <p:pic>
        <p:nvPicPr>
          <p:cNvPr id="7" name="Picture 6" descr="EPAM_LOGO_gray_blu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32" y="118371"/>
            <a:ext cx="1669791" cy="65414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10600" y="6343983"/>
            <a:ext cx="2743200" cy="365125"/>
          </a:xfrm>
        </p:spPr>
        <p:txBody>
          <a:bodyPr/>
          <a:lstStyle/>
          <a:p>
            <a:fld id="{DA896BDD-8C87-40D7-8650-5CFFA3FBC00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C21357-F93A-7E63-B786-C4AD6454B998}"/>
              </a:ext>
            </a:extLst>
          </p:cNvPr>
          <p:cNvSpPr txBox="1"/>
          <p:nvPr/>
        </p:nvSpPr>
        <p:spPr>
          <a:xfrm>
            <a:off x="5569745" y="4764796"/>
            <a:ext cx="2319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rgbClr val="00B0F0"/>
                </a:solidFill>
              </a:rPr>
              <a:t>Zhaba</a:t>
            </a:r>
            <a:r>
              <a:rPr lang="en-US" sz="1000" dirty="0">
                <a:solidFill>
                  <a:srgbClr val="00B0F0"/>
                </a:solidFill>
              </a:rPr>
              <a:t> was here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4A6F976-72CA-84AB-2772-D94425DF11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4013" y="4170138"/>
            <a:ext cx="503369" cy="2533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22E5F0-2C94-CFF3-B544-96C4258F27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110" y="1767493"/>
            <a:ext cx="6063242" cy="39667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770906-7D41-AA98-7A2A-6DC736BADAD4}"/>
              </a:ext>
            </a:extLst>
          </p:cNvPr>
          <p:cNvSpPr txBox="1"/>
          <p:nvPr/>
        </p:nvSpPr>
        <p:spPr>
          <a:xfrm>
            <a:off x="861134" y="1251751"/>
            <a:ext cx="1967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../tests/test_file.py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C9D1EE9-8C46-C665-BBD6-FAC3564BF8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6084" y="2173329"/>
            <a:ext cx="5511878" cy="288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508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I Objects JDI.potx" id="{B1ABDF4C-5591-4C94-86D3-F7B5C386E962}" vid="{02A0C948-6A21-4DC6-8F68-B01048C296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58D3266D90BE42A23B595A6FC4DFCF" ma:contentTypeVersion="12" ma:contentTypeDescription="Create a new document." ma:contentTypeScope="" ma:versionID="29433019c632ad97f61882787c45e272">
  <xsd:schema xmlns:xsd="http://www.w3.org/2001/XMLSchema" xmlns:xs="http://www.w3.org/2001/XMLSchema" xmlns:p="http://schemas.microsoft.com/office/2006/metadata/properties" xmlns:ns2="75e5c597-e4f8-4e84-b955-ee9771aeebf0" xmlns:ns3="07da1e6a-e7b0-4d81-a6b2-e55a4b8cc564" targetNamespace="http://schemas.microsoft.com/office/2006/metadata/properties" ma:root="true" ma:fieldsID="33f4e99f125a917186fd44ad9b9553f2" ns2:_="" ns3:_="">
    <xsd:import namespace="75e5c597-e4f8-4e84-b955-ee9771aeebf0"/>
    <xsd:import namespace="07da1e6a-e7b0-4d81-a6b2-e55a4b8cc56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e5c597-e4f8-4e84-b955-ee9771aeeb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da1e6a-e7b0-4d81-a6b2-e55a4b8cc56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07da1e6a-e7b0-4d81-a6b2-e55a4b8cc564">
      <UserInfo>
        <DisplayName>Kantemir Shandirov</DisplayName>
        <AccountId>574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C6FE7B52-B552-4AF2-8F98-B2ABAF864B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5e5c597-e4f8-4e84-b955-ee9771aeebf0"/>
    <ds:schemaRef ds:uri="07da1e6a-e7b0-4d81-a6b2-e55a4b8cc56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D2217AB-3A82-4A41-B2B0-7597C466CA0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DB02623-3133-4663-9BB1-51FE413B394D}">
  <ds:schemaRefs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purl.org/dc/elements/1.1/"/>
    <ds:schemaRef ds:uri="07da1e6a-e7b0-4d81-a6b2-e55a4b8cc564"/>
    <ds:schemaRef ds:uri="75e5c597-e4f8-4e84-b955-ee9771aeebf0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18744</TotalTime>
  <Words>991</Words>
  <Application>Microsoft Office PowerPoint</Application>
  <PresentationFormat>Widescreen</PresentationFormat>
  <Paragraphs>187</Paragraphs>
  <Slides>22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Arial Black</vt:lpstr>
      <vt:lpstr>Calibri</vt:lpstr>
      <vt:lpstr>Calibri Light</vt:lpstr>
      <vt:lpstr>Trebuchet MS</vt:lpstr>
      <vt:lpstr>Wingdings</vt:lpstr>
      <vt:lpstr>Work Sans</vt:lpstr>
      <vt:lpstr>Office Theme</vt:lpstr>
      <vt:lpstr>PYTEST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automation intro</dc:title>
  <cp:lastModifiedBy>Anastasiia Goriachkina</cp:lastModifiedBy>
  <cp:revision>122</cp:revision>
  <dcterms:modified xsi:type="dcterms:W3CDTF">2022-11-22T07:41:44Z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0x010100D658D3266D90BE42A23B595A6FC4DFCF</vt:lpwstr>
  </property>
</Properties>
</file>