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1"/>
  </p:notesMasterIdLst>
  <p:sldIdLst>
    <p:sldId id="279" r:id="rId5"/>
    <p:sldId id="284" r:id="rId6"/>
    <p:sldId id="286" r:id="rId7"/>
    <p:sldId id="282" r:id="rId8"/>
    <p:sldId id="277" r:id="rId9"/>
    <p:sldId id="319" r:id="rId10"/>
    <p:sldId id="320" r:id="rId11"/>
    <p:sldId id="316" r:id="rId12"/>
    <p:sldId id="317" r:id="rId13"/>
    <p:sldId id="308" r:id="rId14"/>
    <p:sldId id="318" r:id="rId15"/>
    <p:sldId id="287" r:id="rId16"/>
    <p:sldId id="288" r:id="rId17"/>
    <p:sldId id="285" r:id="rId18"/>
    <p:sldId id="266" r:id="rId19"/>
    <p:sldId id="290" r:id="rId20"/>
    <p:sldId id="312" r:id="rId21"/>
    <p:sldId id="295" r:id="rId22"/>
    <p:sldId id="304" r:id="rId23"/>
    <p:sldId id="292" r:id="rId24"/>
    <p:sldId id="315" r:id="rId25"/>
    <p:sldId id="322" r:id="rId26"/>
    <p:sldId id="328" r:id="rId27"/>
    <p:sldId id="327" r:id="rId28"/>
    <p:sldId id="329" r:id="rId29"/>
    <p:sldId id="330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50"/>
  </p:normalViewPr>
  <p:slideViewPr>
    <p:cSldViewPr snapToGrid="0">
      <p:cViewPr varScale="1">
        <p:scale>
          <a:sx n="72" d="100"/>
          <a:sy n="72" d="100"/>
        </p:scale>
        <p:origin x="45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B8FCFE-F316-49C5-A3FC-507A450A88AB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58FE2F-B1C4-47FA-8554-15D93AB39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0244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20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64A5F-1A9B-4C99-97D2-09882A049204}" type="slidenum">
              <a:rPr lang="ru-RU" smtClean="0"/>
              <a:pPr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13596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20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64A5F-1A9B-4C99-97D2-09882A049204}" type="slidenum">
              <a:rPr lang="ru-RU" smtClean="0"/>
              <a:pPr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91866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20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64A5F-1A9B-4C99-97D2-09882A049204}" type="slidenum">
              <a:rPr lang="ru-RU" smtClean="0"/>
              <a:pPr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07737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20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64A5F-1A9B-4C99-97D2-09882A049204}" type="slidenum">
              <a:rPr lang="ru-RU" smtClean="0"/>
              <a:pPr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02021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20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64A5F-1A9B-4C99-97D2-09882A049204}" type="slidenum">
              <a:rPr lang="ru-RU" smtClean="0"/>
              <a:pPr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33391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20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64A5F-1A9B-4C99-97D2-09882A049204}" type="slidenum">
              <a:rPr lang="ru-RU" smtClean="0"/>
              <a:pPr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73595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20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64A5F-1A9B-4C99-97D2-09882A049204}" type="slidenum">
              <a:rPr lang="ru-RU" smtClean="0"/>
              <a:pPr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50973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20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64A5F-1A9B-4C99-97D2-09882A049204}" type="slidenum">
              <a:rPr lang="ru-RU" smtClean="0"/>
              <a:pPr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58049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20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64A5F-1A9B-4C99-97D2-09882A049204}" type="slidenum">
              <a:rPr lang="ru-RU" smtClean="0"/>
              <a:pPr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2442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20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64A5F-1A9B-4C99-97D2-09882A049204}" type="slidenum">
              <a:rPr lang="ru-RU" smtClean="0"/>
              <a:pPr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82742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20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64A5F-1A9B-4C99-97D2-09882A049204}" type="slidenum">
              <a:rPr lang="ru-RU" smtClean="0"/>
              <a:pPr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57840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20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64A5F-1A9B-4C99-97D2-09882A049204}" type="slidenum">
              <a:rPr lang="ru-RU" smtClean="0"/>
              <a:pPr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61369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20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64A5F-1A9B-4C99-97D2-09882A049204}" type="slidenum">
              <a:rPr lang="ru-RU" smtClean="0"/>
              <a:pPr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25115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20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64A5F-1A9B-4C99-97D2-09882A049204}" type="slidenum">
              <a:rPr lang="ru-RU" smtClean="0"/>
              <a:pPr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9078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20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64A5F-1A9B-4C99-97D2-09882A049204}" type="slidenum">
              <a:rPr lang="ru-RU" smtClean="0"/>
              <a:pPr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81377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20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64A5F-1A9B-4C99-97D2-09882A049204}" type="slidenum">
              <a:rPr lang="ru-RU" smtClean="0"/>
              <a:pPr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42216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20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64A5F-1A9B-4C99-97D2-09882A049204}" type="slidenum">
              <a:rPr lang="ru-RU" smtClean="0"/>
              <a:pPr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79079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20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64A5F-1A9B-4C99-97D2-09882A049204}" type="slidenum">
              <a:rPr lang="ru-RU" smtClean="0"/>
              <a:pPr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0759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47" b="7647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984375"/>
            <a:ext cx="9144000" cy="23876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6000" cap="all" baseline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endParaRPr lang="en-US"/>
          </a:p>
        </p:txBody>
      </p:sp>
      <p:pic>
        <p:nvPicPr>
          <p:cNvPr id="8" name="Picture 9" descr="EPAM_LOGO_gray_blue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567" y="369914"/>
            <a:ext cx="2829252" cy="1108365"/>
          </a:xfrm>
          <a:prstGeom prst="rect">
            <a:avLst/>
          </a:prstGeom>
        </p:spPr>
      </p:pic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773545" y="5663622"/>
            <a:ext cx="4029364" cy="441614"/>
          </a:xfrm>
          <a:prstGeom prst="rect">
            <a:avLst/>
          </a:prstGeom>
        </p:spPr>
        <p:txBody>
          <a:bodyPr/>
          <a:lstStyle>
            <a:lvl1pPr>
              <a:defRPr sz="2800" b="1" i="0" cap="all" baseline="0">
                <a:solidFill>
                  <a:schemeClr val="bg1"/>
                </a:solidFill>
                <a:latin typeface="Trebuchet MS" panose="020B0603020202020204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164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03927"/>
            <a:ext cx="10515600" cy="5080000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defRPr sz="3600" baseline="0"/>
            </a:lvl1pPr>
            <a:lvl2pPr>
              <a:buClr>
                <a:schemeClr val="accent1"/>
              </a:buClr>
              <a:defRPr sz="3200" baseline="0"/>
            </a:lvl2pPr>
            <a:lvl3pPr>
              <a:buClr>
                <a:schemeClr val="accent1"/>
              </a:buClr>
              <a:defRPr sz="2800"/>
            </a:lvl3pPr>
            <a:lvl4pPr>
              <a:buClr>
                <a:schemeClr val="accent1"/>
              </a:buClr>
              <a:defRPr sz="2400"/>
            </a:lvl4pPr>
            <a:lvl5pPr>
              <a:buClr>
                <a:schemeClr val="accent1"/>
              </a:buClr>
              <a:defRPr sz="20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2500" b="1" i="0" baseline="0">
                <a:solidFill>
                  <a:schemeClr val="bg1"/>
                </a:solidFill>
              </a:defRPr>
            </a:lvl1pPr>
          </a:lstStyle>
          <a:p>
            <a:fld id="{DA896BDD-8C87-40D7-8650-5CFFA3FBC00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Текст 2"/>
          <p:cNvSpPr>
            <a:spLocks noGrp="1"/>
          </p:cNvSpPr>
          <p:nvPr>
            <p:ph type="body" sz="quarter" idx="13"/>
          </p:nvPr>
        </p:nvSpPr>
        <p:spPr>
          <a:xfrm>
            <a:off x="184727" y="221673"/>
            <a:ext cx="12192000" cy="738723"/>
          </a:xfrm>
          <a:prstGeom prst="rect">
            <a:avLst/>
          </a:prstGeom>
          <a:noFill/>
        </p:spPr>
        <p:txBody>
          <a:bodyPr/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cap="all" baseline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pPr lvl="0"/>
            <a:r>
              <a:rPr lang="en-US">
                <a:solidFill>
                  <a:schemeClr val="bg1"/>
                </a:solidFill>
              </a:rPr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78191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Текст 2"/>
          <p:cNvSpPr>
            <a:spLocks noGrp="1"/>
          </p:cNvSpPr>
          <p:nvPr>
            <p:ph type="body" sz="quarter" idx="13"/>
          </p:nvPr>
        </p:nvSpPr>
        <p:spPr>
          <a:xfrm>
            <a:off x="184727" y="221673"/>
            <a:ext cx="12192000" cy="738723"/>
          </a:xfrm>
          <a:prstGeom prst="rect">
            <a:avLst/>
          </a:prstGeom>
          <a:noFill/>
        </p:spPr>
        <p:txBody>
          <a:bodyPr/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cap="all" baseline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pPr lvl="0"/>
            <a:r>
              <a:rPr lang="en-US">
                <a:solidFill>
                  <a:schemeClr val="bg1"/>
                </a:solidFill>
              </a:rPr>
              <a:t>Edit Master text styles</a:t>
            </a:r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2500" b="1" i="0" baseline="0">
                <a:solidFill>
                  <a:schemeClr val="bg1"/>
                </a:solidFill>
              </a:defRPr>
            </a:lvl1pPr>
          </a:lstStyle>
          <a:p>
            <a:fld id="{DA896BDD-8C87-40D7-8650-5CFFA3FBC00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60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056" y="1190759"/>
            <a:ext cx="5366326" cy="5330114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2873" y="1190759"/>
            <a:ext cx="5708071" cy="5330114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2500" b="1" i="0" baseline="0">
                <a:solidFill>
                  <a:schemeClr val="bg1"/>
                </a:solidFill>
              </a:defRPr>
            </a:lvl1pPr>
          </a:lstStyle>
          <a:p>
            <a:fld id="{DA896BDD-8C87-40D7-8650-5CFFA3FBC00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Текст 2"/>
          <p:cNvSpPr>
            <a:spLocks noGrp="1"/>
          </p:cNvSpPr>
          <p:nvPr>
            <p:ph type="body" sz="quarter" idx="13"/>
          </p:nvPr>
        </p:nvSpPr>
        <p:spPr>
          <a:xfrm>
            <a:off x="184727" y="221673"/>
            <a:ext cx="12192000" cy="738723"/>
          </a:xfrm>
          <a:prstGeom prst="rect">
            <a:avLst/>
          </a:prstGeom>
          <a:noFill/>
        </p:spPr>
        <p:txBody>
          <a:bodyPr/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cap="all" baseline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pPr lvl="0"/>
            <a:r>
              <a:rPr lang="en-US">
                <a:solidFill>
                  <a:schemeClr val="bg1"/>
                </a:solidFill>
              </a:rPr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2198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056" y="1819563"/>
            <a:ext cx="5366326" cy="4701309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2873" y="1819563"/>
            <a:ext cx="5708071" cy="4701309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idx="14"/>
          </p:nvPr>
        </p:nvSpPr>
        <p:spPr>
          <a:xfrm>
            <a:off x="471056" y="1190759"/>
            <a:ext cx="5366326" cy="628804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800" b="1" cap="all" baseline="0">
                <a:solidFill>
                  <a:schemeClr val="accent5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12873" y="1200023"/>
            <a:ext cx="5708070" cy="619539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lang="en-US" sz="2800" b="1" kern="1200" cap="all" baseline="0" dirty="0" smtClean="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Edit Master text styles</a:t>
            </a: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2500" b="1" i="0" baseline="0">
                <a:solidFill>
                  <a:schemeClr val="bg1"/>
                </a:solidFill>
              </a:defRPr>
            </a:lvl1pPr>
          </a:lstStyle>
          <a:p>
            <a:fld id="{DA896BDD-8C87-40D7-8650-5CFFA3FBC00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Текст 2"/>
          <p:cNvSpPr>
            <a:spLocks noGrp="1"/>
          </p:cNvSpPr>
          <p:nvPr>
            <p:ph type="body" sz="quarter" idx="13"/>
          </p:nvPr>
        </p:nvSpPr>
        <p:spPr>
          <a:xfrm>
            <a:off x="184727" y="221673"/>
            <a:ext cx="12192000" cy="738723"/>
          </a:xfrm>
          <a:prstGeom prst="rect">
            <a:avLst/>
          </a:prstGeom>
          <a:noFill/>
        </p:spPr>
        <p:txBody>
          <a:bodyPr/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cap="all" baseline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pPr lvl="0"/>
            <a:r>
              <a:rPr lang="en-US">
                <a:solidFill>
                  <a:schemeClr val="bg1"/>
                </a:solidFill>
              </a:rPr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17402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8564" y="2069919"/>
            <a:ext cx="9915236" cy="1606154"/>
          </a:xfrm>
          <a:prstGeom prst="rect">
            <a:avLst/>
          </a:prstGeom>
        </p:spPr>
        <p:txBody>
          <a:bodyPr/>
          <a:lstStyle>
            <a:lvl1pPr>
              <a:defRPr sz="7800" b="0" i="0" cap="all" baseline="0">
                <a:latin typeface="Arial Black" panose="020B0A040201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934690" y="-1617437"/>
            <a:ext cx="9407641" cy="261003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1320801" y="5573704"/>
            <a:ext cx="13743709" cy="1731139"/>
          </a:xfrm>
          <a:prstGeom prst="rect">
            <a:avLst/>
          </a:prstGeom>
        </p:spPr>
      </p:pic>
      <p:pic>
        <p:nvPicPr>
          <p:cNvPr id="11" name="Picture 10" descr="EPAM_LOGO_gray_blue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432" y="0"/>
            <a:ext cx="3041732" cy="1191605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2500" b="1" i="0" baseline="0">
                <a:solidFill>
                  <a:schemeClr val="bg1"/>
                </a:solidFill>
              </a:defRPr>
            </a:lvl1pPr>
          </a:lstStyle>
          <a:p>
            <a:fld id="{DA896BDD-8C87-40D7-8650-5CFFA3FBC00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19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9FDC0B00-26C0-4F23-A3EA-5604793D6513}" type="datetimeFigureOut">
              <a:rPr lang="ru-RU" smtClean="0"/>
              <a:pPr/>
              <a:t>13.11.2022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87498AE2-7DBD-4F03-A7D5-B4E2C8184EF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2953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emf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5925095" y="5980176"/>
            <a:ext cx="6303481" cy="9144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-12879" y="-64108"/>
            <a:ext cx="6844145" cy="887958"/>
          </a:xfrm>
          <a:prstGeom prst="rect">
            <a:avLst/>
          </a:prstGeom>
        </p:spPr>
      </p:pic>
      <p:pic>
        <p:nvPicPr>
          <p:cNvPr id="20" name="Picture 19" descr="EPAM_LOGO_gray_blue.png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8632" y="118371"/>
            <a:ext cx="1669791" cy="654144"/>
          </a:xfrm>
          <a:prstGeom prst="rect">
            <a:avLst/>
          </a:prstGeom>
        </p:spPr>
      </p:pic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2500" b="1" i="0" baseline="0">
                <a:solidFill>
                  <a:schemeClr val="bg1"/>
                </a:solidFill>
              </a:defRPr>
            </a:lvl1pPr>
          </a:lstStyle>
          <a:p>
            <a:fld id="{DA896BDD-8C87-40D7-8650-5CFFA3FBC00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517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50" r:id="rId2"/>
    <p:sldLayoutId id="2147483663" r:id="rId3"/>
    <p:sldLayoutId id="2147483652" r:id="rId4"/>
    <p:sldLayoutId id="2147483660" r:id="rId5"/>
    <p:sldLayoutId id="2147483654" r:id="rId6"/>
    <p:sldLayoutId id="2147483666" r:id="rId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3545" y="2553988"/>
            <a:ext cx="9634151" cy="1097434"/>
          </a:xfrm>
        </p:spPr>
        <p:txBody>
          <a:bodyPr/>
          <a:lstStyle/>
          <a:p>
            <a:r>
              <a:rPr lang="en-US" dirty="0"/>
              <a:t>Robot Framework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73545" y="5663622"/>
            <a:ext cx="4029364" cy="441614"/>
          </a:xfrm>
          <a:prstGeom prst="rect">
            <a:avLst/>
          </a:prstGeom>
        </p:spPr>
        <p:txBody>
          <a:bodyPr/>
          <a:lstStyle>
            <a:lvl1pPr>
              <a:defRPr sz="2800" b="1" i="0" cap="all" baseline="0">
                <a:solidFill>
                  <a:schemeClr val="bg1"/>
                </a:solidFill>
                <a:latin typeface="Trebuchet MS" panose="020B0603020202020204" pitchFamily="34" charset="0"/>
              </a:defRPr>
            </a:lvl1pPr>
          </a:lstStyle>
          <a:p>
            <a:r>
              <a:rPr lang="en-US" dirty="0"/>
              <a:t>15 November 2022</a:t>
            </a:r>
          </a:p>
        </p:txBody>
      </p:sp>
    </p:spTree>
    <p:extLst>
      <p:ext uri="{BB962C8B-B14F-4D97-AF65-F5344CB8AC3E}">
        <p14:creationId xmlns:p14="http://schemas.microsoft.com/office/powerpoint/2010/main" val="14004940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noFill/>
        </p:spPr>
        <p:txBody>
          <a:bodyPr/>
          <a:lstStyle/>
          <a:p>
            <a:r>
              <a:rPr lang="en" dirty="0">
                <a:effectLst/>
              </a:rPr>
              <a:t>Keywords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7" name="Picture 6" descr="EPAM_LOGO_gray_blue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8632" y="118371"/>
            <a:ext cx="1669791" cy="654144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868FAA6-84E1-C779-DA88-A0657BD00B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1043" y="1826775"/>
            <a:ext cx="9259367" cy="3663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3972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xfrm>
            <a:off x="50798" y="148892"/>
            <a:ext cx="12192000" cy="738723"/>
          </a:xfrm>
          <a:noFill/>
        </p:spPr>
        <p:txBody>
          <a:bodyPr/>
          <a:lstStyle/>
          <a:p>
            <a:pPr algn="l"/>
            <a:r>
              <a:rPr lang="en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First Test case</a:t>
            </a:r>
          </a:p>
        </p:txBody>
      </p:sp>
      <p:pic>
        <p:nvPicPr>
          <p:cNvPr id="7" name="Picture 6" descr="EPAM_LOGO_gray_blue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8632" y="118371"/>
            <a:ext cx="1669791" cy="654144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610600" y="6343983"/>
            <a:ext cx="2743200" cy="365125"/>
          </a:xfrm>
        </p:spPr>
        <p:txBody>
          <a:bodyPr/>
          <a:lstStyle/>
          <a:p>
            <a:fld id="{DA896BDD-8C87-40D7-8650-5CFFA3FBC00B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06AC694-E528-2AF4-5284-35651ABEF3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772515"/>
            <a:ext cx="5434013" cy="436919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2D5DA34-E5E9-9E99-8811-1B091F1DE7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5141709"/>
            <a:ext cx="5937382" cy="156207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CC21357-F93A-7E63-B786-C4AD6454B998}"/>
              </a:ext>
            </a:extLst>
          </p:cNvPr>
          <p:cNvSpPr txBox="1"/>
          <p:nvPr/>
        </p:nvSpPr>
        <p:spPr>
          <a:xfrm>
            <a:off x="5569745" y="4764796"/>
            <a:ext cx="23190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solidFill>
                  <a:srgbClr val="00B0F0"/>
                </a:solidFill>
              </a:rPr>
              <a:t>Zhaba</a:t>
            </a:r>
            <a:r>
              <a:rPr lang="en-US" sz="1000" dirty="0">
                <a:solidFill>
                  <a:srgbClr val="00B0F0"/>
                </a:solidFill>
              </a:rPr>
              <a:t> was here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4A6F976-72CA-84AB-2772-D94425DF119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34013" y="4170138"/>
            <a:ext cx="503369" cy="253365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71FAB597-ADCD-F8F1-DE47-0F68A82FFBA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34013" y="773670"/>
            <a:ext cx="6716777" cy="3432719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5C5E1F6E-F5A2-9D80-5D5F-D7EC6346F527}"/>
              </a:ext>
            </a:extLst>
          </p:cNvPr>
          <p:cNvSpPr txBox="1"/>
          <p:nvPr/>
        </p:nvSpPr>
        <p:spPr>
          <a:xfrm>
            <a:off x="5569745" y="4333390"/>
            <a:ext cx="3906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--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outputdir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path/to/output 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44C8488-5870-7FF6-DEF7-1BBE82A9F3E1}"/>
              </a:ext>
            </a:extLst>
          </p:cNvPr>
          <p:cNvSpPr txBox="1"/>
          <p:nvPr/>
        </p:nvSpPr>
        <p:spPr>
          <a:xfrm>
            <a:off x="5378996" y="4750963"/>
            <a:ext cx="695357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output.xml - </a:t>
            </a:r>
            <a:r>
              <a:rPr lang="en-US" b="0" i="0" dirty="0">
                <a:solidFill>
                  <a:srgbClr val="000000"/>
                </a:solidFill>
                <a:effectLst/>
                <a:latin typeface="system-ui"/>
              </a:rPr>
              <a:t>contains all the test execution results in xml format</a:t>
            </a:r>
          </a:p>
          <a:p>
            <a:r>
              <a:rPr lang="en-US" dirty="0">
                <a:solidFill>
                  <a:srgbClr val="000000"/>
                </a:solidFill>
                <a:latin typeface="system-ui"/>
              </a:rPr>
              <a:t>log.html - </a:t>
            </a:r>
            <a:r>
              <a:rPr lang="en-US" b="0" i="0" dirty="0">
                <a:solidFill>
                  <a:srgbClr val="000000"/>
                </a:solidFill>
                <a:effectLst/>
                <a:latin typeface="system-ui"/>
              </a:rPr>
              <a:t>contains details about the executed test cases in HTML format</a:t>
            </a:r>
          </a:p>
          <a:p>
            <a:r>
              <a:rPr lang="en-US" dirty="0">
                <a:solidFill>
                  <a:srgbClr val="000000"/>
                </a:solidFill>
                <a:latin typeface="system-ui"/>
              </a:rPr>
              <a:t>report.html - </a:t>
            </a:r>
            <a:r>
              <a:rPr lang="en-US" b="0" i="0" dirty="0">
                <a:solidFill>
                  <a:srgbClr val="000000"/>
                </a:solidFill>
                <a:effectLst/>
                <a:latin typeface="system-ui"/>
              </a:rPr>
              <a:t>contains an overview of the test execution results </a:t>
            </a:r>
          </a:p>
          <a:p>
            <a:r>
              <a:rPr lang="en-US" dirty="0">
                <a:solidFill>
                  <a:srgbClr val="000000"/>
                </a:solidFill>
                <a:latin typeface="system-ui"/>
              </a:rPr>
              <a:t>                        </a:t>
            </a:r>
            <a:r>
              <a:rPr lang="en-US" b="0" i="0" dirty="0">
                <a:solidFill>
                  <a:srgbClr val="000000"/>
                </a:solidFill>
                <a:effectLst/>
                <a:latin typeface="system-ui"/>
              </a:rPr>
              <a:t>in HTML format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65081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noFill/>
        </p:spPr>
        <p:txBody>
          <a:bodyPr/>
          <a:lstStyle/>
          <a:p>
            <a:r>
              <a:rPr lang="en-US" dirty="0">
                <a:effectLst/>
              </a:rPr>
              <a:t>L</a:t>
            </a:r>
            <a:r>
              <a:rPr lang="en" dirty="0">
                <a:effectLst/>
              </a:rPr>
              <a:t>og and report example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7" name="Picture 6" descr="EPAM_LOGO_gray_blue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8632" y="118371"/>
            <a:ext cx="1669791" cy="654144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8519" y="5943600"/>
            <a:ext cx="6303481" cy="914400"/>
          </a:xfrm>
          <a:prstGeom prst="rect">
            <a:avLst/>
          </a:prstGeom>
        </p:spPr>
      </p:pic>
      <p:sp>
        <p:nvSpPr>
          <p:cNvPr id="9" name="Slide Number Placeholder 1"/>
          <p:cNvSpPr txBox="1">
            <a:spLocks/>
          </p:cNvSpPr>
          <p:nvPr/>
        </p:nvSpPr>
        <p:spPr>
          <a:xfrm>
            <a:off x="8610600" y="6338188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914400" rtl="0" eaLnBrk="1" latinLnBrk="0" hangingPunct="1">
              <a:defRPr sz="2500" b="1" i="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10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9CE49F-6C8C-A02A-3E28-5C8CC039BB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772515"/>
            <a:ext cx="6009350" cy="601647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FFC45D3-D044-2701-B122-DC9E9800FB1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88518" y="1241401"/>
            <a:ext cx="6303481" cy="4908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7321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noFill/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Good tests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7" name="Picture 6" descr="EPAM_LOGO_gray_blue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8632" y="118371"/>
            <a:ext cx="1669791" cy="654144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03F3A0-CBE0-4949-AB1A-445328271A48}"/>
              </a:ext>
            </a:extLst>
          </p:cNvPr>
          <p:cNvSpPr txBox="1"/>
          <p:nvPr/>
        </p:nvSpPr>
        <p:spPr>
          <a:xfrm>
            <a:off x="267128" y="1063699"/>
            <a:ext cx="10859783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All the names should be as descriptive and clear as possible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Use an existing keyword if possible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Do not forget about documentation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Tests in suite should be related to each other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Tests should be independent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One test case should test one thing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Try to avoid too long suites and resource files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/>
              <a:t>Try to avoid writing complex logic via </a:t>
            </a:r>
            <a:r>
              <a:rPr lang="en-US" sz="2800" b="1" dirty="0" err="1"/>
              <a:t>RobotFramework</a:t>
            </a:r>
            <a:r>
              <a:rPr lang="en-US" sz="2800" b="1" dirty="0"/>
              <a:t> </a:t>
            </a:r>
            <a:r>
              <a:rPr lang="en-US" sz="2800" dirty="0"/>
              <a:t>(use Python :)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55423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noFill/>
        </p:spPr>
        <p:txBody>
          <a:bodyPr/>
          <a:lstStyle/>
          <a:p>
            <a:pPr algn="l"/>
            <a:r>
              <a:rPr lang="en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Please no :(</a:t>
            </a:r>
          </a:p>
        </p:txBody>
      </p:sp>
      <p:pic>
        <p:nvPicPr>
          <p:cNvPr id="7" name="Picture 6" descr="EPAM_LOGO_gray_blue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8632" y="118371"/>
            <a:ext cx="1669791" cy="654144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0245A27-B3CA-BE61-4B26-0CB381500E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9800" y="1522810"/>
            <a:ext cx="6092248" cy="423643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3EFE027-D7AA-17CC-515C-509CEA2F2F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564" y="1522810"/>
            <a:ext cx="5931236" cy="4221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2860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xfrm>
            <a:off x="-118163" y="-46945"/>
            <a:ext cx="12192000" cy="738723"/>
          </a:xfrm>
          <a:noFill/>
        </p:spPr>
        <p:txBody>
          <a:bodyPr/>
          <a:lstStyle/>
          <a:p>
            <a:r>
              <a:rPr lang="en" sz="2000" dirty="0">
                <a:effectLst/>
              </a:rPr>
              <a:t>                 Templates </a:t>
            </a:r>
          </a:p>
          <a:p>
            <a:r>
              <a:rPr lang="en" sz="2000" dirty="0">
                <a:effectLst/>
              </a:rPr>
              <a:t> (data-driven style)</a:t>
            </a:r>
            <a:endParaRPr lang="ru-RU" sz="2000" dirty="0">
              <a:solidFill>
                <a:schemeClr val="bg1"/>
              </a:solidFill>
            </a:endParaRPr>
          </a:p>
        </p:txBody>
      </p:sp>
      <p:pic>
        <p:nvPicPr>
          <p:cNvPr id="7" name="Picture 6" descr="EPAM_LOGO_gray_blue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8632" y="118371"/>
            <a:ext cx="1669791" cy="654144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C6FB2AE7-1CAA-A72C-4B56-C98E065E83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772515"/>
            <a:ext cx="5518969" cy="608548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B062486-59FA-8ECF-1072-2D47D433E2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82546" y="772515"/>
            <a:ext cx="5277263" cy="5749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2957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noFill/>
        </p:spPr>
        <p:txBody>
          <a:bodyPr/>
          <a:lstStyle/>
          <a:p>
            <a:r>
              <a:rPr lang="en-US" dirty="0">
                <a:effectLst/>
              </a:rPr>
              <a:t>R</a:t>
            </a:r>
            <a:r>
              <a:rPr lang="en" dirty="0">
                <a:effectLst/>
              </a:rPr>
              <a:t>esource files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7" name="Picture 6" descr="EPAM_LOGO_gray_blue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8632" y="118371"/>
            <a:ext cx="1669791" cy="654144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" name="Содержимое 19"/>
          <p:cNvSpPr txBox="1">
            <a:spLocks/>
          </p:cNvSpPr>
          <p:nvPr/>
        </p:nvSpPr>
        <p:spPr>
          <a:xfrm>
            <a:off x="838199" y="1403927"/>
            <a:ext cx="11090223" cy="50800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accent1">
                  <a:lumMod val="75000"/>
                </a:schemeClr>
              </a:buClr>
              <a:buNone/>
            </a:pPr>
            <a:endParaRPr lang="en-US" sz="4000"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F29F14A-EB31-0B44-0B8D-104089B899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3121" y="1064202"/>
            <a:ext cx="9010650" cy="541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479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noFill/>
        </p:spPr>
        <p:txBody>
          <a:bodyPr/>
          <a:lstStyle/>
          <a:p>
            <a:r>
              <a:rPr lang="en" dirty="0">
                <a:effectLst/>
              </a:rPr>
              <a:t>Tags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7" name="Picture 6" descr="EPAM_LOGO_gray_blue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8632" y="118371"/>
            <a:ext cx="1669791" cy="654144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58733A3B-8D4A-5502-ED02-DBAE77FC82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772515"/>
            <a:ext cx="5709937" cy="3852751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5C9077AE-6121-1EF7-3C28-65F1B88BE36B}"/>
              </a:ext>
            </a:extLst>
          </p:cNvPr>
          <p:cNvSpPr txBox="1"/>
          <p:nvPr/>
        </p:nvSpPr>
        <p:spPr>
          <a:xfrm>
            <a:off x="6502509" y="1003959"/>
            <a:ext cx="4735467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0" dirty="0">
                <a:solidFill>
                  <a:srgbClr val="000000"/>
                </a:solidFill>
                <a:effectLst/>
                <a:latin typeface="system-ui"/>
              </a:rPr>
              <a:t>how to specify tags?</a:t>
            </a:r>
          </a:p>
          <a:p>
            <a:endParaRPr lang="en-US" sz="2400" b="1" i="1" dirty="0">
              <a:solidFill>
                <a:srgbClr val="000000"/>
              </a:solidFill>
              <a:effectLst/>
              <a:latin typeface="system-u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i="1" dirty="0">
                <a:solidFill>
                  <a:srgbClr val="000000"/>
                </a:solidFill>
                <a:effectLst/>
                <a:latin typeface="system-ui"/>
              </a:rPr>
              <a:t>Test Tags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system-ui"/>
              </a:rPr>
              <a:t> in the Setting section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i="1" dirty="0">
                <a:solidFill>
                  <a:srgbClr val="000000"/>
                </a:solidFill>
                <a:effectLst/>
                <a:latin typeface="system-ui"/>
              </a:rPr>
              <a:t>[Tags]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system-ui"/>
              </a:rPr>
              <a:t> with each test case</a:t>
            </a:r>
            <a:endParaRPr lang="en-US" sz="2400" dirty="0">
              <a:solidFill>
                <a:srgbClr val="000000"/>
              </a:solidFill>
              <a:latin typeface="system-u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--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settag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system-ui"/>
              </a:rPr>
              <a:t> command line option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i="1" dirty="0">
                <a:solidFill>
                  <a:srgbClr val="000000"/>
                </a:solidFill>
                <a:effectLst/>
                <a:latin typeface="system-ui"/>
              </a:rPr>
              <a:t>Set Tags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system-ui"/>
              </a:rPr>
              <a:t>, </a:t>
            </a:r>
            <a:r>
              <a:rPr lang="en-US" sz="2400" b="0" i="1" dirty="0">
                <a:solidFill>
                  <a:srgbClr val="000000"/>
                </a:solidFill>
                <a:effectLst/>
                <a:latin typeface="system-ui"/>
              </a:rPr>
              <a:t>Remove Tags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system-ui"/>
              </a:rPr>
              <a:t> keywords</a:t>
            </a:r>
          </a:p>
          <a:p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2500FD7-5333-A0E5-9A03-DEBF132714F7}"/>
              </a:ext>
            </a:extLst>
          </p:cNvPr>
          <p:cNvSpPr txBox="1"/>
          <p:nvPr/>
        </p:nvSpPr>
        <p:spPr>
          <a:xfrm>
            <a:off x="8175668" y="5188259"/>
            <a:ext cx="1581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&lt;-  example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D24E9806-7832-4B77-0523-07FA2F1DE0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144" y="4668829"/>
            <a:ext cx="7648604" cy="1999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6549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xfrm>
            <a:off x="98477" y="293552"/>
            <a:ext cx="9695873" cy="738723"/>
          </a:xfrm>
          <a:prstGeom prst="rect">
            <a:avLst/>
          </a:prstGeom>
          <a:noFill/>
        </p:spPr>
        <p:txBody>
          <a:bodyPr/>
          <a:lstStyle/>
          <a:p>
            <a:r>
              <a:rPr lang="en" sz="2000" dirty="0">
                <a:effectLst/>
              </a:rPr>
              <a:t>Variable files</a:t>
            </a:r>
            <a:endParaRPr lang="ru-RU" sz="2000" dirty="0">
              <a:solidFill>
                <a:schemeClr val="bg1"/>
              </a:solidFill>
            </a:endParaRPr>
          </a:p>
        </p:txBody>
      </p:sp>
      <p:pic>
        <p:nvPicPr>
          <p:cNvPr id="7" name="Picture 6" descr="EPAM_LOGO_gray_blue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8632" y="118371"/>
            <a:ext cx="1669791" cy="65414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AC05E42-4055-1CDD-39C0-C7523A97A5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4077" y="1551834"/>
            <a:ext cx="3324225" cy="11620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01280B2-9FE9-8145-90D7-140C9DF85B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5263" y="3094886"/>
            <a:ext cx="6772275" cy="356235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DD76B1B-17B3-9655-55C5-42802E75118E}"/>
              </a:ext>
            </a:extLst>
          </p:cNvPr>
          <p:cNvSpPr txBox="1"/>
          <p:nvPr/>
        </p:nvSpPr>
        <p:spPr>
          <a:xfrm>
            <a:off x="443883" y="1832748"/>
            <a:ext cx="24978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Using Python files: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3DA152D-A12D-3A1A-3968-9CAD0BB8E12A}"/>
              </a:ext>
            </a:extLst>
          </p:cNvPr>
          <p:cNvSpPr txBox="1"/>
          <p:nvPr/>
        </p:nvSpPr>
        <p:spPr>
          <a:xfrm>
            <a:off x="7884850" y="1832747"/>
            <a:ext cx="222490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Using YAML files</a:t>
            </a:r>
          </a:p>
          <a:p>
            <a:r>
              <a:rPr lang="en-US" sz="2400" dirty="0"/>
              <a:t>(example)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CB649C8-1567-F15A-388A-E9FC6E6FE20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84850" y="3020906"/>
            <a:ext cx="3395320" cy="2429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1369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xfrm>
            <a:off x="263577" y="313033"/>
            <a:ext cx="12192000" cy="738723"/>
          </a:xfrm>
          <a:noFill/>
        </p:spPr>
        <p:txBody>
          <a:bodyPr/>
          <a:lstStyle/>
          <a:p>
            <a:r>
              <a:rPr lang="en-US" dirty="0">
                <a:effectLst/>
              </a:rPr>
              <a:t>C</a:t>
            </a:r>
            <a:r>
              <a:rPr lang="en" dirty="0">
                <a:effectLst/>
              </a:rPr>
              <a:t>onditional execution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7" name="Picture 6" descr="EPAM_LOGO_gray_blue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8632" y="118371"/>
            <a:ext cx="1669791" cy="654144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6" name="Содержимое 19"/>
          <p:cNvSpPr txBox="1">
            <a:spLocks/>
          </p:cNvSpPr>
          <p:nvPr/>
        </p:nvSpPr>
        <p:spPr>
          <a:xfrm>
            <a:off x="838200" y="1403927"/>
            <a:ext cx="7349360" cy="508000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accent1">
                  <a:lumMod val="75000"/>
                </a:schemeClr>
              </a:buClr>
              <a:buNone/>
            </a:pPr>
            <a:endParaRPr lang="en-US" sz="3600"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7919E54-CBB6-C9A7-3C56-26FD6FCDFA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871" y="4476145"/>
            <a:ext cx="6255706" cy="224533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9D2B2F5-5691-58A1-850F-E402842374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993" y="772515"/>
            <a:ext cx="6133009" cy="365556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1B1DF72-6711-2BA4-026D-9E992774979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23454" y="952860"/>
            <a:ext cx="4836092" cy="4943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85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noFill/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Overview</a:t>
            </a:r>
            <a:endParaRPr lang="ru-RU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 descr="EPAM_LOGO_gray_blue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8632" y="118371"/>
            <a:ext cx="1669791" cy="654144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05DF864-0846-699A-C0B3-DF35F21D4A10}"/>
              </a:ext>
            </a:extLst>
          </p:cNvPr>
          <p:cNvSpPr txBox="1"/>
          <p:nvPr/>
        </p:nvSpPr>
        <p:spPr>
          <a:xfrm>
            <a:off x="863599" y="1674107"/>
            <a:ext cx="7747001" cy="33855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Easy-to-use syntax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Nice reports and logs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Easy to include custom python libraries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Provides lots of useful keywords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Provides tagging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Provides tools for integration with other infrastructure (e.g. TMS)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851859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xfrm>
            <a:off x="172027" y="340499"/>
            <a:ext cx="12192000" cy="738723"/>
          </a:xfrm>
          <a:noFill/>
        </p:spPr>
        <p:txBody>
          <a:bodyPr/>
          <a:lstStyle/>
          <a:p>
            <a:r>
              <a:rPr lang="en-US" dirty="0">
                <a:effectLst/>
              </a:rPr>
              <a:t>D</a:t>
            </a:r>
            <a:r>
              <a:rPr lang="en" dirty="0">
                <a:effectLst/>
              </a:rPr>
              <a:t>ry-run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7" name="Picture 6" descr="EPAM_LOGO_gray_blue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8632" y="118371"/>
            <a:ext cx="1669791" cy="654144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BAC5BE3-67DE-991D-7672-D9B858970B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655" y="1079222"/>
            <a:ext cx="6565605" cy="219272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422CF20-C02A-7354-47B5-98974EB910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53465" y="741135"/>
            <a:ext cx="5174958" cy="561521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69C02F8-3CCB-6369-4244-5EAD9EACF113}"/>
              </a:ext>
            </a:extLst>
          </p:cNvPr>
          <p:cNvSpPr txBox="1"/>
          <p:nvPr/>
        </p:nvSpPr>
        <p:spPr>
          <a:xfrm>
            <a:off x="379254" y="3956184"/>
            <a:ext cx="6530827" cy="25237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i="0" dirty="0">
                <a:solidFill>
                  <a:srgbClr val="000000"/>
                </a:solidFill>
                <a:effectLst/>
                <a:latin typeface="system-ui"/>
              </a:rPr>
              <a:t>In dry-run mode the keywords coming from the test libraries </a:t>
            </a:r>
          </a:p>
          <a:p>
            <a:r>
              <a:rPr lang="en-US" sz="2000" b="0" i="0" dirty="0">
                <a:solidFill>
                  <a:srgbClr val="000000"/>
                </a:solidFill>
                <a:effectLst/>
                <a:latin typeface="system-ui"/>
              </a:rPr>
              <a:t>are not executed at all</a:t>
            </a:r>
          </a:p>
          <a:p>
            <a:endParaRPr lang="en-US" sz="2000" dirty="0">
              <a:solidFill>
                <a:srgbClr val="000000"/>
              </a:solidFill>
              <a:latin typeface="system-ui"/>
            </a:endParaRPr>
          </a:p>
          <a:p>
            <a:r>
              <a:rPr lang="en-US" sz="2000" b="0" i="0" dirty="0">
                <a:solidFill>
                  <a:srgbClr val="000000"/>
                </a:solidFill>
                <a:effectLst/>
                <a:latin typeface="system-ui"/>
              </a:rPr>
              <a:t>The dry run execution may fail for following reasons:</a:t>
            </a:r>
            <a:endParaRPr lang="en-US" sz="20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system-ui"/>
              </a:rPr>
              <a:t>Using keywords that are not found.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system-ui"/>
              </a:rPr>
              <a:t>Using keywords with wrong number of arguments.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system-ui"/>
              </a:rPr>
              <a:t>Using user keywords that have invalid syntax.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6820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" sz="2400" dirty="0">
                <a:effectLst/>
              </a:rPr>
              <a:t>Rerun failed test cases</a:t>
            </a: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751515-F3EB-8919-90B7-42D8E775E3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27" y="1213094"/>
            <a:ext cx="7136768" cy="239960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6E49894-513E-74AD-03B2-41B6B4CB27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727" y="3865401"/>
            <a:ext cx="9765852" cy="267351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752E0B4-61A5-3266-C3AC-16DD9D232788}"/>
              </a:ext>
            </a:extLst>
          </p:cNvPr>
          <p:cNvSpPr txBox="1"/>
          <p:nvPr/>
        </p:nvSpPr>
        <p:spPr>
          <a:xfrm>
            <a:off x="7856737" y="1722268"/>
            <a:ext cx="376564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--</a:t>
            </a:r>
            <a:r>
              <a:rPr lang="en-US" sz="2400" dirty="0" err="1"/>
              <a:t>rerunfailed</a:t>
            </a:r>
            <a:r>
              <a:rPr lang="en-US" sz="2400" dirty="0"/>
              <a:t> option</a:t>
            </a:r>
          </a:p>
          <a:p>
            <a:r>
              <a:rPr lang="en-US" sz="2400" dirty="0"/>
              <a:t>uses existing output.xml file!</a:t>
            </a:r>
          </a:p>
        </p:txBody>
      </p:sp>
    </p:spTree>
    <p:extLst>
      <p:ext uri="{BB962C8B-B14F-4D97-AF65-F5344CB8AC3E}">
        <p14:creationId xmlns:p14="http://schemas.microsoft.com/office/powerpoint/2010/main" val="26483034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" sz="2000" dirty="0">
                <a:effectLst/>
              </a:rPr>
              <a:t>Extending Robot framework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E5306BB-93E9-921D-518E-0E568C3B4D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00" y="960396"/>
            <a:ext cx="5331947" cy="25006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723F514-28D7-2B86-CA5E-0926AC3B562F}"/>
              </a:ext>
            </a:extLst>
          </p:cNvPr>
          <p:cNvSpPr txBox="1"/>
          <p:nvPr/>
        </p:nvSpPr>
        <p:spPr>
          <a:xfrm>
            <a:off x="765224" y="4039339"/>
            <a:ext cx="6609695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ROBOT LIBRARY SCOPE</a:t>
            </a:r>
            <a:r>
              <a:rPr lang="en-US" sz="24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SUITE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GLOBAL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r>
              <a:rPr lang="en-US" sz="2000" dirty="0"/>
              <a:t>New instance is created every test/suite/whole test execution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117ADA7-757C-6624-8295-FE9B4057AB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4388" y="968053"/>
            <a:ext cx="6592812" cy="4507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3889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" sz="2400" dirty="0">
                <a:effectLst/>
              </a:rPr>
              <a:t>Listeners</a:t>
            </a: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7D1007-C5DB-DF68-79FE-31A98516A7E7}"/>
              </a:ext>
            </a:extLst>
          </p:cNvPr>
          <p:cNvSpPr txBox="1"/>
          <p:nvPr/>
        </p:nvSpPr>
        <p:spPr>
          <a:xfrm>
            <a:off x="568170" y="1233996"/>
            <a:ext cx="8892178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Listeners allow us to do </a:t>
            </a:r>
            <a:r>
              <a:rPr lang="en-US" sz="2000" dirty="0" err="1"/>
              <a:t>sth</a:t>
            </a:r>
            <a:r>
              <a:rPr lang="en-US" sz="2000" dirty="0"/>
              <a:t> during test execution (e.g. reporting test results to TMS)</a:t>
            </a:r>
          </a:p>
          <a:p>
            <a:endParaRPr lang="en-US" sz="2000" dirty="0"/>
          </a:p>
          <a:p>
            <a:r>
              <a:rPr lang="en-US" sz="2000" dirty="0"/>
              <a:t>robot --listener path/to/MyListener.py </a:t>
            </a:r>
            <a:r>
              <a:rPr lang="en-US" sz="2000" dirty="0" err="1"/>
              <a:t>tests.robot</a:t>
            </a:r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Listener is a class with following methods: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i="0" dirty="0" err="1">
                <a:solidFill>
                  <a:srgbClr val="000000"/>
                </a:solidFill>
                <a:effectLst/>
                <a:latin typeface="system-ui"/>
              </a:rPr>
              <a:t>start_suite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system-ui"/>
              </a:rPr>
              <a:t>(name, attributes)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000000"/>
                </a:solidFill>
                <a:latin typeface="system-ui"/>
              </a:rPr>
              <a:t>start_test</a:t>
            </a:r>
            <a:r>
              <a:rPr lang="en-US" sz="2000" dirty="0">
                <a:solidFill>
                  <a:srgbClr val="000000"/>
                </a:solidFill>
                <a:latin typeface="system-ui"/>
              </a:rPr>
              <a:t>(name, attributes)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end_suite</a:t>
            </a:r>
            <a:r>
              <a:rPr lang="en-US" sz="2000" dirty="0">
                <a:solidFill>
                  <a:srgbClr val="000000"/>
                </a:solidFill>
                <a:latin typeface="system-ui"/>
              </a:rPr>
              <a:t>(name, attributes)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000000"/>
                </a:solidFill>
                <a:latin typeface="system-ui"/>
              </a:rPr>
              <a:t>end_test</a:t>
            </a:r>
            <a:r>
              <a:rPr lang="en-US" sz="2000" dirty="0">
                <a:solidFill>
                  <a:srgbClr val="000000"/>
                </a:solidFill>
                <a:latin typeface="system-ui"/>
              </a:rPr>
              <a:t>(name, attributes)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start_keyword</a:t>
            </a:r>
            <a:r>
              <a:rPr lang="en-US" sz="2000" dirty="0"/>
              <a:t>(name, attributes)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end_keyword</a:t>
            </a:r>
            <a:r>
              <a:rPr lang="en-US" sz="2000" dirty="0"/>
              <a:t>(name, attributes)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close</a:t>
            </a:r>
          </a:p>
          <a:p>
            <a:r>
              <a:rPr lang="en-US" sz="2000" dirty="0"/>
              <a:t>…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AB8289-F468-4881-B5D4-887849EE6D9C}"/>
              </a:ext>
            </a:extLst>
          </p:cNvPr>
          <p:cNvSpPr txBox="1"/>
          <p:nvPr/>
        </p:nvSpPr>
        <p:spPr>
          <a:xfrm>
            <a:off x="5657000" y="3088807"/>
            <a:ext cx="5907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and contains ROBOT_LISTENER_API_VERSION variable</a:t>
            </a:r>
          </a:p>
          <a:p>
            <a:endParaRPr lang="en-US" dirty="0"/>
          </a:p>
          <a:p>
            <a:r>
              <a:rPr lang="en-US" dirty="0"/>
              <a:t>2 version listener methods can do </a:t>
            </a:r>
            <a:r>
              <a:rPr lang="en-US" dirty="0" err="1"/>
              <a:t>sth</a:t>
            </a:r>
            <a:r>
              <a:rPr lang="en-US" dirty="0"/>
              <a:t> with the information they receive, but they cannot directly change it. If that is needed, listener version 3 can be used instead.</a:t>
            </a:r>
          </a:p>
        </p:txBody>
      </p:sp>
    </p:spTree>
    <p:extLst>
      <p:ext uri="{BB962C8B-B14F-4D97-AF65-F5344CB8AC3E}">
        <p14:creationId xmlns:p14="http://schemas.microsoft.com/office/powerpoint/2010/main" val="18873689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" sz="2400" dirty="0">
                <a:effectLst/>
              </a:rPr>
              <a:t>Listeners Example</a:t>
            </a: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2D1719-23FB-5548-779D-0A7BE1CC79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62" y="4193728"/>
            <a:ext cx="10375418" cy="255807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AF3565B-5F14-F761-E1CE-3765766EFB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62" y="836109"/>
            <a:ext cx="4607012" cy="323333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DBE3731-9FF9-953B-5DBB-BA4D4E61A4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1739" y="841393"/>
            <a:ext cx="6816677" cy="3228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8971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" sz="2400" dirty="0">
                <a:effectLst/>
              </a:rPr>
              <a:t>Parallelization</a:t>
            </a: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D6BCE1-1BBF-12E9-F74A-DA3CE7DD1418}"/>
              </a:ext>
            </a:extLst>
          </p:cNvPr>
          <p:cNvSpPr txBox="1"/>
          <p:nvPr/>
        </p:nvSpPr>
        <p:spPr>
          <a:xfrm>
            <a:off x="410137" y="1056443"/>
            <a:ext cx="6452279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/>
              <a:t>Pabot</a:t>
            </a:r>
            <a:endParaRPr lang="en-US" sz="2800" b="1" dirty="0"/>
          </a:p>
          <a:p>
            <a:endParaRPr lang="en-US" sz="2800" b="1" dirty="0"/>
          </a:p>
          <a:p>
            <a:r>
              <a:rPr lang="en-US" sz="2400" dirty="0"/>
              <a:t>pip install </a:t>
            </a:r>
            <a:r>
              <a:rPr lang="en-US" sz="2400" dirty="0" err="1"/>
              <a:t>robotframework-pabot</a:t>
            </a:r>
            <a:endParaRPr lang="en-US" sz="2400" dirty="0"/>
          </a:p>
          <a:p>
            <a:r>
              <a:rPr lang="en-US" sz="2400" dirty="0"/>
              <a:t>&gt; </a:t>
            </a:r>
            <a:r>
              <a:rPr lang="en-US" sz="2400" dirty="0" err="1"/>
              <a:t>pabot</a:t>
            </a:r>
            <a:r>
              <a:rPr lang="en-US" sz="2400" dirty="0"/>
              <a:t> --processes </a:t>
            </a:r>
            <a:r>
              <a:rPr lang="en-US" sz="2400" i="1" dirty="0" err="1"/>
              <a:t>proc_num</a:t>
            </a:r>
            <a:r>
              <a:rPr lang="en-US" sz="2400" i="1" dirty="0"/>
              <a:t> </a:t>
            </a:r>
            <a:r>
              <a:rPr lang="en-US" sz="2400" dirty="0"/>
              <a:t>path/to/</a:t>
            </a:r>
            <a:r>
              <a:rPr lang="en-US" sz="2400" dirty="0" err="1"/>
              <a:t>test_suites</a:t>
            </a:r>
            <a:endParaRPr lang="en-US" sz="2400" i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898046-B0A4-C6BB-2510-8E6D3EC85BB7}"/>
              </a:ext>
            </a:extLst>
          </p:cNvPr>
          <p:cNvSpPr txBox="1"/>
          <p:nvPr/>
        </p:nvSpPr>
        <p:spPr>
          <a:xfrm>
            <a:off x="550416" y="3013501"/>
            <a:ext cx="524624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Pay attention to shared resource usage!</a:t>
            </a:r>
          </a:p>
          <a:p>
            <a:endParaRPr lang="en-US" sz="2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0A4783-230F-B1F7-F0E8-51AAF51A7F34}"/>
              </a:ext>
            </a:extLst>
          </p:cNvPr>
          <p:cNvSpPr txBox="1"/>
          <p:nvPr/>
        </p:nvSpPr>
        <p:spPr>
          <a:xfrm>
            <a:off x="784866" y="3700414"/>
            <a:ext cx="531113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../</a:t>
            </a:r>
            <a:r>
              <a:rPr lang="en-US" b="1" dirty="0" err="1"/>
              <a:t>test.robot</a:t>
            </a:r>
            <a:endParaRPr lang="en-US" b="1" dirty="0"/>
          </a:p>
          <a:p>
            <a:r>
              <a:rPr lang="en-US" dirty="0"/>
              <a:t> </a:t>
            </a:r>
          </a:p>
          <a:p>
            <a:r>
              <a:rPr lang="en-US" dirty="0"/>
              <a:t>*** Test Case ***</a:t>
            </a:r>
          </a:p>
          <a:p>
            <a:r>
              <a:rPr lang="en-US" dirty="0"/>
              <a:t>  Test Case Name</a:t>
            </a:r>
          </a:p>
          <a:p>
            <a:r>
              <a:rPr lang="en-US" dirty="0"/>
              <a:t>    ${</a:t>
            </a:r>
            <a:r>
              <a:rPr lang="en-US" dirty="0" err="1"/>
              <a:t>valuesetname</a:t>
            </a:r>
            <a:r>
              <a:rPr lang="en-US" dirty="0"/>
              <a:t>}=    Acquire Value Set  admin-server</a:t>
            </a:r>
          </a:p>
          <a:p>
            <a:r>
              <a:rPr lang="en-US" dirty="0"/>
              <a:t>    ${host}=   Get Value From Set   host</a:t>
            </a:r>
          </a:p>
          <a:p>
            <a:r>
              <a:rPr lang="en-US" dirty="0"/>
              <a:t>    Log   Do something with the values </a:t>
            </a:r>
          </a:p>
          <a:p>
            <a:r>
              <a:rPr lang="en-US" dirty="0"/>
              <a:t>    Release Value Set</a:t>
            </a:r>
          </a:p>
          <a:p>
            <a:endParaRPr lang="en-US" dirty="0"/>
          </a:p>
          <a:p>
            <a:r>
              <a:rPr lang="en-US" dirty="0"/>
              <a:t>&gt;</a:t>
            </a:r>
            <a:r>
              <a:rPr lang="en-US" dirty="0" err="1"/>
              <a:t>pabot</a:t>
            </a:r>
            <a:r>
              <a:rPr lang="en-US" dirty="0"/>
              <a:t> --</a:t>
            </a:r>
            <a:r>
              <a:rPr lang="en-US" dirty="0" err="1"/>
              <a:t>pabotlib</a:t>
            </a:r>
            <a:r>
              <a:rPr lang="en-US" dirty="0"/>
              <a:t> --</a:t>
            </a:r>
            <a:r>
              <a:rPr lang="en-US" dirty="0" err="1"/>
              <a:t>resourcefile</a:t>
            </a:r>
            <a:r>
              <a:rPr lang="en-US" dirty="0"/>
              <a:t> valueset.dat </a:t>
            </a:r>
            <a:r>
              <a:rPr lang="en-US" dirty="0" err="1"/>
              <a:t>test.robot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B442EC-093B-3EA9-0124-DEB452086E40}"/>
              </a:ext>
            </a:extLst>
          </p:cNvPr>
          <p:cNvSpPr txBox="1"/>
          <p:nvPr/>
        </p:nvSpPr>
        <p:spPr>
          <a:xfrm>
            <a:off x="7628833" y="1587926"/>
            <a:ext cx="2496196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../valueset.dat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  [Server1]</a:t>
            </a:r>
          </a:p>
          <a:p>
            <a:r>
              <a:rPr lang="en-US" dirty="0"/>
              <a:t>  tags=admin-server</a:t>
            </a:r>
          </a:p>
          <a:p>
            <a:r>
              <a:rPr lang="en-US" dirty="0"/>
              <a:t>  HOST=123.123.123.123</a:t>
            </a:r>
          </a:p>
          <a:p>
            <a:r>
              <a:rPr lang="en-US" dirty="0"/>
              <a:t>  USERNAME=user1</a:t>
            </a:r>
          </a:p>
          <a:p>
            <a:r>
              <a:rPr lang="en-US" dirty="0"/>
              <a:t>  [Server2]</a:t>
            </a:r>
          </a:p>
          <a:p>
            <a:r>
              <a:rPr lang="en-US" dirty="0"/>
              <a:t>  tags=server</a:t>
            </a:r>
          </a:p>
          <a:p>
            <a:r>
              <a:rPr lang="en-US" dirty="0"/>
              <a:t>  HOST=121.121.121.121</a:t>
            </a:r>
          </a:p>
          <a:p>
            <a:r>
              <a:rPr lang="en-US" dirty="0"/>
              <a:t>  USERNAME=user2</a:t>
            </a:r>
          </a:p>
          <a:p>
            <a:r>
              <a:rPr lang="en-US" dirty="0"/>
              <a:t>  [Server3]</a:t>
            </a:r>
          </a:p>
          <a:p>
            <a:r>
              <a:rPr lang="en-US" dirty="0"/>
              <a:t>  tags=admin-server</a:t>
            </a:r>
          </a:p>
          <a:p>
            <a:r>
              <a:rPr lang="en-US" dirty="0"/>
              <a:t>  HOST=222.222.222.222</a:t>
            </a:r>
          </a:p>
          <a:p>
            <a:r>
              <a:rPr lang="en-US" dirty="0"/>
              <a:t>  USERNAME=user3</a:t>
            </a:r>
          </a:p>
        </p:txBody>
      </p:sp>
    </p:spTree>
    <p:extLst>
      <p:ext uri="{BB962C8B-B14F-4D97-AF65-F5344CB8AC3E}">
        <p14:creationId xmlns:p14="http://schemas.microsoft.com/office/powerpoint/2010/main" val="7821637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9A3814-C965-8EE1-56B2-0D7F2E530F9F}"/>
              </a:ext>
            </a:extLst>
          </p:cNvPr>
          <p:cNvSpPr txBox="1"/>
          <p:nvPr/>
        </p:nvSpPr>
        <p:spPr>
          <a:xfrm>
            <a:off x="3143910" y="2644170"/>
            <a:ext cx="556915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/>
              <a:t>THE END </a:t>
            </a:r>
            <a:r>
              <a:rPr lang="en-US" sz="9600" dirty="0">
                <a:sym typeface="Wingdings" panose="05000000000000000000" pitchFamily="2" charset="2"/>
              </a:rPr>
              <a:t>:)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3078985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noFill/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Installation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7" name="Picture 6" descr="EPAM_LOGO_gray_blue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8632" y="118371"/>
            <a:ext cx="1669791" cy="654144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60F0413-AFD9-D3FA-4AA8-8DF37A249AA9}"/>
              </a:ext>
            </a:extLst>
          </p:cNvPr>
          <p:cNvSpPr txBox="1"/>
          <p:nvPr/>
        </p:nvSpPr>
        <p:spPr>
          <a:xfrm>
            <a:off x="951336" y="1792355"/>
            <a:ext cx="4894545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24292E"/>
                </a:solidFill>
                <a:latin typeface="Work Sans" panose="020F0502020204030204" pitchFamily="34" charset="0"/>
              </a:rPr>
              <a:t>p</a:t>
            </a:r>
            <a:r>
              <a:rPr lang="en" b="1" dirty="0">
                <a:solidFill>
                  <a:srgbClr val="24292E"/>
                </a:solidFill>
                <a:latin typeface="Work Sans" panose="020F0502020204030204" pitchFamily="34" charset="0"/>
              </a:rPr>
              <a:t>ip install robotframework==3.1.1</a:t>
            </a:r>
          </a:p>
          <a:p>
            <a:endParaRPr lang="en" b="1" dirty="0">
              <a:solidFill>
                <a:srgbClr val="24292E"/>
              </a:solidFill>
              <a:latin typeface="Work Sans" panose="020F0502020204030204" pitchFamily="34" charset="0"/>
            </a:endParaRPr>
          </a:p>
          <a:p>
            <a:r>
              <a:rPr lang="en-US" b="1" dirty="0">
                <a:solidFill>
                  <a:srgbClr val="24292E"/>
                </a:solidFill>
                <a:latin typeface="Work Sans" panose="020F0502020204030204" pitchFamily="34" charset="0"/>
              </a:rPr>
              <a:t>r</a:t>
            </a:r>
            <a:r>
              <a:rPr lang="en" b="1" dirty="0">
                <a:solidFill>
                  <a:srgbClr val="24292E"/>
                </a:solidFill>
                <a:latin typeface="Work Sans" panose="020F0502020204030204" pitchFamily="34" charset="0"/>
              </a:rPr>
              <a:t>obot  --version</a:t>
            </a:r>
          </a:p>
          <a:p>
            <a:r>
              <a:rPr lang="en-US" dirty="0"/>
              <a:t>Robot Framework 3.1.1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Success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:)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5A0550-9254-D421-EBFC-2035F972A4CE}"/>
              </a:ext>
            </a:extLst>
          </p:cNvPr>
          <p:cNvSpPr txBox="1"/>
          <p:nvPr/>
        </p:nvSpPr>
        <p:spPr>
          <a:xfrm>
            <a:off x="6346121" y="1792355"/>
            <a:ext cx="4774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Intellibot</a:t>
            </a:r>
            <a:r>
              <a:rPr lang="en-US" dirty="0"/>
              <a:t> – </a:t>
            </a:r>
            <a:r>
              <a:rPr lang="en-US" dirty="0" err="1"/>
              <a:t>pycharm</a:t>
            </a:r>
            <a:r>
              <a:rPr lang="en-US" dirty="0"/>
              <a:t> plugin for </a:t>
            </a:r>
            <a:r>
              <a:rPr lang="en-US" dirty="0" err="1"/>
              <a:t>RobotFramework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71029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xfrm>
            <a:off x="130600" y="122128"/>
            <a:ext cx="12192000" cy="738723"/>
          </a:xfrm>
          <a:noFill/>
        </p:spPr>
        <p:txBody>
          <a:bodyPr/>
          <a:lstStyle/>
          <a:p>
            <a:pPr algn="l"/>
            <a:r>
              <a:rPr lang="en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Structure</a:t>
            </a:r>
          </a:p>
        </p:txBody>
      </p:sp>
      <p:pic>
        <p:nvPicPr>
          <p:cNvPr id="7" name="Picture 6" descr="EPAM_LOGO_gray_blue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8632" y="118371"/>
            <a:ext cx="1669791" cy="654144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610600" y="6343983"/>
            <a:ext cx="2743200" cy="365125"/>
          </a:xfrm>
        </p:spPr>
        <p:txBody>
          <a:bodyPr/>
          <a:lstStyle/>
          <a:p>
            <a:fld id="{DA896BDD-8C87-40D7-8650-5CFFA3FBC00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504882-86CD-2B2F-5973-8AACF8F7E045}"/>
              </a:ext>
            </a:extLst>
          </p:cNvPr>
          <p:cNvSpPr txBox="1"/>
          <p:nvPr/>
        </p:nvSpPr>
        <p:spPr>
          <a:xfrm>
            <a:off x="304800" y="2333625"/>
            <a:ext cx="457516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Base “project” structure: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Test suites and resource file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Python modules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A92A54A-9028-B9AD-02DE-B068744545DC}"/>
              </a:ext>
            </a:extLst>
          </p:cNvPr>
          <p:cNvSpPr txBox="1"/>
          <p:nvPr/>
        </p:nvSpPr>
        <p:spPr>
          <a:xfrm>
            <a:off x="790575" y="4419600"/>
            <a:ext cx="40623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robot [options] tests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python –m robot [options] tests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robot [options] tests/</a:t>
            </a:r>
            <a:r>
              <a:rPr lang="en-US" dirty="0" err="1"/>
              <a:t>base_suite.robot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CA866CA-0874-BC18-D251-0D26E694C4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6600" y="1452127"/>
            <a:ext cx="5849599" cy="3953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927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  <a:noFill/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Test Creation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7" name="Picture 6" descr="EPAM_LOGO_gray_blue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8632" y="118371"/>
            <a:ext cx="1669791" cy="654144"/>
          </a:xfrm>
          <a:prstGeom prst="rect">
            <a:avLst/>
          </a:prstGeom>
        </p:spPr>
      </p:pic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40FB0DCE-8576-04CE-A0FB-D5A14B1A37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9101973"/>
              </p:ext>
            </p:extLst>
          </p:nvPr>
        </p:nvGraphicFramePr>
        <p:xfrm>
          <a:off x="503434" y="1063698"/>
          <a:ext cx="11096090" cy="49711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8045">
                  <a:extLst>
                    <a:ext uri="{9D8B030D-6E8A-4147-A177-3AD203B41FA5}">
                      <a16:colId xmlns:a16="http://schemas.microsoft.com/office/drawing/2014/main" val="3743918457"/>
                    </a:ext>
                  </a:extLst>
                </a:gridCol>
                <a:gridCol w="5548045">
                  <a:extLst>
                    <a:ext uri="{9D8B030D-6E8A-4147-A177-3AD203B41FA5}">
                      <a16:colId xmlns:a16="http://schemas.microsoft.com/office/drawing/2014/main" val="3867044758"/>
                    </a:ext>
                  </a:extLst>
                </a:gridCol>
              </a:tblGrid>
              <a:tr h="676128">
                <a:tc gridSpan="2"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Test data sections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7975791"/>
                  </a:ext>
                </a:extLst>
              </a:tr>
              <a:tr h="676128">
                <a:tc>
                  <a:txBody>
                    <a:bodyPr/>
                    <a:lstStyle/>
                    <a:p>
                      <a:r>
                        <a:rPr lang="en-US" dirty="0"/>
                        <a:t>Settings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1) Importing test libraries, resource files and variable files.</a:t>
                      </a:r>
                    </a:p>
                    <a:p>
                      <a:r>
                        <a:rPr lang="en-US" dirty="0"/>
                        <a:t>2) Defining metadata for test suites and test cases.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1913572"/>
                  </a:ext>
                </a:extLst>
              </a:tr>
              <a:tr h="676128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Variables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Defining variables that can be used elsewhere in the test data.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917501"/>
                  </a:ext>
                </a:extLst>
              </a:tr>
              <a:tr h="676128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Test Cases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Creating test cases from available keywords.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9392629"/>
                  </a:ext>
                </a:extLst>
              </a:tr>
              <a:tr h="676128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Tasks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Creating tasks using available keywords. Single file can only contain either tests or tasks.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5051854"/>
                  </a:ext>
                </a:extLst>
              </a:tr>
              <a:tr h="676128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Keywords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Creating user keywords from existing lower-level keywords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1037824"/>
                  </a:ext>
                </a:extLst>
              </a:tr>
              <a:tr h="676128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Comments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Additional comments or data. Ignored by Robot Framework.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63099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97923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xfrm>
            <a:off x="50798" y="148892"/>
            <a:ext cx="12192000" cy="738723"/>
          </a:xfrm>
          <a:noFill/>
        </p:spPr>
        <p:txBody>
          <a:bodyPr/>
          <a:lstStyle/>
          <a:p>
            <a:pPr algn="l"/>
            <a:r>
              <a:rPr lang="en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Settings section example</a:t>
            </a:r>
          </a:p>
        </p:txBody>
      </p:sp>
      <p:pic>
        <p:nvPicPr>
          <p:cNvPr id="7" name="Picture 6" descr="EPAM_LOGO_gray_blue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8632" y="118371"/>
            <a:ext cx="1669791" cy="654144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610600" y="6343983"/>
            <a:ext cx="2743200" cy="365125"/>
          </a:xfrm>
        </p:spPr>
        <p:txBody>
          <a:bodyPr/>
          <a:lstStyle/>
          <a:p>
            <a:fld id="{DA896BDD-8C87-40D7-8650-5CFFA3FBC00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6985E41-18BA-FD8E-6C9F-F2964AE66F73}"/>
              </a:ext>
            </a:extLst>
          </p:cNvPr>
          <p:cNvSpPr txBox="1"/>
          <p:nvPr/>
        </p:nvSpPr>
        <p:spPr>
          <a:xfrm>
            <a:off x="10041432" y="1238298"/>
            <a:ext cx="787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 </a:t>
            </a:r>
            <a:endParaRPr lang="ru-RU" dirty="0">
              <a:solidFill>
                <a:schemeClr val="accent2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B1929F0-F48F-D484-48FE-BC09DB2F50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4254" y="918136"/>
            <a:ext cx="8123652" cy="382635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2FED84F-66D6-8B1B-CF60-6716BA4D180C}"/>
              </a:ext>
            </a:extLst>
          </p:cNvPr>
          <p:cNvSpPr txBox="1"/>
          <p:nvPr/>
        </p:nvSpPr>
        <p:spPr>
          <a:xfrm>
            <a:off x="639192" y="5228948"/>
            <a:ext cx="10550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--</a:t>
            </a:r>
            <a:r>
              <a:rPr lang="en-US" dirty="0" err="1"/>
              <a:t>pythonpath</a:t>
            </a:r>
            <a:r>
              <a:rPr lang="en-US" dirty="0"/>
              <a:t> path/to/lib – to avoid specifying the path to custom python library explicitly in Library subsection</a:t>
            </a:r>
          </a:p>
        </p:txBody>
      </p:sp>
    </p:spTree>
    <p:extLst>
      <p:ext uri="{BB962C8B-B14F-4D97-AF65-F5344CB8AC3E}">
        <p14:creationId xmlns:p14="http://schemas.microsoft.com/office/powerpoint/2010/main" val="39332091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0DB732A2-C88B-52E1-9EDE-0F5F307FBE1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Settings Section</a:t>
            </a:r>
            <a:endParaRPr lang="ru-RU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23625587-1D26-0B83-7D70-70FE5CD707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7</a:t>
            </a:fld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2FA3206-9C7A-4182-D4AE-76828187A2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1558792"/>
              </p:ext>
            </p:extLst>
          </p:nvPr>
        </p:nvGraphicFramePr>
        <p:xfrm>
          <a:off x="0" y="784167"/>
          <a:ext cx="12192000" cy="56758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86325">
                  <a:extLst>
                    <a:ext uri="{9D8B030D-6E8A-4147-A177-3AD203B41FA5}">
                      <a16:colId xmlns:a16="http://schemas.microsoft.com/office/drawing/2014/main" val="3892544876"/>
                    </a:ext>
                  </a:extLst>
                </a:gridCol>
                <a:gridCol w="7305675">
                  <a:extLst>
                    <a:ext uri="{9D8B030D-6E8A-4147-A177-3AD203B41FA5}">
                      <a16:colId xmlns:a16="http://schemas.microsoft.com/office/drawing/2014/main" val="711288801"/>
                    </a:ext>
                  </a:extLst>
                </a:gridCol>
              </a:tblGrid>
              <a:tr h="328687">
                <a:tc gridSpan="2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6285952"/>
                  </a:ext>
                </a:extLst>
              </a:tr>
              <a:tr h="328687"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Library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Used for importing libraries</a:t>
                      </a:r>
                      <a:endParaRPr lang="en-US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0260765"/>
                  </a:ext>
                </a:extLst>
              </a:tr>
              <a:tr h="328687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Resource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Used for taking resource files into use.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9996802"/>
                  </a:ext>
                </a:extLst>
              </a:tr>
              <a:tr h="328687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Variables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Used for taking variable files into use.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0315137"/>
                  </a:ext>
                </a:extLst>
              </a:tr>
              <a:tr h="328687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Documentation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Used for specifying a test suite or resource documentation.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464273"/>
                  </a:ext>
                </a:extLst>
              </a:tr>
              <a:tr h="328687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Metadata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Used for setting free test suite metadata.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8425599"/>
                  </a:ext>
                </a:extLst>
              </a:tr>
              <a:tr h="328687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Suite Setup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Used for specifying the suite setup.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3268361"/>
                  </a:ext>
                </a:extLst>
              </a:tr>
              <a:tr h="328687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Suite Teardown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Used for specifying the suite teardown.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959580"/>
                  </a:ext>
                </a:extLst>
              </a:tr>
              <a:tr h="328687"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Test Tags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Used for specifying test case tags for all tests in a suite.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8095479"/>
                  </a:ext>
                </a:extLst>
              </a:tr>
              <a:tr h="328687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Force Tags, Default Tags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Deprecated settings for specifying test case tags.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7788519"/>
                  </a:ext>
                </a:extLst>
              </a:tr>
              <a:tr h="402827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Keyword Tags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User for specifying user keyword tags for all keywords in a certain file.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86208"/>
                  </a:ext>
                </a:extLst>
              </a:tr>
              <a:tr h="328687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Test Setup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Used for specifying a default test setup.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662282"/>
                  </a:ext>
                </a:extLst>
              </a:tr>
              <a:tr h="328687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Test Teardown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Used for specifying a default test teardown.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924919"/>
                  </a:ext>
                </a:extLst>
              </a:tr>
              <a:tr h="328687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Test Template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Used for specifying a default template keyword for test cases.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547597"/>
                  </a:ext>
                </a:extLst>
              </a:tr>
              <a:tr h="328687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Test Timeout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Used for specifying a default test case timeout.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5835172"/>
                  </a:ext>
                </a:extLst>
              </a:tr>
              <a:tr h="567733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Task Setup, Task Teardown, Task Template, Task Timeout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Aliases for Test Setup, Test Teardown, Test Template and Test Timeout, respectively, that can be used when creating tasks.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69990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18044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xfrm>
            <a:off x="130600" y="122128"/>
            <a:ext cx="12192000" cy="738723"/>
          </a:xfrm>
          <a:noFill/>
        </p:spPr>
        <p:txBody>
          <a:bodyPr/>
          <a:lstStyle/>
          <a:p>
            <a:pPr algn="l"/>
            <a:r>
              <a:rPr lang="en" b="1" dirty="0">
                <a:latin typeface="Arial" panose="020B0604020202020204" pitchFamily="34" charset="0"/>
                <a:cs typeface="Arial" panose="020B0604020202020204" pitchFamily="34" charset="0"/>
              </a:rPr>
              <a:t>Variables</a:t>
            </a:r>
            <a:endParaRPr lang="en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 descr="EPAM_LOGO_gray_blue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8632" y="118371"/>
            <a:ext cx="1669791" cy="654144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610600" y="6343983"/>
            <a:ext cx="2743200" cy="365125"/>
          </a:xfrm>
        </p:spPr>
        <p:txBody>
          <a:bodyPr/>
          <a:lstStyle/>
          <a:p>
            <a:fld id="{DA896BDD-8C87-40D7-8650-5CFFA3FBC00B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3CD953A-55BA-28F7-75F9-CBDAF49265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3802" y="1939165"/>
            <a:ext cx="5419725" cy="17049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9B5A7B4-C5CD-9BC3-3D12-95C62E7350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73802" y="4066347"/>
            <a:ext cx="4829175" cy="191452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2B7FBF5-B731-E3AA-12CE-C15E4394A239}"/>
              </a:ext>
            </a:extLst>
          </p:cNvPr>
          <p:cNvSpPr txBox="1"/>
          <p:nvPr/>
        </p:nvSpPr>
        <p:spPr>
          <a:xfrm>
            <a:off x="600075" y="1123934"/>
            <a:ext cx="4960589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Variables types</a:t>
            </a:r>
          </a:p>
          <a:p>
            <a:endParaRPr lang="en-US" sz="2000" dirty="0"/>
          </a:p>
          <a:p>
            <a:pPr marL="457200" indent="-457200">
              <a:buAutoNum type="arabicPeriod"/>
            </a:pPr>
            <a:r>
              <a:rPr lang="en-US" sz="2000" dirty="0"/>
              <a:t>Variables from command line</a:t>
            </a:r>
          </a:p>
          <a:p>
            <a:pPr marL="457200" indent="-457200">
              <a:buAutoNum type="arabicPeriod"/>
            </a:pPr>
            <a:r>
              <a:rPr lang="en-US" sz="2000" dirty="0"/>
              <a:t>Variable section in a test case file</a:t>
            </a:r>
          </a:p>
          <a:p>
            <a:pPr marL="457200" indent="-457200">
              <a:buAutoNum type="arabicPeriod"/>
            </a:pPr>
            <a:r>
              <a:rPr lang="en-US" sz="2000" dirty="0"/>
              <a:t>Imported resource and variable files</a:t>
            </a:r>
          </a:p>
          <a:p>
            <a:pPr marL="457200" indent="-457200">
              <a:buAutoNum type="arabicPeriod"/>
            </a:pPr>
            <a:r>
              <a:rPr lang="en-US" sz="2000" dirty="0"/>
              <a:t>Variables set during test execution</a:t>
            </a:r>
          </a:p>
          <a:p>
            <a:pPr marL="457200" indent="-457200">
              <a:buAutoNum type="arabicPeriod"/>
            </a:pPr>
            <a:r>
              <a:rPr lang="en-US" sz="2000" dirty="0"/>
              <a:t>Built-in variables (e.g. 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${TEST_NAME})</a:t>
            </a:r>
            <a:endParaRPr lang="en-US" sz="2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A0C7F9F-3634-C626-D4B7-8EB4F19081AC}"/>
              </a:ext>
            </a:extLst>
          </p:cNvPr>
          <p:cNvSpPr txBox="1"/>
          <p:nvPr/>
        </p:nvSpPr>
        <p:spPr>
          <a:xfrm>
            <a:off x="600075" y="3633786"/>
            <a:ext cx="228934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Variables scopes</a:t>
            </a:r>
          </a:p>
          <a:p>
            <a:endParaRPr lang="en-US" sz="2000" b="1" dirty="0"/>
          </a:p>
          <a:p>
            <a:pPr marL="457200" indent="-457200">
              <a:buAutoNum type="arabicPeriod"/>
            </a:pPr>
            <a:r>
              <a:rPr lang="en-US" sz="2000" dirty="0"/>
              <a:t>Global scope</a:t>
            </a:r>
          </a:p>
          <a:p>
            <a:pPr marL="457200" indent="-457200">
              <a:buAutoNum type="arabicPeriod"/>
            </a:pPr>
            <a:r>
              <a:rPr lang="en-US" sz="2000" dirty="0"/>
              <a:t>Test suite scope</a:t>
            </a:r>
          </a:p>
          <a:p>
            <a:pPr marL="457200" indent="-457200">
              <a:buAutoNum type="arabicPeriod"/>
            </a:pPr>
            <a:r>
              <a:rPr lang="en-US" sz="2000" dirty="0"/>
              <a:t>Test case scope</a:t>
            </a:r>
          </a:p>
          <a:p>
            <a:pPr marL="457200" indent="-457200">
              <a:buAutoNum type="arabicPeriod"/>
            </a:pPr>
            <a:r>
              <a:rPr lang="en-US" sz="2000" dirty="0"/>
              <a:t>Local scope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2F43E75-FA97-0775-8BC3-AEC14EE6BB3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73802" y="1395079"/>
            <a:ext cx="4981575" cy="36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8157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xfrm>
            <a:off x="130600" y="122128"/>
            <a:ext cx="12192000" cy="738723"/>
          </a:xfrm>
          <a:noFill/>
        </p:spPr>
        <p:txBody>
          <a:bodyPr/>
          <a:lstStyle/>
          <a:p>
            <a:pPr algn="l"/>
            <a:r>
              <a:rPr lang="en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Test case settings</a:t>
            </a:r>
          </a:p>
        </p:txBody>
      </p:sp>
      <p:pic>
        <p:nvPicPr>
          <p:cNvPr id="7" name="Picture 6" descr="EPAM_LOGO_gray_blue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8632" y="118371"/>
            <a:ext cx="1669791" cy="654144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610600" y="6343983"/>
            <a:ext cx="2743200" cy="365125"/>
          </a:xfrm>
        </p:spPr>
        <p:txBody>
          <a:bodyPr/>
          <a:lstStyle/>
          <a:p>
            <a:fld id="{DA896BDD-8C87-40D7-8650-5CFFA3FBC00B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972344-6EBB-EED9-B1E7-869C7CA7BA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1643" y="1392217"/>
            <a:ext cx="8748713" cy="4073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252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I Objects JDI.potx" id="{B1ABDF4C-5591-4C94-86D3-F7B5C386E962}" vid="{02A0C948-6A21-4DC6-8F68-B01048C296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658D3266D90BE42A23B595A6FC4DFCF" ma:contentTypeVersion="12" ma:contentTypeDescription="Create a new document." ma:contentTypeScope="" ma:versionID="29433019c632ad97f61882787c45e272">
  <xsd:schema xmlns:xsd="http://www.w3.org/2001/XMLSchema" xmlns:xs="http://www.w3.org/2001/XMLSchema" xmlns:p="http://schemas.microsoft.com/office/2006/metadata/properties" xmlns:ns2="75e5c597-e4f8-4e84-b955-ee9771aeebf0" xmlns:ns3="07da1e6a-e7b0-4d81-a6b2-e55a4b8cc564" targetNamespace="http://schemas.microsoft.com/office/2006/metadata/properties" ma:root="true" ma:fieldsID="33f4e99f125a917186fd44ad9b9553f2" ns2:_="" ns3:_="">
    <xsd:import namespace="75e5c597-e4f8-4e84-b955-ee9771aeebf0"/>
    <xsd:import namespace="07da1e6a-e7b0-4d81-a6b2-e55a4b8cc56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5e5c597-e4f8-4e84-b955-ee9771aeebf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7da1e6a-e7b0-4d81-a6b2-e55a4b8cc564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07da1e6a-e7b0-4d81-a6b2-e55a4b8cc564">
      <UserInfo>
        <DisplayName>Kantemir Shandirov</DisplayName>
        <AccountId>574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C6FE7B52-B552-4AF2-8F98-B2ABAF864B4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5e5c597-e4f8-4e84-b955-ee9771aeebf0"/>
    <ds:schemaRef ds:uri="07da1e6a-e7b0-4d81-a6b2-e55a4b8cc56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D2217AB-3A82-4A41-B2B0-7597C466CA0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DB02623-3133-4663-9BB1-51FE413B394D}">
  <ds:schemaRefs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purl.org/dc/terms/"/>
    <ds:schemaRef ds:uri="http://schemas.openxmlformats.org/package/2006/metadata/core-properties"/>
    <ds:schemaRef ds:uri="http://purl.org/dc/elements/1.1/"/>
    <ds:schemaRef ds:uri="07da1e6a-e7b0-4d81-a6b2-e55a4b8cc564"/>
    <ds:schemaRef ds:uri="75e5c597-e4f8-4e84-b955-ee9771aeebf0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13610</TotalTime>
  <Words>1037</Words>
  <Application>Microsoft Office PowerPoint</Application>
  <PresentationFormat>Widescreen</PresentationFormat>
  <Paragraphs>237</Paragraphs>
  <Slides>26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6" baseType="lpstr">
      <vt:lpstr>Arial</vt:lpstr>
      <vt:lpstr>Arial Black</vt:lpstr>
      <vt:lpstr>Calibri</vt:lpstr>
      <vt:lpstr>Calibri Light</vt:lpstr>
      <vt:lpstr>Courier New</vt:lpstr>
      <vt:lpstr>system-ui</vt:lpstr>
      <vt:lpstr>Trebuchet MS</vt:lpstr>
      <vt:lpstr>Wingdings</vt:lpstr>
      <vt:lpstr>Work Sans</vt:lpstr>
      <vt:lpstr>Office Theme</vt:lpstr>
      <vt:lpstr>Robot Framework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automation intro</dc:title>
  <cp:lastModifiedBy>Anastasiia Goriachkina</cp:lastModifiedBy>
  <cp:revision>113</cp:revision>
  <dcterms:modified xsi:type="dcterms:W3CDTF">2022-11-15T17:02:09Z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0x010100D658D3266D90BE42A23B595A6FC4DFCF</vt:lpwstr>
  </property>
</Properties>
</file>