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79" r:id="rId5"/>
    <p:sldId id="313" r:id="rId6"/>
    <p:sldId id="284" r:id="rId7"/>
    <p:sldId id="286" r:id="rId8"/>
    <p:sldId id="277" r:id="rId9"/>
    <p:sldId id="288" r:id="rId10"/>
    <p:sldId id="282" r:id="rId11"/>
    <p:sldId id="320" r:id="rId12"/>
    <p:sldId id="319" r:id="rId13"/>
    <p:sldId id="316" r:id="rId14"/>
    <p:sldId id="317" r:id="rId15"/>
    <p:sldId id="318" r:id="rId16"/>
    <p:sldId id="285" r:id="rId17"/>
    <p:sldId id="287" r:id="rId18"/>
    <p:sldId id="266" r:id="rId19"/>
    <p:sldId id="308" r:id="rId20"/>
    <p:sldId id="290" r:id="rId21"/>
    <p:sldId id="312" r:id="rId22"/>
    <p:sldId id="295" r:id="rId23"/>
    <p:sldId id="304" r:id="rId24"/>
    <p:sldId id="292" r:id="rId25"/>
    <p:sldId id="315" r:id="rId26"/>
    <p:sldId id="32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C3985-064B-B44D-A53E-FBAC3DC241DB}" v="139" dt="2022-09-26T02:41:34.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40"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8FCFE-F316-49C5-A3FC-507A450A88AB}" type="datetimeFigureOut">
              <a:rPr lang="en-US" smtClean="0"/>
              <a:t>10/4/22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8FE2F-B1C4-47FA-8554-15D93AB392AE}" type="slidenum">
              <a:rPr lang="en-US" smtClean="0"/>
              <a:t>‹#›</a:t>
            </a:fld>
            <a:endParaRPr lang="en-US"/>
          </a:p>
        </p:txBody>
      </p:sp>
    </p:spTree>
    <p:extLst>
      <p:ext uri="{BB962C8B-B14F-4D97-AF65-F5344CB8AC3E}">
        <p14:creationId xmlns:p14="http://schemas.microsoft.com/office/powerpoint/2010/main" val="134402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2</a:t>
            </a:fld>
            <a:endParaRPr lang="ru-RU"/>
          </a:p>
        </p:txBody>
      </p:sp>
    </p:spTree>
    <p:extLst>
      <p:ext uri="{BB962C8B-B14F-4D97-AF65-F5344CB8AC3E}">
        <p14:creationId xmlns:p14="http://schemas.microsoft.com/office/powerpoint/2010/main" val="185795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12</a:t>
            </a:fld>
            <a:endParaRPr lang="ru-RU"/>
          </a:p>
        </p:txBody>
      </p:sp>
    </p:spTree>
    <p:extLst>
      <p:ext uri="{BB962C8B-B14F-4D97-AF65-F5344CB8AC3E}">
        <p14:creationId xmlns:p14="http://schemas.microsoft.com/office/powerpoint/2010/main" val="246075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13</a:t>
            </a:fld>
            <a:endParaRPr lang="ru-RU"/>
          </a:p>
        </p:txBody>
      </p:sp>
    </p:spTree>
    <p:extLst>
      <p:ext uri="{BB962C8B-B14F-4D97-AF65-F5344CB8AC3E}">
        <p14:creationId xmlns:p14="http://schemas.microsoft.com/office/powerpoint/2010/main" val="4150202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14</a:t>
            </a:fld>
            <a:endParaRPr lang="ru-RU"/>
          </a:p>
        </p:txBody>
      </p:sp>
    </p:spTree>
    <p:extLst>
      <p:ext uri="{BB962C8B-B14F-4D97-AF65-F5344CB8AC3E}">
        <p14:creationId xmlns:p14="http://schemas.microsoft.com/office/powerpoint/2010/main" val="3859186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15</a:t>
            </a:fld>
            <a:endParaRPr lang="ru-RU"/>
          </a:p>
        </p:txBody>
      </p:sp>
    </p:spTree>
    <p:extLst>
      <p:ext uri="{BB962C8B-B14F-4D97-AF65-F5344CB8AC3E}">
        <p14:creationId xmlns:p14="http://schemas.microsoft.com/office/powerpoint/2010/main" val="3323339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16</a:t>
            </a:fld>
            <a:endParaRPr lang="ru-RU"/>
          </a:p>
        </p:txBody>
      </p:sp>
    </p:spTree>
    <p:extLst>
      <p:ext uri="{BB962C8B-B14F-4D97-AF65-F5344CB8AC3E}">
        <p14:creationId xmlns:p14="http://schemas.microsoft.com/office/powerpoint/2010/main" val="737907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17</a:t>
            </a:fld>
            <a:endParaRPr lang="ru-RU"/>
          </a:p>
        </p:txBody>
      </p:sp>
    </p:spTree>
    <p:extLst>
      <p:ext uri="{BB962C8B-B14F-4D97-AF65-F5344CB8AC3E}">
        <p14:creationId xmlns:p14="http://schemas.microsoft.com/office/powerpoint/2010/main" val="1367359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18</a:t>
            </a:fld>
            <a:endParaRPr lang="ru-RU"/>
          </a:p>
        </p:txBody>
      </p:sp>
    </p:spTree>
    <p:extLst>
      <p:ext uri="{BB962C8B-B14F-4D97-AF65-F5344CB8AC3E}">
        <p14:creationId xmlns:p14="http://schemas.microsoft.com/office/powerpoint/2010/main" val="3375097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19</a:t>
            </a:fld>
            <a:endParaRPr lang="ru-RU"/>
          </a:p>
        </p:txBody>
      </p:sp>
    </p:spTree>
    <p:extLst>
      <p:ext uri="{BB962C8B-B14F-4D97-AF65-F5344CB8AC3E}">
        <p14:creationId xmlns:p14="http://schemas.microsoft.com/office/powerpoint/2010/main" val="1315804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20</a:t>
            </a:fld>
            <a:endParaRPr lang="ru-RU"/>
          </a:p>
        </p:txBody>
      </p:sp>
    </p:spTree>
    <p:extLst>
      <p:ext uri="{BB962C8B-B14F-4D97-AF65-F5344CB8AC3E}">
        <p14:creationId xmlns:p14="http://schemas.microsoft.com/office/powerpoint/2010/main" val="130244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21</a:t>
            </a:fld>
            <a:endParaRPr lang="ru-RU"/>
          </a:p>
        </p:txBody>
      </p:sp>
    </p:spTree>
    <p:extLst>
      <p:ext uri="{BB962C8B-B14F-4D97-AF65-F5344CB8AC3E}">
        <p14:creationId xmlns:p14="http://schemas.microsoft.com/office/powerpoint/2010/main" val="2438274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3</a:t>
            </a:fld>
            <a:endParaRPr lang="ru-RU"/>
          </a:p>
        </p:txBody>
      </p:sp>
    </p:spTree>
    <p:extLst>
      <p:ext uri="{BB962C8B-B14F-4D97-AF65-F5344CB8AC3E}">
        <p14:creationId xmlns:p14="http://schemas.microsoft.com/office/powerpoint/2010/main" val="98135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4</a:t>
            </a:fld>
            <a:endParaRPr lang="ru-RU"/>
          </a:p>
        </p:txBody>
      </p:sp>
    </p:spTree>
    <p:extLst>
      <p:ext uri="{BB962C8B-B14F-4D97-AF65-F5344CB8AC3E}">
        <p14:creationId xmlns:p14="http://schemas.microsoft.com/office/powerpoint/2010/main" val="152578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5</a:t>
            </a:fld>
            <a:endParaRPr lang="ru-RU"/>
          </a:p>
        </p:txBody>
      </p:sp>
    </p:spTree>
    <p:extLst>
      <p:ext uri="{BB962C8B-B14F-4D97-AF65-F5344CB8AC3E}">
        <p14:creationId xmlns:p14="http://schemas.microsoft.com/office/powerpoint/2010/main" val="46251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6</a:t>
            </a:fld>
            <a:endParaRPr lang="ru-RU"/>
          </a:p>
        </p:txBody>
      </p:sp>
    </p:spTree>
    <p:extLst>
      <p:ext uri="{BB962C8B-B14F-4D97-AF65-F5344CB8AC3E}">
        <p14:creationId xmlns:p14="http://schemas.microsoft.com/office/powerpoint/2010/main" val="3070773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7</a:t>
            </a:fld>
            <a:endParaRPr lang="ru-RU"/>
          </a:p>
        </p:txBody>
      </p:sp>
    </p:spTree>
    <p:extLst>
      <p:ext uri="{BB962C8B-B14F-4D97-AF65-F5344CB8AC3E}">
        <p14:creationId xmlns:p14="http://schemas.microsoft.com/office/powerpoint/2010/main" val="4136136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9</a:t>
            </a:fld>
            <a:endParaRPr lang="ru-RU"/>
          </a:p>
        </p:txBody>
      </p:sp>
    </p:spTree>
    <p:extLst>
      <p:ext uri="{BB962C8B-B14F-4D97-AF65-F5344CB8AC3E}">
        <p14:creationId xmlns:p14="http://schemas.microsoft.com/office/powerpoint/2010/main" val="314907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10</a:t>
            </a:fld>
            <a:endParaRPr lang="ru-RU"/>
          </a:p>
        </p:txBody>
      </p:sp>
    </p:spTree>
    <p:extLst>
      <p:ext uri="{BB962C8B-B14F-4D97-AF65-F5344CB8AC3E}">
        <p14:creationId xmlns:p14="http://schemas.microsoft.com/office/powerpoint/2010/main" val="312813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a:p>
        </p:txBody>
      </p:sp>
      <p:sp>
        <p:nvSpPr>
          <p:cNvPr id="4" name="Номер слайда 3"/>
          <p:cNvSpPr>
            <a:spLocks noGrp="1"/>
          </p:cNvSpPr>
          <p:nvPr>
            <p:ph type="sldNum" sz="quarter" idx="10"/>
          </p:nvPr>
        </p:nvSpPr>
        <p:spPr/>
        <p:txBody>
          <a:bodyPr/>
          <a:lstStyle/>
          <a:p>
            <a:fld id="{0AA64A5F-1A9B-4C99-97D2-09882A049204}" type="slidenum">
              <a:rPr lang="ru-RU" smtClean="0"/>
              <a:pPr/>
              <a:t>11</a:t>
            </a:fld>
            <a:endParaRPr lang="ru-RU"/>
          </a:p>
        </p:txBody>
      </p:sp>
    </p:spTree>
    <p:extLst>
      <p:ext uri="{BB962C8B-B14F-4D97-AF65-F5344CB8AC3E}">
        <p14:creationId xmlns:p14="http://schemas.microsoft.com/office/powerpoint/2010/main" val="1034221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Placeholder 6"/>
          <p:cNvPicPr>
            <a:picLocks noChangeAspect="1"/>
          </p:cNvPicPr>
          <p:nvPr userDrawn="1"/>
        </p:nvPicPr>
        <p:blipFill>
          <a:blip r:embed="rId2">
            <a:extLst>
              <a:ext uri="{28A0092B-C50C-407E-A947-70E740481C1C}">
                <a14:useLocalDpi xmlns:a14="http://schemas.microsoft.com/office/drawing/2010/main" val="0"/>
              </a:ext>
            </a:extLst>
          </a:blip>
          <a:srcRect t="7647" b="7647"/>
          <a:stretch>
            <a:fillRect/>
          </a:stretch>
        </p:blipFill>
        <p:spPr>
          <a:xfrm>
            <a:off x="0" y="0"/>
            <a:ext cx="12192000" cy="6858000"/>
          </a:xfrm>
          <a:prstGeom prst="rect">
            <a:avLst/>
          </a:prstGeom>
        </p:spPr>
      </p:pic>
      <p:sp>
        <p:nvSpPr>
          <p:cNvPr id="2" name="Title 1"/>
          <p:cNvSpPr>
            <a:spLocks noGrp="1"/>
          </p:cNvSpPr>
          <p:nvPr>
            <p:ph type="ctrTitle"/>
          </p:nvPr>
        </p:nvSpPr>
        <p:spPr>
          <a:xfrm>
            <a:off x="1524000" y="1984375"/>
            <a:ext cx="9144000" cy="2387600"/>
          </a:xfrm>
          <a:prstGeom prst="rect">
            <a:avLst/>
          </a:prstGeom>
        </p:spPr>
        <p:txBody>
          <a:bodyPr anchor="b">
            <a:normAutofit/>
          </a:bodyPr>
          <a:lstStyle>
            <a:lvl1pPr algn="l">
              <a:defRPr sz="6000" cap="all" baseline="0">
                <a:solidFill>
                  <a:schemeClr val="bg1"/>
                </a:solidFill>
                <a:latin typeface="Arial Black" panose="020B0A04020102020204" pitchFamily="34" charset="0"/>
              </a:defRPr>
            </a:lvl1pPr>
          </a:lstStyle>
          <a:p>
            <a:endParaRPr lang="en-US"/>
          </a:p>
        </p:txBody>
      </p:sp>
      <p:pic>
        <p:nvPicPr>
          <p:cNvPr id="8" name="Picture 9" descr="EPAM_LOGO_gray_blu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567" y="369914"/>
            <a:ext cx="2829252" cy="1108365"/>
          </a:xfrm>
          <a:prstGeom prst="rect">
            <a:avLst/>
          </a:prstGeom>
        </p:spPr>
      </p:pic>
      <p:sp>
        <p:nvSpPr>
          <p:cNvPr id="9" name="Date Placeholder 3"/>
          <p:cNvSpPr>
            <a:spLocks noGrp="1"/>
          </p:cNvSpPr>
          <p:nvPr>
            <p:ph type="dt" sz="half" idx="10"/>
          </p:nvPr>
        </p:nvSpPr>
        <p:spPr>
          <a:xfrm>
            <a:off x="773545" y="5663622"/>
            <a:ext cx="4029364" cy="441614"/>
          </a:xfrm>
          <a:prstGeom prst="rect">
            <a:avLst/>
          </a:prstGeom>
        </p:spPr>
        <p:txBody>
          <a:bodyPr/>
          <a:lstStyle>
            <a:lvl1pPr>
              <a:defRPr sz="2800" b="1" i="0" cap="all" baseline="0">
                <a:solidFill>
                  <a:schemeClr val="bg1"/>
                </a:solidFill>
                <a:latin typeface="Trebuchet MS" panose="020B0603020202020204" pitchFamily="34" charset="0"/>
              </a:defRPr>
            </a:lvl1pPr>
          </a:lstStyle>
          <a:p>
            <a:endParaRPr lang="en-US"/>
          </a:p>
        </p:txBody>
      </p:sp>
    </p:spTree>
    <p:extLst>
      <p:ext uri="{BB962C8B-B14F-4D97-AF65-F5344CB8AC3E}">
        <p14:creationId xmlns:p14="http://schemas.microsoft.com/office/powerpoint/2010/main" val="72716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927"/>
            <a:ext cx="10515600" cy="5080000"/>
          </a:xfrm>
          <a:prstGeom prst="rect">
            <a:avLst/>
          </a:prstGeom>
        </p:spPr>
        <p:txBody>
          <a:bodyPr/>
          <a:lstStyle>
            <a:lvl1pPr>
              <a:buClr>
                <a:schemeClr val="accent1"/>
              </a:buClr>
              <a:defRPr sz="3600" baseline="0"/>
            </a:lvl1pPr>
            <a:lvl2pPr>
              <a:buClr>
                <a:schemeClr val="accent1"/>
              </a:buClr>
              <a:defRPr sz="3200" baseline="0"/>
            </a:lvl2pPr>
            <a:lvl3pPr>
              <a:buClr>
                <a:schemeClr val="accent1"/>
              </a:buClr>
              <a:defRPr sz="2800"/>
            </a:lvl3pPr>
            <a:lvl4pPr>
              <a:buClr>
                <a:schemeClr val="accent1"/>
              </a:buClr>
              <a:defRPr sz="2400"/>
            </a:lvl4pPr>
            <a:lvl5pPr>
              <a:buClr>
                <a:schemeClr val="accent1"/>
              </a:buCl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
        <p:nvSpPr>
          <p:cNvPr id="5"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Tree>
    <p:extLst>
      <p:ext uri="{BB962C8B-B14F-4D97-AF65-F5344CB8AC3E}">
        <p14:creationId xmlns:p14="http://schemas.microsoft.com/office/powerpoint/2010/main" val="207819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Tree>
    <p:extLst>
      <p:ext uri="{BB962C8B-B14F-4D97-AF65-F5344CB8AC3E}">
        <p14:creationId xmlns:p14="http://schemas.microsoft.com/office/powerpoint/2010/main" val="30186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190759"/>
            <a:ext cx="5366326"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2873" y="1190759"/>
            <a:ext cx="5708071" cy="5330114"/>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
        <p:nvSpPr>
          <p:cNvPr id="6"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Tree>
    <p:extLst>
      <p:ext uri="{BB962C8B-B14F-4D97-AF65-F5344CB8AC3E}">
        <p14:creationId xmlns:p14="http://schemas.microsoft.com/office/powerpoint/2010/main" val="350219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056" y="1819563"/>
            <a:ext cx="5366326"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2873" y="1819563"/>
            <a:ext cx="5708071" cy="4701309"/>
          </a:xfrm>
          <a:prstGeom prst="rect">
            <a:avLst/>
          </a:prstGeo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p:cNvSpPr>
            <a:spLocks noGrp="1"/>
          </p:cNvSpPr>
          <p:nvPr>
            <p:ph type="body" idx="14"/>
          </p:nvPr>
        </p:nvSpPr>
        <p:spPr>
          <a:xfrm>
            <a:off x="471056" y="1190759"/>
            <a:ext cx="5366326" cy="628804"/>
          </a:xfrm>
          <a:prstGeom prst="rect">
            <a:avLst/>
          </a:prstGeom>
        </p:spPr>
        <p:txBody>
          <a:bodyPr anchor="b">
            <a:normAutofit/>
          </a:bodyPr>
          <a:lstStyle>
            <a:lvl1pPr marL="0" indent="0">
              <a:buNone/>
              <a:defRPr sz="2800" b="1" cap="all"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3"/>
          </p:nvPr>
        </p:nvSpPr>
        <p:spPr>
          <a:xfrm>
            <a:off x="6012873" y="1200023"/>
            <a:ext cx="5708070" cy="619539"/>
          </a:xfrm>
          <a:prstGeom prst="rect">
            <a:avLst/>
          </a:prstGeom>
        </p:spPr>
        <p:txBody>
          <a:bodyPr anchor="b">
            <a:normAutofit/>
          </a:bodyPr>
          <a:lstStyle>
            <a:lvl1pPr marL="0" indent="0">
              <a:buNone/>
              <a:defRPr lang="en-US" sz="2800" b="1" kern="1200" cap="all" baseline="0" dirty="0" smtClean="0">
                <a:solidFill>
                  <a:schemeClr val="accent5"/>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
        <p:nvSpPr>
          <p:cNvPr id="8" name="Текст 2"/>
          <p:cNvSpPr>
            <a:spLocks noGrp="1"/>
          </p:cNvSpPr>
          <p:nvPr>
            <p:ph type="body" sz="quarter" idx="13"/>
          </p:nvPr>
        </p:nvSpPr>
        <p:spPr>
          <a:xfrm>
            <a:off x="184727" y="221673"/>
            <a:ext cx="12192000" cy="738723"/>
          </a:xfrm>
          <a:prstGeom prst="rect">
            <a:avLst/>
          </a:prstGeom>
          <a:noFill/>
        </p:spPr>
        <p:txBody>
          <a:bodyPr/>
          <a:lstStyle>
            <a:lvl1pPr marL="0" indent="0">
              <a:lnSpc>
                <a:spcPct val="100000"/>
              </a:lnSpc>
              <a:spcBef>
                <a:spcPts val="600"/>
              </a:spcBef>
              <a:buNone/>
              <a:defRPr cap="all" baseline="0">
                <a:solidFill>
                  <a:schemeClr val="bg1"/>
                </a:solidFill>
                <a:latin typeface="Arial Black" panose="020B0A04020102020204" pitchFamily="34" charset="0"/>
              </a:defRPr>
            </a:lvl1pPr>
          </a:lstStyle>
          <a:p>
            <a:pPr lvl="0"/>
            <a:r>
              <a:rPr lang="en-US">
                <a:solidFill>
                  <a:schemeClr val="bg1"/>
                </a:solidFill>
              </a:rPr>
              <a:t>Edit Master text styles</a:t>
            </a:r>
          </a:p>
        </p:txBody>
      </p:sp>
    </p:spTree>
    <p:extLst>
      <p:ext uri="{BB962C8B-B14F-4D97-AF65-F5344CB8AC3E}">
        <p14:creationId xmlns:p14="http://schemas.microsoft.com/office/powerpoint/2010/main" val="4017402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8564" y="2069919"/>
            <a:ext cx="9915236" cy="1606154"/>
          </a:xfrm>
          <a:prstGeom prst="rect">
            <a:avLst/>
          </a:prstGeom>
        </p:spPr>
        <p:txBody>
          <a:bodyPr/>
          <a:lstStyle>
            <a:lvl1pPr>
              <a:defRPr sz="7800" b="0" i="0" cap="all" baseline="0">
                <a:latin typeface="Arial Black" panose="020B0A04020102020204" pitchFamily="34" charset="0"/>
              </a:defRPr>
            </a:lvl1p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3934690" y="-1617437"/>
            <a:ext cx="9407641" cy="2610030"/>
          </a:xfrm>
          <a:prstGeom prst="rect">
            <a:avLst/>
          </a:prstGeom>
        </p:spPr>
      </p:pic>
      <p:pic>
        <p:nvPicPr>
          <p:cNvPr id="7" name="Picture 6"/>
          <p:cNvPicPr>
            <a:picLocks noChangeAspect="1"/>
          </p:cNvPicPr>
          <p:nvPr userDrawn="1"/>
        </p:nvPicPr>
        <p:blipFill>
          <a:blip r:embed="rId3"/>
          <a:stretch>
            <a:fillRect/>
          </a:stretch>
        </p:blipFill>
        <p:spPr>
          <a:xfrm>
            <a:off x="-1320801" y="5573704"/>
            <a:ext cx="13743709" cy="1731139"/>
          </a:xfrm>
          <a:prstGeom prst="rect">
            <a:avLst/>
          </a:prstGeom>
        </p:spPr>
      </p:pic>
      <p:pic>
        <p:nvPicPr>
          <p:cNvPr id="11" name="Picture 10" descr="EPAM_LOGO_gray_blu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432" y="0"/>
            <a:ext cx="3041732" cy="1191605"/>
          </a:xfrm>
          <a:prstGeom prst="rect">
            <a:avLst/>
          </a:prstGeom>
        </p:spPr>
      </p:pic>
      <p:sp>
        <p:nvSpPr>
          <p:cNvPr id="12"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Tree>
    <p:extLst>
      <p:ext uri="{BB962C8B-B14F-4D97-AF65-F5344CB8AC3E}">
        <p14:creationId xmlns:p14="http://schemas.microsoft.com/office/powerpoint/2010/main" val="361221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9FDC0B00-26C0-4F23-A3EA-5604793D6513}" type="datetimeFigureOut">
              <a:rPr lang="ru-RU" smtClean="0"/>
              <a:pPr/>
              <a:t>04.10.2022</a:t>
            </a:fld>
            <a:endParaRPr lang="ru-RU"/>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ru-RU"/>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87498AE2-7DBD-4F03-A7D5-B4E2C8184EFF}" type="slidenum">
              <a:rPr lang="ru-RU" smtClean="0"/>
              <a:pPr/>
              <a:t>‹#›</a:t>
            </a:fld>
            <a:endParaRPr lang="ru-RU"/>
          </a:p>
        </p:txBody>
      </p:sp>
    </p:spTree>
    <p:extLst>
      <p:ext uri="{BB962C8B-B14F-4D97-AF65-F5344CB8AC3E}">
        <p14:creationId xmlns:p14="http://schemas.microsoft.com/office/powerpoint/2010/main" val="309295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9"/>
          <a:stretch>
            <a:fillRect/>
          </a:stretch>
        </p:blipFill>
        <p:spPr>
          <a:xfrm>
            <a:off x="5925095" y="5980176"/>
            <a:ext cx="6303481" cy="914400"/>
          </a:xfrm>
          <a:prstGeom prst="rect">
            <a:avLst/>
          </a:prstGeom>
        </p:spPr>
      </p:pic>
      <p:pic>
        <p:nvPicPr>
          <p:cNvPr id="19" name="Picture 18"/>
          <p:cNvPicPr>
            <a:picLocks noChangeAspect="1"/>
          </p:cNvPicPr>
          <p:nvPr userDrawn="1"/>
        </p:nvPicPr>
        <p:blipFill>
          <a:blip r:embed="rId10"/>
          <a:stretch>
            <a:fillRect/>
          </a:stretch>
        </p:blipFill>
        <p:spPr>
          <a:xfrm>
            <a:off x="-12879" y="-64108"/>
            <a:ext cx="6844145" cy="887958"/>
          </a:xfrm>
          <a:prstGeom prst="rect">
            <a:avLst/>
          </a:prstGeom>
        </p:spPr>
      </p:pic>
      <p:pic>
        <p:nvPicPr>
          <p:cNvPr id="20" name="Picture 19" descr="EPAM_LOGO_gray_blue.png"/>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1" name="Slide Number Placeholder 5"/>
          <p:cNvSpPr>
            <a:spLocks noGrp="1"/>
          </p:cNvSpPr>
          <p:nvPr>
            <p:ph type="sldNum" sz="quarter" idx="4"/>
          </p:nvPr>
        </p:nvSpPr>
        <p:spPr>
          <a:xfrm>
            <a:off x="8610600" y="6356350"/>
            <a:ext cx="2743200" cy="365125"/>
          </a:xfrm>
          <a:prstGeom prst="rect">
            <a:avLst/>
          </a:prstGeom>
        </p:spPr>
        <p:txBody>
          <a:bodyPr/>
          <a:lstStyle>
            <a:lvl1pPr algn="r">
              <a:defRPr sz="2500" b="1" i="0" baseline="0">
                <a:solidFill>
                  <a:schemeClr val="bg1"/>
                </a:solidFill>
              </a:defRPr>
            </a:lvl1pPr>
          </a:lstStyle>
          <a:p>
            <a:fld id="{DA896BDD-8C87-40D7-8650-5CFFA3FBC00B}" type="slidenum">
              <a:rPr lang="en-US" smtClean="0"/>
              <a:pPr/>
              <a:t>‹#›</a:t>
            </a:fld>
            <a:endParaRPr lang="en-US"/>
          </a:p>
        </p:txBody>
      </p:sp>
    </p:spTree>
    <p:extLst>
      <p:ext uri="{BB962C8B-B14F-4D97-AF65-F5344CB8AC3E}">
        <p14:creationId xmlns:p14="http://schemas.microsoft.com/office/powerpoint/2010/main" val="3979517321"/>
      </p:ext>
    </p:extLst>
  </p:cSld>
  <p:clrMap bg1="lt1" tx1="dk1" bg2="lt2" tx2="dk2" accent1="accent1" accent2="accent2" accent3="accent3" accent4="accent4" accent5="accent5" accent6="accent6" hlink="hlink" folHlink="folHlink"/>
  <p:sldLayoutIdLst>
    <p:sldLayoutId id="2147483665" r:id="rId1"/>
    <p:sldLayoutId id="2147483650" r:id="rId2"/>
    <p:sldLayoutId id="2147483663" r:id="rId3"/>
    <p:sldLayoutId id="2147483652" r:id="rId4"/>
    <p:sldLayoutId id="2147483660" r:id="rId5"/>
    <p:sldLayoutId id="2147483654" r:id="rId6"/>
    <p:sldLayoutId id="2147483666"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45" y="2553988"/>
            <a:ext cx="9634151" cy="1097434"/>
          </a:xfrm>
        </p:spPr>
        <p:txBody>
          <a:bodyPr/>
          <a:lstStyle/>
          <a:p>
            <a:r>
              <a:rPr lang="en-US" dirty="0"/>
              <a:t>Python intro</a:t>
            </a:r>
          </a:p>
        </p:txBody>
      </p:sp>
      <p:sp>
        <p:nvSpPr>
          <p:cNvPr id="4" name="Date Placeholder 3"/>
          <p:cNvSpPr>
            <a:spLocks noGrp="1"/>
          </p:cNvSpPr>
          <p:nvPr>
            <p:ph type="dt" sz="half" idx="10"/>
          </p:nvPr>
        </p:nvSpPr>
        <p:spPr>
          <a:xfrm>
            <a:off x="773545" y="5663622"/>
            <a:ext cx="4029364" cy="441614"/>
          </a:xfrm>
          <a:prstGeom prst="rect">
            <a:avLst/>
          </a:prstGeom>
        </p:spPr>
        <p:txBody>
          <a:bodyPr/>
          <a:lstStyle>
            <a:lvl1pPr>
              <a:defRPr sz="2800" b="1" i="0" cap="all" baseline="0">
                <a:solidFill>
                  <a:schemeClr val="bg1"/>
                </a:solidFill>
                <a:latin typeface="Trebuchet MS" panose="020B0603020202020204" pitchFamily="34" charset="0"/>
              </a:defRPr>
            </a:lvl1pPr>
          </a:lstStyle>
          <a:p>
            <a:r>
              <a:rPr lang="en-US" dirty="0"/>
              <a:t>03 October 2022</a:t>
            </a:r>
          </a:p>
        </p:txBody>
      </p:sp>
    </p:spTree>
    <p:extLst>
      <p:ext uri="{BB962C8B-B14F-4D97-AF65-F5344CB8AC3E}">
        <p14:creationId xmlns:p14="http://schemas.microsoft.com/office/powerpoint/2010/main" val="140049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130600" y="122128"/>
            <a:ext cx="12192000" cy="738723"/>
          </a:xfrm>
          <a:noFill/>
        </p:spPr>
        <p:txBody>
          <a:bodyPr/>
          <a:lstStyle/>
          <a:p>
            <a:pPr algn="l"/>
            <a:r>
              <a:rPr lang="en" b="1" i="0" dirty="0">
                <a:effectLst/>
                <a:latin typeface="Arial" panose="020B0604020202020204" pitchFamily="34" charset="0"/>
                <a:cs typeface="Arial" panose="020B0604020202020204" pitchFamily="34" charset="0"/>
              </a:rPr>
              <a:t>lists</a:t>
            </a: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a:xfrm>
            <a:off x="8610600" y="6343983"/>
            <a:ext cx="2743200" cy="365125"/>
          </a:xfrm>
        </p:spPr>
        <p:txBody>
          <a:bodyPr/>
          <a:lstStyle/>
          <a:p>
            <a:fld id="{DA896BDD-8C87-40D7-8650-5CFFA3FBC00B}" type="slidenum">
              <a:rPr lang="en-US" smtClean="0"/>
              <a:pPr/>
              <a:t>10</a:t>
            </a:fld>
            <a:endParaRPr lang="en-US"/>
          </a:p>
        </p:txBody>
      </p:sp>
      <p:sp>
        <p:nvSpPr>
          <p:cNvPr id="4" name="TextBox 3">
            <a:extLst>
              <a:ext uri="{FF2B5EF4-FFF2-40B4-BE49-F238E27FC236}">
                <a16:creationId xmlns:a16="http://schemas.microsoft.com/office/drawing/2014/main" id="{F63AFC68-1FC2-85FF-5B63-2A6AC27E0026}"/>
              </a:ext>
            </a:extLst>
          </p:cNvPr>
          <p:cNvSpPr txBox="1"/>
          <p:nvPr/>
        </p:nvSpPr>
        <p:spPr>
          <a:xfrm>
            <a:off x="1028700" y="1139797"/>
            <a:ext cx="4502195" cy="707886"/>
          </a:xfrm>
          <a:prstGeom prst="rect">
            <a:avLst/>
          </a:prstGeom>
          <a:noFill/>
        </p:spPr>
        <p:txBody>
          <a:bodyPr wrap="none" rtlCol="0">
            <a:spAutoFit/>
          </a:bodyPr>
          <a:lstStyle/>
          <a:p>
            <a:r>
              <a:rPr lang="en-US" sz="4000" dirty="0"/>
              <a:t>some_list1 = [1, 2, 3]</a:t>
            </a:r>
            <a:endParaRPr lang="ru-RU" sz="4000" dirty="0"/>
          </a:p>
        </p:txBody>
      </p:sp>
      <p:sp>
        <p:nvSpPr>
          <p:cNvPr id="8" name="TextBox 7">
            <a:extLst>
              <a:ext uri="{FF2B5EF4-FFF2-40B4-BE49-F238E27FC236}">
                <a16:creationId xmlns:a16="http://schemas.microsoft.com/office/drawing/2014/main" id="{11AE60AA-313B-862E-F302-1FFA0C173F1B}"/>
              </a:ext>
            </a:extLst>
          </p:cNvPr>
          <p:cNvSpPr txBox="1"/>
          <p:nvPr/>
        </p:nvSpPr>
        <p:spPr>
          <a:xfrm>
            <a:off x="1028700" y="1894823"/>
            <a:ext cx="7086600" cy="707886"/>
          </a:xfrm>
          <a:prstGeom prst="rect">
            <a:avLst/>
          </a:prstGeom>
          <a:noFill/>
        </p:spPr>
        <p:txBody>
          <a:bodyPr wrap="square">
            <a:spAutoFit/>
          </a:bodyPr>
          <a:lstStyle/>
          <a:p>
            <a:r>
              <a:rPr lang="en-US" sz="4000" dirty="0"/>
              <a:t>some_list2 = [‘one’, ’two’, ’three’]</a:t>
            </a:r>
            <a:endParaRPr lang="ru-RU" sz="4000" dirty="0"/>
          </a:p>
        </p:txBody>
      </p:sp>
      <p:sp>
        <p:nvSpPr>
          <p:cNvPr id="9" name="TextBox 8">
            <a:extLst>
              <a:ext uri="{FF2B5EF4-FFF2-40B4-BE49-F238E27FC236}">
                <a16:creationId xmlns:a16="http://schemas.microsoft.com/office/drawing/2014/main" id="{FCE25449-F971-35CA-C244-9CD74F97C4CD}"/>
              </a:ext>
            </a:extLst>
          </p:cNvPr>
          <p:cNvSpPr txBox="1"/>
          <p:nvPr/>
        </p:nvSpPr>
        <p:spPr>
          <a:xfrm>
            <a:off x="4224699" y="2448890"/>
            <a:ext cx="367408" cy="523220"/>
          </a:xfrm>
          <a:prstGeom prst="rect">
            <a:avLst/>
          </a:prstGeom>
          <a:noFill/>
        </p:spPr>
        <p:txBody>
          <a:bodyPr wrap="square" rtlCol="0">
            <a:spAutoFit/>
          </a:bodyPr>
          <a:lstStyle/>
          <a:p>
            <a:r>
              <a:rPr lang="en-US" sz="2800" dirty="0">
                <a:solidFill>
                  <a:schemeClr val="accent2"/>
                </a:solidFill>
              </a:rPr>
              <a:t>0</a:t>
            </a:r>
            <a:endParaRPr lang="ru-RU" sz="2800" dirty="0">
              <a:solidFill>
                <a:schemeClr val="accent2"/>
              </a:solidFill>
            </a:endParaRPr>
          </a:p>
        </p:txBody>
      </p:sp>
      <p:sp>
        <p:nvSpPr>
          <p:cNvPr id="11" name="TextBox 10">
            <a:extLst>
              <a:ext uri="{FF2B5EF4-FFF2-40B4-BE49-F238E27FC236}">
                <a16:creationId xmlns:a16="http://schemas.microsoft.com/office/drawing/2014/main" id="{5329A711-1D14-8B2A-7D9F-87DD2F15B139}"/>
              </a:ext>
            </a:extLst>
          </p:cNvPr>
          <p:cNvSpPr txBox="1"/>
          <p:nvPr/>
        </p:nvSpPr>
        <p:spPr>
          <a:xfrm>
            <a:off x="5530895" y="2453825"/>
            <a:ext cx="367408" cy="523220"/>
          </a:xfrm>
          <a:prstGeom prst="rect">
            <a:avLst/>
          </a:prstGeom>
          <a:noFill/>
        </p:spPr>
        <p:txBody>
          <a:bodyPr wrap="none" rtlCol="0">
            <a:spAutoFit/>
          </a:bodyPr>
          <a:lstStyle/>
          <a:p>
            <a:r>
              <a:rPr lang="en-US" sz="2800" dirty="0">
                <a:solidFill>
                  <a:schemeClr val="accent2"/>
                </a:solidFill>
              </a:rPr>
              <a:t>1</a:t>
            </a:r>
            <a:endParaRPr lang="ru-RU" sz="2800" dirty="0">
              <a:solidFill>
                <a:schemeClr val="accent2"/>
              </a:solidFill>
            </a:endParaRPr>
          </a:p>
        </p:txBody>
      </p:sp>
      <p:sp>
        <p:nvSpPr>
          <p:cNvPr id="15" name="TextBox 14">
            <a:extLst>
              <a:ext uri="{FF2B5EF4-FFF2-40B4-BE49-F238E27FC236}">
                <a16:creationId xmlns:a16="http://schemas.microsoft.com/office/drawing/2014/main" id="{9A9B8FAC-D188-2B78-39EE-816A479503E2}"/>
              </a:ext>
            </a:extLst>
          </p:cNvPr>
          <p:cNvSpPr txBox="1"/>
          <p:nvPr/>
        </p:nvSpPr>
        <p:spPr>
          <a:xfrm>
            <a:off x="7013107" y="2453118"/>
            <a:ext cx="367408" cy="523220"/>
          </a:xfrm>
          <a:prstGeom prst="rect">
            <a:avLst/>
          </a:prstGeom>
          <a:noFill/>
        </p:spPr>
        <p:txBody>
          <a:bodyPr wrap="square">
            <a:spAutoFit/>
          </a:bodyPr>
          <a:lstStyle/>
          <a:p>
            <a:r>
              <a:rPr lang="en-US" sz="2800" dirty="0">
                <a:solidFill>
                  <a:schemeClr val="accent2"/>
                </a:solidFill>
              </a:rPr>
              <a:t>2</a:t>
            </a:r>
            <a:endParaRPr lang="ru-RU" sz="2800" dirty="0">
              <a:solidFill>
                <a:schemeClr val="accent2"/>
              </a:solidFill>
            </a:endParaRPr>
          </a:p>
        </p:txBody>
      </p:sp>
      <p:sp>
        <p:nvSpPr>
          <p:cNvPr id="19" name="TextBox 18">
            <a:extLst>
              <a:ext uri="{FF2B5EF4-FFF2-40B4-BE49-F238E27FC236}">
                <a16:creationId xmlns:a16="http://schemas.microsoft.com/office/drawing/2014/main" id="{1560A039-AFD4-ADAB-11C5-9EBCC010299C}"/>
              </a:ext>
            </a:extLst>
          </p:cNvPr>
          <p:cNvSpPr txBox="1"/>
          <p:nvPr/>
        </p:nvSpPr>
        <p:spPr>
          <a:xfrm>
            <a:off x="1028700" y="3102249"/>
            <a:ext cx="2227533" cy="369332"/>
          </a:xfrm>
          <a:prstGeom prst="rect">
            <a:avLst/>
          </a:prstGeom>
          <a:noFill/>
        </p:spPr>
        <p:txBody>
          <a:bodyPr wrap="none" rtlCol="0">
            <a:spAutoFit/>
          </a:bodyPr>
          <a:lstStyle/>
          <a:p>
            <a:r>
              <a:rPr lang="en-US" dirty="0"/>
              <a:t>some_list2.append(1)</a:t>
            </a:r>
            <a:endParaRPr lang="ru-RU" dirty="0"/>
          </a:p>
        </p:txBody>
      </p:sp>
      <p:sp>
        <p:nvSpPr>
          <p:cNvPr id="20" name="Стрелка вправо 19">
            <a:extLst>
              <a:ext uri="{FF2B5EF4-FFF2-40B4-BE49-F238E27FC236}">
                <a16:creationId xmlns:a16="http://schemas.microsoft.com/office/drawing/2014/main" id="{A54C474C-0F42-B7A9-6F0C-D408DB875013}"/>
              </a:ext>
            </a:extLst>
          </p:cNvPr>
          <p:cNvSpPr/>
          <p:nvPr/>
        </p:nvSpPr>
        <p:spPr>
          <a:xfrm>
            <a:off x="3392402" y="3115853"/>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22" name="TextBox 21">
            <a:extLst>
              <a:ext uri="{FF2B5EF4-FFF2-40B4-BE49-F238E27FC236}">
                <a16:creationId xmlns:a16="http://schemas.microsoft.com/office/drawing/2014/main" id="{900BBB10-82EF-1032-AD48-AF2195EB994F}"/>
              </a:ext>
            </a:extLst>
          </p:cNvPr>
          <p:cNvSpPr txBox="1"/>
          <p:nvPr/>
        </p:nvSpPr>
        <p:spPr>
          <a:xfrm>
            <a:off x="4516799" y="3088644"/>
            <a:ext cx="2324100" cy="369332"/>
          </a:xfrm>
          <a:prstGeom prst="rect">
            <a:avLst/>
          </a:prstGeom>
          <a:noFill/>
        </p:spPr>
        <p:txBody>
          <a:bodyPr wrap="square">
            <a:spAutoFit/>
          </a:bodyPr>
          <a:lstStyle/>
          <a:p>
            <a:r>
              <a:rPr lang="en-US" sz="1800" dirty="0"/>
              <a:t>[‘one’, ’two’, ’three’, </a:t>
            </a:r>
            <a:r>
              <a:rPr lang="en-US" sz="1800" dirty="0">
                <a:solidFill>
                  <a:schemeClr val="accent2"/>
                </a:solidFill>
              </a:rPr>
              <a:t>1</a:t>
            </a:r>
            <a:r>
              <a:rPr lang="en-US" sz="1800" dirty="0"/>
              <a:t>]</a:t>
            </a:r>
            <a:endParaRPr lang="ru-RU" dirty="0"/>
          </a:p>
        </p:txBody>
      </p:sp>
      <p:sp>
        <p:nvSpPr>
          <p:cNvPr id="24" name="TextBox 23">
            <a:extLst>
              <a:ext uri="{FF2B5EF4-FFF2-40B4-BE49-F238E27FC236}">
                <a16:creationId xmlns:a16="http://schemas.microsoft.com/office/drawing/2014/main" id="{FB4EDBFB-D7A3-351A-15D1-28845FA98BEF}"/>
              </a:ext>
            </a:extLst>
          </p:cNvPr>
          <p:cNvSpPr txBox="1"/>
          <p:nvPr/>
        </p:nvSpPr>
        <p:spPr>
          <a:xfrm>
            <a:off x="1028700" y="3471581"/>
            <a:ext cx="3488098" cy="369332"/>
          </a:xfrm>
          <a:prstGeom prst="rect">
            <a:avLst/>
          </a:prstGeom>
          <a:noFill/>
        </p:spPr>
        <p:txBody>
          <a:bodyPr wrap="square">
            <a:spAutoFit/>
          </a:bodyPr>
          <a:lstStyle/>
          <a:p>
            <a:r>
              <a:rPr lang="en-US" dirty="0"/>
              <a:t>some_list2.insert(1, “sword”)</a:t>
            </a:r>
            <a:endParaRPr lang="ru-RU" dirty="0"/>
          </a:p>
        </p:txBody>
      </p:sp>
      <p:sp>
        <p:nvSpPr>
          <p:cNvPr id="25" name="Стрелка вправо 24">
            <a:extLst>
              <a:ext uri="{FF2B5EF4-FFF2-40B4-BE49-F238E27FC236}">
                <a16:creationId xmlns:a16="http://schemas.microsoft.com/office/drawing/2014/main" id="{A09AE3A3-8622-86E5-2C3D-18ADD4E08A06}"/>
              </a:ext>
            </a:extLst>
          </p:cNvPr>
          <p:cNvSpPr/>
          <p:nvPr/>
        </p:nvSpPr>
        <p:spPr>
          <a:xfrm>
            <a:off x="4063999" y="3485185"/>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28" name="TextBox 27">
            <a:extLst>
              <a:ext uri="{FF2B5EF4-FFF2-40B4-BE49-F238E27FC236}">
                <a16:creationId xmlns:a16="http://schemas.microsoft.com/office/drawing/2014/main" id="{FD6C9750-20DC-CAA3-1D97-8103456401C3}"/>
              </a:ext>
            </a:extLst>
          </p:cNvPr>
          <p:cNvSpPr txBox="1"/>
          <p:nvPr/>
        </p:nvSpPr>
        <p:spPr>
          <a:xfrm>
            <a:off x="5217709" y="3457976"/>
            <a:ext cx="3253191" cy="369332"/>
          </a:xfrm>
          <a:prstGeom prst="rect">
            <a:avLst/>
          </a:prstGeom>
          <a:noFill/>
        </p:spPr>
        <p:txBody>
          <a:bodyPr wrap="square">
            <a:spAutoFit/>
          </a:bodyPr>
          <a:lstStyle/>
          <a:p>
            <a:r>
              <a:rPr lang="en-US" sz="1800" dirty="0"/>
              <a:t>[‘one’, </a:t>
            </a:r>
            <a:r>
              <a:rPr lang="en-US" sz="1800" dirty="0">
                <a:solidFill>
                  <a:schemeClr val="accent2"/>
                </a:solidFill>
              </a:rPr>
              <a:t>’sword’</a:t>
            </a:r>
            <a:r>
              <a:rPr lang="en-US" sz="1800" dirty="0"/>
              <a:t>, ’two’, ’three’, 1]</a:t>
            </a:r>
            <a:endParaRPr lang="ru-RU" dirty="0"/>
          </a:p>
        </p:txBody>
      </p:sp>
      <p:sp>
        <p:nvSpPr>
          <p:cNvPr id="31" name="TextBox 30">
            <a:extLst>
              <a:ext uri="{FF2B5EF4-FFF2-40B4-BE49-F238E27FC236}">
                <a16:creationId xmlns:a16="http://schemas.microsoft.com/office/drawing/2014/main" id="{6023D92B-6CAF-01EB-FA01-7304FCB07DA2}"/>
              </a:ext>
            </a:extLst>
          </p:cNvPr>
          <p:cNvSpPr txBox="1"/>
          <p:nvPr/>
        </p:nvSpPr>
        <p:spPr>
          <a:xfrm>
            <a:off x="1024611" y="3827308"/>
            <a:ext cx="2124989" cy="369332"/>
          </a:xfrm>
          <a:prstGeom prst="rect">
            <a:avLst/>
          </a:prstGeom>
          <a:noFill/>
        </p:spPr>
        <p:txBody>
          <a:bodyPr wrap="square">
            <a:spAutoFit/>
          </a:bodyPr>
          <a:lstStyle/>
          <a:p>
            <a:r>
              <a:rPr lang="en-US" dirty="0"/>
              <a:t>some_list2.reverse()</a:t>
            </a:r>
            <a:endParaRPr lang="ru-RU" dirty="0"/>
          </a:p>
        </p:txBody>
      </p:sp>
      <p:sp>
        <p:nvSpPr>
          <p:cNvPr id="32" name="Стрелка вправо 31">
            <a:extLst>
              <a:ext uri="{FF2B5EF4-FFF2-40B4-BE49-F238E27FC236}">
                <a16:creationId xmlns:a16="http://schemas.microsoft.com/office/drawing/2014/main" id="{075461A7-2672-96A0-5A79-FDE2536E1724}"/>
              </a:ext>
            </a:extLst>
          </p:cNvPr>
          <p:cNvSpPr/>
          <p:nvPr/>
        </p:nvSpPr>
        <p:spPr>
          <a:xfrm>
            <a:off x="3328605" y="3868122"/>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36" name="TextBox 35">
            <a:extLst>
              <a:ext uri="{FF2B5EF4-FFF2-40B4-BE49-F238E27FC236}">
                <a16:creationId xmlns:a16="http://schemas.microsoft.com/office/drawing/2014/main" id="{5D52A9B1-EA7C-F49F-A544-FB52C274544A}"/>
              </a:ext>
            </a:extLst>
          </p:cNvPr>
          <p:cNvSpPr txBox="1"/>
          <p:nvPr/>
        </p:nvSpPr>
        <p:spPr>
          <a:xfrm>
            <a:off x="4523611" y="3827308"/>
            <a:ext cx="3488098" cy="369332"/>
          </a:xfrm>
          <a:prstGeom prst="rect">
            <a:avLst/>
          </a:prstGeom>
          <a:noFill/>
        </p:spPr>
        <p:txBody>
          <a:bodyPr wrap="square">
            <a:spAutoFit/>
          </a:bodyPr>
          <a:lstStyle/>
          <a:p>
            <a:r>
              <a:rPr lang="en-US" sz="1800" dirty="0"/>
              <a:t>[1, ‘three’, ‘two’, ‘sword’, ‘one’]</a:t>
            </a:r>
            <a:endParaRPr lang="ru-RU" dirty="0"/>
          </a:p>
        </p:txBody>
      </p:sp>
    </p:spTree>
    <p:extLst>
      <p:ext uri="{BB962C8B-B14F-4D97-AF65-F5344CB8AC3E}">
        <p14:creationId xmlns:p14="http://schemas.microsoft.com/office/powerpoint/2010/main" val="330881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130600" y="122128"/>
            <a:ext cx="12192000" cy="738723"/>
          </a:xfrm>
          <a:noFill/>
        </p:spPr>
        <p:txBody>
          <a:bodyPr/>
          <a:lstStyle/>
          <a:p>
            <a:pPr algn="l"/>
            <a:r>
              <a:rPr lang="en" b="1" i="0" dirty="0">
                <a:effectLst/>
                <a:latin typeface="Arial" panose="020B0604020202020204" pitchFamily="34" charset="0"/>
                <a:cs typeface="Arial" panose="020B0604020202020204" pitchFamily="34" charset="0"/>
              </a:rPr>
              <a:t>dictionaries</a:t>
            </a: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a:xfrm>
            <a:off x="8610600" y="6343983"/>
            <a:ext cx="2743200" cy="365125"/>
          </a:xfrm>
        </p:spPr>
        <p:txBody>
          <a:bodyPr/>
          <a:lstStyle/>
          <a:p>
            <a:fld id="{DA896BDD-8C87-40D7-8650-5CFFA3FBC00B}" type="slidenum">
              <a:rPr lang="en-US" smtClean="0"/>
              <a:pPr/>
              <a:t>11</a:t>
            </a:fld>
            <a:endParaRPr lang="en-US"/>
          </a:p>
        </p:txBody>
      </p:sp>
      <p:sp>
        <p:nvSpPr>
          <p:cNvPr id="6" name="TextBox 5">
            <a:extLst>
              <a:ext uri="{FF2B5EF4-FFF2-40B4-BE49-F238E27FC236}">
                <a16:creationId xmlns:a16="http://schemas.microsoft.com/office/drawing/2014/main" id="{14701EFD-BE24-1048-B020-ACFA813D4F4E}"/>
              </a:ext>
            </a:extLst>
          </p:cNvPr>
          <p:cNvSpPr txBox="1"/>
          <p:nvPr/>
        </p:nvSpPr>
        <p:spPr>
          <a:xfrm>
            <a:off x="1221524" y="1511300"/>
            <a:ext cx="9748951" cy="707886"/>
          </a:xfrm>
          <a:prstGeom prst="rect">
            <a:avLst/>
          </a:prstGeom>
          <a:noFill/>
        </p:spPr>
        <p:txBody>
          <a:bodyPr wrap="none" rtlCol="0">
            <a:spAutoFit/>
          </a:bodyPr>
          <a:lstStyle/>
          <a:p>
            <a:r>
              <a:rPr lang="en-US" sz="4000" dirty="0" err="1"/>
              <a:t>some_dict</a:t>
            </a:r>
            <a:r>
              <a:rPr lang="en-US" sz="4000" dirty="0"/>
              <a:t> = {“first”: 1, ”second”: 2, “third”: 3}</a:t>
            </a:r>
            <a:endParaRPr lang="ru-RU" sz="4000" dirty="0"/>
          </a:p>
        </p:txBody>
      </p:sp>
      <p:sp>
        <p:nvSpPr>
          <p:cNvPr id="10" name="TextBox 9">
            <a:extLst>
              <a:ext uri="{FF2B5EF4-FFF2-40B4-BE49-F238E27FC236}">
                <a16:creationId xmlns:a16="http://schemas.microsoft.com/office/drawing/2014/main" id="{DE229748-C230-BD3D-5D50-E6D6D9269D14}"/>
              </a:ext>
            </a:extLst>
          </p:cNvPr>
          <p:cNvSpPr txBox="1"/>
          <p:nvPr/>
        </p:nvSpPr>
        <p:spPr>
          <a:xfrm>
            <a:off x="4470400" y="1231384"/>
            <a:ext cx="499560" cy="369332"/>
          </a:xfrm>
          <a:prstGeom prst="rect">
            <a:avLst/>
          </a:prstGeom>
          <a:noFill/>
        </p:spPr>
        <p:txBody>
          <a:bodyPr wrap="none" rtlCol="0">
            <a:spAutoFit/>
          </a:bodyPr>
          <a:lstStyle/>
          <a:p>
            <a:r>
              <a:rPr lang="en-US" dirty="0">
                <a:solidFill>
                  <a:schemeClr val="accent2"/>
                </a:solidFill>
              </a:rPr>
              <a:t>key</a:t>
            </a:r>
            <a:endParaRPr lang="ru-RU" dirty="0">
              <a:solidFill>
                <a:schemeClr val="accent2"/>
              </a:solidFill>
            </a:endParaRPr>
          </a:p>
        </p:txBody>
      </p:sp>
      <p:sp>
        <p:nvSpPr>
          <p:cNvPr id="13" name="TextBox 12">
            <a:extLst>
              <a:ext uri="{FF2B5EF4-FFF2-40B4-BE49-F238E27FC236}">
                <a16:creationId xmlns:a16="http://schemas.microsoft.com/office/drawing/2014/main" id="{8BD68FAD-B07A-883E-3061-1246BE62E1E7}"/>
              </a:ext>
            </a:extLst>
          </p:cNvPr>
          <p:cNvSpPr txBox="1"/>
          <p:nvPr/>
        </p:nvSpPr>
        <p:spPr>
          <a:xfrm>
            <a:off x="5359398" y="1231384"/>
            <a:ext cx="787400" cy="369332"/>
          </a:xfrm>
          <a:prstGeom prst="rect">
            <a:avLst/>
          </a:prstGeom>
          <a:noFill/>
        </p:spPr>
        <p:txBody>
          <a:bodyPr wrap="square">
            <a:spAutoFit/>
          </a:bodyPr>
          <a:lstStyle/>
          <a:p>
            <a:r>
              <a:rPr lang="en-US" sz="1800" dirty="0">
                <a:solidFill>
                  <a:schemeClr val="accent2"/>
                </a:solidFill>
              </a:rPr>
              <a:t>value</a:t>
            </a:r>
            <a:endParaRPr lang="ru-RU" dirty="0">
              <a:solidFill>
                <a:schemeClr val="accent2"/>
              </a:solidFill>
            </a:endParaRPr>
          </a:p>
        </p:txBody>
      </p:sp>
      <p:sp>
        <p:nvSpPr>
          <p:cNvPr id="14" name="TextBox 13">
            <a:extLst>
              <a:ext uri="{FF2B5EF4-FFF2-40B4-BE49-F238E27FC236}">
                <a16:creationId xmlns:a16="http://schemas.microsoft.com/office/drawing/2014/main" id="{13858783-D74C-BD26-72CE-FCB128DC2B28}"/>
              </a:ext>
            </a:extLst>
          </p:cNvPr>
          <p:cNvSpPr txBox="1"/>
          <p:nvPr/>
        </p:nvSpPr>
        <p:spPr>
          <a:xfrm>
            <a:off x="6883312" y="1238298"/>
            <a:ext cx="499560" cy="369332"/>
          </a:xfrm>
          <a:prstGeom prst="rect">
            <a:avLst/>
          </a:prstGeom>
          <a:noFill/>
        </p:spPr>
        <p:txBody>
          <a:bodyPr wrap="none" rtlCol="0">
            <a:spAutoFit/>
          </a:bodyPr>
          <a:lstStyle/>
          <a:p>
            <a:r>
              <a:rPr lang="en-US" dirty="0">
                <a:solidFill>
                  <a:schemeClr val="accent2"/>
                </a:solidFill>
              </a:rPr>
              <a:t>key</a:t>
            </a:r>
            <a:endParaRPr lang="ru-RU" dirty="0">
              <a:solidFill>
                <a:schemeClr val="accent2"/>
              </a:solidFill>
            </a:endParaRPr>
          </a:p>
        </p:txBody>
      </p:sp>
      <p:sp>
        <p:nvSpPr>
          <p:cNvPr id="16" name="TextBox 15">
            <a:extLst>
              <a:ext uri="{FF2B5EF4-FFF2-40B4-BE49-F238E27FC236}">
                <a16:creationId xmlns:a16="http://schemas.microsoft.com/office/drawing/2014/main" id="{94AC90A8-F424-673F-DDFE-1C88728CB569}"/>
              </a:ext>
            </a:extLst>
          </p:cNvPr>
          <p:cNvSpPr txBox="1"/>
          <p:nvPr/>
        </p:nvSpPr>
        <p:spPr>
          <a:xfrm>
            <a:off x="7950198" y="1231384"/>
            <a:ext cx="787400" cy="369332"/>
          </a:xfrm>
          <a:prstGeom prst="rect">
            <a:avLst/>
          </a:prstGeom>
          <a:noFill/>
        </p:spPr>
        <p:txBody>
          <a:bodyPr wrap="square">
            <a:spAutoFit/>
          </a:bodyPr>
          <a:lstStyle/>
          <a:p>
            <a:r>
              <a:rPr lang="en-US" sz="1800" dirty="0">
                <a:solidFill>
                  <a:schemeClr val="accent2"/>
                </a:solidFill>
              </a:rPr>
              <a:t>value</a:t>
            </a:r>
            <a:endParaRPr lang="ru-RU" dirty="0">
              <a:solidFill>
                <a:schemeClr val="accent2"/>
              </a:solidFill>
            </a:endParaRPr>
          </a:p>
        </p:txBody>
      </p:sp>
      <p:sp>
        <p:nvSpPr>
          <p:cNvPr id="17" name="TextBox 16">
            <a:extLst>
              <a:ext uri="{FF2B5EF4-FFF2-40B4-BE49-F238E27FC236}">
                <a16:creationId xmlns:a16="http://schemas.microsoft.com/office/drawing/2014/main" id="{D830B8A9-C349-CFE2-F9E1-FBAD77EE6868}"/>
              </a:ext>
            </a:extLst>
          </p:cNvPr>
          <p:cNvSpPr txBox="1"/>
          <p:nvPr/>
        </p:nvSpPr>
        <p:spPr>
          <a:xfrm>
            <a:off x="9152434" y="1238298"/>
            <a:ext cx="499560" cy="369332"/>
          </a:xfrm>
          <a:prstGeom prst="rect">
            <a:avLst/>
          </a:prstGeom>
          <a:noFill/>
        </p:spPr>
        <p:txBody>
          <a:bodyPr wrap="none" rtlCol="0">
            <a:spAutoFit/>
          </a:bodyPr>
          <a:lstStyle/>
          <a:p>
            <a:r>
              <a:rPr lang="en-US" dirty="0">
                <a:solidFill>
                  <a:schemeClr val="accent2"/>
                </a:solidFill>
              </a:rPr>
              <a:t>key</a:t>
            </a:r>
            <a:endParaRPr lang="ru-RU" dirty="0">
              <a:solidFill>
                <a:schemeClr val="accent2"/>
              </a:solidFill>
            </a:endParaRPr>
          </a:p>
        </p:txBody>
      </p:sp>
      <p:sp>
        <p:nvSpPr>
          <p:cNvPr id="18" name="TextBox 17">
            <a:extLst>
              <a:ext uri="{FF2B5EF4-FFF2-40B4-BE49-F238E27FC236}">
                <a16:creationId xmlns:a16="http://schemas.microsoft.com/office/drawing/2014/main" id="{36985E41-18BA-FD8E-6C9F-F2964AE66F73}"/>
              </a:ext>
            </a:extLst>
          </p:cNvPr>
          <p:cNvSpPr txBox="1"/>
          <p:nvPr/>
        </p:nvSpPr>
        <p:spPr>
          <a:xfrm>
            <a:off x="10041432" y="1238298"/>
            <a:ext cx="787400" cy="369332"/>
          </a:xfrm>
          <a:prstGeom prst="rect">
            <a:avLst/>
          </a:prstGeom>
          <a:noFill/>
        </p:spPr>
        <p:txBody>
          <a:bodyPr wrap="square">
            <a:spAutoFit/>
          </a:bodyPr>
          <a:lstStyle/>
          <a:p>
            <a:r>
              <a:rPr lang="en-US" sz="1800" dirty="0">
                <a:solidFill>
                  <a:schemeClr val="accent2"/>
                </a:solidFill>
              </a:rPr>
              <a:t>  value</a:t>
            </a:r>
            <a:endParaRPr lang="ru-RU" dirty="0">
              <a:solidFill>
                <a:schemeClr val="accent2"/>
              </a:solidFill>
            </a:endParaRPr>
          </a:p>
        </p:txBody>
      </p:sp>
      <p:sp>
        <p:nvSpPr>
          <p:cNvPr id="20" name="TextBox 19">
            <a:extLst>
              <a:ext uri="{FF2B5EF4-FFF2-40B4-BE49-F238E27FC236}">
                <a16:creationId xmlns:a16="http://schemas.microsoft.com/office/drawing/2014/main" id="{D21D2AA9-45DB-1688-C55E-AC084209D26E}"/>
              </a:ext>
            </a:extLst>
          </p:cNvPr>
          <p:cNvSpPr txBox="1"/>
          <p:nvPr/>
        </p:nvSpPr>
        <p:spPr>
          <a:xfrm>
            <a:off x="1193664" y="2492188"/>
            <a:ext cx="3378336" cy="369332"/>
          </a:xfrm>
          <a:prstGeom prst="rect">
            <a:avLst/>
          </a:prstGeom>
          <a:noFill/>
        </p:spPr>
        <p:txBody>
          <a:bodyPr wrap="square">
            <a:spAutoFit/>
          </a:bodyPr>
          <a:lstStyle/>
          <a:p>
            <a:r>
              <a:rPr lang="en-US" sz="1800" dirty="0" err="1"/>
              <a:t>some_dict.get</a:t>
            </a:r>
            <a:r>
              <a:rPr lang="en-US" sz="1800" dirty="0"/>
              <a:t>(“first”) </a:t>
            </a:r>
            <a:endParaRPr lang="ru-RU" dirty="0"/>
          </a:p>
        </p:txBody>
      </p:sp>
      <p:sp>
        <p:nvSpPr>
          <p:cNvPr id="21" name="Стрелка вправо 20">
            <a:extLst>
              <a:ext uri="{FF2B5EF4-FFF2-40B4-BE49-F238E27FC236}">
                <a16:creationId xmlns:a16="http://schemas.microsoft.com/office/drawing/2014/main" id="{A9E62AA0-09B6-FFE5-3A59-B47D7C4A698A}"/>
              </a:ext>
            </a:extLst>
          </p:cNvPr>
          <p:cNvSpPr/>
          <p:nvPr/>
        </p:nvSpPr>
        <p:spPr>
          <a:xfrm>
            <a:off x="3454399" y="2519397"/>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23" name="TextBox 22">
            <a:extLst>
              <a:ext uri="{FF2B5EF4-FFF2-40B4-BE49-F238E27FC236}">
                <a16:creationId xmlns:a16="http://schemas.microsoft.com/office/drawing/2014/main" id="{BD894986-9EF8-C9A1-13E0-AAA95934DF4C}"/>
              </a:ext>
            </a:extLst>
          </p:cNvPr>
          <p:cNvSpPr txBox="1"/>
          <p:nvPr/>
        </p:nvSpPr>
        <p:spPr>
          <a:xfrm>
            <a:off x="4720179" y="2505792"/>
            <a:ext cx="469900" cy="369332"/>
          </a:xfrm>
          <a:prstGeom prst="rect">
            <a:avLst/>
          </a:prstGeom>
          <a:noFill/>
        </p:spPr>
        <p:txBody>
          <a:bodyPr wrap="square">
            <a:spAutoFit/>
          </a:bodyPr>
          <a:lstStyle/>
          <a:p>
            <a:r>
              <a:rPr lang="en-US" sz="1800" dirty="0"/>
              <a:t>1</a:t>
            </a:r>
            <a:endParaRPr lang="ru-RU" dirty="0"/>
          </a:p>
        </p:txBody>
      </p:sp>
      <p:sp>
        <p:nvSpPr>
          <p:cNvPr id="24" name="TextBox 23">
            <a:extLst>
              <a:ext uri="{FF2B5EF4-FFF2-40B4-BE49-F238E27FC236}">
                <a16:creationId xmlns:a16="http://schemas.microsoft.com/office/drawing/2014/main" id="{96525DE4-9AD7-E3D3-8A05-726021F72CE2}"/>
              </a:ext>
            </a:extLst>
          </p:cNvPr>
          <p:cNvSpPr txBox="1"/>
          <p:nvPr/>
        </p:nvSpPr>
        <p:spPr>
          <a:xfrm>
            <a:off x="1193664" y="2929184"/>
            <a:ext cx="2342180" cy="369332"/>
          </a:xfrm>
          <a:prstGeom prst="rect">
            <a:avLst/>
          </a:prstGeom>
          <a:noFill/>
        </p:spPr>
        <p:txBody>
          <a:bodyPr wrap="none" rtlCol="0">
            <a:spAutoFit/>
          </a:bodyPr>
          <a:lstStyle/>
          <a:p>
            <a:r>
              <a:rPr lang="en-US" sz="1800" dirty="0" err="1"/>
              <a:t>some_dict.pop</a:t>
            </a:r>
            <a:r>
              <a:rPr lang="en-US" sz="1800" dirty="0"/>
              <a:t>(“first”) </a:t>
            </a:r>
            <a:endParaRPr lang="ru-RU" dirty="0"/>
          </a:p>
        </p:txBody>
      </p:sp>
      <p:sp>
        <p:nvSpPr>
          <p:cNvPr id="25" name="Стрелка вправо 24">
            <a:extLst>
              <a:ext uri="{FF2B5EF4-FFF2-40B4-BE49-F238E27FC236}">
                <a16:creationId xmlns:a16="http://schemas.microsoft.com/office/drawing/2014/main" id="{4A0E62D8-42BB-9431-5765-DCCBA50441FF}"/>
              </a:ext>
            </a:extLst>
          </p:cNvPr>
          <p:cNvSpPr/>
          <p:nvPr/>
        </p:nvSpPr>
        <p:spPr>
          <a:xfrm>
            <a:off x="3454399" y="2942789"/>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27" name="TextBox 26">
            <a:extLst>
              <a:ext uri="{FF2B5EF4-FFF2-40B4-BE49-F238E27FC236}">
                <a16:creationId xmlns:a16="http://schemas.microsoft.com/office/drawing/2014/main" id="{B86ED933-60AA-928E-4D56-F7524489EFA7}"/>
              </a:ext>
            </a:extLst>
          </p:cNvPr>
          <p:cNvSpPr txBox="1"/>
          <p:nvPr/>
        </p:nvSpPr>
        <p:spPr>
          <a:xfrm>
            <a:off x="4720179" y="2915580"/>
            <a:ext cx="6172200" cy="369332"/>
          </a:xfrm>
          <a:prstGeom prst="rect">
            <a:avLst/>
          </a:prstGeom>
          <a:noFill/>
        </p:spPr>
        <p:txBody>
          <a:bodyPr wrap="square">
            <a:spAutoFit/>
          </a:bodyPr>
          <a:lstStyle/>
          <a:p>
            <a:r>
              <a:rPr lang="en-US" sz="1800" dirty="0"/>
              <a:t>{”second”: 2, “third”: 3}</a:t>
            </a:r>
            <a:endParaRPr lang="ru-RU" dirty="0"/>
          </a:p>
        </p:txBody>
      </p:sp>
      <p:sp>
        <p:nvSpPr>
          <p:cNvPr id="29" name="TextBox 28">
            <a:extLst>
              <a:ext uri="{FF2B5EF4-FFF2-40B4-BE49-F238E27FC236}">
                <a16:creationId xmlns:a16="http://schemas.microsoft.com/office/drawing/2014/main" id="{0FC722AC-37AA-4403-5FC7-502336B17AE5}"/>
              </a:ext>
            </a:extLst>
          </p:cNvPr>
          <p:cNvSpPr txBox="1"/>
          <p:nvPr/>
        </p:nvSpPr>
        <p:spPr>
          <a:xfrm>
            <a:off x="1193664" y="3372014"/>
            <a:ext cx="1803400" cy="369332"/>
          </a:xfrm>
          <a:prstGeom prst="rect">
            <a:avLst/>
          </a:prstGeom>
          <a:noFill/>
        </p:spPr>
        <p:txBody>
          <a:bodyPr wrap="square">
            <a:spAutoFit/>
          </a:bodyPr>
          <a:lstStyle/>
          <a:p>
            <a:r>
              <a:rPr lang="en-US" sz="1800" dirty="0" err="1"/>
              <a:t>some_dict.clear</a:t>
            </a:r>
            <a:r>
              <a:rPr lang="en-US" sz="1800" dirty="0"/>
              <a:t>()</a:t>
            </a:r>
            <a:endParaRPr lang="ru-RU" dirty="0"/>
          </a:p>
        </p:txBody>
      </p:sp>
      <p:sp>
        <p:nvSpPr>
          <p:cNvPr id="30" name="Стрелка вправо 29">
            <a:extLst>
              <a:ext uri="{FF2B5EF4-FFF2-40B4-BE49-F238E27FC236}">
                <a16:creationId xmlns:a16="http://schemas.microsoft.com/office/drawing/2014/main" id="{BE9D9F2F-87FC-D9F5-DB7A-2F8F1FECDCF7}"/>
              </a:ext>
            </a:extLst>
          </p:cNvPr>
          <p:cNvSpPr/>
          <p:nvPr/>
        </p:nvSpPr>
        <p:spPr>
          <a:xfrm>
            <a:off x="3238499" y="3385618"/>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32" name="TextBox 31">
            <a:extLst>
              <a:ext uri="{FF2B5EF4-FFF2-40B4-BE49-F238E27FC236}">
                <a16:creationId xmlns:a16="http://schemas.microsoft.com/office/drawing/2014/main" id="{A1E5D6FE-F8C7-3E1D-82D0-E09D339541DE}"/>
              </a:ext>
            </a:extLst>
          </p:cNvPr>
          <p:cNvSpPr txBox="1"/>
          <p:nvPr/>
        </p:nvSpPr>
        <p:spPr>
          <a:xfrm>
            <a:off x="4495935" y="3358409"/>
            <a:ext cx="6172200" cy="369332"/>
          </a:xfrm>
          <a:prstGeom prst="rect">
            <a:avLst/>
          </a:prstGeom>
          <a:noFill/>
        </p:spPr>
        <p:txBody>
          <a:bodyPr wrap="square">
            <a:spAutoFit/>
          </a:bodyPr>
          <a:lstStyle/>
          <a:p>
            <a:r>
              <a:rPr lang="en-US" sz="1800" dirty="0"/>
              <a:t>{}</a:t>
            </a:r>
            <a:endParaRPr lang="ru-RU" dirty="0"/>
          </a:p>
        </p:txBody>
      </p:sp>
      <p:sp>
        <p:nvSpPr>
          <p:cNvPr id="34" name="TextBox 33">
            <a:extLst>
              <a:ext uri="{FF2B5EF4-FFF2-40B4-BE49-F238E27FC236}">
                <a16:creationId xmlns:a16="http://schemas.microsoft.com/office/drawing/2014/main" id="{7E49CF2A-9314-AE0D-6D45-87326BBA9F81}"/>
              </a:ext>
            </a:extLst>
          </p:cNvPr>
          <p:cNvSpPr txBox="1"/>
          <p:nvPr/>
        </p:nvSpPr>
        <p:spPr>
          <a:xfrm>
            <a:off x="1193664" y="3814843"/>
            <a:ext cx="1803400" cy="369332"/>
          </a:xfrm>
          <a:prstGeom prst="rect">
            <a:avLst/>
          </a:prstGeom>
          <a:noFill/>
        </p:spPr>
        <p:txBody>
          <a:bodyPr wrap="square">
            <a:spAutoFit/>
          </a:bodyPr>
          <a:lstStyle/>
          <a:p>
            <a:r>
              <a:rPr lang="en-US" sz="1800" dirty="0" err="1"/>
              <a:t>some_dict.keys</a:t>
            </a:r>
            <a:r>
              <a:rPr lang="en-US" sz="1800" dirty="0"/>
              <a:t>()</a:t>
            </a:r>
            <a:endParaRPr lang="ru-RU" dirty="0"/>
          </a:p>
        </p:txBody>
      </p:sp>
      <p:sp>
        <p:nvSpPr>
          <p:cNvPr id="35" name="Стрелка вправо 34">
            <a:extLst>
              <a:ext uri="{FF2B5EF4-FFF2-40B4-BE49-F238E27FC236}">
                <a16:creationId xmlns:a16="http://schemas.microsoft.com/office/drawing/2014/main" id="{618FC37F-473B-CC50-C636-E757DBFFEE15}"/>
              </a:ext>
            </a:extLst>
          </p:cNvPr>
          <p:cNvSpPr/>
          <p:nvPr/>
        </p:nvSpPr>
        <p:spPr>
          <a:xfrm>
            <a:off x="3174999" y="3814843"/>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37" name="TextBox 36">
            <a:extLst>
              <a:ext uri="{FF2B5EF4-FFF2-40B4-BE49-F238E27FC236}">
                <a16:creationId xmlns:a16="http://schemas.microsoft.com/office/drawing/2014/main" id="{899ADC5B-B07F-B8DF-9A93-8E8F2C400E54}"/>
              </a:ext>
            </a:extLst>
          </p:cNvPr>
          <p:cNvSpPr txBox="1"/>
          <p:nvPr/>
        </p:nvSpPr>
        <p:spPr>
          <a:xfrm>
            <a:off x="4368935" y="3781801"/>
            <a:ext cx="3378336" cy="369332"/>
          </a:xfrm>
          <a:prstGeom prst="rect">
            <a:avLst/>
          </a:prstGeom>
          <a:noFill/>
        </p:spPr>
        <p:txBody>
          <a:bodyPr wrap="square">
            <a:spAutoFit/>
          </a:bodyPr>
          <a:lstStyle/>
          <a:p>
            <a:r>
              <a:rPr lang="en-US" sz="1800" dirty="0"/>
              <a:t> ([“first”, ”second”, “third”])</a:t>
            </a:r>
            <a:endParaRPr lang="ru-RU" dirty="0"/>
          </a:p>
        </p:txBody>
      </p:sp>
    </p:spTree>
    <p:extLst>
      <p:ext uri="{BB962C8B-B14F-4D97-AF65-F5344CB8AC3E}">
        <p14:creationId xmlns:p14="http://schemas.microsoft.com/office/powerpoint/2010/main" val="34902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50798" y="148892"/>
            <a:ext cx="12192000" cy="738723"/>
          </a:xfrm>
          <a:noFill/>
        </p:spPr>
        <p:txBody>
          <a:bodyPr/>
          <a:lstStyle/>
          <a:p>
            <a:pPr algn="l"/>
            <a:r>
              <a:rPr lang="en" b="1" i="0" dirty="0">
                <a:effectLst/>
                <a:latin typeface="Arial" panose="020B0604020202020204" pitchFamily="34" charset="0"/>
                <a:cs typeface="Arial" panose="020B0604020202020204" pitchFamily="34" charset="0"/>
              </a:rPr>
              <a:t>SET</a:t>
            </a: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a:xfrm>
            <a:off x="8610600" y="6343983"/>
            <a:ext cx="2743200" cy="365125"/>
          </a:xfrm>
        </p:spPr>
        <p:txBody>
          <a:bodyPr/>
          <a:lstStyle/>
          <a:p>
            <a:fld id="{DA896BDD-8C87-40D7-8650-5CFFA3FBC00B}" type="slidenum">
              <a:rPr lang="en-US" smtClean="0"/>
              <a:pPr/>
              <a:t>12</a:t>
            </a:fld>
            <a:endParaRPr lang="en-US"/>
          </a:p>
        </p:txBody>
      </p:sp>
      <p:sp>
        <p:nvSpPr>
          <p:cNvPr id="6" name="TextBox 5">
            <a:extLst>
              <a:ext uri="{FF2B5EF4-FFF2-40B4-BE49-F238E27FC236}">
                <a16:creationId xmlns:a16="http://schemas.microsoft.com/office/drawing/2014/main" id="{14701EFD-BE24-1048-B020-ACFA813D4F4E}"/>
              </a:ext>
            </a:extLst>
          </p:cNvPr>
          <p:cNvSpPr txBox="1"/>
          <p:nvPr/>
        </p:nvSpPr>
        <p:spPr>
          <a:xfrm>
            <a:off x="1363168" y="1607630"/>
            <a:ext cx="8762079" cy="707886"/>
          </a:xfrm>
          <a:prstGeom prst="rect">
            <a:avLst/>
          </a:prstGeom>
          <a:noFill/>
        </p:spPr>
        <p:txBody>
          <a:bodyPr wrap="none" rtlCol="0">
            <a:spAutoFit/>
          </a:bodyPr>
          <a:lstStyle/>
          <a:p>
            <a:r>
              <a:rPr lang="en-US" sz="4000" dirty="0" err="1"/>
              <a:t>some_set</a:t>
            </a:r>
            <a:r>
              <a:rPr lang="en-US" sz="4000" dirty="0"/>
              <a:t> = </a:t>
            </a:r>
            <a:r>
              <a:rPr lang="en" sz="4000" b="0" i="0" dirty="0">
                <a:effectLst/>
              </a:rPr>
              <a:t>{“apple</a:t>
            </a:r>
            <a:r>
              <a:rPr lang="en" sz="4000" dirty="0"/>
              <a:t>”</a:t>
            </a:r>
            <a:r>
              <a:rPr lang="en" sz="4000" b="0" i="0" dirty="0">
                <a:effectLst/>
              </a:rPr>
              <a:t>, </a:t>
            </a:r>
            <a:r>
              <a:rPr lang="en" sz="4000" dirty="0"/>
              <a:t>”</a:t>
            </a:r>
            <a:r>
              <a:rPr lang="en" sz="4000" b="0" i="0" dirty="0">
                <a:effectLst/>
              </a:rPr>
              <a:t>banana</a:t>
            </a:r>
            <a:r>
              <a:rPr lang="en" sz="4000" dirty="0"/>
              <a:t>”</a:t>
            </a:r>
            <a:r>
              <a:rPr lang="en" sz="4000" b="0" i="0" dirty="0">
                <a:effectLst/>
              </a:rPr>
              <a:t>, </a:t>
            </a:r>
            <a:r>
              <a:rPr lang="en" sz="4000" dirty="0"/>
              <a:t>”</a:t>
            </a:r>
            <a:r>
              <a:rPr lang="en" sz="4000" b="0" i="0" dirty="0">
                <a:effectLst/>
              </a:rPr>
              <a:t>cherry”</a:t>
            </a:r>
            <a:r>
              <a:rPr lang="en" sz="4000" b="0" i="0" dirty="0">
                <a:solidFill>
                  <a:srgbClr val="000000"/>
                </a:solidFill>
                <a:effectLst/>
              </a:rPr>
              <a:t>}</a:t>
            </a:r>
            <a:endParaRPr lang="ru-RU" sz="4000" dirty="0"/>
          </a:p>
        </p:txBody>
      </p:sp>
      <p:sp>
        <p:nvSpPr>
          <p:cNvPr id="18" name="TextBox 17">
            <a:extLst>
              <a:ext uri="{FF2B5EF4-FFF2-40B4-BE49-F238E27FC236}">
                <a16:creationId xmlns:a16="http://schemas.microsoft.com/office/drawing/2014/main" id="{36985E41-18BA-FD8E-6C9F-F2964AE66F73}"/>
              </a:ext>
            </a:extLst>
          </p:cNvPr>
          <p:cNvSpPr txBox="1"/>
          <p:nvPr/>
        </p:nvSpPr>
        <p:spPr>
          <a:xfrm>
            <a:off x="10041432" y="1238298"/>
            <a:ext cx="787400" cy="369332"/>
          </a:xfrm>
          <a:prstGeom prst="rect">
            <a:avLst/>
          </a:prstGeom>
          <a:noFill/>
        </p:spPr>
        <p:txBody>
          <a:bodyPr wrap="square">
            <a:spAutoFit/>
          </a:bodyPr>
          <a:lstStyle/>
          <a:p>
            <a:r>
              <a:rPr lang="en-US" sz="1800" dirty="0">
                <a:solidFill>
                  <a:schemeClr val="accent2"/>
                </a:solidFill>
              </a:rPr>
              <a:t> </a:t>
            </a:r>
            <a:endParaRPr lang="ru-RU" dirty="0">
              <a:solidFill>
                <a:schemeClr val="accent2"/>
              </a:solidFill>
            </a:endParaRPr>
          </a:p>
        </p:txBody>
      </p:sp>
      <p:sp>
        <p:nvSpPr>
          <p:cNvPr id="5" name="TextBox 4">
            <a:extLst>
              <a:ext uri="{FF2B5EF4-FFF2-40B4-BE49-F238E27FC236}">
                <a16:creationId xmlns:a16="http://schemas.microsoft.com/office/drawing/2014/main" id="{53E6BA1A-7A70-CEAD-9BD4-C4EA372FEF0D}"/>
              </a:ext>
            </a:extLst>
          </p:cNvPr>
          <p:cNvSpPr txBox="1"/>
          <p:nvPr/>
        </p:nvSpPr>
        <p:spPr>
          <a:xfrm>
            <a:off x="1363168" y="2850865"/>
            <a:ext cx="2484932" cy="369332"/>
          </a:xfrm>
          <a:prstGeom prst="rect">
            <a:avLst/>
          </a:prstGeom>
          <a:noFill/>
        </p:spPr>
        <p:txBody>
          <a:bodyPr wrap="square">
            <a:spAutoFit/>
          </a:bodyPr>
          <a:lstStyle/>
          <a:p>
            <a:r>
              <a:rPr lang="en-US" sz="1800" dirty="0" err="1"/>
              <a:t>some_set</a:t>
            </a:r>
            <a:r>
              <a:rPr lang="ru-RU" dirty="0"/>
              <a:t>.</a:t>
            </a:r>
            <a:r>
              <a:rPr lang="ru-RU" dirty="0" err="1">
                <a:solidFill>
                  <a:schemeClr val="accent2"/>
                </a:solidFill>
              </a:rPr>
              <a:t>add</a:t>
            </a:r>
            <a:r>
              <a:rPr lang="ru-RU" dirty="0"/>
              <a:t>("</a:t>
            </a:r>
            <a:r>
              <a:rPr lang="ru-RU" dirty="0" err="1"/>
              <a:t>orange</a:t>
            </a:r>
            <a:r>
              <a:rPr lang="ru-RU" dirty="0"/>
              <a:t>")</a:t>
            </a:r>
          </a:p>
        </p:txBody>
      </p:sp>
      <p:sp>
        <p:nvSpPr>
          <p:cNvPr id="8" name="Стрелка вправо 7">
            <a:extLst>
              <a:ext uri="{FF2B5EF4-FFF2-40B4-BE49-F238E27FC236}">
                <a16:creationId xmlns:a16="http://schemas.microsoft.com/office/drawing/2014/main" id="{8D17B186-5D53-E3B8-2357-08D02D2D2ED8}"/>
              </a:ext>
            </a:extLst>
          </p:cNvPr>
          <p:cNvSpPr/>
          <p:nvPr/>
        </p:nvSpPr>
        <p:spPr>
          <a:xfrm>
            <a:off x="3949699" y="2864469"/>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15" name="TextBox 14">
            <a:extLst>
              <a:ext uri="{FF2B5EF4-FFF2-40B4-BE49-F238E27FC236}">
                <a16:creationId xmlns:a16="http://schemas.microsoft.com/office/drawing/2014/main" id="{CA67EC45-B922-F46B-F1AA-813374DDA150}"/>
              </a:ext>
            </a:extLst>
          </p:cNvPr>
          <p:cNvSpPr txBox="1"/>
          <p:nvPr/>
        </p:nvSpPr>
        <p:spPr>
          <a:xfrm>
            <a:off x="5067299" y="2837260"/>
            <a:ext cx="6159500" cy="369332"/>
          </a:xfrm>
          <a:prstGeom prst="rect">
            <a:avLst/>
          </a:prstGeom>
          <a:noFill/>
        </p:spPr>
        <p:txBody>
          <a:bodyPr wrap="square">
            <a:spAutoFit/>
          </a:bodyPr>
          <a:lstStyle/>
          <a:p>
            <a:r>
              <a:rPr lang="en" sz="1800" b="0" i="0" dirty="0">
                <a:effectLst/>
              </a:rPr>
              <a:t>{“apple</a:t>
            </a:r>
            <a:r>
              <a:rPr lang="en" sz="1800" dirty="0"/>
              <a:t>”</a:t>
            </a:r>
            <a:r>
              <a:rPr lang="en" sz="1800" b="0" i="0" dirty="0">
                <a:effectLst/>
              </a:rPr>
              <a:t>, </a:t>
            </a:r>
            <a:r>
              <a:rPr lang="en" sz="1800" dirty="0"/>
              <a:t>”</a:t>
            </a:r>
            <a:r>
              <a:rPr lang="en" sz="1800" b="0" i="0" dirty="0">
                <a:effectLst/>
              </a:rPr>
              <a:t>banana</a:t>
            </a:r>
            <a:r>
              <a:rPr lang="en" sz="1800" dirty="0"/>
              <a:t>”</a:t>
            </a:r>
            <a:r>
              <a:rPr lang="en" sz="1800" b="0" i="0" dirty="0">
                <a:effectLst/>
              </a:rPr>
              <a:t>, </a:t>
            </a:r>
            <a:r>
              <a:rPr lang="en" sz="1800" dirty="0"/>
              <a:t>”</a:t>
            </a:r>
            <a:r>
              <a:rPr lang="en" sz="1800" b="0" i="0" dirty="0">
                <a:effectLst/>
              </a:rPr>
              <a:t>cherry”, </a:t>
            </a:r>
            <a:r>
              <a:rPr lang="en" dirty="0"/>
              <a:t>“</a:t>
            </a:r>
            <a:r>
              <a:rPr lang="en" sz="1800" b="0" i="0" dirty="0">
                <a:effectLst/>
              </a:rPr>
              <a:t>orange‘’</a:t>
            </a:r>
            <a:r>
              <a:rPr lang="en" sz="1800" b="0" i="0" dirty="0">
                <a:solidFill>
                  <a:srgbClr val="000000"/>
                </a:solidFill>
                <a:effectLst/>
              </a:rPr>
              <a:t>}</a:t>
            </a:r>
            <a:endParaRPr lang="ru-RU" dirty="0"/>
          </a:p>
        </p:txBody>
      </p:sp>
      <p:sp>
        <p:nvSpPr>
          <p:cNvPr id="22" name="TextBox 21">
            <a:extLst>
              <a:ext uri="{FF2B5EF4-FFF2-40B4-BE49-F238E27FC236}">
                <a16:creationId xmlns:a16="http://schemas.microsoft.com/office/drawing/2014/main" id="{01B75674-D086-8103-E864-EB91A917E8F4}"/>
              </a:ext>
            </a:extLst>
          </p:cNvPr>
          <p:cNvSpPr txBox="1"/>
          <p:nvPr/>
        </p:nvSpPr>
        <p:spPr>
          <a:xfrm>
            <a:off x="1377949" y="3302601"/>
            <a:ext cx="1771651" cy="369332"/>
          </a:xfrm>
          <a:prstGeom prst="rect">
            <a:avLst/>
          </a:prstGeom>
          <a:noFill/>
        </p:spPr>
        <p:txBody>
          <a:bodyPr wrap="square">
            <a:spAutoFit/>
          </a:bodyPr>
          <a:lstStyle/>
          <a:p>
            <a:r>
              <a:rPr lang="en-US" sz="1800" dirty="0" err="1"/>
              <a:t>some_set</a:t>
            </a:r>
            <a:r>
              <a:rPr lang="en" b="0" i="0" dirty="0">
                <a:solidFill>
                  <a:srgbClr val="000000"/>
                </a:solidFill>
                <a:effectLst/>
              </a:rPr>
              <a:t>.</a:t>
            </a:r>
            <a:r>
              <a:rPr lang="en" b="0" i="0" dirty="0">
                <a:solidFill>
                  <a:schemeClr val="accent2"/>
                </a:solidFill>
                <a:effectLst/>
              </a:rPr>
              <a:t>clear</a:t>
            </a:r>
            <a:r>
              <a:rPr lang="en" b="0" i="0" dirty="0">
                <a:solidFill>
                  <a:srgbClr val="000000"/>
                </a:solidFill>
                <a:effectLst/>
              </a:rPr>
              <a:t>()</a:t>
            </a:r>
            <a:endParaRPr lang="ru-RU" dirty="0"/>
          </a:p>
        </p:txBody>
      </p:sp>
      <p:sp>
        <p:nvSpPr>
          <p:cNvPr id="26" name="Стрелка вправо 25">
            <a:extLst>
              <a:ext uri="{FF2B5EF4-FFF2-40B4-BE49-F238E27FC236}">
                <a16:creationId xmlns:a16="http://schemas.microsoft.com/office/drawing/2014/main" id="{5FCE4D48-BF62-158C-95D9-8169409A9552}"/>
              </a:ext>
            </a:extLst>
          </p:cNvPr>
          <p:cNvSpPr/>
          <p:nvPr/>
        </p:nvSpPr>
        <p:spPr>
          <a:xfrm>
            <a:off x="3340099" y="3316205"/>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31" name="TextBox 30">
            <a:extLst>
              <a:ext uri="{FF2B5EF4-FFF2-40B4-BE49-F238E27FC236}">
                <a16:creationId xmlns:a16="http://schemas.microsoft.com/office/drawing/2014/main" id="{F867A4CB-4FF5-0649-2964-A6BBF95070AB}"/>
              </a:ext>
            </a:extLst>
          </p:cNvPr>
          <p:cNvSpPr txBox="1"/>
          <p:nvPr/>
        </p:nvSpPr>
        <p:spPr>
          <a:xfrm>
            <a:off x="4654551" y="3282077"/>
            <a:ext cx="6159500" cy="369332"/>
          </a:xfrm>
          <a:prstGeom prst="rect">
            <a:avLst/>
          </a:prstGeom>
          <a:noFill/>
        </p:spPr>
        <p:txBody>
          <a:bodyPr wrap="square">
            <a:spAutoFit/>
          </a:bodyPr>
          <a:lstStyle/>
          <a:p>
            <a:r>
              <a:rPr lang="en" sz="1800" b="0" i="0" dirty="0">
                <a:effectLst/>
              </a:rPr>
              <a:t>{}</a:t>
            </a:r>
            <a:endParaRPr lang="ru-RU" dirty="0"/>
          </a:p>
        </p:txBody>
      </p:sp>
      <p:sp>
        <p:nvSpPr>
          <p:cNvPr id="36" name="TextBox 35">
            <a:extLst>
              <a:ext uri="{FF2B5EF4-FFF2-40B4-BE49-F238E27FC236}">
                <a16:creationId xmlns:a16="http://schemas.microsoft.com/office/drawing/2014/main" id="{0C91C63E-4396-5FCE-EA72-83E0F1C0D7A7}"/>
              </a:ext>
            </a:extLst>
          </p:cNvPr>
          <p:cNvSpPr txBox="1"/>
          <p:nvPr/>
        </p:nvSpPr>
        <p:spPr>
          <a:xfrm>
            <a:off x="1276350" y="3970574"/>
            <a:ext cx="6159500" cy="1200329"/>
          </a:xfrm>
          <a:prstGeom prst="rect">
            <a:avLst/>
          </a:prstGeom>
          <a:noFill/>
        </p:spPr>
        <p:txBody>
          <a:bodyPr wrap="square">
            <a:spAutoFit/>
          </a:bodyPr>
          <a:lstStyle/>
          <a:p>
            <a:r>
              <a:rPr lang="en" b="0" i="0" dirty="0">
                <a:solidFill>
                  <a:srgbClr val="000000"/>
                </a:solidFill>
                <a:effectLst/>
                <a:latin typeface="Consolas" panose="020B0609020204030204" pitchFamily="49" charset="0"/>
              </a:rPr>
              <a:t>x = {</a:t>
            </a:r>
            <a:r>
              <a:rPr lang="en" b="0" i="0" dirty="0">
                <a:solidFill>
                  <a:srgbClr val="A52A2A"/>
                </a:solidFill>
                <a:effectLst/>
                <a:latin typeface="Consolas" panose="020B0609020204030204" pitchFamily="49" charset="0"/>
              </a:rPr>
              <a:t>"apple"</a:t>
            </a:r>
            <a:r>
              <a:rPr lang="en" b="0" i="0" dirty="0">
                <a:solidFill>
                  <a:srgbClr val="000000"/>
                </a:solidFill>
                <a:effectLst/>
                <a:latin typeface="Consolas" panose="020B0609020204030204" pitchFamily="49" charset="0"/>
              </a:rPr>
              <a:t>, </a:t>
            </a:r>
            <a:r>
              <a:rPr lang="en" b="0" i="0" dirty="0">
                <a:solidFill>
                  <a:srgbClr val="A52A2A"/>
                </a:solidFill>
                <a:effectLst/>
                <a:latin typeface="Consolas" panose="020B0609020204030204" pitchFamily="49" charset="0"/>
              </a:rPr>
              <a:t>"banana"</a:t>
            </a:r>
            <a:r>
              <a:rPr lang="en" b="0" i="0" dirty="0">
                <a:solidFill>
                  <a:srgbClr val="000000"/>
                </a:solidFill>
                <a:effectLst/>
                <a:latin typeface="Consolas" panose="020B0609020204030204" pitchFamily="49" charset="0"/>
              </a:rPr>
              <a:t>, </a:t>
            </a:r>
            <a:r>
              <a:rPr lang="en" b="0" i="0" dirty="0">
                <a:solidFill>
                  <a:srgbClr val="A52A2A"/>
                </a:solidFill>
                <a:effectLst/>
                <a:latin typeface="Consolas" panose="020B0609020204030204" pitchFamily="49" charset="0"/>
              </a:rPr>
              <a:t>"cherry"</a:t>
            </a:r>
            <a:r>
              <a:rPr lang="en" b="0" i="0" dirty="0">
                <a:solidFill>
                  <a:srgbClr val="000000"/>
                </a:solidFill>
                <a:effectLst/>
                <a:latin typeface="Consolas" panose="020B0609020204030204" pitchFamily="49" charset="0"/>
              </a:rPr>
              <a:t>}</a:t>
            </a:r>
            <a:br>
              <a:rPr lang="en" dirty="0"/>
            </a:br>
            <a:r>
              <a:rPr lang="en" b="0" i="0" dirty="0">
                <a:solidFill>
                  <a:srgbClr val="000000"/>
                </a:solidFill>
                <a:effectLst/>
                <a:latin typeface="Consolas" panose="020B0609020204030204" pitchFamily="49" charset="0"/>
              </a:rPr>
              <a:t>y = {</a:t>
            </a:r>
            <a:r>
              <a:rPr lang="en" b="0" i="0" dirty="0">
                <a:solidFill>
                  <a:srgbClr val="A52A2A"/>
                </a:solidFill>
                <a:effectLst/>
                <a:latin typeface="Consolas" panose="020B0609020204030204" pitchFamily="49" charset="0"/>
              </a:rPr>
              <a:t>"google"</a:t>
            </a:r>
            <a:r>
              <a:rPr lang="en" b="0" i="0" dirty="0">
                <a:solidFill>
                  <a:srgbClr val="000000"/>
                </a:solidFill>
                <a:effectLst/>
                <a:latin typeface="Consolas" panose="020B0609020204030204" pitchFamily="49" charset="0"/>
              </a:rPr>
              <a:t>, </a:t>
            </a:r>
            <a:r>
              <a:rPr lang="en" b="0" i="0" dirty="0">
                <a:solidFill>
                  <a:srgbClr val="A52A2A"/>
                </a:solidFill>
                <a:effectLst/>
                <a:latin typeface="Consolas" panose="020B0609020204030204" pitchFamily="49" charset="0"/>
              </a:rPr>
              <a:t>"</a:t>
            </a:r>
            <a:r>
              <a:rPr lang="en" b="0" i="0" dirty="0" err="1">
                <a:solidFill>
                  <a:srgbClr val="A52A2A"/>
                </a:solidFill>
                <a:effectLst/>
                <a:latin typeface="Consolas" panose="020B0609020204030204" pitchFamily="49" charset="0"/>
              </a:rPr>
              <a:t>microsoft</a:t>
            </a:r>
            <a:r>
              <a:rPr lang="en" b="0" i="0" dirty="0">
                <a:solidFill>
                  <a:srgbClr val="A52A2A"/>
                </a:solidFill>
                <a:effectLst/>
                <a:latin typeface="Consolas" panose="020B0609020204030204" pitchFamily="49" charset="0"/>
              </a:rPr>
              <a:t>"</a:t>
            </a:r>
            <a:r>
              <a:rPr lang="en" b="0" i="0" dirty="0">
                <a:solidFill>
                  <a:srgbClr val="000000"/>
                </a:solidFill>
                <a:effectLst/>
                <a:latin typeface="Consolas" panose="020B0609020204030204" pitchFamily="49" charset="0"/>
              </a:rPr>
              <a:t>, </a:t>
            </a:r>
            <a:r>
              <a:rPr lang="en" b="0" i="0" dirty="0">
                <a:solidFill>
                  <a:srgbClr val="A52A2A"/>
                </a:solidFill>
                <a:effectLst/>
                <a:latin typeface="Consolas" panose="020B0609020204030204" pitchFamily="49" charset="0"/>
              </a:rPr>
              <a:t>"apple"</a:t>
            </a:r>
            <a:r>
              <a:rPr lang="en" b="0" i="0" dirty="0">
                <a:solidFill>
                  <a:srgbClr val="000000"/>
                </a:solidFill>
                <a:effectLst/>
                <a:latin typeface="Consolas" panose="020B0609020204030204" pitchFamily="49" charset="0"/>
              </a:rPr>
              <a:t>}</a:t>
            </a:r>
            <a:br>
              <a:rPr lang="en" dirty="0"/>
            </a:br>
            <a:br>
              <a:rPr lang="en" dirty="0"/>
            </a:br>
            <a:r>
              <a:rPr lang="en" b="0" i="0" dirty="0">
                <a:solidFill>
                  <a:srgbClr val="000000"/>
                </a:solidFill>
                <a:effectLst/>
                <a:latin typeface="Consolas" panose="020B0609020204030204" pitchFamily="49" charset="0"/>
              </a:rPr>
              <a:t>z = </a:t>
            </a:r>
            <a:r>
              <a:rPr lang="en" b="0" i="0" dirty="0" err="1">
                <a:solidFill>
                  <a:srgbClr val="000000"/>
                </a:solidFill>
                <a:effectLst/>
                <a:latin typeface="Consolas" panose="020B0609020204030204" pitchFamily="49" charset="0"/>
              </a:rPr>
              <a:t>x.</a:t>
            </a:r>
            <a:r>
              <a:rPr lang="en" b="0" i="0" dirty="0" err="1">
                <a:solidFill>
                  <a:schemeClr val="accent2"/>
                </a:solidFill>
                <a:effectLst/>
                <a:latin typeface="Consolas" panose="020B0609020204030204" pitchFamily="49" charset="0"/>
              </a:rPr>
              <a:t>difference</a:t>
            </a:r>
            <a:r>
              <a:rPr lang="en" b="0" i="0" dirty="0">
                <a:solidFill>
                  <a:srgbClr val="000000"/>
                </a:solidFill>
                <a:effectLst/>
                <a:latin typeface="Consolas" panose="020B0609020204030204" pitchFamily="49" charset="0"/>
              </a:rPr>
              <a:t>(y)</a:t>
            </a:r>
            <a:endParaRPr lang="ru-RU" dirty="0"/>
          </a:p>
        </p:txBody>
      </p:sp>
      <p:sp>
        <p:nvSpPr>
          <p:cNvPr id="38" name="Стрелка вправо 37">
            <a:extLst>
              <a:ext uri="{FF2B5EF4-FFF2-40B4-BE49-F238E27FC236}">
                <a16:creationId xmlns:a16="http://schemas.microsoft.com/office/drawing/2014/main" id="{1FE24365-3BDA-5351-C550-17AB73774099}"/>
              </a:ext>
            </a:extLst>
          </p:cNvPr>
          <p:cNvSpPr/>
          <p:nvPr/>
        </p:nvSpPr>
        <p:spPr>
          <a:xfrm>
            <a:off x="3949698" y="4826634"/>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40" name="TextBox 39">
            <a:extLst>
              <a:ext uri="{FF2B5EF4-FFF2-40B4-BE49-F238E27FC236}">
                <a16:creationId xmlns:a16="http://schemas.microsoft.com/office/drawing/2014/main" id="{B749B744-64B3-ECA7-D5F6-2601E3852993}"/>
              </a:ext>
            </a:extLst>
          </p:cNvPr>
          <p:cNvSpPr txBox="1"/>
          <p:nvPr/>
        </p:nvSpPr>
        <p:spPr>
          <a:xfrm>
            <a:off x="5067300" y="4799425"/>
            <a:ext cx="6159500" cy="369332"/>
          </a:xfrm>
          <a:prstGeom prst="rect">
            <a:avLst/>
          </a:prstGeom>
          <a:noFill/>
        </p:spPr>
        <p:txBody>
          <a:bodyPr wrap="square">
            <a:spAutoFit/>
          </a:bodyPr>
          <a:lstStyle/>
          <a:p>
            <a:r>
              <a:rPr lang="en" b="0" i="0" dirty="0">
                <a:effectLst/>
                <a:latin typeface="consolas" panose="020B0609020204030204" pitchFamily="49" charset="0"/>
              </a:rPr>
              <a:t>{'cherry', 'banana'}</a:t>
            </a:r>
            <a:endParaRPr lang="ru-RU" dirty="0"/>
          </a:p>
        </p:txBody>
      </p:sp>
    </p:spTree>
    <p:extLst>
      <p:ext uri="{BB962C8B-B14F-4D97-AF65-F5344CB8AC3E}">
        <p14:creationId xmlns:p14="http://schemas.microsoft.com/office/powerpoint/2010/main" val="348650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pPr algn="l"/>
            <a:r>
              <a:rPr lang="en" b="1" i="0" dirty="0">
                <a:effectLst/>
                <a:latin typeface="Arial" panose="020B0604020202020204" pitchFamily="34" charset="0"/>
                <a:cs typeface="Arial" panose="020B0604020202020204" pitchFamily="34" charset="0"/>
              </a:rPr>
              <a:t>Syntax crash course</a:t>
            </a: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13</a:t>
            </a:fld>
            <a:endParaRPr lang="en-US"/>
          </a:p>
        </p:txBody>
      </p:sp>
      <p:pic>
        <p:nvPicPr>
          <p:cNvPr id="13" name="Объект 12">
            <a:extLst>
              <a:ext uri="{FF2B5EF4-FFF2-40B4-BE49-F238E27FC236}">
                <a16:creationId xmlns:a16="http://schemas.microsoft.com/office/drawing/2014/main" id="{6A92E3F9-8C41-45DE-E8E9-7D1F6025057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76932" y="875817"/>
            <a:ext cx="9592668" cy="5395876"/>
          </a:xfrm>
        </p:spPr>
      </p:pic>
      <p:sp>
        <p:nvSpPr>
          <p:cNvPr id="21" name="Стрелка вправо 20">
            <a:extLst>
              <a:ext uri="{FF2B5EF4-FFF2-40B4-BE49-F238E27FC236}">
                <a16:creationId xmlns:a16="http://schemas.microsoft.com/office/drawing/2014/main" id="{EB33F3C8-8ECB-F9D4-C361-5B8637055F69}"/>
              </a:ext>
            </a:extLst>
          </p:cNvPr>
          <p:cNvSpPr/>
          <p:nvPr/>
        </p:nvSpPr>
        <p:spPr>
          <a:xfrm rot="5400000">
            <a:off x="5776415" y="4613815"/>
            <a:ext cx="393700" cy="281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Скругленный прямоугольник 22">
            <a:extLst>
              <a:ext uri="{FF2B5EF4-FFF2-40B4-BE49-F238E27FC236}">
                <a16:creationId xmlns:a16="http://schemas.microsoft.com/office/drawing/2014/main" id="{E0D60BFB-32BD-DCCB-72D2-9733D5B7BF1D}"/>
              </a:ext>
            </a:extLst>
          </p:cNvPr>
          <p:cNvSpPr/>
          <p:nvPr/>
        </p:nvSpPr>
        <p:spPr>
          <a:xfrm>
            <a:off x="5090615" y="5161847"/>
            <a:ext cx="1765300"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dirty="0"/>
              <a:t>Hello world!</a:t>
            </a:r>
            <a:endParaRPr lang="ru-RU" dirty="0"/>
          </a:p>
        </p:txBody>
      </p:sp>
      <p:sp>
        <p:nvSpPr>
          <p:cNvPr id="24" name="Скругленный прямоугольник 23">
            <a:extLst>
              <a:ext uri="{FF2B5EF4-FFF2-40B4-BE49-F238E27FC236}">
                <a16:creationId xmlns:a16="http://schemas.microsoft.com/office/drawing/2014/main" id="{CDC7A025-5DFC-E6D6-530D-45B97EB7DA8A}"/>
              </a:ext>
            </a:extLst>
          </p:cNvPr>
          <p:cNvSpPr/>
          <p:nvPr/>
        </p:nvSpPr>
        <p:spPr>
          <a:xfrm>
            <a:off x="4381026" y="3942445"/>
            <a:ext cx="3184477"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dirty="0">
                <a:effectLst/>
                <a:latin typeface="Courier" pitchFamily="2" charset="0"/>
              </a:rPr>
              <a:t>print("Hello world!")</a:t>
            </a:r>
            <a:endParaRPr lang="ru-RU" dirty="0"/>
          </a:p>
        </p:txBody>
      </p:sp>
    </p:spTree>
    <p:extLst>
      <p:ext uri="{BB962C8B-B14F-4D97-AF65-F5344CB8AC3E}">
        <p14:creationId xmlns:p14="http://schemas.microsoft.com/office/powerpoint/2010/main" val="422328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r>
              <a:rPr lang="en" dirty="0">
                <a:effectLst/>
              </a:rPr>
              <a:t>Function calls</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14</a:t>
            </a:fld>
            <a:endParaRPr lang="en-US"/>
          </a:p>
        </p:txBody>
      </p:sp>
      <p:pic>
        <p:nvPicPr>
          <p:cNvPr id="8" name="Picture 7"/>
          <p:cNvPicPr>
            <a:picLocks noChangeAspect="1"/>
          </p:cNvPicPr>
          <p:nvPr/>
        </p:nvPicPr>
        <p:blipFill>
          <a:blip r:embed="rId4"/>
          <a:stretch>
            <a:fillRect/>
          </a:stretch>
        </p:blipFill>
        <p:spPr>
          <a:xfrm>
            <a:off x="5888519" y="5943600"/>
            <a:ext cx="6303481" cy="914400"/>
          </a:xfrm>
          <a:prstGeom prst="rect">
            <a:avLst/>
          </a:prstGeom>
        </p:spPr>
      </p:pic>
      <p:sp>
        <p:nvSpPr>
          <p:cNvPr id="9" name="Slide Number Placeholder 1"/>
          <p:cNvSpPr txBox="1">
            <a:spLocks/>
          </p:cNvSpPr>
          <p:nvPr/>
        </p:nvSpPr>
        <p:spPr>
          <a:xfrm>
            <a:off x="8610600" y="6338188"/>
            <a:ext cx="2743200" cy="365125"/>
          </a:xfrm>
          <a:prstGeom prst="rect">
            <a:avLst/>
          </a:prstGeom>
        </p:spPr>
        <p:txBody>
          <a:bodyPr/>
          <a:lstStyle>
            <a:defPPr>
              <a:defRPr lang="en-US"/>
            </a:defPPr>
            <a:lvl1pPr marL="0" algn="r" defTabSz="914400" rtl="0" eaLnBrk="1" latinLnBrk="0" hangingPunct="1">
              <a:defRPr sz="2500" b="1" i="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10</a:t>
            </a:r>
          </a:p>
        </p:txBody>
      </p:sp>
      <p:sp>
        <p:nvSpPr>
          <p:cNvPr id="5" name="TextBox 4">
            <a:extLst>
              <a:ext uri="{FF2B5EF4-FFF2-40B4-BE49-F238E27FC236}">
                <a16:creationId xmlns:a16="http://schemas.microsoft.com/office/drawing/2014/main" id="{9B4971EF-BD77-1F6A-2323-8427E3DE2A42}"/>
              </a:ext>
            </a:extLst>
          </p:cNvPr>
          <p:cNvSpPr txBox="1"/>
          <p:nvPr/>
        </p:nvSpPr>
        <p:spPr>
          <a:xfrm>
            <a:off x="711200" y="1063698"/>
            <a:ext cx="7658100" cy="1323439"/>
          </a:xfrm>
          <a:prstGeom prst="rect">
            <a:avLst/>
          </a:prstGeom>
          <a:noFill/>
        </p:spPr>
        <p:txBody>
          <a:bodyPr wrap="square">
            <a:spAutoFit/>
          </a:bodyPr>
          <a:lstStyle/>
          <a:p>
            <a:r>
              <a:rPr lang="en" sz="8000" b="1" dirty="0">
                <a:solidFill>
                  <a:schemeClr val="accent2"/>
                </a:solidFill>
                <a:effectLst/>
              </a:rPr>
              <a:t>import</a:t>
            </a:r>
            <a:r>
              <a:rPr lang="en" sz="8000" dirty="0"/>
              <a:t>    </a:t>
            </a:r>
            <a:r>
              <a:rPr lang="en" sz="8000" dirty="0">
                <a:effectLst/>
              </a:rPr>
              <a:t>math</a:t>
            </a:r>
            <a:endParaRPr lang="ru-RU" sz="8000" dirty="0"/>
          </a:p>
        </p:txBody>
      </p:sp>
      <p:sp>
        <p:nvSpPr>
          <p:cNvPr id="10" name="Закрывающая фигурная скобка 9">
            <a:extLst>
              <a:ext uri="{FF2B5EF4-FFF2-40B4-BE49-F238E27FC236}">
                <a16:creationId xmlns:a16="http://schemas.microsoft.com/office/drawing/2014/main" id="{C64B16D0-B92C-0121-8C02-6E76C7D6DC5C}"/>
              </a:ext>
            </a:extLst>
          </p:cNvPr>
          <p:cNvSpPr/>
          <p:nvPr/>
        </p:nvSpPr>
        <p:spPr>
          <a:xfrm rot="5400000">
            <a:off x="1912238" y="985139"/>
            <a:ext cx="645923" cy="3048000"/>
          </a:xfrm>
          <a:prstGeom prst="rightBrace">
            <a:avLst>
              <a:gd name="adj1" fmla="val 8333"/>
              <a:gd name="adj2" fmla="val 504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dirty="0">
              <a:solidFill>
                <a:schemeClr val="accent2"/>
              </a:solidFill>
            </a:endParaRPr>
          </a:p>
        </p:txBody>
      </p:sp>
      <p:sp>
        <p:nvSpPr>
          <p:cNvPr id="11" name="TextBox 10">
            <a:extLst>
              <a:ext uri="{FF2B5EF4-FFF2-40B4-BE49-F238E27FC236}">
                <a16:creationId xmlns:a16="http://schemas.microsoft.com/office/drawing/2014/main" id="{E738A676-5E7C-F04C-7206-4266062B2C45}"/>
              </a:ext>
            </a:extLst>
          </p:cNvPr>
          <p:cNvSpPr txBox="1"/>
          <p:nvPr/>
        </p:nvSpPr>
        <p:spPr>
          <a:xfrm>
            <a:off x="184727" y="2832101"/>
            <a:ext cx="4222173" cy="646331"/>
          </a:xfrm>
          <a:prstGeom prst="rect">
            <a:avLst/>
          </a:prstGeom>
          <a:noFill/>
        </p:spPr>
        <p:txBody>
          <a:bodyPr wrap="square" rtlCol="0">
            <a:spAutoFit/>
          </a:bodyPr>
          <a:lstStyle/>
          <a:p>
            <a:pPr algn="ctr"/>
            <a:r>
              <a:rPr lang="en-US" dirty="0"/>
              <a:t>The </a:t>
            </a:r>
            <a:r>
              <a:rPr lang="en-US" dirty="0">
                <a:solidFill>
                  <a:schemeClr val="accent2"/>
                </a:solidFill>
              </a:rPr>
              <a:t>import</a:t>
            </a:r>
            <a:r>
              <a:rPr lang="en-US" dirty="0"/>
              <a:t> keyword is used to import modules</a:t>
            </a:r>
            <a:endParaRPr lang="ru-RU" dirty="0"/>
          </a:p>
        </p:txBody>
      </p:sp>
      <p:sp>
        <p:nvSpPr>
          <p:cNvPr id="13" name="Закрывающая фигурная скобка 12">
            <a:extLst>
              <a:ext uri="{FF2B5EF4-FFF2-40B4-BE49-F238E27FC236}">
                <a16:creationId xmlns:a16="http://schemas.microsoft.com/office/drawing/2014/main" id="{7AEAF8FF-5FC1-DD73-7D19-DA789A892079}"/>
              </a:ext>
            </a:extLst>
          </p:cNvPr>
          <p:cNvSpPr/>
          <p:nvPr/>
        </p:nvSpPr>
        <p:spPr>
          <a:xfrm rot="5400000">
            <a:off x="5416207" y="1491909"/>
            <a:ext cx="540435" cy="2139950"/>
          </a:xfrm>
          <a:prstGeom prst="rightBrace">
            <a:avLst>
              <a:gd name="adj1" fmla="val 8333"/>
              <a:gd name="adj2" fmla="val 493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a:extLst>
              <a:ext uri="{FF2B5EF4-FFF2-40B4-BE49-F238E27FC236}">
                <a16:creationId xmlns:a16="http://schemas.microsoft.com/office/drawing/2014/main" id="{F18FA94F-8158-F515-A295-2B118F4E8BBA}"/>
              </a:ext>
            </a:extLst>
          </p:cNvPr>
          <p:cNvSpPr txBox="1"/>
          <p:nvPr/>
        </p:nvSpPr>
        <p:spPr>
          <a:xfrm>
            <a:off x="4806215" y="2832101"/>
            <a:ext cx="1760418" cy="369332"/>
          </a:xfrm>
          <a:prstGeom prst="rect">
            <a:avLst/>
          </a:prstGeom>
          <a:noFill/>
        </p:spPr>
        <p:txBody>
          <a:bodyPr wrap="none" rtlCol="0">
            <a:spAutoFit/>
          </a:bodyPr>
          <a:lstStyle/>
          <a:p>
            <a:r>
              <a:rPr lang="en-US" dirty="0"/>
              <a:t>Name of module</a:t>
            </a:r>
            <a:endParaRPr lang="ru-RU" dirty="0"/>
          </a:p>
        </p:txBody>
      </p:sp>
      <p:sp>
        <p:nvSpPr>
          <p:cNvPr id="16" name="TextBox 15">
            <a:extLst>
              <a:ext uri="{FF2B5EF4-FFF2-40B4-BE49-F238E27FC236}">
                <a16:creationId xmlns:a16="http://schemas.microsoft.com/office/drawing/2014/main" id="{6F1D905E-55CD-C522-4DB4-2B11C7F61795}"/>
              </a:ext>
            </a:extLst>
          </p:cNvPr>
          <p:cNvSpPr txBox="1"/>
          <p:nvPr/>
        </p:nvSpPr>
        <p:spPr>
          <a:xfrm>
            <a:off x="607460" y="4326544"/>
            <a:ext cx="6303480" cy="1015663"/>
          </a:xfrm>
          <a:prstGeom prst="rect">
            <a:avLst/>
          </a:prstGeom>
          <a:noFill/>
        </p:spPr>
        <p:txBody>
          <a:bodyPr wrap="square">
            <a:spAutoFit/>
          </a:bodyPr>
          <a:lstStyle/>
          <a:p>
            <a:r>
              <a:rPr lang="en" sz="6000" dirty="0" err="1">
                <a:solidFill>
                  <a:schemeClr val="accent6"/>
                </a:solidFill>
                <a:effectLst/>
              </a:rPr>
              <a:t>math</a:t>
            </a:r>
            <a:r>
              <a:rPr lang="en" sz="6000" b="1" dirty="0" err="1">
                <a:effectLst/>
              </a:rPr>
              <a:t>.</a:t>
            </a:r>
            <a:r>
              <a:rPr lang="en" sz="6000" dirty="0" err="1">
                <a:effectLst/>
              </a:rPr>
              <a:t>pow</a:t>
            </a:r>
            <a:r>
              <a:rPr lang="en" sz="6000" dirty="0">
                <a:effectLst/>
              </a:rPr>
              <a:t>(2,</a:t>
            </a:r>
            <a:r>
              <a:rPr lang="en" sz="6000" dirty="0"/>
              <a:t> </a:t>
            </a:r>
            <a:r>
              <a:rPr lang="en" sz="6000" dirty="0">
                <a:effectLst/>
              </a:rPr>
              <a:t>3)</a:t>
            </a:r>
            <a:endParaRPr lang="ru-RU" sz="6000" dirty="0"/>
          </a:p>
        </p:txBody>
      </p:sp>
      <p:sp>
        <p:nvSpPr>
          <p:cNvPr id="17" name="Стрелка вправо 16">
            <a:extLst>
              <a:ext uri="{FF2B5EF4-FFF2-40B4-BE49-F238E27FC236}">
                <a16:creationId xmlns:a16="http://schemas.microsoft.com/office/drawing/2014/main" id="{4F6364F6-DCA8-73D8-E30A-C2F8C078ACA6}"/>
              </a:ext>
            </a:extLst>
          </p:cNvPr>
          <p:cNvSpPr/>
          <p:nvPr/>
        </p:nvSpPr>
        <p:spPr>
          <a:xfrm>
            <a:off x="6248399" y="4547377"/>
            <a:ext cx="1016001" cy="593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18" name="TextBox 17">
            <a:extLst>
              <a:ext uri="{FF2B5EF4-FFF2-40B4-BE49-F238E27FC236}">
                <a16:creationId xmlns:a16="http://schemas.microsoft.com/office/drawing/2014/main" id="{CECB8D65-C049-49DB-3F7C-5E3642ABABBC}"/>
              </a:ext>
            </a:extLst>
          </p:cNvPr>
          <p:cNvSpPr txBox="1"/>
          <p:nvPr/>
        </p:nvSpPr>
        <p:spPr>
          <a:xfrm>
            <a:off x="7871859" y="4326543"/>
            <a:ext cx="1244600" cy="1015663"/>
          </a:xfrm>
          <a:prstGeom prst="rect">
            <a:avLst/>
          </a:prstGeom>
          <a:noFill/>
        </p:spPr>
        <p:txBody>
          <a:bodyPr wrap="square" rtlCol="0">
            <a:spAutoFit/>
          </a:bodyPr>
          <a:lstStyle/>
          <a:p>
            <a:r>
              <a:rPr lang="en-US" sz="6000" dirty="0"/>
              <a:t>8.0</a:t>
            </a:r>
            <a:endParaRPr lang="ru-RU" sz="6000" dirty="0"/>
          </a:p>
        </p:txBody>
      </p:sp>
    </p:spTree>
    <p:extLst>
      <p:ext uri="{BB962C8B-B14F-4D97-AF65-F5344CB8AC3E}">
        <p14:creationId xmlns:p14="http://schemas.microsoft.com/office/powerpoint/2010/main" val="687732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63577" y="320675"/>
            <a:ext cx="12192000" cy="738723"/>
          </a:xfrm>
          <a:noFill/>
        </p:spPr>
        <p:txBody>
          <a:bodyPr/>
          <a:lstStyle/>
          <a:p>
            <a:r>
              <a:rPr lang="en" dirty="0">
                <a:effectLst/>
              </a:rPr>
              <a:t>if/</a:t>
            </a:r>
            <a:r>
              <a:rPr lang="en" dirty="0" err="1">
                <a:effectLst/>
              </a:rPr>
              <a:t>elif</a:t>
            </a:r>
            <a:r>
              <a:rPr lang="en" dirty="0">
                <a:effectLst/>
              </a:rPr>
              <a:t>/else</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15</a:t>
            </a:fld>
            <a:endParaRPr lang="en-US"/>
          </a:p>
        </p:txBody>
      </p:sp>
      <p:sp>
        <p:nvSpPr>
          <p:cNvPr id="6" name="Содержимое 19"/>
          <p:cNvSpPr txBox="1">
            <a:spLocks/>
          </p:cNvSpPr>
          <p:nvPr/>
        </p:nvSpPr>
        <p:spPr>
          <a:xfrm>
            <a:off x="3417852" y="1162351"/>
            <a:ext cx="1228793" cy="2337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lumMod val="75000"/>
                </a:schemeClr>
              </a:buClr>
              <a:buNone/>
            </a:pPr>
            <a:r>
              <a:rPr lang="en-US" sz="1800" dirty="0">
                <a:solidFill>
                  <a:schemeClr val="accent6">
                    <a:lumMod val="50000"/>
                  </a:schemeClr>
                </a:solidFill>
              </a:rPr>
              <a:t>condition</a:t>
            </a:r>
            <a:endParaRPr lang="ru-RU" sz="1800" dirty="0">
              <a:solidFill>
                <a:schemeClr val="accent6">
                  <a:lumMod val="50000"/>
                </a:schemeClr>
              </a:solidFill>
            </a:endParaRPr>
          </a:p>
        </p:txBody>
      </p:sp>
      <p:sp>
        <p:nvSpPr>
          <p:cNvPr id="4" name="TextBox 3">
            <a:extLst>
              <a:ext uri="{FF2B5EF4-FFF2-40B4-BE49-F238E27FC236}">
                <a16:creationId xmlns:a16="http://schemas.microsoft.com/office/drawing/2014/main" id="{BFF788D6-B7DB-5DB7-BFC6-D738BB3C6E7C}"/>
              </a:ext>
            </a:extLst>
          </p:cNvPr>
          <p:cNvSpPr txBox="1"/>
          <p:nvPr/>
        </p:nvSpPr>
        <p:spPr>
          <a:xfrm>
            <a:off x="838199" y="1155700"/>
            <a:ext cx="1958165" cy="707886"/>
          </a:xfrm>
          <a:prstGeom prst="rect">
            <a:avLst/>
          </a:prstGeom>
          <a:noFill/>
        </p:spPr>
        <p:txBody>
          <a:bodyPr wrap="none" rtlCol="0">
            <a:spAutoFit/>
          </a:bodyPr>
          <a:lstStyle/>
          <a:p>
            <a:r>
              <a:rPr lang="en-US" sz="4000" dirty="0">
                <a:solidFill>
                  <a:schemeClr val="accent2"/>
                </a:solidFill>
              </a:rPr>
              <a:t>case</a:t>
            </a:r>
            <a:r>
              <a:rPr lang="en-US" sz="4000" dirty="0"/>
              <a:t> = 1 </a:t>
            </a:r>
            <a:endParaRPr lang="ru-RU" sz="4000" dirty="0"/>
          </a:p>
        </p:txBody>
      </p:sp>
      <p:sp>
        <p:nvSpPr>
          <p:cNvPr id="8" name="TextBox 7">
            <a:extLst>
              <a:ext uri="{FF2B5EF4-FFF2-40B4-BE49-F238E27FC236}">
                <a16:creationId xmlns:a16="http://schemas.microsoft.com/office/drawing/2014/main" id="{8E8E3440-8DE0-EB45-1A14-128123DB6DB7}"/>
              </a:ext>
            </a:extLst>
          </p:cNvPr>
          <p:cNvSpPr txBox="1"/>
          <p:nvPr/>
        </p:nvSpPr>
        <p:spPr>
          <a:xfrm>
            <a:off x="3781488" y="1752848"/>
            <a:ext cx="3916770" cy="3785652"/>
          </a:xfrm>
          <a:prstGeom prst="rect">
            <a:avLst/>
          </a:prstGeom>
          <a:noFill/>
        </p:spPr>
        <p:txBody>
          <a:bodyPr wrap="square">
            <a:spAutoFit/>
          </a:bodyPr>
          <a:lstStyle/>
          <a:p>
            <a:r>
              <a:rPr lang="en" sz="4000" b="1" dirty="0">
                <a:solidFill>
                  <a:schemeClr val="accent2"/>
                </a:solidFill>
                <a:effectLst/>
              </a:rPr>
              <a:t>if</a:t>
            </a:r>
            <a:r>
              <a:rPr lang="en" sz="4000" dirty="0"/>
              <a:t>   </a:t>
            </a:r>
            <a:r>
              <a:rPr lang="en" sz="4000" dirty="0">
                <a:effectLst/>
              </a:rPr>
              <a:t>case</a:t>
            </a:r>
            <a:r>
              <a:rPr lang="en" sz="4000" dirty="0"/>
              <a:t>    </a:t>
            </a:r>
            <a:r>
              <a:rPr lang="en" sz="4000" b="1" dirty="0">
                <a:effectLst/>
              </a:rPr>
              <a:t>==</a:t>
            </a:r>
            <a:r>
              <a:rPr lang="en" sz="4000" dirty="0"/>
              <a:t>     </a:t>
            </a:r>
            <a:r>
              <a:rPr lang="en" sz="4000" dirty="0">
                <a:effectLst/>
              </a:rPr>
              <a:t>1:</a:t>
            </a:r>
            <a:r>
              <a:rPr lang="en" sz="4000" dirty="0"/>
              <a:t> </a:t>
            </a:r>
          </a:p>
          <a:p>
            <a:r>
              <a:rPr lang="en" sz="4000" dirty="0">
                <a:effectLst/>
              </a:rPr>
              <a:t>     print("1")</a:t>
            </a:r>
            <a:r>
              <a:rPr lang="en" sz="4000" dirty="0"/>
              <a:t> </a:t>
            </a:r>
          </a:p>
          <a:p>
            <a:r>
              <a:rPr lang="en" sz="4000" b="1" dirty="0" err="1">
                <a:solidFill>
                  <a:schemeClr val="accent2"/>
                </a:solidFill>
                <a:effectLst/>
              </a:rPr>
              <a:t>elif</a:t>
            </a:r>
            <a:r>
              <a:rPr lang="en" sz="4000" dirty="0"/>
              <a:t> </a:t>
            </a:r>
            <a:r>
              <a:rPr lang="en" sz="4000" dirty="0">
                <a:effectLst/>
              </a:rPr>
              <a:t>case</a:t>
            </a:r>
            <a:r>
              <a:rPr lang="en" sz="4000" dirty="0"/>
              <a:t>  </a:t>
            </a:r>
            <a:r>
              <a:rPr lang="en" sz="4000" b="1" dirty="0">
                <a:effectLst/>
              </a:rPr>
              <a:t>==</a:t>
            </a:r>
            <a:r>
              <a:rPr lang="en" sz="4000" dirty="0"/>
              <a:t>     </a:t>
            </a:r>
            <a:r>
              <a:rPr lang="en" sz="4000" dirty="0">
                <a:effectLst/>
              </a:rPr>
              <a:t>2:</a:t>
            </a:r>
            <a:endParaRPr lang="en" sz="4000" dirty="0"/>
          </a:p>
          <a:p>
            <a:r>
              <a:rPr lang="en" sz="4000" dirty="0">
                <a:effectLst/>
              </a:rPr>
              <a:t>     print("2")</a:t>
            </a:r>
            <a:r>
              <a:rPr lang="en" sz="4000" dirty="0"/>
              <a:t> </a:t>
            </a:r>
          </a:p>
          <a:p>
            <a:r>
              <a:rPr lang="en" sz="4000" b="1" dirty="0">
                <a:solidFill>
                  <a:schemeClr val="accent2"/>
                </a:solidFill>
                <a:effectLst/>
              </a:rPr>
              <a:t>else</a:t>
            </a:r>
            <a:r>
              <a:rPr lang="en" sz="4000" dirty="0">
                <a:solidFill>
                  <a:schemeClr val="accent2"/>
                </a:solidFill>
                <a:effectLst/>
              </a:rPr>
              <a:t>:</a:t>
            </a:r>
            <a:r>
              <a:rPr lang="en" sz="4000" dirty="0">
                <a:solidFill>
                  <a:schemeClr val="accent2"/>
                </a:solidFill>
              </a:rPr>
              <a:t> </a:t>
            </a:r>
          </a:p>
          <a:p>
            <a:r>
              <a:rPr lang="en" sz="4000" dirty="0">
                <a:effectLst/>
              </a:rPr>
              <a:t>     print("Other")</a:t>
            </a:r>
            <a:endParaRPr lang="ru-RU" sz="4000" dirty="0"/>
          </a:p>
        </p:txBody>
      </p:sp>
      <p:sp>
        <p:nvSpPr>
          <p:cNvPr id="9" name="Стрелка вправо 8">
            <a:extLst>
              <a:ext uri="{FF2B5EF4-FFF2-40B4-BE49-F238E27FC236}">
                <a16:creationId xmlns:a16="http://schemas.microsoft.com/office/drawing/2014/main" id="{41938595-4EA7-3B50-7483-CC4ADA09CAB3}"/>
              </a:ext>
            </a:extLst>
          </p:cNvPr>
          <p:cNvSpPr/>
          <p:nvPr/>
        </p:nvSpPr>
        <p:spPr>
          <a:xfrm>
            <a:off x="838199" y="5702300"/>
            <a:ext cx="1633132"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10" name="TextBox 9">
            <a:extLst>
              <a:ext uri="{FF2B5EF4-FFF2-40B4-BE49-F238E27FC236}">
                <a16:creationId xmlns:a16="http://schemas.microsoft.com/office/drawing/2014/main" id="{450C0C46-3BB1-AB7E-1F84-365883584D43}"/>
              </a:ext>
            </a:extLst>
          </p:cNvPr>
          <p:cNvSpPr txBox="1"/>
          <p:nvPr/>
        </p:nvSpPr>
        <p:spPr>
          <a:xfrm>
            <a:off x="2796364" y="5454073"/>
            <a:ext cx="574196" cy="1015663"/>
          </a:xfrm>
          <a:prstGeom prst="rect">
            <a:avLst/>
          </a:prstGeom>
          <a:noFill/>
        </p:spPr>
        <p:txBody>
          <a:bodyPr wrap="none" rtlCol="0">
            <a:spAutoFit/>
          </a:bodyPr>
          <a:lstStyle/>
          <a:p>
            <a:r>
              <a:rPr lang="en-US" sz="6000" dirty="0"/>
              <a:t>1</a:t>
            </a:r>
            <a:endParaRPr lang="ru-RU" sz="6000" dirty="0"/>
          </a:p>
        </p:txBody>
      </p:sp>
      <p:sp>
        <p:nvSpPr>
          <p:cNvPr id="11" name="Закрывающая фигурная скобка 10">
            <a:extLst>
              <a:ext uri="{FF2B5EF4-FFF2-40B4-BE49-F238E27FC236}">
                <a16:creationId xmlns:a16="http://schemas.microsoft.com/office/drawing/2014/main" id="{057E811C-F74E-F2C3-F8E5-A1EC2D411EAB}"/>
              </a:ext>
            </a:extLst>
          </p:cNvPr>
          <p:cNvSpPr/>
          <p:nvPr/>
        </p:nvSpPr>
        <p:spPr>
          <a:xfrm rot="16200000">
            <a:off x="3835399" y="1414524"/>
            <a:ext cx="393700" cy="5839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Закрывающая фигурная скобка 11">
            <a:extLst>
              <a:ext uri="{FF2B5EF4-FFF2-40B4-BE49-F238E27FC236}">
                <a16:creationId xmlns:a16="http://schemas.microsoft.com/office/drawing/2014/main" id="{93D35855-BF72-DBC7-935D-3DD82212F71A}"/>
              </a:ext>
            </a:extLst>
          </p:cNvPr>
          <p:cNvSpPr/>
          <p:nvPr/>
        </p:nvSpPr>
        <p:spPr>
          <a:xfrm rot="16200000">
            <a:off x="4741368" y="1299660"/>
            <a:ext cx="393700" cy="1073020"/>
          </a:xfrm>
          <a:prstGeom prst="rightBrace">
            <a:avLst>
              <a:gd name="adj1" fmla="val 9679"/>
              <a:gd name="adj2" fmla="val 764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Скругленный прямоугольник 12">
            <a:extLst>
              <a:ext uri="{FF2B5EF4-FFF2-40B4-BE49-F238E27FC236}">
                <a16:creationId xmlns:a16="http://schemas.microsoft.com/office/drawing/2014/main" id="{1AF31349-9949-4204-9072-CB89C4790981}"/>
              </a:ext>
            </a:extLst>
          </p:cNvPr>
          <p:cNvSpPr/>
          <p:nvPr/>
        </p:nvSpPr>
        <p:spPr>
          <a:xfrm>
            <a:off x="3370560" y="1155700"/>
            <a:ext cx="1182522" cy="35394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a:t>
            </a:r>
            <a:endParaRPr lang="ru-RU" dirty="0"/>
          </a:p>
        </p:txBody>
      </p:sp>
      <p:sp>
        <p:nvSpPr>
          <p:cNvPr id="15" name="Скругленный прямоугольник 14">
            <a:extLst>
              <a:ext uri="{FF2B5EF4-FFF2-40B4-BE49-F238E27FC236}">
                <a16:creationId xmlns:a16="http://schemas.microsoft.com/office/drawing/2014/main" id="{AED0684A-E402-38FA-CCF4-2506E6CFE758}"/>
              </a:ext>
            </a:extLst>
          </p:cNvPr>
          <p:cNvSpPr/>
          <p:nvPr/>
        </p:nvSpPr>
        <p:spPr>
          <a:xfrm>
            <a:off x="4616055" y="1228133"/>
            <a:ext cx="1073020" cy="35394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endParaRPr lang="ru-RU" dirty="0"/>
          </a:p>
        </p:txBody>
      </p:sp>
      <p:sp>
        <p:nvSpPr>
          <p:cNvPr id="16" name="Закрывающая фигурная скобка 15">
            <a:extLst>
              <a:ext uri="{FF2B5EF4-FFF2-40B4-BE49-F238E27FC236}">
                <a16:creationId xmlns:a16="http://schemas.microsoft.com/office/drawing/2014/main" id="{923887CF-7CD0-E2CF-ACC0-B486962C2FD3}"/>
              </a:ext>
            </a:extLst>
          </p:cNvPr>
          <p:cNvSpPr/>
          <p:nvPr/>
        </p:nvSpPr>
        <p:spPr>
          <a:xfrm rot="16200000">
            <a:off x="5898098" y="1488995"/>
            <a:ext cx="393700" cy="5839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7" name="Скругленный прямоугольник 16">
            <a:extLst>
              <a:ext uri="{FF2B5EF4-FFF2-40B4-BE49-F238E27FC236}">
                <a16:creationId xmlns:a16="http://schemas.microsoft.com/office/drawing/2014/main" id="{DA0E823A-B09C-2A20-1973-A3C1E728FB39}"/>
              </a:ext>
            </a:extLst>
          </p:cNvPr>
          <p:cNvSpPr/>
          <p:nvPr/>
        </p:nvSpPr>
        <p:spPr>
          <a:xfrm>
            <a:off x="5802978" y="1219143"/>
            <a:ext cx="1895279" cy="35394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Equality operator</a:t>
            </a:r>
            <a:endParaRPr lang="ru-RU" dirty="0"/>
          </a:p>
        </p:txBody>
      </p:sp>
    </p:spTree>
    <p:extLst>
      <p:ext uri="{BB962C8B-B14F-4D97-AF65-F5344CB8AC3E}">
        <p14:creationId xmlns:p14="http://schemas.microsoft.com/office/powerpoint/2010/main" val="233429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r>
              <a:rPr lang="en" dirty="0">
                <a:effectLst/>
              </a:rPr>
              <a:t>For iteration</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16</a:t>
            </a:fld>
            <a:endParaRPr lang="en-US"/>
          </a:p>
        </p:txBody>
      </p:sp>
      <p:sp>
        <p:nvSpPr>
          <p:cNvPr id="5" name="TextBox 4">
            <a:extLst>
              <a:ext uri="{FF2B5EF4-FFF2-40B4-BE49-F238E27FC236}">
                <a16:creationId xmlns:a16="http://schemas.microsoft.com/office/drawing/2014/main" id="{136A0497-2039-A9C8-5361-3F31E3606A2E}"/>
              </a:ext>
            </a:extLst>
          </p:cNvPr>
          <p:cNvSpPr txBox="1"/>
          <p:nvPr/>
        </p:nvSpPr>
        <p:spPr>
          <a:xfrm>
            <a:off x="800100" y="1490008"/>
            <a:ext cx="7302500" cy="1938992"/>
          </a:xfrm>
          <a:prstGeom prst="rect">
            <a:avLst/>
          </a:prstGeom>
          <a:noFill/>
        </p:spPr>
        <p:txBody>
          <a:bodyPr wrap="square">
            <a:spAutoFit/>
          </a:bodyPr>
          <a:lstStyle/>
          <a:p>
            <a:r>
              <a:rPr lang="en" sz="6000" b="1" dirty="0">
                <a:solidFill>
                  <a:schemeClr val="accent2"/>
                </a:solidFill>
                <a:effectLst/>
              </a:rPr>
              <a:t>for</a:t>
            </a:r>
            <a:r>
              <a:rPr lang="en" sz="6000" dirty="0"/>
              <a:t> </a:t>
            </a:r>
            <a:r>
              <a:rPr lang="en" sz="6000" dirty="0" err="1">
                <a:effectLst/>
              </a:rPr>
              <a:t>i</a:t>
            </a:r>
            <a:r>
              <a:rPr lang="en" sz="6000" dirty="0"/>
              <a:t> </a:t>
            </a:r>
            <a:r>
              <a:rPr lang="en" sz="6000" b="1" dirty="0">
                <a:solidFill>
                  <a:schemeClr val="accent2"/>
                </a:solidFill>
                <a:effectLst/>
              </a:rPr>
              <a:t>in</a:t>
            </a:r>
            <a:r>
              <a:rPr lang="en" sz="6000" dirty="0"/>
              <a:t> </a:t>
            </a:r>
            <a:r>
              <a:rPr lang="en" sz="6000" dirty="0">
                <a:effectLst/>
              </a:rPr>
              <a:t>range(1,</a:t>
            </a:r>
            <a:r>
              <a:rPr lang="en" sz="6000" dirty="0"/>
              <a:t> </a:t>
            </a:r>
            <a:r>
              <a:rPr lang="en" sz="6000" dirty="0">
                <a:effectLst/>
              </a:rPr>
              <a:t>3):</a:t>
            </a:r>
            <a:r>
              <a:rPr lang="en" sz="6000" dirty="0"/>
              <a:t> </a:t>
            </a:r>
          </a:p>
          <a:p>
            <a:r>
              <a:rPr lang="en" sz="6000" dirty="0">
                <a:effectLst/>
              </a:rPr>
              <a:t>print(</a:t>
            </a:r>
            <a:r>
              <a:rPr lang="en" sz="6000" dirty="0" err="1">
                <a:effectLst/>
              </a:rPr>
              <a:t>i</a:t>
            </a:r>
            <a:r>
              <a:rPr lang="en" sz="6000" dirty="0">
                <a:effectLst/>
              </a:rPr>
              <a:t>,</a:t>
            </a:r>
            <a:r>
              <a:rPr lang="en" sz="6000" dirty="0"/>
              <a:t> </a:t>
            </a:r>
            <a:r>
              <a:rPr lang="en" sz="6000" dirty="0">
                <a:effectLst/>
              </a:rPr>
              <a:t>end</a:t>
            </a:r>
            <a:r>
              <a:rPr lang="en" sz="6000" b="1" dirty="0">
                <a:effectLst/>
              </a:rPr>
              <a:t>=</a:t>
            </a:r>
            <a:r>
              <a:rPr lang="en" sz="6000" dirty="0">
                <a:effectLst/>
              </a:rPr>
              <a:t>" ")</a:t>
            </a:r>
            <a:endParaRPr lang="ru-RU" sz="6000" dirty="0"/>
          </a:p>
        </p:txBody>
      </p:sp>
      <p:sp>
        <p:nvSpPr>
          <p:cNvPr id="6" name="Стрелка вправо 5">
            <a:extLst>
              <a:ext uri="{FF2B5EF4-FFF2-40B4-BE49-F238E27FC236}">
                <a16:creationId xmlns:a16="http://schemas.microsoft.com/office/drawing/2014/main" id="{2F2A4C14-CFCE-F978-A906-FF78E53834CB}"/>
              </a:ext>
            </a:extLst>
          </p:cNvPr>
          <p:cNvSpPr/>
          <p:nvPr/>
        </p:nvSpPr>
        <p:spPr>
          <a:xfrm>
            <a:off x="800100" y="4711700"/>
            <a:ext cx="2006601" cy="1047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10" name="TextBox 9">
            <a:extLst>
              <a:ext uri="{FF2B5EF4-FFF2-40B4-BE49-F238E27FC236}">
                <a16:creationId xmlns:a16="http://schemas.microsoft.com/office/drawing/2014/main" id="{5DF40906-BE88-BB99-797B-C781469D96D5}"/>
              </a:ext>
            </a:extLst>
          </p:cNvPr>
          <p:cNvSpPr txBox="1"/>
          <p:nvPr/>
        </p:nvSpPr>
        <p:spPr>
          <a:xfrm>
            <a:off x="3848100" y="4727743"/>
            <a:ext cx="1206500" cy="1015663"/>
          </a:xfrm>
          <a:prstGeom prst="rect">
            <a:avLst/>
          </a:prstGeom>
          <a:noFill/>
        </p:spPr>
        <p:txBody>
          <a:bodyPr wrap="square">
            <a:spAutoFit/>
          </a:bodyPr>
          <a:lstStyle/>
          <a:p>
            <a:r>
              <a:rPr lang="ru-RU" sz="6000" dirty="0"/>
              <a:t>1 2 </a:t>
            </a:r>
          </a:p>
        </p:txBody>
      </p:sp>
    </p:spTree>
    <p:extLst>
      <p:ext uri="{BB962C8B-B14F-4D97-AF65-F5344CB8AC3E}">
        <p14:creationId xmlns:p14="http://schemas.microsoft.com/office/powerpoint/2010/main" val="3542397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r>
              <a:rPr lang="en" dirty="0">
                <a:effectLst/>
              </a:rPr>
              <a:t>While Loop</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17</a:t>
            </a:fld>
            <a:endParaRPr lang="en-US"/>
          </a:p>
        </p:txBody>
      </p:sp>
      <p:sp>
        <p:nvSpPr>
          <p:cNvPr id="6" name="Содержимое 19"/>
          <p:cNvSpPr txBox="1">
            <a:spLocks/>
          </p:cNvSpPr>
          <p:nvPr/>
        </p:nvSpPr>
        <p:spPr>
          <a:xfrm>
            <a:off x="838199" y="1403927"/>
            <a:ext cx="11090223" cy="508000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lumMod val="75000"/>
                </a:schemeClr>
              </a:buClr>
              <a:buNone/>
            </a:pPr>
            <a:endParaRPr lang="en-US" sz="4000" dirty="0">
              <a:solidFill>
                <a:schemeClr val="tx1">
                  <a:lumMod val="50000"/>
                </a:schemeClr>
              </a:solidFill>
            </a:endParaRPr>
          </a:p>
        </p:txBody>
      </p:sp>
      <p:sp>
        <p:nvSpPr>
          <p:cNvPr id="5" name="TextBox 4">
            <a:extLst>
              <a:ext uri="{FF2B5EF4-FFF2-40B4-BE49-F238E27FC236}">
                <a16:creationId xmlns:a16="http://schemas.microsoft.com/office/drawing/2014/main" id="{ACC63FAC-AA9C-CA81-43DD-E5E87810CE7D}"/>
              </a:ext>
            </a:extLst>
          </p:cNvPr>
          <p:cNvSpPr txBox="1"/>
          <p:nvPr/>
        </p:nvSpPr>
        <p:spPr>
          <a:xfrm>
            <a:off x="838199" y="929758"/>
            <a:ext cx="4229100" cy="4524315"/>
          </a:xfrm>
          <a:prstGeom prst="rect">
            <a:avLst/>
          </a:prstGeom>
          <a:noFill/>
        </p:spPr>
        <p:txBody>
          <a:bodyPr wrap="square">
            <a:spAutoFit/>
          </a:bodyPr>
          <a:lstStyle/>
          <a:p>
            <a:r>
              <a:rPr lang="en" sz="4800" dirty="0">
                <a:effectLst/>
              </a:rPr>
              <a:t>a,</a:t>
            </a:r>
            <a:r>
              <a:rPr lang="en" sz="4800" dirty="0"/>
              <a:t> </a:t>
            </a:r>
            <a:r>
              <a:rPr lang="en" sz="4800" dirty="0">
                <a:effectLst/>
              </a:rPr>
              <a:t>b</a:t>
            </a:r>
            <a:r>
              <a:rPr lang="en" sz="4800" dirty="0"/>
              <a:t> </a:t>
            </a:r>
            <a:r>
              <a:rPr lang="en" sz="4800" b="1" dirty="0">
                <a:effectLst/>
              </a:rPr>
              <a:t>=</a:t>
            </a:r>
            <a:r>
              <a:rPr lang="en" sz="4800" dirty="0"/>
              <a:t> </a:t>
            </a:r>
            <a:r>
              <a:rPr lang="en" sz="4800" dirty="0">
                <a:effectLst/>
              </a:rPr>
              <a:t>1,</a:t>
            </a:r>
            <a:r>
              <a:rPr lang="en" sz="4800" dirty="0"/>
              <a:t> </a:t>
            </a:r>
            <a:r>
              <a:rPr lang="en" sz="4800" dirty="0">
                <a:effectLst/>
              </a:rPr>
              <a:t>3</a:t>
            </a:r>
            <a:r>
              <a:rPr lang="en" sz="4800" dirty="0"/>
              <a:t> </a:t>
            </a:r>
          </a:p>
          <a:p>
            <a:r>
              <a:rPr lang="en" sz="4800" b="1" dirty="0">
                <a:solidFill>
                  <a:schemeClr val="accent2"/>
                </a:solidFill>
                <a:effectLst/>
              </a:rPr>
              <a:t>while</a:t>
            </a:r>
            <a:r>
              <a:rPr lang="en" sz="4800" dirty="0"/>
              <a:t> </a:t>
            </a:r>
            <a:r>
              <a:rPr lang="en" sz="4800" dirty="0">
                <a:effectLst/>
              </a:rPr>
              <a:t>b</a:t>
            </a:r>
            <a:r>
              <a:rPr lang="en" sz="4800" dirty="0"/>
              <a:t> </a:t>
            </a:r>
            <a:r>
              <a:rPr lang="en" sz="4800" b="1" dirty="0">
                <a:effectLst/>
              </a:rPr>
              <a:t>&gt;</a:t>
            </a:r>
            <a:r>
              <a:rPr lang="en" sz="4800" dirty="0"/>
              <a:t> </a:t>
            </a:r>
            <a:r>
              <a:rPr lang="en" sz="4800" dirty="0">
                <a:effectLst/>
              </a:rPr>
              <a:t>a:</a:t>
            </a:r>
            <a:r>
              <a:rPr lang="en" sz="4800" dirty="0"/>
              <a:t>     </a:t>
            </a:r>
          </a:p>
          <a:p>
            <a:r>
              <a:rPr lang="en" sz="4800" dirty="0">
                <a:effectLst/>
              </a:rPr>
              <a:t>     print("Hello")</a:t>
            </a:r>
            <a:r>
              <a:rPr lang="en" sz="4800" dirty="0"/>
              <a:t> </a:t>
            </a:r>
          </a:p>
          <a:p>
            <a:r>
              <a:rPr lang="en" sz="4800" dirty="0">
                <a:effectLst/>
              </a:rPr>
              <a:t>     a</a:t>
            </a:r>
            <a:r>
              <a:rPr lang="en" sz="4800" dirty="0"/>
              <a:t> </a:t>
            </a:r>
            <a:r>
              <a:rPr lang="en" sz="4800" b="1" dirty="0">
                <a:effectLst/>
              </a:rPr>
              <a:t>+=</a:t>
            </a:r>
            <a:r>
              <a:rPr lang="en" sz="4800" dirty="0"/>
              <a:t> </a:t>
            </a:r>
            <a:r>
              <a:rPr lang="en" sz="4800" dirty="0">
                <a:effectLst/>
              </a:rPr>
              <a:t>1</a:t>
            </a:r>
            <a:r>
              <a:rPr lang="en" sz="4800" dirty="0"/>
              <a:t> </a:t>
            </a:r>
          </a:p>
          <a:p>
            <a:r>
              <a:rPr lang="en" sz="4800" b="1" dirty="0">
                <a:solidFill>
                  <a:schemeClr val="accent2"/>
                </a:solidFill>
                <a:effectLst/>
              </a:rPr>
              <a:t>else</a:t>
            </a:r>
            <a:r>
              <a:rPr lang="en" sz="4800" dirty="0">
                <a:solidFill>
                  <a:schemeClr val="accent2"/>
                </a:solidFill>
                <a:effectLst/>
              </a:rPr>
              <a:t>:</a:t>
            </a:r>
            <a:r>
              <a:rPr lang="en" sz="4800" dirty="0">
                <a:solidFill>
                  <a:schemeClr val="accent2"/>
                </a:solidFill>
              </a:rPr>
              <a:t> </a:t>
            </a:r>
          </a:p>
          <a:p>
            <a:r>
              <a:rPr lang="en" sz="4800" dirty="0">
                <a:effectLst/>
              </a:rPr>
              <a:t>    print("Finish")</a:t>
            </a:r>
            <a:endParaRPr lang="ru-RU" sz="4800" dirty="0"/>
          </a:p>
        </p:txBody>
      </p:sp>
      <p:sp>
        <p:nvSpPr>
          <p:cNvPr id="9" name="TextBox 8">
            <a:extLst>
              <a:ext uri="{FF2B5EF4-FFF2-40B4-BE49-F238E27FC236}">
                <a16:creationId xmlns:a16="http://schemas.microsoft.com/office/drawing/2014/main" id="{3A5EF026-700D-FB1B-D289-9C1F2218F6E6}"/>
              </a:ext>
            </a:extLst>
          </p:cNvPr>
          <p:cNvSpPr txBox="1"/>
          <p:nvPr/>
        </p:nvSpPr>
        <p:spPr>
          <a:xfrm>
            <a:off x="6882241" y="957294"/>
            <a:ext cx="1952337" cy="1631216"/>
          </a:xfrm>
          <a:prstGeom prst="rect">
            <a:avLst/>
          </a:prstGeom>
          <a:noFill/>
        </p:spPr>
        <p:txBody>
          <a:bodyPr wrap="square">
            <a:spAutoFit/>
          </a:bodyPr>
          <a:lstStyle/>
          <a:p>
            <a:r>
              <a:rPr lang="en" sz="2000" b="1" dirty="0">
                <a:effectLst/>
              </a:rPr>
              <a:t>while</a:t>
            </a:r>
            <a:r>
              <a:rPr lang="en" sz="2000" dirty="0"/>
              <a:t> </a:t>
            </a:r>
            <a:r>
              <a:rPr lang="en" sz="2000" dirty="0">
                <a:effectLst/>
              </a:rPr>
              <a:t>3</a:t>
            </a:r>
            <a:r>
              <a:rPr lang="en" sz="2000" dirty="0"/>
              <a:t> </a:t>
            </a:r>
            <a:r>
              <a:rPr lang="en" sz="2000" b="1" dirty="0">
                <a:effectLst/>
              </a:rPr>
              <a:t>&gt;</a:t>
            </a:r>
            <a:r>
              <a:rPr lang="en" sz="2000" dirty="0"/>
              <a:t> </a:t>
            </a:r>
            <a:r>
              <a:rPr lang="en" sz="2000" dirty="0">
                <a:solidFill>
                  <a:schemeClr val="accent2"/>
                </a:solidFill>
              </a:rPr>
              <a:t>1</a:t>
            </a:r>
            <a:r>
              <a:rPr lang="en" sz="2000" dirty="0">
                <a:effectLst/>
              </a:rPr>
              <a:t>:</a:t>
            </a:r>
            <a:r>
              <a:rPr lang="en" sz="2000" dirty="0"/>
              <a:t>       </a:t>
            </a:r>
          </a:p>
          <a:p>
            <a:r>
              <a:rPr lang="en" sz="2000" dirty="0"/>
              <a:t>    </a:t>
            </a:r>
            <a:r>
              <a:rPr lang="en" sz="2000" dirty="0">
                <a:effectLst/>
              </a:rPr>
              <a:t>print("Hello")</a:t>
            </a:r>
            <a:r>
              <a:rPr lang="en" sz="2000" dirty="0"/>
              <a:t> </a:t>
            </a:r>
          </a:p>
          <a:p>
            <a:r>
              <a:rPr lang="en" sz="2000" dirty="0">
                <a:effectLst/>
              </a:rPr>
              <a:t>   </a:t>
            </a:r>
            <a:r>
              <a:rPr lang="en" sz="2000" dirty="0">
                <a:solidFill>
                  <a:schemeClr val="accent2"/>
                </a:solidFill>
                <a:effectLst/>
              </a:rPr>
              <a:t> 1</a:t>
            </a:r>
            <a:r>
              <a:rPr lang="en" sz="2000" dirty="0">
                <a:solidFill>
                  <a:schemeClr val="accent2"/>
                </a:solidFill>
              </a:rPr>
              <a:t> </a:t>
            </a:r>
            <a:r>
              <a:rPr lang="en" sz="2000" b="1" dirty="0">
                <a:effectLst/>
              </a:rPr>
              <a:t>+=</a:t>
            </a:r>
            <a:r>
              <a:rPr lang="en" sz="2000" dirty="0"/>
              <a:t> </a:t>
            </a:r>
            <a:r>
              <a:rPr lang="en" sz="2000" dirty="0">
                <a:effectLst/>
              </a:rPr>
              <a:t>1</a:t>
            </a:r>
            <a:r>
              <a:rPr lang="en" sz="2000" dirty="0"/>
              <a:t> </a:t>
            </a:r>
          </a:p>
          <a:p>
            <a:r>
              <a:rPr lang="en" sz="2000" b="1" dirty="0">
                <a:effectLst/>
              </a:rPr>
              <a:t>else</a:t>
            </a:r>
            <a:r>
              <a:rPr lang="en" sz="2000" dirty="0">
                <a:effectLst/>
              </a:rPr>
              <a:t>:</a:t>
            </a:r>
            <a:r>
              <a:rPr lang="en" sz="2000" dirty="0"/>
              <a:t> </a:t>
            </a:r>
          </a:p>
          <a:p>
            <a:r>
              <a:rPr lang="en" sz="2000" dirty="0">
                <a:effectLst/>
              </a:rPr>
              <a:t>    print("Finish")</a:t>
            </a:r>
            <a:endParaRPr lang="ru-RU" sz="2000" dirty="0"/>
          </a:p>
        </p:txBody>
      </p:sp>
      <p:sp>
        <p:nvSpPr>
          <p:cNvPr id="10" name="Стрелка вправо 9">
            <a:extLst>
              <a:ext uri="{FF2B5EF4-FFF2-40B4-BE49-F238E27FC236}">
                <a16:creationId xmlns:a16="http://schemas.microsoft.com/office/drawing/2014/main" id="{D7E5E21B-3603-FC27-2F00-8CAE38C9A719}"/>
              </a:ext>
            </a:extLst>
          </p:cNvPr>
          <p:cNvSpPr/>
          <p:nvPr/>
        </p:nvSpPr>
        <p:spPr>
          <a:xfrm rot="5400000">
            <a:off x="7688296" y="2642830"/>
            <a:ext cx="340229"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8C6EBB6C-15CE-A3CD-3ACF-72F3E165094B}"/>
              </a:ext>
            </a:extLst>
          </p:cNvPr>
          <p:cNvSpPr txBox="1"/>
          <p:nvPr/>
        </p:nvSpPr>
        <p:spPr>
          <a:xfrm>
            <a:off x="6974030" y="3036256"/>
            <a:ext cx="1860548" cy="1477328"/>
          </a:xfrm>
          <a:prstGeom prst="rect">
            <a:avLst/>
          </a:prstGeom>
          <a:noFill/>
        </p:spPr>
        <p:txBody>
          <a:bodyPr wrap="square">
            <a:spAutoFit/>
          </a:bodyPr>
          <a:lstStyle/>
          <a:p>
            <a:r>
              <a:rPr lang="en" sz="1800" b="1" dirty="0">
                <a:effectLst/>
              </a:rPr>
              <a:t>while</a:t>
            </a:r>
            <a:r>
              <a:rPr lang="en" sz="1800" dirty="0"/>
              <a:t> </a:t>
            </a:r>
            <a:r>
              <a:rPr lang="en" sz="1800" dirty="0">
                <a:effectLst/>
              </a:rPr>
              <a:t>3</a:t>
            </a:r>
            <a:r>
              <a:rPr lang="en" sz="1800" dirty="0"/>
              <a:t> </a:t>
            </a:r>
            <a:r>
              <a:rPr lang="en" sz="1800" b="1" dirty="0">
                <a:effectLst/>
              </a:rPr>
              <a:t>&gt;</a:t>
            </a:r>
            <a:r>
              <a:rPr lang="en" sz="1800" dirty="0"/>
              <a:t> </a:t>
            </a:r>
            <a:r>
              <a:rPr lang="en" sz="1800" dirty="0">
                <a:solidFill>
                  <a:schemeClr val="accent2"/>
                </a:solidFill>
              </a:rPr>
              <a:t>2</a:t>
            </a:r>
            <a:r>
              <a:rPr lang="en" sz="1800" dirty="0">
                <a:effectLst/>
              </a:rPr>
              <a:t>:</a:t>
            </a:r>
            <a:r>
              <a:rPr lang="en" sz="1800" dirty="0"/>
              <a:t>       </a:t>
            </a:r>
          </a:p>
          <a:p>
            <a:r>
              <a:rPr lang="en" sz="1800" dirty="0"/>
              <a:t>    </a:t>
            </a:r>
            <a:r>
              <a:rPr lang="en" sz="1800" dirty="0">
                <a:effectLst/>
              </a:rPr>
              <a:t>print("Hello")</a:t>
            </a:r>
            <a:r>
              <a:rPr lang="en" sz="1800" dirty="0"/>
              <a:t> </a:t>
            </a:r>
          </a:p>
          <a:p>
            <a:r>
              <a:rPr lang="en" sz="1800" dirty="0">
                <a:effectLst/>
              </a:rPr>
              <a:t>   </a:t>
            </a:r>
            <a:r>
              <a:rPr lang="en" sz="1800" dirty="0">
                <a:solidFill>
                  <a:schemeClr val="accent2"/>
                </a:solidFill>
                <a:effectLst/>
              </a:rPr>
              <a:t> 2</a:t>
            </a:r>
            <a:r>
              <a:rPr lang="en" sz="1800" dirty="0">
                <a:solidFill>
                  <a:schemeClr val="accent2"/>
                </a:solidFill>
              </a:rPr>
              <a:t> </a:t>
            </a:r>
            <a:r>
              <a:rPr lang="en" sz="1800" b="1" dirty="0">
                <a:effectLst/>
              </a:rPr>
              <a:t>+=</a:t>
            </a:r>
            <a:r>
              <a:rPr lang="en" sz="1800" dirty="0"/>
              <a:t> </a:t>
            </a:r>
            <a:r>
              <a:rPr lang="en" sz="1800" dirty="0">
                <a:effectLst/>
              </a:rPr>
              <a:t>1</a:t>
            </a:r>
            <a:r>
              <a:rPr lang="en" sz="1800" dirty="0"/>
              <a:t> </a:t>
            </a:r>
          </a:p>
          <a:p>
            <a:r>
              <a:rPr lang="en" sz="1800" b="1" dirty="0">
                <a:effectLst/>
              </a:rPr>
              <a:t>else</a:t>
            </a:r>
            <a:r>
              <a:rPr lang="en" sz="1800" dirty="0">
                <a:effectLst/>
              </a:rPr>
              <a:t>:</a:t>
            </a:r>
            <a:r>
              <a:rPr lang="en" sz="1800" dirty="0"/>
              <a:t> </a:t>
            </a:r>
          </a:p>
          <a:p>
            <a:r>
              <a:rPr lang="en" sz="1800" dirty="0">
                <a:effectLst/>
              </a:rPr>
              <a:t>    print("Finish")</a:t>
            </a:r>
            <a:endParaRPr lang="ru-RU" sz="1800" dirty="0"/>
          </a:p>
        </p:txBody>
      </p:sp>
      <p:sp>
        <p:nvSpPr>
          <p:cNvPr id="13" name="Стрелка вправо 12">
            <a:extLst>
              <a:ext uri="{FF2B5EF4-FFF2-40B4-BE49-F238E27FC236}">
                <a16:creationId xmlns:a16="http://schemas.microsoft.com/office/drawing/2014/main" id="{C40A0E0A-03FA-4D3F-4A65-1EF97996C5F1}"/>
              </a:ext>
            </a:extLst>
          </p:cNvPr>
          <p:cNvSpPr/>
          <p:nvPr/>
        </p:nvSpPr>
        <p:spPr>
          <a:xfrm rot="5400000">
            <a:off x="7688296" y="4566808"/>
            <a:ext cx="340229"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77AB1004-CE56-183A-F53C-953A62C3ECD2}"/>
              </a:ext>
            </a:extLst>
          </p:cNvPr>
          <p:cNvSpPr txBox="1"/>
          <p:nvPr/>
        </p:nvSpPr>
        <p:spPr>
          <a:xfrm>
            <a:off x="6974030" y="4986274"/>
            <a:ext cx="1952337" cy="1477328"/>
          </a:xfrm>
          <a:prstGeom prst="rect">
            <a:avLst/>
          </a:prstGeom>
          <a:noFill/>
        </p:spPr>
        <p:txBody>
          <a:bodyPr wrap="square">
            <a:spAutoFit/>
          </a:bodyPr>
          <a:lstStyle/>
          <a:p>
            <a:r>
              <a:rPr lang="en" sz="1800" b="1" dirty="0">
                <a:effectLst/>
              </a:rPr>
              <a:t>while</a:t>
            </a:r>
            <a:r>
              <a:rPr lang="en" sz="1800" dirty="0"/>
              <a:t> </a:t>
            </a:r>
            <a:r>
              <a:rPr lang="en" sz="1800" dirty="0">
                <a:effectLst/>
              </a:rPr>
              <a:t>3</a:t>
            </a:r>
            <a:r>
              <a:rPr lang="en" sz="1800" dirty="0"/>
              <a:t> </a:t>
            </a:r>
            <a:r>
              <a:rPr lang="en" sz="1800" b="1" dirty="0">
                <a:effectLst/>
              </a:rPr>
              <a:t>&gt;</a:t>
            </a:r>
            <a:r>
              <a:rPr lang="en" sz="1800" dirty="0"/>
              <a:t> </a:t>
            </a:r>
            <a:r>
              <a:rPr lang="en" sz="1800" dirty="0">
                <a:solidFill>
                  <a:schemeClr val="accent2"/>
                </a:solidFill>
              </a:rPr>
              <a:t>3</a:t>
            </a:r>
            <a:r>
              <a:rPr lang="en" sz="1800" dirty="0">
                <a:effectLst/>
              </a:rPr>
              <a:t>:</a:t>
            </a:r>
            <a:r>
              <a:rPr lang="en" sz="1800" dirty="0"/>
              <a:t>       </a:t>
            </a:r>
          </a:p>
          <a:p>
            <a:r>
              <a:rPr lang="en" sz="1800" dirty="0"/>
              <a:t>    </a:t>
            </a:r>
            <a:r>
              <a:rPr lang="en" sz="1800" dirty="0">
                <a:effectLst/>
              </a:rPr>
              <a:t>print("Hello")</a:t>
            </a:r>
            <a:r>
              <a:rPr lang="en" sz="1800" dirty="0"/>
              <a:t> </a:t>
            </a:r>
          </a:p>
          <a:p>
            <a:r>
              <a:rPr lang="en" sz="1800" dirty="0">
                <a:effectLst/>
              </a:rPr>
              <a:t>   </a:t>
            </a:r>
            <a:r>
              <a:rPr lang="en" sz="1800" dirty="0">
                <a:solidFill>
                  <a:schemeClr val="accent2"/>
                </a:solidFill>
                <a:effectLst/>
              </a:rPr>
              <a:t> 2</a:t>
            </a:r>
            <a:r>
              <a:rPr lang="en" sz="1800" dirty="0">
                <a:solidFill>
                  <a:schemeClr val="accent2"/>
                </a:solidFill>
              </a:rPr>
              <a:t> </a:t>
            </a:r>
            <a:r>
              <a:rPr lang="en" sz="1800" b="1" dirty="0">
                <a:effectLst/>
              </a:rPr>
              <a:t>+=</a:t>
            </a:r>
            <a:r>
              <a:rPr lang="en" sz="1800" dirty="0"/>
              <a:t> </a:t>
            </a:r>
            <a:r>
              <a:rPr lang="en" sz="1800" dirty="0">
                <a:effectLst/>
              </a:rPr>
              <a:t>1</a:t>
            </a:r>
            <a:r>
              <a:rPr lang="en" sz="1800" dirty="0"/>
              <a:t> </a:t>
            </a:r>
          </a:p>
          <a:p>
            <a:r>
              <a:rPr lang="en" sz="1800" b="1" dirty="0">
                <a:effectLst/>
              </a:rPr>
              <a:t>else</a:t>
            </a:r>
            <a:r>
              <a:rPr lang="en" sz="1800" dirty="0">
                <a:effectLst/>
              </a:rPr>
              <a:t>:</a:t>
            </a:r>
            <a:r>
              <a:rPr lang="en" sz="1800" dirty="0"/>
              <a:t> </a:t>
            </a:r>
          </a:p>
          <a:p>
            <a:r>
              <a:rPr lang="en" sz="1800" dirty="0">
                <a:effectLst/>
              </a:rPr>
              <a:t>    print("Finish")</a:t>
            </a:r>
            <a:endParaRPr lang="ru-RU" sz="1800" dirty="0"/>
          </a:p>
        </p:txBody>
      </p:sp>
      <p:sp>
        <p:nvSpPr>
          <p:cNvPr id="16" name="Выгнутая вправо стрелка 15">
            <a:extLst>
              <a:ext uri="{FF2B5EF4-FFF2-40B4-BE49-F238E27FC236}">
                <a16:creationId xmlns:a16="http://schemas.microsoft.com/office/drawing/2014/main" id="{1E85C7FA-4638-D75A-1FF1-70FDA54BE885}"/>
              </a:ext>
            </a:extLst>
          </p:cNvPr>
          <p:cNvSpPr/>
          <p:nvPr/>
        </p:nvSpPr>
        <p:spPr>
          <a:xfrm>
            <a:off x="8834578" y="1063697"/>
            <a:ext cx="919022" cy="558160"/>
          </a:xfrm>
          <a:prstGeom prst="curved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7" name="TextBox 16">
            <a:extLst>
              <a:ext uri="{FF2B5EF4-FFF2-40B4-BE49-F238E27FC236}">
                <a16:creationId xmlns:a16="http://schemas.microsoft.com/office/drawing/2014/main" id="{206AA020-E792-5158-C61C-6697238801A8}"/>
              </a:ext>
            </a:extLst>
          </p:cNvPr>
          <p:cNvSpPr txBox="1"/>
          <p:nvPr/>
        </p:nvSpPr>
        <p:spPr>
          <a:xfrm>
            <a:off x="9921989" y="957294"/>
            <a:ext cx="919022" cy="584775"/>
          </a:xfrm>
          <a:prstGeom prst="rect">
            <a:avLst/>
          </a:prstGeom>
          <a:noFill/>
        </p:spPr>
        <p:txBody>
          <a:bodyPr wrap="square" rtlCol="0">
            <a:spAutoFit/>
          </a:bodyPr>
          <a:lstStyle/>
          <a:p>
            <a:r>
              <a:rPr lang="en-US" sz="3200" dirty="0">
                <a:solidFill>
                  <a:schemeClr val="accent6">
                    <a:lumMod val="75000"/>
                  </a:schemeClr>
                </a:solidFill>
              </a:rPr>
              <a:t>3&gt;1</a:t>
            </a:r>
            <a:endParaRPr lang="ru-RU" sz="3200" dirty="0">
              <a:solidFill>
                <a:schemeClr val="accent6">
                  <a:lumMod val="75000"/>
                </a:schemeClr>
              </a:solidFill>
            </a:endParaRPr>
          </a:p>
        </p:txBody>
      </p:sp>
      <p:sp>
        <p:nvSpPr>
          <p:cNvPr id="18" name="Стрелка вправо 17">
            <a:extLst>
              <a:ext uri="{FF2B5EF4-FFF2-40B4-BE49-F238E27FC236}">
                <a16:creationId xmlns:a16="http://schemas.microsoft.com/office/drawing/2014/main" id="{A7C6180B-0B57-452D-B8DF-93C1F0615B2A}"/>
              </a:ext>
            </a:extLst>
          </p:cNvPr>
          <p:cNvSpPr/>
          <p:nvPr/>
        </p:nvSpPr>
        <p:spPr>
          <a:xfrm>
            <a:off x="8205928" y="2432373"/>
            <a:ext cx="12573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20" name="TextBox 19">
            <a:extLst>
              <a:ext uri="{FF2B5EF4-FFF2-40B4-BE49-F238E27FC236}">
                <a16:creationId xmlns:a16="http://schemas.microsoft.com/office/drawing/2014/main" id="{09540A4D-086E-3406-995D-D8ABF4D41D86}"/>
              </a:ext>
            </a:extLst>
          </p:cNvPr>
          <p:cNvSpPr txBox="1"/>
          <p:nvPr/>
        </p:nvSpPr>
        <p:spPr>
          <a:xfrm>
            <a:off x="9695700" y="2542813"/>
            <a:ext cx="685800" cy="369332"/>
          </a:xfrm>
          <a:prstGeom prst="rect">
            <a:avLst/>
          </a:prstGeom>
          <a:noFill/>
        </p:spPr>
        <p:txBody>
          <a:bodyPr wrap="square">
            <a:spAutoFit/>
          </a:bodyPr>
          <a:lstStyle/>
          <a:p>
            <a:r>
              <a:rPr lang="en" dirty="0"/>
              <a:t>Hello</a:t>
            </a:r>
            <a:endParaRPr lang="ru-RU" dirty="0"/>
          </a:p>
        </p:txBody>
      </p:sp>
      <p:sp>
        <p:nvSpPr>
          <p:cNvPr id="21" name="Стрелка вправо 20">
            <a:extLst>
              <a:ext uri="{FF2B5EF4-FFF2-40B4-BE49-F238E27FC236}">
                <a16:creationId xmlns:a16="http://schemas.microsoft.com/office/drawing/2014/main" id="{E655A0F0-511A-8A9E-D80E-1E1B90949BB5}"/>
              </a:ext>
            </a:extLst>
          </p:cNvPr>
          <p:cNvSpPr/>
          <p:nvPr/>
        </p:nvSpPr>
        <p:spPr>
          <a:xfrm>
            <a:off x="8205928" y="4346154"/>
            <a:ext cx="12573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23" name="TextBox 22">
            <a:extLst>
              <a:ext uri="{FF2B5EF4-FFF2-40B4-BE49-F238E27FC236}">
                <a16:creationId xmlns:a16="http://schemas.microsoft.com/office/drawing/2014/main" id="{B005544A-4A80-091A-80BC-E7BB9932A988}"/>
              </a:ext>
            </a:extLst>
          </p:cNvPr>
          <p:cNvSpPr txBox="1"/>
          <p:nvPr/>
        </p:nvSpPr>
        <p:spPr>
          <a:xfrm>
            <a:off x="9753600" y="4485338"/>
            <a:ext cx="673100" cy="369332"/>
          </a:xfrm>
          <a:prstGeom prst="rect">
            <a:avLst/>
          </a:prstGeom>
          <a:noFill/>
        </p:spPr>
        <p:txBody>
          <a:bodyPr wrap="square">
            <a:spAutoFit/>
          </a:bodyPr>
          <a:lstStyle/>
          <a:p>
            <a:r>
              <a:rPr lang="en" dirty="0"/>
              <a:t>Hello</a:t>
            </a:r>
            <a:endParaRPr lang="ru-RU" dirty="0"/>
          </a:p>
        </p:txBody>
      </p:sp>
      <p:sp>
        <p:nvSpPr>
          <p:cNvPr id="24" name="Стрелка вправо 23">
            <a:extLst>
              <a:ext uri="{FF2B5EF4-FFF2-40B4-BE49-F238E27FC236}">
                <a16:creationId xmlns:a16="http://schemas.microsoft.com/office/drawing/2014/main" id="{2EF74C62-6A0C-E78B-F67C-C5967B0665D7}"/>
              </a:ext>
            </a:extLst>
          </p:cNvPr>
          <p:cNvSpPr/>
          <p:nvPr/>
        </p:nvSpPr>
        <p:spPr>
          <a:xfrm>
            <a:off x="8717800" y="5936085"/>
            <a:ext cx="12573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26" name="TextBox 25">
            <a:extLst>
              <a:ext uri="{FF2B5EF4-FFF2-40B4-BE49-F238E27FC236}">
                <a16:creationId xmlns:a16="http://schemas.microsoft.com/office/drawing/2014/main" id="{B4DD0BB3-D935-3144-89BD-80A49E8E007F}"/>
              </a:ext>
            </a:extLst>
          </p:cNvPr>
          <p:cNvSpPr txBox="1"/>
          <p:nvPr/>
        </p:nvSpPr>
        <p:spPr>
          <a:xfrm>
            <a:off x="10090150" y="6048703"/>
            <a:ext cx="794086" cy="369332"/>
          </a:xfrm>
          <a:prstGeom prst="rect">
            <a:avLst/>
          </a:prstGeom>
          <a:noFill/>
        </p:spPr>
        <p:txBody>
          <a:bodyPr wrap="square">
            <a:spAutoFit/>
          </a:bodyPr>
          <a:lstStyle/>
          <a:p>
            <a:r>
              <a:rPr lang="en" sz="1800" dirty="0">
                <a:effectLst/>
              </a:rPr>
              <a:t>Finish</a:t>
            </a:r>
            <a:endParaRPr lang="ru-RU" dirty="0"/>
          </a:p>
        </p:txBody>
      </p:sp>
      <p:sp>
        <p:nvSpPr>
          <p:cNvPr id="27" name="Выгнутая вправо стрелка 26">
            <a:extLst>
              <a:ext uri="{FF2B5EF4-FFF2-40B4-BE49-F238E27FC236}">
                <a16:creationId xmlns:a16="http://schemas.microsoft.com/office/drawing/2014/main" id="{E07669EF-9CF7-2DE0-E86B-D5828158F778}"/>
              </a:ext>
            </a:extLst>
          </p:cNvPr>
          <p:cNvSpPr/>
          <p:nvPr/>
        </p:nvSpPr>
        <p:spPr>
          <a:xfrm>
            <a:off x="8776678" y="3171420"/>
            <a:ext cx="919022" cy="558160"/>
          </a:xfrm>
          <a:prstGeom prst="curved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9" name="TextBox 28">
            <a:extLst>
              <a:ext uri="{FF2B5EF4-FFF2-40B4-BE49-F238E27FC236}">
                <a16:creationId xmlns:a16="http://schemas.microsoft.com/office/drawing/2014/main" id="{84A0632C-9E71-5853-57B2-D5B16A93B09D}"/>
              </a:ext>
            </a:extLst>
          </p:cNvPr>
          <p:cNvSpPr txBox="1"/>
          <p:nvPr/>
        </p:nvSpPr>
        <p:spPr>
          <a:xfrm>
            <a:off x="9861588" y="3172317"/>
            <a:ext cx="879721" cy="584775"/>
          </a:xfrm>
          <a:prstGeom prst="rect">
            <a:avLst/>
          </a:prstGeom>
          <a:noFill/>
        </p:spPr>
        <p:txBody>
          <a:bodyPr wrap="square">
            <a:spAutoFit/>
          </a:bodyPr>
          <a:lstStyle/>
          <a:p>
            <a:r>
              <a:rPr lang="en-US" sz="3200" dirty="0">
                <a:solidFill>
                  <a:schemeClr val="accent6">
                    <a:lumMod val="75000"/>
                  </a:schemeClr>
                </a:solidFill>
              </a:rPr>
              <a:t>3&gt;2</a:t>
            </a:r>
            <a:endParaRPr lang="ru-RU" sz="3200" dirty="0">
              <a:solidFill>
                <a:schemeClr val="accent6">
                  <a:lumMod val="75000"/>
                </a:schemeClr>
              </a:solidFill>
            </a:endParaRPr>
          </a:p>
        </p:txBody>
      </p:sp>
      <p:sp>
        <p:nvSpPr>
          <p:cNvPr id="30" name="Выгнутая вправо стрелка 29">
            <a:extLst>
              <a:ext uri="{FF2B5EF4-FFF2-40B4-BE49-F238E27FC236}">
                <a16:creationId xmlns:a16="http://schemas.microsoft.com/office/drawing/2014/main" id="{9D4165E5-9AAF-D3C5-BA78-72EE880F3FBB}"/>
              </a:ext>
            </a:extLst>
          </p:cNvPr>
          <p:cNvSpPr/>
          <p:nvPr/>
        </p:nvSpPr>
        <p:spPr>
          <a:xfrm flipH="1">
            <a:off x="5994027" y="5120698"/>
            <a:ext cx="922478" cy="988002"/>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2" name="TextBox 31">
            <a:extLst>
              <a:ext uri="{FF2B5EF4-FFF2-40B4-BE49-F238E27FC236}">
                <a16:creationId xmlns:a16="http://schemas.microsoft.com/office/drawing/2014/main" id="{4EC31676-7E2F-BAFE-9615-B4445CCD2C72}"/>
              </a:ext>
            </a:extLst>
          </p:cNvPr>
          <p:cNvSpPr txBox="1"/>
          <p:nvPr/>
        </p:nvSpPr>
        <p:spPr>
          <a:xfrm>
            <a:off x="9778586" y="4966384"/>
            <a:ext cx="952500" cy="584775"/>
          </a:xfrm>
          <a:prstGeom prst="rect">
            <a:avLst/>
          </a:prstGeom>
          <a:noFill/>
        </p:spPr>
        <p:txBody>
          <a:bodyPr wrap="square">
            <a:spAutoFit/>
          </a:bodyPr>
          <a:lstStyle/>
          <a:p>
            <a:r>
              <a:rPr lang="en-US" sz="3200" dirty="0">
                <a:solidFill>
                  <a:srgbClr val="FF0000"/>
                </a:solidFill>
              </a:rPr>
              <a:t>3&gt;3</a:t>
            </a:r>
            <a:endParaRPr lang="ru-RU" sz="3200" dirty="0">
              <a:solidFill>
                <a:srgbClr val="FF0000"/>
              </a:solidFill>
            </a:endParaRPr>
          </a:p>
        </p:txBody>
      </p:sp>
    </p:spTree>
    <p:extLst>
      <p:ext uri="{BB962C8B-B14F-4D97-AF65-F5344CB8AC3E}">
        <p14:creationId xmlns:p14="http://schemas.microsoft.com/office/powerpoint/2010/main" val="314747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r>
              <a:rPr lang="en" dirty="0">
                <a:effectLst/>
              </a:rPr>
              <a:t>Break, continue</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18</a:t>
            </a:fld>
            <a:endParaRPr lang="en-US"/>
          </a:p>
        </p:txBody>
      </p:sp>
      <p:sp>
        <p:nvSpPr>
          <p:cNvPr id="6" name="Содержимое 19"/>
          <p:cNvSpPr txBox="1">
            <a:spLocks/>
          </p:cNvSpPr>
          <p:nvPr/>
        </p:nvSpPr>
        <p:spPr>
          <a:xfrm>
            <a:off x="838199" y="1403927"/>
            <a:ext cx="3111501" cy="100907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lumMod val="75000"/>
                </a:schemeClr>
              </a:buClr>
              <a:buNone/>
            </a:pPr>
            <a:endParaRPr lang="en-US" sz="4000" dirty="0">
              <a:solidFill>
                <a:schemeClr val="tx1">
                  <a:lumMod val="50000"/>
                </a:schemeClr>
              </a:solidFill>
            </a:endParaRPr>
          </a:p>
        </p:txBody>
      </p:sp>
      <p:sp>
        <p:nvSpPr>
          <p:cNvPr id="5" name="TextBox 4">
            <a:extLst>
              <a:ext uri="{FF2B5EF4-FFF2-40B4-BE49-F238E27FC236}">
                <a16:creationId xmlns:a16="http://schemas.microsoft.com/office/drawing/2014/main" id="{70B7EC20-E89A-B227-65EE-35808D7E1D02}"/>
              </a:ext>
            </a:extLst>
          </p:cNvPr>
          <p:cNvSpPr txBox="1"/>
          <p:nvPr/>
        </p:nvSpPr>
        <p:spPr>
          <a:xfrm>
            <a:off x="1016000" y="1308785"/>
            <a:ext cx="3619500" cy="4031873"/>
          </a:xfrm>
          <a:prstGeom prst="rect">
            <a:avLst/>
          </a:prstGeom>
          <a:noFill/>
        </p:spPr>
        <p:txBody>
          <a:bodyPr wrap="square">
            <a:spAutoFit/>
          </a:bodyPr>
          <a:lstStyle/>
          <a:p>
            <a:r>
              <a:rPr lang="en" sz="3200" dirty="0">
                <a:effectLst/>
              </a:rPr>
              <a:t>a</a:t>
            </a:r>
            <a:r>
              <a:rPr lang="en" sz="3200" dirty="0"/>
              <a:t> </a:t>
            </a:r>
            <a:r>
              <a:rPr lang="en" sz="3200" b="1" dirty="0">
                <a:effectLst/>
              </a:rPr>
              <a:t>=</a:t>
            </a:r>
            <a:r>
              <a:rPr lang="en" sz="3200" dirty="0"/>
              <a:t> </a:t>
            </a:r>
            <a:r>
              <a:rPr lang="en" sz="3200" dirty="0">
                <a:effectLst/>
              </a:rPr>
              <a:t>0</a:t>
            </a:r>
            <a:r>
              <a:rPr lang="en" sz="3200" dirty="0"/>
              <a:t> </a:t>
            </a:r>
          </a:p>
          <a:p>
            <a:r>
              <a:rPr lang="en" sz="3200" b="1" dirty="0">
                <a:effectLst/>
              </a:rPr>
              <a:t>while</a:t>
            </a:r>
            <a:r>
              <a:rPr lang="en" sz="3200" dirty="0"/>
              <a:t> </a:t>
            </a:r>
            <a:r>
              <a:rPr lang="en" sz="3200" b="1" dirty="0">
                <a:effectLst/>
              </a:rPr>
              <a:t>True</a:t>
            </a:r>
            <a:r>
              <a:rPr lang="en" sz="3200" dirty="0">
                <a:effectLst/>
              </a:rPr>
              <a:t>:</a:t>
            </a:r>
            <a:r>
              <a:rPr lang="en" sz="3200" dirty="0"/>
              <a:t> </a:t>
            </a:r>
          </a:p>
          <a:p>
            <a:r>
              <a:rPr lang="en" sz="3200" dirty="0">
                <a:effectLst/>
              </a:rPr>
              <a:t>    a</a:t>
            </a:r>
            <a:r>
              <a:rPr lang="en" sz="3200" dirty="0"/>
              <a:t> </a:t>
            </a:r>
            <a:r>
              <a:rPr lang="en" sz="3200" b="1" dirty="0">
                <a:effectLst/>
              </a:rPr>
              <a:t>+=</a:t>
            </a:r>
            <a:r>
              <a:rPr lang="en" sz="3200" dirty="0"/>
              <a:t> </a:t>
            </a:r>
            <a:r>
              <a:rPr lang="en" sz="3200" dirty="0">
                <a:effectLst/>
              </a:rPr>
              <a:t>1</a:t>
            </a:r>
            <a:r>
              <a:rPr lang="en" sz="3200" dirty="0"/>
              <a:t> </a:t>
            </a:r>
          </a:p>
          <a:p>
            <a:r>
              <a:rPr lang="en" sz="3200" b="1" dirty="0">
                <a:effectLst/>
              </a:rPr>
              <a:t>    if</a:t>
            </a:r>
            <a:r>
              <a:rPr lang="en" sz="3200" dirty="0"/>
              <a:t> </a:t>
            </a:r>
            <a:r>
              <a:rPr lang="en" sz="3200" dirty="0">
                <a:effectLst/>
              </a:rPr>
              <a:t>a</a:t>
            </a:r>
            <a:r>
              <a:rPr lang="en" sz="3200" dirty="0"/>
              <a:t> </a:t>
            </a:r>
            <a:r>
              <a:rPr lang="en" sz="3200" b="1" dirty="0">
                <a:effectLst/>
              </a:rPr>
              <a:t>%</a:t>
            </a:r>
            <a:r>
              <a:rPr lang="en" sz="3200" dirty="0"/>
              <a:t> </a:t>
            </a:r>
            <a:r>
              <a:rPr lang="en" sz="3200" dirty="0">
                <a:effectLst/>
              </a:rPr>
              <a:t>2</a:t>
            </a:r>
            <a:r>
              <a:rPr lang="en" sz="3200" dirty="0"/>
              <a:t> </a:t>
            </a:r>
            <a:r>
              <a:rPr lang="en" sz="3200" b="1" dirty="0">
                <a:effectLst/>
              </a:rPr>
              <a:t>==</a:t>
            </a:r>
            <a:r>
              <a:rPr lang="en" sz="3200" dirty="0"/>
              <a:t> </a:t>
            </a:r>
            <a:r>
              <a:rPr lang="en" sz="3200" dirty="0">
                <a:effectLst/>
              </a:rPr>
              <a:t>0:</a:t>
            </a:r>
            <a:r>
              <a:rPr lang="en" sz="3200" dirty="0"/>
              <a:t> </a:t>
            </a:r>
          </a:p>
          <a:p>
            <a:r>
              <a:rPr lang="en" sz="3200" b="1" dirty="0">
                <a:effectLst/>
              </a:rPr>
              <a:t>         </a:t>
            </a:r>
            <a:r>
              <a:rPr lang="en" sz="3200" b="1" dirty="0">
                <a:solidFill>
                  <a:schemeClr val="accent2"/>
                </a:solidFill>
                <a:effectLst/>
              </a:rPr>
              <a:t>continue</a:t>
            </a:r>
            <a:r>
              <a:rPr lang="en" sz="3200" dirty="0"/>
              <a:t> </a:t>
            </a:r>
          </a:p>
          <a:p>
            <a:r>
              <a:rPr lang="en" sz="3200" b="1" dirty="0">
                <a:effectLst/>
              </a:rPr>
              <a:t>    if</a:t>
            </a:r>
            <a:r>
              <a:rPr lang="en" sz="3200" dirty="0"/>
              <a:t> </a:t>
            </a:r>
            <a:r>
              <a:rPr lang="en" sz="3200" dirty="0">
                <a:effectLst/>
              </a:rPr>
              <a:t>a</a:t>
            </a:r>
            <a:r>
              <a:rPr lang="en" sz="3200" dirty="0"/>
              <a:t> </a:t>
            </a:r>
            <a:r>
              <a:rPr lang="en" sz="3200" b="1" dirty="0">
                <a:effectLst/>
              </a:rPr>
              <a:t>&gt;</a:t>
            </a:r>
            <a:r>
              <a:rPr lang="en" sz="3200" dirty="0"/>
              <a:t> </a:t>
            </a:r>
            <a:r>
              <a:rPr lang="en" sz="3200" dirty="0">
                <a:effectLst/>
              </a:rPr>
              <a:t>3:</a:t>
            </a:r>
            <a:r>
              <a:rPr lang="en" sz="3200" dirty="0"/>
              <a:t> </a:t>
            </a:r>
          </a:p>
          <a:p>
            <a:r>
              <a:rPr lang="en" sz="3200" b="1" dirty="0">
                <a:effectLst/>
              </a:rPr>
              <a:t>         </a:t>
            </a:r>
            <a:r>
              <a:rPr lang="en" sz="3200" b="1" dirty="0">
                <a:solidFill>
                  <a:schemeClr val="accent2"/>
                </a:solidFill>
                <a:effectLst/>
              </a:rPr>
              <a:t>break</a:t>
            </a:r>
            <a:r>
              <a:rPr lang="en" sz="3200" dirty="0"/>
              <a:t> </a:t>
            </a:r>
          </a:p>
          <a:p>
            <a:r>
              <a:rPr lang="en" sz="3200" dirty="0">
                <a:effectLst/>
              </a:rPr>
              <a:t>    print(a)</a:t>
            </a:r>
            <a:endParaRPr lang="ru-RU" sz="3200" dirty="0"/>
          </a:p>
        </p:txBody>
      </p:sp>
      <p:sp>
        <p:nvSpPr>
          <p:cNvPr id="9" name="TextBox 8">
            <a:extLst>
              <a:ext uri="{FF2B5EF4-FFF2-40B4-BE49-F238E27FC236}">
                <a16:creationId xmlns:a16="http://schemas.microsoft.com/office/drawing/2014/main" id="{B11F2DBC-06C8-C96C-15D4-1256D8B95771}"/>
              </a:ext>
            </a:extLst>
          </p:cNvPr>
          <p:cNvSpPr txBox="1"/>
          <p:nvPr/>
        </p:nvSpPr>
        <p:spPr>
          <a:xfrm>
            <a:off x="5410202" y="1099917"/>
            <a:ext cx="4292600" cy="2308324"/>
          </a:xfrm>
          <a:prstGeom prst="rect">
            <a:avLst/>
          </a:prstGeom>
          <a:noFill/>
        </p:spPr>
        <p:txBody>
          <a:bodyPr wrap="square">
            <a:spAutoFit/>
          </a:bodyPr>
          <a:lstStyle/>
          <a:p>
            <a:r>
              <a:rPr lang="en" sz="1800" dirty="0">
                <a:effectLst/>
              </a:rPr>
              <a:t>a</a:t>
            </a:r>
            <a:r>
              <a:rPr lang="en" sz="1800" dirty="0"/>
              <a:t> </a:t>
            </a:r>
            <a:r>
              <a:rPr lang="en" sz="1800" b="1" dirty="0">
                <a:effectLst/>
              </a:rPr>
              <a:t>=</a:t>
            </a:r>
            <a:r>
              <a:rPr lang="en" sz="1800" dirty="0"/>
              <a:t> </a:t>
            </a:r>
            <a:r>
              <a:rPr lang="en" sz="1800" dirty="0">
                <a:effectLst/>
              </a:rPr>
              <a:t>0</a:t>
            </a:r>
            <a:r>
              <a:rPr lang="en" sz="1800" dirty="0"/>
              <a:t> </a:t>
            </a:r>
          </a:p>
          <a:p>
            <a:r>
              <a:rPr lang="en" sz="1800" b="1" dirty="0">
                <a:effectLst/>
              </a:rPr>
              <a:t>while</a:t>
            </a:r>
            <a:r>
              <a:rPr lang="en" sz="1800" dirty="0"/>
              <a:t> </a:t>
            </a:r>
            <a:r>
              <a:rPr lang="en" sz="1800" b="1" dirty="0">
                <a:effectLst/>
              </a:rPr>
              <a:t>True</a:t>
            </a:r>
            <a:r>
              <a:rPr lang="en" sz="1800" dirty="0">
                <a:effectLst/>
              </a:rPr>
              <a:t>:</a:t>
            </a:r>
            <a:r>
              <a:rPr lang="en" sz="1800" dirty="0"/>
              <a:t> </a:t>
            </a:r>
          </a:p>
          <a:p>
            <a:r>
              <a:rPr lang="en" sz="1800" dirty="0">
                <a:effectLst/>
              </a:rPr>
              <a:t>    </a:t>
            </a:r>
            <a:r>
              <a:rPr lang="en" sz="1800" dirty="0">
                <a:solidFill>
                  <a:schemeClr val="accent2"/>
                </a:solidFill>
                <a:effectLst/>
              </a:rPr>
              <a:t>0</a:t>
            </a:r>
            <a:r>
              <a:rPr lang="en" sz="1800" dirty="0"/>
              <a:t> </a:t>
            </a:r>
            <a:r>
              <a:rPr lang="en" sz="1800" b="1" dirty="0">
                <a:effectLst/>
              </a:rPr>
              <a:t>+=</a:t>
            </a:r>
            <a:r>
              <a:rPr lang="en" sz="1800" dirty="0"/>
              <a:t> </a:t>
            </a:r>
            <a:r>
              <a:rPr lang="en" sz="1800" dirty="0">
                <a:effectLst/>
              </a:rPr>
              <a:t>1</a:t>
            </a:r>
            <a:r>
              <a:rPr lang="en" sz="1800" dirty="0"/>
              <a:t> </a:t>
            </a:r>
          </a:p>
          <a:p>
            <a:r>
              <a:rPr lang="en" sz="1800" b="1" dirty="0">
                <a:effectLst/>
              </a:rPr>
              <a:t>    if</a:t>
            </a:r>
            <a:r>
              <a:rPr lang="en" sz="1800" dirty="0"/>
              <a:t> </a:t>
            </a:r>
            <a:r>
              <a:rPr lang="en" sz="1800" dirty="0">
                <a:solidFill>
                  <a:schemeClr val="accent2"/>
                </a:solidFill>
                <a:effectLst/>
              </a:rPr>
              <a:t>1</a:t>
            </a:r>
            <a:r>
              <a:rPr lang="en" sz="1800" dirty="0"/>
              <a:t> </a:t>
            </a:r>
            <a:r>
              <a:rPr lang="en" sz="1800" b="1" dirty="0">
                <a:effectLst/>
              </a:rPr>
              <a:t>%</a:t>
            </a:r>
            <a:r>
              <a:rPr lang="en" sz="1800" dirty="0"/>
              <a:t> </a:t>
            </a:r>
            <a:r>
              <a:rPr lang="en" sz="1800" dirty="0">
                <a:effectLst/>
              </a:rPr>
              <a:t>2</a:t>
            </a:r>
            <a:r>
              <a:rPr lang="en" sz="1800" dirty="0"/>
              <a:t> </a:t>
            </a:r>
            <a:r>
              <a:rPr lang="en" sz="1800" b="1" dirty="0">
                <a:effectLst/>
              </a:rPr>
              <a:t>==</a:t>
            </a:r>
            <a:r>
              <a:rPr lang="en" sz="1800" dirty="0"/>
              <a:t> </a:t>
            </a:r>
            <a:r>
              <a:rPr lang="en" sz="1800" dirty="0">
                <a:effectLst/>
              </a:rPr>
              <a:t>0:</a:t>
            </a:r>
            <a:r>
              <a:rPr lang="en" sz="1800" dirty="0"/>
              <a:t> </a:t>
            </a:r>
          </a:p>
          <a:p>
            <a:r>
              <a:rPr lang="en" sz="1800" b="1" dirty="0">
                <a:effectLst/>
              </a:rPr>
              <a:t>         </a:t>
            </a:r>
            <a:r>
              <a:rPr lang="en" sz="1800" b="1" dirty="0">
                <a:solidFill>
                  <a:schemeClr val="accent2"/>
                </a:solidFill>
                <a:effectLst/>
              </a:rPr>
              <a:t>continue</a:t>
            </a:r>
            <a:r>
              <a:rPr lang="en" sz="1800" dirty="0"/>
              <a:t> </a:t>
            </a:r>
          </a:p>
          <a:p>
            <a:r>
              <a:rPr lang="en" sz="1800" b="1" dirty="0">
                <a:effectLst/>
              </a:rPr>
              <a:t>    if</a:t>
            </a:r>
            <a:r>
              <a:rPr lang="en" sz="1800" dirty="0"/>
              <a:t> </a:t>
            </a:r>
            <a:r>
              <a:rPr lang="en" sz="1800" dirty="0">
                <a:solidFill>
                  <a:schemeClr val="accent2"/>
                </a:solidFill>
                <a:effectLst/>
              </a:rPr>
              <a:t>1</a:t>
            </a:r>
            <a:r>
              <a:rPr lang="en" sz="1800" dirty="0"/>
              <a:t> </a:t>
            </a:r>
            <a:r>
              <a:rPr lang="en" sz="1800" b="1" dirty="0">
                <a:effectLst/>
              </a:rPr>
              <a:t>&gt;</a:t>
            </a:r>
            <a:r>
              <a:rPr lang="en" sz="1800" dirty="0"/>
              <a:t> </a:t>
            </a:r>
            <a:r>
              <a:rPr lang="en" sz="1800" dirty="0">
                <a:effectLst/>
              </a:rPr>
              <a:t>3:</a:t>
            </a:r>
            <a:r>
              <a:rPr lang="en" sz="1800" dirty="0"/>
              <a:t> </a:t>
            </a:r>
          </a:p>
          <a:p>
            <a:r>
              <a:rPr lang="en" sz="1800" b="1" dirty="0">
                <a:effectLst/>
              </a:rPr>
              <a:t>         </a:t>
            </a:r>
            <a:r>
              <a:rPr lang="en" sz="1800" b="1" dirty="0">
                <a:solidFill>
                  <a:schemeClr val="accent2"/>
                </a:solidFill>
                <a:effectLst/>
              </a:rPr>
              <a:t>break</a:t>
            </a:r>
            <a:r>
              <a:rPr lang="en" sz="1800" dirty="0"/>
              <a:t> </a:t>
            </a:r>
          </a:p>
          <a:p>
            <a:r>
              <a:rPr lang="en" sz="1800" dirty="0">
                <a:effectLst/>
              </a:rPr>
              <a:t>    print(a)</a:t>
            </a:r>
            <a:endParaRPr lang="ru-RU" sz="1800" dirty="0"/>
          </a:p>
        </p:txBody>
      </p:sp>
      <p:sp>
        <p:nvSpPr>
          <p:cNvPr id="10" name="Выгнутая вправо стрелка 9">
            <a:extLst>
              <a:ext uri="{FF2B5EF4-FFF2-40B4-BE49-F238E27FC236}">
                <a16:creationId xmlns:a16="http://schemas.microsoft.com/office/drawing/2014/main" id="{B8B5CFD7-0C9B-1880-7939-895D53B14791}"/>
              </a:ext>
            </a:extLst>
          </p:cNvPr>
          <p:cNvSpPr/>
          <p:nvPr/>
        </p:nvSpPr>
        <p:spPr>
          <a:xfrm>
            <a:off x="7118425" y="1736093"/>
            <a:ext cx="495300" cy="359063"/>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Выгнутая вправо стрелка 10">
            <a:extLst>
              <a:ext uri="{FF2B5EF4-FFF2-40B4-BE49-F238E27FC236}">
                <a16:creationId xmlns:a16="http://schemas.microsoft.com/office/drawing/2014/main" id="{B57969F4-36D6-4D66-F8C5-A011DFB09D55}"/>
              </a:ext>
            </a:extLst>
          </p:cNvPr>
          <p:cNvSpPr/>
          <p:nvPr/>
        </p:nvSpPr>
        <p:spPr>
          <a:xfrm>
            <a:off x="7131125" y="2100041"/>
            <a:ext cx="495300" cy="571844"/>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2" name="Выгнутая вправо стрелка 11">
            <a:extLst>
              <a:ext uri="{FF2B5EF4-FFF2-40B4-BE49-F238E27FC236}">
                <a16:creationId xmlns:a16="http://schemas.microsoft.com/office/drawing/2014/main" id="{28201658-9564-5FD8-E5E6-F04F1E358AF5}"/>
              </a:ext>
            </a:extLst>
          </p:cNvPr>
          <p:cNvSpPr/>
          <p:nvPr/>
        </p:nvSpPr>
        <p:spPr>
          <a:xfrm>
            <a:off x="7137475" y="2671885"/>
            <a:ext cx="482600" cy="584200"/>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4" name="TextBox 13">
            <a:extLst>
              <a:ext uri="{FF2B5EF4-FFF2-40B4-BE49-F238E27FC236}">
                <a16:creationId xmlns:a16="http://schemas.microsoft.com/office/drawing/2014/main" id="{8486452B-038A-40A1-B2D7-5DDA47C9DD21}"/>
              </a:ext>
            </a:extLst>
          </p:cNvPr>
          <p:cNvSpPr txBox="1"/>
          <p:nvPr/>
        </p:nvSpPr>
        <p:spPr>
          <a:xfrm>
            <a:off x="9048827" y="1060523"/>
            <a:ext cx="2133600" cy="2308324"/>
          </a:xfrm>
          <a:prstGeom prst="rect">
            <a:avLst/>
          </a:prstGeom>
          <a:noFill/>
        </p:spPr>
        <p:txBody>
          <a:bodyPr wrap="square">
            <a:spAutoFit/>
          </a:bodyPr>
          <a:lstStyle/>
          <a:p>
            <a:r>
              <a:rPr lang="en" sz="1800" dirty="0">
                <a:effectLst/>
              </a:rPr>
              <a:t>a</a:t>
            </a:r>
            <a:r>
              <a:rPr lang="en" sz="1800" dirty="0"/>
              <a:t> </a:t>
            </a:r>
            <a:r>
              <a:rPr lang="en" sz="1800" b="1" dirty="0">
                <a:effectLst/>
              </a:rPr>
              <a:t>=</a:t>
            </a:r>
            <a:r>
              <a:rPr lang="en" sz="1800" dirty="0"/>
              <a:t> </a:t>
            </a:r>
            <a:r>
              <a:rPr lang="en" sz="1800" dirty="0">
                <a:effectLst/>
              </a:rPr>
              <a:t>0</a:t>
            </a:r>
            <a:r>
              <a:rPr lang="en" sz="1800" dirty="0"/>
              <a:t> </a:t>
            </a:r>
          </a:p>
          <a:p>
            <a:r>
              <a:rPr lang="en" sz="1800" b="1" dirty="0">
                <a:effectLst/>
              </a:rPr>
              <a:t>while</a:t>
            </a:r>
            <a:r>
              <a:rPr lang="en" sz="1800" dirty="0"/>
              <a:t> </a:t>
            </a:r>
            <a:r>
              <a:rPr lang="en" sz="1800" b="1" dirty="0">
                <a:effectLst/>
              </a:rPr>
              <a:t>True</a:t>
            </a:r>
            <a:r>
              <a:rPr lang="en" sz="1800" dirty="0">
                <a:effectLst/>
              </a:rPr>
              <a:t>:</a:t>
            </a:r>
            <a:r>
              <a:rPr lang="en" sz="1800" dirty="0"/>
              <a:t> </a:t>
            </a:r>
          </a:p>
          <a:p>
            <a:r>
              <a:rPr lang="en" sz="1800" dirty="0">
                <a:effectLst/>
              </a:rPr>
              <a:t>    </a:t>
            </a:r>
            <a:r>
              <a:rPr lang="en" dirty="0">
                <a:solidFill>
                  <a:schemeClr val="accent2"/>
                </a:solidFill>
              </a:rPr>
              <a:t>1</a:t>
            </a:r>
            <a:r>
              <a:rPr lang="en" sz="1800" dirty="0"/>
              <a:t> </a:t>
            </a:r>
            <a:r>
              <a:rPr lang="en" sz="1800" b="1" dirty="0">
                <a:effectLst/>
              </a:rPr>
              <a:t>+=</a:t>
            </a:r>
            <a:r>
              <a:rPr lang="en" sz="1800" dirty="0"/>
              <a:t> </a:t>
            </a:r>
            <a:r>
              <a:rPr lang="en" sz="1800" dirty="0">
                <a:effectLst/>
              </a:rPr>
              <a:t>1</a:t>
            </a:r>
            <a:r>
              <a:rPr lang="en" sz="1800" dirty="0"/>
              <a:t> </a:t>
            </a:r>
          </a:p>
          <a:p>
            <a:r>
              <a:rPr lang="en" sz="1800" b="1" dirty="0">
                <a:effectLst/>
              </a:rPr>
              <a:t>    if</a:t>
            </a:r>
            <a:r>
              <a:rPr lang="en" sz="1800" dirty="0"/>
              <a:t> </a:t>
            </a:r>
            <a:r>
              <a:rPr lang="en" sz="1800" dirty="0">
                <a:solidFill>
                  <a:schemeClr val="accent2"/>
                </a:solidFill>
                <a:effectLst/>
              </a:rPr>
              <a:t>2</a:t>
            </a:r>
            <a:r>
              <a:rPr lang="en" sz="1800" dirty="0"/>
              <a:t> </a:t>
            </a:r>
            <a:r>
              <a:rPr lang="en" sz="1800" b="1" dirty="0">
                <a:effectLst/>
              </a:rPr>
              <a:t>%</a:t>
            </a:r>
            <a:r>
              <a:rPr lang="en" sz="1800" dirty="0"/>
              <a:t> </a:t>
            </a:r>
            <a:r>
              <a:rPr lang="en" sz="1800" dirty="0">
                <a:effectLst/>
              </a:rPr>
              <a:t>2</a:t>
            </a:r>
            <a:r>
              <a:rPr lang="en" sz="1800" dirty="0"/>
              <a:t> </a:t>
            </a:r>
            <a:r>
              <a:rPr lang="en" sz="1800" b="1" dirty="0">
                <a:effectLst/>
              </a:rPr>
              <a:t>==</a:t>
            </a:r>
            <a:r>
              <a:rPr lang="en" sz="1800" dirty="0"/>
              <a:t> </a:t>
            </a:r>
            <a:r>
              <a:rPr lang="en" sz="1800" dirty="0">
                <a:effectLst/>
              </a:rPr>
              <a:t>0:</a:t>
            </a:r>
            <a:r>
              <a:rPr lang="en" sz="1800" dirty="0"/>
              <a:t> </a:t>
            </a:r>
          </a:p>
          <a:p>
            <a:r>
              <a:rPr lang="en" sz="1800" b="1" dirty="0">
                <a:effectLst/>
              </a:rPr>
              <a:t>         </a:t>
            </a:r>
            <a:r>
              <a:rPr lang="en" sz="1800" b="1" dirty="0">
                <a:solidFill>
                  <a:schemeClr val="accent2"/>
                </a:solidFill>
                <a:effectLst/>
              </a:rPr>
              <a:t>continue</a:t>
            </a:r>
            <a:r>
              <a:rPr lang="en" sz="1800" dirty="0"/>
              <a:t> </a:t>
            </a:r>
          </a:p>
          <a:p>
            <a:r>
              <a:rPr lang="en" sz="1800" b="1" dirty="0">
                <a:effectLst/>
              </a:rPr>
              <a:t>    if</a:t>
            </a:r>
            <a:r>
              <a:rPr lang="en" sz="1800" dirty="0"/>
              <a:t> </a:t>
            </a:r>
            <a:r>
              <a:rPr lang="en" sz="1800" dirty="0">
                <a:solidFill>
                  <a:schemeClr val="accent2"/>
                </a:solidFill>
                <a:effectLst/>
              </a:rPr>
              <a:t>2</a:t>
            </a:r>
            <a:r>
              <a:rPr lang="en" sz="1800" dirty="0"/>
              <a:t> </a:t>
            </a:r>
            <a:r>
              <a:rPr lang="en" sz="1800" b="1" dirty="0">
                <a:effectLst/>
              </a:rPr>
              <a:t>&gt;</a:t>
            </a:r>
            <a:r>
              <a:rPr lang="en" sz="1800" dirty="0"/>
              <a:t> </a:t>
            </a:r>
            <a:r>
              <a:rPr lang="en" sz="1800" dirty="0">
                <a:effectLst/>
              </a:rPr>
              <a:t>3:</a:t>
            </a:r>
            <a:r>
              <a:rPr lang="en" sz="1800" dirty="0"/>
              <a:t> </a:t>
            </a:r>
          </a:p>
          <a:p>
            <a:r>
              <a:rPr lang="en" sz="1800" b="1" dirty="0">
                <a:effectLst/>
              </a:rPr>
              <a:t>         </a:t>
            </a:r>
            <a:r>
              <a:rPr lang="en" sz="1800" b="1" dirty="0">
                <a:solidFill>
                  <a:schemeClr val="accent2"/>
                </a:solidFill>
                <a:effectLst/>
              </a:rPr>
              <a:t>break</a:t>
            </a:r>
            <a:r>
              <a:rPr lang="en" sz="1800" dirty="0"/>
              <a:t> </a:t>
            </a:r>
          </a:p>
          <a:p>
            <a:r>
              <a:rPr lang="en" sz="1800" dirty="0">
                <a:effectLst/>
              </a:rPr>
              <a:t>    print(a)</a:t>
            </a:r>
            <a:endParaRPr lang="ru-RU" sz="1800" dirty="0"/>
          </a:p>
        </p:txBody>
      </p:sp>
      <p:sp>
        <p:nvSpPr>
          <p:cNvPr id="15" name="Выгнутая вправо стрелка 14">
            <a:extLst>
              <a:ext uri="{FF2B5EF4-FFF2-40B4-BE49-F238E27FC236}">
                <a16:creationId xmlns:a16="http://schemas.microsoft.com/office/drawing/2014/main" id="{2E3A539F-4B7C-3DF3-0403-BCDD67359D51}"/>
              </a:ext>
            </a:extLst>
          </p:cNvPr>
          <p:cNvSpPr/>
          <p:nvPr/>
        </p:nvSpPr>
        <p:spPr>
          <a:xfrm>
            <a:off x="10655300" y="1679616"/>
            <a:ext cx="495300" cy="376148"/>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6">
                  <a:lumMod val="75000"/>
                </a:schemeClr>
              </a:solidFill>
            </a:endParaRPr>
          </a:p>
        </p:txBody>
      </p:sp>
      <p:sp>
        <p:nvSpPr>
          <p:cNvPr id="16" name="Выгнутая вправо стрелка 15">
            <a:extLst>
              <a:ext uri="{FF2B5EF4-FFF2-40B4-BE49-F238E27FC236}">
                <a16:creationId xmlns:a16="http://schemas.microsoft.com/office/drawing/2014/main" id="{41BFE106-425D-CD5E-B406-58E3CABB9E75}"/>
              </a:ext>
            </a:extLst>
          </p:cNvPr>
          <p:cNvSpPr/>
          <p:nvPr/>
        </p:nvSpPr>
        <p:spPr>
          <a:xfrm>
            <a:off x="10668000" y="2095157"/>
            <a:ext cx="495300" cy="317844"/>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7" name="Выгнутая вправо стрелка 16">
            <a:extLst>
              <a:ext uri="{FF2B5EF4-FFF2-40B4-BE49-F238E27FC236}">
                <a16:creationId xmlns:a16="http://schemas.microsoft.com/office/drawing/2014/main" id="{357E1C42-C7C2-8AD8-6956-950F640A46B6}"/>
              </a:ext>
            </a:extLst>
          </p:cNvPr>
          <p:cNvSpPr/>
          <p:nvPr/>
        </p:nvSpPr>
        <p:spPr>
          <a:xfrm flipV="1">
            <a:off x="11207827" y="1728931"/>
            <a:ext cx="724054" cy="558799"/>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9" name="TextBox 18">
            <a:extLst>
              <a:ext uri="{FF2B5EF4-FFF2-40B4-BE49-F238E27FC236}">
                <a16:creationId xmlns:a16="http://schemas.microsoft.com/office/drawing/2014/main" id="{60B08A41-8238-1343-FE04-FC04EF584CAD}"/>
              </a:ext>
            </a:extLst>
          </p:cNvPr>
          <p:cNvSpPr txBox="1"/>
          <p:nvPr/>
        </p:nvSpPr>
        <p:spPr>
          <a:xfrm>
            <a:off x="5537277" y="3547762"/>
            <a:ext cx="1828798" cy="2308324"/>
          </a:xfrm>
          <a:prstGeom prst="rect">
            <a:avLst/>
          </a:prstGeom>
          <a:noFill/>
        </p:spPr>
        <p:txBody>
          <a:bodyPr wrap="square">
            <a:spAutoFit/>
          </a:bodyPr>
          <a:lstStyle/>
          <a:p>
            <a:r>
              <a:rPr lang="en" sz="1800" dirty="0">
                <a:effectLst/>
              </a:rPr>
              <a:t>a</a:t>
            </a:r>
            <a:r>
              <a:rPr lang="en" sz="1800" dirty="0"/>
              <a:t> </a:t>
            </a:r>
            <a:r>
              <a:rPr lang="en" sz="1800" b="1" dirty="0">
                <a:effectLst/>
              </a:rPr>
              <a:t>=</a:t>
            </a:r>
            <a:r>
              <a:rPr lang="en" sz="1800" dirty="0"/>
              <a:t> </a:t>
            </a:r>
            <a:r>
              <a:rPr lang="en" sz="1800" dirty="0">
                <a:effectLst/>
              </a:rPr>
              <a:t>0</a:t>
            </a:r>
            <a:r>
              <a:rPr lang="en" sz="1800" dirty="0"/>
              <a:t> </a:t>
            </a:r>
          </a:p>
          <a:p>
            <a:r>
              <a:rPr lang="en" sz="1800" b="1" dirty="0">
                <a:effectLst/>
              </a:rPr>
              <a:t>while</a:t>
            </a:r>
            <a:r>
              <a:rPr lang="en" sz="1800" dirty="0"/>
              <a:t> </a:t>
            </a:r>
            <a:r>
              <a:rPr lang="en" sz="1800" b="1" dirty="0">
                <a:effectLst/>
              </a:rPr>
              <a:t>True</a:t>
            </a:r>
            <a:r>
              <a:rPr lang="en" sz="1800" dirty="0">
                <a:effectLst/>
              </a:rPr>
              <a:t>:</a:t>
            </a:r>
            <a:r>
              <a:rPr lang="en" sz="1800" dirty="0"/>
              <a:t> </a:t>
            </a:r>
          </a:p>
          <a:p>
            <a:r>
              <a:rPr lang="en" sz="1800" dirty="0">
                <a:effectLst/>
              </a:rPr>
              <a:t>    </a:t>
            </a:r>
            <a:r>
              <a:rPr lang="en" dirty="0">
                <a:solidFill>
                  <a:schemeClr val="accent2"/>
                </a:solidFill>
              </a:rPr>
              <a:t>2</a:t>
            </a:r>
            <a:r>
              <a:rPr lang="en" sz="1800" dirty="0"/>
              <a:t> </a:t>
            </a:r>
            <a:r>
              <a:rPr lang="en" sz="1800" b="1" dirty="0">
                <a:effectLst/>
              </a:rPr>
              <a:t>+=</a:t>
            </a:r>
            <a:r>
              <a:rPr lang="en" sz="1800" dirty="0"/>
              <a:t> </a:t>
            </a:r>
            <a:r>
              <a:rPr lang="en" sz="1800" dirty="0">
                <a:effectLst/>
              </a:rPr>
              <a:t>1</a:t>
            </a:r>
            <a:r>
              <a:rPr lang="en" sz="1800" dirty="0"/>
              <a:t> </a:t>
            </a:r>
          </a:p>
          <a:p>
            <a:r>
              <a:rPr lang="en" sz="1800" b="1" dirty="0">
                <a:effectLst/>
              </a:rPr>
              <a:t>    if</a:t>
            </a:r>
            <a:r>
              <a:rPr lang="en" sz="1800" dirty="0"/>
              <a:t> </a:t>
            </a:r>
            <a:r>
              <a:rPr lang="en" sz="1800" dirty="0">
                <a:solidFill>
                  <a:schemeClr val="accent2"/>
                </a:solidFill>
                <a:effectLst/>
              </a:rPr>
              <a:t>3</a:t>
            </a:r>
            <a:r>
              <a:rPr lang="en" sz="1800" dirty="0"/>
              <a:t> </a:t>
            </a:r>
            <a:r>
              <a:rPr lang="en" sz="1800" b="1" dirty="0">
                <a:effectLst/>
              </a:rPr>
              <a:t>%</a:t>
            </a:r>
            <a:r>
              <a:rPr lang="en" sz="1800" dirty="0"/>
              <a:t> </a:t>
            </a:r>
            <a:r>
              <a:rPr lang="en" sz="1800" dirty="0">
                <a:effectLst/>
              </a:rPr>
              <a:t>2</a:t>
            </a:r>
            <a:r>
              <a:rPr lang="en" sz="1800" dirty="0"/>
              <a:t> </a:t>
            </a:r>
            <a:r>
              <a:rPr lang="en" sz="1800" b="1" dirty="0">
                <a:effectLst/>
              </a:rPr>
              <a:t>==</a:t>
            </a:r>
            <a:r>
              <a:rPr lang="en" sz="1800" dirty="0"/>
              <a:t> </a:t>
            </a:r>
            <a:r>
              <a:rPr lang="en" sz="1800" dirty="0">
                <a:effectLst/>
              </a:rPr>
              <a:t>0:</a:t>
            </a:r>
            <a:r>
              <a:rPr lang="en" sz="1800" dirty="0"/>
              <a:t> </a:t>
            </a:r>
          </a:p>
          <a:p>
            <a:r>
              <a:rPr lang="en" sz="1800" b="1" dirty="0">
                <a:effectLst/>
              </a:rPr>
              <a:t>         </a:t>
            </a:r>
            <a:r>
              <a:rPr lang="en" sz="1800" b="1" dirty="0">
                <a:solidFill>
                  <a:schemeClr val="accent2"/>
                </a:solidFill>
                <a:effectLst/>
              </a:rPr>
              <a:t>continue</a:t>
            </a:r>
            <a:r>
              <a:rPr lang="en" sz="1800" dirty="0"/>
              <a:t> </a:t>
            </a:r>
          </a:p>
          <a:p>
            <a:r>
              <a:rPr lang="en" sz="1800" b="1" dirty="0">
                <a:effectLst/>
              </a:rPr>
              <a:t>    if</a:t>
            </a:r>
            <a:r>
              <a:rPr lang="en" sz="1800" dirty="0"/>
              <a:t> </a:t>
            </a:r>
            <a:r>
              <a:rPr lang="en" sz="1800" dirty="0">
                <a:solidFill>
                  <a:srgbClr val="FF6600"/>
                </a:solidFill>
                <a:effectLst/>
              </a:rPr>
              <a:t>3</a:t>
            </a:r>
            <a:r>
              <a:rPr lang="en" sz="1800" dirty="0"/>
              <a:t> </a:t>
            </a:r>
            <a:r>
              <a:rPr lang="en" sz="1800" b="1" dirty="0">
                <a:effectLst/>
              </a:rPr>
              <a:t>&gt;</a:t>
            </a:r>
            <a:r>
              <a:rPr lang="en" sz="1800" dirty="0"/>
              <a:t> </a:t>
            </a:r>
            <a:r>
              <a:rPr lang="en" sz="1800" dirty="0">
                <a:effectLst/>
              </a:rPr>
              <a:t>3:</a:t>
            </a:r>
            <a:r>
              <a:rPr lang="en" sz="1800" dirty="0"/>
              <a:t> </a:t>
            </a:r>
          </a:p>
          <a:p>
            <a:r>
              <a:rPr lang="en" sz="1800" b="1" dirty="0">
                <a:effectLst/>
              </a:rPr>
              <a:t>         </a:t>
            </a:r>
            <a:r>
              <a:rPr lang="en" sz="1800" b="1" dirty="0">
                <a:solidFill>
                  <a:schemeClr val="accent2"/>
                </a:solidFill>
                <a:effectLst/>
              </a:rPr>
              <a:t>break</a:t>
            </a:r>
            <a:r>
              <a:rPr lang="en" sz="1800" dirty="0"/>
              <a:t> </a:t>
            </a:r>
          </a:p>
          <a:p>
            <a:r>
              <a:rPr lang="en" sz="1800" dirty="0">
                <a:effectLst/>
              </a:rPr>
              <a:t>    print(a)</a:t>
            </a:r>
            <a:endParaRPr lang="ru-RU" sz="1800" dirty="0"/>
          </a:p>
        </p:txBody>
      </p:sp>
      <p:sp>
        <p:nvSpPr>
          <p:cNvPr id="20" name="Выгнутая вправо стрелка 19">
            <a:extLst>
              <a:ext uri="{FF2B5EF4-FFF2-40B4-BE49-F238E27FC236}">
                <a16:creationId xmlns:a16="http://schemas.microsoft.com/office/drawing/2014/main" id="{4A5A257C-1381-FE99-FE5A-69FFE8BAE2FF}"/>
              </a:ext>
            </a:extLst>
          </p:cNvPr>
          <p:cNvSpPr/>
          <p:nvPr/>
        </p:nvSpPr>
        <p:spPr>
          <a:xfrm>
            <a:off x="7143827" y="4203699"/>
            <a:ext cx="482600" cy="333387"/>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1" name="Выгнутая вправо стрелка 20">
            <a:extLst>
              <a:ext uri="{FF2B5EF4-FFF2-40B4-BE49-F238E27FC236}">
                <a16:creationId xmlns:a16="http://schemas.microsoft.com/office/drawing/2014/main" id="{9ED276F7-A405-4454-E4E3-7EE4199961A3}"/>
              </a:ext>
            </a:extLst>
          </p:cNvPr>
          <p:cNvSpPr/>
          <p:nvPr/>
        </p:nvSpPr>
        <p:spPr>
          <a:xfrm>
            <a:off x="7175652" y="4548908"/>
            <a:ext cx="482600" cy="644115"/>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2" name="Выгнутая вправо стрелка 21">
            <a:extLst>
              <a:ext uri="{FF2B5EF4-FFF2-40B4-BE49-F238E27FC236}">
                <a16:creationId xmlns:a16="http://schemas.microsoft.com/office/drawing/2014/main" id="{3E2762D3-7C86-3758-8CAB-659A9DE22F91}"/>
              </a:ext>
            </a:extLst>
          </p:cNvPr>
          <p:cNvSpPr/>
          <p:nvPr/>
        </p:nvSpPr>
        <p:spPr>
          <a:xfrm>
            <a:off x="6772351" y="5165850"/>
            <a:ext cx="482600" cy="285465"/>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3" name="Выгнутая вправо стрелка 22">
            <a:extLst>
              <a:ext uri="{FF2B5EF4-FFF2-40B4-BE49-F238E27FC236}">
                <a16:creationId xmlns:a16="http://schemas.microsoft.com/office/drawing/2014/main" id="{95C9726F-12AD-C991-F5F3-37FA42CF3C61}"/>
              </a:ext>
            </a:extLst>
          </p:cNvPr>
          <p:cNvSpPr/>
          <p:nvPr/>
        </p:nvSpPr>
        <p:spPr>
          <a:xfrm>
            <a:off x="6772351" y="5451316"/>
            <a:ext cx="482600" cy="226438"/>
          </a:xfrm>
          <a:prstGeom prst="curvedLeftArrow">
            <a:avLst>
              <a:gd name="adj1" fmla="val 25000"/>
              <a:gd name="adj2" fmla="val 410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Стрелка вправо 23">
            <a:extLst>
              <a:ext uri="{FF2B5EF4-FFF2-40B4-BE49-F238E27FC236}">
                <a16:creationId xmlns:a16="http://schemas.microsoft.com/office/drawing/2014/main" id="{9941461A-FB6C-66ED-4D6C-EA174062B0CC}"/>
              </a:ext>
            </a:extLst>
          </p:cNvPr>
          <p:cNvSpPr/>
          <p:nvPr/>
        </p:nvSpPr>
        <p:spPr>
          <a:xfrm>
            <a:off x="8490025" y="4842000"/>
            <a:ext cx="12573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25" name="TextBox 24">
            <a:extLst>
              <a:ext uri="{FF2B5EF4-FFF2-40B4-BE49-F238E27FC236}">
                <a16:creationId xmlns:a16="http://schemas.microsoft.com/office/drawing/2014/main" id="{5C5F4A39-C8CA-BD91-5936-8F9219218F46}"/>
              </a:ext>
            </a:extLst>
          </p:cNvPr>
          <p:cNvSpPr txBox="1"/>
          <p:nvPr/>
        </p:nvSpPr>
        <p:spPr>
          <a:xfrm>
            <a:off x="10077527" y="4843369"/>
            <a:ext cx="301686" cy="646331"/>
          </a:xfrm>
          <a:prstGeom prst="rect">
            <a:avLst/>
          </a:prstGeom>
          <a:noFill/>
        </p:spPr>
        <p:txBody>
          <a:bodyPr wrap="none" rtlCol="0">
            <a:spAutoFit/>
          </a:bodyPr>
          <a:lstStyle/>
          <a:p>
            <a:r>
              <a:rPr lang="en-US" dirty="0"/>
              <a:t>1</a:t>
            </a:r>
          </a:p>
          <a:p>
            <a:r>
              <a:rPr lang="en-US" dirty="0"/>
              <a:t>3</a:t>
            </a:r>
            <a:endParaRPr lang="ru-RU" dirty="0"/>
          </a:p>
        </p:txBody>
      </p:sp>
    </p:spTree>
    <p:extLst>
      <p:ext uri="{BB962C8B-B14F-4D97-AF65-F5344CB8AC3E}">
        <p14:creationId xmlns:p14="http://schemas.microsoft.com/office/powerpoint/2010/main" val="219865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A896BDD-8C87-40D7-8650-5CFFA3FBC00B}" type="slidenum">
              <a:rPr lang="en-US" smtClean="0"/>
              <a:pPr/>
              <a:t>19</a:t>
            </a:fld>
            <a:endParaRPr lang="en-US"/>
          </a:p>
        </p:txBody>
      </p:sp>
      <p:sp>
        <p:nvSpPr>
          <p:cNvPr id="3" name="Текст 2"/>
          <p:cNvSpPr>
            <a:spLocks noGrp="1"/>
          </p:cNvSpPr>
          <p:nvPr>
            <p:ph type="body" sz="quarter" idx="13"/>
          </p:nvPr>
        </p:nvSpPr>
        <p:spPr>
          <a:xfrm>
            <a:off x="98477" y="293552"/>
            <a:ext cx="9695873" cy="738723"/>
          </a:xfrm>
          <a:prstGeom prst="rect">
            <a:avLst/>
          </a:prstGeom>
          <a:noFill/>
        </p:spPr>
        <p:txBody>
          <a:bodyPr/>
          <a:lstStyle/>
          <a:p>
            <a:r>
              <a:rPr lang="en" sz="1400" dirty="0">
                <a:effectLst/>
              </a:rPr>
              <a:t>Function definition, return</a:t>
            </a:r>
            <a:r>
              <a:rPr lang="en" sz="1400" i="1" dirty="0">
                <a:effectLst/>
              </a:rPr>
              <a:t>, </a:t>
            </a:r>
            <a:r>
              <a:rPr lang="en" sz="1400" dirty="0">
                <a:effectLst/>
              </a:rPr>
              <a:t>pass placeholder</a:t>
            </a:r>
            <a:endParaRPr lang="ru-RU" sz="1400"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6" name="TextBox 5">
            <a:extLst>
              <a:ext uri="{FF2B5EF4-FFF2-40B4-BE49-F238E27FC236}">
                <a16:creationId xmlns:a16="http://schemas.microsoft.com/office/drawing/2014/main" id="{E6F77763-5BD2-EC04-6A1E-0D107A98EAF0}"/>
              </a:ext>
            </a:extLst>
          </p:cNvPr>
          <p:cNvSpPr txBox="1"/>
          <p:nvPr/>
        </p:nvSpPr>
        <p:spPr>
          <a:xfrm>
            <a:off x="1028962" y="1889383"/>
            <a:ext cx="3290825" cy="2123658"/>
          </a:xfrm>
          <a:prstGeom prst="rect">
            <a:avLst/>
          </a:prstGeom>
          <a:noFill/>
        </p:spPr>
        <p:txBody>
          <a:bodyPr wrap="square">
            <a:spAutoFit/>
          </a:bodyPr>
          <a:lstStyle/>
          <a:p>
            <a:r>
              <a:rPr lang="en" sz="4400" b="1" dirty="0">
                <a:solidFill>
                  <a:schemeClr val="accent2"/>
                </a:solidFill>
                <a:effectLst/>
              </a:rPr>
              <a:t>def</a:t>
            </a:r>
            <a:r>
              <a:rPr lang="en" sz="4400" dirty="0"/>
              <a:t> </a:t>
            </a:r>
            <a:r>
              <a:rPr lang="en" sz="4400" dirty="0" err="1">
                <a:effectLst/>
              </a:rPr>
              <a:t>myfunc</a:t>
            </a:r>
            <a:r>
              <a:rPr lang="en" sz="4400" dirty="0">
                <a:effectLst/>
              </a:rPr>
              <a:t>():</a:t>
            </a:r>
            <a:r>
              <a:rPr lang="en" sz="4400" dirty="0"/>
              <a:t> </a:t>
            </a:r>
            <a:endParaRPr lang="en" sz="4400" b="1" dirty="0">
              <a:effectLst/>
            </a:endParaRPr>
          </a:p>
          <a:p>
            <a:r>
              <a:rPr lang="en" sz="4400" b="1" dirty="0">
                <a:solidFill>
                  <a:schemeClr val="accent2"/>
                </a:solidFill>
              </a:rPr>
              <a:t>	</a:t>
            </a:r>
            <a:r>
              <a:rPr lang="en" sz="4400" b="1" dirty="0">
                <a:solidFill>
                  <a:schemeClr val="accent2"/>
                </a:solidFill>
                <a:effectLst/>
              </a:rPr>
              <a:t>pass</a:t>
            </a:r>
            <a:r>
              <a:rPr lang="en" sz="4400" dirty="0">
                <a:solidFill>
                  <a:schemeClr val="accent2"/>
                </a:solidFill>
              </a:rPr>
              <a:t> </a:t>
            </a:r>
          </a:p>
          <a:p>
            <a:endParaRPr lang="en" sz="4400" dirty="0">
              <a:solidFill>
                <a:schemeClr val="accent2"/>
              </a:solidFill>
            </a:endParaRPr>
          </a:p>
        </p:txBody>
      </p:sp>
      <p:sp>
        <p:nvSpPr>
          <p:cNvPr id="10" name="Закрывающая фигурная скобка 9">
            <a:extLst>
              <a:ext uri="{FF2B5EF4-FFF2-40B4-BE49-F238E27FC236}">
                <a16:creationId xmlns:a16="http://schemas.microsoft.com/office/drawing/2014/main" id="{636F617A-0EF2-4722-1C8F-22DEF9E6ACEA}"/>
              </a:ext>
            </a:extLst>
          </p:cNvPr>
          <p:cNvSpPr/>
          <p:nvPr/>
        </p:nvSpPr>
        <p:spPr>
          <a:xfrm rot="16200000">
            <a:off x="1230838" y="1332171"/>
            <a:ext cx="484991" cy="8887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Закрывающая фигурная скобка 10">
            <a:extLst>
              <a:ext uri="{FF2B5EF4-FFF2-40B4-BE49-F238E27FC236}">
                <a16:creationId xmlns:a16="http://schemas.microsoft.com/office/drawing/2014/main" id="{12406876-D703-C022-14C4-E11200C863B4}"/>
              </a:ext>
            </a:extLst>
          </p:cNvPr>
          <p:cNvSpPr/>
          <p:nvPr/>
        </p:nvSpPr>
        <p:spPr>
          <a:xfrm rot="16200000">
            <a:off x="2627835" y="913073"/>
            <a:ext cx="484991" cy="1726937"/>
          </a:xfrm>
          <a:prstGeom prst="rightBrace">
            <a:avLst>
              <a:gd name="adj1" fmla="val 8333"/>
              <a:gd name="adj2" fmla="val 813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Скругленный прямоугольник 12">
            <a:extLst>
              <a:ext uri="{FF2B5EF4-FFF2-40B4-BE49-F238E27FC236}">
                <a16:creationId xmlns:a16="http://schemas.microsoft.com/office/drawing/2014/main" id="{F8A8B5F6-2781-9027-BAF2-AA1EA49D3FD1}"/>
              </a:ext>
            </a:extLst>
          </p:cNvPr>
          <p:cNvSpPr/>
          <p:nvPr/>
        </p:nvSpPr>
        <p:spPr>
          <a:xfrm>
            <a:off x="519048" y="1098735"/>
            <a:ext cx="1908569" cy="377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Function keyword</a:t>
            </a:r>
            <a:endParaRPr lang="ru-RU" dirty="0"/>
          </a:p>
        </p:txBody>
      </p:sp>
      <p:sp>
        <p:nvSpPr>
          <p:cNvPr id="16" name="Скругленный прямоугольник 15">
            <a:extLst>
              <a:ext uri="{FF2B5EF4-FFF2-40B4-BE49-F238E27FC236}">
                <a16:creationId xmlns:a16="http://schemas.microsoft.com/office/drawing/2014/main" id="{D4871FA3-3D62-02D3-1D98-CAA0E828CAAE}"/>
              </a:ext>
            </a:extLst>
          </p:cNvPr>
          <p:cNvSpPr/>
          <p:nvPr/>
        </p:nvSpPr>
        <p:spPr>
          <a:xfrm>
            <a:off x="2779514" y="1130163"/>
            <a:ext cx="1908569" cy="377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Name of function</a:t>
            </a:r>
            <a:endParaRPr lang="ru-RU" dirty="0"/>
          </a:p>
        </p:txBody>
      </p:sp>
      <p:sp>
        <p:nvSpPr>
          <p:cNvPr id="17" name="Закрывающая фигурная скобка 16">
            <a:extLst>
              <a:ext uri="{FF2B5EF4-FFF2-40B4-BE49-F238E27FC236}">
                <a16:creationId xmlns:a16="http://schemas.microsoft.com/office/drawing/2014/main" id="{3C5E3219-B883-CF72-4EF3-05DC7DE71423}"/>
              </a:ext>
            </a:extLst>
          </p:cNvPr>
          <p:cNvSpPr/>
          <p:nvPr/>
        </p:nvSpPr>
        <p:spPr>
          <a:xfrm>
            <a:off x="4319787" y="2540000"/>
            <a:ext cx="417313" cy="889000"/>
          </a:xfrm>
          <a:prstGeom prst="rightBrace">
            <a:avLst>
              <a:gd name="adj1" fmla="val 8333"/>
              <a:gd name="adj2" fmla="val 507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9" name="Скругленный прямоугольник 18">
            <a:extLst>
              <a:ext uri="{FF2B5EF4-FFF2-40B4-BE49-F238E27FC236}">
                <a16:creationId xmlns:a16="http://schemas.microsoft.com/office/drawing/2014/main" id="{DCF227B0-6372-CEAE-D1EB-47B125BB8A59}"/>
              </a:ext>
            </a:extLst>
          </p:cNvPr>
          <p:cNvSpPr/>
          <p:nvPr/>
        </p:nvSpPr>
        <p:spPr>
          <a:xfrm>
            <a:off x="4946413" y="2800350"/>
            <a:ext cx="1854200" cy="3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 of function</a:t>
            </a:r>
            <a:endParaRPr lang="ru-RU" dirty="0"/>
          </a:p>
        </p:txBody>
      </p:sp>
    </p:spTree>
    <p:extLst>
      <p:ext uri="{BB962C8B-B14F-4D97-AF65-F5344CB8AC3E}">
        <p14:creationId xmlns:p14="http://schemas.microsoft.com/office/powerpoint/2010/main" val="373613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одержимое 19"/>
          <p:cNvSpPr>
            <a:spLocks noGrp="1"/>
          </p:cNvSpPr>
          <p:nvPr>
            <p:ph idx="1"/>
          </p:nvPr>
        </p:nvSpPr>
        <p:spPr>
          <a:xfrm>
            <a:off x="184727" y="1235677"/>
            <a:ext cx="11743696" cy="4932792"/>
          </a:xfrm>
        </p:spPr>
        <p:txBody>
          <a:bodyPr anchor="t">
            <a:normAutofit/>
          </a:bodyPr>
          <a:lstStyle/>
          <a:p>
            <a:pPr>
              <a:buFont typeface="Wingdings" panose="05000000000000000000" pitchFamily="2" charset="2"/>
              <a:buChar char="Ø"/>
            </a:pPr>
            <a:r>
              <a:rPr lang="en-US" sz="4000" b="1" dirty="0">
                <a:solidFill>
                  <a:srgbClr val="00B050"/>
                </a:solidFill>
              </a:rPr>
              <a:t>Intro. Python Core</a:t>
            </a:r>
          </a:p>
          <a:p>
            <a:pPr>
              <a:buFont typeface="Wingdings" panose="05000000000000000000" pitchFamily="2" charset="2"/>
              <a:buChar char="Ø"/>
            </a:pPr>
            <a:endParaRPr lang="en-US" sz="4000" b="1" dirty="0">
              <a:solidFill>
                <a:srgbClr val="00B050"/>
              </a:solidFill>
            </a:endParaRPr>
          </a:p>
          <a:p>
            <a:pPr lvl="1">
              <a:buFont typeface="Wingdings" panose="05000000000000000000" pitchFamily="2" charset="2"/>
              <a:buChar char="Ø"/>
            </a:pPr>
            <a:r>
              <a:rPr lang="en" sz="4400" b="1" i="0" dirty="0">
                <a:effectLst/>
              </a:rPr>
              <a:t>Definition</a:t>
            </a:r>
          </a:p>
          <a:p>
            <a:pPr lvl="1">
              <a:buFont typeface="Wingdings" panose="05000000000000000000" pitchFamily="2" charset="2"/>
              <a:buChar char="Ø"/>
            </a:pPr>
            <a:endParaRPr lang="en" sz="4400" b="1" i="0" dirty="0">
              <a:effectLst/>
            </a:endParaRPr>
          </a:p>
          <a:p>
            <a:pPr lvl="1">
              <a:buFont typeface="Wingdings" panose="05000000000000000000" pitchFamily="2" charset="2"/>
              <a:buChar char="Ø"/>
            </a:pPr>
            <a:r>
              <a:rPr lang="en" sz="4400" b="1" i="0" dirty="0">
                <a:effectLst/>
              </a:rPr>
              <a:t>Data</a:t>
            </a:r>
          </a:p>
          <a:p>
            <a:pPr lvl="1">
              <a:buFont typeface="Wingdings" panose="05000000000000000000" pitchFamily="2" charset="2"/>
              <a:buChar char="Ø"/>
            </a:pPr>
            <a:endParaRPr lang="en-US" sz="4400" b="1" dirty="0">
              <a:solidFill>
                <a:srgbClr val="00B050"/>
              </a:solidFill>
            </a:endParaRPr>
          </a:p>
          <a:p>
            <a:pPr lvl="1">
              <a:buFont typeface="Wingdings" panose="05000000000000000000" pitchFamily="2" charset="2"/>
              <a:buChar char="Ø"/>
            </a:pPr>
            <a:r>
              <a:rPr lang="en" sz="4400" b="1" i="0" dirty="0">
                <a:effectLst/>
              </a:rPr>
              <a:t>Syntax crash course</a:t>
            </a:r>
          </a:p>
          <a:p>
            <a:pPr lvl="1">
              <a:buFont typeface="Wingdings" panose="05000000000000000000" pitchFamily="2" charset="2"/>
              <a:buChar char="Ø"/>
            </a:pPr>
            <a:endParaRPr lang="en" sz="4400" b="1" i="0" dirty="0">
              <a:effectLst/>
            </a:endParaRPr>
          </a:p>
          <a:p>
            <a:pPr marL="457200" lvl="1" indent="0">
              <a:buNone/>
            </a:pPr>
            <a:endParaRPr lang="en-US" sz="3600" b="1" dirty="0">
              <a:solidFill>
                <a:srgbClr val="00B050"/>
              </a:solidFill>
            </a:endParaRPr>
          </a:p>
          <a:p>
            <a:endParaRPr lang="en-US" sz="4000" b="1" dirty="0"/>
          </a:p>
        </p:txBody>
      </p:sp>
      <p:sp>
        <p:nvSpPr>
          <p:cNvPr id="2" name="Slide Number Placeholder 1"/>
          <p:cNvSpPr>
            <a:spLocks noGrp="1"/>
          </p:cNvSpPr>
          <p:nvPr>
            <p:ph type="sldNum" sz="quarter" idx="4"/>
          </p:nvPr>
        </p:nvSpPr>
        <p:spPr/>
        <p:txBody>
          <a:bodyPr/>
          <a:lstStyle/>
          <a:p>
            <a:fld id="{DA896BDD-8C87-40D7-8650-5CFFA3FBC00B}" type="slidenum">
              <a:rPr lang="en-US" smtClean="0"/>
              <a:pPr/>
              <a:t>2</a:t>
            </a:fld>
            <a:endParaRPr lang="en-US"/>
          </a:p>
        </p:txBody>
      </p:sp>
      <p:sp>
        <p:nvSpPr>
          <p:cNvPr id="3" name="Текст 2"/>
          <p:cNvSpPr>
            <a:spLocks noGrp="1"/>
          </p:cNvSpPr>
          <p:nvPr>
            <p:ph type="body" sz="quarter" idx="13"/>
          </p:nvPr>
        </p:nvSpPr>
        <p:spPr>
          <a:prstGeom prst="rect">
            <a:avLst/>
          </a:prstGeom>
          <a:noFill/>
        </p:spPr>
        <p:txBody>
          <a:bodyPr/>
          <a:lstStyle/>
          <a:p>
            <a:r>
              <a:rPr lang="en-US" dirty="0">
                <a:solidFill>
                  <a:schemeClr val="bg1"/>
                </a:solidFill>
              </a:rPr>
              <a:t>PLAN</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Tree>
    <p:extLst>
      <p:ext uri="{BB962C8B-B14F-4D97-AF65-F5344CB8AC3E}">
        <p14:creationId xmlns:p14="http://schemas.microsoft.com/office/powerpoint/2010/main" val="215783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63577" y="313033"/>
            <a:ext cx="12192000" cy="738723"/>
          </a:xfrm>
          <a:noFill/>
        </p:spPr>
        <p:txBody>
          <a:bodyPr/>
          <a:lstStyle/>
          <a:p>
            <a:r>
              <a:rPr lang="en" dirty="0">
                <a:effectLst/>
              </a:rPr>
              <a:t>Class</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20</a:t>
            </a:fld>
            <a:endParaRPr lang="en-US"/>
          </a:p>
        </p:txBody>
      </p:sp>
      <p:sp>
        <p:nvSpPr>
          <p:cNvPr id="6" name="Содержимое 19"/>
          <p:cNvSpPr txBox="1">
            <a:spLocks/>
          </p:cNvSpPr>
          <p:nvPr/>
        </p:nvSpPr>
        <p:spPr>
          <a:xfrm>
            <a:off x="838200" y="1403927"/>
            <a:ext cx="7349360" cy="5080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lumMod val="75000"/>
                </a:schemeClr>
              </a:buClr>
              <a:buNone/>
            </a:pPr>
            <a:endParaRPr lang="en-US" sz="3600" dirty="0">
              <a:solidFill>
                <a:schemeClr val="tx1">
                  <a:lumMod val="50000"/>
                </a:schemeClr>
              </a:solidFill>
            </a:endParaRPr>
          </a:p>
        </p:txBody>
      </p:sp>
      <p:sp>
        <p:nvSpPr>
          <p:cNvPr id="5" name="TextBox 4">
            <a:extLst>
              <a:ext uri="{FF2B5EF4-FFF2-40B4-BE49-F238E27FC236}">
                <a16:creationId xmlns:a16="http://schemas.microsoft.com/office/drawing/2014/main" id="{A693F4EB-3F16-FA12-FD0A-E8DB5A03DE4D}"/>
              </a:ext>
            </a:extLst>
          </p:cNvPr>
          <p:cNvSpPr txBox="1"/>
          <p:nvPr/>
        </p:nvSpPr>
        <p:spPr>
          <a:xfrm>
            <a:off x="4711700" y="2283974"/>
            <a:ext cx="6197600" cy="3170099"/>
          </a:xfrm>
          <a:prstGeom prst="rect">
            <a:avLst/>
          </a:prstGeom>
          <a:noFill/>
        </p:spPr>
        <p:txBody>
          <a:bodyPr wrap="square">
            <a:spAutoFit/>
          </a:bodyPr>
          <a:lstStyle/>
          <a:p>
            <a:r>
              <a:rPr lang="en" sz="4000" b="1" dirty="0">
                <a:solidFill>
                  <a:schemeClr val="accent2"/>
                </a:solidFill>
                <a:effectLst/>
              </a:rPr>
              <a:t>class</a:t>
            </a:r>
            <a:r>
              <a:rPr lang="en" sz="4000" dirty="0"/>
              <a:t> Person</a:t>
            </a:r>
            <a:r>
              <a:rPr lang="en" sz="4000" dirty="0">
                <a:effectLst/>
              </a:rPr>
              <a:t>:</a:t>
            </a:r>
            <a:r>
              <a:rPr lang="en" sz="4000" dirty="0"/>
              <a:t> </a:t>
            </a:r>
            <a:endParaRPr lang="en" sz="4000" b="1" dirty="0">
              <a:effectLst/>
            </a:endParaRPr>
          </a:p>
          <a:p>
            <a:r>
              <a:rPr lang="en" sz="4000" b="1" dirty="0">
                <a:effectLst/>
              </a:rPr>
              <a:t>    pass</a:t>
            </a:r>
            <a:r>
              <a:rPr lang="en" sz="4000" dirty="0"/>
              <a:t> </a:t>
            </a:r>
          </a:p>
          <a:p>
            <a:endParaRPr lang="en" sz="4000" dirty="0">
              <a:effectLst/>
            </a:endParaRPr>
          </a:p>
          <a:p>
            <a:r>
              <a:rPr lang="en" sz="4000" dirty="0">
                <a:effectLst/>
              </a:rPr>
              <a:t>a</a:t>
            </a:r>
            <a:r>
              <a:rPr lang="en" sz="4000" dirty="0"/>
              <a:t> </a:t>
            </a:r>
            <a:r>
              <a:rPr lang="en" sz="4000" b="1" dirty="0">
                <a:effectLst/>
              </a:rPr>
              <a:t>=</a:t>
            </a:r>
            <a:r>
              <a:rPr lang="en" sz="4000" dirty="0"/>
              <a:t> </a:t>
            </a:r>
            <a:r>
              <a:rPr lang="en" sz="4000" dirty="0">
                <a:effectLst/>
              </a:rPr>
              <a:t>A()</a:t>
            </a:r>
            <a:r>
              <a:rPr lang="en" sz="4000" dirty="0"/>
              <a:t> </a:t>
            </a:r>
            <a:endParaRPr lang="en" sz="4000" dirty="0">
              <a:effectLst/>
            </a:endParaRPr>
          </a:p>
          <a:p>
            <a:r>
              <a:rPr lang="en" sz="4000" dirty="0">
                <a:effectLst/>
              </a:rPr>
              <a:t>print(a)</a:t>
            </a:r>
            <a:endParaRPr lang="ru-RU" sz="4000" dirty="0"/>
          </a:p>
        </p:txBody>
      </p:sp>
      <p:sp>
        <p:nvSpPr>
          <p:cNvPr id="8" name="Закрывающая фигурная скобка 7">
            <a:extLst>
              <a:ext uri="{FF2B5EF4-FFF2-40B4-BE49-F238E27FC236}">
                <a16:creationId xmlns:a16="http://schemas.microsoft.com/office/drawing/2014/main" id="{57B9889B-9E46-79A3-0590-97F67E6F5F90}"/>
              </a:ext>
            </a:extLst>
          </p:cNvPr>
          <p:cNvSpPr/>
          <p:nvPr/>
        </p:nvSpPr>
        <p:spPr>
          <a:xfrm rot="16200000">
            <a:off x="6447845" y="1466321"/>
            <a:ext cx="484991" cy="1536701"/>
          </a:xfrm>
          <a:prstGeom prst="rightBrace">
            <a:avLst>
              <a:gd name="adj1" fmla="val 8333"/>
              <a:gd name="adj2" fmla="val 794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 name="Закрывающая фигурная скобка 8">
            <a:extLst>
              <a:ext uri="{FF2B5EF4-FFF2-40B4-BE49-F238E27FC236}">
                <a16:creationId xmlns:a16="http://schemas.microsoft.com/office/drawing/2014/main" id="{20223736-370E-9D80-B66C-A4BC9E029A88}"/>
              </a:ext>
            </a:extLst>
          </p:cNvPr>
          <p:cNvSpPr/>
          <p:nvPr/>
        </p:nvSpPr>
        <p:spPr>
          <a:xfrm rot="16200000">
            <a:off x="5085343" y="1720388"/>
            <a:ext cx="484991" cy="1028569"/>
          </a:xfrm>
          <a:prstGeom prst="rightBrace">
            <a:avLst>
              <a:gd name="adj1" fmla="val 8333"/>
              <a:gd name="adj2" fmla="val 228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0" name="Скругленный прямоугольник 9">
            <a:extLst>
              <a:ext uri="{FF2B5EF4-FFF2-40B4-BE49-F238E27FC236}">
                <a16:creationId xmlns:a16="http://schemas.microsoft.com/office/drawing/2014/main" id="{8D56ADFF-75FF-796A-F31E-62B4541AD2B8}"/>
              </a:ext>
            </a:extLst>
          </p:cNvPr>
          <p:cNvSpPr/>
          <p:nvPr/>
        </p:nvSpPr>
        <p:spPr>
          <a:xfrm>
            <a:off x="4372740" y="1621365"/>
            <a:ext cx="1536700" cy="365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keyword</a:t>
            </a:r>
            <a:endParaRPr lang="ru-RU" dirty="0"/>
          </a:p>
        </p:txBody>
      </p:sp>
      <p:sp>
        <p:nvSpPr>
          <p:cNvPr id="11" name="Скругленный прямоугольник 10">
            <a:extLst>
              <a:ext uri="{FF2B5EF4-FFF2-40B4-BE49-F238E27FC236}">
                <a16:creationId xmlns:a16="http://schemas.microsoft.com/office/drawing/2014/main" id="{10032E6B-14D9-003A-9497-F53F0C3C0A41}"/>
              </a:ext>
            </a:extLst>
          </p:cNvPr>
          <p:cNvSpPr/>
          <p:nvPr/>
        </p:nvSpPr>
        <p:spPr>
          <a:xfrm>
            <a:off x="6096000" y="1621920"/>
            <a:ext cx="1905000" cy="365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 of the class</a:t>
            </a:r>
            <a:endParaRPr lang="ru-RU" dirty="0"/>
          </a:p>
        </p:txBody>
      </p:sp>
    </p:spTree>
    <p:extLst>
      <p:ext uri="{BB962C8B-B14F-4D97-AF65-F5344CB8AC3E}">
        <p14:creationId xmlns:p14="http://schemas.microsoft.com/office/powerpoint/2010/main" val="117885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172027" y="340499"/>
            <a:ext cx="12192000" cy="738723"/>
          </a:xfrm>
          <a:noFill/>
        </p:spPr>
        <p:txBody>
          <a:bodyPr/>
          <a:lstStyle/>
          <a:p>
            <a:r>
              <a:rPr lang="en" sz="1800" dirty="0">
                <a:effectLst/>
              </a:rPr>
              <a:t>Exceptions (try/except/finally, raise)</a:t>
            </a:r>
            <a:endParaRPr lang="ru-RU" sz="1800"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21</a:t>
            </a:fld>
            <a:endParaRPr lang="en-US"/>
          </a:p>
        </p:txBody>
      </p:sp>
      <p:sp>
        <p:nvSpPr>
          <p:cNvPr id="5" name="TextBox 4">
            <a:extLst>
              <a:ext uri="{FF2B5EF4-FFF2-40B4-BE49-F238E27FC236}">
                <a16:creationId xmlns:a16="http://schemas.microsoft.com/office/drawing/2014/main" id="{D6198314-79DA-A712-8DBF-5A1F56469456}"/>
              </a:ext>
            </a:extLst>
          </p:cNvPr>
          <p:cNvSpPr txBox="1"/>
          <p:nvPr/>
        </p:nvSpPr>
        <p:spPr>
          <a:xfrm>
            <a:off x="428624" y="1536173"/>
            <a:ext cx="7026275" cy="3785652"/>
          </a:xfrm>
          <a:prstGeom prst="rect">
            <a:avLst/>
          </a:prstGeom>
          <a:noFill/>
        </p:spPr>
        <p:txBody>
          <a:bodyPr wrap="square">
            <a:spAutoFit/>
          </a:bodyPr>
          <a:lstStyle/>
          <a:p>
            <a:r>
              <a:rPr lang="en" sz="4000" b="1" dirty="0">
                <a:solidFill>
                  <a:schemeClr val="accent2"/>
                </a:solidFill>
                <a:effectLst/>
              </a:rPr>
              <a:t>try</a:t>
            </a:r>
            <a:r>
              <a:rPr lang="en" sz="4000" dirty="0">
                <a:solidFill>
                  <a:schemeClr val="accent2"/>
                </a:solidFill>
                <a:effectLst/>
              </a:rPr>
              <a:t>:</a:t>
            </a:r>
            <a:r>
              <a:rPr lang="en" sz="4000" dirty="0">
                <a:solidFill>
                  <a:schemeClr val="accent2"/>
                </a:solidFill>
              </a:rPr>
              <a:t> </a:t>
            </a:r>
          </a:p>
          <a:p>
            <a:r>
              <a:rPr lang="en" sz="4000" b="1" dirty="0">
                <a:effectLst/>
              </a:rPr>
              <a:t>    </a:t>
            </a:r>
            <a:r>
              <a:rPr lang="en" sz="4000" b="1" dirty="0">
                <a:solidFill>
                  <a:schemeClr val="accent2"/>
                </a:solidFill>
                <a:effectLst/>
              </a:rPr>
              <a:t>raise</a:t>
            </a:r>
            <a:r>
              <a:rPr lang="en" sz="4000" dirty="0"/>
              <a:t> </a:t>
            </a:r>
            <a:r>
              <a:rPr lang="en" sz="4000" dirty="0" err="1">
                <a:effectLst/>
              </a:rPr>
              <a:t>ValueError</a:t>
            </a:r>
            <a:r>
              <a:rPr lang="en" sz="4000" dirty="0">
                <a:effectLst/>
              </a:rPr>
              <a:t>("message")</a:t>
            </a:r>
            <a:r>
              <a:rPr lang="en" sz="4000" dirty="0"/>
              <a:t> </a:t>
            </a:r>
          </a:p>
          <a:p>
            <a:r>
              <a:rPr lang="en" sz="4000" b="1" dirty="0">
                <a:solidFill>
                  <a:schemeClr val="accent2"/>
                </a:solidFill>
                <a:effectLst/>
              </a:rPr>
              <a:t>except</a:t>
            </a:r>
            <a:r>
              <a:rPr lang="en" sz="4000" dirty="0"/>
              <a:t> </a:t>
            </a:r>
            <a:r>
              <a:rPr lang="en" sz="4000" dirty="0">
                <a:effectLst/>
              </a:rPr>
              <a:t>Exception</a:t>
            </a:r>
            <a:r>
              <a:rPr lang="en" sz="4000" dirty="0"/>
              <a:t> </a:t>
            </a:r>
            <a:r>
              <a:rPr lang="en" sz="4000" b="1" dirty="0">
                <a:solidFill>
                  <a:schemeClr val="accent2"/>
                </a:solidFill>
                <a:effectLst/>
              </a:rPr>
              <a:t>as</a:t>
            </a:r>
            <a:r>
              <a:rPr lang="en" sz="4000" dirty="0"/>
              <a:t> </a:t>
            </a:r>
            <a:r>
              <a:rPr lang="en" sz="4000" dirty="0">
                <a:effectLst/>
              </a:rPr>
              <a:t>e:</a:t>
            </a:r>
            <a:r>
              <a:rPr lang="en" sz="4000" dirty="0"/>
              <a:t> </a:t>
            </a:r>
          </a:p>
          <a:p>
            <a:r>
              <a:rPr lang="en" sz="4000" dirty="0">
                <a:effectLst/>
              </a:rPr>
              <a:t>    print(e)</a:t>
            </a:r>
            <a:r>
              <a:rPr lang="en" sz="4000" dirty="0"/>
              <a:t> </a:t>
            </a:r>
          </a:p>
          <a:p>
            <a:r>
              <a:rPr lang="en" sz="4000" b="1" dirty="0">
                <a:solidFill>
                  <a:schemeClr val="accent2"/>
                </a:solidFill>
                <a:effectLst/>
              </a:rPr>
              <a:t>finally</a:t>
            </a:r>
            <a:r>
              <a:rPr lang="en" sz="4000" dirty="0">
                <a:solidFill>
                  <a:schemeClr val="accent2"/>
                </a:solidFill>
                <a:effectLst/>
              </a:rPr>
              <a:t>:</a:t>
            </a:r>
            <a:r>
              <a:rPr lang="en" sz="4000" dirty="0">
                <a:solidFill>
                  <a:schemeClr val="accent2"/>
                </a:solidFill>
              </a:rPr>
              <a:t> </a:t>
            </a:r>
          </a:p>
          <a:p>
            <a:r>
              <a:rPr lang="en" sz="4000" dirty="0">
                <a:effectLst/>
              </a:rPr>
              <a:t>    print("I am a final block!")</a:t>
            </a:r>
            <a:endParaRPr lang="ru-RU" sz="4000" dirty="0"/>
          </a:p>
        </p:txBody>
      </p:sp>
      <p:sp>
        <p:nvSpPr>
          <p:cNvPr id="15" name="TextBox 14">
            <a:extLst>
              <a:ext uri="{FF2B5EF4-FFF2-40B4-BE49-F238E27FC236}">
                <a16:creationId xmlns:a16="http://schemas.microsoft.com/office/drawing/2014/main" id="{7B27FFF0-BD2E-A2B4-32A2-8C7890DCA473}"/>
              </a:ext>
            </a:extLst>
          </p:cNvPr>
          <p:cNvSpPr txBox="1"/>
          <p:nvPr/>
        </p:nvSpPr>
        <p:spPr>
          <a:xfrm>
            <a:off x="8296274" y="2767282"/>
            <a:ext cx="3895726" cy="1323439"/>
          </a:xfrm>
          <a:prstGeom prst="rect">
            <a:avLst/>
          </a:prstGeom>
          <a:noFill/>
        </p:spPr>
        <p:txBody>
          <a:bodyPr wrap="square">
            <a:spAutoFit/>
          </a:bodyPr>
          <a:lstStyle/>
          <a:p>
            <a:r>
              <a:rPr lang="en" sz="4000" dirty="0"/>
              <a:t>message </a:t>
            </a:r>
          </a:p>
          <a:p>
            <a:r>
              <a:rPr lang="en" sz="4000" dirty="0"/>
              <a:t>I am a final block!</a:t>
            </a:r>
            <a:endParaRPr lang="ru-RU" sz="4000" dirty="0"/>
          </a:p>
        </p:txBody>
      </p:sp>
      <p:sp>
        <p:nvSpPr>
          <p:cNvPr id="16" name="Стрелка вправо 15">
            <a:extLst>
              <a:ext uri="{FF2B5EF4-FFF2-40B4-BE49-F238E27FC236}">
                <a16:creationId xmlns:a16="http://schemas.microsoft.com/office/drawing/2014/main" id="{5554EB8F-D39B-FD9A-802F-24B7886469C1}"/>
              </a:ext>
            </a:extLst>
          </p:cNvPr>
          <p:cNvSpPr/>
          <p:nvPr/>
        </p:nvSpPr>
        <p:spPr>
          <a:xfrm>
            <a:off x="6927797" y="3105149"/>
            <a:ext cx="12573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Tree>
    <p:extLst>
      <p:ext uri="{BB962C8B-B14F-4D97-AF65-F5344CB8AC3E}">
        <p14:creationId xmlns:p14="http://schemas.microsoft.com/office/powerpoint/2010/main" val="505682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 dirty="0">
                <a:effectLst/>
              </a:rPr>
              <a:t>Context manager</a:t>
            </a:r>
            <a:endParaRPr lang="en-US" dirty="0">
              <a:solidFill>
                <a:schemeClr val="bg1">
                  <a:lumMod val="50000"/>
                </a:schemeClr>
              </a:solidFill>
            </a:endParaRPr>
          </a:p>
        </p:txBody>
      </p:sp>
      <p:sp>
        <p:nvSpPr>
          <p:cNvPr id="3" name="Slide Number Placeholder 2"/>
          <p:cNvSpPr>
            <a:spLocks noGrp="1"/>
          </p:cNvSpPr>
          <p:nvPr>
            <p:ph type="sldNum" sz="quarter" idx="4"/>
          </p:nvPr>
        </p:nvSpPr>
        <p:spPr/>
        <p:txBody>
          <a:bodyPr/>
          <a:lstStyle/>
          <a:p>
            <a:fld id="{DA896BDD-8C87-40D7-8650-5CFFA3FBC00B}" type="slidenum">
              <a:rPr lang="en-US" smtClean="0"/>
              <a:pPr/>
              <a:t>22</a:t>
            </a:fld>
            <a:endParaRPr lang="en-US"/>
          </a:p>
        </p:txBody>
      </p:sp>
      <p:sp>
        <p:nvSpPr>
          <p:cNvPr id="6" name="TextBox 5">
            <a:extLst>
              <a:ext uri="{FF2B5EF4-FFF2-40B4-BE49-F238E27FC236}">
                <a16:creationId xmlns:a16="http://schemas.microsoft.com/office/drawing/2014/main" id="{58ED45EC-5777-D1C2-72D9-F53C5F9B5932}"/>
              </a:ext>
            </a:extLst>
          </p:cNvPr>
          <p:cNvSpPr txBox="1"/>
          <p:nvPr/>
        </p:nvSpPr>
        <p:spPr>
          <a:xfrm>
            <a:off x="774700" y="1609714"/>
            <a:ext cx="6197600" cy="1323439"/>
          </a:xfrm>
          <a:prstGeom prst="rect">
            <a:avLst/>
          </a:prstGeom>
          <a:noFill/>
        </p:spPr>
        <p:txBody>
          <a:bodyPr wrap="square">
            <a:spAutoFit/>
          </a:bodyPr>
          <a:lstStyle/>
          <a:p>
            <a:r>
              <a:rPr lang="en" sz="4000" b="1" dirty="0">
                <a:solidFill>
                  <a:schemeClr val="accent2"/>
                </a:solidFill>
                <a:effectLst/>
              </a:rPr>
              <a:t>with</a:t>
            </a:r>
            <a:r>
              <a:rPr lang="en" sz="4000" dirty="0"/>
              <a:t> </a:t>
            </a:r>
            <a:r>
              <a:rPr lang="en" sz="4000" dirty="0">
                <a:effectLst/>
              </a:rPr>
              <a:t>open("</a:t>
            </a:r>
            <a:r>
              <a:rPr lang="en" sz="4000" dirty="0" err="1">
                <a:effectLst/>
              </a:rPr>
              <a:t>text.txt</a:t>
            </a:r>
            <a:r>
              <a:rPr lang="en" sz="4000" dirty="0">
                <a:effectLst/>
              </a:rPr>
              <a:t>")</a:t>
            </a:r>
            <a:r>
              <a:rPr lang="en" sz="4000" dirty="0"/>
              <a:t> </a:t>
            </a:r>
            <a:r>
              <a:rPr lang="en" sz="4000" b="1" dirty="0">
                <a:solidFill>
                  <a:schemeClr val="accent2"/>
                </a:solidFill>
                <a:effectLst/>
              </a:rPr>
              <a:t>as</a:t>
            </a:r>
            <a:r>
              <a:rPr lang="en" sz="4000" dirty="0"/>
              <a:t> </a:t>
            </a:r>
            <a:r>
              <a:rPr lang="en" sz="4000" dirty="0">
                <a:effectLst/>
              </a:rPr>
              <a:t>f:</a:t>
            </a:r>
            <a:r>
              <a:rPr lang="en" sz="4000" dirty="0"/>
              <a:t> </a:t>
            </a:r>
          </a:p>
          <a:p>
            <a:r>
              <a:rPr lang="en" sz="4000" dirty="0">
                <a:effectLst/>
              </a:rPr>
              <a:t>     print(</a:t>
            </a:r>
            <a:r>
              <a:rPr lang="en" sz="4000" dirty="0" err="1">
                <a:effectLst/>
              </a:rPr>
              <a:t>f</a:t>
            </a:r>
            <a:r>
              <a:rPr lang="en" sz="4000" b="1" dirty="0" err="1">
                <a:effectLst/>
              </a:rPr>
              <a:t>.</a:t>
            </a:r>
            <a:r>
              <a:rPr lang="en" sz="4000" dirty="0" err="1">
                <a:effectLst/>
              </a:rPr>
              <a:t>read</a:t>
            </a:r>
            <a:r>
              <a:rPr lang="en" sz="4000" dirty="0">
                <a:effectLst/>
              </a:rPr>
              <a:t>())</a:t>
            </a:r>
            <a:endParaRPr lang="ru-RU" sz="4000" dirty="0"/>
          </a:p>
        </p:txBody>
      </p:sp>
      <p:sp>
        <p:nvSpPr>
          <p:cNvPr id="7" name="Стрелка вправо 6">
            <a:extLst>
              <a:ext uri="{FF2B5EF4-FFF2-40B4-BE49-F238E27FC236}">
                <a16:creationId xmlns:a16="http://schemas.microsoft.com/office/drawing/2014/main" id="{228ACF47-43DF-C67F-5E46-B7463B42E7FA}"/>
              </a:ext>
            </a:extLst>
          </p:cNvPr>
          <p:cNvSpPr/>
          <p:nvPr/>
        </p:nvSpPr>
        <p:spPr>
          <a:xfrm>
            <a:off x="5467350" y="3582471"/>
            <a:ext cx="12573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9" name="TextBox 8">
            <a:extLst>
              <a:ext uri="{FF2B5EF4-FFF2-40B4-BE49-F238E27FC236}">
                <a16:creationId xmlns:a16="http://schemas.microsoft.com/office/drawing/2014/main" id="{09775A8E-1000-4761-05AA-D76EEC5C187A}"/>
              </a:ext>
            </a:extLst>
          </p:cNvPr>
          <p:cNvSpPr txBox="1"/>
          <p:nvPr/>
        </p:nvSpPr>
        <p:spPr>
          <a:xfrm>
            <a:off x="7251700" y="4527034"/>
            <a:ext cx="4102100" cy="523220"/>
          </a:xfrm>
          <a:prstGeom prst="rect">
            <a:avLst/>
          </a:prstGeom>
          <a:noFill/>
        </p:spPr>
        <p:txBody>
          <a:bodyPr wrap="square">
            <a:spAutoFit/>
          </a:bodyPr>
          <a:lstStyle/>
          <a:p>
            <a:r>
              <a:rPr lang="en" sz="2800" dirty="0"/>
              <a:t>I am a file with some text!</a:t>
            </a:r>
            <a:endParaRPr lang="ru-RU" sz="2800" dirty="0"/>
          </a:p>
        </p:txBody>
      </p:sp>
    </p:spTree>
    <p:extLst>
      <p:ext uri="{BB962C8B-B14F-4D97-AF65-F5344CB8AC3E}">
        <p14:creationId xmlns:p14="http://schemas.microsoft.com/office/powerpoint/2010/main" val="2648303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173C30-D27D-65D5-0317-97717B89D389}"/>
              </a:ext>
            </a:extLst>
          </p:cNvPr>
          <p:cNvSpPr>
            <a:spLocks noGrp="1"/>
          </p:cNvSpPr>
          <p:nvPr>
            <p:ph type="title"/>
          </p:nvPr>
        </p:nvSpPr>
        <p:spPr/>
        <p:txBody>
          <a:bodyPr/>
          <a:lstStyle/>
          <a:p>
            <a:r>
              <a:rPr lang="en-US" dirty="0"/>
              <a:t>Thank YOU!</a:t>
            </a:r>
            <a:endParaRPr lang="ru-RU" dirty="0"/>
          </a:p>
        </p:txBody>
      </p:sp>
      <p:sp>
        <p:nvSpPr>
          <p:cNvPr id="3" name="Номер слайда 2">
            <a:extLst>
              <a:ext uri="{FF2B5EF4-FFF2-40B4-BE49-F238E27FC236}">
                <a16:creationId xmlns:a16="http://schemas.microsoft.com/office/drawing/2014/main" id="{576ACB46-0D17-EB92-432F-54EBA8830732}"/>
              </a:ext>
            </a:extLst>
          </p:cNvPr>
          <p:cNvSpPr>
            <a:spLocks noGrp="1"/>
          </p:cNvSpPr>
          <p:nvPr>
            <p:ph type="sldNum" sz="quarter" idx="4"/>
          </p:nvPr>
        </p:nvSpPr>
        <p:spPr/>
        <p:txBody>
          <a:bodyPr/>
          <a:lstStyle/>
          <a:p>
            <a:fld id="{DA896BDD-8C87-40D7-8650-5CFFA3FBC00B}" type="slidenum">
              <a:rPr lang="en-US" smtClean="0"/>
              <a:pPr/>
              <a:t>23</a:t>
            </a:fld>
            <a:endParaRPr lang="en-US"/>
          </a:p>
        </p:txBody>
      </p:sp>
    </p:spTree>
    <p:extLst>
      <p:ext uri="{BB962C8B-B14F-4D97-AF65-F5344CB8AC3E}">
        <p14:creationId xmlns:p14="http://schemas.microsoft.com/office/powerpoint/2010/main" val="157213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r>
              <a:rPr lang="en" b="1" i="0" dirty="0">
                <a:effectLst/>
                <a:latin typeface="Arial" panose="020B0604020202020204" pitchFamily="34" charset="0"/>
                <a:cs typeface="Arial" panose="020B0604020202020204" pitchFamily="34" charset="0"/>
              </a:rPr>
              <a:t>Definition</a:t>
            </a:r>
            <a:endParaRPr lang="ru-RU" dirty="0">
              <a:solidFill>
                <a:schemeClr val="bg1"/>
              </a:solidFill>
              <a:latin typeface="Arial" panose="020B0604020202020204" pitchFamily="34" charset="0"/>
              <a:cs typeface="Arial" panose="020B0604020202020204" pitchFamily="34" charset="0"/>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3</a:t>
            </a:fld>
            <a:endParaRPr lang="en-US"/>
          </a:p>
        </p:txBody>
      </p:sp>
      <p:pic>
        <p:nvPicPr>
          <p:cNvPr id="9" name="Рисунок 8" descr="Изображение выглядит как человек, внутренний, мужчина&#10;&#10;Автоматически созданное описание">
            <a:extLst>
              <a:ext uri="{FF2B5EF4-FFF2-40B4-BE49-F238E27FC236}">
                <a16:creationId xmlns:a16="http://schemas.microsoft.com/office/drawing/2014/main" id="{41582BB7-4478-7C3A-799E-7EB609CAB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650" y="1282619"/>
            <a:ext cx="1689100" cy="2527300"/>
          </a:xfrm>
          <a:prstGeom prst="rect">
            <a:avLst/>
          </a:prstGeom>
        </p:spPr>
      </p:pic>
      <p:sp>
        <p:nvSpPr>
          <p:cNvPr id="11" name="TextBox 10">
            <a:extLst>
              <a:ext uri="{FF2B5EF4-FFF2-40B4-BE49-F238E27FC236}">
                <a16:creationId xmlns:a16="http://schemas.microsoft.com/office/drawing/2014/main" id="{627D00A1-B4C9-2088-D7A3-6FEE1D7AF049}"/>
              </a:ext>
            </a:extLst>
          </p:cNvPr>
          <p:cNvSpPr txBox="1"/>
          <p:nvPr/>
        </p:nvSpPr>
        <p:spPr>
          <a:xfrm>
            <a:off x="7927768" y="3936265"/>
            <a:ext cx="4264232" cy="646331"/>
          </a:xfrm>
          <a:prstGeom prst="rect">
            <a:avLst/>
          </a:prstGeom>
          <a:noFill/>
        </p:spPr>
        <p:txBody>
          <a:bodyPr wrap="square">
            <a:spAutoFit/>
          </a:bodyPr>
          <a:lstStyle/>
          <a:p>
            <a:pPr algn="l"/>
            <a:r>
              <a:rPr lang="en" b="0" i="0" dirty="0">
                <a:effectLst/>
                <a:latin typeface="-apple-system"/>
              </a:rPr>
              <a:t>Python is developed by Guido van Rossum</a:t>
            </a:r>
          </a:p>
          <a:p>
            <a:pPr algn="l"/>
            <a:r>
              <a:rPr lang="en" b="0" i="0" dirty="0">
                <a:effectLst/>
                <a:latin typeface="-apple-system"/>
              </a:rPr>
              <a:t>First version was delivered in 1991</a:t>
            </a:r>
          </a:p>
        </p:txBody>
      </p:sp>
      <p:sp>
        <p:nvSpPr>
          <p:cNvPr id="13" name="TextBox 12">
            <a:extLst>
              <a:ext uri="{FF2B5EF4-FFF2-40B4-BE49-F238E27FC236}">
                <a16:creationId xmlns:a16="http://schemas.microsoft.com/office/drawing/2014/main" id="{A05DF864-0846-699A-C0B3-DF35F21D4A10}"/>
              </a:ext>
            </a:extLst>
          </p:cNvPr>
          <p:cNvSpPr txBox="1"/>
          <p:nvPr/>
        </p:nvSpPr>
        <p:spPr>
          <a:xfrm>
            <a:off x="863600" y="1674107"/>
            <a:ext cx="4013200" cy="2585323"/>
          </a:xfrm>
          <a:prstGeom prst="rect">
            <a:avLst/>
          </a:prstGeom>
          <a:noFill/>
        </p:spPr>
        <p:txBody>
          <a:bodyPr wrap="square">
            <a:spAutoFit/>
          </a:bodyPr>
          <a:lstStyle/>
          <a:p>
            <a:r>
              <a:rPr lang="en" b="0" i="0" dirty="0">
                <a:effectLst/>
                <a:latin typeface="-apple-system"/>
              </a:rPr>
              <a:t>Python is an interpreted, high-level and general-purpose programming language. Python's design philosophy emphasizes code readability with its notable use of significant whitespace. Its language constructs and object-oriented approach aim to help programmers write clear, logical code for small and large-scale projects.</a:t>
            </a:r>
            <a:endParaRPr lang="ru-RU" dirty="0"/>
          </a:p>
        </p:txBody>
      </p:sp>
    </p:spTree>
    <p:extLst>
      <p:ext uri="{BB962C8B-B14F-4D97-AF65-F5344CB8AC3E}">
        <p14:creationId xmlns:p14="http://schemas.microsoft.com/office/powerpoint/2010/main" val="238518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r>
              <a:rPr lang="en-US" dirty="0">
                <a:solidFill>
                  <a:schemeClr val="bg1"/>
                </a:solidFill>
              </a:rPr>
              <a:t>Rating Table</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4</a:t>
            </a:fld>
            <a:endParaRPr lang="en-US"/>
          </a:p>
        </p:txBody>
      </p:sp>
      <p:pic>
        <p:nvPicPr>
          <p:cNvPr id="5" name="Рисунок 4" descr="Изображение выглядит как стол&#10;&#10;Автоматически созданное описание">
            <a:extLst>
              <a:ext uri="{FF2B5EF4-FFF2-40B4-BE49-F238E27FC236}">
                <a16:creationId xmlns:a16="http://schemas.microsoft.com/office/drawing/2014/main" id="{C08E6409-D357-0A40-F8F5-F9802EA9F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51" y="980309"/>
            <a:ext cx="5850699" cy="5656018"/>
          </a:xfrm>
          <a:prstGeom prst="rect">
            <a:avLst/>
          </a:prstGeom>
        </p:spPr>
      </p:pic>
      <p:sp>
        <p:nvSpPr>
          <p:cNvPr id="9" name="TextBox 8">
            <a:extLst>
              <a:ext uri="{FF2B5EF4-FFF2-40B4-BE49-F238E27FC236}">
                <a16:creationId xmlns:a16="http://schemas.microsoft.com/office/drawing/2014/main" id="{9929CE58-73FE-81F3-BD9C-1110608A6A8B}"/>
              </a:ext>
            </a:extLst>
          </p:cNvPr>
          <p:cNvSpPr txBox="1"/>
          <p:nvPr/>
        </p:nvSpPr>
        <p:spPr>
          <a:xfrm>
            <a:off x="6735687" y="974090"/>
            <a:ext cx="3097060" cy="369332"/>
          </a:xfrm>
          <a:prstGeom prst="rect">
            <a:avLst/>
          </a:prstGeom>
          <a:noFill/>
        </p:spPr>
        <p:txBody>
          <a:bodyPr wrap="square">
            <a:spAutoFit/>
          </a:bodyPr>
          <a:lstStyle/>
          <a:p>
            <a:pPr algn="l" fontAlgn="base"/>
            <a:r>
              <a:rPr lang="en" b="1" i="0" dirty="0">
                <a:solidFill>
                  <a:srgbClr val="24292E"/>
                </a:solidFill>
                <a:effectLst/>
                <a:latin typeface="Titillium Web" panose="020F0502020204030204" pitchFamily="34" charset="0"/>
              </a:rPr>
              <a:t>TIOBE Index for August 2022</a:t>
            </a:r>
          </a:p>
        </p:txBody>
      </p:sp>
      <p:sp>
        <p:nvSpPr>
          <p:cNvPr id="11" name="TextBox 10">
            <a:extLst>
              <a:ext uri="{FF2B5EF4-FFF2-40B4-BE49-F238E27FC236}">
                <a16:creationId xmlns:a16="http://schemas.microsoft.com/office/drawing/2014/main" id="{460F0413-AFD9-D3FA-4AA8-8DF37A249AA9}"/>
              </a:ext>
            </a:extLst>
          </p:cNvPr>
          <p:cNvSpPr txBox="1"/>
          <p:nvPr/>
        </p:nvSpPr>
        <p:spPr>
          <a:xfrm>
            <a:off x="6735687" y="1997839"/>
            <a:ext cx="4894545" cy="2862322"/>
          </a:xfrm>
          <a:prstGeom prst="rect">
            <a:avLst/>
          </a:prstGeom>
          <a:noFill/>
        </p:spPr>
        <p:txBody>
          <a:bodyPr wrap="square">
            <a:spAutoFit/>
          </a:bodyPr>
          <a:lstStyle/>
          <a:p>
            <a:r>
              <a:rPr lang="en" b="0" i="0" dirty="0">
                <a:solidFill>
                  <a:srgbClr val="24292E"/>
                </a:solidFill>
                <a:effectLst/>
                <a:latin typeface="Work Sans" panose="020F0502020204030204" pitchFamily="34" charset="0"/>
              </a:rPr>
              <a:t>The TIOBE Programming Community index is an indicator of the popularity of programming languages. The index is updated once a month. The ratings are based on the number of skilled engineers world-wide, courses and third party vendors. Popular search engines such as Google, Bing, Yahoo!, Wikipedia, Amazon, YouTube and Baidu are used to calculate the ratings. </a:t>
            </a:r>
            <a:endParaRPr lang="ru-RU" dirty="0"/>
          </a:p>
        </p:txBody>
      </p:sp>
    </p:spTree>
    <p:extLst>
      <p:ext uri="{BB962C8B-B14F-4D97-AF65-F5344CB8AC3E}">
        <p14:creationId xmlns:p14="http://schemas.microsoft.com/office/powerpoint/2010/main" val="277102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одержимое 19"/>
          <p:cNvSpPr>
            <a:spLocks noGrp="1"/>
          </p:cNvSpPr>
          <p:nvPr>
            <p:ph idx="1"/>
          </p:nvPr>
        </p:nvSpPr>
        <p:spPr/>
        <p:txBody>
          <a:bodyPr>
            <a:normAutofit/>
          </a:bodyPr>
          <a:lstStyle/>
          <a:p>
            <a:pPr marL="0" indent="0">
              <a:buNone/>
            </a:pPr>
            <a:r>
              <a:rPr lang="en" sz="2000" b="1" i="0" dirty="0">
                <a:effectLst/>
                <a:latin typeface="-apple-system"/>
              </a:rPr>
              <a:t>Why people use Python?                                                                         Where can I use Python?</a:t>
            </a:r>
            <a:endParaRPr lang="ru-RU" sz="4000" b="1" dirty="0">
              <a:solidFill>
                <a:schemeClr val="tx1">
                  <a:lumMod val="50000"/>
                </a:schemeClr>
              </a:solidFill>
            </a:endParaRPr>
          </a:p>
        </p:txBody>
      </p:sp>
      <p:sp>
        <p:nvSpPr>
          <p:cNvPr id="2" name="Slide Number Placeholder 1"/>
          <p:cNvSpPr>
            <a:spLocks noGrp="1"/>
          </p:cNvSpPr>
          <p:nvPr>
            <p:ph type="sldNum" sz="quarter" idx="4"/>
          </p:nvPr>
        </p:nvSpPr>
        <p:spPr/>
        <p:txBody>
          <a:bodyPr/>
          <a:lstStyle/>
          <a:p>
            <a:fld id="{DA896BDD-8C87-40D7-8650-5CFFA3FBC00B}" type="slidenum">
              <a:rPr lang="en-US" smtClean="0"/>
              <a:pPr/>
              <a:t>5</a:t>
            </a:fld>
            <a:endParaRPr lang="en-US"/>
          </a:p>
        </p:txBody>
      </p:sp>
      <p:sp>
        <p:nvSpPr>
          <p:cNvPr id="3" name="Текст 2"/>
          <p:cNvSpPr>
            <a:spLocks noGrp="1"/>
          </p:cNvSpPr>
          <p:nvPr>
            <p:ph type="body" sz="quarter" idx="13"/>
          </p:nvPr>
        </p:nvSpPr>
        <p:spPr>
          <a:prstGeom prst="rect">
            <a:avLst/>
          </a:prstGeom>
          <a:noFill/>
        </p:spPr>
        <p:txBody>
          <a:bodyPr/>
          <a:lstStyle/>
          <a:p>
            <a:r>
              <a:rPr lang="en-US">
                <a:solidFill>
                  <a:schemeClr val="bg1"/>
                </a:solidFill>
              </a:rPr>
              <a:t>AGENDA</a:t>
            </a:r>
            <a:endParaRPr lang="ru-RU">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4" name="Открывающая фигурная скобка 3">
            <a:extLst>
              <a:ext uri="{FF2B5EF4-FFF2-40B4-BE49-F238E27FC236}">
                <a16:creationId xmlns:a16="http://schemas.microsoft.com/office/drawing/2014/main" id="{758D42B3-8896-976A-C6DC-1ED4C37FBC91}"/>
              </a:ext>
            </a:extLst>
          </p:cNvPr>
          <p:cNvSpPr/>
          <p:nvPr/>
        </p:nvSpPr>
        <p:spPr>
          <a:xfrm>
            <a:off x="491181" y="1977081"/>
            <a:ext cx="694038" cy="3262184"/>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p>
        </p:txBody>
      </p:sp>
      <p:sp>
        <p:nvSpPr>
          <p:cNvPr id="5" name="Открывающая фигурная скобка 4">
            <a:extLst>
              <a:ext uri="{FF2B5EF4-FFF2-40B4-BE49-F238E27FC236}">
                <a16:creationId xmlns:a16="http://schemas.microsoft.com/office/drawing/2014/main" id="{715A6C6C-8A52-EF0F-B45F-CF325647022D}"/>
              </a:ext>
            </a:extLst>
          </p:cNvPr>
          <p:cNvSpPr/>
          <p:nvPr/>
        </p:nvSpPr>
        <p:spPr>
          <a:xfrm>
            <a:off x="7379043" y="1977081"/>
            <a:ext cx="694038" cy="3262184"/>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ru-RU"/>
          </a:p>
        </p:txBody>
      </p:sp>
      <p:sp>
        <p:nvSpPr>
          <p:cNvPr id="8" name="TextBox 7">
            <a:extLst>
              <a:ext uri="{FF2B5EF4-FFF2-40B4-BE49-F238E27FC236}">
                <a16:creationId xmlns:a16="http://schemas.microsoft.com/office/drawing/2014/main" id="{45D45E0D-A14C-0760-F285-EA3D64D620C2}"/>
              </a:ext>
            </a:extLst>
          </p:cNvPr>
          <p:cNvSpPr txBox="1"/>
          <p:nvPr/>
        </p:nvSpPr>
        <p:spPr>
          <a:xfrm>
            <a:off x="995234" y="2227212"/>
            <a:ext cx="3016593" cy="2862322"/>
          </a:xfrm>
          <a:prstGeom prst="rect">
            <a:avLst/>
          </a:prstGeom>
          <a:noFill/>
        </p:spPr>
        <p:txBody>
          <a:bodyPr wrap="square">
            <a:spAutoFit/>
          </a:bodyPr>
          <a:lstStyle/>
          <a:p>
            <a:pPr algn="l">
              <a:buFont typeface="Arial" panose="020B0604020202020204" pitchFamily="34" charset="0"/>
              <a:buChar char="•"/>
            </a:pPr>
            <a:r>
              <a:rPr lang="en" b="0" i="0" dirty="0">
                <a:effectLst/>
                <a:latin typeface="-apple-system"/>
              </a:rPr>
              <a:t> Software Quality (readability, easy to understand)</a:t>
            </a:r>
          </a:p>
          <a:p>
            <a:pPr algn="l">
              <a:buFont typeface="Arial" panose="020B0604020202020204" pitchFamily="34" charset="0"/>
              <a:buChar char="•"/>
            </a:pPr>
            <a:r>
              <a:rPr lang="en" b="0" i="0" dirty="0">
                <a:effectLst/>
                <a:latin typeface="-apple-system"/>
              </a:rPr>
              <a:t> Developer productivity (smaller codebase, without lengthy compile)</a:t>
            </a:r>
          </a:p>
          <a:p>
            <a:pPr algn="l">
              <a:buFont typeface="Arial" panose="020B0604020202020204" pitchFamily="34" charset="0"/>
              <a:buChar char="•"/>
            </a:pPr>
            <a:r>
              <a:rPr lang="en" b="0" i="0" dirty="0">
                <a:effectLst/>
                <a:latin typeface="-apple-system"/>
              </a:rPr>
              <a:t> Portability (all major computer platforms)</a:t>
            </a:r>
          </a:p>
          <a:p>
            <a:pPr algn="l">
              <a:buFont typeface="Arial" panose="020B0604020202020204" pitchFamily="34" charset="0"/>
              <a:buChar char="•"/>
            </a:pPr>
            <a:r>
              <a:rPr lang="en" b="0" i="0" dirty="0">
                <a:effectLst/>
                <a:latin typeface="-apple-system"/>
              </a:rPr>
              <a:t> Support libraries (standard library + third-party domain)</a:t>
            </a:r>
          </a:p>
        </p:txBody>
      </p:sp>
      <p:sp>
        <p:nvSpPr>
          <p:cNvPr id="10" name="TextBox 9">
            <a:extLst>
              <a:ext uri="{FF2B5EF4-FFF2-40B4-BE49-F238E27FC236}">
                <a16:creationId xmlns:a16="http://schemas.microsoft.com/office/drawing/2014/main" id="{06686915-E0FF-D36B-3E7D-A6375B390BEC}"/>
              </a:ext>
            </a:extLst>
          </p:cNvPr>
          <p:cNvSpPr txBox="1"/>
          <p:nvPr/>
        </p:nvSpPr>
        <p:spPr>
          <a:xfrm>
            <a:off x="7949920" y="1940011"/>
            <a:ext cx="4363479" cy="3416320"/>
          </a:xfrm>
          <a:prstGeom prst="rect">
            <a:avLst/>
          </a:prstGeom>
          <a:noFill/>
        </p:spPr>
        <p:txBody>
          <a:bodyPr wrap="square">
            <a:spAutoFit/>
          </a:bodyPr>
          <a:lstStyle/>
          <a:p>
            <a:pPr algn="l">
              <a:buFont typeface="Arial" panose="020B0604020202020204" pitchFamily="34" charset="0"/>
              <a:buChar char="•"/>
            </a:pPr>
            <a:r>
              <a:rPr lang="en" b="0" i="0" dirty="0">
                <a:effectLst/>
                <a:latin typeface="-apple-system"/>
              </a:rPr>
              <a:t> System programming (files, sockets, process, threads, re, command-line arguments, shell-command launchers, CSV, XML, JSON, etc.)</a:t>
            </a:r>
          </a:p>
          <a:p>
            <a:pPr algn="l">
              <a:buFont typeface="Arial" panose="020B0604020202020204" pitchFamily="34" charset="0"/>
              <a:buChar char="•"/>
            </a:pPr>
            <a:r>
              <a:rPr lang="en" b="0" i="0" dirty="0">
                <a:effectLst/>
                <a:latin typeface="-apple-system"/>
              </a:rPr>
              <a:t> GUI (</a:t>
            </a:r>
            <a:r>
              <a:rPr lang="en" b="0" i="0" dirty="0" err="1">
                <a:effectLst/>
                <a:latin typeface="-apple-system"/>
              </a:rPr>
              <a:t>Tkinter</a:t>
            </a:r>
            <a:r>
              <a:rPr lang="en" b="0" i="0" dirty="0">
                <a:effectLst/>
                <a:latin typeface="-apple-system"/>
              </a:rPr>
              <a:t>, Qt, </a:t>
            </a:r>
            <a:r>
              <a:rPr lang="en" b="0" i="0" dirty="0" err="1">
                <a:effectLst/>
                <a:latin typeface="-apple-system"/>
              </a:rPr>
              <a:t>Kivy</a:t>
            </a:r>
            <a:r>
              <a:rPr lang="en" b="0" i="0" dirty="0">
                <a:effectLst/>
                <a:latin typeface="-apple-system"/>
              </a:rPr>
              <a:t>, etc.)</a:t>
            </a:r>
          </a:p>
          <a:p>
            <a:pPr algn="l">
              <a:buFont typeface="Arial" panose="020B0604020202020204" pitchFamily="34" charset="0"/>
              <a:buChar char="•"/>
            </a:pPr>
            <a:r>
              <a:rPr lang="en" b="0" i="0" dirty="0">
                <a:effectLst/>
                <a:latin typeface="-apple-system"/>
              </a:rPr>
              <a:t> Web (Django, Flask, web2py, etc.)</a:t>
            </a:r>
          </a:p>
          <a:p>
            <a:pPr algn="l">
              <a:buFont typeface="Arial" panose="020B0604020202020204" pitchFamily="34" charset="0"/>
              <a:buChar char="•"/>
            </a:pPr>
            <a:r>
              <a:rPr lang="en" b="0" i="0" dirty="0">
                <a:effectLst/>
                <a:latin typeface="-apple-system"/>
              </a:rPr>
              <a:t> Component Integration (SWIG for C-like code, </a:t>
            </a:r>
            <a:r>
              <a:rPr lang="en" b="0" i="0" dirty="0" err="1">
                <a:effectLst/>
                <a:latin typeface="-apple-system"/>
              </a:rPr>
              <a:t>Jython</a:t>
            </a:r>
            <a:r>
              <a:rPr lang="en" b="0" i="0" dirty="0">
                <a:effectLst/>
                <a:latin typeface="-apple-system"/>
              </a:rPr>
              <a:t> for Java, </a:t>
            </a:r>
            <a:r>
              <a:rPr lang="en" b="0" i="0" dirty="0" err="1">
                <a:effectLst/>
                <a:latin typeface="-apple-system"/>
              </a:rPr>
              <a:t>IronPython</a:t>
            </a:r>
            <a:r>
              <a:rPr lang="en" b="0" i="0" dirty="0">
                <a:effectLst/>
                <a:latin typeface="-apple-system"/>
              </a:rPr>
              <a:t> for C#)</a:t>
            </a:r>
          </a:p>
          <a:p>
            <a:pPr algn="l">
              <a:buFont typeface="Arial" panose="020B0604020202020204" pitchFamily="34" charset="0"/>
              <a:buChar char="•"/>
            </a:pPr>
            <a:r>
              <a:rPr lang="en" b="0" i="0" dirty="0">
                <a:effectLst/>
                <a:latin typeface="-apple-system"/>
              </a:rPr>
              <a:t> Database Programming (</a:t>
            </a:r>
            <a:r>
              <a:rPr lang="en" b="0" i="0" dirty="0" err="1">
                <a:effectLst/>
                <a:latin typeface="-apple-system"/>
              </a:rPr>
              <a:t>SQLAlchemy</a:t>
            </a:r>
            <a:r>
              <a:rPr lang="en" b="0" i="0" dirty="0">
                <a:effectLst/>
                <a:latin typeface="-apple-system"/>
              </a:rPr>
              <a:t>, all modern databases)</a:t>
            </a:r>
          </a:p>
          <a:p>
            <a:pPr algn="l">
              <a:buFont typeface="Arial" panose="020B0604020202020204" pitchFamily="34" charset="0"/>
              <a:buChar char="•"/>
            </a:pPr>
            <a:r>
              <a:rPr lang="en" b="0" i="0" dirty="0">
                <a:effectLst/>
                <a:latin typeface="-apple-system"/>
              </a:rPr>
              <a:t> Testing (</a:t>
            </a:r>
            <a:r>
              <a:rPr lang="en" b="0" i="0" dirty="0" err="1">
                <a:effectLst/>
                <a:latin typeface="-apple-system"/>
              </a:rPr>
              <a:t>pytest</a:t>
            </a:r>
            <a:r>
              <a:rPr lang="en" b="0" i="0" dirty="0">
                <a:effectLst/>
                <a:latin typeface="-apple-system"/>
              </a:rPr>
              <a:t> + requests)</a:t>
            </a:r>
          </a:p>
          <a:p>
            <a:pPr>
              <a:buFont typeface="Arial" panose="020B0604020202020204" pitchFamily="34" charset="0"/>
              <a:buChar char="•"/>
            </a:pPr>
            <a:r>
              <a:rPr lang="en" b="0" i="0" dirty="0">
                <a:effectLst/>
                <a:latin typeface="-apple-system"/>
              </a:rPr>
              <a:t> And many more...</a:t>
            </a:r>
          </a:p>
        </p:txBody>
      </p:sp>
    </p:spTree>
    <p:extLst>
      <p:ext uri="{BB962C8B-B14F-4D97-AF65-F5344CB8AC3E}">
        <p14:creationId xmlns:p14="http://schemas.microsoft.com/office/powerpoint/2010/main" val="403979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noFill/>
        </p:spPr>
        <p:txBody>
          <a:bodyPr/>
          <a:lstStyle/>
          <a:p>
            <a:r>
              <a:rPr lang="en" dirty="0">
                <a:effectLst/>
              </a:rPr>
              <a:t>Assignment</a:t>
            </a:r>
            <a:endParaRPr lang="ru-RU" dirty="0">
              <a:solidFill>
                <a:schemeClr val="bg1"/>
              </a:solidFill>
            </a:endParaRP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p:txBody>
          <a:bodyPr/>
          <a:lstStyle/>
          <a:p>
            <a:fld id="{DA896BDD-8C87-40D7-8650-5CFFA3FBC00B}" type="slidenum">
              <a:rPr lang="en-US" smtClean="0"/>
              <a:pPr/>
              <a:t>6</a:t>
            </a:fld>
            <a:endParaRPr lang="en-US"/>
          </a:p>
        </p:txBody>
      </p:sp>
      <p:sp>
        <p:nvSpPr>
          <p:cNvPr id="26" name="Куб 25">
            <a:extLst>
              <a:ext uri="{FF2B5EF4-FFF2-40B4-BE49-F238E27FC236}">
                <a16:creationId xmlns:a16="http://schemas.microsoft.com/office/drawing/2014/main" id="{1B23CD41-EDC6-6B6B-6C38-79790612E4EE}"/>
              </a:ext>
            </a:extLst>
          </p:cNvPr>
          <p:cNvSpPr/>
          <p:nvPr/>
        </p:nvSpPr>
        <p:spPr>
          <a:xfrm>
            <a:off x="1663700" y="1293849"/>
            <a:ext cx="2286000" cy="1692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a</a:t>
            </a:r>
            <a:endParaRPr lang="ru-RU" sz="6000" dirty="0"/>
          </a:p>
        </p:txBody>
      </p:sp>
      <p:sp>
        <p:nvSpPr>
          <p:cNvPr id="27" name="Куб 26">
            <a:extLst>
              <a:ext uri="{FF2B5EF4-FFF2-40B4-BE49-F238E27FC236}">
                <a16:creationId xmlns:a16="http://schemas.microsoft.com/office/drawing/2014/main" id="{513BDDA0-D505-A647-BD1B-574FAE424680}"/>
              </a:ext>
            </a:extLst>
          </p:cNvPr>
          <p:cNvSpPr/>
          <p:nvPr/>
        </p:nvSpPr>
        <p:spPr>
          <a:xfrm>
            <a:off x="1663700" y="3120872"/>
            <a:ext cx="2286000" cy="16922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b</a:t>
            </a:r>
            <a:endParaRPr lang="ru-RU" sz="6000" dirty="0"/>
          </a:p>
        </p:txBody>
      </p:sp>
      <p:sp>
        <p:nvSpPr>
          <p:cNvPr id="28" name="Равно 27">
            <a:extLst>
              <a:ext uri="{FF2B5EF4-FFF2-40B4-BE49-F238E27FC236}">
                <a16:creationId xmlns:a16="http://schemas.microsoft.com/office/drawing/2014/main" id="{85EB57AE-831C-B53E-CC24-2415FB9229D9}"/>
              </a:ext>
            </a:extLst>
          </p:cNvPr>
          <p:cNvSpPr/>
          <p:nvPr/>
        </p:nvSpPr>
        <p:spPr>
          <a:xfrm>
            <a:off x="5175250" y="1682749"/>
            <a:ext cx="18415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9" name="Равно 28">
            <a:extLst>
              <a:ext uri="{FF2B5EF4-FFF2-40B4-BE49-F238E27FC236}">
                <a16:creationId xmlns:a16="http://schemas.microsoft.com/office/drawing/2014/main" id="{3C8298D4-A1FB-C814-26D4-81CBE6D49E46}"/>
              </a:ext>
            </a:extLst>
          </p:cNvPr>
          <p:cNvSpPr/>
          <p:nvPr/>
        </p:nvSpPr>
        <p:spPr>
          <a:xfrm>
            <a:off x="5175250" y="3429000"/>
            <a:ext cx="18415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0" name="TextBox 29">
            <a:extLst>
              <a:ext uri="{FF2B5EF4-FFF2-40B4-BE49-F238E27FC236}">
                <a16:creationId xmlns:a16="http://schemas.microsoft.com/office/drawing/2014/main" id="{705798D5-7394-8E63-264F-7BD52DE4D20C}"/>
              </a:ext>
            </a:extLst>
          </p:cNvPr>
          <p:cNvSpPr txBox="1"/>
          <p:nvPr/>
        </p:nvSpPr>
        <p:spPr>
          <a:xfrm>
            <a:off x="8420099" y="1478230"/>
            <a:ext cx="736600" cy="1323439"/>
          </a:xfrm>
          <a:prstGeom prst="rect">
            <a:avLst/>
          </a:prstGeom>
          <a:noFill/>
        </p:spPr>
        <p:txBody>
          <a:bodyPr wrap="square" rtlCol="0">
            <a:spAutoFit/>
          </a:bodyPr>
          <a:lstStyle/>
          <a:p>
            <a:r>
              <a:rPr lang="en-US" sz="8000" dirty="0"/>
              <a:t>1</a:t>
            </a:r>
            <a:endParaRPr lang="ru-RU" sz="8000" dirty="0"/>
          </a:p>
        </p:txBody>
      </p:sp>
      <p:sp>
        <p:nvSpPr>
          <p:cNvPr id="32" name="TextBox 31">
            <a:extLst>
              <a:ext uri="{FF2B5EF4-FFF2-40B4-BE49-F238E27FC236}">
                <a16:creationId xmlns:a16="http://schemas.microsoft.com/office/drawing/2014/main" id="{9CB9A60A-FD99-FC70-3349-04BC8A4DC2FC}"/>
              </a:ext>
            </a:extLst>
          </p:cNvPr>
          <p:cNvSpPr txBox="1"/>
          <p:nvPr/>
        </p:nvSpPr>
        <p:spPr>
          <a:xfrm>
            <a:off x="8420099" y="3224480"/>
            <a:ext cx="704039" cy="1323439"/>
          </a:xfrm>
          <a:prstGeom prst="rect">
            <a:avLst/>
          </a:prstGeom>
          <a:noFill/>
        </p:spPr>
        <p:txBody>
          <a:bodyPr wrap="none" rtlCol="0">
            <a:spAutoFit/>
          </a:bodyPr>
          <a:lstStyle/>
          <a:p>
            <a:r>
              <a:rPr lang="en-US" sz="8000" dirty="0"/>
              <a:t>2</a:t>
            </a:r>
            <a:endParaRPr lang="ru-RU" sz="8000" dirty="0"/>
          </a:p>
        </p:txBody>
      </p:sp>
      <p:sp>
        <p:nvSpPr>
          <p:cNvPr id="33" name="Куб 32">
            <a:extLst>
              <a:ext uri="{FF2B5EF4-FFF2-40B4-BE49-F238E27FC236}">
                <a16:creationId xmlns:a16="http://schemas.microsoft.com/office/drawing/2014/main" id="{7F1A2006-3FF9-F633-7354-01944FA816D1}"/>
              </a:ext>
            </a:extLst>
          </p:cNvPr>
          <p:cNvSpPr/>
          <p:nvPr/>
        </p:nvSpPr>
        <p:spPr>
          <a:xfrm>
            <a:off x="1663700" y="5011706"/>
            <a:ext cx="2286000" cy="152879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a, b</a:t>
            </a:r>
            <a:endParaRPr lang="ru-RU" sz="6000" dirty="0"/>
          </a:p>
        </p:txBody>
      </p:sp>
      <p:sp>
        <p:nvSpPr>
          <p:cNvPr id="34" name="Равно 33">
            <a:extLst>
              <a:ext uri="{FF2B5EF4-FFF2-40B4-BE49-F238E27FC236}">
                <a16:creationId xmlns:a16="http://schemas.microsoft.com/office/drawing/2014/main" id="{5257CD3B-5AED-F345-0657-7927D5C75537}"/>
              </a:ext>
            </a:extLst>
          </p:cNvPr>
          <p:cNvSpPr/>
          <p:nvPr/>
        </p:nvSpPr>
        <p:spPr>
          <a:xfrm>
            <a:off x="5175250" y="5318903"/>
            <a:ext cx="18415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5" name="TextBox 34">
            <a:extLst>
              <a:ext uri="{FF2B5EF4-FFF2-40B4-BE49-F238E27FC236}">
                <a16:creationId xmlns:a16="http://schemas.microsoft.com/office/drawing/2014/main" id="{96B200D5-33E5-40E9-8240-79E0D0684F83}"/>
              </a:ext>
            </a:extLst>
          </p:cNvPr>
          <p:cNvSpPr txBox="1"/>
          <p:nvPr/>
        </p:nvSpPr>
        <p:spPr>
          <a:xfrm>
            <a:off x="7932235" y="5114383"/>
            <a:ext cx="1712328" cy="1323439"/>
          </a:xfrm>
          <a:prstGeom prst="rect">
            <a:avLst/>
          </a:prstGeom>
          <a:noFill/>
        </p:spPr>
        <p:txBody>
          <a:bodyPr wrap="none" rtlCol="0">
            <a:spAutoFit/>
          </a:bodyPr>
          <a:lstStyle/>
          <a:p>
            <a:r>
              <a:rPr lang="en-US" sz="8000" dirty="0"/>
              <a:t>3, 4</a:t>
            </a:r>
            <a:endParaRPr lang="ru-RU" sz="8000" dirty="0"/>
          </a:p>
        </p:txBody>
      </p:sp>
    </p:spTree>
    <p:extLst>
      <p:ext uri="{BB962C8B-B14F-4D97-AF65-F5344CB8AC3E}">
        <p14:creationId xmlns:p14="http://schemas.microsoft.com/office/powerpoint/2010/main" val="3435542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130600" y="122128"/>
            <a:ext cx="12192000" cy="738723"/>
          </a:xfrm>
          <a:noFill/>
        </p:spPr>
        <p:txBody>
          <a:bodyPr/>
          <a:lstStyle/>
          <a:p>
            <a:pPr algn="l"/>
            <a:r>
              <a:rPr lang="en" b="1" i="0" dirty="0">
                <a:effectLst/>
                <a:latin typeface="Arial" panose="020B0604020202020204" pitchFamily="34" charset="0"/>
                <a:cs typeface="Arial" panose="020B0604020202020204" pitchFamily="34" charset="0"/>
              </a:rPr>
              <a:t>Data TYPES</a:t>
            </a: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a:xfrm>
            <a:off x="8610600" y="6343983"/>
            <a:ext cx="2743200" cy="365125"/>
          </a:xfrm>
        </p:spPr>
        <p:txBody>
          <a:bodyPr/>
          <a:lstStyle/>
          <a:p>
            <a:fld id="{DA896BDD-8C87-40D7-8650-5CFFA3FBC00B}" type="slidenum">
              <a:rPr lang="en-US" smtClean="0"/>
              <a:pPr/>
              <a:t>7</a:t>
            </a:fld>
            <a:endParaRPr lang="en-US"/>
          </a:p>
        </p:txBody>
      </p:sp>
      <p:sp>
        <p:nvSpPr>
          <p:cNvPr id="10" name="Скругленный прямоугольник 9">
            <a:extLst>
              <a:ext uri="{FF2B5EF4-FFF2-40B4-BE49-F238E27FC236}">
                <a16:creationId xmlns:a16="http://schemas.microsoft.com/office/drawing/2014/main" id="{8A358B37-DC0F-FE34-7ED6-90712674462C}"/>
              </a:ext>
            </a:extLst>
          </p:cNvPr>
          <p:cNvSpPr/>
          <p:nvPr/>
        </p:nvSpPr>
        <p:spPr>
          <a:xfrm>
            <a:off x="4820787" y="860851"/>
            <a:ext cx="1835725" cy="65832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DATA TYPE</a:t>
            </a:r>
            <a:endParaRPr lang="ru-RU" dirty="0">
              <a:solidFill>
                <a:schemeClr val="accent5"/>
              </a:solidFill>
            </a:endParaRPr>
          </a:p>
        </p:txBody>
      </p:sp>
      <p:cxnSp>
        <p:nvCxnSpPr>
          <p:cNvPr id="26" name="Соединительная линия уступом 25">
            <a:extLst>
              <a:ext uri="{FF2B5EF4-FFF2-40B4-BE49-F238E27FC236}">
                <a16:creationId xmlns:a16="http://schemas.microsoft.com/office/drawing/2014/main" id="{AA87D336-676B-7BDE-F592-85C27CE4525A}"/>
              </a:ext>
            </a:extLst>
          </p:cNvPr>
          <p:cNvCxnSpPr>
            <a:cxnSpLocks/>
          </p:cNvCxnSpPr>
          <p:nvPr/>
        </p:nvCxnSpPr>
        <p:spPr>
          <a:xfrm rot="10800000" flipV="1">
            <a:off x="2649089" y="1206220"/>
            <a:ext cx="2171700" cy="740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ная линия уступом 28">
            <a:extLst>
              <a:ext uri="{FF2B5EF4-FFF2-40B4-BE49-F238E27FC236}">
                <a16:creationId xmlns:a16="http://schemas.microsoft.com/office/drawing/2014/main" id="{6C05FEFD-399A-42AF-F1CB-AE8673ABB37F}"/>
              </a:ext>
            </a:extLst>
          </p:cNvPr>
          <p:cNvCxnSpPr>
            <a:cxnSpLocks/>
          </p:cNvCxnSpPr>
          <p:nvPr/>
        </p:nvCxnSpPr>
        <p:spPr>
          <a:xfrm>
            <a:off x="6658578" y="1161999"/>
            <a:ext cx="2336800" cy="7387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Скругленный прямоугольник 33">
            <a:extLst>
              <a:ext uri="{FF2B5EF4-FFF2-40B4-BE49-F238E27FC236}">
                <a16:creationId xmlns:a16="http://schemas.microsoft.com/office/drawing/2014/main" id="{750890C1-1A6B-8F65-AD35-49C38A4BE34A}"/>
              </a:ext>
            </a:extLst>
          </p:cNvPr>
          <p:cNvSpPr/>
          <p:nvPr/>
        </p:nvSpPr>
        <p:spPr>
          <a:xfrm>
            <a:off x="490089" y="1576413"/>
            <a:ext cx="2159000" cy="80199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MUTABLE</a:t>
            </a:r>
            <a:endParaRPr lang="ru-RU" dirty="0">
              <a:solidFill>
                <a:schemeClr val="accent5"/>
              </a:solidFill>
            </a:endParaRPr>
          </a:p>
        </p:txBody>
      </p:sp>
      <p:sp>
        <p:nvSpPr>
          <p:cNvPr id="35" name="Скругленный прямоугольник 34">
            <a:extLst>
              <a:ext uri="{FF2B5EF4-FFF2-40B4-BE49-F238E27FC236}">
                <a16:creationId xmlns:a16="http://schemas.microsoft.com/office/drawing/2014/main" id="{EB985ECA-FFC4-C296-C808-A3E76B4CB71C}"/>
              </a:ext>
            </a:extLst>
          </p:cNvPr>
          <p:cNvSpPr/>
          <p:nvPr/>
        </p:nvSpPr>
        <p:spPr>
          <a:xfrm>
            <a:off x="8992067" y="1531778"/>
            <a:ext cx="2159000" cy="80199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IMMUTABLE</a:t>
            </a:r>
            <a:endParaRPr lang="ru-RU" dirty="0">
              <a:solidFill>
                <a:schemeClr val="accent5"/>
              </a:solidFill>
            </a:endParaRPr>
          </a:p>
        </p:txBody>
      </p:sp>
      <p:cxnSp>
        <p:nvCxnSpPr>
          <p:cNvPr id="42" name="Соединительная линия уступом 41">
            <a:extLst>
              <a:ext uri="{FF2B5EF4-FFF2-40B4-BE49-F238E27FC236}">
                <a16:creationId xmlns:a16="http://schemas.microsoft.com/office/drawing/2014/main" id="{57BD48E3-D742-76DA-E872-D74FF2768664}"/>
              </a:ext>
            </a:extLst>
          </p:cNvPr>
          <p:cNvCxnSpPr>
            <a:cxnSpLocks/>
          </p:cNvCxnSpPr>
          <p:nvPr/>
        </p:nvCxnSpPr>
        <p:spPr>
          <a:xfrm rot="16200000" flipH="1">
            <a:off x="2294483" y="2630372"/>
            <a:ext cx="1137022" cy="4278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a:extLst>
              <a:ext uri="{FF2B5EF4-FFF2-40B4-BE49-F238E27FC236}">
                <a16:creationId xmlns:a16="http://schemas.microsoft.com/office/drawing/2014/main" id="{02D39447-6CFB-FF21-FE18-EEDDD777DF61}"/>
              </a:ext>
            </a:extLst>
          </p:cNvPr>
          <p:cNvCxnSpPr>
            <a:cxnSpLocks/>
          </p:cNvCxnSpPr>
          <p:nvPr/>
        </p:nvCxnSpPr>
        <p:spPr>
          <a:xfrm>
            <a:off x="1696589" y="2378409"/>
            <a:ext cx="0" cy="193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a:extLst>
              <a:ext uri="{FF2B5EF4-FFF2-40B4-BE49-F238E27FC236}">
                <a16:creationId xmlns:a16="http://schemas.microsoft.com/office/drawing/2014/main" id="{77DB7F9F-A54F-CC7E-ACB1-D7D6518AC5CF}"/>
              </a:ext>
            </a:extLst>
          </p:cNvPr>
          <p:cNvCxnSpPr>
            <a:cxnSpLocks/>
          </p:cNvCxnSpPr>
          <p:nvPr/>
        </p:nvCxnSpPr>
        <p:spPr>
          <a:xfrm rot="5400000">
            <a:off x="-125007" y="2679563"/>
            <a:ext cx="1165935" cy="3713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Скругленный прямоугольник 52">
            <a:extLst>
              <a:ext uri="{FF2B5EF4-FFF2-40B4-BE49-F238E27FC236}">
                <a16:creationId xmlns:a16="http://schemas.microsoft.com/office/drawing/2014/main" id="{009E43B9-37DA-9775-1A94-8AFDA2AF32A0}"/>
              </a:ext>
            </a:extLst>
          </p:cNvPr>
          <p:cNvSpPr/>
          <p:nvPr/>
        </p:nvSpPr>
        <p:spPr>
          <a:xfrm>
            <a:off x="30708" y="3429000"/>
            <a:ext cx="1139400"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endParaRPr lang="ru-RU" dirty="0"/>
          </a:p>
        </p:txBody>
      </p:sp>
      <p:sp>
        <p:nvSpPr>
          <p:cNvPr id="56" name="Скругленный прямоугольник 55">
            <a:extLst>
              <a:ext uri="{FF2B5EF4-FFF2-40B4-BE49-F238E27FC236}">
                <a16:creationId xmlns:a16="http://schemas.microsoft.com/office/drawing/2014/main" id="{6A40F39C-E8E8-0C59-B514-7C26063A7ECA}"/>
              </a:ext>
            </a:extLst>
          </p:cNvPr>
          <p:cNvSpPr/>
          <p:nvPr/>
        </p:nvSpPr>
        <p:spPr>
          <a:xfrm>
            <a:off x="956296" y="4318000"/>
            <a:ext cx="1480585"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DICTIONARY</a:t>
            </a:r>
            <a:endParaRPr lang="ru-RU" dirty="0"/>
          </a:p>
        </p:txBody>
      </p:sp>
      <p:sp>
        <p:nvSpPr>
          <p:cNvPr id="57" name="Скругленный прямоугольник 56">
            <a:extLst>
              <a:ext uri="{FF2B5EF4-FFF2-40B4-BE49-F238E27FC236}">
                <a16:creationId xmlns:a16="http://schemas.microsoft.com/office/drawing/2014/main" id="{4D23F1DA-D62F-F0E6-604B-E1D544BC7386}"/>
              </a:ext>
            </a:extLst>
          </p:cNvPr>
          <p:cNvSpPr/>
          <p:nvPr/>
        </p:nvSpPr>
        <p:spPr>
          <a:xfrm>
            <a:off x="2223070" y="3424617"/>
            <a:ext cx="1139400"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a:t>
            </a:r>
            <a:endParaRPr lang="ru-RU" dirty="0"/>
          </a:p>
        </p:txBody>
      </p:sp>
      <p:cxnSp>
        <p:nvCxnSpPr>
          <p:cNvPr id="66" name="Соединительная линия уступом 65">
            <a:extLst>
              <a:ext uri="{FF2B5EF4-FFF2-40B4-BE49-F238E27FC236}">
                <a16:creationId xmlns:a16="http://schemas.microsoft.com/office/drawing/2014/main" id="{99E25B4A-DC41-14CF-06D1-77CE66B10B39}"/>
              </a:ext>
            </a:extLst>
          </p:cNvPr>
          <p:cNvCxnSpPr>
            <a:cxnSpLocks/>
          </p:cNvCxnSpPr>
          <p:nvPr/>
        </p:nvCxnSpPr>
        <p:spPr>
          <a:xfrm rot="5400000">
            <a:off x="3991132" y="2404243"/>
            <a:ext cx="1141830" cy="847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Прямая соединительная линия 71">
            <a:extLst>
              <a:ext uri="{FF2B5EF4-FFF2-40B4-BE49-F238E27FC236}">
                <a16:creationId xmlns:a16="http://schemas.microsoft.com/office/drawing/2014/main" id="{272EAF31-CB37-246C-AD15-558C332DC8B8}"/>
              </a:ext>
            </a:extLst>
          </p:cNvPr>
          <p:cNvCxnSpPr>
            <a:cxnSpLocks/>
          </p:cNvCxnSpPr>
          <p:nvPr/>
        </p:nvCxnSpPr>
        <p:spPr>
          <a:xfrm>
            <a:off x="4985890" y="2257902"/>
            <a:ext cx="41292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a:extLst>
              <a:ext uri="{FF2B5EF4-FFF2-40B4-BE49-F238E27FC236}">
                <a16:creationId xmlns:a16="http://schemas.microsoft.com/office/drawing/2014/main" id="{E75C52BF-4939-DFF2-8237-09BA733C7CF1}"/>
              </a:ext>
            </a:extLst>
          </p:cNvPr>
          <p:cNvCxnSpPr>
            <a:cxnSpLocks/>
          </p:cNvCxnSpPr>
          <p:nvPr/>
        </p:nvCxnSpPr>
        <p:spPr>
          <a:xfrm rot="5400000">
            <a:off x="5371442" y="2429338"/>
            <a:ext cx="1141830" cy="847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Соединительная линия уступом 78">
            <a:extLst>
              <a:ext uri="{FF2B5EF4-FFF2-40B4-BE49-F238E27FC236}">
                <a16:creationId xmlns:a16="http://schemas.microsoft.com/office/drawing/2014/main" id="{B8742797-8672-FB8A-F6BE-2F9E3939BB1D}"/>
              </a:ext>
            </a:extLst>
          </p:cNvPr>
          <p:cNvCxnSpPr>
            <a:cxnSpLocks/>
          </p:cNvCxnSpPr>
          <p:nvPr/>
        </p:nvCxnSpPr>
        <p:spPr>
          <a:xfrm rot="5400000">
            <a:off x="6751750" y="2404243"/>
            <a:ext cx="1141830" cy="847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Соединительная линия уступом 79">
            <a:extLst>
              <a:ext uri="{FF2B5EF4-FFF2-40B4-BE49-F238E27FC236}">
                <a16:creationId xmlns:a16="http://schemas.microsoft.com/office/drawing/2014/main" id="{D085DC95-3531-7E8E-AA4C-CA08EB05EC1B}"/>
              </a:ext>
            </a:extLst>
          </p:cNvPr>
          <p:cNvCxnSpPr>
            <a:cxnSpLocks/>
          </p:cNvCxnSpPr>
          <p:nvPr/>
        </p:nvCxnSpPr>
        <p:spPr>
          <a:xfrm rot="5400000">
            <a:off x="8132058" y="2404243"/>
            <a:ext cx="1141830" cy="847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a:extLst>
              <a:ext uri="{FF2B5EF4-FFF2-40B4-BE49-F238E27FC236}">
                <a16:creationId xmlns:a16="http://schemas.microsoft.com/office/drawing/2014/main" id="{720E5401-57A2-E35B-16BB-F532B16ECF37}"/>
              </a:ext>
            </a:extLst>
          </p:cNvPr>
          <p:cNvCxnSpPr>
            <a:cxnSpLocks/>
          </p:cNvCxnSpPr>
          <p:nvPr/>
        </p:nvCxnSpPr>
        <p:spPr>
          <a:xfrm rot="16200000" flipH="1">
            <a:off x="9464364" y="2477336"/>
            <a:ext cx="1103088" cy="7129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Соединительная линия уступом 82">
            <a:extLst>
              <a:ext uri="{FF2B5EF4-FFF2-40B4-BE49-F238E27FC236}">
                <a16:creationId xmlns:a16="http://schemas.microsoft.com/office/drawing/2014/main" id="{23FB2992-6C9E-FFBD-FBDD-C3DF23CB1EB5}"/>
              </a:ext>
            </a:extLst>
          </p:cNvPr>
          <p:cNvCxnSpPr>
            <a:cxnSpLocks/>
          </p:cNvCxnSpPr>
          <p:nvPr/>
        </p:nvCxnSpPr>
        <p:spPr>
          <a:xfrm rot="16200000" flipH="1">
            <a:off x="10610445" y="2362149"/>
            <a:ext cx="1051573" cy="9948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Скругленный прямоугольник 85">
            <a:extLst>
              <a:ext uri="{FF2B5EF4-FFF2-40B4-BE49-F238E27FC236}">
                <a16:creationId xmlns:a16="http://schemas.microsoft.com/office/drawing/2014/main" id="{6EAF289C-77E6-5ABA-0AC2-141639BFAF6E}"/>
              </a:ext>
            </a:extLst>
          </p:cNvPr>
          <p:cNvSpPr/>
          <p:nvPr/>
        </p:nvSpPr>
        <p:spPr>
          <a:xfrm>
            <a:off x="3568512" y="3424095"/>
            <a:ext cx="1252275"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Frozen Set</a:t>
            </a:r>
            <a:endParaRPr lang="ru-RU" dirty="0"/>
          </a:p>
        </p:txBody>
      </p:sp>
      <p:sp>
        <p:nvSpPr>
          <p:cNvPr id="87" name="Скругленный прямоугольник 86">
            <a:extLst>
              <a:ext uri="{FF2B5EF4-FFF2-40B4-BE49-F238E27FC236}">
                <a16:creationId xmlns:a16="http://schemas.microsoft.com/office/drawing/2014/main" id="{AF0A2EBE-0FCF-349C-AADD-6E1D41E34304}"/>
              </a:ext>
            </a:extLst>
          </p:cNvPr>
          <p:cNvSpPr/>
          <p:nvPr/>
        </p:nvSpPr>
        <p:spPr>
          <a:xfrm>
            <a:off x="5026830" y="3433906"/>
            <a:ext cx="1069170"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endParaRPr lang="ru-RU" dirty="0"/>
          </a:p>
        </p:txBody>
      </p:sp>
      <p:sp>
        <p:nvSpPr>
          <p:cNvPr id="88" name="Скругленный прямоугольник 87">
            <a:extLst>
              <a:ext uri="{FF2B5EF4-FFF2-40B4-BE49-F238E27FC236}">
                <a16:creationId xmlns:a16="http://schemas.microsoft.com/office/drawing/2014/main" id="{75731A59-E7CD-3848-7486-E7DD42C4FC27}"/>
              </a:ext>
            </a:extLst>
          </p:cNvPr>
          <p:cNvSpPr/>
          <p:nvPr/>
        </p:nvSpPr>
        <p:spPr>
          <a:xfrm>
            <a:off x="6302043" y="3433906"/>
            <a:ext cx="1125461"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Numbers</a:t>
            </a:r>
            <a:endParaRPr lang="ru-RU" dirty="0"/>
          </a:p>
        </p:txBody>
      </p:sp>
      <p:sp>
        <p:nvSpPr>
          <p:cNvPr id="89" name="Скругленный прямоугольник 88">
            <a:extLst>
              <a:ext uri="{FF2B5EF4-FFF2-40B4-BE49-F238E27FC236}">
                <a16:creationId xmlns:a16="http://schemas.microsoft.com/office/drawing/2014/main" id="{FD05EED7-99A8-E232-D185-7748A1A0D5A0}"/>
              </a:ext>
            </a:extLst>
          </p:cNvPr>
          <p:cNvSpPr/>
          <p:nvPr/>
        </p:nvSpPr>
        <p:spPr>
          <a:xfrm>
            <a:off x="7743103" y="3433906"/>
            <a:ext cx="1252275"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Tuple</a:t>
            </a:r>
            <a:endParaRPr lang="ru-RU" dirty="0"/>
          </a:p>
        </p:txBody>
      </p:sp>
      <p:sp>
        <p:nvSpPr>
          <p:cNvPr id="90" name="Скругленный прямоугольник 89">
            <a:extLst>
              <a:ext uri="{FF2B5EF4-FFF2-40B4-BE49-F238E27FC236}">
                <a16:creationId xmlns:a16="http://schemas.microsoft.com/office/drawing/2014/main" id="{D05AFCC2-15BF-7DE7-164D-CDE04BF36FF6}"/>
              </a:ext>
            </a:extLst>
          </p:cNvPr>
          <p:cNvSpPr/>
          <p:nvPr/>
        </p:nvSpPr>
        <p:spPr>
          <a:xfrm>
            <a:off x="9386543" y="3424095"/>
            <a:ext cx="1252275"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Boolean</a:t>
            </a:r>
            <a:endParaRPr lang="ru-RU" dirty="0"/>
          </a:p>
        </p:txBody>
      </p:sp>
      <p:sp>
        <p:nvSpPr>
          <p:cNvPr id="91" name="Скругленный прямоугольник 90">
            <a:extLst>
              <a:ext uri="{FF2B5EF4-FFF2-40B4-BE49-F238E27FC236}">
                <a16:creationId xmlns:a16="http://schemas.microsoft.com/office/drawing/2014/main" id="{D33829F7-C74A-5847-14C4-831B4E72212F}"/>
              </a:ext>
            </a:extLst>
          </p:cNvPr>
          <p:cNvSpPr/>
          <p:nvPr/>
        </p:nvSpPr>
        <p:spPr>
          <a:xfrm>
            <a:off x="10909017" y="3424095"/>
            <a:ext cx="1252275" cy="48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None</a:t>
            </a:r>
            <a:endParaRPr lang="ru-RU" dirty="0"/>
          </a:p>
        </p:txBody>
      </p:sp>
      <p:cxnSp>
        <p:nvCxnSpPr>
          <p:cNvPr id="98" name="Прямая со стрелкой 97">
            <a:extLst>
              <a:ext uri="{FF2B5EF4-FFF2-40B4-BE49-F238E27FC236}">
                <a16:creationId xmlns:a16="http://schemas.microsoft.com/office/drawing/2014/main" id="{A8B23B21-A7ED-E488-00D7-9E9C670D0715}"/>
              </a:ext>
            </a:extLst>
          </p:cNvPr>
          <p:cNvCxnSpPr>
            <a:cxnSpLocks/>
            <a:stCxn id="88" idx="2"/>
          </p:cNvCxnSpPr>
          <p:nvPr/>
        </p:nvCxnSpPr>
        <p:spPr>
          <a:xfrm flipH="1">
            <a:off x="6864771" y="3916506"/>
            <a:ext cx="3" cy="43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Скругленный прямоугольник 99">
            <a:extLst>
              <a:ext uri="{FF2B5EF4-FFF2-40B4-BE49-F238E27FC236}">
                <a16:creationId xmlns:a16="http://schemas.microsoft.com/office/drawing/2014/main" id="{E079A2E0-44FC-3605-3BDF-47D75C917F91}"/>
              </a:ext>
            </a:extLst>
          </p:cNvPr>
          <p:cNvSpPr/>
          <p:nvPr/>
        </p:nvSpPr>
        <p:spPr>
          <a:xfrm>
            <a:off x="6440970" y="4385753"/>
            <a:ext cx="847601" cy="23675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endParaRPr lang="ru-RU" dirty="0"/>
          </a:p>
        </p:txBody>
      </p:sp>
      <p:cxnSp>
        <p:nvCxnSpPr>
          <p:cNvPr id="101" name="Прямая со стрелкой 100">
            <a:extLst>
              <a:ext uri="{FF2B5EF4-FFF2-40B4-BE49-F238E27FC236}">
                <a16:creationId xmlns:a16="http://schemas.microsoft.com/office/drawing/2014/main" id="{8D4CDB7A-3038-C806-5100-61C0BE38B585}"/>
              </a:ext>
            </a:extLst>
          </p:cNvPr>
          <p:cNvCxnSpPr>
            <a:cxnSpLocks/>
          </p:cNvCxnSpPr>
          <p:nvPr/>
        </p:nvCxnSpPr>
        <p:spPr>
          <a:xfrm flipH="1">
            <a:off x="6864770" y="4622504"/>
            <a:ext cx="1" cy="46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Скругленный прямоугольник 103">
            <a:extLst>
              <a:ext uri="{FF2B5EF4-FFF2-40B4-BE49-F238E27FC236}">
                <a16:creationId xmlns:a16="http://schemas.microsoft.com/office/drawing/2014/main" id="{5A5D4BBD-DB6F-AE83-51F6-5E10DCBEF699}"/>
              </a:ext>
            </a:extLst>
          </p:cNvPr>
          <p:cNvSpPr/>
          <p:nvPr/>
        </p:nvSpPr>
        <p:spPr>
          <a:xfrm>
            <a:off x="6440970" y="5091751"/>
            <a:ext cx="847601" cy="23675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endParaRPr lang="ru-RU" dirty="0"/>
          </a:p>
        </p:txBody>
      </p:sp>
      <p:cxnSp>
        <p:nvCxnSpPr>
          <p:cNvPr id="105" name="Прямая со стрелкой 104">
            <a:extLst>
              <a:ext uri="{FF2B5EF4-FFF2-40B4-BE49-F238E27FC236}">
                <a16:creationId xmlns:a16="http://schemas.microsoft.com/office/drawing/2014/main" id="{60205F17-752E-CF7A-82C1-F64FA0F4B1E7}"/>
              </a:ext>
            </a:extLst>
          </p:cNvPr>
          <p:cNvCxnSpPr>
            <a:cxnSpLocks/>
          </p:cNvCxnSpPr>
          <p:nvPr/>
        </p:nvCxnSpPr>
        <p:spPr>
          <a:xfrm flipH="1">
            <a:off x="6864769" y="5328502"/>
            <a:ext cx="1" cy="46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Скругленный прямоугольник 107">
            <a:extLst>
              <a:ext uri="{FF2B5EF4-FFF2-40B4-BE49-F238E27FC236}">
                <a16:creationId xmlns:a16="http://schemas.microsoft.com/office/drawing/2014/main" id="{9B2A2481-212B-BA04-EBEF-6D4E1BC0DF75}"/>
              </a:ext>
            </a:extLst>
          </p:cNvPr>
          <p:cNvSpPr/>
          <p:nvPr/>
        </p:nvSpPr>
        <p:spPr>
          <a:xfrm>
            <a:off x="5762799" y="5816250"/>
            <a:ext cx="2203940" cy="23675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 NUMBERS</a:t>
            </a:r>
            <a:endParaRPr lang="ru-RU" dirty="0"/>
          </a:p>
        </p:txBody>
      </p:sp>
      <p:cxnSp>
        <p:nvCxnSpPr>
          <p:cNvPr id="109" name="Прямая со стрелкой 108">
            <a:extLst>
              <a:ext uri="{FF2B5EF4-FFF2-40B4-BE49-F238E27FC236}">
                <a16:creationId xmlns:a16="http://schemas.microsoft.com/office/drawing/2014/main" id="{08D8D755-C51C-8BB2-C662-15B5C87C9BE5}"/>
              </a:ext>
            </a:extLst>
          </p:cNvPr>
          <p:cNvCxnSpPr>
            <a:cxnSpLocks/>
          </p:cNvCxnSpPr>
          <p:nvPr/>
        </p:nvCxnSpPr>
        <p:spPr>
          <a:xfrm flipH="1">
            <a:off x="8281126" y="3887032"/>
            <a:ext cx="1" cy="46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кругленный прямоугольник 110">
            <a:extLst>
              <a:ext uri="{FF2B5EF4-FFF2-40B4-BE49-F238E27FC236}">
                <a16:creationId xmlns:a16="http://schemas.microsoft.com/office/drawing/2014/main" id="{9FF7BF18-6250-91A6-6D72-FCE726BC5E59}"/>
              </a:ext>
            </a:extLst>
          </p:cNvPr>
          <p:cNvSpPr/>
          <p:nvPr/>
        </p:nvSpPr>
        <p:spPr>
          <a:xfrm>
            <a:off x="7519584" y="4393097"/>
            <a:ext cx="1699311" cy="2231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NAMED TUPLE</a:t>
            </a:r>
            <a:endParaRPr lang="ru-RU" dirty="0"/>
          </a:p>
        </p:txBody>
      </p:sp>
    </p:spTree>
    <p:extLst>
      <p:ext uri="{BB962C8B-B14F-4D97-AF65-F5344CB8AC3E}">
        <p14:creationId xmlns:p14="http://schemas.microsoft.com/office/powerpoint/2010/main" val="138092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0DB732A2-C88B-52E1-9EDE-0F5F307FBE13}"/>
              </a:ext>
            </a:extLst>
          </p:cNvPr>
          <p:cNvSpPr>
            <a:spLocks noGrp="1"/>
          </p:cNvSpPr>
          <p:nvPr>
            <p:ph type="body" sz="quarter" idx="13"/>
          </p:nvPr>
        </p:nvSpPr>
        <p:spPr/>
        <p:txBody>
          <a:bodyPr/>
          <a:lstStyle/>
          <a:p>
            <a:r>
              <a:rPr lang="en-US" dirty="0"/>
              <a:t>integers</a:t>
            </a:r>
            <a:endParaRPr lang="ru-RU" dirty="0"/>
          </a:p>
        </p:txBody>
      </p:sp>
      <p:sp>
        <p:nvSpPr>
          <p:cNvPr id="3" name="Номер слайда 2">
            <a:extLst>
              <a:ext uri="{FF2B5EF4-FFF2-40B4-BE49-F238E27FC236}">
                <a16:creationId xmlns:a16="http://schemas.microsoft.com/office/drawing/2014/main" id="{23625587-1D26-0B83-7D70-70FE5CD707FB}"/>
              </a:ext>
            </a:extLst>
          </p:cNvPr>
          <p:cNvSpPr>
            <a:spLocks noGrp="1"/>
          </p:cNvSpPr>
          <p:nvPr>
            <p:ph type="sldNum" sz="quarter" idx="4"/>
          </p:nvPr>
        </p:nvSpPr>
        <p:spPr/>
        <p:txBody>
          <a:bodyPr/>
          <a:lstStyle/>
          <a:p>
            <a:fld id="{DA896BDD-8C87-40D7-8650-5CFFA3FBC00B}" type="slidenum">
              <a:rPr lang="en-US" smtClean="0"/>
              <a:pPr/>
              <a:t>8</a:t>
            </a:fld>
            <a:endParaRPr lang="en-US"/>
          </a:p>
        </p:txBody>
      </p:sp>
      <p:sp>
        <p:nvSpPr>
          <p:cNvPr id="6" name="Rectangle 1">
            <a:extLst>
              <a:ext uri="{FF2B5EF4-FFF2-40B4-BE49-F238E27FC236}">
                <a16:creationId xmlns:a16="http://schemas.microsoft.com/office/drawing/2014/main" id="{4017B21E-170A-F04D-9276-A060F9E8BB12}"/>
              </a:ext>
            </a:extLst>
          </p:cNvPr>
          <p:cNvSpPr>
            <a:spLocks noChangeArrowheads="1"/>
          </p:cNvSpPr>
          <p:nvPr/>
        </p:nvSpPr>
        <p:spPr bwMode="auto">
          <a:xfrm rot="10800000" flipV="1">
            <a:off x="838200" y="1017628"/>
            <a:ext cx="94982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 sz="1200" b="0" i="0" dirty="0">
                <a:solidFill>
                  <a:srgbClr val="181717"/>
                </a:solidFill>
                <a:effectLst/>
                <a:latin typeface="Verdana" panose="020B0604030504040204" pitchFamily="34" charset="0"/>
              </a:rPr>
              <a:t>Python includes three numeric types to represent numbers: integers, float, and complex number</a:t>
            </a:r>
            <a:r>
              <a:rPr kumimoji="0" lang="ru-RU" altLang="ru-RU" sz="1200" b="0" i="0" u="none" strike="noStrike" cap="none" normalizeH="0" baseline="0" dirty="0">
                <a:ln>
                  <a:noFill/>
                </a:ln>
                <a:solidFill>
                  <a:srgbClr val="454545"/>
                </a:solidFill>
                <a:effectLst/>
                <a:latin typeface="Helvetica" pitchFamily="2" charset="0"/>
              </a:rPr>
              <a:t>:</a:t>
            </a:r>
            <a:endParaRPr kumimoji="0" lang="ru-RU" altLang="ru-RU"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Таблица 6">
            <a:extLst>
              <a:ext uri="{FF2B5EF4-FFF2-40B4-BE49-F238E27FC236}">
                <a16:creationId xmlns:a16="http://schemas.microsoft.com/office/drawing/2014/main" id="{DF01A570-EE19-F18D-E758-87A5CA022FA1}"/>
              </a:ext>
            </a:extLst>
          </p:cNvPr>
          <p:cNvGraphicFramePr>
            <a:graphicFrameLocks noGrp="1"/>
          </p:cNvGraphicFramePr>
          <p:nvPr>
            <p:extLst>
              <p:ext uri="{D42A27DB-BD31-4B8C-83A1-F6EECF244321}">
                <p14:modId xmlns:p14="http://schemas.microsoft.com/office/powerpoint/2010/main" val="3777373026"/>
              </p:ext>
            </p:extLst>
          </p:nvPr>
        </p:nvGraphicFramePr>
        <p:xfrm>
          <a:off x="838200" y="1571626"/>
          <a:ext cx="8605838" cy="5064701"/>
        </p:xfrm>
        <a:graphic>
          <a:graphicData uri="http://schemas.openxmlformats.org/drawingml/2006/table">
            <a:tbl>
              <a:tblPr/>
              <a:tblGrid>
                <a:gridCol w="2151416">
                  <a:extLst>
                    <a:ext uri="{9D8B030D-6E8A-4147-A177-3AD203B41FA5}">
                      <a16:colId xmlns:a16="http://schemas.microsoft.com/office/drawing/2014/main" val="3485806339"/>
                    </a:ext>
                  </a:extLst>
                </a:gridCol>
                <a:gridCol w="4302921">
                  <a:extLst>
                    <a:ext uri="{9D8B030D-6E8A-4147-A177-3AD203B41FA5}">
                      <a16:colId xmlns:a16="http://schemas.microsoft.com/office/drawing/2014/main" val="2357241475"/>
                    </a:ext>
                  </a:extLst>
                </a:gridCol>
                <a:gridCol w="2151501">
                  <a:extLst>
                    <a:ext uri="{9D8B030D-6E8A-4147-A177-3AD203B41FA5}">
                      <a16:colId xmlns:a16="http://schemas.microsoft.com/office/drawing/2014/main" val="839624922"/>
                    </a:ext>
                  </a:extLst>
                </a:gridCol>
              </a:tblGrid>
              <a:tr h="206999">
                <a:tc>
                  <a:txBody>
                    <a:bodyPr/>
                    <a:lstStyle/>
                    <a:p>
                      <a:pPr algn="l" fontAlgn="b"/>
                      <a:r>
                        <a:rPr lang="en" sz="900" b="0">
                          <a:solidFill>
                            <a:srgbClr val="FFFFFF"/>
                          </a:solidFill>
                          <a:effectLst/>
                        </a:rPr>
                        <a:t>Operator</a:t>
                      </a:r>
                    </a:p>
                  </a:txBody>
                  <a:tcPr marL="44401" marR="44401" marT="22201" marB="22201"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 sz="900" b="0">
                          <a:solidFill>
                            <a:srgbClr val="FFFFFF"/>
                          </a:solidFill>
                          <a:effectLst/>
                        </a:rPr>
                        <a:t>Description</a:t>
                      </a:r>
                    </a:p>
                  </a:txBody>
                  <a:tcPr marL="44401" marR="44401" marT="22201" marB="22201"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 sz="900" b="0">
                          <a:solidFill>
                            <a:srgbClr val="FFFFFF"/>
                          </a:solidFill>
                          <a:effectLst/>
                        </a:rPr>
                        <a:t>Example</a:t>
                      </a:r>
                    </a:p>
                  </a:txBody>
                  <a:tcPr marL="44401" marR="44401" marT="22201" marB="22201"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624057010"/>
                  </a:ext>
                </a:extLst>
              </a:tr>
              <a:tr h="519752">
                <a:tc>
                  <a:txBody>
                    <a:bodyPr/>
                    <a:lstStyle/>
                    <a:p>
                      <a:pPr fontAlgn="t"/>
                      <a:r>
                        <a:rPr lang="en" sz="900">
                          <a:solidFill>
                            <a:srgbClr val="414141"/>
                          </a:solidFill>
                          <a:effectLst/>
                        </a:rPr>
                        <a:t>+ (Addition)</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 sz="900">
                          <a:solidFill>
                            <a:srgbClr val="414141"/>
                          </a:solidFill>
                          <a:effectLst/>
                        </a:rPr>
                        <a:t>Adds operands on either side of the operator.</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 sz="900">
                          <a:solidFill>
                            <a:srgbClr val="414141"/>
                          </a:solidFill>
                          <a:effectLst/>
                        </a:rPr>
                        <a:t>&gt;&gt;&gt; a=10; b=20</a:t>
                      </a:r>
                      <a:br>
                        <a:rPr lang="en" sz="900">
                          <a:solidFill>
                            <a:srgbClr val="414141"/>
                          </a:solidFill>
                          <a:effectLst/>
                        </a:rPr>
                      </a:br>
                      <a:r>
                        <a:rPr lang="en" sz="900">
                          <a:solidFill>
                            <a:srgbClr val="414141"/>
                          </a:solidFill>
                          <a:effectLst/>
                        </a:rPr>
                        <a:t>&gt;&gt;&gt; a+b</a:t>
                      </a:r>
                      <a:br>
                        <a:rPr lang="en" sz="900">
                          <a:solidFill>
                            <a:srgbClr val="414141"/>
                          </a:solidFill>
                          <a:effectLst/>
                        </a:rPr>
                      </a:br>
                      <a:r>
                        <a:rPr lang="en" sz="900">
                          <a:solidFill>
                            <a:srgbClr val="414141"/>
                          </a:solidFill>
                          <a:effectLst/>
                        </a:rPr>
                        <a:t>30</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30863106"/>
                  </a:ext>
                </a:extLst>
              </a:tr>
              <a:tr h="832504">
                <a:tc>
                  <a:txBody>
                    <a:bodyPr/>
                    <a:lstStyle/>
                    <a:p>
                      <a:pPr fontAlgn="t"/>
                      <a:r>
                        <a:rPr lang="en" sz="900">
                          <a:solidFill>
                            <a:srgbClr val="414141"/>
                          </a:solidFill>
                          <a:effectLst/>
                        </a:rPr>
                        <a:t>- (Subtraction)</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 sz="900">
                          <a:solidFill>
                            <a:srgbClr val="414141"/>
                          </a:solidFill>
                          <a:effectLst/>
                        </a:rPr>
                        <a:t>Subtracts the right-hand operand from the left-hand operand.</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 sz="900">
                          <a:solidFill>
                            <a:srgbClr val="414141"/>
                          </a:solidFill>
                          <a:effectLst/>
                        </a:rPr>
                        <a:t>&gt;&gt;&gt; a=10; b=20</a:t>
                      </a:r>
                      <a:br>
                        <a:rPr lang="en" sz="900">
                          <a:solidFill>
                            <a:srgbClr val="414141"/>
                          </a:solidFill>
                          <a:effectLst/>
                        </a:rPr>
                      </a:br>
                      <a:r>
                        <a:rPr lang="en" sz="900">
                          <a:solidFill>
                            <a:srgbClr val="414141"/>
                          </a:solidFill>
                          <a:effectLst/>
                        </a:rPr>
                        <a:t>&gt;&gt;&gt; b-a</a:t>
                      </a:r>
                      <a:br>
                        <a:rPr lang="en" sz="900">
                          <a:solidFill>
                            <a:srgbClr val="414141"/>
                          </a:solidFill>
                          <a:effectLst/>
                        </a:rPr>
                      </a:br>
                      <a:r>
                        <a:rPr lang="en" sz="900">
                          <a:solidFill>
                            <a:srgbClr val="414141"/>
                          </a:solidFill>
                          <a:effectLst/>
                        </a:rPr>
                        <a:t>10</a:t>
                      </a:r>
                      <a:br>
                        <a:rPr lang="en" sz="900">
                          <a:solidFill>
                            <a:srgbClr val="414141"/>
                          </a:solidFill>
                          <a:effectLst/>
                        </a:rPr>
                      </a:br>
                      <a:r>
                        <a:rPr lang="en" sz="900">
                          <a:solidFill>
                            <a:srgbClr val="414141"/>
                          </a:solidFill>
                          <a:effectLst/>
                        </a:rPr>
                        <a:t>&gt;&gt;&gt; a-b</a:t>
                      </a:r>
                      <a:br>
                        <a:rPr lang="en" sz="900">
                          <a:solidFill>
                            <a:srgbClr val="414141"/>
                          </a:solidFill>
                          <a:effectLst/>
                        </a:rPr>
                      </a:br>
                      <a:r>
                        <a:rPr lang="en" sz="900">
                          <a:solidFill>
                            <a:srgbClr val="414141"/>
                          </a:solidFill>
                          <a:effectLst/>
                        </a:rPr>
                        <a:t>-10</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637813228"/>
                  </a:ext>
                </a:extLst>
              </a:tr>
              <a:tr h="519752">
                <a:tc>
                  <a:txBody>
                    <a:bodyPr/>
                    <a:lstStyle/>
                    <a:p>
                      <a:pPr fontAlgn="t"/>
                      <a:r>
                        <a:rPr lang="en" sz="900">
                          <a:solidFill>
                            <a:srgbClr val="414141"/>
                          </a:solidFill>
                          <a:effectLst/>
                        </a:rPr>
                        <a:t>* (Multiplication)</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 sz="900">
                          <a:solidFill>
                            <a:srgbClr val="414141"/>
                          </a:solidFill>
                          <a:effectLst/>
                        </a:rPr>
                        <a:t>Multiplies values on either side of the operator.</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 sz="900">
                          <a:solidFill>
                            <a:srgbClr val="414141"/>
                          </a:solidFill>
                          <a:effectLst/>
                        </a:rPr>
                        <a:t>&gt;&gt;&gt; a=10; b=20</a:t>
                      </a:r>
                      <a:br>
                        <a:rPr lang="en" sz="900">
                          <a:solidFill>
                            <a:srgbClr val="414141"/>
                          </a:solidFill>
                          <a:effectLst/>
                        </a:rPr>
                      </a:br>
                      <a:r>
                        <a:rPr lang="en" sz="900">
                          <a:solidFill>
                            <a:srgbClr val="414141"/>
                          </a:solidFill>
                          <a:effectLst/>
                        </a:rPr>
                        <a:t>&gt;&gt;&gt; a*b</a:t>
                      </a:r>
                      <a:br>
                        <a:rPr lang="en" sz="900">
                          <a:solidFill>
                            <a:srgbClr val="414141"/>
                          </a:solidFill>
                          <a:effectLst/>
                        </a:rPr>
                      </a:br>
                      <a:r>
                        <a:rPr lang="en" sz="900">
                          <a:solidFill>
                            <a:srgbClr val="414141"/>
                          </a:solidFill>
                          <a:effectLst/>
                        </a:rPr>
                        <a:t>200</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91820955"/>
                  </a:ext>
                </a:extLst>
              </a:tr>
              <a:tr h="519752">
                <a:tc>
                  <a:txBody>
                    <a:bodyPr/>
                    <a:lstStyle/>
                    <a:p>
                      <a:pPr fontAlgn="t"/>
                      <a:r>
                        <a:rPr lang="en" sz="900">
                          <a:solidFill>
                            <a:srgbClr val="414141"/>
                          </a:solidFill>
                          <a:effectLst/>
                        </a:rPr>
                        <a:t>/ (Division)</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 sz="900">
                          <a:solidFill>
                            <a:srgbClr val="414141"/>
                          </a:solidFill>
                          <a:effectLst/>
                        </a:rPr>
                        <a:t>Divides the left-hand operand by the right-hand operand.</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 sz="900">
                          <a:solidFill>
                            <a:srgbClr val="414141"/>
                          </a:solidFill>
                          <a:effectLst/>
                        </a:rPr>
                        <a:t>&gt;&gt;&gt; a=10; b=20</a:t>
                      </a:r>
                      <a:br>
                        <a:rPr lang="en" sz="900">
                          <a:solidFill>
                            <a:srgbClr val="414141"/>
                          </a:solidFill>
                          <a:effectLst/>
                        </a:rPr>
                      </a:br>
                      <a:r>
                        <a:rPr lang="en" sz="900">
                          <a:solidFill>
                            <a:srgbClr val="414141"/>
                          </a:solidFill>
                          <a:effectLst/>
                        </a:rPr>
                        <a:t>&gt;&gt;&gt; b/a</a:t>
                      </a:r>
                      <a:br>
                        <a:rPr lang="en" sz="900">
                          <a:solidFill>
                            <a:srgbClr val="414141"/>
                          </a:solidFill>
                          <a:effectLst/>
                        </a:rPr>
                      </a:br>
                      <a:r>
                        <a:rPr lang="en" sz="900">
                          <a:solidFill>
                            <a:srgbClr val="414141"/>
                          </a:solidFill>
                          <a:effectLst/>
                        </a:rPr>
                        <a:t>2</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535300344"/>
                  </a:ext>
                </a:extLst>
              </a:tr>
              <a:tr h="519752">
                <a:tc>
                  <a:txBody>
                    <a:bodyPr/>
                    <a:lstStyle/>
                    <a:p>
                      <a:pPr fontAlgn="t"/>
                      <a:r>
                        <a:rPr lang="en" sz="900">
                          <a:solidFill>
                            <a:srgbClr val="414141"/>
                          </a:solidFill>
                          <a:effectLst/>
                        </a:rPr>
                        <a:t>% (Modulus)</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 sz="900">
                          <a:solidFill>
                            <a:srgbClr val="414141"/>
                          </a:solidFill>
                          <a:effectLst/>
                        </a:rPr>
                        <a:t>Returns the remainder of the division of the left-hand operand by right-hand operand.</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 sz="900">
                          <a:solidFill>
                            <a:srgbClr val="414141"/>
                          </a:solidFill>
                          <a:effectLst/>
                        </a:rPr>
                        <a:t>&gt;&gt;&gt; a=10; b=22</a:t>
                      </a:r>
                      <a:br>
                        <a:rPr lang="en" sz="900">
                          <a:solidFill>
                            <a:srgbClr val="414141"/>
                          </a:solidFill>
                          <a:effectLst/>
                        </a:rPr>
                      </a:br>
                      <a:r>
                        <a:rPr lang="en" sz="900">
                          <a:solidFill>
                            <a:srgbClr val="414141"/>
                          </a:solidFill>
                          <a:effectLst/>
                        </a:rPr>
                        <a:t>&gt;&gt;&gt; b%a</a:t>
                      </a:r>
                      <a:br>
                        <a:rPr lang="en" sz="900">
                          <a:solidFill>
                            <a:srgbClr val="414141"/>
                          </a:solidFill>
                          <a:effectLst/>
                        </a:rPr>
                      </a:br>
                      <a:r>
                        <a:rPr lang="en" sz="900">
                          <a:solidFill>
                            <a:srgbClr val="414141"/>
                          </a:solidFill>
                          <a:effectLst/>
                        </a:rPr>
                        <a:t>2</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31798689"/>
                  </a:ext>
                </a:extLst>
              </a:tr>
              <a:tr h="832504">
                <a:tc>
                  <a:txBody>
                    <a:bodyPr/>
                    <a:lstStyle/>
                    <a:p>
                      <a:pPr fontAlgn="t"/>
                      <a:r>
                        <a:rPr lang="en" sz="900">
                          <a:solidFill>
                            <a:srgbClr val="414141"/>
                          </a:solidFill>
                          <a:effectLst/>
                        </a:rPr>
                        <a:t>** (Exponent)</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 sz="900">
                          <a:solidFill>
                            <a:srgbClr val="414141"/>
                          </a:solidFill>
                          <a:effectLst/>
                        </a:rPr>
                        <a:t>Calculates the value of the left-operand raised to the right-operand.</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 sz="900">
                          <a:solidFill>
                            <a:srgbClr val="414141"/>
                          </a:solidFill>
                          <a:effectLst/>
                        </a:rPr>
                        <a:t>&gt;&gt;&gt; a=3</a:t>
                      </a:r>
                      <a:br>
                        <a:rPr lang="en" sz="900">
                          <a:solidFill>
                            <a:srgbClr val="414141"/>
                          </a:solidFill>
                          <a:effectLst/>
                        </a:rPr>
                      </a:br>
                      <a:r>
                        <a:rPr lang="en" sz="900">
                          <a:solidFill>
                            <a:srgbClr val="414141"/>
                          </a:solidFill>
                          <a:effectLst/>
                        </a:rPr>
                        <a:t>&gt;&gt;&gt; a**2</a:t>
                      </a:r>
                      <a:br>
                        <a:rPr lang="en" sz="900">
                          <a:solidFill>
                            <a:srgbClr val="414141"/>
                          </a:solidFill>
                          <a:effectLst/>
                        </a:rPr>
                      </a:br>
                      <a:r>
                        <a:rPr lang="en" sz="900">
                          <a:solidFill>
                            <a:srgbClr val="414141"/>
                          </a:solidFill>
                          <a:effectLst/>
                        </a:rPr>
                        <a:t>9</a:t>
                      </a:r>
                      <a:br>
                        <a:rPr lang="en" sz="900">
                          <a:solidFill>
                            <a:srgbClr val="414141"/>
                          </a:solidFill>
                          <a:effectLst/>
                        </a:rPr>
                      </a:br>
                      <a:r>
                        <a:rPr lang="en" sz="900">
                          <a:solidFill>
                            <a:srgbClr val="414141"/>
                          </a:solidFill>
                          <a:effectLst/>
                        </a:rPr>
                        <a:t>&gt;&gt;&gt; a**3</a:t>
                      </a:r>
                      <a:br>
                        <a:rPr lang="en" sz="900">
                          <a:solidFill>
                            <a:srgbClr val="414141"/>
                          </a:solidFill>
                          <a:effectLst/>
                        </a:rPr>
                      </a:br>
                      <a:r>
                        <a:rPr lang="en" sz="900">
                          <a:solidFill>
                            <a:srgbClr val="414141"/>
                          </a:solidFill>
                          <a:effectLst/>
                        </a:rPr>
                        <a:t>27</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70392945"/>
                  </a:ext>
                </a:extLst>
              </a:tr>
              <a:tr h="1113686">
                <a:tc>
                  <a:txBody>
                    <a:bodyPr/>
                    <a:lstStyle/>
                    <a:p>
                      <a:pPr fontAlgn="t"/>
                      <a:r>
                        <a:rPr lang="en" sz="900">
                          <a:solidFill>
                            <a:srgbClr val="414141"/>
                          </a:solidFill>
                          <a:effectLst/>
                        </a:rPr>
                        <a:t>// (Floor Division)</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 sz="900">
                          <a:solidFill>
                            <a:srgbClr val="414141"/>
                          </a:solidFill>
                          <a:effectLst/>
                        </a:rPr>
                        <a:t>The division of operands where the result is the quotient in which the digits after the decimal point are removed. But if one of the operands is negative, the result is floored, i.e., rounded away from zero (towards negative infinity):</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 sz="900" dirty="0">
                          <a:solidFill>
                            <a:srgbClr val="414141"/>
                          </a:solidFill>
                          <a:effectLst/>
                        </a:rPr>
                        <a:t>&gt;&gt;&gt; a=9; b=2</a:t>
                      </a:r>
                      <a:br>
                        <a:rPr lang="en" sz="900" dirty="0">
                          <a:solidFill>
                            <a:srgbClr val="414141"/>
                          </a:solidFill>
                          <a:effectLst/>
                        </a:rPr>
                      </a:br>
                      <a:r>
                        <a:rPr lang="en" sz="900" dirty="0">
                          <a:solidFill>
                            <a:srgbClr val="414141"/>
                          </a:solidFill>
                          <a:effectLst/>
                        </a:rPr>
                        <a:t>&gt;&gt;&gt; a//b</a:t>
                      </a:r>
                      <a:br>
                        <a:rPr lang="en" sz="900" dirty="0">
                          <a:solidFill>
                            <a:srgbClr val="414141"/>
                          </a:solidFill>
                          <a:effectLst/>
                        </a:rPr>
                      </a:br>
                      <a:r>
                        <a:rPr lang="en" sz="900" dirty="0">
                          <a:solidFill>
                            <a:srgbClr val="414141"/>
                          </a:solidFill>
                          <a:effectLst/>
                        </a:rPr>
                        <a:t>4</a:t>
                      </a:r>
                    </a:p>
                  </a:txBody>
                  <a:tcPr marL="44401" marR="44401" marT="22201" marB="22201">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5011606"/>
                  </a:ext>
                </a:extLst>
              </a:tr>
            </a:tbl>
          </a:graphicData>
        </a:graphic>
      </p:graphicFrame>
    </p:spTree>
    <p:extLst>
      <p:ext uri="{BB962C8B-B14F-4D97-AF65-F5344CB8AC3E}">
        <p14:creationId xmlns:p14="http://schemas.microsoft.com/office/powerpoint/2010/main" val="268180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50798" y="148892"/>
            <a:ext cx="12192000" cy="738723"/>
          </a:xfrm>
          <a:noFill/>
        </p:spPr>
        <p:txBody>
          <a:bodyPr/>
          <a:lstStyle/>
          <a:p>
            <a:pPr algn="l"/>
            <a:r>
              <a:rPr lang="en" b="1" i="0" dirty="0">
                <a:effectLst/>
                <a:latin typeface="Arial" panose="020B0604020202020204" pitchFamily="34" charset="0"/>
                <a:cs typeface="Arial" panose="020B0604020202020204" pitchFamily="34" charset="0"/>
              </a:rPr>
              <a:t>STRING</a:t>
            </a:r>
          </a:p>
        </p:txBody>
      </p:sp>
      <p:pic>
        <p:nvPicPr>
          <p:cNvPr id="7" name="Picture 6" descr="EPAM_LOGO_gray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632" y="118371"/>
            <a:ext cx="1669791" cy="654144"/>
          </a:xfrm>
          <a:prstGeom prst="rect">
            <a:avLst/>
          </a:prstGeom>
        </p:spPr>
      </p:pic>
      <p:sp>
        <p:nvSpPr>
          <p:cNvPr id="2" name="Slide Number Placeholder 1"/>
          <p:cNvSpPr>
            <a:spLocks noGrp="1"/>
          </p:cNvSpPr>
          <p:nvPr>
            <p:ph type="sldNum" sz="quarter" idx="4"/>
          </p:nvPr>
        </p:nvSpPr>
        <p:spPr>
          <a:xfrm>
            <a:off x="8610600" y="6343983"/>
            <a:ext cx="2743200" cy="365125"/>
          </a:xfrm>
        </p:spPr>
        <p:txBody>
          <a:bodyPr/>
          <a:lstStyle/>
          <a:p>
            <a:fld id="{DA896BDD-8C87-40D7-8650-5CFFA3FBC00B}" type="slidenum">
              <a:rPr lang="en-US" smtClean="0"/>
              <a:pPr/>
              <a:t>9</a:t>
            </a:fld>
            <a:endParaRPr lang="en-US"/>
          </a:p>
        </p:txBody>
      </p:sp>
      <p:sp>
        <p:nvSpPr>
          <p:cNvPr id="18" name="TextBox 17">
            <a:extLst>
              <a:ext uri="{FF2B5EF4-FFF2-40B4-BE49-F238E27FC236}">
                <a16:creationId xmlns:a16="http://schemas.microsoft.com/office/drawing/2014/main" id="{36985E41-18BA-FD8E-6C9F-F2964AE66F73}"/>
              </a:ext>
            </a:extLst>
          </p:cNvPr>
          <p:cNvSpPr txBox="1"/>
          <p:nvPr/>
        </p:nvSpPr>
        <p:spPr>
          <a:xfrm>
            <a:off x="10041432" y="1238298"/>
            <a:ext cx="787400" cy="369332"/>
          </a:xfrm>
          <a:prstGeom prst="rect">
            <a:avLst/>
          </a:prstGeom>
          <a:noFill/>
        </p:spPr>
        <p:txBody>
          <a:bodyPr wrap="square">
            <a:spAutoFit/>
          </a:bodyPr>
          <a:lstStyle/>
          <a:p>
            <a:r>
              <a:rPr lang="en-US" sz="1800" dirty="0">
                <a:solidFill>
                  <a:schemeClr val="accent2"/>
                </a:solidFill>
              </a:rPr>
              <a:t> </a:t>
            </a:r>
            <a:endParaRPr lang="ru-RU" dirty="0">
              <a:solidFill>
                <a:schemeClr val="accent2"/>
              </a:solidFill>
            </a:endParaRPr>
          </a:p>
        </p:txBody>
      </p:sp>
      <p:sp>
        <p:nvSpPr>
          <p:cNvPr id="4" name="TextBox 3">
            <a:extLst>
              <a:ext uri="{FF2B5EF4-FFF2-40B4-BE49-F238E27FC236}">
                <a16:creationId xmlns:a16="http://schemas.microsoft.com/office/drawing/2014/main" id="{5BBC4D01-0649-D31F-951B-1B2EB3841D69}"/>
              </a:ext>
            </a:extLst>
          </p:cNvPr>
          <p:cNvSpPr txBox="1"/>
          <p:nvPr/>
        </p:nvSpPr>
        <p:spPr>
          <a:xfrm>
            <a:off x="1003300" y="1607630"/>
            <a:ext cx="4871462" cy="707886"/>
          </a:xfrm>
          <a:prstGeom prst="rect">
            <a:avLst/>
          </a:prstGeom>
          <a:noFill/>
        </p:spPr>
        <p:txBody>
          <a:bodyPr wrap="none" rtlCol="0">
            <a:spAutoFit/>
          </a:bodyPr>
          <a:lstStyle/>
          <a:p>
            <a:r>
              <a:rPr lang="en-US" sz="4000" dirty="0"/>
              <a:t>string = </a:t>
            </a:r>
            <a:r>
              <a:rPr lang="en-US" sz="4000" dirty="0">
                <a:solidFill>
                  <a:schemeClr val="accent2"/>
                </a:solidFill>
              </a:rPr>
              <a:t>“Some string” </a:t>
            </a:r>
            <a:endParaRPr lang="ru-RU" sz="4000" dirty="0">
              <a:solidFill>
                <a:schemeClr val="accent2"/>
              </a:solidFill>
            </a:endParaRPr>
          </a:p>
        </p:txBody>
      </p:sp>
      <p:sp>
        <p:nvSpPr>
          <p:cNvPr id="10" name="TextBox 9">
            <a:extLst>
              <a:ext uri="{FF2B5EF4-FFF2-40B4-BE49-F238E27FC236}">
                <a16:creationId xmlns:a16="http://schemas.microsoft.com/office/drawing/2014/main" id="{E2BEE41D-DC68-1E75-4B28-4B41CEAAE839}"/>
              </a:ext>
            </a:extLst>
          </p:cNvPr>
          <p:cNvSpPr txBox="1"/>
          <p:nvPr/>
        </p:nvSpPr>
        <p:spPr>
          <a:xfrm>
            <a:off x="1003300" y="2454870"/>
            <a:ext cx="6159500" cy="923330"/>
          </a:xfrm>
          <a:prstGeom prst="rect">
            <a:avLst/>
          </a:prstGeom>
          <a:noFill/>
        </p:spPr>
        <p:txBody>
          <a:bodyPr wrap="square">
            <a:spAutoFit/>
          </a:bodyPr>
          <a:lstStyle/>
          <a:p>
            <a:r>
              <a:rPr lang="en" dirty="0" err="1"/>
              <a:t>big_string</a:t>
            </a:r>
            <a:r>
              <a:rPr lang="en" dirty="0"/>
              <a:t> </a:t>
            </a:r>
            <a:r>
              <a:rPr lang="en" b="1" dirty="0">
                <a:effectLst/>
              </a:rPr>
              <a:t>=</a:t>
            </a:r>
            <a:r>
              <a:rPr lang="en" dirty="0"/>
              <a:t> </a:t>
            </a:r>
            <a:r>
              <a:rPr lang="en" dirty="0">
                <a:solidFill>
                  <a:schemeClr val="accent2"/>
                </a:solidFill>
                <a:effectLst/>
              </a:rPr>
              <a:t>"""</a:t>
            </a:r>
            <a:r>
              <a:rPr lang="en" dirty="0">
                <a:solidFill>
                  <a:schemeClr val="accent2"/>
                </a:solidFill>
              </a:rPr>
              <a:t> </a:t>
            </a:r>
            <a:r>
              <a:rPr lang="en" dirty="0">
                <a:solidFill>
                  <a:schemeClr val="accent2"/>
                </a:solidFill>
                <a:effectLst/>
              </a:rPr>
              <a:t>a very </a:t>
            </a:r>
          </a:p>
          <a:p>
            <a:r>
              <a:rPr lang="en" dirty="0">
                <a:solidFill>
                  <a:schemeClr val="accent2"/>
                </a:solidFill>
                <a:effectLst/>
              </a:rPr>
              <a:t>very</a:t>
            </a:r>
            <a:r>
              <a:rPr lang="en" dirty="0">
                <a:solidFill>
                  <a:schemeClr val="accent2"/>
                </a:solidFill>
              </a:rPr>
              <a:t> </a:t>
            </a:r>
            <a:r>
              <a:rPr lang="en" dirty="0">
                <a:solidFill>
                  <a:schemeClr val="accent2"/>
                </a:solidFill>
                <a:effectLst/>
              </a:rPr>
              <a:t>much bigger</a:t>
            </a:r>
            <a:r>
              <a:rPr lang="en" dirty="0">
                <a:solidFill>
                  <a:schemeClr val="accent2"/>
                </a:solidFill>
              </a:rPr>
              <a:t> </a:t>
            </a:r>
          </a:p>
          <a:p>
            <a:r>
              <a:rPr lang="en" dirty="0">
                <a:solidFill>
                  <a:schemeClr val="accent2"/>
                </a:solidFill>
                <a:effectLst/>
              </a:rPr>
              <a:t>than normal one</a:t>
            </a:r>
            <a:r>
              <a:rPr lang="en" dirty="0">
                <a:solidFill>
                  <a:schemeClr val="accent2"/>
                </a:solidFill>
              </a:rPr>
              <a:t> </a:t>
            </a:r>
            <a:r>
              <a:rPr lang="en" dirty="0">
                <a:solidFill>
                  <a:schemeClr val="accent2"/>
                </a:solidFill>
                <a:effectLst/>
              </a:rPr>
              <a:t>"""</a:t>
            </a:r>
            <a:endParaRPr lang="ru-RU" dirty="0">
              <a:solidFill>
                <a:schemeClr val="accent2"/>
              </a:solidFill>
            </a:endParaRPr>
          </a:p>
        </p:txBody>
      </p:sp>
      <p:sp>
        <p:nvSpPr>
          <p:cNvPr id="12" name="TextBox 11">
            <a:extLst>
              <a:ext uri="{FF2B5EF4-FFF2-40B4-BE49-F238E27FC236}">
                <a16:creationId xmlns:a16="http://schemas.microsoft.com/office/drawing/2014/main" id="{768BB191-DE44-4B9D-B474-99EB84A34DEB}"/>
              </a:ext>
            </a:extLst>
          </p:cNvPr>
          <p:cNvSpPr txBox="1"/>
          <p:nvPr/>
        </p:nvSpPr>
        <p:spPr>
          <a:xfrm>
            <a:off x="1003300" y="3479801"/>
            <a:ext cx="6159500" cy="646331"/>
          </a:xfrm>
          <a:prstGeom prst="rect">
            <a:avLst/>
          </a:prstGeom>
          <a:noFill/>
        </p:spPr>
        <p:txBody>
          <a:bodyPr wrap="square">
            <a:spAutoFit/>
          </a:bodyPr>
          <a:lstStyle/>
          <a:p>
            <a:r>
              <a:rPr lang="en" dirty="0">
                <a:effectLst/>
              </a:rPr>
              <a:t>print("python"</a:t>
            </a:r>
            <a:r>
              <a:rPr lang="en" dirty="0"/>
              <a:t> </a:t>
            </a:r>
            <a:r>
              <a:rPr lang="en" b="1" dirty="0">
                <a:effectLst/>
              </a:rPr>
              <a:t>==</a:t>
            </a:r>
            <a:r>
              <a:rPr lang="en" dirty="0"/>
              <a:t> </a:t>
            </a:r>
            <a:r>
              <a:rPr lang="en" dirty="0">
                <a:effectLst/>
              </a:rPr>
              <a:t>'python')</a:t>
            </a:r>
            <a:r>
              <a:rPr lang="en" dirty="0"/>
              <a:t> </a:t>
            </a:r>
            <a:br>
              <a:rPr lang="en" dirty="0"/>
            </a:br>
            <a:endParaRPr lang="ru-RU" dirty="0"/>
          </a:p>
        </p:txBody>
      </p:sp>
      <p:sp>
        <p:nvSpPr>
          <p:cNvPr id="13" name="Стрелка вправо 12">
            <a:extLst>
              <a:ext uri="{FF2B5EF4-FFF2-40B4-BE49-F238E27FC236}">
                <a16:creationId xmlns:a16="http://schemas.microsoft.com/office/drawing/2014/main" id="{246F0751-F32D-E1EF-70C0-B8C02CE1344D}"/>
              </a:ext>
            </a:extLst>
          </p:cNvPr>
          <p:cNvSpPr/>
          <p:nvPr/>
        </p:nvSpPr>
        <p:spPr>
          <a:xfrm>
            <a:off x="3809999" y="3515249"/>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
        <p:nvSpPr>
          <p:cNvPr id="14" name="TextBox 13">
            <a:extLst>
              <a:ext uri="{FF2B5EF4-FFF2-40B4-BE49-F238E27FC236}">
                <a16:creationId xmlns:a16="http://schemas.microsoft.com/office/drawing/2014/main" id="{2E8B6E44-C481-18CA-11AA-2D123B732E75}"/>
              </a:ext>
            </a:extLst>
          </p:cNvPr>
          <p:cNvSpPr txBox="1"/>
          <p:nvPr/>
        </p:nvSpPr>
        <p:spPr>
          <a:xfrm>
            <a:off x="5094442" y="3501644"/>
            <a:ext cx="599972" cy="369332"/>
          </a:xfrm>
          <a:prstGeom prst="rect">
            <a:avLst/>
          </a:prstGeom>
          <a:noFill/>
        </p:spPr>
        <p:txBody>
          <a:bodyPr wrap="none" rtlCol="0">
            <a:spAutoFit/>
          </a:bodyPr>
          <a:lstStyle/>
          <a:p>
            <a:r>
              <a:rPr lang="en-US" dirty="0"/>
              <a:t>True</a:t>
            </a:r>
            <a:endParaRPr lang="ru-RU" dirty="0"/>
          </a:p>
        </p:txBody>
      </p:sp>
      <p:sp>
        <p:nvSpPr>
          <p:cNvPr id="17" name="TextBox 16">
            <a:extLst>
              <a:ext uri="{FF2B5EF4-FFF2-40B4-BE49-F238E27FC236}">
                <a16:creationId xmlns:a16="http://schemas.microsoft.com/office/drawing/2014/main" id="{B86868E5-72EB-D0AF-7D00-92C3C9AB8DB3}"/>
              </a:ext>
            </a:extLst>
          </p:cNvPr>
          <p:cNvSpPr txBox="1"/>
          <p:nvPr/>
        </p:nvSpPr>
        <p:spPr>
          <a:xfrm>
            <a:off x="985262" y="4147975"/>
            <a:ext cx="6159500" cy="1200329"/>
          </a:xfrm>
          <a:prstGeom prst="rect">
            <a:avLst/>
          </a:prstGeom>
          <a:noFill/>
        </p:spPr>
        <p:txBody>
          <a:bodyPr wrap="square">
            <a:spAutoFit/>
          </a:bodyPr>
          <a:lstStyle/>
          <a:p>
            <a:r>
              <a:rPr lang="en" dirty="0">
                <a:effectLst/>
              </a:rPr>
              <a:t>problem</a:t>
            </a:r>
            <a:r>
              <a:rPr lang="en" dirty="0"/>
              <a:t> </a:t>
            </a:r>
            <a:r>
              <a:rPr lang="en" b="1" dirty="0">
                <a:effectLst/>
              </a:rPr>
              <a:t>=</a:t>
            </a:r>
            <a:r>
              <a:rPr lang="en" dirty="0"/>
              <a:t> </a:t>
            </a:r>
            <a:r>
              <a:rPr lang="en" dirty="0">
                <a:effectLst/>
              </a:rPr>
              <a:t>'C:\</a:t>
            </a:r>
            <a:r>
              <a:rPr lang="en" dirty="0" err="1">
                <a:effectLst/>
              </a:rPr>
              <a:t>teeeeeeext.txt</a:t>
            </a:r>
            <a:r>
              <a:rPr lang="en" dirty="0">
                <a:effectLst/>
              </a:rPr>
              <a:t>’</a:t>
            </a:r>
            <a:r>
              <a:rPr lang="en" dirty="0"/>
              <a:t> </a:t>
            </a:r>
          </a:p>
          <a:p>
            <a:r>
              <a:rPr lang="en" dirty="0" err="1">
                <a:effectLst/>
              </a:rPr>
              <a:t>no_problem</a:t>
            </a:r>
            <a:r>
              <a:rPr lang="en" dirty="0"/>
              <a:t> </a:t>
            </a:r>
            <a:r>
              <a:rPr lang="en" b="1" dirty="0">
                <a:effectLst/>
              </a:rPr>
              <a:t>=</a:t>
            </a:r>
            <a:r>
              <a:rPr lang="en" dirty="0"/>
              <a:t> </a:t>
            </a:r>
            <a:r>
              <a:rPr lang="en" dirty="0" err="1">
                <a:effectLst/>
              </a:rPr>
              <a:t>r'C</a:t>
            </a:r>
            <a:r>
              <a:rPr lang="en" dirty="0">
                <a:effectLst/>
              </a:rPr>
              <a:t>:\</a:t>
            </a:r>
            <a:r>
              <a:rPr lang="en" dirty="0" err="1">
                <a:effectLst/>
              </a:rPr>
              <a:t>teeeeeeext.txt</a:t>
            </a:r>
            <a:r>
              <a:rPr lang="en" dirty="0">
                <a:effectLst/>
              </a:rPr>
              <a:t>’</a:t>
            </a:r>
            <a:r>
              <a:rPr lang="en" dirty="0"/>
              <a:t> </a:t>
            </a:r>
          </a:p>
          <a:p>
            <a:r>
              <a:rPr lang="en" dirty="0">
                <a:effectLst/>
              </a:rPr>
              <a:t>no_problem_2</a:t>
            </a:r>
            <a:r>
              <a:rPr lang="en" dirty="0"/>
              <a:t> </a:t>
            </a:r>
            <a:r>
              <a:rPr lang="en" b="1" dirty="0">
                <a:effectLst/>
              </a:rPr>
              <a:t>=</a:t>
            </a:r>
            <a:r>
              <a:rPr lang="en" dirty="0"/>
              <a:t> </a:t>
            </a:r>
            <a:r>
              <a:rPr lang="en" dirty="0">
                <a:effectLst/>
              </a:rPr>
              <a:t>'C:\\</a:t>
            </a:r>
            <a:r>
              <a:rPr lang="en" dirty="0" err="1">
                <a:effectLst/>
              </a:rPr>
              <a:t>teeeeeeext.txt</a:t>
            </a:r>
            <a:r>
              <a:rPr lang="en" dirty="0">
                <a:effectLst/>
              </a:rPr>
              <a:t>’</a:t>
            </a:r>
            <a:r>
              <a:rPr lang="en" dirty="0"/>
              <a:t> </a:t>
            </a:r>
          </a:p>
          <a:p>
            <a:r>
              <a:rPr lang="en" dirty="0">
                <a:effectLst/>
              </a:rPr>
              <a:t>print(problem,</a:t>
            </a:r>
            <a:r>
              <a:rPr lang="en" dirty="0"/>
              <a:t> </a:t>
            </a:r>
            <a:r>
              <a:rPr lang="en" dirty="0" err="1">
                <a:effectLst/>
              </a:rPr>
              <a:t>no_problem</a:t>
            </a:r>
            <a:r>
              <a:rPr lang="en" dirty="0">
                <a:effectLst/>
              </a:rPr>
              <a:t>,</a:t>
            </a:r>
            <a:r>
              <a:rPr lang="en" dirty="0"/>
              <a:t> </a:t>
            </a:r>
            <a:r>
              <a:rPr lang="en" dirty="0">
                <a:effectLst/>
              </a:rPr>
              <a:t>no_problem_2,</a:t>
            </a:r>
            <a:r>
              <a:rPr lang="en" dirty="0"/>
              <a:t> </a:t>
            </a:r>
            <a:r>
              <a:rPr lang="en" dirty="0" err="1">
                <a:effectLst/>
              </a:rPr>
              <a:t>sep</a:t>
            </a:r>
            <a:r>
              <a:rPr lang="en" b="1" dirty="0">
                <a:effectLst/>
              </a:rPr>
              <a:t>=</a:t>
            </a:r>
            <a:r>
              <a:rPr lang="en" dirty="0">
                <a:effectLst/>
              </a:rPr>
              <a:t>'\n')</a:t>
            </a:r>
            <a:endParaRPr lang="ru-RU" dirty="0"/>
          </a:p>
        </p:txBody>
      </p:sp>
      <p:sp>
        <p:nvSpPr>
          <p:cNvPr id="20" name="TextBox 19">
            <a:extLst>
              <a:ext uri="{FF2B5EF4-FFF2-40B4-BE49-F238E27FC236}">
                <a16:creationId xmlns:a16="http://schemas.microsoft.com/office/drawing/2014/main" id="{81D20B82-97E0-D706-30BE-8614D80DB162}"/>
              </a:ext>
            </a:extLst>
          </p:cNvPr>
          <p:cNvSpPr txBox="1"/>
          <p:nvPr/>
        </p:nvSpPr>
        <p:spPr>
          <a:xfrm>
            <a:off x="8013777" y="4312728"/>
            <a:ext cx="6159500" cy="923330"/>
          </a:xfrm>
          <a:prstGeom prst="rect">
            <a:avLst/>
          </a:prstGeom>
          <a:noFill/>
        </p:spPr>
        <p:txBody>
          <a:bodyPr wrap="square">
            <a:spAutoFit/>
          </a:bodyPr>
          <a:lstStyle/>
          <a:p>
            <a:r>
              <a:rPr lang="en" dirty="0"/>
              <a:t>C:           </a:t>
            </a:r>
            <a:r>
              <a:rPr lang="en" dirty="0" err="1"/>
              <a:t>eeeeeeext.txt</a:t>
            </a:r>
            <a:r>
              <a:rPr lang="en" dirty="0"/>
              <a:t> </a:t>
            </a:r>
          </a:p>
          <a:p>
            <a:r>
              <a:rPr lang="en" dirty="0"/>
              <a:t>C:\</a:t>
            </a:r>
            <a:r>
              <a:rPr lang="en" dirty="0" err="1"/>
              <a:t>teeeeeeext.txt</a:t>
            </a:r>
            <a:r>
              <a:rPr lang="en" dirty="0"/>
              <a:t> </a:t>
            </a:r>
          </a:p>
          <a:p>
            <a:r>
              <a:rPr lang="en" dirty="0"/>
              <a:t>C:\</a:t>
            </a:r>
            <a:r>
              <a:rPr lang="en" dirty="0" err="1"/>
              <a:t>teeeeeeext.txt</a:t>
            </a:r>
            <a:endParaRPr lang="ru-RU" dirty="0"/>
          </a:p>
        </p:txBody>
      </p:sp>
      <p:sp>
        <p:nvSpPr>
          <p:cNvPr id="21" name="Стрелка вправо 20">
            <a:extLst>
              <a:ext uri="{FF2B5EF4-FFF2-40B4-BE49-F238E27FC236}">
                <a16:creationId xmlns:a16="http://schemas.microsoft.com/office/drawing/2014/main" id="{B2D1012C-79C4-9626-8FDB-D4F46039C427}"/>
              </a:ext>
            </a:extLst>
          </p:cNvPr>
          <p:cNvSpPr/>
          <p:nvPr/>
        </p:nvSpPr>
        <p:spPr>
          <a:xfrm>
            <a:off x="6426199" y="4603332"/>
            <a:ext cx="1016001" cy="34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ru-RU" dirty="0"/>
          </a:p>
        </p:txBody>
      </p:sp>
    </p:spTree>
    <p:extLst>
      <p:ext uri="{BB962C8B-B14F-4D97-AF65-F5344CB8AC3E}">
        <p14:creationId xmlns:p14="http://schemas.microsoft.com/office/powerpoint/2010/main" val="3933209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 Objects JDI.potx" id="{B1ABDF4C-5591-4C94-86D3-F7B5C386E962}" vid="{02A0C948-6A21-4DC6-8F68-B01048C296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07da1e6a-e7b0-4d81-a6b2-e55a4b8cc564">
      <UserInfo>
        <DisplayName>Kantemir Shandirov</DisplayName>
        <AccountId>574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58D3266D90BE42A23B595A6FC4DFCF" ma:contentTypeVersion="12" ma:contentTypeDescription="Create a new document." ma:contentTypeScope="" ma:versionID="29433019c632ad97f61882787c45e272">
  <xsd:schema xmlns:xsd="http://www.w3.org/2001/XMLSchema" xmlns:xs="http://www.w3.org/2001/XMLSchema" xmlns:p="http://schemas.microsoft.com/office/2006/metadata/properties" xmlns:ns2="75e5c597-e4f8-4e84-b955-ee9771aeebf0" xmlns:ns3="07da1e6a-e7b0-4d81-a6b2-e55a4b8cc564" targetNamespace="http://schemas.microsoft.com/office/2006/metadata/properties" ma:root="true" ma:fieldsID="33f4e99f125a917186fd44ad9b9553f2" ns2:_="" ns3:_="">
    <xsd:import namespace="75e5c597-e4f8-4e84-b955-ee9771aeebf0"/>
    <xsd:import namespace="07da1e6a-e7b0-4d81-a6b2-e55a4b8cc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e5c597-e4f8-4e84-b955-ee9771aeeb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da1e6a-e7b0-4d81-a6b2-e55a4b8cc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217AB-3A82-4A41-B2B0-7597C466CA0E}">
  <ds:schemaRefs>
    <ds:schemaRef ds:uri="http://schemas.microsoft.com/sharepoint/v3/contenttype/forms"/>
  </ds:schemaRefs>
</ds:datastoreItem>
</file>

<file path=customXml/itemProps2.xml><?xml version="1.0" encoding="utf-8"?>
<ds:datastoreItem xmlns:ds="http://schemas.openxmlformats.org/officeDocument/2006/customXml" ds:itemID="{BDB02623-3133-4663-9BB1-51FE413B394D}">
  <ds:schemaRefs>
    <ds:schemaRef ds:uri="http://schemas.microsoft.com/office/2006/documentManagement/type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purl.org/dc/elements/1.1/"/>
    <ds:schemaRef ds:uri="07da1e6a-e7b0-4d81-a6b2-e55a4b8cc564"/>
    <ds:schemaRef ds:uri="75e5c597-e4f8-4e84-b955-ee9771aeebf0"/>
    <ds:schemaRef ds:uri="http://www.w3.org/XML/1998/namespace"/>
    <ds:schemaRef ds:uri="http://purl.org/dc/dcmitype/"/>
  </ds:schemaRefs>
</ds:datastoreItem>
</file>

<file path=customXml/itemProps3.xml><?xml version="1.0" encoding="utf-8"?>
<ds:datastoreItem xmlns:ds="http://schemas.openxmlformats.org/officeDocument/2006/customXml" ds:itemID="{C6FE7B52-B552-4AF2-8F98-B2ABAF864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e5c597-e4f8-4e84-b955-ee9771aeebf0"/>
    <ds:schemaRef ds:uri="07da1e6a-e7b0-4d81-a6b2-e55a4b8cc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493</TotalTime>
  <Words>1440</Words>
  <Application>Microsoft Macintosh PowerPoint</Application>
  <PresentationFormat>Широкоэкранный</PresentationFormat>
  <Paragraphs>313</Paragraphs>
  <Slides>23</Slides>
  <Notes>19</Notes>
  <HiddenSlides>0</HiddenSlides>
  <MMClips>0</MMClips>
  <ScaleCrop>false</ScaleCrop>
  <HeadingPairs>
    <vt:vector size="6" baseType="variant">
      <vt:variant>
        <vt:lpstr>Использованные шрифты</vt:lpstr>
      </vt:variant>
      <vt:variant>
        <vt:i4>14</vt:i4>
      </vt:variant>
      <vt:variant>
        <vt:lpstr>Тема</vt:lpstr>
      </vt:variant>
      <vt:variant>
        <vt:i4>1</vt:i4>
      </vt:variant>
      <vt:variant>
        <vt:lpstr>Заголовки слайдов</vt:lpstr>
      </vt:variant>
      <vt:variant>
        <vt:i4>23</vt:i4>
      </vt:variant>
    </vt:vector>
  </HeadingPairs>
  <TitlesOfParts>
    <vt:vector size="38" baseType="lpstr">
      <vt:lpstr>-apple-system</vt:lpstr>
      <vt:lpstr>Arial</vt:lpstr>
      <vt:lpstr>Arial Black</vt:lpstr>
      <vt:lpstr>Calibri</vt:lpstr>
      <vt:lpstr>Calibri Light</vt:lpstr>
      <vt:lpstr>consolas</vt:lpstr>
      <vt:lpstr>consolas</vt:lpstr>
      <vt:lpstr>Courier</vt:lpstr>
      <vt:lpstr>Helvetica</vt:lpstr>
      <vt:lpstr>Titillium Web</vt:lpstr>
      <vt:lpstr>Trebuchet MS</vt:lpstr>
      <vt:lpstr>Verdana</vt:lpstr>
      <vt:lpstr>Wingdings</vt:lpstr>
      <vt:lpstr>Work Sans</vt:lpstr>
      <vt:lpstr>Office Theme</vt:lpstr>
      <vt:lpstr>Python intro</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intro</dc:title>
  <cp:lastModifiedBy>Kantemir Shandirov</cp:lastModifiedBy>
  <cp:revision>89</cp:revision>
  <dcterms:modified xsi:type="dcterms:W3CDTF">2022-10-04T05:31:09Z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0x010100D658D3266D90BE42A23B595A6FC4DFCF</vt:lpwstr>
  </property>
</Properties>
</file>