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>
      <p:cViewPr>
        <p:scale>
          <a:sx n="100" d="100"/>
          <a:sy n="100" d="100"/>
        </p:scale>
        <p:origin x="-2172" y="-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C2EA-E9F5-43D2-BD60-77C9AEEA5EB8}" type="datetimeFigureOut">
              <a:rPr lang="en-US" smtClean="0"/>
              <a:t>4/26/2012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8299-D637-42BE-82D6-D053D68BD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1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8C8299-D637-42BE-82D6-D053D68BDC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5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1281C-A55E-41A4-A22C-03D2B6E941DB}" type="datetimeFigureOut">
              <a:rPr lang="en-US" smtClean="0"/>
              <a:t>4/26/2012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90A3-551A-44F5-8579-14FC5712C9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Beowulf Clusters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Air Force has developed their own Beowulf Clusters</a:t>
            </a:r>
          </a:p>
          <a:p>
            <a:pPr lvl="1"/>
            <a:r>
              <a:rPr lang="en-US" dirty="0" smtClean="0"/>
              <a:t>PS3 Cluster</a:t>
            </a:r>
          </a:p>
          <a:p>
            <a:pPr lvl="1"/>
            <a:r>
              <a:rPr lang="en-US" dirty="0"/>
              <a:t>1760 PS3 and 168 General Purpose Processors</a:t>
            </a:r>
          </a:p>
          <a:p>
            <a:pPr lvl="1"/>
            <a:r>
              <a:rPr lang="en-US" dirty="0"/>
              <a:t>$2Mil - 10-20x cheaper</a:t>
            </a:r>
          </a:p>
          <a:p>
            <a:pPr lvl="1"/>
            <a:r>
              <a:rPr lang="en-US" dirty="0"/>
              <a:t>5 </a:t>
            </a:r>
            <a:r>
              <a:rPr lang="en-US" dirty="0" err="1" smtClean="0"/>
              <a:t>Tflops</a:t>
            </a:r>
            <a:endParaRPr lang="en-US" dirty="0" smtClean="0"/>
          </a:p>
          <a:p>
            <a:pPr lvl="1"/>
            <a:r>
              <a:rPr lang="en-US" dirty="0" smtClean="0"/>
              <a:t>“Green”</a:t>
            </a:r>
          </a:p>
          <a:p>
            <a:r>
              <a:rPr lang="en-US" dirty="0" smtClean="0"/>
              <a:t>Our budget isn’t getting bigger </a:t>
            </a:r>
          </a:p>
          <a:p>
            <a:pPr lvl="1"/>
            <a:r>
              <a:rPr lang="en-US" dirty="0" smtClean="0"/>
              <a:t>Our computing requirements are though!</a:t>
            </a:r>
          </a:p>
          <a:p>
            <a:pPr lvl="1"/>
            <a:endParaRPr lang="en-US" dirty="0" smtClean="0"/>
          </a:p>
        </p:txBody>
      </p:sp>
      <p:pic>
        <p:nvPicPr>
          <p:cNvPr id="6146" name="Picture 2" descr="https://encrypted-tbn0.google.com/images?q=tbn:ANd9GcTcK0EUNeab6R3P_jl-MOlOJisfbdQrq7EtuT5gPVbP0J8Qijy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52800"/>
            <a:ext cx="1676400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encrypted-tbn3.google.com/images?q=tbn:ANd9GcQHqUThcTwhO0a6vlMbkq4uHnPskucYT1laI-OVm2KC9dSY6WU2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76800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http://</a:t>
            </a:r>
            <a:r>
              <a:rPr lang="en-US" sz="1400" dirty="0" smtClean="0"/>
              <a:t>en.wikipedia.org/wiki/Beowulf_cluster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www.escapistmagazine.com/news/view/105767-U-S-Air-Force-Finishes-PS3-Supercomputer-of-Epic-Proportions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yclept.ucdavis.edu/Beowulf/aboutbeowulf.html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www.debian.org/News/2011/20110729</a:t>
            </a:r>
          </a:p>
          <a:p>
            <a:r>
              <a:rPr lang="en-US" sz="1400" dirty="0"/>
              <a:t>http://</a:t>
            </a:r>
            <a:r>
              <a:rPr lang="en-US" sz="1400" dirty="0" smtClean="0"/>
              <a:t>phys.org/news148749271.html</a:t>
            </a:r>
          </a:p>
          <a:p>
            <a:r>
              <a:rPr lang="en-US" sz="1400" dirty="0"/>
              <a:t>http://www.calvin.edu/~adams/research/microwulf/FAQ</a:t>
            </a:r>
            <a:r>
              <a:rPr lang="en-US" sz="1400" dirty="0" smtClean="0"/>
              <a:t>/</a:t>
            </a:r>
          </a:p>
          <a:p>
            <a:endParaRPr lang="en-US" sz="1400" dirty="0"/>
          </a:p>
          <a:p>
            <a:r>
              <a:rPr lang="en-US" sz="1400" dirty="0" smtClean="0"/>
              <a:t>I did not receive help on this assignment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79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20633323">
            <a:off x="2994918" y="2367843"/>
            <a:ext cx="3260658" cy="2646483"/>
            <a:chOff x="1143000" y="2438400"/>
            <a:chExt cx="3260658" cy="2646483"/>
          </a:xfrm>
        </p:grpSpPr>
        <p:pic>
          <p:nvPicPr>
            <p:cNvPr id="1026" name="Picture 2" descr="C:\Users\C14Gavin.Delphia\Desktop\beowul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2411">
              <a:off x="1143000" y="2438400"/>
              <a:ext cx="1628776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Users\C14Gavin.Delphia\Desktop\beowul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82563">
              <a:off x="1664715" y="2480734"/>
              <a:ext cx="1628776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C14Gavin.Delphia\Desktop\beowul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8345">
              <a:off x="1997811" y="2675058"/>
              <a:ext cx="1628776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C14Gavin.Delphia\Desktop\beowulf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2147">
              <a:off x="2384358" y="3013758"/>
              <a:ext cx="1628776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27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Cheap</a:t>
            </a:r>
          </a:p>
          <a:p>
            <a:r>
              <a:rPr lang="en-US" dirty="0" smtClean="0"/>
              <a:t>Readily available</a:t>
            </a:r>
          </a:p>
        </p:txBody>
      </p:sp>
      <p:pic>
        <p:nvPicPr>
          <p:cNvPr id="2050" name="Picture 2" descr="http://upload.wikimedia.org/wikipedia/commons/thumb/d/d3/IBM_Blue_Gene_P_supercomputer.jpg/300px-IBM_Blue_Gene_P_supercompu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56" y="685800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9/9c/Raspberry_Pi_Beta_Board.jpg/300px-Raspberry_Pi_Beta_Bo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56" y="4921405"/>
            <a:ext cx="2857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3.google.com/images?q=tbn:ANd9GcT4CMAoqg8bVoYlJFdIp9wZjExOx7_a4-6N6MStey6Bwb_2Meb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1" y="2667000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8106"/>
            <a:ext cx="7125112" cy="4051437"/>
          </a:xfrm>
        </p:spPr>
        <p:txBody>
          <a:bodyPr/>
          <a:lstStyle/>
          <a:p>
            <a:r>
              <a:rPr lang="en-US" dirty="0" smtClean="0"/>
              <a:t>Free OS – Linux</a:t>
            </a:r>
          </a:p>
          <a:p>
            <a:pPr lvl="1"/>
            <a:r>
              <a:rPr lang="en-US" dirty="0" smtClean="0"/>
              <a:t>Windows cluster</a:t>
            </a:r>
          </a:p>
          <a:p>
            <a:r>
              <a:rPr lang="en-US" dirty="0" smtClean="0"/>
              <a:t>Parallel Computing Platform</a:t>
            </a:r>
          </a:p>
          <a:p>
            <a:pPr lvl="1"/>
            <a:r>
              <a:rPr lang="en-US" dirty="0" smtClean="0"/>
              <a:t>Message Passing Interface</a:t>
            </a:r>
          </a:p>
          <a:p>
            <a:pPr lvl="1"/>
            <a:r>
              <a:rPr lang="en-US" dirty="0" smtClean="0"/>
              <a:t>Parallel Virtual Machine</a:t>
            </a:r>
          </a:p>
          <a:p>
            <a:r>
              <a:rPr lang="en-US" dirty="0" smtClean="0"/>
              <a:t>1 server </a:t>
            </a:r>
          </a:p>
          <a:p>
            <a:r>
              <a:rPr lang="en-US" dirty="0" smtClean="0"/>
              <a:t>Many slaves</a:t>
            </a:r>
          </a:p>
          <a:p>
            <a:r>
              <a:rPr lang="en-US" dirty="0" smtClean="0"/>
              <a:t>LAN</a:t>
            </a:r>
            <a:endParaRPr lang="en-US" dirty="0"/>
          </a:p>
        </p:txBody>
      </p:sp>
      <p:pic>
        <p:nvPicPr>
          <p:cNvPr id="3074" name="Picture 2" descr="http://upload.wikimedia.org/wikipedia/commons/thumb/8/8c/Beowulf.jpg/220px-Beowul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43000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1.google.com/images?q=tbn:ANd9GcQNP4Lk_F5QPIpZdsngz3l9QUQLXkweJ155MIq1nAMQM7NneE6T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7" y="41148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7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who made them first?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NASA Project</a:t>
            </a:r>
          </a:p>
          <a:p>
            <a:r>
              <a:rPr lang="en-US" dirty="0" smtClean="0"/>
              <a:t>1994 </a:t>
            </a:r>
            <a:r>
              <a:rPr lang="en-US" dirty="0"/>
              <a:t>– Don Becker and Thomas </a:t>
            </a:r>
            <a:r>
              <a:rPr lang="en-US" dirty="0" smtClean="0"/>
              <a:t>Sterling</a:t>
            </a:r>
          </a:p>
          <a:p>
            <a:pPr lvl="1"/>
            <a:r>
              <a:rPr lang="en-US" dirty="0" smtClean="0"/>
              <a:t>Small slice of the large pie</a:t>
            </a:r>
          </a:p>
          <a:p>
            <a:pPr lvl="1"/>
            <a:r>
              <a:rPr lang="en-US" dirty="0" smtClean="0"/>
              <a:t>The whole pie to yourself</a:t>
            </a:r>
            <a:endParaRPr lang="en-US" dirty="0"/>
          </a:p>
          <a:p>
            <a:r>
              <a:rPr lang="en-US" dirty="0"/>
              <a:t>10.1 </a:t>
            </a:r>
            <a:r>
              <a:rPr lang="en-US" dirty="0" smtClean="0"/>
              <a:t>Gflops/s</a:t>
            </a:r>
          </a:p>
          <a:p>
            <a:pPr lvl="1"/>
            <a:r>
              <a:rPr lang="en-US" dirty="0" smtClean="0"/>
              <a:t>Floating point instructions per second</a:t>
            </a:r>
            <a:endParaRPr lang="en-US" dirty="0"/>
          </a:p>
        </p:txBody>
      </p:sp>
      <p:pic>
        <p:nvPicPr>
          <p:cNvPr id="1026" name="Picture 2" descr="https://encrypted-tbn3.google.com/images?q=tbn:ANd9GcRsvnhlLdHOtyg-OtDWRy5E9wonr5VYyrOOAeoD4YVi3PNO01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2" y="1524000"/>
            <a:ext cx="16764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oogle.com/images?q=tbn:ANd9GcTAj-QOLvXVG3e9QTG2dggsF1r3OKbtFUG_9Fcx0PWA5yKfZK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81400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makes them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Colleges and Universities</a:t>
            </a:r>
          </a:p>
          <a:p>
            <a:r>
              <a:rPr lang="en-US" dirty="0" smtClean="0"/>
              <a:t>Businesses</a:t>
            </a:r>
          </a:p>
          <a:p>
            <a:r>
              <a:rPr lang="en-US" dirty="0" smtClean="0"/>
              <a:t>Électricité </a:t>
            </a:r>
            <a:r>
              <a:rPr lang="en-US" dirty="0"/>
              <a:t>de </a:t>
            </a:r>
            <a:r>
              <a:rPr lang="en-US" dirty="0" smtClean="0"/>
              <a:t>France</a:t>
            </a:r>
          </a:p>
          <a:p>
            <a:pPr lvl="1"/>
            <a:r>
              <a:rPr lang="en-US" dirty="0" smtClean="0"/>
              <a:t>200 Tflops/s</a:t>
            </a:r>
          </a:p>
          <a:p>
            <a:pPr lvl="1"/>
            <a:r>
              <a:rPr lang="en-US" dirty="0" smtClean="0"/>
              <a:t>Ranked 43 out of 500</a:t>
            </a:r>
          </a:p>
          <a:p>
            <a:r>
              <a:rPr lang="en-US" dirty="0" smtClean="0"/>
              <a:t>U.S. Government</a:t>
            </a:r>
          </a:p>
          <a:p>
            <a:endParaRPr lang="en-US" dirty="0"/>
          </a:p>
        </p:txBody>
      </p:sp>
      <p:sp>
        <p:nvSpPr>
          <p:cNvPr id="4" name="AutoShape 2" descr="https://encrypted-tbn0.google.com/images?q=tbn:ANd9GcQjgLgJ7n6lCHwXXu_RGKdplWzgBxe-x_Byiz38o_tR1gbWObK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s://encrypted-tbn0.google.com/images?q=tbn:ANd9GcS8Bcmt8PNOsQ6TCTH6KjEf_hIm5T9EWABcBYouwLjK0S0afv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3999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oogle.com/images?q=tbn:ANd9GcTu8iOUTuf6ksm_C4GdyOoHxpuhd3iX-npL4heD2ax1vBjuknr0-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960619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encrypted-tbn2.google.com/images?q=tbn:ANd9GcSQCojnahG1XDzOONwRz3So93DOtcboTgYlPXlXwUqzvoWpdA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4" y="3581400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 good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Research</a:t>
            </a:r>
            <a:endParaRPr lang="en-US" dirty="0"/>
          </a:p>
          <a:p>
            <a:pPr lvl="1"/>
            <a:r>
              <a:rPr lang="en-US" dirty="0"/>
              <a:t>$1/hr vs. $</a:t>
            </a:r>
            <a:r>
              <a:rPr lang="en-US" dirty="0" smtClean="0"/>
              <a:t>4000/cluster</a:t>
            </a:r>
          </a:p>
          <a:p>
            <a:r>
              <a:rPr lang="en-US" dirty="0" smtClean="0"/>
              <a:t>Parallel Computing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Compatibility</a:t>
            </a:r>
          </a:p>
          <a:p>
            <a:r>
              <a:rPr lang="en-US" dirty="0" smtClean="0"/>
              <a:t>Power Savings</a:t>
            </a:r>
          </a:p>
          <a:p>
            <a:pPr lvl="1"/>
            <a:r>
              <a:rPr lang="en-US" dirty="0" smtClean="0"/>
              <a:t>1/10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Independence</a:t>
            </a:r>
          </a:p>
          <a:p>
            <a:pPr lvl="1"/>
            <a:r>
              <a:rPr lang="en-US" dirty="0" smtClean="0"/>
              <a:t>No proprietary software</a:t>
            </a:r>
            <a:endParaRPr lang="en-US" dirty="0"/>
          </a:p>
          <a:p>
            <a:r>
              <a:rPr lang="en-US" dirty="0" smtClean="0"/>
              <a:t>Investment vs. performance</a:t>
            </a:r>
          </a:p>
          <a:p>
            <a:pPr lvl="1"/>
            <a:r>
              <a:rPr lang="en-US" dirty="0" smtClean="0"/>
              <a:t>Bramble – $424 / 5.8Ghz</a:t>
            </a:r>
          </a:p>
          <a:p>
            <a:pPr lvl="1"/>
            <a:r>
              <a:rPr lang="en-US" dirty="0" smtClean="0"/>
              <a:t>$48 / Gflop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4" name="Picture 2" descr="https://encrypted-tbn0.google.com/images?q=tbn:ANd9GcRtquhal1Q1d3ZB_gPakzzZ-PRC0cUHJ5rvjt2w0NnBj4C8CV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3.google.com/images?q=tbn:ANd9GcRqzQF4_T6YOHWlUwiPOjpVvzDt5bUY-UdWtNyHw2dFK2x9P-M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4" y="3810000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2.google.com/images?q=tbn:ANd9GcTJH0r0_OFr68GNwG1MO15903_m20KDCjOZv72i2AjRV5qnwZH_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457325"/>
            <a:ext cx="18192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they are lacking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scale adoption</a:t>
            </a:r>
          </a:p>
          <a:p>
            <a:r>
              <a:rPr lang="en-US" dirty="0" smtClean="0"/>
              <a:t>Coders</a:t>
            </a:r>
          </a:p>
          <a:p>
            <a:r>
              <a:rPr lang="en-US" dirty="0" smtClean="0"/>
              <a:t>Parallel Computing Requirement</a:t>
            </a:r>
          </a:p>
          <a:p>
            <a:pPr lvl="1"/>
            <a:r>
              <a:rPr lang="en-US" dirty="0" smtClean="0"/>
              <a:t>Shared vs. distributed memory processor</a:t>
            </a:r>
          </a:p>
          <a:p>
            <a:pPr lvl="1"/>
            <a:r>
              <a:rPr lang="en-US" dirty="0" smtClean="0"/>
              <a:t>2006 and not really</a:t>
            </a:r>
          </a:p>
          <a:p>
            <a:pPr lvl="1"/>
            <a:endParaRPr lang="en-US" dirty="0" smtClean="0"/>
          </a:p>
        </p:txBody>
      </p:sp>
      <p:pic>
        <p:nvPicPr>
          <p:cNvPr id="4098" name="Picture 2" descr="https://encrypted-tbn3.google.com/images?q=tbn:ANd9GcQNc_EJflpiim5lEY8z3Bb57nIdeOL3FGpIkdhJAoxngj4SadTaW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78" y="1524000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ebdocs.cs.ualberta.ca/~amaral/courses/429/webslides/TopicB-MultipleProcessors/img0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67200"/>
            <a:ext cx="3149601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about computer x?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Peak performance vs. measured performance</a:t>
            </a:r>
          </a:p>
          <a:p>
            <a:r>
              <a:rPr lang="en-US" dirty="0" smtClean="0"/>
              <a:t>Supercomputers</a:t>
            </a:r>
          </a:p>
          <a:p>
            <a:pPr lvl="1"/>
            <a:r>
              <a:rPr lang="en-US" dirty="0" smtClean="0"/>
              <a:t>Manufacturers report peak</a:t>
            </a:r>
          </a:p>
          <a:p>
            <a:pPr lvl="1"/>
            <a:r>
              <a:rPr lang="en-US" dirty="0" smtClean="0"/>
              <a:t>Lucky to get 50-60% of peak</a:t>
            </a:r>
          </a:p>
          <a:p>
            <a:r>
              <a:rPr lang="en-US" dirty="0" smtClean="0"/>
              <a:t>Clusters </a:t>
            </a:r>
          </a:p>
          <a:p>
            <a:pPr lvl="1"/>
            <a:r>
              <a:rPr lang="en-US" dirty="0" smtClean="0"/>
              <a:t>Report peak</a:t>
            </a:r>
          </a:p>
          <a:p>
            <a:pPr lvl="1"/>
            <a:r>
              <a:rPr lang="en-US" dirty="0" smtClean="0"/>
              <a:t>Measured performance almost = peak</a:t>
            </a:r>
            <a:endParaRPr lang="en-US" dirty="0"/>
          </a:p>
        </p:txBody>
      </p:sp>
      <p:pic>
        <p:nvPicPr>
          <p:cNvPr id="5124" name="Picture 4" descr="https://encrypted-tbn3.google.com/images?q=tbn:ANd9GcRRwJRABk9mkgTp1DkSjdesNBJmBU-2gL3IWdf4qSpbSAAlZpb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00400"/>
            <a:ext cx="30099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mmer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TC101972873[[fn=Summer]]</Template>
  <TotalTime>160</TotalTime>
  <Words>256</Words>
  <Application>Microsoft Office PowerPoint</Application>
  <PresentationFormat>On-screen Show (4:3)</PresentationFormat>
  <Paragraphs>76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Summer</vt:lpstr>
      <vt:lpstr>Beowulf Clusters</vt:lpstr>
      <vt:lpstr>What are they? </vt:lpstr>
      <vt:lpstr>What are they? </vt:lpstr>
      <vt:lpstr>More Specifically…</vt:lpstr>
      <vt:lpstr>So who made them first?</vt:lpstr>
      <vt:lpstr>Who makes them now?</vt:lpstr>
      <vt:lpstr>What they are good for</vt:lpstr>
      <vt:lpstr>Where they are lacking</vt:lpstr>
      <vt:lpstr>But what about computer x? </vt:lpstr>
      <vt:lpstr>Why should you care?</vt:lpstr>
      <vt:lpstr>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Beowulf Clusters</dc:title>
  <dc:creator>Gavin Delphia</dc:creator>
  <cp:lastModifiedBy>Gavin Delphia</cp:lastModifiedBy>
  <cp:revision>20</cp:revision>
  <dcterms:created xsi:type="dcterms:W3CDTF">2012-04-26T02:20:13Z</dcterms:created>
  <dcterms:modified xsi:type="dcterms:W3CDTF">2012-04-26T14:26:09Z</dcterms:modified>
</cp:coreProperties>
</file>