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60" autoAdjust="0"/>
    <p:restoredTop sz="94660"/>
  </p:normalViewPr>
  <p:slideViewPr>
    <p:cSldViewPr>
      <p:cViewPr varScale="1">
        <p:scale>
          <a:sx n="69" d="100"/>
          <a:sy n="69" d="100"/>
        </p:scale>
        <p:origin x="-126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8123AD-2D46-4E84-8B95-BA518310ACA4}"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123AD-2D46-4E84-8B95-BA518310ACA4}"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8123AD-2D46-4E84-8B95-BA518310ACA4}"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C8123AD-2D46-4E84-8B95-BA518310ACA4}"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8123AD-2D46-4E84-8B95-BA518310ACA4}"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8123AD-2D46-4E84-8B95-BA518310ACA4}"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8123AD-2D46-4E84-8B95-BA518310ACA4}" type="datetimeFigureOut">
              <a:rPr lang="en-US" smtClean="0"/>
              <a:t>12/10/2012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8123AD-2D46-4E84-8B95-BA518310ACA4}" type="datetimeFigureOut">
              <a:rPr lang="en-US" smtClean="0"/>
              <a:t>12/10/2012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123AD-2D46-4E84-8B95-BA518310ACA4}" type="datetimeFigureOut">
              <a:rPr lang="en-US" smtClean="0"/>
              <a:t>12/10/2012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123AD-2D46-4E84-8B95-BA518310ACA4}"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11987-DE8D-4211-8470-7F81BC0436E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8123AD-2D46-4E84-8B95-BA518310ACA4}"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11987-DE8D-4211-8470-7F81BC0436ED}" type="slidenum">
              <a:rPr lang="en-US" smtClean="0"/>
              <a:t>‹#›</a:t>
            </a:fld>
            <a:endParaRPr lang="en-US"/>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BC8123AD-2D46-4E84-8B95-BA518310ACA4}" type="datetimeFigureOut">
              <a:rPr lang="en-US" smtClean="0"/>
              <a:t>12/10/2012</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3F711987-DE8D-4211-8470-7F81BC0436ED}" type="slidenum">
              <a:rPr lang="en-US" smtClean="0"/>
              <a:t>‹#›</a:t>
            </a:fld>
            <a:endParaRPr lang="en-US"/>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dangermouse.net/esoteric/chef.html" TargetMode="External"/><Relationship Id="rId2" Type="http://schemas.openxmlformats.org/officeDocument/2006/relationships/hyperlink" Target="http://www.dangermouse.net/esoteric/chef_hello.html" TargetMode="External"/><Relationship Id="rId1" Type="http://schemas.openxmlformats.org/officeDocument/2006/relationships/slideLayout" Target="../slideLayouts/slideLayout2.xml"/><Relationship Id="rId5" Type="http://schemas.openxmlformats.org/officeDocument/2006/relationships/hyperlink" Target="http://kottke.org/08/12/the-chef-programming-language" TargetMode="External"/><Relationship Id="rId4" Type="http://schemas.openxmlformats.org/officeDocument/2006/relationships/hyperlink" Target="http://en.wikipedia.org/wiki/Chef_programming_languag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CHEF</a:t>
            </a:r>
            <a:endParaRPr lang="en-US" dirty="0"/>
          </a:p>
        </p:txBody>
      </p:sp>
      <p:sp>
        <p:nvSpPr>
          <p:cNvPr id="3" name="Subtitle 2"/>
          <p:cNvSpPr>
            <a:spLocks noGrp="1"/>
          </p:cNvSpPr>
          <p:nvPr>
            <p:ph type="subTitle" idx="1"/>
          </p:nvPr>
        </p:nvSpPr>
        <p:spPr/>
        <p:txBody>
          <a:bodyPr/>
          <a:lstStyle/>
          <a:p>
            <a:r>
              <a:rPr lang="en-US" dirty="0" smtClean="0"/>
              <a:t>C2C Delphia &amp; Thomson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17713"/>
            <a:ext cx="4403863" cy="440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669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a:xfrm>
            <a:off x="990600" y="1447801"/>
            <a:ext cx="7143955" cy="4410998"/>
          </a:xfrm>
        </p:spPr>
        <p:txBody>
          <a:bodyPr>
            <a:normAutofit fontScale="85000" lnSpcReduction="20000"/>
          </a:bodyPr>
          <a:lstStyle/>
          <a:p>
            <a:pPr marL="742950" lvl="2" indent="-342900"/>
            <a:r>
              <a:rPr lang="en-US" dirty="0"/>
              <a:t>Hello World </a:t>
            </a:r>
            <a:r>
              <a:rPr lang="en-US" dirty="0" err="1"/>
              <a:t>Souffle</a:t>
            </a:r>
            <a:r>
              <a:rPr lang="en-US" dirty="0"/>
              <a:t>.</a:t>
            </a:r>
            <a:r>
              <a:rPr lang="en-US" dirty="0"/>
              <a:t/>
            </a:r>
            <a:br>
              <a:rPr lang="en-US" dirty="0"/>
            </a:br>
            <a:r>
              <a:rPr lang="en-US" dirty="0"/>
              <a:t/>
            </a:r>
            <a:br>
              <a:rPr lang="en-US" dirty="0"/>
            </a:br>
            <a:r>
              <a:rPr lang="en-US" dirty="0"/>
              <a:t>This recipe prints the immortal words "Hello world!", in a basically brute force way. It also makes a lot of food for one person.</a:t>
            </a:r>
            <a:r>
              <a:rPr lang="en-US" dirty="0"/>
              <a:t/>
            </a:r>
            <a:br>
              <a:rPr lang="en-US" dirty="0"/>
            </a:br>
            <a:r>
              <a:rPr lang="en-US" dirty="0"/>
              <a:t/>
            </a:r>
            <a:br>
              <a:rPr lang="en-US" dirty="0"/>
            </a:br>
            <a:r>
              <a:rPr lang="en-US" dirty="0"/>
              <a:t>Ingredients.</a:t>
            </a:r>
            <a:r>
              <a:rPr lang="en-US" dirty="0"/>
              <a:t/>
            </a:r>
            <a:br>
              <a:rPr lang="en-US" dirty="0"/>
            </a:br>
            <a:r>
              <a:rPr lang="en-US" dirty="0"/>
              <a:t>72 g haricot beans</a:t>
            </a:r>
            <a:r>
              <a:rPr lang="en-US" dirty="0"/>
              <a:t/>
            </a:r>
            <a:br>
              <a:rPr lang="en-US" dirty="0"/>
            </a:br>
            <a:r>
              <a:rPr lang="en-US" dirty="0"/>
              <a:t>101 eggs</a:t>
            </a:r>
            <a:r>
              <a:rPr lang="en-US" dirty="0"/>
              <a:t/>
            </a:r>
            <a:br>
              <a:rPr lang="en-US" dirty="0"/>
            </a:br>
            <a:r>
              <a:rPr lang="en-US" dirty="0"/>
              <a:t>108 g lard</a:t>
            </a:r>
            <a:r>
              <a:rPr lang="en-US" dirty="0"/>
              <a:t/>
            </a:r>
            <a:br>
              <a:rPr lang="en-US" dirty="0"/>
            </a:br>
            <a:r>
              <a:rPr lang="en-US" dirty="0"/>
              <a:t>111 cups oil</a:t>
            </a:r>
            <a:r>
              <a:rPr lang="en-US" dirty="0"/>
              <a:t/>
            </a:r>
            <a:br>
              <a:rPr lang="en-US" dirty="0"/>
            </a:br>
            <a:r>
              <a:rPr lang="en-US" dirty="0"/>
              <a:t>32 zucchinis</a:t>
            </a:r>
            <a:r>
              <a:rPr lang="en-US" dirty="0"/>
              <a:t/>
            </a:r>
            <a:br>
              <a:rPr lang="en-US" dirty="0"/>
            </a:br>
            <a:r>
              <a:rPr lang="en-US" dirty="0"/>
              <a:t>119 ml water</a:t>
            </a:r>
            <a:r>
              <a:rPr lang="en-US" dirty="0"/>
              <a:t/>
            </a:r>
            <a:br>
              <a:rPr lang="en-US" dirty="0"/>
            </a:br>
            <a:r>
              <a:rPr lang="en-US" dirty="0"/>
              <a:t>114 g red salmon</a:t>
            </a:r>
            <a:r>
              <a:rPr lang="en-US" dirty="0"/>
              <a:t/>
            </a:r>
            <a:br>
              <a:rPr lang="en-US" dirty="0"/>
            </a:br>
            <a:r>
              <a:rPr lang="en-US" dirty="0"/>
              <a:t>100 g </a:t>
            </a:r>
            <a:r>
              <a:rPr lang="en-US" dirty="0" err="1"/>
              <a:t>dijon</a:t>
            </a:r>
            <a:r>
              <a:rPr lang="en-US" dirty="0"/>
              <a:t> mustard</a:t>
            </a:r>
            <a:r>
              <a:rPr lang="en-US" dirty="0"/>
              <a:t/>
            </a:r>
            <a:br>
              <a:rPr lang="en-US" dirty="0"/>
            </a:br>
            <a:r>
              <a:rPr lang="en-US" dirty="0"/>
              <a:t>33 potatoes</a:t>
            </a:r>
            <a:r>
              <a:rPr lang="en-US" dirty="0"/>
              <a:t/>
            </a:r>
            <a:br>
              <a:rPr lang="en-US" dirty="0"/>
            </a:br>
            <a:r>
              <a:rPr lang="en-US" dirty="0"/>
              <a:t/>
            </a:r>
            <a:br>
              <a:rPr lang="en-US" dirty="0"/>
            </a:br>
            <a:r>
              <a:rPr lang="en-US" dirty="0"/>
              <a:t>Method.</a:t>
            </a:r>
            <a:r>
              <a:rPr lang="en-US" dirty="0"/>
              <a:t/>
            </a:r>
            <a:br>
              <a:rPr lang="en-US" dirty="0"/>
            </a:br>
            <a:r>
              <a:rPr lang="en-US" dirty="0"/>
              <a:t>Put potatoes into the mixing bowl. Put </a:t>
            </a:r>
            <a:r>
              <a:rPr lang="en-US" dirty="0" err="1"/>
              <a:t>dijon</a:t>
            </a:r>
            <a:r>
              <a:rPr lang="en-US" dirty="0"/>
              <a:t> mustard into the mixing bowl. Put lard into the mixing bowl. Put red salmon into the mixing bowl. Put oil into the mixing bowl. Put water into the mixing bowl. Put zucchinis into the mixing bowl. Put oil into the mixing bowl. Put lard into the mixing bowl. Put lard into the mixing bowl. Put eggs into the mixing bowl. Put haricot beans into the mixing bowl. Liquefy contents of the mixing bowl. Pour contents of the mixing bowl into the baking dish.</a:t>
            </a:r>
            <a:r>
              <a:rPr lang="en-US" dirty="0"/>
              <a:t/>
            </a:r>
            <a:br>
              <a:rPr lang="en-US" dirty="0"/>
            </a:br>
            <a:r>
              <a:rPr lang="en-US" dirty="0"/>
              <a:t/>
            </a:r>
            <a:br>
              <a:rPr lang="en-US" dirty="0"/>
            </a:br>
            <a:r>
              <a:rPr lang="en-US" dirty="0"/>
              <a:t>Serves 1.</a:t>
            </a:r>
            <a:endParaRPr lang="en-US" dirty="0" smtClean="0"/>
          </a:p>
          <a:p>
            <a:pPr marL="1200150" lvl="3" indent="-342900"/>
            <a:endParaRPr lang="en-US" dirty="0"/>
          </a:p>
          <a:p>
            <a:pPr lvl="1"/>
            <a:endParaRPr lang="en-US" dirty="0" smtClean="0"/>
          </a:p>
        </p:txBody>
      </p:sp>
      <p:sp>
        <p:nvSpPr>
          <p:cNvPr id="7" name="Left Arrow 6"/>
          <p:cNvSpPr/>
          <p:nvPr/>
        </p:nvSpPr>
        <p:spPr>
          <a:xfrm rot="20449900">
            <a:off x="3627857" y="823082"/>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8" name="TextBox 7"/>
          <p:cNvSpPr txBox="1"/>
          <p:nvPr/>
        </p:nvSpPr>
        <p:spPr>
          <a:xfrm>
            <a:off x="4741116" y="1143000"/>
            <a:ext cx="1507284" cy="381000"/>
          </a:xfrm>
          <a:prstGeom prst="rect">
            <a:avLst/>
          </a:prstGeom>
          <a:noFill/>
        </p:spPr>
        <p:txBody>
          <a:bodyPr wrap="square" rtlCol="0">
            <a:spAutoFit/>
          </a:bodyPr>
          <a:lstStyle/>
          <a:p>
            <a:r>
              <a:rPr lang="en-US" dirty="0" smtClean="0"/>
              <a:t>Title</a:t>
            </a:r>
            <a:endParaRPr lang="en-US" dirty="0"/>
          </a:p>
        </p:txBody>
      </p:sp>
    </p:spTree>
    <p:extLst>
      <p:ext uri="{BB962C8B-B14F-4D97-AF65-F5344CB8AC3E}">
        <p14:creationId xmlns:p14="http://schemas.microsoft.com/office/powerpoint/2010/main" val="138491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a:xfrm>
            <a:off x="990600" y="1447801"/>
            <a:ext cx="7143955" cy="4410998"/>
          </a:xfrm>
        </p:spPr>
        <p:txBody>
          <a:bodyPr>
            <a:normAutofit fontScale="85000" lnSpcReduction="20000"/>
          </a:bodyPr>
          <a:lstStyle/>
          <a:p>
            <a:pPr marL="742950" lvl="2" indent="-342900"/>
            <a:r>
              <a:rPr lang="en-US" dirty="0" smtClean="0"/>
              <a:t>Hello World </a:t>
            </a:r>
            <a:r>
              <a:rPr lang="en-US" dirty="0" err="1" smtClean="0"/>
              <a:t>Souffle</a:t>
            </a:r>
            <a:r>
              <a:rPr lang="en-US" dirty="0" smtClean="0"/>
              <a:t>.</a:t>
            </a:r>
            <a:br>
              <a:rPr lang="en-US" dirty="0" smtClean="0"/>
            </a:br>
            <a:r>
              <a:rPr lang="en-US" dirty="0" smtClean="0"/>
              <a:t/>
            </a:r>
            <a:br>
              <a:rPr lang="en-US" dirty="0" smtClean="0"/>
            </a:br>
            <a:r>
              <a:rPr lang="en-US" dirty="0" smtClean="0"/>
              <a:t>This recipe prints the immortal words "Hello world!", in a basically brute force way. It also makes a lot of food for one person.</a:t>
            </a:r>
            <a:br>
              <a:rPr lang="en-US" dirty="0" smtClean="0"/>
            </a:br>
            <a:r>
              <a:rPr lang="en-US" dirty="0" smtClean="0"/>
              <a:t/>
            </a:r>
            <a:br>
              <a:rPr lang="en-US" dirty="0" smtClean="0"/>
            </a:br>
            <a:r>
              <a:rPr lang="en-US" dirty="0" smtClean="0"/>
              <a:t>Ingredients.</a:t>
            </a:r>
            <a:br>
              <a:rPr lang="en-US" dirty="0" smtClean="0"/>
            </a:br>
            <a:r>
              <a:rPr lang="en-US" dirty="0" smtClean="0"/>
              <a:t>72 g haricot beans</a:t>
            </a:r>
            <a:br>
              <a:rPr lang="en-US" dirty="0" smtClean="0"/>
            </a:br>
            <a:r>
              <a:rPr lang="en-US" dirty="0" smtClean="0"/>
              <a:t>101 eggs</a:t>
            </a:r>
            <a:br>
              <a:rPr lang="en-US" dirty="0" smtClean="0"/>
            </a:br>
            <a:r>
              <a:rPr lang="en-US" dirty="0" smtClean="0"/>
              <a:t>108 g lard</a:t>
            </a:r>
            <a:br>
              <a:rPr lang="en-US" dirty="0" smtClean="0"/>
            </a:br>
            <a:r>
              <a:rPr lang="en-US" dirty="0" smtClean="0"/>
              <a:t>111 cups oil</a:t>
            </a:r>
            <a:br>
              <a:rPr lang="en-US" dirty="0" smtClean="0"/>
            </a:br>
            <a:r>
              <a:rPr lang="en-US" dirty="0" smtClean="0"/>
              <a:t>32 zucchinis</a:t>
            </a:r>
            <a:br>
              <a:rPr lang="en-US" dirty="0" smtClean="0"/>
            </a:br>
            <a:r>
              <a:rPr lang="en-US" dirty="0" smtClean="0"/>
              <a:t>119 ml water</a:t>
            </a:r>
            <a:br>
              <a:rPr lang="en-US" dirty="0" smtClean="0"/>
            </a:br>
            <a:r>
              <a:rPr lang="en-US" dirty="0" smtClean="0"/>
              <a:t>114 g red salmon</a:t>
            </a:r>
            <a:br>
              <a:rPr lang="en-US" dirty="0" smtClean="0"/>
            </a:br>
            <a:r>
              <a:rPr lang="en-US" dirty="0" smtClean="0"/>
              <a:t>100 g </a:t>
            </a:r>
            <a:r>
              <a:rPr lang="en-US" dirty="0" err="1" smtClean="0"/>
              <a:t>dijon</a:t>
            </a:r>
            <a:r>
              <a:rPr lang="en-US" dirty="0" smtClean="0"/>
              <a:t> mustard</a:t>
            </a:r>
            <a:br>
              <a:rPr lang="en-US" dirty="0" smtClean="0"/>
            </a:br>
            <a:r>
              <a:rPr lang="en-US" dirty="0" smtClean="0"/>
              <a:t>33 potatoes</a:t>
            </a:r>
            <a:br>
              <a:rPr lang="en-US" dirty="0" smtClean="0"/>
            </a:br>
            <a:r>
              <a:rPr lang="en-US" dirty="0" smtClean="0"/>
              <a:t/>
            </a:r>
            <a:br>
              <a:rPr lang="en-US" dirty="0" smtClean="0"/>
            </a:br>
            <a:r>
              <a:rPr lang="en-US" dirty="0" smtClean="0"/>
              <a:t>Method.</a:t>
            </a:r>
            <a:br>
              <a:rPr lang="en-US" dirty="0" smtClean="0"/>
            </a:br>
            <a:r>
              <a:rPr lang="en-US" dirty="0" smtClean="0"/>
              <a:t>Put potatoes into the mixing bowl. Put </a:t>
            </a:r>
            <a:r>
              <a:rPr lang="en-US" dirty="0" err="1" smtClean="0"/>
              <a:t>dijon</a:t>
            </a:r>
            <a:r>
              <a:rPr lang="en-US" dirty="0" smtClean="0"/>
              <a:t> mustard into the mixing bowl. Put lard into the mixing bowl. Put red salmon into the mixing bowl. Put oil into the mixing bowl. Put water into the mixing bowl. Put zucchinis into the mixing bowl. Put oil into the mixing bowl. Put lard into the mixing bowl. Put lard into the mixing bowl. Put eggs into the mixing bowl. Put haricot beans into the mixing bowl. Liquefy contents of the mixing bowl. Pour contents of the mixing bowl into the baking dish.</a:t>
            </a:r>
            <a:br>
              <a:rPr lang="en-US" dirty="0" smtClean="0"/>
            </a:br>
            <a:r>
              <a:rPr lang="en-US" dirty="0" smtClean="0"/>
              <a:t/>
            </a:r>
            <a:br>
              <a:rPr lang="en-US" dirty="0" smtClean="0"/>
            </a:br>
            <a:r>
              <a:rPr lang="en-US" dirty="0" smtClean="0"/>
              <a:t>Serves 1.</a:t>
            </a:r>
            <a:endParaRPr lang="en-US" dirty="0" smtClean="0"/>
          </a:p>
          <a:p>
            <a:pPr marL="1200150" lvl="3" indent="-342900"/>
            <a:endParaRPr lang="en-US" dirty="0" smtClean="0"/>
          </a:p>
          <a:p>
            <a:pPr lvl="1"/>
            <a:endParaRPr lang="en-US" dirty="0" smtClean="0"/>
          </a:p>
        </p:txBody>
      </p:sp>
      <p:sp>
        <p:nvSpPr>
          <p:cNvPr id="7" name="Left Arrow 6"/>
          <p:cNvSpPr/>
          <p:nvPr/>
        </p:nvSpPr>
        <p:spPr>
          <a:xfrm rot="20449900">
            <a:off x="3627857" y="823082"/>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8" name="TextBox 7"/>
          <p:cNvSpPr txBox="1"/>
          <p:nvPr/>
        </p:nvSpPr>
        <p:spPr>
          <a:xfrm>
            <a:off x="4741116" y="1143000"/>
            <a:ext cx="1507284" cy="381000"/>
          </a:xfrm>
          <a:prstGeom prst="rect">
            <a:avLst/>
          </a:prstGeom>
          <a:noFill/>
        </p:spPr>
        <p:txBody>
          <a:bodyPr wrap="square" rtlCol="0">
            <a:spAutoFit/>
          </a:bodyPr>
          <a:lstStyle/>
          <a:p>
            <a:r>
              <a:rPr lang="en-US" dirty="0" smtClean="0"/>
              <a:t>Title</a:t>
            </a:r>
            <a:endParaRPr lang="en-US" dirty="0"/>
          </a:p>
        </p:txBody>
      </p:sp>
      <p:sp>
        <p:nvSpPr>
          <p:cNvPr id="6" name="Left Arrow 5"/>
          <p:cNvSpPr/>
          <p:nvPr/>
        </p:nvSpPr>
        <p:spPr>
          <a:xfrm rot="10800000">
            <a:off x="486194" y="1522691"/>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9" name="TextBox 8"/>
          <p:cNvSpPr txBox="1"/>
          <p:nvPr/>
        </p:nvSpPr>
        <p:spPr>
          <a:xfrm>
            <a:off x="20782" y="1280282"/>
            <a:ext cx="1507284" cy="381000"/>
          </a:xfrm>
          <a:prstGeom prst="rect">
            <a:avLst/>
          </a:prstGeom>
          <a:noFill/>
        </p:spPr>
        <p:txBody>
          <a:bodyPr wrap="square" rtlCol="0">
            <a:spAutoFit/>
          </a:bodyPr>
          <a:lstStyle/>
          <a:p>
            <a:r>
              <a:rPr lang="en-US" dirty="0" smtClean="0"/>
              <a:t>Comments</a:t>
            </a:r>
            <a:endParaRPr lang="en-US" dirty="0"/>
          </a:p>
        </p:txBody>
      </p:sp>
    </p:spTree>
    <p:extLst>
      <p:ext uri="{BB962C8B-B14F-4D97-AF65-F5344CB8AC3E}">
        <p14:creationId xmlns:p14="http://schemas.microsoft.com/office/powerpoint/2010/main" val="342908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a:xfrm>
            <a:off x="990600" y="1447801"/>
            <a:ext cx="7143955" cy="4410998"/>
          </a:xfrm>
        </p:spPr>
        <p:txBody>
          <a:bodyPr>
            <a:normAutofit fontScale="85000" lnSpcReduction="20000"/>
          </a:bodyPr>
          <a:lstStyle/>
          <a:p>
            <a:pPr marL="742950" lvl="2" indent="-342900"/>
            <a:r>
              <a:rPr lang="en-US" dirty="0" smtClean="0"/>
              <a:t>Hello World </a:t>
            </a:r>
            <a:r>
              <a:rPr lang="en-US" dirty="0" err="1" smtClean="0"/>
              <a:t>Souffle</a:t>
            </a:r>
            <a:r>
              <a:rPr lang="en-US" dirty="0" smtClean="0"/>
              <a:t>.</a:t>
            </a:r>
            <a:br>
              <a:rPr lang="en-US" dirty="0" smtClean="0"/>
            </a:br>
            <a:r>
              <a:rPr lang="en-US" dirty="0" smtClean="0"/>
              <a:t/>
            </a:r>
            <a:br>
              <a:rPr lang="en-US" dirty="0" smtClean="0"/>
            </a:br>
            <a:r>
              <a:rPr lang="en-US" dirty="0" smtClean="0"/>
              <a:t>This recipe prints the immortal words "Hello world!", in a basically brute force way. It also makes a lot of food for one person.</a:t>
            </a:r>
            <a:br>
              <a:rPr lang="en-US" dirty="0" smtClean="0"/>
            </a:br>
            <a:r>
              <a:rPr lang="en-US" dirty="0" smtClean="0"/>
              <a:t/>
            </a:r>
            <a:br>
              <a:rPr lang="en-US" dirty="0" smtClean="0"/>
            </a:br>
            <a:r>
              <a:rPr lang="en-US" dirty="0" smtClean="0"/>
              <a:t>Ingredients.</a:t>
            </a:r>
            <a:br>
              <a:rPr lang="en-US" dirty="0" smtClean="0"/>
            </a:br>
            <a:r>
              <a:rPr lang="en-US" dirty="0" smtClean="0"/>
              <a:t>72 g haricot beans</a:t>
            </a:r>
            <a:br>
              <a:rPr lang="en-US" dirty="0" smtClean="0"/>
            </a:br>
            <a:r>
              <a:rPr lang="en-US" dirty="0" smtClean="0"/>
              <a:t>101 eggs</a:t>
            </a:r>
            <a:br>
              <a:rPr lang="en-US" dirty="0" smtClean="0"/>
            </a:br>
            <a:r>
              <a:rPr lang="en-US" dirty="0" smtClean="0"/>
              <a:t>108 g lard</a:t>
            </a:r>
            <a:br>
              <a:rPr lang="en-US" dirty="0" smtClean="0"/>
            </a:br>
            <a:r>
              <a:rPr lang="en-US" dirty="0" smtClean="0"/>
              <a:t>111 cups oil</a:t>
            </a:r>
            <a:br>
              <a:rPr lang="en-US" dirty="0" smtClean="0"/>
            </a:br>
            <a:r>
              <a:rPr lang="en-US" dirty="0" smtClean="0"/>
              <a:t>32 zucchinis</a:t>
            </a:r>
            <a:br>
              <a:rPr lang="en-US" dirty="0" smtClean="0"/>
            </a:br>
            <a:r>
              <a:rPr lang="en-US" dirty="0" smtClean="0"/>
              <a:t>119 ml water</a:t>
            </a:r>
            <a:br>
              <a:rPr lang="en-US" dirty="0" smtClean="0"/>
            </a:br>
            <a:r>
              <a:rPr lang="en-US" dirty="0" smtClean="0"/>
              <a:t>114 g red salmon</a:t>
            </a:r>
            <a:br>
              <a:rPr lang="en-US" dirty="0" smtClean="0"/>
            </a:br>
            <a:r>
              <a:rPr lang="en-US" dirty="0" smtClean="0"/>
              <a:t>100 g </a:t>
            </a:r>
            <a:r>
              <a:rPr lang="en-US" dirty="0" err="1" smtClean="0"/>
              <a:t>dijon</a:t>
            </a:r>
            <a:r>
              <a:rPr lang="en-US" dirty="0" smtClean="0"/>
              <a:t> mustard</a:t>
            </a:r>
            <a:br>
              <a:rPr lang="en-US" dirty="0" smtClean="0"/>
            </a:br>
            <a:r>
              <a:rPr lang="en-US" dirty="0" smtClean="0"/>
              <a:t>33 potatoes</a:t>
            </a:r>
            <a:br>
              <a:rPr lang="en-US" dirty="0" smtClean="0"/>
            </a:br>
            <a:r>
              <a:rPr lang="en-US" dirty="0" smtClean="0"/>
              <a:t/>
            </a:r>
            <a:br>
              <a:rPr lang="en-US" dirty="0" smtClean="0"/>
            </a:br>
            <a:r>
              <a:rPr lang="en-US" dirty="0" smtClean="0"/>
              <a:t>Method.</a:t>
            </a:r>
            <a:br>
              <a:rPr lang="en-US" dirty="0" smtClean="0"/>
            </a:br>
            <a:r>
              <a:rPr lang="en-US" dirty="0" smtClean="0"/>
              <a:t>Put potatoes into the mixing bowl. Put </a:t>
            </a:r>
            <a:r>
              <a:rPr lang="en-US" dirty="0" err="1" smtClean="0"/>
              <a:t>dijon</a:t>
            </a:r>
            <a:r>
              <a:rPr lang="en-US" dirty="0" smtClean="0"/>
              <a:t> mustard into the mixing bowl. Put lard into the mixing bowl. Put red salmon into the mixing bowl. Put oil into the mixing bowl. Put water into the mixing bowl. Put zucchinis into the mixing bowl. Put oil into the mixing bowl. Put lard into the mixing bowl. Put lard into the mixing bowl. Put eggs into the mixing bowl. Put haricot beans into the mixing bowl. Liquefy contents of the mixing bowl. Pour contents of the mixing bowl into the baking dish.</a:t>
            </a:r>
            <a:br>
              <a:rPr lang="en-US" dirty="0" smtClean="0"/>
            </a:br>
            <a:r>
              <a:rPr lang="en-US" dirty="0" smtClean="0"/>
              <a:t/>
            </a:r>
            <a:br>
              <a:rPr lang="en-US" dirty="0" smtClean="0"/>
            </a:br>
            <a:r>
              <a:rPr lang="en-US" dirty="0" smtClean="0"/>
              <a:t>Serves 1.</a:t>
            </a:r>
            <a:endParaRPr lang="en-US" dirty="0" smtClean="0"/>
          </a:p>
          <a:p>
            <a:pPr marL="1200150" lvl="3" indent="-342900"/>
            <a:endParaRPr lang="en-US" dirty="0" smtClean="0"/>
          </a:p>
          <a:p>
            <a:pPr lvl="1"/>
            <a:endParaRPr lang="en-US" dirty="0" smtClean="0"/>
          </a:p>
        </p:txBody>
      </p:sp>
      <p:sp>
        <p:nvSpPr>
          <p:cNvPr id="7" name="Left Arrow 6"/>
          <p:cNvSpPr/>
          <p:nvPr/>
        </p:nvSpPr>
        <p:spPr>
          <a:xfrm rot="20449900">
            <a:off x="3627857" y="823082"/>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8" name="TextBox 7"/>
          <p:cNvSpPr txBox="1"/>
          <p:nvPr/>
        </p:nvSpPr>
        <p:spPr>
          <a:xfrm>
            <a:off x="4741116" y="1143000"/>
            <a:ext cx="1507284" cy="381000"/>
          </a:xfrm>
          <a:prstGeom prst="rect">
            <a:avLst/>
          </a:prstGeom>
          <a:noFill/>
        </p:spPr>
        <p:txBody>
          <a:bodyPr wrap="square" rtlCol="0">
            <a:spAutoFit/>
          </a:bodyPr>
          <a:lstStyle/>
          <a:p>
            <a:r>
              <a:rPr lang="en-US" dirty="0" smtClean="0"/>
              <a:t>Title</a:t>
            </a:r>
            <a:endParaRPr lang="en-US" dirty="0"/>
          </a:p>
        </p:txBody>
      </p:sp>
      <p:sp>
        <p:nvSpPr>
          <p:cNvPr id="6" name="Left Arrow 5"/>
          <p:cNvSpPr/>
          <p:nvPr/>
        </p:nvSpPr>
        <p:spPr>
          <a:xfrm rot="10800000">
            <a:off x="486194" y="1522691"/>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9" name="TextBox 8"/>
          <p:cNvSpPr txBox="1"/>
          <p:nvPr/>
        </p:nvSpPr>
        <p:spPr>
          <a:xfrm>
            <a:off x="20782" y="1280282"/>
            <a:ext cx="1507284" cy="381000"/>
          </a:xfrm>
          <a:prstGeom prst="rect">
            <a:avLst/>
          </a:prstGeom>
          <a:noFill/>
        </p:spPr>
        <p:txBody>
          <a:bodyPr wrap="square" rtlCol="0">
            <a:spAutoFit/>
          </a:bodyPr>
          <a:lstStyle/>
          <a:p>
            <a:r>
              <a:rPr lang="en-US" dirty="0" smtClean="0"/>
              <a:t>Comments</a:t>
            </a:r>
            <a:endParaRPr lang="en-US" dirty="0"/>
          </a:p>
        </p:txBody>
      </p:sp>
      <p:sp>
        <p:nvSpPr>
          <p:cNvPr id="10" name="Left Arrow 9"/>
          <p:cNvSpPr/>
          <p:nvPr/>
        </p:nvSpPr>
        <p:spPr>
          <a:xfrm rot="21419908">
            <a:off x="4065560" y="2437091"/>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11" name="TextBox 10"/>
          <p:cNvSpPr txBox="1"/>
          <p:nvPr/>
        </p:nvSpPr>
        <p:spPr>
          <a:xfrm>
            <a:off x="5257800" y="2398991"/>
            <a:ext cx="2438400" cy="646331"/>
          </a:xfrm>
          <a:prstGeom prst="rect">
            <a:avLst/>
          </a:prstGeom>
          <a:noFill/>
        </p:spPr>
        <p:txBody>
          <a:bodyPr wrap="square" rtlCol="0">
            <a:spAutoFit/>
          </a:bodyPr>
          <a:lstStyle/>
          <a:p>
            <a:r>
              <a:rPr lang="en-US" dirty="0" smtClean="0"/>
              <a:t>Variables, amount of each is ASCII</a:t>
            </a:r>
            <a:endParaRPr lang="en-US" dirty="0"/>
          </a:p>
        </p:txBody>
      </p:sp>
    </p:spTree>
    <p:extLst>
      <p:ext uri="{BB962C8B-B14F-4D97-AF65-F5344CB8AC3E}">
        <p14:creationId xmlns:p14="http://schemas.microsoft.com/office/powerpoint/2010/main" val="803043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a:xfrm>
            <a:off x="990600" y="1447801"/>
            <a:ext cx="7143955" cy="4410998"/>
          </a:xfrm>
        </p:spPr>
        <p:txBody>
          <a:bodyPr>
            <a:normAutofit fontScale="85000" lnSpcReduction="20000"/>
          </a:bodyPr>
          <a:lstStyle/>
          <a:p>
            <a:pPr marL="742950" lvl="2" indent="-342900"/>
            <a:r>
              <a:rPr lang="en-US" dirty="0" smtClean="0"/>
              <a:t>Hello World </a:t>
            </a:r>
            <a:r>
              <a:rPr lang="en-US" dirty="0" err="1" smtClean="0"/>
              <a:t>Souffle</a:t>
            </a:r>
            <a:r>
              <a:rPr lang="en-US" dirty="0" smtClean="0"/>
              <a:t>.</a:t>
            </a:r>
            <a:br>
              <a:rPr lang="en-US" dirty="0" smtClean="0"/>
            </a:br>
            <a:r>
              <a:rPr lang="en-US" dirty="0" smtClean="0"/>
              <a:t/>
            </a:r>
            <a:br>
              <a:rPr lang="en-US" dirty="0" smtClean="0"/>
            </a:br>
            <a:r>
              <a:rPr lang="en-US" dirty="0" smtClean="0"/>
              <a:t>This recipe prints the immortal words "Hello world!", in a basically brute force way. It also makes a lot of food for one person.</a:t>
            </a:r>
            <a:br>
              <a:rPr lang="en-US" dirty="0" smtClean="0"/>
            </a:br>
            <a:r>
              <a:rPr lang="en-US" dirty="0" smtClean="0"/>
              <a:t/>
            </a:r>
            <a:br>
              <a:rPr lang="en-US" dirty="0" smtClean="0"/>
            </a:br>
            <a:r>
              <a:rPr lang="en-US" dirty="0" smtClean="0"/>
              <a:t>Ingredients.</a:t>
            </a:r>
            <a:br>
              <a:rPr lang="en-US" dirty="0" smtClean="0"/>
            </a:br>
            <a:r>
              <a:rPr lang="en-US" dirty="0" smtClean="0"/>
              <a:t>72 g haricot beans</a:t>
            </a:r>
            <a:br>
              <a:rPr lang="en-US" dirty="0" smtClean="0"/>
            </a:br>
            <a:r>
              <a:rPr lang="en-US" dirty="0" smtClean="0"/>
              <a:t>101 eggs</a:t>
            </a:r>
            <a:br>
              <a:rPr lang="en-US" dirty="0" smtClean="0"/>
            </a:br>
            <a:r>
              <a:rPr lang="en-US" dirty="0" smtClean="0"/>
              <a:t>108 g lard</a:t>
            </a:r>
            <a:br>
              <a:rPr lang="en-US" dirty="0" smtClean="0"/>
            </a:br>
            <a:r>
              <a:rPr lang="en-US" dirty="0" smtClean="0"/>
              <a:t>111 cups oil</a:t>
            </a:r>
            <a:br>
              <a:rPr lang="en-US" dirty="0" smtClean="0"/>
            </a:br>
            <a:r>
              <a:rPr lang="en-US" dirty="0" smtClean="0"/>
              <a:t>32 zucchinis</a:t>
            </a:r>
            <a:br>
              <a:rPr lang="en-US" dirty="0" smtClean="0"/>
            </a:br>
            <a:r>
              <a:rPr lang="en-US" dirty="0" smtClean="0"/>
              <a:t>119 ml water</a:t>
            </a:r>
            <a:br>
              <a:rPr lang="en-US" dirty="0" smtClean="0"/>
            </a:br>
            <a:r>
              <a:rPr lang="en-US" dirty="0" smtClean="0"/>
              <a:t>114 g red salmon</a:t>
            </a:r>
            <a:br>
              <a:rPr lang="en-US" dirty="0" smtClean="0"/>
            </a:br>
            <a:r>
              <a:rPr lang="en-US" dirty="0" smtClean="0"/>
              <a:t>100 g </a:t>
            </a:r>
            <a:r>
              <a:rPr lang="en-US" dirty="0" err="1" smtClean="0"/>
              <a:t>dijon</a:t>
            </a:r>
            <a:r>
              <a:rPr lang="en-US" dirty="0" smtClean="0"/>
              <a:t> mustard</a:t>
            </a:r>
            <a:br>
              <a:rPr lang="en-US" dirty="0" smtClean="0"/>
            </a:br>
            <a:r>
              <a:rPr lang="en-US" dirty="0" smtClean="0"/>
              <a:t>33 potatoes</a:t>
            </a:r>
            <a:br>
              <a:rPr lang="en-US" dirty="0" smtClean="0"/>
            </a:br>
            <a:r>
              <a:rPr lang="en-US" dirty="0" smtClean="0"/>
              <a:t/>
            </a:r>
            <a:br>
              <a:rPr lang="en-US" dirty="0" smtClean="0"/>
            </a:br>
            <a:r>
              <a:rPr lang="en-US" dirty="0" smtClean="0"/>
              <a:t>Method.</a:t>
            </a:r>
            <a:br>
              <a:rPr lang="en-US" dirty="0" smtClean="0"/>
            </a:br>
            <a:r>
              <a:rPr lang="en-US" dirty="0" smtClean="0"/>
              <a:t>Put potatoes into the mixing bowl. Put </a:t>
            </a:r>
            <a:r>
              <a:rPr lang="en-US" dirty="0" err="1" smtClean="0"/>
              <a:t>dijon</a:t>
            </a:r>
            <a:r>
              <a:rPr lang="en-US" dirty="0" smtClean="0"/>
              <a:t> mustard into the mixing bowl. Put lard into the mixing bowl. Put red salmon into the mixing bowl. Put oil into the mixing bowl. Put water into the mixing bowl. Put zucchinis into the mixing bowl. Put oil into the mixing bowl. Put lard into the mixing bowl. Put lard into the mixing bowl. Put eggs into the mixing bowl. Put haricot beans into the mixing bowl. Liquefy contents of the mixing bowl. Pour contents of the mixing bowl into the baking dish.</a:t>
            </a:r>
            <a:br>
              <a:rPr lang="en-US" dirty="0" smtClean="0"/>
            </a:br>
            <a:r>
              <a:rPr lang="en-US" dirty="0" smtClean="0"/>
              <a:t/>
            </a:r>
            <a:br>
              <a:rPr lang="en-US" dirty="0" smtClean="0"/>
            </a:br>
            <a:r>
              <a:rPr lang="en-US" dirty="0" smtClean="0"/>
              <a:t>Serves 1.</a:t>
            </a:r>
            <a:endParaRPr lang="en-US" dirty="0" smtClean="0"/>
          </a:p>
          <a:p>
            <a:pPr marL="1200150" lvl="3" indent="-342900"/>
            <a:endParaRPr lang="en-US" dirty="0" smtClean="0"/>
          </a:p>
          <a:p>
            <a:pPr lvl="1"/>
            <a:endParaRPr lang="en-US" dirty="0" smtClean="0"/>
          </a:p>
        </p:txBody>
      </p:sp>
      <p:sp>
        <p:nvSpPr>
          <p:cNvPr id="7" name="Left Arrow 6"/>
          <p:cNvSpPr/>
          <p:nvPr/>
        </p:nvSpPr>
        <p:spPr>
          <a:xfrm rot="20449900">
            <a:off x="3627857" y="823082"/>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8" name="TextBox 7"/>
          <p:cNvSpPr txBox="1"/>
          <p:nvPr/>
        </p:nvSpPr>
        <p:spPr>
          <a:xfrm>
            <a:off x="4741116" y="1143000"/>
            <a:ext cx="1507284" cy="381000"/>
          </a:xfrm>
          <a:prstGeom prst="rect">
            <a:avLst/>
          </a:prstGeom>
          <a:noFill/>
        </p:spPr>
        <p:txBody>
          <a:bodyPr wrap="square" rtlCol="0">
            <a:spAutoFit/>
          </a:bodyPr>
          <a:lstStyle/>
          <a:p>
            <a:r>
              <a:rPr lang="en-US" dirty="0" smtClean="0"/>
              <a:t>Title</a:t>
            </a:r>
            <a:endParaRPr lang="en-US" dirty="0"/>
          </a:p>
        </p:txBody>
      </p:sp>
      <p:sp>
        <p:nvSpPr>
          <p:cNvPr id="6" name="Left Arrow 5"/>
          <p:cNvSpPr/>
          <p:nvPr/>
        </p:nvSpPr>
        <p:spPr>
          <a:xfrm rot="10800000">
            <a:off x="486194" y="1522691"/>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9" name="TextBox 8"/>
          <p:cNvSpPr txBox="1"/>
          <p:nvPr/>
        </p:nvSpPr>
        <p:spPr>
          <a:xfrm>
            <a:off x="20782" y="1280282"/>
            <a:ext cx="1507284" cy="381000"/>
          </a:xfrm>
          <a:prstGeom prst="rect">
            <a:avLst/>
          </a:prstGeom>
          <a:noFill/>
        </p:spPr>
        <p:txBody>
          <a:bodyPr wrap="square" rtlCol="0">
            <a:spAutoFit/>
          </a:bodyPr>
          <a:lstStyle/>
          <a:p>
            <a:r>
              <a:rPr lang="en-US" dirty="0" smtClean="0"/>
              <a:t>Comments</a:t>
            </a:r>
            <a:endParaRPr lang="en-US" dirty="0"/>
          </a:p>
        </p:txBody>
      </p:sp>
      <p:sp>
        <p:nvSpPr>
          <p:cNvPr id="10" name="Left Arrow 9"/>
          <p:cNvSpPr/>
          <p:nvPr/>
        </p:nvSpPr>
        <p:spPr>
          <a:xfrm rot="21419908">
            <a:off x="4065560" y="2437091"/>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11" name="TextBox 10"/>
          <p:cNvSpPr txBox="1"/>
          <p:nvPr/>
        </p:nvSpPr>
        <p:spPr>
          <a:xfrm>
            <a:off x="5257800" y="2398991"/>
            <a:ext cx="2438400" cy="646331"/>
          </a:xfrm>
          <a:prstGeom prst="rect">
            <a:avLst/>
          </a:prstGeom>
          <a:noFill/>
        </p:spPr>
        <p:txBody>
          <a:bodyPr wrap="square" rtlCol="0">
            <a:spAutoFit/>
          </a:bodyPr>
          <a:lstStyle/>
          <a:p>
            <a:r>
              <a:rPr lang="en-US" dirty="0" smtClean="0"/>
              <a:t>Variables, amount of each is ASCII</a:t>
            </a:r>
            <a:endParaRPr lang="en-US" dirty="0"/>
          </a:p>
        </p:txBody>
      </p:sp>
      <p:sp>
        <p:nvSpPr>
          <p:cNvPr id="12" name="Left Arrow 11"/>
          <p:cNvSpPr/>
          <p:nvPr/>
        </p:nvSpPr>
        <p:spPr>
          <a:xfrm rot="5400000">
            <a:off x="3170657" y="4991100"/>
            <a:ext cx="990600" cy="914400"/>
          </a:xfrm>
          <a:prstGeom prst="leftArrow">
            <a:avLst>
              <a:gd name="adj1" fmla="val 6818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13" name="TextBox 12"/>
          <p:cNvSpPr txBox="1"/>
          <p:nvPr/>
        </p:nvSpPr>
        <p:spPr>
          <a:xfrm>
            <a:off x="4132354" y="5125134"/>
            <a:ext cx="4021046" cy="923330"/>
          </a:xfrm>
          <a:prstGeom prst="rect">
            <a:avLst/>
          </a:prstGeom>
          <a:noFill/>
        </p:spPr>
        <p:txBody>
          <a:bodyPr wrap="square" rtlCol="0">
            <a:spAutoFit/>
          </a:bodyPr>
          <a:lstStyle/>
          <a:p>
            <a:r>
              <a:rPr lang="en-US" dirty="0" smtClean="0"/>
              <a:t>Puts variables on stack, liquefy makes them characters, poured into baking dish, prepare to print</a:t>
            </a:r>
            <a:endParaRPr lang="en-US" dirty="0"/>
          </a:p>
        </p:txBody>
      </p:sp>
    </p:spTree>
    <p:extLst>
      <p:ext uri="{BB962C8B-B14F-4D97-AF65-F5344CB8AC3E}">
        <p14:creationId xmlns:p14="http://schemas.microsoft.com/office/powerpoint/2010/main" val="953877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Example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8964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304800" y="1600200"/>
            <a:ext cx="6839157" cy="3344198"/>
          </a:xfrm>
        </p:spPr>
        <p:txBody>
          <a:bodyPr>
            <a:normAutofit fontScale="92500" lnSpcReduction="20000"/>
          </a:bodyPr>
          <a:lstStyle/>
          <a:p>
            <a:pPr marL="742950" lvl="2" indent="-342900"/>
            <a:r>
              <a:rPr lang="en-US" sz="2000" dirty="0" smtClean="0"/>
              <a:t>Professed purpose: Recipes should generate valid output, but also be easy to prepare and delicious</a:t>
            </a:r>
          </a:p>
          <a:p>
            <a:pPr marL="1200150" lvl="3" indent="-342900"/>
            <a:r>
              <a:rPr lang="en-US" sz="2000" dirty="0" smtClean="0"/>
              <a:t>Met</a:t>
            </a:r>
          </a:p>
          <a:p>
            <a:pPr marL="742950" lvl="2" indent="-342900"/>
            <a:r>
              <a:rPr lang="en-US" sz="2000" dirty="0"/>
              <a:t>General purpose: Meant to be a fun/joke </a:t>
            </a:r>
            <a:r>
              <a:rPr lang="en-US" sz="2000" dirty="0" smtClean="0"/>
              <a:t>language</a:t>
            </a:r>
          </a:p>
          <a:p>
            <a:pPr marL="1200150" lvl="3" indent="-342900"/>
            <a:r>
              <a:rPr lang="en-US" sz="2000" dirty="0" smtClean="0"/>
              <a:t>met</a:t>
            </a:r>
          </a:p>
          <a:p>
            <a:pPr marL="742950" lvl="2" indent="-342900"/>
            <a:r>
              <a:rPr lang="en-US" sz="2000" dirty="0" smtClean="0"/>
              <a:t>Currently only used to</a:t>
            </a:r>
          </a:p>
          <a:p>
            <a:pPr marL="400050" lvl="2" indent="0">
              <a:buNone/>
            </a:pPr>
            <a:r>
              <a:rPr lang="en-US" sz="2000" dirty="0" smtClean="0"/>
              <a:t> program kitchen appliances</a:t>
            </a:r>
          </a:p>
          <a:p>
            <a:pPr marL="1200150" lvl="3" indent="-342900"/>
            <a:r>
              <a:rPr lang="en-US" sz="2000" dirty="0" smtClean="0"/>
              <a:t>Joke</a:t>
            </a:r>
            <a:endParaRPr lang="en-US" sz="2000" dirty="0"/>
          </a:p>
          <a:p>
            <a:pPr lvl="1"/>
            <a:endParaRPr lang="en-US" dirty="0" smtClean="0"/>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124200"/>
            <a:ext cx="4000500" cy="304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98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noAutofit/>
          </a:bodyPr>
          <a:lstStyle/>
          <a:p>
            <a:pPr lvl="1"/>
            <a:r>
              <a:rPr lang="en-US" sz="2000" dirty="0">
                <a:hlinkClick r:id="rId2"/>
              </a:rPr>
              <a:t>http://</a:t>
            </a:r>
            <a:r>
              <a:rPr lang="en-US" sz="2000" dirty="0" smtClean="0">
                <a:hlinkClick r:id="rId2"/>
              </a:rPr>
              <a:t>www.dangermouse.net/esoteric/chef_hello.html</a:t>
            </a:r>
            <a:endParaRPr lang="en-US" sz="2000" dirty="0" smtClean="0"/>
          </a:p>
          <a:p>
            <a:pPr lvl="1"/>
            <a:endParaRPr lang="en-US" sz="2000" dirty="0"/>
          </a:p>
          <a:p>
            <a:pPr lvl="1"/>
            <a:r>
              <a:rPr lang="en-US" sz="2000" dirty="0">
                <a:hlinkClick r:id="rId3"/>
              </a:rPr>
              <a:t>http://</a:t>
            </a:r>
            <a:r>
              <a:rPr lang="en-US" sz="2000" dirty="0" smtClean="0">
                <a:hlinkClick r:id="rId3"/>
              </a:rPr>
              <a:t>www.dangermouse.net/esoteric/chef.html</a:t>
            </a:r>
            <a:endParaRPr lang="en-US" sz="2000" dirty="0" smtClean="0"/>
          </a:p>
          <a:p>
            <a:pPr lvl="1"/>
            <a:endParaRPr lang="en-US" sz="2000" dirty="0"/>
          </a:p>
          <a:p>
            <a:pPr lvl="1"/>
            <a:r>
              <a:rPr lang="en-US" sz="2000" dirty="0">
                <a:hlinkClick r:id="rId4"/>
              </a:rPr>
              <a:t>http://</a:t>
            </a:r>
            <a:r>
              <a:rPr lang="en-US" sz="2000" dirty="0" smtClean="0">
                <a:hlinkClick r:id="rId4"/>
              </a:rPr>
              <a:t>en.wikipedia.org/wiki/Chef_programming_language</a:t>
            </a:r>
            <a:endParaRPr lang="en-US" sz="2000" dirty="0" smtClean="0"/>
          </a:p>
          <a:p>
            <a:pPr lvl="1"/>
            <a:endParaRPr lang="en-US" sz="2000" dirty="0"/>
          </a:p>
          <a:p>
            <a:pPr lvl="1"/>
            <a:r>
              <a:rPr lang="en-US" sz="2000" dirty="0">
                <a:hlinkClick r:id="rId5"/>
              </a:rPr>
              <a:t>http://</a:t>
            </a:r>
            <a:r>
              <a:rPr lang="en-US" sz="2000" dirty="0" smtClean="0">
                <a:hlinkClick r:id="rId5"/>
              </a:rPr>
              <a:t>kottke.org/08/12/the-chef-programming-language</a:t>
            </a:r>
            <a:endParaRPr lang="en-US" sz="2000" dirty="0" smtClean="0"/>
          </a:p>
        </p:txBody>
      </p:sp>
    </p:spTree>
    <p:extLst>
      <p:ext uri="{BB962C8B-B14F-4D97-AF65-F5344CB8AC3E}">
        <p14:creationId xmlns:p14="http://schemas.microsoft.com/office/powerpoint/2010/main" val="386002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menu for today:</a:t>
            </a:r>
            <a:endParaRPr lang="en-US" dirty="0"/>
          </a:p>
        </p:txBody>
      </p:sp>
      <p:sp>
        <p:nvSpPr>
          <p:cNvPr id="3" name="Content Placeholder 2"/>
          <p:cNvSpPr>
            <a:spLocks noGrp="1"/>
          </p:cNvSpPr>
          <p:nvPr>
            <p:ph idx="1"/>
          </p:nvPr>
        </p:nvSpPr>
        <p:spPr/>
        <p:txBody>
          <a:bodyPr/>
          <a:lstStyle/>
          <a:p>
            <a:r>
              <a:rPr lang="en-US" sz="3200" dirty="0" smtClean="0"/>
              <a:t>Background</a:t>
            </a:r>
          </a:p>
          <a:p>
            <a:r>
              <a:rPr lang="en-US" sz="3200" dirty="0" smtClean="0"/>
              <a:t>History</a:t>
            </a:r>
          </a:p>
          <a:p>
            <a:r>
              <a:rPr lang="en-US" sz="3200" dirty="0" smtClean="0"/>
              <a:t>Structure</a:t>
            </a:r>
            <a:endParaRPr lang="en-US" sz="3200" dirty="0" smtClean="0"/>
          </a:p>
          <a:p>
            <a:r>
              <a:rPr lang="en-US" sz="3200" dirty="0" smtClean="0"/>
              <a:t>Code Example</a:t>
            </a:r>
          </a:p>
          <a:p>
            <a:r>
              <a:rPr lang="en-US" sz="3200" dirty="0" smtClean="0"/>
              <a:t>Demonstration</a:t>
            </a:r>
          </a:p>
          <a:p>
            <a:r>
              <a:rPr lang="en-US" sz="3200" dirty="0" smtClean="0"/>
              <a:t>Evaluation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828800"/>
            <a:ext cx="33147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48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An “esoteric” language</a:t>
            </a:r>
          </a:p>
          <a:p>
            <a:pPr lvl="1"/>
            <a:r>
              <a:rPr lang="en-US" sz="2400" dirty="0"/>
              <a:t>Intended for or likely to be understood by only a small number of people with a specialized knowledge or </a:t>
            </a:r>
            <a:r>
              <a:rPr lang="en-US" sz="2400" dirty="0" smtClean="0"/>
              <a:t>interest</a:t>
            </a:r>
          </a:p>
          <a:p>
            <a:pPr marL="342900" lvl="1" indent="-342900"/>
            <a:r>
              <a:rPr lang="en-US" sz="2400" dirty="0"/>
              <a:t>Imperative </a:t>
            </a:r>
            <a:r>
              <a:rPr lang="en-US" sz="2400" dirty="0" smtClean="0"/>
              <a:t>Paradigm</a:t>
            </a:r>
          </a:p>
          <a:p>
            <a:pPr marL="742950" lvl="2" indent="-342900"/>
            <a:r>
              <a:rPr lang="en-US" sz="2400" dirty="0" smtClean="0"/>
              <a:t>Manipulation of data values in stacks, most like assembly language</a:t>
            </a:r>
          </a:p>
          <a:p>
            <a:pPr marL="342900" lvl="1" indent="-342900"/>
            <a:r>
              <a:rPr lang="en-US" sz="2400" dirty="0"/>
              <a:t>Provides little abstraction from computer’s instruction </a:t>
            </a:r>
            <a:r>
              <a:rPr lang="en-US" sz="2400" dirty="0" smtClean="0"/>
              <a:t>architecture</a:t>
            </a:r>
            <a:endParaRPr lang="en-US" sz="2400" dirty="0"/>
          </a:p>
          <a:p>
            <a:pPr lvl="1"/>
            <a:endParaRPr lang="en-US" dirty="0" smtClean="0"/>
          </a:p>
        </p:txBody>
      </p:sp>
    </p:spTree>
    <p:extLst>
      <p:ext uri="{BB962C8B-B14F-4D97-AF65-F5344CB8AC3E}">
        <p14:creationId xmlns:p14="http://schemas.microsoft.com/office/powerpoint/2010/main" val="345735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sz="2800" dirty="0" smtClean="0"/>
              <a:t>Types of problems to solve</a:t>
            </a:r>
            <a:endParaRPr lang="en-US" sz="2800" dirty="0" smtClean="0"/>
          </a:p>
          <a:p>
            <a:pPr lvl="1"/>
            <a:r>
              <a:rPr lang="en-US" sz="2800" dirty="0" smtClean="0"/>
              <a:t>Basic problems involving integers or </a:t>
            </a:r>
            <a:r>
              <a:rPr lang="en-US" sz="2800" dirty="0" err="1" smtClean="0"/>
              <a:t>ascii</a:t>
            </a:r>
            <a:r>
              <a:rPr lang="en-US" sz="2800" dirty="0" smtClean="0"/>
              <a:t> values</a:t>
            </a:r>
          </a:p>
          <a:p>
            <a:pPr lvl="1"/>
            <a:r>
              <a:rPr lang="en-US" sz="2800" dirty="0" smtClean="0"/>
              <a:t>Does NOT aid in IRL Cooking</a:t>
            </a:r>
            <a:endParaRPr lang="en-US" sz="2800" dirty="0" smtClean="0"/>
          </a:p>
          <a:p>
            <a:pPr marL="342900" lvl="1" indent="-342900"/>
            <a:r>
              <a:rPr lang="en-US" sz="2800" dirty="0"/>
              <a:t>Programming </a:t>
            </a:r>
            <a:r>
              <a:rPr lang="en-US" sz="2800" dirty="0" smtClean="0"/>
              <a:t>Environment</a:t>
            </a:r>
            <a:endParaRPr lang="en-US" sz="2800" dirty="0"/>
          </a:p>
          <a:p>
            <a:pPr lvl="1"/>
            <a:r>
              <a:rPr lang="en-US" sz="2800" dirty="0"/>
              <a:t>	</a:t>
            </a:r>
            <a:r>
              <a:rPr lang="en-US" sz="2800" dirty="0"/>
              <a:t>need a Chef interpreter written in Perl</a:t>
            </a:r>
            <a:endParaRPr lang="en-US" sz="2800" dirty="0"/>
          </a:p>
          <a:p>
            <a:pPr marL="342900" lvl="1" indent="-342900"/>
            <a:endParaRPr lang="en-US" sz="1800" dirty="0"/>
          </a:p>
          <a:p>
            <a:pPr lvl="1"/>
            <a:endParaRPr lang="en-US" dirty="0" smtClean="0"/>
          </a:p>
        </p:txBody>
      </p:sp>
    </p:spTree>
    <p:extLst>
      <p:ext uri="{BB962C8B-B14F-4D97-AF65-F5344CB8AC3E}">
        <p14:creationId xmlns:p14="http://schemas.microsoft.com/office/powerpoint/2010/main" val="4043521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pPr marL="342900" lvl="1" indent="-342900"/>
            <a:r>
              <a:rPr lang="en-US" sz="1800" dirty="0" smtClean="0"/>
              <a:t>Designed by David Morgan-Mar (</a:t>
            </a:r>
            <a:r>
              <a:rPr lang="en-US" sz="1800" dirty="0" err="1" smtClean="0"/>
              <a:t>Ph.D</a:t>
            </a:r>
            <a:r>
              <a:rPr lang="en-US" sz="1800" dirty="0" smtClean="0"/>
              <a:t>), web-comic author, optical engineer</a:t>
            </a:r>
          </a:p>
          <a:p>
            <a:pPr marL="342900" lvl="1" indent="-342900"/>
            <a:r>
              <a:rPr lang="en-US" sz="1800" dirty="0" smtClean="0"/>
              <a:t>Developed in 2003</a:t>
            </a:r>
          </a:p>
          <a:p>
            <a:pPr marL="342900" lvl="1" indent="-342900"/>
            <a:r>
              <a:rPr lang="en-US" sz="1800" dirty="0" smtClean="0"/>
              <a:t>Purpose</a:t>
            </a:r>
          </a:p>
          <a:p>
            <a:pPr marL="742950" lvl="2" indent="-342900"/>
            <a:r>
              <a:rPr lang="en-US" sz="1800" dirty="0" smtClean="0"/>
              <a:t>Create a language that was easy to prepare and delicious</a:t>
            </a:r>
          </a:p>
          <a:p>
            <a:pPr marL="342900" lvl="1" indent="-342900"/>
            <a:r>
              <a:rPr lang="en-US" sz="1800" dirty="0"/>
              <a:t>Only “Ancestors” would be other esoteric </a:t>
            </a:r>
            <a:r>
              <a:rPr lang="en-US" sz="1800" dirty="0" smtClean="0"/>
              <a:t>languages</a:t>
            </a:r>
          </a:p>
          <a:p>
            <a:pPr marL="742950" lvl="2" indent="-342900"/>
            <a:r>
              <a:rPr lang="en-US" sz="1800" dirty="0" err="1" smtClean="0"/>
              <a:t>Haifu</a:t>
            </a:r>
            <a:r>
              <a:rPr lang="en-US" sz="1800" dirty="0" smtClean="0"/>
              <a:t>, Whenever, and ZOMBIE</a:t>
            </a:r>
            <a:endParaRPr lang="en-US" sz="1800" dirty="0"/>
          </a:p>
          <a:p>
            <a:pPr marL="1200150" lvl="3" indent="-342900"/>
            <a:endParaRPr lang="en-US" dirty="0"/>
          </a:p>
          <a:p>
            <a:pPr lvl="1"/>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28600"/>
            <a:ext cx="2438870"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329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br>
              <a:rPr lang="en-US" dirty="0" smtClean="0"/>
            </a:br>
            <a:r>
              <a:rPr lang="en-US" dirty="0"/>
              <a:t>	</a:t>
            </a:r>
            <a:r>
              <a:rPr lang="en-US" dirty="0" smtClean="0"/>
              <a:t>Implementation</a:t>
            </a:r>
            <a:endParaRPr lang="en-US" dirty="0"/>
          </a:p>
        </p:txBody>
      </p:sp>
      <p:sp>
        <p:nvSpPr>
          <p:cNvPr id="3" name="Content Placeholder 2"/>
          <p:cNvSpPr>
            <a:spLocks noGrp="1"/>
          </p:cNvSpPr>
          <p:nvPr>
            <p:ph idx="1"/>
          </p:nvPr>
        </p:nvSpPr>
        <p:spPr/>
        <p:txBody>
          <a:bodyPr>
            <a:normAutofit/>
          </a:bodyPr>
          <a:lstStyle/>
          <a:p>
            <a:pPr marL="342900" lvl="1" indent="-342900"/>
            <a:r>
              <a:rPr lang="en-US" sz="2000" dirty="0" smtClean="0"/>
              <a:t>Ingredients are variables, their values are the quantity</a:t>
            </a:r>
          </a:p>
          <a:p>
            <a:pPr marL="342900" lvl="1" indent="-342900"/>
            <a:r>
              <a:rPr lang="en-US" sz="2000" dirty="0" smtClean="0"/>
              <a:t>Will print out as </a:t>
            </a:r>
            <a:r>
              <a:rPr lang="en-US" sz="2000" dirty="0" err="1" smtClean="0"/>
              <a:t>ascii</a:t>
            </a:r>
            <a:r>
              <a:rPr lang="en-US" sz="2000" dirty="0" smtClean="0"/>
              <a:t> value or integer</a:t>
            </a:r>
          </a:p>
          <a:p>
            <a:pPr marL="342900" lvl="1" indent="-342900"/>
            <a:r>
              <a:rPr lang="en-US" sz="2000" dirty="0" smtClean="0"/>
              <a:t>Preparation</a:t>
            </a:r>
          </a:p>
          <a:p>
            <a:pPr marL="742950" lvl="2" indent="-342900"/>
            <a:r>
              <a:rPr lang="en-US" sz="2000" dirty="0" smtClean="0"/>
              <a:t>Mixing bowls are used to represent stacks</a:t>
            </a:r>
          </a:p>
          <a:p>
            <a:pPr marL="1200150" lvl="3" indent="-342900"/>
            <a:r>
              <a:rPr lang="en-US" sz="2000" dirty="0" smtClean="0"/>
              <a:t>“First mixing bowl, second…, etc.”</a:t>
            </a:r>
            <a:endParaRPr lang="en-US" sz="2000" dirty="0" smtClean="0"/>
          </a:p>
          <a:p>
            <a:pPr marL="742950" lvl="2" indent="-342900"/>
            <a:r>
              <a:rPr lang="en-US" sz="2000" dirty="0" smtClean="0"/>
              <a:t>Baking dishes show results</a:t>
            </a:r>
            <a:endParaRPr lang="en-US" sz="2000" dirty="0" smtClean="0"/>
          </a:p>
        </p:txBody>
      </p:sp>
    </p:spTree>
    <p:extLst>
      <p:ext uri="{BB962C8B-B14F-4D97-AF65-F5344CB8AC3E}">
        <p14:creationId xmlns:p14="http://schemas.microsoft.com/office/powerpoint/2010/main" val="3488504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br>
              <a:rPr lang="en-US" dirty="0" smtClean="0"/>
            </a:br>
            <a:r>
              <a:rPr lang="en-US" dirty="0"/>
              <a:t>	</a:t>
            </a:r>
            <a:r>
              <a:rPr lang="en-US" dirty="0" smtClean="0"/>
              <a:t>Design</a:t>
            </a:r>
            <a:endParaRPr lang="en-US" dirty="0"/>
          </a:p>
        </p:txBody>
      </p:sp>
      <p:sp>
        <p:nvSpPr>
          <p:cNvPr id="3" name="Content Placeholder 2"/>
          <p:cNvSpPr>
            <a:spLocks noGrp="1"/>
          </p:cNvSpPr>
          <p:nvPr>
            <p:ph idx="1"/>
          </p:nvPr>
        </p:nvSpPr>
        <p:spPr>
          <a:xfrm>
            <a:off x="2667000" y="1905000"/>
            <a:ext cx="7125112" cy="4051437"/>
          </a:xfrm>
        </p:spPr>
        <p:txBody>
          <a:bodyPr>
            <a:normAutofit/>
          </a:bodyPr>
          <a:lstStyle/>
          <a:p>
            <a:pPr marL="342900" lvl="1" indent="-342900"/>
            <a:r>
              <a:rPr lang="en-US" sz="2400" dirty="0" smtClean="0"/>
              <a:t>All programs are as follows:</a:t>
            </a:r>
          </a:p>
          <a:p>
            <a:pPr marL="742950" lvl="2" indent="-342900"/>
            <a:r>
              <a:rPr lang="en-US" sz="2400" dirty="0" smtClean="0"/>
              <a:t>Recipe title</a:t>
            </a:r>
          </a:p>
          <a:p>
            <a:pPr marL="742950" lvl="2" indent="-342900"/>
            <a:r>
              <a:rPr lang="en-US" sz="2400" dirty="0" smtClean="0"/>
              <a:t>Comments – if any</a:t>
            </a:r>
          </a:p>
          <a:p>
            <a:pPr marL="742950" lvl="2" indent="-342900"/>
            <a:r>
              <a:rPr lang="en-US" sz="2400" dirty="0" smtClean="0"/>
              <a:t>Ingredient list (initializing variables)</a:t>
            </a:r>
          </a:p>
          <a:p>
            <a:pPr marL="742950" lvl="2" indent="-342900"/>
            <a:r>
              <a:rPr lang="en-US" sz="2400" dirty="0" smtClean="0"/>
              <a:t>Method</a:t>
            </a:r>
          </a:p>
          <a:p>
            <a:pPr marL="742950" lvl="2" indent="-342900"/>
            <a:r>
              <a:rPr lang="en-US" sz="2400" dirty="0" smtClean="0"/>
              <a:t>servings (print results)</a:t>
            </a:r>
          </a:p>
        </p:txBody>
      </p:sp>
      <p:pic>
        <p:nvPicPr>
          <p:cNvPr id="12290" name="Picture 2" descr="http://upload.wikimedia.org/wikipedia/commons/thumb/6/6f/Gordon_Ramsay.jpg/220px-Gordon_Rams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25908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75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br>
              <a:rPr lang="en-US" dirty="0" smtClean="0"/>
            </a:br>
            <a:r>
              <a:rPr lang="en-US" dirty="0"/>
              <a:t>	</a:t>
            </a:r>
            <a:r>
              <a:rPr lang="en-US" dirty="0" smtClean="0"/>
              <a:t>Tradeoffs</a:t>
            </a:r>
            <a:endParaRPr lang="en-US" dirty="0"/>
          </a:p>
        </p:txBody>
      </p:sp>
      <p:sp>
        <p:nvSpPr>
          <p:cNvPr id="3" name="Content Placeholder 2"/>
          <p:cNvSpPr>
            <a:spLocks noGrp="1"/>
          </p:cNvSpPr>
          <p:nvPr>
            <p:ph idx="1"/>
          </p:nvPr>
        </p:nvSpPr>
        <p:spPr/>
        <p:txBody>
          <a:bodyPr/>
          <a:lstStyle/>
          <a:p>
            <a:pPr marL="342900" lvl="1" indent="-342900"/>
            <a:r>
              <a:rPr lang="en-US" sz="1800" dirty="0" smtClean="0"/>
              <a:t>Readability/</a:t>
            </a:r>
            <a:r>
              <a:rPr lang="en-US" sz="1800" dirty="0" err="1" smtClean="0"/>
              <a:t>Writeability</a:t>
            </a:r>
            <a:endParaRPr lang="en-US" sz="1800" dirty="0" smtClean="0"/>
          </a:p>
          <a:p>
            <a:pPr marL="742950" lvl="2" indent="-342900"/>
            <a:r>
              <a:rPr lang="en-US" sz="1800" dirty="0" smtClean="0"/>
              <a:t>Have to know exactly what each  “instruction” really does</a:t>
            </a:r>
          </a:p>
          <a:p>
            <a:pPr marL="1200150" lvl="3" indent="-342900"/>
            <a:r>
              <a:rPr lang="en-US" sz="1800" dirty="0"/>
              <a:t>Sift the flour. Put flour into mixing bowl. Serve with caramel sauce. Stir for 2 minutes. Remove egg. Rub the flour until sifted. Stir for 2 minutes. Fold the butter into the mixing bowl. Pour contents of the mixing bowl into the baking dish</a:t>
            </a:r>
            <a:r>
              <a:rPr lang="en-US" sz="1800" dirty="0" smtClean="0"/>
              <a:t>.</a:t>
            </a:r>
          </a:p>
          <a:p>
            <a:pPr marL="1200150" lvl="3" indent="-342900"/>
            <a:r>
              <a:rPr lang="en-US" sz="1800" dirty="0" smtClean="0"/>
              <a:t>^^^Loop that puts a variable in a stack, calls another method, more stack manipulation, subtracts, pops, then prints.</a:t>
            </a:r>
          </a:p>
        </p:txBody>
      </p:sp>
    </p:spTree>
    <p:extLst>
      <p:ext uri="{BB962C8B-B14F-4D97-AF65-F5344CB8AC3E}">
        <p14:creationId xmlns:p14="http://schemas.microsoft.com/office/powerpoint/2010/main" val="1602443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a:xfrm>
            <a:off x="990600" y="1447801"/>
            <a:ext cx="7143955" cy="4410998"/>
          </a:xfrm>
        </p:spPr>
        <p:txBody>
          <a:bodyPr>
            <a:normAutofit fontScale="85000" lnSpcReduction="20000"/>
          </a:bodyPr>
          <a:lstStyle/>
          <a:p>
            <a:pPr marL="742950" lvl="2" indent="-342900"/>
            <a:r>
              <a:rPr lang="en-US" dirty="0"/>
              <a:t>Hello World </a:t>
            </a:r>
            <a:r>
              <a:rPr lang="en-US" dirty="0" err="1"/>
              <a:t>Souffle</a:t>
            </a:r>
            <a:r>
              <a:rPr lang="en-US" dirty="0"/>
              <a:t>.</a:t>
            </a:r>
            <a:r>
              <a:rPr lang="en-US" dirty="0"/>
              <a:t/>
            </a:r>
            <a:br>
              <a:rPr lang="en-US" dirty="0"/>
            </a:br>
            <a:r>
              <a:rPr lang="en-US" dirty="0"/>
              <a:t/>
            </a:r>
            <a:br>
              <a:rPr lang="en-US" dirty="0"/>
            </a:br>
            <a:r>
              <a:rPr lang="en-US" dirty="0"/>
              <a:t>This recipe prints the immortal words "Hello world!", in a basically brute force way. It also makes a lot of food for one person.</a:t>
            </a:r>
            <a:r>
              <a:rPr lang="en-US" dirty="0"/>
              <a:t/>
            </a:r>
            <a:br>
              <a:rPr lang="en-US" dirty="0"/>
            </a:br>
            <a:r>
              <a:rPr lang="en-US" dirty="0"/>
              <a:t/>
            </a:r>
            <a:br>
              <a:rPr lang="en-US" dirty="0"/>
            </a:br>
            <a:r>
              <a:rPr lang="en-US" dirty="0"/>
              <a:t>Ingredients.</a:t>
            </a:r>
            <a:r>
              <a:rPr lang="en-US" dirty="0"/>
              <a:t/>
            </a:r>
            <a:br>
              <a:rPr lang="en-US" dirty="0"/>
            </a:br>
            <a:r>
              <a:rPr lang="en-US" dirty="0"/>
              <a:t>72 g haricot beans</a:t>
            </a:r>
            <a:r>
              <a:rPr lang="en-US" dirty="0"/>
              <a:t/>
            </a:r>
            <a:br>
              <a:rPr lang="en-US" dirty="0"/>
            </a:br>
            <a:r>
              <a:rPr lang="en-US" dirty="0"/>
              <a:t>101 eggs</a:t>
            </a:r>
            <a:r>
              <a:rPr lang="en-US" dirty="0"/>
              <a:t/>
            </a:r>
            <a:br>
              <a:rPr lang="en-US" dirty="0"/>
            </a:br>
            <a:r>
              <a:rPr lang="en-US" dirty="0"/>
              <a:t>108 g lard</a:t>
            </a:r>
            <a:r>
              <a:rPr lang="en-US" dirty="0"/>
              <a:t/>
            </a:r>
            <a:br>
              <a:rPr lang="en-US" dirty="0"/>
            </a:br>
            <a:r>
              <a:rPr lang="en-US" dirty="0"/>
              <a:t>111 cups oil</a:t>
            </a:r>
            <a:r>
              <a:rPr lang="en-US" dirty="0"/>
              <a:t/>
            </a:r>
            <a:br>
              <a:rPr lang="en-US" dirty="0"/>
            </a:br>
            <a:r>
              <a:rPr lang="en-US" dirty="0"/>
              <a:t>32 zucchinis</a:t>
            </a:r>
            <a:r>
              <a:rPr lang="en-US" dirty="0"/>
              <a:t/>
            </a:r>
            <a:br>
              <a:rPr lang="en-US" dirty="0"/>
            </a:br>
            <a:r>
              <a:rPr lang="en-US" dirty="0"/>
              <a:t>119 ml water</a:t>
            </a:r>
            <a:r>
              <a:rPr lang="en-US" dirty="0"/>
              <a:t/>
            </a:r>
            <a:br>
              <a:rPr lang="en-US" dirty="0"/>
            </a:br>
            <a:r>
              <a:rPr lang="en-US" dirty="0"/>
              <a:t>114 g red salmon</a:t>
            </a:r>
            <a:r>
              <a:rPr lang="en-US" dirty="0"/>
              <a:t/>
            </a:r>
            <a:br>
              <a:rPr lang="en-US" dirty="0"/>
            </a:br>
            <a:r>
              <a:rPr lang="en-US" dirty="0"/>
              <a:t>100 g </a:t>
            </a:r>
            <a:r>
              <a:rPr lang="en-US" dirty="0" err="1"/>
              <a:t>dijon</a:t>
            </a:r>
            <a:r>
              <a:rPr lang="en-US" dirty="0"/>
              <a:t> mustard</a:t>
            </a:r>
            <a:r>
              <a:rPr lang="en-US" dirty="0"/>
              <a:t/>
            </a:r>
            <a:br>
              <a:rPr lang="en-US" dirty="0"/>
            </a:br>
            <a:r>
              <a:rPr lang="en-US" dirty="0"/>
              <a:t>33 potatoes</a:t>
            </a:r>
            <a:r>
              <a:rPr lang="en-US" dirty="0"/>
              <a:t/>
            </a:r>
            <a:br>
              <a:rPr lang="en-US" dirty="0"/>
            </a:br>
            <a:r>
              <a:rPr lang="en-US" dirty="0"/>
              <a:t/>
            </a:r>
            <a:br>
              <a:rPr lang="en-US" dirty="0"/>
            </a:br>
            <a:r>
              <a:rPr lang="en-US" dirty="0"/>
              <a:t>Method.</a:t>
            </a:r>
            <a:r>
              <a:rPr lang="en-US" dirty="0"/>
              <a:t/>
            </a:r>
            <a:br>
              <a:rPr lang="en-US" dirty="0"/>
            </a:br>
            <a:r>
              <a:rPr lang="en-US" dirty="0"/>
              <a:t>Put potatoes into the mixing bowl. Put </a:t>
            </a:r>
            <a:r>
              <a:rPr lang="en-US" dirty="0" err="1"/>
              <a:t>dijon</a:t>
            </a:r>
            <a:r>
              <a:rPr lang="en-US" dirty="0"/>
              <a:t> mustard into the mixing bowl. Put lard into the mixing bowl. Put red salmon into the mixing bowl. Put oil into the mixing bowl. Put water into the mixing bowl. Put zucchinis into the mixing bowl. Put oil into the mixing bowl. Put lard into the mixing bowl. Put lard into the mixing bowl. Put eggs into the mixing bowl. Put haricot beans into the mixing bowl. Liquefy contents of the mixing bowl. Pour contents of the mixing bowl into the baking dish.</a:t>
            </a:r>
            <a:r>
              <a:rPr lang="en-US" dirty="0"/>
              <a:t/>
            </a:r>
            <a:br>
              <a:rPr lang="en-US" dirty="0"/>
            </a:br>
            <a:r>
              <a:rPr lang="en-US" dirty="0"/>
              <a:t/>
            </a:r>
            <a:br>
              <a:rPr lang="en-US" dirty="0"/>
            </a:br>
            <a:r>
              <a:rPr lang="en-US" dirty="0"/>
              <a:t>Serves 1</a:t>
            </a:r>
            <a:r>
              <a:rPr lang="en-US" dirty="0" smtClean="0"/>
              <a:t>.</a:t>
            </a:r>
            <a:endParaRPr lang="en-US" dirty="0"/>
          </a:p>
          <a:p>
            <a:pPr lvl="1"/>
            <a:endParaRPr lang="en-US" dirty="0" smtClean="0"/>
          </a:p>
        </p:txBody>
      </p:sp>
    </p:spTree>
    <p:extLst>
      <p:ext uri="{BB962C8B-B14F-4D97-AF65-F5344CB8AC3E}">
        <p14:creationId xmlns:p14="http://schemas.microsoft.com/office/powerpoint/2010/main" val="17948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Summer</Template>
  <TotalTime>702</TotalTime>
  <Words>407</Words>
  <Application>Microsoft Office PowerPoint</Application>
  <PresentationFormat>On-screen Show (4:3)</PresentationFormat>
  <Paragraphs>84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Summer</vt:lpstr>
      <vt:lpstr>CHEF</vt:lpstr>
      <vt:lpstr>On the menu for today:</vt:lpstr>
      <vt:lpstr>Background</vt:lpstr>
      <vt:lpstr>Background</vt:lpstr>
      <vt:lpstr>History</vt:lpstr>
      <vt:lpstr>Structure:  Implementation</vt:lpstr>
      <vt:lpstr>Structure:  Design</vt:lpstr>
      <vt:lpstr>Structure:  Tradeoffs</vt:lpstr>
      <vt:lpstr>Code Example</vt:lpstr>
      <vt:lpstr>Code Example</vt:lpstr>
      <vt:lpstr>Code Example</vt:lpstr>
      <vt:lpstr>Code Example</vt:lpstr>
      <vt:lpstr>Code Example</vt:lpstr>
      <vt:lpstr>Code Example</vt:lpstr>
      <vt:lpstr>Evaluation</vt:lpstr>
      <vt:lpstr>Documentation</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dc:title>
  <dc:creator>Alex Ballard Thomson</dc:creator>
  <cp:lastModifiedBy>Alex Ballard Thomson</cp:lastModifiedBy>
  <cp:revision>12</cp:revision>
  <dcterms:created xsi:type="dcterms:W3CDTF">2012-12-06T20:53:37Z</dcterms:created>
  <dcterms:modified xsi:type="dcterms:W3CDTF">2012-12-10T22:08:43Z</dcterms:modified>
</cp:coreProperties>
</file>