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8" r:id="rId4"/>
  </p:sldMasterIdLst>
  <p:notesMasterIdLst>
    <p:notesMasterId r:id="rId26"/>
  </p:notesMasterIdLst>
  <p:sldIdLst>
    <p:sldId id="522" r:id="rId5"/>
    <p:sldId id="523" r:id="rId6"/>
    <p:sldId id="524" r:id="rId7"/>
    <p:sldId id="525" r:id="rId8"/>
    <p:sldId id="526" r:id="rId9"/>
    <p:sldId id="527" r:id="rId10"/>
    <p:sldId id="528" r:id="rId11"/>
    <p:sldId id="529" r:id="rId12"/>
    <p:sldId id="530" r:id="rId13"/>
    <p:sldId id="531" r:id="rId14"/>
    <p:sldId id="532" r:id="rId15"/>
    <p:sldId id="533" r:id="rId16"/>
    <p:sldId id="534" r:id="rId17"/>
    <p:sldId id="535" r:id="rId18"/>
    <p:sldId id="536" r:id="rId19"/>
    <p:sldId id="537" r:id="rId20"/>
    <p:sldId id="538" r:id="rId21"/>
    <p:sldId id="539" r:id="rId22"/>
    <p:sldId id="540" r:id="rId23"/>
    <p:sldId id="541" r:id="rId24"/>
    <p:sldId id="54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4F2501-A0FF-4A78-86AE-3CCE4423C344}">
          <p14:sldIdLst>
            <p14:sldId id="522"/>
            <p14:sldId id="523"/>
            <p14:sldId id="524"/>
            <p14:sldId id="525"/>
          </p14:sldIdLst>
        </p14:section>
        <p14:section name="Appendix" id="{0C961FE4-5D4D-436D-8F31-C115A498AA33}">
          <p14:sldIdLst>
            <p14:sldId id="526"/>
            <p14:sldId id="527"/>
            <p14:sldId id="528"/>
            <p14:sldId id="529"/>
            <p14:sldId id="530"/>
            <p14:sldId id="531"/>
            <p14:sldId id="532"/>
            <p14:sldId id="533"/>
            <p14:sldId id="534"/>
            <p14:sldId id="535"/>
            <p14:sldId id="536"/>
            <p14:sldId id="537"/>
            <p14:sldId id="538"/>
            <p14:sldId id="539"/>
            <p14:sldId id="540"/>
            <p14:sldId id="541"/>
            <p14:sldId id="54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25"/>
    <a:srgbClr val="046A38"/>
    <a:srgbClr val="D0D0CE"/>
    <a:srgbClr val="D1ECA0"/>
    <a:srgbClr val="B2FCD8"/>
    <a:srgbClr val="E3F2EC"/>
    <a:srgbClr val="FF6699"/>
    <a:srgbClr val="7CC1E9"/>
    <a:srgbClr val="AEDBD7"/>
    <a:srgbClr val="BCD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3372" autoAdjust="0"/>
  </p:normalViewPr>
  <p:slideViewPr>
    <p:cSldViewPr snapToGrid="0">
      <p:cViewPr>
        <p:scale>
          <a:sx n="58" d="100"/>
          <a:sy n="58" d="100"/>
        </p:scale>
        <p:origin x="8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33B72-FD55-4593-84F8-30DA33844F22}"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FDB09-8978-4F71-84F2-AE3D80252C66}" type="slidenum">
              <a:rPr lang="en-US" smtClean="0"/>
              <a:t>‹#›</a:t>
            </a:fld>
            <a:endParaRPr lang="en-US"/>
          </a:p>
        </p:txBody>
      </p:sp>
    </p:spTree>
    <p:extLst>
      <p:ext uri="{BB962C8B-B14F-4D97-AF65-F5344CB8AC3E}">
        <p14:creationId xmlns:p14="http://schemas.microsoft.com/office/powerpoint/2010/main" val="1694757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31374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
        <p:nvSpPr>
          <p:cNvPr id="3" name="Rectangle 2"/>
          <p:cNvSpPr/>
          <p:nvPr userDrawn="1"/>
        </p:nvSpPr>
        <p:spPr>
          <a:xfrm>
            <a:off x="600891" y="1149531"/>
            <a:ext cx="1637212" cy="440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14410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258981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16763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71354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61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Touche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5" name="Rectangle 4"/>
          <p:cNvSpPr/>
          <p:nvPr userDrawn="1"/>
        </p:nvSpPr>
        <p:spPr>
          <a:xfrm>
            <a:off x="600891" y="1149531"/>
            <a:ext cx="1637212" cy="440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59853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4728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34569902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8034236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BD880-39A3-42E3-B443-50FA2BC98065}"/>
              </a:ext>
            </a:extLst>
          </p:cNvPr>
          <p:cNvSpPr/>
          <p:nvPr userDrawn="1"/>
        </p:nvSpPr>
        <p:spPr bwMode="gray">
          <a:xfrm>
            <a:off x="1" y="0"/>
            <a:ext cx="12192000" cy="6857999"/>
          </a:xfrm>
          <a:prstGeom prst="rect">
            <a:avLst/>
          </a:prstGeom>
          <a:solidFill>
            <a:srgbClr val="0F0C0D"/>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Tree>
    <p:extLst>
      <p:ext uri="{BB962C8B-B14F-4D97-AF65-F5344CB8AC3E}">
        <p14:creationId xmlns:p14="http://schemas.microsoft.com/office/powerpoint/2010/main" val="355292727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8" r:id="rId9"/>
    <p:sldLayoutId id="2147483759" r:id="rId10"/>
  </p:sldLayoutIdLst>
  <p:hf hdr="0" ftr="0" dt="0"/>
  <p:txStyles>
    <p:titleStyle>
      <a:lvl1pPr algn="l" defTabSz="914400" rtl="0" eaLnBrk="1" latinLnBrk="0" hangingPunct="1">
        <a:lnSpc>
          <a:spcPct val="80000"/>
        </a:lnSpc>
        <a:spcBef>
          <a:spcPct val="0"/>
        </a:spcBef>
        <a:buNone/>
        <a:defRPr sz="4800" b="0" i="0" kern="1200" cap="none" spc="-100" baseline="0">
          <a:solidFill>
            <a:schemeClr val="bg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bg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bg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bg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bg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bg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azure/data-explorer/kusto/query/cross-cluster-or-database-queries" TargetMode="External"/><Relationship Id="rId13" Type="http://schemas.openxmlformats.org/officeDocument/2006/relationships/hyperlink" Target="https://docs.microsoft.com/en-us/azure/data-explorer/power-bi-connector" TargetMode="External"/><Relationship Id="rId3" Type="http://schemas.openxmlformats.org/officeDocument/2006/relationships/hyperlink" Target="https://docs.microsoft.com/en-us/azure/data-explorer/kusto/query/aggregation-functions" TargetMode="External"/><Relationship Id="rId7" Type="http://schemas.openxmlformats.org/officeDocument/2006/relationships/hyperlink" Target="https://docs.microsoft.com/en-us/azure/data-explorer/kusto/query/unionoperator" TargetMode="External"/><Relationship Id="rId12" Type="http://schemas.openxmlformats.org/officeDocument/2006/relationships/hyperlink" Target="https://docs.microsoft.com/en-us/azure/data-explorer/viz-overview" TargetMode="External"/><Relationship Id="rId17" Type="http://schemas.openxmlformats.org/officeDocument/2006/relationships/hyperlink" Target="https://docs.microsoft.com/en-us/azure/data-explorer/sisense" TargetMode="External"/><Relationship Id="rId2" Type="http://schemas.openxmlformats.org/officeDocument/2006/relationships/hyperlink" Target="https://docs.microsoft.com/en-us/azure/data-explorer/kusto/query/" TargetMode="External"/><Relationship Id="rId16" Type="http://schemas.openxmlformats.org/officeDocument/2006/relationships/hyperlink" Target="https://docs.microsoft.com/en-us/azure/data-explorer/tableau" TargetMode="External"/><Relationship Id="rId1" Type="http://schemas.openxmlformats.org/officeDocument/2006/relationships/slideLayout" Target="../slideLayouts/slideLayout10.xml"/><Relationship Id="rId6" Type="http://schemas.openxmlformats.org/officeDocument/2006/relationships/hyperlink" Target="https://docs.microsoft.com/en-us/azure/data-explorer/kusto/query/joinoperator" TargetMode="External"/><Relationship Id="rId11" Type="http://schemas.openxmlformats.org/officeDocument/2006/relationships/hyperlink" Target="https://docs.microsoft.com/en-us/azure/data-explorer/azure-data-explorer-dashboards" TargetMode="External"/><Relationship Id="rId5" Type="http://schemas.openxmlformats.org/officeDocument/2006/relationships/hyperlink" Target="https://docs.microsoft.com/en-us/azure/data-explorer/kusto/query/geospatial-grid-systems" TargetMode="External"/><Relationship Id="rId15" Type="http://schemas.openxmlformats.org/officeDocument/2006/relationships/hyperlink" Target="https://docs.microsoft.com/en-us/azure/data-explorer/connect-odbc" TargetMode="External"/><Relationship Id="rId10" Type="http://schemas.openxmlformats.org/officeDocument/2006/relationships/hyperlink" Target="https://docs.microsoft.com/en-us/azure/data-explorer/web-query-data" TargetMode="External"/><Relationship Id="rId4" Type="http://schemas.openxmlformats.org/officeDocument/2006/relationships/hyperlink" Target="https://docs.microsoft.com/en-us/azure/data-explorer/kusto/query/machine-learning-and-tsa" TargetMode="External"/><Relationship Id="rId9" Type="http://schemas.openxmlformats.org/officeDocument/2006/relationships/hyperlink" Target="https://docs.microsoft.com/en-us/azure/data-explorer/kusto/query/sqlcheatsheet" TargetMode="External"/><Relationship Id="rId14" Type="http://schemas.openxmlformats.org/officeDocument/2006/relationships/hyperlink" Target="https://docs.microsoft.com/en-us/azure/data-explorer/grafan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flow.microsoft.com/manage/flows/new" TargetMode="External"/><Relationship Id="rId2" Type="http://schemas.openxmlformats.org/officeDocument/2006/relationships/hyperlink" Target="https://docs.microsoft.com/en-us/power-automate/sign-up-sign-in" TargetMode="Externa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azure/data-explorer/flow#flow-actions" TargetMode="Externa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data-explorer/flow#run-kql-query-and-render-a-chart" TargetMode="External"/><Relationship Id="rId7" Type="http://schemas.openxmlformats.org/officeDocument/2006/relationships/hyperlink" Target="https://docs.microsoft.com/en-us/azure/data-explorer/flow#email-kusto-query-results" TargetMode="External"/><Relationship Id="rId2" Type="http://schemas.openxmlformats.org/officeDocument/2006/relationships/hyperlink" Target="https://docs.microsoft.com/en-us/azure/data-explorer/flow#run-kql-query" TargetMode="External"/><Relationship Id="rId1" Type="http://schemas.openxmlformats.org/officeDocument/2006/relationships/slideLayout" Target="../slideLayouts/slideLayout10.xml"/><Relationship Id="rId6" Type="http://schemas.openxmlformats.org/officeDocument/2006/relationships/hyperlink" Target="https://docs.microsoft.com/en-us/azure/data-explorer/flow#run-show-control-command" TargetMode="External"/><Relationship Id="rId5" Type="http://schemas.openxmlformats.org/officeDocument/2006/relationships/hyperlink" Target="https://docs.microsoft.com/en-us/azure/data-explorer/flow#run-control-command-and-render-a-chart" TargetMode="External"/><Relationship Id="rId4" Type="http://schemas.openxmlformats.org/officeDocument/2006/relationships/hyperlink" Target="https://docs.microsoft.com/en-us/azure/data-explorer/flow#run-async-control-command"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zure/application-insights/" TargetMode="External"/><Relationship Id="rId2" Type="http://schemas.openxmlformats.org/officeDocument/2006/relationships/hyperlink" Target="https://docs.microsoft.com/en-us/azure/log-analytics/" TargetMode="External"/><Relationship Id="rId1" Type="http://schemas.openxmlformats.org/officeDocument/2006/relationships/slideLayout" Target="../slideLayouts/slideLayout10.xml"/><Relationship Id="rId5" Type="http://schemas.openxmlformats.org/officeDocument/2006/relationships/hyperlink" Target="https://docs.microsoft.com/en-us/microsoft-365/security/defender-endpoint/microsoft-defender-endpoint" TargetMode="External"/><Relationship Id="rId4" Type="http://schemas.openxmlformats.org/officeDocument/2006/relationships/hyperlink" Target="https://docs.microsoft.com/en-us/azure/time-series-insight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zure/data-explorer/kusto/query/"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data-explorer/ingest-data-one-click" TargetMode="External"/><Relationship Id="rId2" Type="http://schemas.openxmlformats.org/officeDocument/2006/relationships/hyperlink" Target="https://docs.microsoft.com/en-us/azure/data-explorer/kusto/query/pythonplugin" TargetMode="External"/><Relationship Id="rId1" Type="http://schemas.openxmlformats.org/officeDocument/2006/relationships/slideLayout" Target="../slideLayouts/slideLayout10.xml"/><Relationship Id="rId4" Type="http://schemas.openxmlformats.org/officeDocument/2006/relationships/hyperlink" Target="https://docs.microsoft.com/en-us/azure/data-explorer/web-query-dat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data-explorer/power-bi-connector" TargetMode="External"/><Relationship Id="rId7" Type="http://schemas.openxmlformats.org/officeDocument/2006/relationships/hyperlink" Target="https://docs.microsoft.com/en-us/azure/data-explorer/sisense" TargetMode="External"/><Relationship Id="rId2" Type="http://schemas.openxmlformats.org/officeDocument/2006/relationships/hyperlink" Target="https://docs.microsoft.com/en-us/azure/data-explorer/azure-data-explorer-dashboards" TargetMode="External"/><Relationship Id="rId1" Type="http://schemas.openxmlformats.org/officeDocument/2006/relationships/slideLayout" Target="../slideLayouts/slideLayout10.xml"/><Relationship Id="rId6" Type="http://schemas.openxmlformats.org/officeDocument/2006/relationships/hyperlink" Target="https://docs.microsoft.com/en-us/azure/data-explorer/tableau" TargetMode="External"/><Relationship Id="rId5" Type="http://schemas.openxmlformats.org/officeDocument/2006/relationships/hyperlink" Target="https://docs.microsoft.com/en-us/azure/data-explorer/k2bridge" TargetMode="External"/><Relationship Id="rId4" Type="http://schemas.openxmlformats.org/officeDocument/2006/relationships/hyperlink" Target="https://docs.microsoft.com/en-us/azure/data-explorer/grafan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data-explorer/ingest-data-overview" TargetMode="External"/><Relationship Id="rId2" Type="http://schemas.openxmlformats.org/officeDocument/2006/relationships/hyperlink" Target="https://docs.microsoft.com/en-us/azure/data-explorer/create-cluster-database-portal" TargetMode="External"/><Relationship Id="rId1" Type="http://schemas.openxmlformats.org/officeDocument/2006/relationships/slideLayout" Target="../slideLayouts/slideLayout10.xml"/><Relationship Id="rId4" Type="http://schemas.openxmlformats.org/officeDocument/2006/relationships/hyperlink" Target="https://docs.microsoft.com/en-us/azure/data-explorer/ingest-data-one-clic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991518" y="1839817"/>
            <a:ext cx="10300771" cy="584775"/>
          </a:xfrm>
          <a:prstGeom prst="rect">
            <a:avLst/>
          </a:prstGeom>
          <a:noFill/>
        </p:spPr>
        <p:txBody>
          <a:bodyPr wrap="square" rtlCol="0">
            <a:spAutoFit/>
          </a:bodyPr>
          <a:lstStyle/>
          <a:p>
            <a:r>
              <a:rPr lang="en-US" sz="3200" dirty="0"/>
              <a:t>Azure Data Explorer</a:t>
            </a:r>
          </a:p>
        </p:txBody>
      </p:sp>
      <p:sp>
        <p:nvSpPr>
          <p:cNvPr id="15" name="TextBox 14">
            <a:extLst>
              <a:ext uri="{FF2B5EF4-FFF2-40B4-BE49-F238E27FC236}">
                <a16:creationId xmlns:a16="http://schemas.microsoft.com/office/drawing/2014/main" id="{E363E2E5-FA0A-46ED-BA66-4ABF1FB0A60D}"/>
              </a:ext>
            </a:extLst>
          </p:cNvPr>
          <p:cNvSpPr txBox="1"/>
          <p:nvPr/>
        </p:nvSpPr>
        <p:spPr>
          <a:xfrm>
            <a:off x="804231" y="2776252"/>
            <a:ext cx="811943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What is Azure Data Explorer</a:t>
            </a:r>
          </a:p>
          <a:p>
            <a:pPr marL="285750" indent="-285750">
              <a:buFont typeface="Arial" panose="020B0604020202020204" pitchFamily="34" charset="0"/>
              <a:buChar char="•"/>
            </a:pPr>
            <a:r>
              <a:rPr lang="en-US" dirty="0"/>
              <a:t>When you should use Azure Data Explorer</a:t>
            </a:r>
          </a:p>
          <a:p>
            <a:pPr marL="285750" indent="-285750">
              <a:buFont typeface="Arial" panose="020B0604020202020204" pitchFamily="34" charset="0"/>
              <a:buChar char="•"/>
            </a:pPr>
            <a:r>
              <a:rPr lang="en-US" dirty="0"/>
              <a:t>What makes Azure Data Explorer Unique</a:t>
            </a:r>
          </a:p>
          <a:p>
            <a:endParaRPr lang="en-US" dirty="0"/>
          </a:p>
        </p:txBody>
      </p:sp>
    </p:spTree>
    <p:extLst>
      <p:ext uri="{BB962C8B-B14F-4D97-AF65-F5344CB8AC3E}">
        <p14:creationId xmlns:p14="http://schemas.microsoft.com/office/powerpoint/2010/main" val="12804491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3139321"/>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3.Query database:</a:t>
            </a:r>
            <a:r>
              <a:rPr lang="en-US" b="0" i="0" dirty="0">
                <a:solidFill>
                  <a:srgbClr val="171717"/>
                </a:solidFill>
                <a:effectLst/>
                <a:latin typeface="Segoe UI" panose="020B0502040204020203" pitchFamily="34" charset="0"/>
              </a:rPr>
              <a:t> Azure Data Explorer uses the </a:t>
            </a:r>
            <a:r>
              <a:rPr lang="en-US" b="0" i="0" u="none" strike="noStrike" dirty="0">
                <a:solidFill>
                  <a:srgbClr val="171717"/>
                </a:solidFill>
                <a:effectLst/>
                <a:latin typeface="Segoe UI" panose="020B0502040204020203" pitchFamily="34" charset="0"/>
                <a:hlinkClick r:id="rId2"/>
              </a:rPr>
              <a:t>Kusto Query Language</a:t>
            </a:r>
            <a:r>
              <a:rPr lang="en-US" b="0" i="0" dirty="0">
                <a:solidFill>
                  <a:srgbClr val="171717"/>
                </a:solidFill>
                <a:effectLst/>
                <a:latin typeface="Segoe UI" panose="020B0502040204020203" pitchFamily="34" charset="0"/>
              </a:rPr>
              <a:t>, which is an expressive, intuitive, and highly productive query language. It offers a smooth transition from simple one-liners to complex data processing scripts, and supports querying structured, semi-structured, and unstructured (text search) data. There's a wide variety of query language operators and functions (</a:t>
            </a:r>
            <a:r>
              <a:rPr lang="en-US" b="0" i="0" u="none" strike="noStrike" dirty="0">
                <a:solidFill>
                  <a:srgbClr val="171717"/>
                </a:solidFill>
                <a:effectLst/>
                <a:latin typeface="Segoe UI" panose="020B0502040204020203" pitchFamily="34" charset="0"/>
                <a:hlinkClick r:id="rId3"/>
              </a:rPr>
              <a:t>aggregation</a:t>
            </a:r>
            <a:r>
              <a:rPr lang="en-US" b="0" i="0" dirty="0">
                <a:solidFill>
                  <a:srgbClr val="171717"/>
                </a:solidFill>
                <a:effectLst/>
                <a:latin typeface="Segoe UI" panose="020B0502040204020203" pitchFamily="34" charset="0"/>
              </a:rPr>
              <a:t>, filtering, </a:t>
            </a:r>
            <a:r>
              <a:rPr lang="en-US" b="0" i="0" u="none" strike="noStrike" dirty="0">
                <a:solidFill>
                  <a:srgbClr val="171717"/>
                </a:solidFill>
                <a:effectLst/>
                <a:latin typeface="Segoe UI" panose="020B0502040204020203" pitchFamily="34" charset="0"/>
                <a:hlinkClick r:id="rId4"/>
              </a:rPr>
              <a:t>time series functions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5"/>
              </a:rPr>
              <a:t>geospatial functions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6"/>
              </a:rPr>
              <a:t>joins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7"/>
              </a:rPr>
              <a:t>unions</a:t>
            </a:r>
            <a:r>
              <a:rPr lang="en-US" b="0" i="0" dirty="0">
                <a:solidFill>
                  <a:srgbClr val="171717"/>
                </a:solidFill>
                <a:effectLst/>
                <a:latin typeface="Segoe UI" panose="020B0502040204020203" pitchFamily="34" charset="0"/>
              </a:rPr>
              <a:t>, and more) in the language. KQL supports </a:t>
            </a:r>
            <a:r>
              <a:rPr lang="en-US" b="0" i="0" u="none" strike="noStrike" dirty="0">
                <a:solidFill>
                  <a:srgbClr val="171717"/>
                </a:solidFill>
                <a:effectLst/>
                <a:latin typeface="Segoe UI" panose="020B0502040204020203" pitchFamily="34" charset="0"/>
                <a:hlinkClick r:id="rId8"/>
              </a:rPr>
              <a:t>cross-cluster and cross-database queries</a:t>
            </a:r>
            <a:r>
              <a:rPr lang="en-US" b="0" i="0" dirty="0">
                <a:solidFill>
                  <a:srgbClr val="171717"/>
                </a:solidFill>
                <a:effectLst/>
                <a:latin typeface="Segoe UI" panose="020B0502040204020203" pitchFamily="34" charset="0"/>
              </a:rPr>
              <a:t>, and is feature rich from a parsing (json, XML, and more) perspective. The language also natively supports advanced analytics.</a:t>
            </a:r>
          </a:p>
          <a:p>
            <a:pPr algn="l">
              <a:buFont typeface="+mj-lt"/>
              <a:buAutoNum type="arabicPeriod"/>
            </a:pPr>
            <a:r>
              <a:rPr lang="en-US" b="0" i="0" dirty="0">
                <a:solidFill>
                  <a:srgbClr val="171717"/>
                </a:solidFill>
                <a:effectLst/>
                <a:latin typeface="Segoe UI" panose="020B0502040204020203" pitchFamily="34" charset="0"/>
              </a:rPr>
              <a:t>Use the web application to run, review, and share queries and results. You can also send queries programmatically (using an SDK) or to a REST API endpoint. If you're familiar with SQL, get started with the </a:t>
            </a:r>
            <a:r>
              <a:rPr lang="en-US" b="0" i="0" u="none" strike="noStrike" dirty="0">
                <a:solidFill>
                  <a:srgbClr val="171717"/>
                </a:solidFill>
                <a:effectLst/>
                <a:latin typeface="Segoe UI" panose="020B0502040204020203" pitchFamily="34" charset="0"/>
                <a:hlinkClick r:id="rId9"/>
              </a:rPr>
              <a:t>SQL to Kusto cheat sheet</a:t>
            </a:r>
            <a:r>
              <a:rPr lang="en-US" b="0" i="0" dirty="0">
                <a:solidFill>
                  <a:srgbClr val="171717"/>
                </a:solidFill>
                <a:effectLst/>
                <a:latin typeface="Segoe UI" panose="020B0502040204020203" pitchFamily="34" charset="0"/>
              </a:rPr>
              <a:t>. </a:t>
            </a:r>
            <a:r>
              <a:rPr lang="en-US" b="0" i="0" u="none" strike="noStrike" dirty="0" err="1">
                <a:solidFill>
                  <a:srgbClr val="171717"/>
                </a:solidFill>
                <a:effectLst/>
                <a:latin typeface="Segoe UI" panose="020B0502040204020203" pitchFamily="34" charset="0"/>
                <a:hlinkClick r:id="rId10"/>
              </a:rPr>
              <a:t>Quickstart</a:t>
            </a:r>
            <a:r>
              <a:rPr lang="en-US" b="0" i="0" u="none" strike="noStrike" dirty="0">
                <a:solidFill>
                  <a:srgbClr val="171717"/>
                </a:solidFill>
                <a:effectLst/>
                <a:latin typeface="Segoe UI" panose="020B0502040204020203" pitchFamily="34" charset="0"/>
                <a:hlinkClick r:id="rId10"/>
              </a:rPr>
              <a:t>: Query data in Azure Data Explorer web UI</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p:txBody>
      </p:sp>
      <p:sp>
        <p:nvSpPr>
          <p:cNvPr id="5" name="TextBox 4">
            <a:extLst>
              <a:ext uri="{FF2B5EF4-FFF2-40B4-BE49-F238E27FC236}">
                <a16:creationId xmlns:a16="http://schemas.microsoft.com/office/drawing/2014/main" id="{786DA6FD-3D7C-40E3-96C2-2A75D71378DF}"/>
              </a:ext>
            </a:extLst>
          </p:cNvPr>
          <p:cNvSpPr txBox="1"/>
          <p:nvPr/>
        </p:nvSpPr>
        <p:spPr>
          <a:xfrm>
            <a:off x="1079653" y="4693186"/>
            <a:ext cx="10437750" cy="1477328"/>
          </a:xfrm>
          <a:prstGeom prst="rect">
            <a:avLst/>
          </a:prstGeom>
          <a:noFill/>
        </p:spPr>
        <p:txBody>
          <a:bodyPr wrap="square" rtlCol="0">
            <a:spAutoFit/>
          </a:bodyPr>
          <a:lstStyle/>
          <a:p>
            <a:r>
              <a:rPr lang="en-US" b="1" i="0" dirty="0">
                <a:solidFill>
                  <a:srgbClr val="171717"/>
                </a:solidFill>
                <a:effectLst/>
                <a:latin typeface="Segoe UI" panose="020B0502040204020203" pitchFamily="34" charset="0"/>
              </a:rPr>
              <a:t>4.Visualize results:</a:t>
            </a:r>
            <a:r>
              <a:rPr lang="en-US" b="0" i="0" dirty="0">
                <a:solidFill>
                  <a:srgbClr val="171717"/>
                </a:solidFill>
                <a:effectLst/>
                <a:latin typeface="Segoe UI" panose="020B0502040204020203" pitchFamily="34" charset="0"/>
              </a:rPr>
              <a:t> Use different visual displays of your data in the native Azure Data Explorer </a:t>
            </a:r>
            <a:r>
              <a:rPr lang="en-US" b="0" i="0" u="none" strike="noStrike" dirty="0">
                <a:solidFill>
                  <a:srgbClr val="171717"/>
                </a:solidFill>
                <a:effectLst/>
                <a:latin typeface="Segoe UI" panose="020B0502040204020203" pitchFamily="34" charset="0"/>
                <a:hlinkClick r:id="rId11"/>
              </a:rPr>
              <a:t>Dashboards</a:t>
            </a:r>
            <a:r>
              <a:rPr lang="en-US" b="0" i="0" dirty="0">
                <a:solidFill>
                  <a:srgbClr val="171717"/>
                </a:solidFill>
                <a:effectLst/>
                <a:latin typeface="Segoe UI" panose="020B0502040204020203" pitchFamily="34" charset="0"/>
              </a:rPr>
              <a:t>. You can also display your results using connectors to some of the </a:t>
            </a:r>
            <a:r>
              <a:rPr lang="en-US" b="0" i="0" u="none" strike="noStrike" dirty="0">
                <a:solidFill>
                  <a:srgbClr val="171717"/>
                </a:solidFill>
                <a:effectLst/>
                <a:latin typeface="Segoe UI" panose="020B0502040204020203" pitchFamily="34" charset="0"/>
                <a:hlinkClick r:id="rId12"/>
              </a:rPr>
              <a:t>leading visualization services</a:t>
            </a:r>
            <a:r>
              <a:rPr lang="en-US" b="0" i="0" dirty="0">
                <a:solidFill>
                  <a:srgbClr val="171717"/>
                </a:solidFill>
                <a:effectLst/>
                <a:latin typeface="Segoe UI" panose="020B0502040204020203" pitchFamily="34" charset="0"/>
              </a:rPr>
              <a:t>, such as </a:t>
            </a:r>
            <a:r>
              <a:rPr lang="en-US" b="0" i="0" u="none" strike="noStrike" dirty="0">
                <a:solidFill>
                  <a:srgbClr val="171717"/>
                </a:solidFill>
                <a:effectLst/>
                <a:latin typeface="Segoe UI" panose="020B0502040204020203" pitchFamily="34" charset="0"/>
                <a:hlinkClick r:id="rId13"/>
              </a:rPr>
              <a:t>Power BI</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14"/>
              </a:rPr>
              <a:t>Grafana</a:t>
            </a:r>
            <a:r>
              <a:rPr lang="en-US" b="0" i="0" dirty="0">
                <a:solidFill>
                  <a:srgbClr val="171717"/>
                </a:solidFill>
                <a:effectLst/>
                <a:latin typeface="Segoe UI" panose="020B0502040204020203" pitchFamily="34" charset="0"/>
              </a:rPr>
              <a:t>. Azure Data Explorer also has </a:t>
            </a:r>
            <a:r>
              <a:rPr lang="en-US" b="0" i="0" u="none" strike="noStrike" dirty="0">
                <a:solidFill>
                  <a:srgbClr val="171717"/>
                </a:solidFill>
                <a:effectLst/>
                <a:latin typeface="Segoe UI" panose="020B0502040204020203" pitchFamily="34" charset="0"/>
                <a:hlinkClick r:id="rId15"/>
              </a:rPr>
              <a:t>ODBC</a:t>
            </a:r>
            <a:r>
              <a:rPr lang="en-US" b="0" i="0" dirty="0">
                <a:solidFill>
                  <a:srgbClr val="171717"/>
                </a:solidFill>
                <a:effectLst/>
                <a:latin typeface="Segoe UI" panose="020B0502040204020203" pitchFamily="34" charset="0"/>
              </a:rPr>
              <a:t> and JDBC connector support to tools such as </a:t>
            </a:r>
            <a:r>
              <a:rPr lang="en-US" b="0" i="0" u="none" strike="noStrike" dirty="0">
                <a:solidFill>
                  <a:srgbClr val="171717"/>
                </a:solidFill>
                <a:effectLst/>
                <a:latin typeface="Segoe UI" panose="020B0502040204020203" pitchFamily="34" charset="0"/>
                <a:hlinkClick r:id="rId16"/>
              </a:rPr>
              <a:t>Tableau</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17"/>
              </a:rPr>
              <a:t>Sisense</a:t>
            </a:r>
            <a:r>
              <a:rPr lang="en-US" b="0" i="0" dirty="0">
                <a:solidFill>
                  <a:srgbClr val="171717"/>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33271895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369332"/>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Azure Data Explorer connector for Microsoft Power Automate</a:t>
            </a:r>
          </a:p>
        </p:txBody>
      </p:sp>
      <p:sp>
        <p:nvSpPr>
          <p:cNvPr id="2" name="TextBox 1">
            <a:extLst>
              <a:ext uri="{FF2B5EF4-FFF2-40B4-BE49-F238E27FC236}">
                <a16:creationId xmlns:a16="http://schemas.microsoft.com/office/drawing/2014/main" id="{262302B0-DF69-4661-A3D0-C4D9781C101A}"/>
              </a:ext>
            </a:extLst>
          </p:cNvPr>
          <p:cNvSpPr txBox="1"/>
          <p:nvPr/>
        </p:nvSpPr>
        <p:spPr>
          <a:xfrm>
            <a:off x="930194" y="2126255"/>
            <a:ext cx="10587209" cy="2031325"/>
          </a:xfrm>
          <a:prstGeom prst="rect">
            <a:avLst/>
          </a:prstGeom>
          <a:noFill/>
        </p:spPr>
        <p:txBody>
          <a:bodyPr wrap="square" rtlCol="0">
            <a:spAutoFit/>
          </a:bodyPr>
          <a:lstStyle/>
          <a:p>
            <a:r>
              <a:rPr lang="en-US" b="0" i="0" dirty="0">
                <a:solidFill>
                  <a:srgbClr val="171717"/>
                </a:solidFill>
                <a:effectLst/>
                <a:latin typeface="Segoe UI" panose="020B0502040204020203" pitchFamily="34" charset="0"/>
              </a:rPr>
              <a:t>The Azure Data Explorer connector for Power Automate (previously Microsoft Flow) enables you to orchestrate and schedule flows, send notifications, and alerts, as part of a scheduled or triggered task.</a:t>
            </a:r>
          </a:p>
          <a:p>
            <a:endParaRPr lang="en-US" dirty="0">
              <a:solidFill>
                <a:srgbClr val="171717"/>
              </a:solidFill>
              <a:latin typeface="Segoe UI" panose="020B0502040204020203" pitchFamily="34" charset="0"/>
            </a:endParaRPr>
          </a:p>
          <a:p>
            <a:pPr marL="285750" indent="-285750">
              <a:buFont typeface="Arial" panose="020B0604020202020204" pitchFamily="34" charset="0"/>
              <a:buChar char="•"/>
            </a:pPr>
            <a:r>
              <a:rPr lang="en-US" b="0" i="0" dirty="0">
                <a:solidFill>
                  <a:srgbClr val="171717"/>
                </a:solidFill>
                <a:effectLst/>
                <a:latin typeface="Segoe UI" panose="020B0502040204020203" pitchFamily="34" charset="0"/>
              </a:rPr>
              <a:t>Send notifications and alerts based on query results, such as when thresholds exceed certain limits.</a:t>
            </a:r>
          </a:p>
          <a:p>
            <a:pPr marL="285750" indent="-285750">
              <a:buFont typeface="Arial" panose="020B0604020202020204" pitchFamily="34" charset="0"/>
              <a:buChar char="•"/>
            </a:pPr>
            <a:r>
              <a:rPr lang="en-US" b="0" i="0" dirty="0">
                <a:solidFill>
                  <a:srgbClr val="171717"/>
                </a:solidFill>
                <a:effectLst/>
                <a:latin typeface="Segoe UI" panose="020B0502040204020203" pitchFamily="34" charset="0"/>
              </a:rPr>
              <a:t>Send regular, such as daily or weekly, reports containing tables and charts.</a:t>
            </a:r>
          </a:p>
          <a:p>
            <a:pPr marL="285750" indent="-285750">
              <a:buFont typeface="Arial" panose="020B0604020202020204" pitchFamily="34" charset="0"/>
              <a:buChar char="•"/>
            </a:pPr>
            <a:r>
              <a:rPr lang="en-US" dirty="0"/>
              <a:t>Schedule regular jobs using control commands on cluster.</a:t>
            </a:r>
          </a:p>
          <a:p>
            <a:pPr marL="285750" indent="-285750">
              <a:buFont typeface="Arial" panose="020B0604020202020204" pitchFamily="34" charset="0"/>
              <a:buChar char="•"/>
            </a:pPr>
            <a:r>
              <a:rPr lang="en-US" dirty="0"/>
              <a:t>Export and Import data between Azure Data Explorer and other databases.</a:t>
            </a:r>
          </a:p>
        </p:txBody>
      </p:sp>
    </p:spTree>
    <p:extLst>
      <p:ext uri="{BB962C8B-B14F-4D97-AF65-F5344CB8AC3E}">
        <p14:creationId xmlns:p14="http://schemas.microsoft.com/office/powerpoint/2010/main" val="29017247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 new flow using the Azure Data Explorer connector</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1200329"/>
          </a:xfrm>
          <a:prstGeom prst="rect">
            <a:avLst/>
          </a:prstGeom>
          <a:noFill/>
        </p:spPr>
        <p:txBody>
          <a:bodyPr wrap="square" rtlCol="0">
            <a:spAutoFit/>
          </a:bodyPr>
          <a:lstStyle/>
          <a:p>
            <a:r>
              <a:rPr lang="en-US" b="0" i="0" dirty="0">
                <a:solidFill>
                  <a:srgbClr val="171717"/>
                </a:solidFill>
                <a:effectLst/>
                <a:latin typeface="Segoe UI" panose="020B0502040204020203" pitchFamily="34" charset="0"/>
              </a:rPr>
              <a:t>1.Sign in to </a:t>
            </a:r>
            <a:r>
              <a:rPr lang="en-US" b="0" i="0" u="none" strike="noStrike" dirty="0">
                <a:solidFill>
                  <a:srgbClr val="171717"/>
                </a:solidFill>
                <a:effectLst/>
                <a:latin typeface="Segoe UI" panose="020B0502040204020203" pitchFamily="34" charset="0"/>
                <a:hlinkClick r:id="rId2"/>
              </a:rPr>
              <a:t>Power Automate</a:t>
            </a:r>
            <a:r>
              <a:rPr lang="en-US" b="0" i="0" dirty="0">
                <a:solidFill>
                  <a:srgbClr val="171717"/>
                </a:solidFill>
                <a:effectLst/>
                <a:latin typeface="Segoe UI" panose="020B0502040204020203" pitchFamily="34" charset="0"/>
              </a:rPr>
              <a:t>.</a:t>
            </a:r>
          </a:p>
          <a:p>
            <a:endParaRPr lang="en-US" b="0" i="0" dirty="0">
              <a:solidFill>
                <a:srgbClr val="171717"/>
              </a:solidFill>
              <a:effectLst/>
              <a:latin typeface="Segoe UI" panose="020B0502040204020203" pitchFamily="34" charset="0"/>
            </a:endParaRPr>
          </a:p>
          <a:p>
            <a:r>
              <a:rPr lang="en-US" b="0" i="0" u="sng" dirty="0">
                <a:effectLst/>
                <a:latin typeface="Segoe UI" panose="020B0502040204020203" pitchFamily="34" charset="0"/>
                <a:hlinkClick r:id="rId3"/>
              </a:rPr>
              <a:t>2.Create a new flow</a:t>
            </a:r>
            <a:r>
              <a:rPr lang="en-US" b="0" i="0" dirty="0">
                <a:solidFill>
                  <a:srgbClr val="171717"/>
                </a:solidFill>
                <a:effectLst/>
                <a:latin typeface="Segoe UI" panose="020B0502040204020203" pitchFamily="34" charset="0"/>
              </a:rPr>
              <a:t>, or, from the Power Automate home page, select the </a:t>
            </a:r>
            <a:r>
              <a:rPr lang="en-US" b="1" i="0" dirty="0">
                <a:solidFill>
                  <a:srgbClr val="171717"/>
                </a:solidFill>
                <a:effectLst/>
                <a:latin typeface="Segoe UI" panose="020B0502040204020203" pitchFamily="34" charset="0"/>
              </a:rPr>
              <a:t>My flows</a:t>
            </a:r>
            <a:r>
              <a:rPr lang="en-US" b="0" i="0" dirty="0">
                <a:solidFill>
                  <a:srgbClr val="171717"/>
                </a:solidFill>
                <a:effectLst/>
                <a:latin typeface="Segoe UI" panose="020B0502040204020203" pitchFamily="34" charset="0"/>
              </a:rPr>
              <a:t> &gt; </a:t>
            </a:r>
            <a:r>
              <a:rPr lang="en-US" b="1" i="0" dirty="0">
                <a:solidFill>
                  <a:srgbClr val="171717"/>
                </a:solidFill>
                <a:effectLst/>
                <a:latin typeface="Segoe UI" panose="020B0502040204020203" pitchFamily="34" charset="0"/>
              </a:rPr>
              <a:t>+ New flow</a:t>
            </a:r>
            <a:r>
              <a:rPr lang="en-US" b="0" i="0" dirty="0">
                <a:solidFill>
                  <a:srgbClr val="171717"/>
                </a:solidFill>
                <a:effectLst/>
                <a:latin typeface="Segoe UI" panose="020B0502040204020203" pitchFamily="34" charset="0"/>
              </a:rPr>
              <a:t>.</a:t>
            </a:r>
          </a:p>
          <a:p>
            <a:endParaRPr lang="en-US" dirty="0"/>
          </a:p>
        </p:txBody>
      </p:sp>
      <p:pic>
        <p:nvPicPr>
          <p:cNvPr id="6" name="Picture 5">
            <a:extLst>
              <a:ext uri="{FF2B5EF4-FFF2-40B4-BE49-F238E27FC236}">
                <a16:creationId xmlns:a16="http://schemas.microsoft.com/office/drawing/2014/main" id="{141F778C-F1FD-4BCB-8C94-7C6C9C768EB7}"/>
              </a:ext>
            </a:extLst>
          </p:cNvPr>
          <p:cNvPicPr>
            <a:picLocks noChangeAspect="1"/>
          </p:cNvPicPr>
          <p:nvPr/>
        </p:nvPicPr>
        <p:blipFill>
          <a:blip r:embed="rId4"/>
          <a:stretch>
            <a:fillRect/>
          </a:stretch>
        </p:blipFill>
        <p:spPr>
          <a:xfrm>
            <a:off x="543498" y="3012137"/>
            <a:ext cx="10142863" cy="3609975"/>
          </a:xfrm>
          <a:prstGeom prst="rect">
            <a:avLst/>
          </a:prstGeom>
        </p:spPr>
      </p:pic>
    </p:spTree>
    <p:extLst>
      <p:ext uri="{BB962C8B-B14F-4D97-AF65-F5344CB8AC3E}">
        <p14:creationId xmlns:p14="http://schemas.microsoft.com/office/powerpoint/2010/main" val="27791025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 new flow using the Azure Data Explorer connector</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369332"/>
          </a:xfrm>
          <a:prstGeom prst="rect">
            <a:avLst/>
          </a:prstGeom>
          <a:noFill/>
        </p:spPr>
        <p:txBody>
          <a:bodyPr wrap="square" rtlCol="0">
            <a:spAutoFit/>
          </a:bodyPr>
          <a:lstStyle/>
          <a:p>
            <a:r>
              <a:rPr lang="en-US" b="0" i="0" dirty="0">
                <a:solidFill>
                  <a:srgbClr val="171717"/>
                </a:solidFill>
                <a:effectLst/>
                <a:latin typeface="Segoe UI" panose="020B0502040204020203" pitchFamily="34" charset="0"/>
              </a:rPr>
              <a:t>Select </a:t>
            </a:r>
            <a:r>
              <a:rPr lang="en-US" b="1" i="0" dirty="0">
                <a:solidFill>
                  <a:srgbClr val="171717"/>
                </a:solidFill>
                <a:effectLst/>
                <a:latin typeface="Segoe UI" panose="020B0502040204020203" pitchFamily="34" charset="0"/>
              </a:rPr>
              <a:t>Scheduled cloud flow</a:t>
            </a:r>
            <a:r>
              <a:rPr lang="en-US" b="0" i="0" dirty="0">
                <a:solidFill>
                  <a:srgbClr val="171717"/>
                </a:solidFill>
                <a:effectLst/>
                <a:latin typeface="Segoe UI" panose="020B0502040204020203" pitchFamily="34" charset="0"/>
              </a:rPr>
              <a:t>.</a:t>
            </a:r>
            <a:endParaRPr lang="en-US" dirty="0"/>
          </a:p>
        </p:txBody>
      </p:sp>
      <p:pic>
        <p:nvPicPr>
          <p:cNvPr id="5" name="Picture 4">
            <a:extLst>
              <a:ext uri="{FF2B5EF4-FFF2-40B4-BE49-F238E27FC236}">
                <a16:creationId xmlns:a16="http://schemas.microsoft.com/office/drawing/2014/main" id="{C3A8F21B-0359-4993-9726-8249DF76C04C}"/>
              </a:ext>
            </a:extLst>
          </p:cNvPr>
          <p:cNvPicPr>
            <a:picLocks noChangeAspect="1"/>
          </p:cNvPicPr>
          <p:nvPr/>
        </p:nvPicPr>
        <p:blipFill>
          <a:blip r:embed="rId2"/>
          <a:stretch>
            <a:fillRect/>
          </a:stretch>
        </p:blipFill>
        <p:spPr>
          <a:xfrm>
            <a:off x="715924" y="2450322"/>
            <a:ext cx="3819525" cy="3802402"/>
          </a:xfrm>
          <a:prstGeom prst="rect">
            <a:avLst/>
          </a:prstGeom>
        </p:spPr>
      </p:pic>
    </p:spTree>
    <p:extLst>
      <p:ext uri="{BB962C8B-B14F-4D97-AF65-F5344CB8AC3E}">
        <p14:creationId xmlns:p14="http://schemas.microsoft.com/office/powerpoint/2010/main" val="41450667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 new flow using the Azure Data Explorer connector</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369332"/>
          </a:xfrm>
          <a:prstGeom prst="rect">
            <a:avLst/>
          </a:prstGeom>
          <a:noFill/>
        </p:spPr>
        <p:txBody>
          <a:bodyPr wrap="square" rtlCol="0">
            <a:spAutoFit/>
          </a:bodyPr>
          <a:lstStyle/>
          <a:p>
            <a:r>
              <a:rPr lang="en-US" b="0" i="0" dirty="0">
                <a:solidFill>
                  <a:srgbClr val="171717"/>
                </a:solidFill>
                <a:effectLst/>
                <a:latin typeface="Segoe UI" panose="020B0502040204020203" pitchFamily="34" charset="0"/>
              </a:rPr>
              <a:t>In </a:t>
            </a:r>
            <a:r>
              <a:rPr lang="en-US" b="1" i="0" dirty="0">
                <a:solidFill>
                  <a:srgbClr val="171717"/>
                </a:solidFill>
                <a:effectLst/>
                <a:latin typeface="Segoe UI" panose="020B0502040204020203" pitchFamily="34" charset="0"/>
              </a:rPr>
              <a:t>Build a scheduled cloud flow</a:t>
            </a:r>
            <a:r>
              <a:rPr lang="en-US" b="0" i="0" dirty="0">
                <a:solidFill>
                  <a:srgbClr val="171717"/>
                </a:solidFill>
                <a:effectLst/>
                <a:latin typeface="Segoe UI" panose="020B0502040204020203" pitchFamily="34" charset="0"/>
              </a:rPr>
              <a:t>, enter the required information.</a:t>
            </a:r>
            <a:endParaRPr lang="en-US" dirty="0"/>
          </a:p>
        </p:txBody>
      </p:sp>
      <p:pic>
        <p:nvPicPr>
          <p:cNvPr id="6" name="Picture 5">
            <a:extLst>
              <a:ext uri="{FF2B5EF4-FFF2-40B4-BE49-F238E27FC236}">
                <a16:creationId xmlns:a16="http://schemas.microsoft.com/office/drawing/2014/main" id="{05C239A2-4DAC-4CEA-B147-2D5E0EB9FA61}"/>
              </a:ext>
            </a:extLst>
          </p:cNvPr>
          <p:cNvPicPr>
            <a:picLocks noChangeAspect="1"/>
          </p:cNvPicPr>
          <p:nvPr/>
        </p:nvPicPr>
        <p:blipFill>
          <a:blip r:embed="rId2"/>
          <a:stretch>
            <a:fillRect/>
          </a:stretch>
        </p:blipFill>
        <p:spPr>
          <a:xfrm>
            <a:off x="738990" y="2493155"/>
            <a:ext cx="8334375" cy="3633236"/>
          </a:xfrm>
          <a:prstGeom prst="rect">
            <a:avLst/>
          </a:prstGeom>
        </p:spPr>
      </p:pic>
    </p:spTree>
    <p:extLst>
      <p:ext uri="{BB962C8B-B14F-4D97-AF65-F5344CB8AC3E}">
        <p14:creationId xmlns:p14="http://schemas.microsoft.com/office/powerpoint/2010/main" val="8025610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 new flow using the Azure Data Explorer connector</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646331"/>
          </a:xfrm>
          <a:prstGeom prst="rect">
            <a:avLst/>
          </a:prstGeom>
          <a:noFill/>
        </p:spPr>
        <p:txBody>
          <a:bodyPr wrap="square" rtlCol="0">
            <a:spAutoFit/>
          </a:bodyPr>
          <a:lstStyle/>
          <a:p>
            <a:pPr algn="l">
              <a:buFont typeface="+mj-lt"/>
              <a:buAutoNum type="arabicPeriod"/>
            </a:pPr>
            <a:r>
              <a:rPr lang="en-US" b="0" i="0" dirty="0">
                <a:solidFill>
                  <a:srgbClr val="171717"/>
                </a:solidFill>
                <a:effectLst/>
                <a:latin typeface="Segoe UI" panose="020B0502040204020203" pitchFamily="34" charset="0"/>
              </a:rPr>
              <a:t>Select </a:t>
            </a:r>
            <a:r>
              <a:rPr lang="en-US" b="1" i="0" dirty="0">
                <a:solidFill>
                  <a:srgbClr val="171717"/>
                </a:solidFill>
                <a:effectLst/>
                <a:latin typeface="Segoe UI" panose="020B0502040204020203" pitchFamily="34" charset="0"/>
              </a:rPr>
              <a:t>Create</a:t>
            </a:r>
            <a:r>
              <a:rPr lang="en-US" b="0" i="0" dirty="0">
                <a:solidFill>
                  <a:srgbClr val="171717"/>
                </a:solidFill>
                <a:effectLst/>
                <a:latin typeface="Segoe UI" panose="020B0502040204020203" pitchFamily="34" charset="0"/>
              </a:rPr>
              <a:t> &gt; </a:t>
            </a:r>
            <a:r>
              <a:rPr lang="en-US" b="1" i="0" dirty="0">
                <a:solidFill>
                  <a:srgbClr val="171717"/>
                </a:solidFill>
                <a:effectLst/>
                <a:latin typeface="Segoe UI" panose="020B0502040204020203" pitchFamily="34" charset="0"/>
              </a:rPr>
              <a:t>+ New step</a:t>
            </a:r>
            <a:r>
              <a:rPr lang="en-US" b="0" i="0" dirty="0">
                <a:solidFill>
                  <a:srgbClr val="171717"/>
                </a:solidFill>
                <a:effectLst/>
                <a:latin typeface="Segoe UI" panose="020B0502040204020203" pitchFamily="34" charset="0"/>
              </a:rPr>
              <a:t>.</a:t>
            </a:r>
          </a:p>
          <a:p>
            <a:pPr algn="l">
              <a:buFont typeface="+mj-lt"/>
              <a:buAutoNum type="arabicPeriod"/>
            </a:pPr>
            <a:r>
              <a:rPr lang="en-US" b="0" i="0" dirty="0">
                <a:solidFill>
                  <a:srgbClr val="171717"/>
                </a:solidFill>
                <a:effectLst/>
                <a:latin typeface="Segoe UI" panose="020B0502040204020203" pitchFamily="34" charset="0"/>
              </a:rPr>
              <a:t>In the search box, enter </a:t>
            </a:r>
            <a:r>
              <a:rPr lang="en-US" b="0" i="1" dirty="0">
                <a:solidFill>
                  <a:srgbClr val="171717"/>
                </a:solidFill>
                <a:effectLst/>
                <a:latin typeface="Segoe UI" panose="020B0502040204020203" pitchFamily="34" charset="0"/>
              </a:rPr>
              <a:t>Kusto</a:t>
            </a:r>
            <a:r>
              <a:rPr lang="en-US" b="0" i="0" dirty="0">
                <a:solidFill>
                  <a:srgbClr val="171717"/>
                </a:solidFill>
                <a:effectLst/>
                <a:latin typeface="Segoe UI" panose="020B0502040204020203" pitchFamily="34" charset="0"/>
              </a:rPr>
              <a:t> or </a:t>
            </a:r>
            <a:r>
              <a:rPr lang="en-US" b="0" i="1" dirty="0">
                <a:solidFill>
                  <a:srgbClr val="171717"/>
                </a:solidFill>
                <a:effectLst/>
                <a:latin typeface="Segoe UI" panose="020B0502040204020203" pitchFamily="34" charset="0"/>
              </a:rPr>
              <a:t>Azure Data Explorer</a:t>
            </a:r>
            <a:r>
              <a:rPr lang="en-US" b="0" i="0" dirty="0">
                <a:solidFill>
                  <a:srgbClr val="171717"/>
                </a:solidFill>
                <a:effectLst/>
                <a:latin typeface="Segoe UI" panose="020B0502040204020203" pitchFamily="34" charset="0"/>
              </a:rPr>
              <a:t>, and select </a:t>
            </a:r>
            <a:r>
              <a:rPr lang="en-US" b="1" i="0" dirty="0">
                <a:solidFill>
                  <a:srgbClr val="171717"/>
                </a:solidFill>
                <a:effectLst/>
                <a:latin typeface="Segoe UI" panose="020B0502040204020203" pitchFamily="34" charset="0"/>
              </a:rPr>
              <a:t>Azure Data Explorer</a:t>
            </a:r>
            <a:r>
              <a:rPr lang="en-US" b="0" i="0" dirty="0">
                <a:solidFill>
                  <a:srgbClr val="171717"/>
                </a:solidFill>
                <a:effectLst/>
                <a:latin typeface="Segoe UI" panose="020B0502040204020203" pitchFamily="34" charset="0"/>
              </a:rPr>
              <a:t>.</a:t>
            </a:r>
          </a:p>
        </p:txBody>
      </p:sp>
      <p:pic>
        <p:nvPicPr>
          <p:cNvPr id="5" name="Picture 4">
            <a:extLst>
              <a:ext uri="{FF2B5EF4-FFF2-40B4-BE49-F238E27FC236}">
                <a16:creationId xmlns:a16="http://schemas.microsoft.com/office/drawing/2014/main" id="{15C00C6B-9CF7-4060-99C2-1E79BD96775E}"/>
              </a:ext>
            </a:extLst>
          </p:cNvPr>
          <p:cNvPicPr>
            <a:picLocks noChangeAspect="1"/>
          </p:cNvPicPr>
          <p:nvPr/>
        </p:nvPicPr>
        <p:blipFill>
          <a:blip r:embed="rId2"/>
          <a:stretch>
            <a:fillRect/>
          </a:stretch>
        </p:blipFill>
        <p:spPr>
          <a:xfrm>
            <a:off x="691256" y="2634988"/>
            <a:ext cx="4971414" cy="4052251"/>
          </a:xfrm>
          <a:prstGeom prst="rect">
            <a:avLst/>
          </a:prstGeom>
        </p:spPr>
      </p:pic>
    </p:spTree>
    <p:extLst>
      <p:ext uri="{BB962C8B-B14F-4D97-AF65-F5344CB8AC3E}">
        <p14:creationId xmlns:p14="http://schemas.microsoft.com/office/powerpoint/2010/main" val="28193490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Create a new flow using the Azure Data Explorer connector</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369332"/>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Select an action from the list. For an explanation of each action and how to configure them, see </a:t>
            </a:r>
            <a:r>
              <a:rPr lang="en-US" b="0" i="0" u="none" strike="noStrike" dirty="0">
                <a:effectLst/>
                <a:latin typeface="Segoe UI" panose="020B0502040204020203" pitchFamily="34" charset="0"/>
                <a:hlinkClick r:id="rId2"/>
              </a:rPr>
              <a:t>Flow actions</a:t>
            </a:r>
            <a:r>
              <a:rPr lang="en-US" b="0" i="0" dirty="0">
                <a:solidFill>
                  <a:srgbClr val="171717"/>
                </a:solidFill>
                <a:effectLst/>
                <a:latin typeface="Segoe UI" panose="020B0502040204020203" pitchFamily="34" charset="0"/>
              </a:rPr>
              <a:t>.</a:t>
            </a:r>
          </a:p>
        </p:txBody>
      </p:sp>
      <p:pic>
        <p:nvPicPr>
          <p:cNvPr id="6" name="Picture 5">
            <a:extLst>
              <a:ext uri="{FF2B5EF4-FFF2-40B4-BE49-F238E27FC236}">
                <a16:creationId xmlns:a16="http://schemas.microsoft.com/office/drawing/2014/main" id="{71B07565-E63C-4CA9-A02E-4C018C86822D}"/>
              </a:ext>
            </a:extLst>
          </p:cNvPr>
          <p:cNvPicPr>
            <a:picLocks noChangeAspect="1"/>
          </p:cNvPicPr>
          <p:nvPr/>
        </p:nvPicPr>
        <p:blipFill>
          <a:blip r:embed="rId3"/>
          <a:stretch>
            <a:fillRect/>
          </a:stretch>
        </p:blipFill>
        <p:spPr>
          <a:xfrm>
            <a:off x="930194" y="2683976"/>
            <a:ext cx="8764649" cy="3756753"/>
          </a:xfrm>
          <a:prstGeom prst="rect">
            <a:avLst/>
          </a:prstGeom>
        </p:spPr>
      </p:pic>
    </p:spTree>
    <p:extLst>
      <p:ext uri="{BB962C8B-B14F-4D97-AF65-F5344CB8AC3E}">
        <p14:creationId xmlns:p14="http://schemas.microsoft.com/office/powerpoint/2010/main" val="367306721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Flow actions</a:t>
            </a:r>
          </a:p>
        </p:txBody>
      </p:sp>
      <p:sp>
        <p:nvSpPr>
          <p:cNvPr id="3" name="TextBox 2">
            <a:extLst>
              <a:ext uri="{FF2B5EF4-FFF2-40B4-BE49-F238E27FC236}">
                <a16:creationId xmlns:a16="http://schemas.microsoft.com/office/drawing/2014/main" id="{FD964C3B-F343-49A5-91C6-9A8E53992FB4}"/>
              </a:ext>
            </a:extLst>
          </p:cNvPr>
          <p:cNvSpPr txBox="1"/>
          <p:nvPr/>
        </p:nvSpPr>
        <p:spPr>
          <a:xfrm>
            <a:off x="543498" y="1988657"/>
            <a:ext cx="11105003" cy="4524315"/>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When you select the Azure Data Explorer connector, you can choose one of the following actions to add to your flow:</a:t>
            </a:r>
          </a:p>
          <a:p>
            <a:pPr algn="l"/>
            <a:endParaRPr lang="en-US" dirty="0">
              <a:solidFill>
                <a:srgbClr val="171717"/>
              </a:solidFill>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2"/>
              </a:rPr>
              <a:t>Run KQL query</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3"/>
              </a:rPr>
              <a:t>Run KQL query and render a chart</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4"/>
              </a:rPr>
              <a:t>Run async control command</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5"/>
              </a:rPr>
              <a:t>Run control command and render a chart</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6"/>
              </a:rPr>
              <a:t>Run show control command</a:t>
            </a:r>
            <a:endParaRPr lang="en-US" b="0" i="0" u="none" strike="noStrike" dirty="0">
              <a:solidFill>
                <a:srgbClr val="171717"/>
              </a:solidFill>
              <a:effectLst/>
              <a:latin typeface="Segoe UI" panose="020B0502040204020203" pitchFamily="34" charset="0"/>
            </a:endParaRPr>
          </a:p>
          <a:p>
            <a:pPr algn="l">
              <a:buFont typeface="Arial" panose="020B0604020202020204" pitchFamily="34" charset="0"/>
              <a:buChar char="•"/>
            </a:pPr>
            <a:endParaRPr lang="en-US" dirty="0">
              <a:solidFill>
                <a:srgbClr val="171717"/>
              </a:solidFill>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dirty="0">
              <a:solidFill>
                <a:srgbClr val="171717"/>
              </a:solidFill>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endParaRPr lang="en-US" dirty="0">
              <a:solidFill>
                <a:srgbClr val="171717"/>
              </a:solidFill>
              <a:latin typeface="Segoe UI" panose="020B0502040204020203" pitchFamily="34" charset="0"/>
            </a:endParaRPr>
          </a:p>
          <a:p>
            <a:pPr algn="l"/>
            <a:r>
              <a:rPr lang="en-US" b="0" i="0" dirty="0">
                <a:solidFill>
                  <a:srgbClr val="171717"/>
                </a:solidFill>
                <a:effectLst/>
                <a:latin typeface="Segoe UI" panose="020B0502040204020203" pitchFamily="34" charset="0"/>
              </a:rPr>
              <a:t>This section describes the capabilities and parameters for each action and provides an example showing how to add an </a:t>
            </a:r>
            <a:r>
              <a:rPr lang="en-US" b="0" i="0" u="none" strike="noStrike" dirty="0">
                <a:effectLst/>
                <a:latin typeface="Segoe UI" panose="020B0502040204020203" pitchFamily="34" charset="0"/>
                <a:hlinkClick r:id="rId7"/>
              </a:rPr>
              <a:t>email</a:t>
            </a:r>
            <a:r>
              <a:rPr lang="en-US" b="0" i="0" dirty="0">
                <a:solidFill>
                  <a:srgbClr val="171717"/>
                </a:solidFill>
                <a:effectLst/>
                <a:latin typeface="Segoe UI" panose="020B0502040204020203" pitchFamily="34" charset="0"/>
              </a:rPr>
              <a:t> action to any flow.</a:t>
            </a:r>
          </a:p>
          <a:p>
            <a:pPr algn="l"/>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22994476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Flow actions</a:t>
            </a:r>
          </a:p>
        </p:txBody>
      </p:sp>
      <p:pic>
        <p:nvPicPr>
          <p:cNvPr id="5" name="Picture 4">
            <a:extLst>
              <a:ext uri="{FF2B5EF4-FFF2-40B4-BE49-F238E27FC236}">
                <a16:creationId xmlns:a16="http://schemas.microsoft.com/office/drawing/2014/main" id="{3D80ACBF-ED2C-4E21-9ED9-F03299F271FC}"/>
              </a:ext>
            </a:extLst>
          </p:cNvPr>
          <p:cNvPicPr>
            <a:picLocks noChangeAspect="1"/>
          </p:cNvPicPr>
          <p:nvPr/>
        </p:nvPicPr>
        <p:blipFill>
          <a:blip r:embed="rId2"/>
          <a:stretch>
            <a:fillRect/>
          </a:stretch>
        </p:blipFill>
        <p:spPr>
          <a:xfrm>
            <a:off x="930194" y="1961002"/>
            <a:ext cx="7475676" cy="4390222"/>
          </a:xfrm>
          <a:prstGeom prst="rect">
            <a:avLst/>
          </a:prstGeom>
        </p:spPr>
      </p:pic>
    </p:spTree>
    <p:extLst>
      <p:ext uri="{BB962C8B-B14F-4D97-AF65-F5344CB8AC3E}">
        <p14:creationId xmlns:p14="http://schemas.microsoft.com/office/powerpoint/2010/main" val="10895482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Run KQL query</a:t>
            </a:r>
          </a:p>
        </p:txBody>
      </p:sp>
      <p:sp>
        <p:nvSpPr>
          <p:cNvPr id="2" name="TextBox 1">
            <a:extLst>
              <a:ext uri="{FF2B5EF4-FFF2-40B4-BE49-F238E27FC236}">
                <a16:creationId xmlns:a16="http://schemas.microsoft.com/office/drawing/2014/main" id="{DA2B4244-E4EB-4C0F-95EB-4F6CABD0B781}"/>
              </a:ext>
            </a:extLst>
          </p:cNvPr>
          <p:cNvSpPr txBox="1"/>
          <p:nvPr/>
        </p:nvSpPr>
        <p:spPr>
          <a:xfrm>
            <a:off x="930195" y="2126255"/>
            <a:ext cx="10703618" cy="1477328"/>
          </a:xfrm>
          <a:prstGeom prst="rect">
            <a:avLst/>
          </a:prstGeom>
          <a:noFill/>
        </p:spPr>
        <p:txBody>
          <a:bodyPr wrap="square" rtlCol="0">
            <a:spAutoFit/>
          </a:bodyPr>
          <a:lstStyle/>
          <a:p>
            <a:pPr algn="l"/>
            <a:r>
              <a:rPr lang="en-US" b="0" i="0">
                <a:solidFill>
                  <a:srgbClr val="171717"/>
                </a:solidFill>
                <a:effectLst/>
                <a:latin typeface="Segoe UI" panose="020B0502040204020203" pitchFamily="34" charset="0"/>
              </a:rPr>
              <a:t>This action sends a query to the specified cluster. The actions that are added afterwards iterate over each line of the results of the query.</a:t>
            </a:r>
          </a:p>
          <a:p>
            <a:pPr algn="l"/>
            <a:r>
              <a:rPr lang="en-US" b="0" i="0">
                <a:solidFill>
                  <a:srgbClr val="171717"/>
                </a:solidFill>
                <a:effectLst/>
                <a:latin typeface="Segoe UI" panose="020B0502040204020203" pitchFamily="34" charset="0"/>
              </a:rPr>
              <a:t>The following example triggers a query every minute, and sends an email based on the query results. The query checks the number of records in the table, and then sends an email only if the number of records is greater than 0.</a:t>
            </a:r>
          </a:p>
        </p:txBody>
      </p:sp>
    </p:spTree>
    <p:extLst>
      <p:ext uri="{BB962C8B-B14F-4D97-AF65-F5344CB8AC3E}">
        <p14:creationId xmlns:p14="http://schemas.microsoft.com/office/powerpoint/2010/main" val="94364035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945614" y="1391826"/>
            <a:ext cx="10300771" cy="584775"/>
          </a:xfrm>
          <a:prstGeom prst="rect">
            <a:avLst/>
          </a:prstGeom>
          <a:noFill/>
        </p:spPr>
        <p:txBody>
          <a:bodyPr wrap="square" rtlCol="0">
            <a:spAutoFit/>
          </a:bodyPr>
          <a:lstStyle/>
          <a:p>
            <a:r>
              <a:rPr lang="en-US" sz="3200" dirty="0"/>
              <a:t>What is Azure Data Explorer</a:t>
            </a:r>
          </a:p>
        </p:txBody>
      </p:sp>
      <p:sp>
        <p:nvSpPr>
          <p:cNvPr id="15" name="TextBox 14">
            <a:extLst>
              <a:ext uri="{FF2B5EF4-FFF2-40B4-BE49-F238E27FC236}">
                <a16:creationId xmlns:a16="http://schemas.microsoft.com/office/drawing/2014/main" id="{E363E2E5-FA0A-46ED-BA66-4ABF1FB0A60D}"/>
              </a:ext>
            </a:extLst>
          </p:cNvPr>
          <p:cNvSpPr txBox="1"/>
          <p:nvPr/>
        </p:nvSpPr>
        <p:spPr>
          <a:xfrm>
            <a:off x="775958" y="2015754"/>
            <a:ext cx="11067174" cy="3139321"/>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Azure Data Explorer is a fully managed, high-performance, big data analytics platform that makes it easy to analyze high volumes of data in near real time. The Azure Data Explorer toolbox gives you an end-to-end solution for data ingestion, query, visualization, and management.</a:t>
            </a:r>
          </a:p>
          <a:p>
            <a:pPr algn="l"/>
            <a:r>
              <a:rPr lang="en-US" b="0" i="0" dirty="0">
                <a:solidFill>
                  <a:srgbClr val="171717"/>
                </a:solidFill>
                <a:effectLst/>
                <a:latin typeface="Segoe UI" panose="020B0502040204020203" pitchFamily="34" charset="0"/>
              </a:rPr>
              <a:t>By analyzing structured, semi-structured, and unstructured data across time series, and by using Machine Learning, Azure Data Explorer makes it simple to extract key insights, spot patterns and trends, and create forecasting models. Azure Data Explorer is scalable, secure, robust, and enterprise-ready, and is useful for log analytics, time series analytics, IoT, and general-purpose exploratory analytics.</a:t>
            </a:r>
          </a:p>
          <a:p>
            <a:pPr algn="l"/>
            <a:r>
              <a:rPr lang="en-US" b="0" i="0" dirty="0">
                <a:solidFill>
                  <a:srgbClr val="171717"/>
                </a:solidFill>
                <a:effectLst/>
                <a:latin typeface="Segoe UI" panose="020B0502040204020203" pitchFamily="34" charset="0"/>
              </a:rPr>
              <a:t>Azure Data Explorer capabilities are extended by other services built on its powerful query language, including </a:t>
            </a:r>
            <a:r>
              <a:rPr lang="en-US" b="0" i="0" u="none" strike="noStrike" dirty="0">
                <a:solidFill>
                  <a:srgbClr val="171717"/>
                </a:solidFill>
                <a:effectLst/>
                <a:latin typeface="Segoe UI" panose="020B0502040204020203" pitchFamily="34" charset="0"/>
                <a:hlinkClick r:id="rId2"/>
              </a:rPr>
              <a:t>Azure Monitor logs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3"/>
              </a:rPr>
              <a:t>Application Insights</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4"/>
              </a:rPr>
              <a:t>Time Series Insights</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5"/>
              </a:rPr>
              <a:t>Microsoft Defender for Endpoint</a:t>
            </a:r>
            <a:r>
              <a:rPr lang="en-US" b="0" i="0" dirty="0">
                <a:solidFill>
                  <a:srgbClr val="171717"/>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68457322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Run KQL query</a:t>
            </a:r>
          </a:p>
        </p:txBody>
      </p:sp>
      <p:pic>
        <p:nvPicPr>
          <p:cNvPr id="5" name="Picture 4">
            <a:extLst>
              <a:ext uri="{FF2B5EF4-FFF2-40B4-BE49-F238E27FC236}">
                <a16:creationId xmlns:a16="http://schemas.microsoft.com/office/drawing/2014/main" id="{4544FF44-AF01-4B97-B941-53198BB7ABA0}"/>
              </a:ext>
            </a:extLst>
          </p:cNvPr>
          <p:cNvPicPr>
            <a:picLocks noChangeAspect="1"/>
          </p:cNvPicPr>
          <p:nvPr/>
        </p:nvPicPr>
        <p:blipFill>
          <a:blip r:embed="rId2"/>
          <a:stretch>
            <a:fillRect/>
          </a:stretch>
        </p:blipFill>
        <p:spPr>
          <a:xfrm>
            <a:off x="575445" y="2016085"/>
            <a:ext cx="9234814" cy="4337795"/>
          </a:xfrm>
          <a:prstGeom prst="rect">
            <a:avLst/>
          </a:prstGeom>
        </p:spPr>
      </p:pic>
    </p:spTree>
    <p:extLst>
      <p:ext uri="{BB962C8B-B14F-4D97-AF65-F5344CB8AC3E}">
        <p14:creationId xmlns:p14="http://schemas.microsoft.com/office/powerpoint/2010/main" val="266377898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25FC0-2C98-4A8B-BAC2-23F81A2A97C0}"/>
              </a:ext>
            </a:extLst>
          </p:cNvPr>
          <p:cNvSpPr txBox="1"/>
          <p:nvPr/>
        </p:nvSpPr>
        <p:spPr>
          <a:xfrm>
            <a:off x="930194" y="1391826"/>
            <a:ext cx="10587209" cy="461665"/>
          </a:xfrm>
          <a:prstGeom prst="rect">
            <a:avLst/>
          </a:prstGeom>
          <a:noFill/>
        </p:spPr>
        <p:txBody>
          <a:bodyPr wrap="square" rtlCol="0">
            <a:spAutoFit/>
          </a:bodyPr>
          <a:lstStyle/>
          <a:p>
            <a:pPr algn="l"/>
            <a:r>
              <a:rPr lang="en-US" sz="2400" b="1" i="0" dirty="0">
                <a:solidFill>
                  <a:srgbClr val="171717"/>
                </a:solidFill>
                <a:effectLst/>
                <a:latin typeface="Segoe UI" panose="020B0502040204020203" pitchFamily="34" charset="0"/>
              </a:rPr>
              <a:t>Run KQL query and render a chart</a:t>
            </a:r>
          </a:p>
        </p:txBody>
      </p:sp>
      <p:sp>
        <p:nvSpPr>
          <p:cNvPr id="2" name="TextBox 1">
            <a:extLst>
              <a:ext uri="{FF2B5EF4-FFF2-40B4-BE49-F238E27FC236}">
                <a16:creationId xmlns:a16="http://schemas.microsoft.com/office/drawing/2014/main" id="{194DFBD7-6002-4E7B-97D7-E23498C241CD}"/>
              </a:ext>
            </a:extLst>
          </p:cNvPr>
          <p:cNvSpPr txBox="1"/>
          <p:nvPr/>
        </p:nvSpPr>
        <p:spPr>
          <a:xfrm>
            <a:off x="1101687" y="2005070"/>
            <a:ext cx="9430438" cy="923330"/>
          </a:xfrm>
          <a:prstGeom prst="rect">
            <a:avLst/>
          </a:prstGeom>
          <a:noFill/>
        </p:spPr>
        <p:txBody>
          <a:bodyPr wrap="square" rtlCol="0">
            <a:spAutoFit/>
          </a:bodyPr>
          <a:lstStyle/>
          <a:p>
            <a:pPr algn="l"/>
            <a:r>
              <a:rPr lang="en-US" b="0" i="0">
                <a:solidFill>
                  <a:srgbClr val="171717"/>
                </a:solidFill>
                <a:effectLst/>
                <a:latin typeface="Segoe UI" panose="020B0502040204020203" pitchFamily="34" charset="0"/>
              </a:rPr>
              <a:t>Use this action to visualize a KQL query result as a table or chart. For example, use this flow to receive daily reports by email.</a:t>
            </a:r>
          </a:p>
          <a:p>
            <a:pPr algn="l"/>
            <a:r>
              <a:rPr lang="en-US" b="0" i="0">
                <a:solidFill>
                  <a:srgbClr val="171717"/>
                </a:solidFill>
                <a:effectLst/>
                <a:latin typeface="Segoe UI" panose="020B0502040204020203" pitchFamily="34" charset="0"/>
              </a:rPr>
              <a:t>In this example, the results of the query are returned as a timechart.</a:t>
            </a:r>
          </a:p>
        </p:txBody>
      </p:sp>
      <p:pic>
        <p:nvPicPr>
          <p:cNvPr id="6" name="Picture 5">
            <a:extLst>
              <a:ext uri="{FF2B5EF4-FFF2-40B4-BE49-F238E27FC236}">
                <a16:creationId xmlns:a16="http://schemas.microsoft.com/office/drawing/2014/main" id="{AB724264-EAC6-4B39-8E59-82F6C71BA864}"/>
              </a:ext>
            </a:extLst>
          </p:cNvPr>
          <p:cNvPicPr>
            <a:picLocks noChangeAspect="1"/>
          </p:cNvPicPr>
          <p:nvPr/>
        </p:nvPicPr>
        <p:blipFill>
          <a:blip r:embed="rId2"/>
          <a:stretch>
            <a:fillRect/>
          </a:stretch>
        </p:blipFill>
        <p:spPr>
          <a:xfrm>
            <a:off x="1013724" y="3079979"/>
            <a:ext cx="9518401" cy="2948905"/>
          </a:xfrm>
          <a:prstGeom prst="rect">
            <a:avLst/>
          </a:prstGeom>
        </p:spPr>
      </p:pic>
    </p:spTree>
    <p:extLst>
      <p:ext uri="{BB962C8B-B14F-4D97-AF65-F5344CB8AC3E}">
        <p14:creationId xmlns:p14="http://schemas.microsoft.com/office/powerpoint/2010/main" val="129917811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When you should use Azure Data Explorer</a:t>
            </a:r>
          </a:p>
        </p:txBody>
      </p:sp>
      <p:sp>
        <p:nvSpPr>
          <p:cNvPr id="15" name="TextBox 14">
            <a:extLst>
              <a:ext uri="{FF2B5EF4-FFF2-40B4-BE49-F238E27FC236}">
                <a16:creationId xmlns:a16="http://schemas.microsoft.com/office/drawing/2014/main" id="{E363E2E5-FA0A-46ED-BA66-4ABF1FB0A60D}"/>
              </a:ext>
            </a:extLst>
          </p:cNvPr>
          <p:cNvSpPr txBox="1"/>
          <p:nvPr/>
        </p:nvSpPr>
        <p:spPr>
          <a:xfrm>
            <a:off x="797992" y="2092698"/>
            <a:ext cx="11089208" cy="3693319"/>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Use the following questions to help decide if Azure Data Explorer is right for your use case:</a:t>
            </a:r>
          </a:p>
          <a:p>
            <a:pPr algn="l"/>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1" i="0" dirty="0">
                <a:solidFill>
                  <a:srgbClr val="171717"/>
                </a:solidFill>
                <a:effectLst/>
                <a:latin typeface="Segoe UI" panose="020B0502040204020203" pitchFamily="34" charset="0"/>
              </a:rPr>
              <a:t>Interactive analytics</a:t>
            </a:r>
            <a:r>
              <a:rPr lang="en-US" b="0" i="0" dirty="0">
                <a:solidFill>
                  <a:srgbClr val="171717"/>
                </a:solidFill>
                <a:effectLst/>
                <a:latin typeface="Segoe UI" panose="020B0502040204020203" pitchFamily="34" charset="0"/>
              </a:rPr>
              <a:t>: Is interactive analysis part of the solution? For example, aggregation, correlation, or anomaly detection.</a:t>
            </a:r>
          </a:p>
          <a:p>
            <a:pPr algn="l">
              <a:buFont typeface="Arial" panose="020B0604020202020204" pitchFamily="34" charset="0"/>
              <a:buChar char="•"/>
            </a:pPr>
            <a:r>
              <a:rPr lang="en-US" b="1" i="0" dirty="0">
                <a:solidFill>
                  <a:srgbClr val="171717"/>
                </a:solidFill>
                <a:effectLst/>
                <a:latin typeface="Segoe UI" panose="020B0502040204020203" pitchFamily="34" charset="0"/>
              </a:rPr>
              <a:t>Variety, Velocity, Volume</a:t>
            </a:r>
            <a:r>
              <a:rPr lang="en-US" b="0" i="0" dirty="0">
                <a:solidFill>
                  <a:srgbClr val="171717"/>
                </a:solidFill>
                <a:effectLst/>
                <a:latin typeface="Segoe UI" panose="020B0502040204020203" pitchFamily="34" charset="0"/>
              </a:rPr>
              <a:t>: Is your schema diverse? Do you need to ingest massive amounts of data in near real-time?</a:t>
            </a:r>
          </a:p>
          <a:p>
            <a:pPr algn="l">
              <a:buFont typeface="Arial" panose="020B0604020202020204" pitchFamily="34" charset="0"/>
              <a:buChar char="•"/>
            </a:pPr>
            <a:r>
              <a:rPr lang="en-US" b="1" i="0" dirty="0">
                <a:solidFill>
                  <a:srgbClr val="171717"/>
                </a:solidFill>
                <a:effectLst/>
                <a:latin typeface="Segoe UI" panose="020B0502040204020203" pitchFamily="34" charset="0"/>
              </a:rPr>
              <a:t>Data organization</a:t>
            </a:r>
            <a:r>
              <a:rPr lang="en-US" b="0" i="0" dirty="0">
                <a:solidFill>
                  <a:srgbClr val="171717"/>
                </a:solidFill>
                <a:effectLst/>
                <a:latin typeface="Segoe UI" panose="020B0502040204020203" pitchFamily="34" charset="0"/>
              </a:rPr>
              <a:t>: Do you want to analyze raw data? For example, not fully curated star schema.</a:t>
            </a:r>
          </a:p>
          <a:p>
            <a:pPr algn="l">
              <a:buFont typeface="Arial" panose="020B0604020202020204" pitchFamily="34" charset="0"/>
              <a:buChar char="•"/>
            </a:pPr>
            <a:r>
              <a:rPr lang="en-US" b="1" i="0" dirty="0">
                <a:solidFill>
                  <a:srgbClr val="171717"/>
                </a:solidFill>
                <a:effectLst/>
                <a:latin typeface="Segoe UI" panose="020B0502040204020203" pitchFamily="34" charset="0"/>
              </a:rPr>
              <a:t>Query concurrency</a:t>
            </a:r>
            <a:r>
              <a:rPr lang="en-US" b="0" i="0" dirty="0">
                <a:solidFill>
                  <a:srgbClr val="171717"/>
                </a:solidFill>
                <a:effectLst/>
                <a:latin typeface="Segoe UI" panose="020B0502040204020203" pitchFamily="34" charset="0"/>
              </a:rPr>
              <a:t>: Will multiple users or processes use Azure Data Explorer?</a:t>
            </a:r>
          </a:p>
          <a:p>
            <a:pPr algn="l">
              <a:buFont typeface="Arial" panose="020B0604020202020204" pitchFamily="34" charset="0"/>
              <a:buChar char="•"/>
            </a:pPr>
            <a:r>
              <a:rPr lang="en-US" b="1" i="0" dirty="0">
                <a:solidFill>
                  <a:srgbClr val="171717"/>
                </a:solidFill>
                <a:effectLst/>
                <a:latin typeface="Segoe UI" panose="020B0502040204020203" pitchFamily="34" charset="0"/>
              </a:rPr>
              <a:t>Build vs Buy</a:t>
            </a:r>
            <a:r>
              <a:rPr lang="en-US" b="0" i="0" dirty="0">
                <a:solidFill>
                  <a:srgbClr val="171717"/>
                </a:solidFill>
                <a:effectLst/>
                <a:latin typeface="Segoe UI" panose="020B0502040204020203" pitchFamily="34" charset="0"/>
              </a:rPr>
              <a:t>: Do you plan on customizing your data platform?</a:t>
            </a:r>
          </a:p>
          <a:p>
            <a:pPr algn="l"/>
            <a:r>
              <a:rPr lang="en-US" b="0" i="0" dirty="0">
                <a:solidFill>
                  <a:srgbClr val="171717"/>
                </a:solidFill>
                <a:effectLst/>
                <a:latin typeface="Segoe UI" panose="020B0502040204020203" pitchFamily="34" charset="0"/>
              </a:rPr>
              <a:t>Azure Data Explorer is ideal for enabling interactive analytics capabilities over high velocity, diverse raw data. Use the following decision tree to help you decide if Azure Data Explorer is right for you:</a:t>
            </a:r>
          </a:p>
          <a:p>
            <a:br>
              <a:rPr lang="en-US" dirty="0"/>
            </a:br>
            <a:endParaRPr lang="en-US" dirty="0"/>
          </a:p>
        </p:txBody>
      </p:sp>
    </p:spTree>
    <p:extLst>
      <p:ext uri="{BB962C8B-B14F-4D97-AF65-F5344CB8AC3E}">
        <p14:creationId xmlns:p14="http://schemas.microsoft.com/office/powerpoint/2010/main" val="42756111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pic>
        <p:nvPicPr>
          <p:cNvPr id="3" name="Picture 2" descr="Diagram&#10;&#10;Description automatically generated">
            <a:extLst>
              <a:ext uri="{FF2B5EF4-FFF2-40B4-BE49-F238E27FC236}">
                <a16:creationId xmlns:a16="http://schemas.microsoft.com/office/drawing/2014/main" id="{EFD6FC79-AFB8-45A6-8789-E961E8442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453" y="857886"/>
            <a:ext cx="7182998" cy="5575965"/>
          </a:xfrm>
          <a:prstGeom prst="rect">
            <a:avLst/>
          </a:prstGeom>
        </p:spPr>
      </p:pic>
    </p:spTree>
    <p:extLst>
      <p:ext uri="{BB962C8B-B14F-4D97-AF65-F5344CB8AC3E}">
        <p14:creationId xmlns:p14="http://schemas.microsoft.com/office/powerpoint/2010/main" val="15538460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What makes Azure Data Explorer Unique</a:t>
            </a:r>
          </a:p>
        </p:txBody>
      </p:sp>
      <p:sp>
        <p:nvSpPr>
          <p:cNvPr id="15" name="TextBox 14">
            <a:extLst>
              <a:ext uri="{FF2B5EF4-FFF2-40B4-BE49-F238E27FC236}">
                <a16:creationId xmlns:a16="http://schemas.microsoft.com/office/drawing/2014/main" id="{E363E2E5-FA0A-46ED-BA66-4ABF1FB0A60D}"/>
              </a:ext>
            </a:extLst>
          </p:cNvPr>
          <p:cNvSpPr txBox="1"/>
          <p:nvPr/>
        </p:nvSpPr>
        <p:spPr>
          <a:xfrm>
            <a:off x="797992" y="2092698"/>
            <a:ext cx="11089208" cy="1477328"/>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Data velocity, variety, and volume</a:t>
            </a:r>
          </a:p>
          <a:p>
            <a:pPr algn="l"/>
            <a:r>
              <a:rPr lang="en-US" b="0" i="0" dirty="0">
                <a:solidFill>
                  <a:srgbClr val="171717"/>
                </a:solidFill>
                <a:effectLst/>
                <a:latin typeface="Segoe UI" panose="020B0502040204020203" pitchFamily="34" charset="0"/>
              </a:rPr>
              <a:t>With Azure Data Explorer, you can ingest terabytes of data in minutes in batch or streaming mode. You can query petabytes of data, with results returned within milliseconds to seconds. Azure Data Explorer provides high velocity (millions of events per second), low latency (seconds), and linear scale ingestion of raw data. Ingest your data in different formats and structures, flowing from various pipelines and sources.</a:t>
            </a:r>
          </a:p>
        </p:txBody>
      </p:sp>
      <p:sp>
        <p:nvSpPr>
          <p:cNvPr id="2" name="TextBox 1">
            <a:extLst>
              <a:ext uri="{FF2B5EF4-FFF2-40B4-BE49-F238E27FC236}">
                <a16:creationId xmlns:a16="http://schemas.microsoft.com/office/drawing/2014/main" id="{D0F4E6B5-CE65-43A4-8F88-03FBB28423DD}"/>
              </a:ext>
            </a:extLst>
          </p:cNvPr>
          <p:cNvSpPr txBox="1"/>
          <p:nvPr/>
        </p:nvSpPr>
        <p:spPr>
          <a:xfrm>
            <a:off x="813412" y="3686123"/>
            <a:ext cx="10565176" cy="1477328"/>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User-friendly query language</a:t>
            </a:r>
          </a:p>
          <a:p>
            <a:pPr algn="l"/>
            <a:r>
              <a:rPr lang="en-US" b="0" i="0" dirty="0">
                <a:solidFill>
                  <a:srgbClr val="171717"/>
                </a:solidFill>
                <a:effectLst/>
                <a:latin typeface="Segoe UI" panose="020B0502040204020203" pitchFamily="34" charset="0"/>
              </a:rPr>
              <a:t>Query Azure Data Explorer with the </a:t>
            </a:r>
            <a:r>
              <a:rPr lang="en-US" b="0" i="0" u="none" strike="noStrike" dirty="0">
                <a:solidFill>
                  <a:srgbClr val="171717"/>
                </a:solidFill>
                <a:effectLst/>
                <a:latin typeface="Segoe UI" panose="020B0502040204020203" pitchFamily="34" charset="0"/>
                <a:hlinkClick r:id="rId2"/>
              </a:rPr>
              <a:t>Kusto Query Language (KQL)</a:t>
            </a:r>
            <a:r>
              <a:rPr lang="en-US" b="0" i="0" dirty="0">
                <a:solidFill>
                  <a:srgbClr val="171717"/>
                </a:solidFill>
                <a:effectLst/>
                <a:latin typeface="Segoe UI" panose="020B0502040204020203" pitchFamily="34" charset="0"/>
              </a:rPr>
              <a:t>, an open-source language initially invented by the team. The language is simple to understand and learn, and highly productive. You can use simple operators and advanced analytics.</a:t>
            </a:r>
          </a:p>
          <a:p>
            <a:endParaRPr lang="en-US" dirty="0"/>
          </a:p>
        </p:txBody>
      </p:sp>
    </p:spTree>
    <p:extLst>
      <p:ext uri="{BB962C8B-B14F-4D97-AF65-F5344CB8AC3E}">
        <p14:creationId xmlns:p14="http://schemas.microsoft.com/office/powerpoint/2010/main" val="41774342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What makes Azure Data Explorer Unique</a:t>
            </a: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2138865"/>
            <a:ext cx="10957006" cy="2308324"/>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Advanced analytics</a:t>
            </a:r>
          </a:p>
          <a:p>
            <a:pPr algn="l"/>
            <a:r>
              <a:rPr lang="en-US" b="0" i="0" dirty="0">
                <a:solidFill>
                  <a:srgbClr val="171717"/>
                </a:solidFill>
                <a:effectLst/>
                <a:latin typeface="Segoe UI" panose="020B0502040204020203" pitchFamily="34" charset="0"/>
              </a:rPr>
              <a:t>Use Azure Data Explorer for time series analysis with a large set of functions including: adding and subtracting time series, filtering, regression, seasonality detection, geospatial analysis, anomaly detection, scanning, and forecasting. Time series functions are optimized for processing thousands of time series in seconds. Pattern detection is made easy with cluster plugins that can diagnose anomalies and do root cause analysis. You can also extend Azure Data Explorer capabilities by </a:t>
            </a:r>
            <a:r>
              <a:rPr lang="en-US" b="0" i="0" u="none" strike="noStrike" dirty="0">
                <a:solidFill>
                  <a:srgbClr val="171717"/>
                </a:solidFill>
                <a:effectLst/>
                <a:latin typeface="Segoe UI" panose="020B0502040204020203" pitchFamily="34" charset="0"/>
                <a:hlinkClick r:id="rId2"/>
              </a:rPr>
              <a:t>embedding python code</a:t>
            </a:r>
            <a:r>
              <a:rPr lang="en-US" b="0" i="0" dirty="0">
                <a:solidFill>
                  <a:srgbClr val="171717"/>
                </a:solidFill>
                <a:effectLst/>
                <a:latin typeface="Segoe UI" panose="020B0502040204020203" pitchFamily="34" charset="0"/>
              </a:rPr>
              <a:t> in KQL queries.</a:t>
            </a:r>
          </a:p>
          <a:p>
            <a:endParaRPr lang="en-US" dirty="0"/>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4447189"/>
            <a:ext cx="10587209" cy="2031325"/>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Easy-to-use wizard</a:t>
            </a:r>
          </a:p>
          <a:p>
            <a:pPr algn="l"/>
            <a:r>
              <a:rPr lang="en-US" b="0" i="0" dirty="0">
                <a:solidFill>
                  <a:srgbClr val="171717"/>
                </a:solidFill>
                <a:effectLst/>
                <a:latin typeface="Segoe UI" panose="020B0502040204020203" pitchFamily="34" charset="0"/>
              </a:rPr>
              <a:t>The </a:t>
            </a:r>
            <a:r>
              <a:rPr lang="en-US" b="0" i="0" u="none" strike="noStrike" dirty="0">
                <a:solidFill>
                  <a:srgbClr val="171717"/>
                </a:solidFill>
                <a:effectLst/>
                <a:latin typeface="Segoe UI" panose="020B0502040204020203" pitchFamily="34" charset="0"/>
                <a:hlinkClick r:id="rId3"/>
              </a:rPr>
              <a:t>ingestion wizard</a:t>
            </a:r>
            <a:r>
              <a:rPr lang="en-US" b="0" i="0" dirty="0">
                <a:solidFill>
                  <a:srgbClr val="171717"/>
                </a:solidFill>
                <a:effectLst/>
                <a:latin typeface="Segoe UI" panose="020B0502040204020203" pitchFamily="34" charset="0"/>
              </a:rPr>
              <a:t> makes the data ingestion process easy, fast, and intuitive. The </a:t>
            </a:r>
            <a:r>
              <a:rPr lang="en-US" b="0" i="0" u="none" strike="noStrike" dirty="0">
                <a:solidFill>
                  <a:srgbClr val="171717"/>
                </a:solidFill>
                <a:effectLst/>
                <a:latin typeface="Segoe UI" panose="020B0502040204020203" pitchFamily="34" charset="0"/>
                <a:hlinkClick r:id="rId4"/>
              </a:rPr>
              <a:t>Azure Data Explorer web UI</a:t>
            </a:r>
            <a:r>
              <a:rPr lang="en-US" b="0" i="0" dirty="0">
                <a:solidFill>
                  <a:srgbClr val="171717"/>
                </a:solidFill>
                <a:effectLst/>
                <a:latin typeface="Segoe UI" panose="020B0502040204020203" pitchFamily="34" charset="0"/>
              </a:rPr>
              <a:t> provides an intuitive and guided experience that helps you ramp-up quickly to start ingesting data, creating database tables, and mapping structures. It enables one time or a continuous ingestion from various sources and in various data formats. Table mappings and schema are auto suggested and easy to modify.</a:t>
            </a:r>
          </a:p>
          <a:p>
            <a:endParaRPr lang="en-US" dirty="0"/>
          </a:p>
        </p:txBody>
      </p:sp>
    </p:spTree>
    <p:extLst>
      <p:ext uri="{BB962C8B-B14F-4D97-AF65-F5344CB8AC3E}">
        <p14:creationId xmlns:p14="http://schemas.microsoft.com/office/powerpoint/2010/main" val="295274081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r>
              <a:rPr lang="en-US" sz="3200" dirty="0"/>
              <a:t>What makes Azure Data Explorer Unique</a:t>
            </a: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2138865"/>
            <a:ext cx="10957006" cy="1477328"/>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Versatile data visualization</a:t>
            </a:r>
          </a:p>
          <a:p>
            <a:pPr algn="l"/>
            <a:r>
              <a:rPr lang="en-US" b="0" i="0" dirty="0">
                <a:solidFill>
                  <a:srgbClr val="171717"/>
                </a:solidFill>
                <a:effectLst/>
                <a:latin typeface="Segoe UI" panose="020B0502040204020203" pitchFamily="34" charset="0"/>
              </a:rPr>
              <a:t>Data visualization helps you gain important insights. Azure Data Explorer offers built-in visualization and </a:t>
            </a:r>
            <a:r>
              <a:rPr lang="en-US" b="0" i="0" u="none" strike="noStrike" dirty="0">
                <a:solidFill>
                  <a:srgbClr val="171717"/>
                </a:solidFill>
                <a:effectLst/>
                <a:latin typeface="Segoe UI" panose="020B0502040204020203" pitchFamily="34" charset="0"/>
                <a:hlinkClick r:id="rId2"/>
              </a:rPr>
              <a:t>dashboarding</a:t>
            </a:r>
            <a:r>
              <a:rPr lang="en-US" b="0" i="0" dirty="0">
                <a:solidFill>
                  <a:srgbClr val="171717"/>
                </a:solidFill>
                <a:effectLst/>
                <a:latin typeface="Segoe UI" panose="020B0502040204020203" pitchFamily="34" charset="0"/>
              </a:rPr>
              <a:t> out of the box, with support for various charts and visualizations. It has native integration with </a:t>
            </a:r>
            <a:r>
              <a:rPr lang="en-US" b="0" i="0" u="none" strike="noStrike" dirty="0">
                <a:solidFill>
                  <a:srgbClr val="171717"/>
                </a:solidFill>
                <a:effectLst/>
                <a:latin typeface="Segoe UI" panose="020B0502040204020203" pitchFamily="34" charset="0"/>
                <a:hlinkClick r:id="rId3"/>
              </a:rPr>
              <a:t>Power BI</a:t>
            </a:r>
            <a:r>
              <a:rPr lang="en-US" b="0" i="0" dirty="0">
                <a:solidFill>
                  <a:srgbClr val="171717"/>
                </a:solidFill>
                <a:effectLst/>
                <a:latin typeface="Segoe UI" panose="020B0502040204020203" pitchFamily="34" charset="0"/>
              </a:rPr>
              <a:t>, native connectors for </a:t>
            </a:r>
            <a:r>
              <a:rPr lang="en-US" b="0" i="0" u="none" strike="noStrike" dirty="0">
                <a:solidFill>
                  <a:srgbClr val="171717"/>
                </a:solidFill>
                <a:effectLst/>
                <a:latin typeface="Segoe UI" panose="020B0502040204020203" pitchFamily="34" charset="0"/>
                <a:hlinkClick r:id="rId4"/>
              </a:rPr>
              <a:t>Grafana</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5"/>
              </a:rPr>
              <a:t>Kibana</a:t>
            </a:r>
            <a:r>
              <a:rPr lang="en-US" b="0" i="0" dirty="0">
                <a:solidFill>
                  <a:srgbClr val="171717"/>
                </a:solidFill>
                <a:effectLst/>
                <a:latin typeface="Segoe UI" panose="020B0502040204020203" pitchFamily="34" charset="0"/>
              </a:rPr>
              <a:t> and Databricks, ODBC support for </a:t>
            </a:r>
            <a:r>
              <a:rPr lang="en-US" b="0" i="0" u="none" strike="noStrike" dirty="0">
                <a:solidFill>
                  <a:srgbClr val="171717"/>
                </a:solidFill>
                <a:effectLst/>
                <a:latin typeface="Segoe UI" panose="020B0502040204020203" pitchFamily="34" charset="0"/>
                <a:hlinkClick r:id="rId6"/>
              </a:rPr>
              <a:t>Tableau</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7"/>
              </a:rPr>
              <a:t>Sisense</a:t>
            </a:r>
            <a:r>
              <a:rPr lang="en-US" b="0" i="0" dirty="0">
                <a:solidFill>
                  <a:srgbClr val="171717"/>
                </a:solidFill>
                <a:effectLst/>
                <a:latin typeface="Segoe UI" panose="020B0502040204020203" pitchFamily="34" charset="0"/>
              </a:rPr>
              <a:t>, Qlik, and more.</a:t>
            </a: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3993899"/>
            <a:ext cx="10587209" cy="1200329"/>
          </a:xfrm>
          <a:prstGeom prst="rect">
            <a:avLst/>
          </a:prstGeom>
          <a:noFill/>
        </p:spPr>
        <p:txBody>
          <a:bodyPr wrap="square" rtlCol="0">
            <a:spAutoFit/>
          </a:bodyPr>
          <a:lstStyle/>
          <a:p>
            <a:pPr algn="l"/>
            <a:r>
              <a:rPr lang="en-US" b="1" i="0" dirty="0">
                <a:solidFill>
                  <a:srgbClr val="171717"/>
                </a:solidFill>
                <a:effectLst/>
                <a:latin typeface="Segoe UI" panose="020B0502040204020203" pitchFamily="34" charset="0"/>
              </a:rPr>
              <a:t>Automatic ingest, process, and export</a:t>
            </a:r>
          </a:p>
          <a:p>
            <a:pPr algn="l"/>
            <a:r>
              <a:rPr lang="en-US" b="0" i="0" dirty="0">
                <a:solidFill>
                  <a:srgbClr val="171717"/>
                </a:solidFill>
                <a:effectLst/>
                <a:latin typeface="Segoe UI" panose="020B0502040204020203" pitchFamily="34" charset="0"/>
              </a:rPr>
              <a:t>Azure Data Explorer supports server-side stored functions, continuous ingest, and continuous export to Azure Data Lake store. It also supports ingestion time-mapping transformations on the server side, update policies, and precomputed scheduled aggregates with materialized views.</a:t>
            </a:r>
          </a:p>
        </p:txBody>
      </p:sp>
    </p:spTree>
    <p:extLst>
      <p:ext uri="{BB962C8B-B14F-4D97-AF65-F5344CB8AC3E}">
        <p14:creationId xmlns:p14="http://schemas.microsoft.com/office/powerpoint/2010/main" val="37948666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4A9E93FD-8B6E-44ED-9029-C2EE246DBD90}"/>
              </a:ext>
            </a:extLst>
          </p:cNvPr>
          <p:cNvSpPr txBox="1"/>
          <p:nvPr/>
        </p:nvSpPr>
        <p:spPr>
          <a:xfrm>
            <a:off x="797992" y="1391826"/>
            <a:ext cx="10300771" cy="584775"/>
          </a:xfrm>
          <a:prstGeom prst="rect">
            <a:avLst/>
          </a:prstGeom>
          <a:noFill/>
        </p:spPr>
        <p:txBody>
          <a:bodyPr wrap="square" rtlCol="0">
            <a:spAutoFit/>
          </a:bodyPr>
          <a:lstStyle/>
          <a:p>
            <a:pPr algn="l"/>
            <a:r>
              <a:rPr lang="en-US" sz="3200" b="1" i="0" dirty="0">
                <a:solidFill>
                  <a:srgbClr val="171717"/>
                </a:solidFill>
                <a:effectLst/>
                <a:latin typeface="Segoe UI" panose="020B0502040204020203" pitchFamily="34" charset="0"/>
              </a:rPr>
              <a:t>Azure Data Explorer flow</a:t>
            </a: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2138865"/>
            <a:ext cx="10957006" cy="369332"/>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The following diagram shows the different aspects of working with Azure Data Explorer.</a:t>
            </a:r>
          </a:p>
        </p:txBody>
      </p:sp>
      <p:pic>
        <p:nvPicPr>
          <p:cNvPr id="5" name="Picture 4">
            <a:extLst>
              <a:ext uri="{FF2B5EF4-FFF2-40B4-BE49-F238E27FC236}">
                <a16:creationId xmlns:a16="http://schemas.microsoft.com/office/drawing/2014/main" id="{E7804A44-5F73-4B2B-9F92-7BA25CB9E584}"/>
              </a:ext>
            </a:extLst>
          </p:cNvPr>
          <p:cNvPicPr>
            <a:picLocks noChangeAspect="1"/>
          </p:cNvPicPr>
          <p:nvPr/>
        </p:nvPicPr>
        <p:blipFill>
          <a:blip r:embed="rId2"/>
          <a:stretch>
            <a:fillRect/>
          </a:stretch>
        </p:blipFill>
        <p:spPr>
          <a:xfrm>
            <a:off x="930193" y="2670460"/>
            <a:ext cx="9998539" cy="4187539"/>
          </a:xfrm>
          <a:prstGeom prst="rect">
            <a:avLst/>
          </a:prstGeom>
        </p:spPr>
      </p:pic>
    </p:spTree>
    <p:extLst>
      <p:ext uri="{BB962C8B-B14F-4D97-AF65-F5344CB8AC3E}">
        <p14:creationId xmlns:p14="http://schemas.microsoft.com/office/powerpoint/2010/main" val="39484404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E5FC835-1E44-474A-A10A-E55C664CBB53}"/>
              </a:ext>
            </a:extLst>
          </p:cNvPr>
          <p:cNvSpPr/>
          <p:nvPr/>
        </p:nvSpPr>
        <p:spPr>
          <a:xfrm rot="20292410">
            <a:off x="5608976" y="2568316"/>
            <a:ext cx="6616896" cy="1449422"/>
          </a:xfrm>
          <a:prstGeom prst="ellipse">
            <a:avLst/>
          </a:prstGeom>
          <a:noFill/>
          <a:ln>
            <a:solidFill>
              <a:schemeClr val="accent1">
                <a:alpha val="32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3" name="TextBox 2">
            <a:extLst>
              <a:ext uri="{FF2B5EF4-FFF2-40B4-BE49-F238E27FC236}">
                <a16:creationId xmlns:a16="http://schemas.microsoft.com/office/drawing/2014/main" id="{33E21D25-8E68-4A9B-8B33-B5CF93984021}"/>
              </a:ext>
            </a:extLst>
          </p:cNvPr>
          <p:cNvSpPr txBox="1"/>
          <p:nvPr/>
        </p:nvSpPr>
        <p:spPr>
          <a:xfrm>
            <a:off x="930194" y="1391826"/>
            <a:ext cx="10957006" cy="646331"/>
          </a:xfrm>
          <a:prstGeom prst="rect">
            <a:avLst/>
          </a:prstGeom>
          <a:noFill/>
        </p:spPr>
        <p:txBody>
          <a:bodyPr wrap="square" rtlCol="0">
            <a:spAutoFit/>
          </a:bodyPr>
          <a:lstStyle/>
          <a:p>
            <a:pPr algn="l"/>
            <a:r>
              <a:rPr lang="en-US" b="0" i="0" dirty="0">
                <a:solidFill>
                  <a:srgbClr val="171717"/>
                </a:solidFill>
                <a:effectLst/>
                <a:latin typeface="Segoe UI" panose="020B0502040204020203" pitchFamily="34" charset="0"/>
              </a:rPr>
              <a:t>Generally speaking, when you interact with Azure Data Explorer, you're going to go through the following workflow:</a:t>
            </a:r>
          </a:p>
        </p:txBody>
      </p:sp>
      <p:sp>
        <p:nvSpPr>
          <p:cNvPr id="4" name="TextBox 3">
            <a:extLst>
              <a:ext uri="{FF2B5EF4-FFF2-40B4-BE49-F238E27FC236}">
                <a16:creationId xmlns:a16="http://schemas.microsoft.com/office/drawing/2014/main" id="{FC925FC0-2C98-4A8B-BAC2-23F81A2A97C0}"/>
              </a:ext>
            </a:extLst>
          </p:cNvPr>
          <p:cNvSpPr txBox="1"/>
          <p:nvPr/>
        </p:nvSpPr>
        <p:spPr>
          <a:xfrm>
            <a:off x="930194" y="2228671"/>
            <a:ext cx="10587209" cy="2308324"/>
          </a:xfrm>
          <a:prstGeom prst="rect">
            <a:avLst/>
          </a:prstGeom>
          <a:noFill/>
        </p:spPr>
        <p:txBody>
          <a:bodyPr wrap="square" rtlCol="0">
            <a:spAutoFit/>
          </a:bodyPr>
          <a:lstStyle/>
          <a:p>
            <a:pPr algn="l">
              <a:buFont typeface="+mj-lt"/>
              <a:buAutoNum type="arabicPeriod"/>
            </a:pPr>
            <a:r>
              <a:rPr lang="en-US" b="1" i="0" dirty="0">
                <a:solidFill>
                  <a:srgbClr val="171717"/>
                </a:solidFill>
                <a:effectLst/>
                <a:latin typeface="Segoe UI" panose="020B0502040204020203" pitchFamily="34" charset="0"/>
              </a:rPr>
              <a:t>Create database:</a:t>
            </a:r>
            <a:r>
              <a:rPr lang="en-US" b="0" i="0" dirty="0">
                <a:solidFill>
                  <a:srgbClr val="171717"/>
                </a:solidFill>
                <a:effectLst/>
                <a:latin typeface="Segoe UI" panose="020B0502040204020203" pitchFamily="34" charset="0"/>
              </a:rPr>
              <a:t> Create a </a:t>
            </a:r>
            <a:r>
              <a:rPr lang="en-US" b="0" i="1" dirty="0">
                <a:solidFill>
                  <a:srgbClr val="171717"/>
                </a:solidFill>
                <a:effectLst/>
                <a:latin typeface="Segoe UI" panose="020B0502040204020203" pitchFamily="34" charset="0"/>
              </a:rPr>
              <a:t>cluster</a:t>
            </a:r>
            <a:r>
              <a:rPr lang="en-US" b="0" i="0" dirty="0">
                <a:solidFill>
                  <a:srgbClr val="171717"/>
                </a:solidFill>
                <a:effectLst/>
                <a:latin typeface="Segoe UI" panose="020B0502040204020203" pitchFamily="34" charset="0"/>
              </a:rPr>
              <a:t> and then create one or more </a:t>
            </a:r>
            <a:r>
              <a:rPr lang="en-US" b="0" i="1" dirty="0">
                <a:solidFill>
                  <a:srgbClr val="171717"/>
                </a:solidFill>
                <a:effectLst/>
                <a:latin typeface="Segoe UI" panose="020B0502040204020203" pitchFamily="34" charset="0"/>
              </a:rPr>
              <a:t>databases</a:t>
            </a:r>
            <a:r>
              <a:rPr lang="en-US" b="0" i="0" dirty="0">
                <a:solidFill>
                  <a:srgbClr val="171717"/>
                </a:solidFill>
                <a:effectLst/>
                <a:latin typeface="Segoe UI" panose="020B0502040204020203" pitchFamily="34" charset="0"/>
              </a:rPr>
              <a:t> in that cluster. Each Azure Data Explorer cluster can hold up to 10,000 databases and each database up to 10,000 tables. The data in each table is stored in data shards also called “extents”. All data is automatically indexed and partitioned based on the ingestion time. This means you can store a lot of varied data and because of the way it's stored, you get fast access to querying it. </a:t>
            </a:r>
            <a:r>
              <a:rPr lang="en-US" b="0" i="0" u="none" strike="noStrike" dirty="0" err="1">
                <a:solidFill>
                  <a:srgbClr val="171717"/>
                </a:solidFill>
                <a:effectLst/>
                <a:latin typeface="Segoe UI" panose="020B0502040204020203" pitchFamily="34" charset="0"/>
                <a:hlinkClick r:id="rId2"/>
              </a:rPr>
              <a:t>Quickstart</a:t>
            </a:r>
            <a:r>
              <a:rPr lang="en-US" b="0" i="0" u="none" strike="noStrike" dirty="0">
                <a:solidFill>
                  <a:srgbClr val="171717"/>
                </a:solidFill>
                <a:effectLst/>
                <a:latin typeface="Segoe UI" panose="020B0502040204020203" pitchFamily="34" charset="0"/>
                <a:hlinkClick r:id="rId2"/>
              </a:rPr>
              <a:t>: Create an Azure Data Explorer cluster and database</a:t>
            </a:r>
            <a:endParaRPr lang="en-US" b="0" i="0" dirty="0">
              <a:solidFill>
                <a:srgbClr val="171717"/>
              </a:solidFill>
              <a:effectLst/>
              <a:latin typeface="Segoe UI" panose="020B0502040204020203" pitchFamily="34" charset="0"/>
            </a:endParaRPr>
          </a:p>
          <a:p>
            <a:br>
              <a:rPr lang="en-US" dirty="0"/>
            </a:br>
            <a:endParaRPr lang="en-US" b="0" i="0" dirty="0">
              <a:solidFill>
                <a:srgbClr val="171717"/>
              </a:solidFill>
              <a:effectLst/>
              <a:latin typeface="Segoe UI" panose="020B0502040204020203" pitchFamily="34" charset="0"/>
            </a:endParaRPr>
          </a:p>
        </p:txBody>
      </p:sp>
      <p:sp>
        <p:nvSpPr>
          <p:cNvPr id="2" name="TextBox 1">
            <a:extLst>
              <a:ext uri="{FF2B5EF4-FFF2-40B4-BE49-F238E27FC236}">
                <a16:creationId xmlns:a16="http://schemas.microsoft.com/office/drawing/2014/main" id="{9BB1CAD0-FE71-43DC-B680-819DF82E826B}"/>
              </a:ext>
            </a:extLst>
          </p:cNvPr>
          <p:cNvSpPr txBox="1"/>
          <p:nvPr/>
        </p:nvSpPr>
        <p:spPr>
          <a:xfrm>
            <a:off x="988398" y="4227655"/>
            <a:ext cx="10587209" cy="1477328"/>
          </a:xfrm>
          <a:prstGeom prst="rect">
            <a:avLst/>
          </a:prstGeom>
          <a:noFill/>
        </p:spPr>
        <p:txBody>
          <a:bodyPr wrap="square" rtlCol="0">
            <a:spAutoFit/>
          </a:bodyPr>
          <a:lstStyle/>
          <a:p>
            <a:r>
              <a:rPr lang="en-US" b="1" i="0" dirty="0">
                <a:solidFill>
                  <a:srgbClr val="171717"/>
                </a:solidFill>
                <a:effectLst/>
                <a:latin typeface="Segoe UI" panose="020B0502040204020203" pitchFamily="34" charset="0"/>
              </a:rPr>
              <a:t>2.Ingest data:</a:t>
            </a:r>
            <a:r>
              <a:rPr lang="en-US" b="0" i="0" dirty="0">
                <a:solidFill>
                  <a:srgbClr val="171717"/>
                </a:solidFill>
                <a:effectLst/>
                <a:latin typeface="Segoe UI" panose="020B0502040204020203" pitchFamily="34" charset="0"/>
              </a:rPr>
              <a:t> Load data into database tables so that you can run queries against it. Azure Data Explorer supports several </a:t>
            </a:r>
            <a:r>
              <a:rPr lang="en-US" b="0" i="0" u="none" strike="noStrike" dirty="0">
                <a:solidFill>
                  <a:srgbClr val="171717"/>
                </a:solidFill>
                <a:effectLst/>
                <a:latin typeface="Segoe UI" panose="020B0502040204020203" pitchFamily="34" charset="0"/>
                <a:hlinkClick r:id="rId3"/>
              </a:rPr>
              <a:t>ingestion methods</a:t>
            </a:r>
            <a:r>
              <a:rPr lang="en-US" b="0" i="0" dirty="0">
                <a:solidFill>
                  <a:srgbClr val="171717"/>
                </a:solidFill>
                <a:effectLst/>
                <a:latin typeface="Segoe UI" panose="020B0502040204020203" pitchFamily="34" charset="0"/>
              </a:rPr>
              <a:t>, each with its own target scenarios. These methods include ingestion tools, connectors and plugins to diverse services, managed pipelines, programmatic ingestion using SDKs, and direct access to ingestion. Get started with </a:t>
            </a:r>
            <a:r>
              <a:rPr lang="en-US" b="0" i="0" u="none" strike="noStrike" dirty="0">
                <a:solidFill>
                  <a:srgbClr val="171717"/>
                </a:solidFill>
                <a:effectLst/>
                <a:latin typeface="Segoe UI" panose="020B0502040204020203" pitchFamily="34" charset="0"/>
                <a:hlinkClick r:id="rId4"/>
              </a:rPr>
              <a:t>one-click ingestion</a:t>
            </a:r>
            <a:r>
              <a:rPr lang="en-US" b="0" i="0" dirty="0">
                <a:solidFill>
                  <a:srgbClr val="171717"/>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1564573877"/>
      </p:ext>
    </p:extLst>
  </p:cSld>
  <p:clrMapOvr>
    <a:masterClrMapping/>
  </p:clrMapOvr>
  <p:transition/>
</p:sld>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Read-Only]" id="{4039DF7D-048D-4059-B2E4-50AC91571255}" vid="{B1D01B82-B97F-4113-9D25-7DCE7F796A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37FC31AEBC6840B44B70FEB3AAA786" ma:contentTypeVersion="6" ma:contentTypeDescription="Create a new document." ma:contentTypeScope="" ma:versionID="72a2cf9732a2790315231187e720a871">
  <xsd:schema xmlns:xsd="http://www.w3.org/2001/XMLSchema" xmlns:xs="http://www.w3.org/2001/XMLSchema" xmlns:p="http://schemas.microsoft.com/office/2006/metadata/properties" xmlns:ns2="f60ec8b1-93d6-4a9c-ac84-531a9be8d76e" xmlns:ns3="84903cf0-74e4-427a-876c-a2673a8560bc" targetNamespace="http://schemas.microsoft.com/office/2006/metadata/properties" ma:root="true" ma:fieldsID="2b4a484de766826cfcaef94375657e0a" ns2:_="" ns3:_="">
    <xsd:import namespace="f60ec8b1-93d6-4a9c-ac84-531a9be8d76e"/>
    <xsd:import namespace="84903cf0-74e4-427a-876c-a2673a8560b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0ec8b1-93d6-4a9c-ac84-531a9be8d7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4903cf0-74e4-427a-876c-a2673a8560b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439052-87EE-4983-B5BC-ADEE5288A607}">
  <ds:schemaRefs>
    <ds:schemaRef ds:uri="http://schemas.microsoft.com/sharepoint/v3/contenttype/forms"/>
  </ds:schemaRefs>
</ds:datastoreItem>
</file>

<file path=customXml/itemProps2.xml><?xml version="1.0" encoding="utf-8"?>
<ds:datastoreItem xmlns:ds="http://schemas.openxmlformats.org/officeDocument/2006/customXml" ds:itemID="{350713AD-7B46-49DB-81AF-BCBDC3F232C9}">
  <ds:schemaRefs>
    <ds:schemaRef ds:uri="http://purl.org/dc/elements/1.1/"/>
    <ds:schemaRef ds:uri="http://purl.org/dc/dcmitype/"/>
    <ds:schemaRef ds:uri="f60ec8b1-93d6-4a9c-ac84-531a9be8d76e"/>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84903cf0-74e4-427a-876c-a2673a8560bc"/>
    <ds:schemaRef ds:uri="http://purl.org/dc/terms/"/>
  </ds:schemaRefs>
</ds:datastoreItem>
</file>

<file path=customXml/itemProps3.xml><?xml version="1.0" encoding="utf-8"?>
<ds:datastoreItem xmlns:ds="http://schemas.openxmlformats.org/officeDocument/2006/customXml" ds:itemID="{68175443-C836-4533-9ED6-95154BB243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0ec8b1-93d6-4a9c-ac84-531a9be8d76e"/>
    <ds:schemaRef ds:uri="84903cf0-74e4-427a-876c-a2673a856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1656</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Chronicle Display Black</vt:lpstr>
      <vt:lpstr>Open Sans</vt:lpstr>
      <vt:lpstr>Segoe UI</vt:lpstr>
      <vt:lpstr>Wingdings 2</vt:lpstr>
      <vt:lpstr>DD Template Aug 2017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2018-12-11T07:27:40Z</dcterms:created>
  <dcterms:modified xsi:type="dcterms:W3CDTF">2022-08-03T19:30:31Z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0x010100A437FC31AEBC6840B44B70FEB3AAA786</vt:lpwstr>
  </property>
  <property fmtid="{D5CDD505-2E9C-101B-9397-08002B2CF9AE}" pid="3" name="Local Content Type">
    <vt:lpwstr>17755;#United States:Sales and Marketing:Service Descriptions:Service or Offering Placemats|0dc7eb00-8ddc-4d03-8b4b-f68b29a2b5fb</vt:lpwstr>
  </property>
  <property fmtid="{D5CDD505-2E9C-101B-9397-08002B2CF9AE}" pid="4" name="Primary Local Client">
    <vt:lpwstr>17666;#United States:Consulting:Core Business Operations:Systems Engineering|a3161b56-d98a-4847-b3cf-3c97a431874d</vt:lpwstr>
  </property>
  <property fmtid="{D5CDD505-2E9C-101B-9397-08002B2CF9AE}" pid="5" name="Badge">
    <vt:lpwstr>17509;#Consulting Best in Class|2b2e4420-a3bc-49c4-ae6f-6d0d20860b09</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17179;#Consulting:Core Business Operations:Systems Engineering:Service Delivery Optimization|aa1736df-bbd5-4d05-bb01-cd9bd2de4256</vt:lpwstr>
  </property>
  <property fmtid="{D5CDD505-2E9C-101B-9397-08002B2CF9AE}" pid="12" name="Secondary Global Indu">
    <vt:lpwstr/>
  </property>
  <property fmtid="{D5CDD505-2E9C-101B-9397-08002B2CF9AE}" pid="13" name="Secondary Global Clie">
    <vt:lpwstr/>
  </property>
  <property fmtid="{D5CDD505-2E9C-101B-9397-08002B2CF9AE}" pid="14" name="Primary Global Indust">
    <vt:lpwstr/>
  </property>
  <property fmtid="{D5CDD505-2E9C-101B-9397-08002B2CF9AE}" pid="15" name="Global Content Type">
    <vt:lpwstr>17126;#Sales and Marketing:Service Descriptions|0cd3033e-3573-40fa-af60-41b042a2a71b</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
  </property>
  <property fmtid="{D5CDD505-2E9C-101B-9397-08002B2CF9AE}" pid="19" name="IPCO Designation">
    <vt:lpwstr>4014;#May be edited and used internally or externally for any purpose (Category D)|f8400f62-65c9-4658-9900-b0ea185e4722</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y fmtid="{D5CDD505-2E9C-101B-9397-08002B2CF9AE}" pid="25" name="KAMDisplayFormUrl">
    <vt:lpwstr>https://www.km.deloitteresources.com/sites/live/_layouts/dtts.dr.kamdocumentforms/displayformredirect.aspx?id=Program Management_C.pptx</vt:lpwstr>
  </property>
  <property fmtid="{D5CDD505-2E9C-101B-9397-08002B2CF9AE}" pid="26" name="MSIP_Label_ea60d57e-af5b-4752-ac57-3e4f28ca11dc_Enabled">
    <vt:lpwstr>true</vt:lpwstr>
  </property>
  <property fmtid="{D5CDD505-2E9C-101B-9397-08002B2CF9AE}" pid="27" name="MSIP_Label_ea60d57e-af5b-4752-ac57-3e4f28ca11dc_SetDate">
    <vt:lpwstr>2021-07-06T18:18:53Z</vt:lpwstr>
  </property>
  <property fmtid="{D5CDD505-2E9C-101B-9397-08002B2CF9AE}" pid="28" name="MSIP_Label_ea60d57e-af5b-4752-ac57-3e4f28ca11dc_Method">
    <vt:lpwstr>Standard</vt:lpwstr>
  </property>
  <property fmtid="{D5CDD505-2E9C-101B-9397-08002B2CF9AE}" pid="29" name="MSIP_Label_ea60d57e-af5b-4752-ac57-3e4f28ca11dc_Name">
    <vt:lpwstr>ea60d57e-af5b-4752-ac57-3e4f28ca11dc</vt:lpwstr>
  </property>
  <property fmtid="{D5CDD505-2E9C-101B-9397-08002B2CF9AE}" pid="30" name="MSIP_Label_ea60d57e-af5b-4752-ac57-3e4f28ca11dc_SiteId">
    <vt:lpwstr>36da45f1-dd2c-4d1f-af13-5abe46b99921</vt:lpwstr>
  </property>
  <property fmtid="{D5CDD505-2E9C-101B-9397-08002B2CF9AE}" pid="31" name="MSIP_Label_ea60d57e-af5b-4752-ac57-3e4f28ca11dc_ActionId">
    <vt:lpwstr>f6262e18-7f71-41ac-8154-33e28ecff14c</vt:lpwstr>
  </property>
  <property fmtid="{D5CDD505-2E9C-101B-9397-08002B2CF9AE}" pid="32" name="MSIP_Label_ea60d57e-af5b-4752-ac57-3e4f28ca11dc_ContentBits">
    <vt:lpwstr>0</vt:lpwstr>
  </property>
</Properties>
</file>