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22" r:id="rId2"/>
    <p:sldId id="523" r:id="rId3"/>
    <p:sldId id="524" r:id="rId4"/>
    <p:sldId id="525" r:id="rId5"/>
    <p:sldId id="526" r:id="rId6"/>
    <p:sldId id="527" r:id="rId7"/>
    <p:sldId id="528" r:id="rId8"/>
    <p:sldId id="529" r:id="rId9"/>
    <p:sldId id="531" r:id="rId10"/>
    <p:sldId id="530" r:id="rId11"/>
    <p:sldId id="532" r:id="rId12"/>
    <p:sldId id="533" r:id="rId13"/>
    <p:sldId id="534" r:id="rId14"/>
    <p:sldId id="535" r:id="rId15"/>
    <p:sldId id="536" r:id="rId16"/>
    <p:sldId id="537" r:id="rId17"/>
    <p:sldId id="53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459B-996F-49DB-A418-6F6900E58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AC676A-239C-4E39-B5ED-7CDAD0C0B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1DC5A5-B455-4A39-AE30-AE9636C17EF9}"/>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5" name="Footer Placeholder 4">
            <a:extLst>
              <a:ext uri="{FF2B5EF4-FFF2-40B4-BE49-F238E27FC236}">
                <a16:creationId xmlns:a16="http://schemas.microsoft.com/office/drawing/2014/main" id="{E09F4EF6-239C-4A4B-AC79-821571D02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CDE5C-FA31-41C7-B51C-CA538A854FAC}"/>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85225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7AAD-F2FD-47B5-A0F4-5F153F9A1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6BB331-1E17-4C2A-BEE8-835CB1C07A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20BB0-B23E-4A5A-8B89-CD61A2DF16BD}"/>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5" name="Footer Placeholder 4">
            <a:extLst>
              <a:ext uri="{FF2B5EF4-FFF2-40B4-BE49-F238E27FC236}">
                <a16:creationId xmlns:a16="http://schemas.microsoft.com/office/drawing/2014/main" id="{23C1549D-EB7E-4729-9CF8-9A88C5671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FD867-5781-475D-BAEB-08AD3ABC3FBD}"/>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111848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FE755-E5C3-4C94-BEEB-14A37666C3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1DFC0-A742-4D8B-9023-4A00C81A4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8D66C-1E8F-4301-9804-02A9B6E128CB}"/>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5" name="Footer Placeholder 4">
            <a:extLst>
              <a:ext uri="{FF2B5EF4-FFF2-40B4-BE49-F238E27FC236}">
                <a16:creationId xmlns:a16="http://schemas.microsoft.com/office/drawing/2014/main" id="{E2172335-D9A9-43A7-B81A-0114AB90A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39423-EA88-43E6-BF5D-F235136A6794}"/>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31357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
        <p:nvSpPr>
          <p:cNvPr id="3" name="Rectangle 2"/>
          <p:cNvSpPr/>
          <p:nvPr userDrawn="1"/>
        </p:nvSpPr>
        <p:spPr>
          <a:xfrm>
            <a:off x="600891" y="1149531"/>
            <a:ext cx="1637212" cy="440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4997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0840-1D2D-46A0-BED0-3D41440F3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E9370-6AF4-4E76-BAFE-761E991E7D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9355E-ABB0-4BD9-A04F-106019054B47}"/>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5" name="Footer Placeholder 4">
            <a:extLst>
              <a:ext uri="{FF2B5EF4-FFF2-40B4-BE49-F238E27FC236}">
                <a16:creationId xmlns:a16="http://schemas.microsoft.com/office/drawing/2014/main" id="{8C5D1866-88F0-49F7-BB08-6733E52D1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F84F7-87B2-4579-8CB1-7DF0B903D2C6}"/>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148911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81B0-235D-4CDB-80D1-A06E5C524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F3417-0008-41E8-A8FE-72A349558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730020-9298-470D-B34D-AB6CA2479126}"/>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5" name="Footer Placeholder 4">
            <a:extLst>
              <a:ext uri="{FF2B5EF4-FFF2-40B4-BE49-F238E27FC236}">
                <a16:creationId xmlns:a16="http://schemas.microsoft.com/office/drawing/2014/main" id="{FD4E62BB-8CC6-45BE-9F9F-A1B3C3B73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3BFF3-02A8-4EE1-9F8B-42E0CA168087}"/>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286753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2F9C-DEE0-4BCB-8B88-FD6D0891E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F043D-1380-4553-8710-B0AF3577F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26214-58DF-4532-B070-7BAF265ACA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ED232-0E6E-4499-BB52-BF8C31E7F85B}"/>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6" name="Footer Placeholder 5">
            <a:extLst>
              <a:ext uri="{FF2B5EF4-FFF2-40B4-BE49-F238E27FC236}">
                <a16:creationId xmlns:a16="http://schemas.microsoft.com/office/drawing/2014/main" id="{57A6E056-3C29-42F6-8684-A9857647E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18EDF-8037-49A0-81D1-33F58B2E68DE}"/>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14834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2BBF-782B-4372-8B73-6EDF2FA57D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677FA-06B4-47CE-8BE1-8D8BE8EB5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6A504-AE48-4EF1-B314-6806AAD1F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E6C039-F2CC-45F5-BBAB-754640D7B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2FAF26-23C4-4BF3-A4D9-B0D3424E65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7941FE-3ACA-4FA0-9204-89EEC86D7082}"/>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8" name="Footer Placeholder 7">
            <a:extLst>
              <a:ext uri="{FF2B5EF4-FFF2-40B4-BE49-F238E27FC236}">
                <a16:creationId xmlns:a16="http://schemas.microsoft.com/office/drawing/2014/main" id="{2CC756DA-47CB-4EDC-9DF1-4FD9916F07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C7853B-FDE0-4D7E-8DCF-1DC882FA4312}"/>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283516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3DB0-FA6B-42E2-AAEF-9726C08F8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8004E2-E7C0-4B9C-8079-F129D302DB42}"/>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4" name="Footer Placeholder 3">
            <a:extLst>
              <a:ext uri="{FF2B5EF4-FFF2-40B4-BE49-F238E27FC236}">
                <a16:creationId xmlns:a16="http://schemas.microsoft.com/office/drawing/2014/main" id="{4A3A5280-16BB-497F-AACF-574B658EB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B1ED48-EC92-4161-850A-7782F531A3EE}"/>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52177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C5C34-6BC3-4C6B-AE8C-ACF18623131D}"/>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3" name="Footer Placeholder 2">
            <a:extLst>
              <a:ext uri="{FF2B5EF4-FFF2-40B4-BE49-F238E27FC236}">
                <a16:creationId xmlns:a16="http://schemas.microsoft.com/office/drawing/2014/main" id="{D332FAA4-96E5-4AE6-98F7-1055DE7A3C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BEA104-B59F-4BD0-B179-50D64DE85BDC}"/>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2861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35A7-768D-41A3-A83D-A385B6E9E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C89BF6-6BB2-47C6-8A35-ADBFA59D5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D72EF6-AFBE-44BD-8DF7-3870D46E8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736FC-6473-4ADC-B946-8F98FF6B4389}"/>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6" name="Footer Placeholder 5">
            <a:extLst>
              <a:ext uri="{FF2B5EF4-FFF2-40B4-BE49-F238E27FC236}">
                <a16:creationId xmlns:a16="http://schemas.microsoft.com/office/drawing/2014/main" id="{5A542657-EAA2-4D0A-8289-36DC09DA9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181C1-B9D5-4F0C-984E-CC43AC4083AD}"/>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203543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49AA-407F-49FF-BF53-2914AB368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5D7F2-0C7B-4D5F-A987-1238C2548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F6AAE-C461-4F27-AD2A-FC2F05927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AE7C1-60B2-44B2-9AD4-4F34D5A9A7DC}"/>
              </a:ext>
            </a:extLst>
          </p:cNvPr>
          <p:cNvSpPr>
            <a:spLocks noGrp="1"/>
          </p:cNvSpPr>
          <p:nvPr>
            <p:ph type="dt" sz="half" idx="10"/>
          </p:nvPr>
        </p:nvSpPr>
        <p:spPr/>
        <p:txBody>
          <a:bodyPr/>
          <a:lstStyle/>
          <a:p>
            <a:fld id="{98E7B8B1-C137-4205-81CF-F03877E891F3}" type="datetimeFigureOut">
              <a:rPr lang="en-US" smtClean="0"/>
              <a:t>10/10/2022</a:t>
            </a:fld>
            <a:endParaRPr lang="en-US"/>
          </a:p>
        </p:txBody>
      </p:sp>
      <p:sp>
        <p:nvSpPr>
          <p:cNvPr id="6" name="Footer Placeholder 5">
            <a:extLst>
              <a:ext uri="{FF2B5EF4-FFF2-40B4-BE49-F238E27FC236}">
                <a16:creationId xmlns:a16="http://schemas.microsoft.com/office/drawing/2014/main" id="{D0F5C4AB-903C-4D52-B671-4F1E5A036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404BE-D904-416F-8AA0-1452360D2155}"/>
              </a:ext>
            </a:extLst>
          </p:cNvPr>
          <p:cNvSpPr>
            <a:spLocks noGrp="1"/>
          </p:cNvSpPr>
          <p:nvPr>
            <p:ph type="sldNum" sz="quarter" idx="12"/>
          </p:nvPr>
        </p:nvSpPr>
        <p:spPr/>
        <p:txBody>
          <a:bodyPr/>
          <a:lstStyle/>
          <a:p>
            <a:fld id="{B7370D68-41E6-40BE-87A5-064BFE705DC3}" type="slidenum">
              <a:rPr lang="en-US" smtClean="0"/>
              <a:t>‹#›</a:t>
            </a:fld>
            <a:endParaRPr lang="en-US"/>
          </a:p>
        </p:txBody>
      </p:sp>
    </p:spTree>
    <p:extLst>
      <p:ext uri="{BB962C8B-B14F-4D97-AF65-F5344CB8AC3E}">
        <p14:creationId xmlns:p14="http://schemas.microsoft.com/office/powerpoint/2010/main" val="9272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192E5-37A1-428B-9DB2-C7E4C8E13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2DDB4-7FCF-41AE-B7DB-06553ABFFC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AC1B8-6F20-4FBF-A700-89B678B93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B8B1-C137-4205-81CF-F03877E891F3}" type="datetimeFigureOut">
              <a:rPr lang="en-US" smtClean="0"/>
              <a:t>10/10/2022</a:t>
            </a:fld>
            <a:endParaRPr lang="en-US"/>
          </a:p>
        </p:txBody>
      </p:sp>
      <p:sp>
        <p:nvSpPr>
          <p:cNvPr id="5" name="Footer Placeholder 4">
            <a:extLst>
              <a:ext uri="{FF2B5EF4-FFF2-40B4-BE49-F238E27FC236}">
                <a16:creationId xmlns:a16="http://schemas.microsoft.com/office/drawing/2014/main" id="{7D833370-8AE3-4634-985C-7911BA63FE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C5B1B0-BE8D-46E5-B50C-FFCFFF44C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70D68-41E6-40BE-87A5-064BFE705DC3}" type="slidenum">
              <a:rPr lang="en-US" smtClean="0"/>
              <a:t>‹#›</a:t>
            </a:fld>
            <a:endParaRPr lang="en-US"/>
          </a:p>
        </p:txBody>
      </p:sp>
    </p:spTree>
    <p:extLst>
      <p:ext uri="{BB962C8B-B14F-4D97-AF65-F5344CB8AC3E}">
        <p14:creationId xmlns:p14="http://schemas.microsoft.com/office/powerpoint/2010/main" val="312939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azure/firewall-manager/"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2954-6184-4A66-9B34-A06BA44820A0}"/>
              </a:ext>
            </a:extLst>
          </p:cNvPr>
          <p:cNvSpPr txBox="1"/>
          <p:nvPr/>
        </p:nvSpPr>
        <p:spPr>
          <a:xfrm>
            <a:off x="1284270" y="1520575"/>
            <a:ext cx="9441950" cy="954107"/>
          </a:xfrm>
          <a:prstGeom prst="rect">
            <a:avLst/>
          </a:prstGeom>
          <a:noFill/>
        </p:spPr>
        <p:txBody>
          <a:bodyPr wrap="square" rtlCol="0">
            <a:spAutoFit/>
          </a:bodyPr>
          <a:lstStyle/>
          <a:p>
            <a:r>
              <a:rPr lang="en-US" sz="2800" b="1" i="0" dirty="0">
                <a:solidFill>
                  <a:srgbClr val="333333"/>
                </a:solidFill>
                <a:effectLst/>
                <a:latin typeface="SegoeUI"/>
              </a:rPr>
              <a:t>Managing WAF Policies and DDoS protection plans with Azure Firewall Manager</a:t>
            </a:r>
            <a:endParaRPr lang="en-US" sz="2800" b="1" dirty="0"/>
          </a:p>
        </p:txBody>
      </p:sp>
    </p:spTree>
    <p:extLst>
      <p:ext uri="{BB962C8B-B14F-4D97-AF65-F5344CB8AC3E}">
        <p14:creationId xmlns:p14="http://schemas.microsoft.com/office/powerpoint/2010/main" val="1280449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2954-6184-4A66-9B34-A06BA44820A0}"/>
              </a:ext>
            </a:extLst>
          </p:cNvPr>
          <p:cNvSpPr txBox="1"/>
          <p:nvPr/>
        </p:nvSpPr>
        <p:spPr>
          <a:xfrm>
            <a:off x="955496" y="1479106"/>
            <a:ext cx="9441950" cy="369332"/>
          </a:xfrm>
          <a:prstGeom prst="rect">
            <a:avLst/>
          </a:prstGeom>
          <a:noFill/>
        </p:spPr>
        <p:txBody>
          <a:bodyPr wrap="square" rtlCol="0">
            <a:spAutoFit/>
          </a:bodyPr>
          <a:lstStyle/>
          <a:p>
            <a:pPr algn="l"/>
            <a:r>
              <a:rPr lang="en-US" b="1" i="1" dirty="0">
                <a:solidFill>
                  <a:srgbClr val="333333"/>
                </a:solidFill>
                <a:effectLst/>
                <a:latin typeface="SegoeUI"/>
              </a:rPr>
              <a:t>To Upgrade from WAF config to WAF policy, follow the steps below:</a:t>
            </a:r>
            <a:endParaRPr lang="en-US" b="0" i="0" dirty="0">
              <a:solidFill>
                <a:srgbClr val="333333"/>
              </a:solidFill>
              <a:effectLst/>
              <a:latin typeface="SegoeUI"/>
            </a:endParaRPr>
          </a:p>
        </p:txBody>
      </p:sp>
      <p:sp>
        <p:nvSpPr>
          <p:cNvPr id="3" name="TextBox 2">
            <a:extLst>
              <a:ext uri="{FF2B5EF4-FFF2-40B4-BE49-F238E27FC236}">
                <a16:creationId xmlns:a16="http://schemas.microsoft.com/office/drawing/2014/main" id="{5AFC8616-119F-4465-B05C-314972D1096E}"/>
              </a:ext>
            </a:extLst>
          </p:cNvPr>
          <p:cNvSpPr txBox="1"/>
          <p:nvPr/>
        </p:nvSpPr>
        <p:spPr>
          <a:xfrm>
            <a:off x="955496" y="1935718"/>
            <a:ext cx="9996755" cy="4801314"/>
          </a:xfrm>
          <a:prstGeom prst="rect">
            <a:avLst/>
          </a:prstGeom>
          <a:noFill/>
        </p:spPr>
        <p:txBody>
          <a:bodyPr wrap="square" rtlCol="0">
            <a:spAutoFit/>
          </a:bodyPr>
          <a:lstStyle/>
          <a:p>
            <a:pPr algn="l"/>
            <a:r>
              <a:rPr lang="en-US" b="0" i="0" dirty="0">
                <a:solidFill>
                  <a:srgbClr val="333333"/>
                </a:solidFill>
                <a:effectLst/>
                <a:latin typeface="SegoeUI"/>
              </a:rPr>
              <a:t>In addition, the platform supports administrators to upgrade from a WAF config to WAF policies for Application Gateways, by selecting the service and Upgrade from WAF configuration. This allows for a more seamless process for migrating to WAF policies, which supports WAF policy settings, managed rulesets, exclusions, and disabled rule-groups.</a:t>
            </a:r>
          </a:p>
          <a:p>
            <a:pPr algn="l"/>
            <a:r>
              <a:rPr lang="en-US" b="0" i="0" dirty="0">
                <a:solidFill>
                  <a:srgbClr val="333333"/>
                </a:solidFill>
                <a:effectLst/>
                <a:latin typeface="SegoeUI"/>
              </a:rPr>
              <a:t> </a:t>
            </a:r>
          </a:p>
          <a:p>
            <a:pPr algn="l"/>
            <a:r>
              <a:rPr lang="en-US" b="0" i="0" dirty="0">
                <a:solidFill>
                  <a:srgbClr val="333333"/>
                </a:solidFill>
                <a:effectLst/>
                <a:latin typeface="SegoeUI"/>
              </a:rPr>
              <a:t>As a note, all WAF configurations that were previously created in Application Gateway can be done through WAF policy.</a:t>
            </a:r>
          </a:p>
          <a:p>
            <a:pPr algn="l"/>
            <a:r>
              <a:rPr lang="en-US" b="0" i="0" dirty="0">
                <a:solidFill>
                  <a:srgbClr val="333333"/>
                </a:solidFill>
                <a:effectLst/>
                <a:latin typeface="SegoeUI"/>
              </a:rPr>
              <a:t> </a:t>
            </a:r>
          </a:p>
          <a:p>
            <a:pPr algn="l">
              <a:buFont typeface="+mj-lt"/>
              <a:buAutoNum type="arabicPeriod"/>
            </a:pPr>
            <a:r>
              <a:rPr lang="en-US" b="0" i="0" dirty="0">
                <a:solidFill>
                  <a:srgbClr val="333333"/>
                </a:solidFill>
                <a:effectLst/>
                <a:latin typeface="SegoeUI"/>
              </a:rPr>
              <a:t>On the Azure Firewall Manager page, select Application Delivery Platforms</a:t>
            </a:r>
          </a:p>
          <a:p>
            <a:pPr algn="l">
              <a:buFont typeface="+mj-lt"/>
              <a:buAutoNum type="arabicPeriod"/>
            </a:pPr>
            <a:r>
              <a:rPr lang="en-US" b="0" i="0" dirty="0">
                <a:solidFill>
                  <a:srgbClr val="333333"/>
                </a:solidFill>
                <a:effectLst/>
                <a:latin typeface="SegoeUI"/>
              </a:rPr>
              <a:t>Select Upgrade from WAF configuration on the Application Gateway which you want to make apply the change</a:t>
            </a:r>
          </a:p>
          <a:p>
            <a:pPr algn="l">
              <a:buFont typeface="+mj-lt"/>
              <a:buAutoNum type="arabicPeriod"/>
            </a:pPr>
            <a:r>
              <a:rPr lang="en-US" b="0" i="0" dirty="0">
                <a:solidFill>
                  <a:srgbClr val="333333"/>
                </a:solidFill>
                <a:effectLst/>
                <a:latin typeface="SegoeUI"/>
              </a:rPr>
              <a:t>Select either an existing resource group or Create New</a:t>
            </a:r>
          </a:p>
          <a:p>
            <a:pPr algn="l">
              <a:buFont typeface="+mj-lt"/>
              <a:buAutoNum type="arabicPeriod"/>
            </a:pPr>
            <a:r>
              <a:rPr lang="en-US" b="0" i="0" dirty="0">
                <a:solidFill>
                  <a:srgbClr val="333333"/>
                </a:solidFill>
                <a:effectLst/>
                <a:latin typeface="SegoeUI"/>
              </a:rPr>
              <a:t>Give a name for the new WAF policy</a:t>
            </a:r>
          </a:p>
          <a:p>
            <a:pPr algn="l">
              <a:buFont typeface="+mj-lt"/>
              <a:buAutoNum type="arabicPeriod"/>
            </a:pPr>
            <a:r>
              <a:rPr lang="en-US" b="0" i="0" dirty="0">
                <a:solidFill>
                  <a:srgbClr val="333333"/>
                </a:solidFill>
                <a:effectLst/>
                <a:latin typeface="SegoeUI"/>
              </a:rPr>
              <a:t>Select the region</a:t>
            </a:r>
          </a:p>
          <a:p>
            <a:pPr algn="l">
              <a:buFont typeface="+mj-lt"/>
              <a:buAutoNum type="arabicPeriod"/>
            </a:pPr>
            <a:r>
              <a:rPr lang="en-US" b="0" i="0" dirty="0">
                <a:solidFill>
                  <a:srgbClr val="333333"/>
                </a:solidFill>
                <a:effectLst/>
                <a:latin typeface="SegoeUI"/>
              </a:rPr>
              <a:t>Select “Enable this policy”</a:t>
            </a:r>
          </a:p>
          <a:p>
            <a:pPr algn="l">
              <a:buFont typeface="+mj-lt"/>
              <a:buAutoNum type="arabicPeriod"/>
            </a:pPr>
            <a:r>
              <a:rPr lang="en-US" b="0" i="0" dirty="0">
                <a:solidFill>
                  <a:srgbClr val="333333"/>
                </a:solidFill>
                <a:effectLst/>
                <a:latin typeface="SegoeUI"/>
              </a:rPr>
              <a:t>Select Upgrade</a:t>
            </a:r>
          </a:p>
          <a:p>
            <a:pPr algn="l"/>
            <a:r>
              <a:rPr lang="en-US" b="0" i="0" dirty="0">
                <a:solidFill>
                  <a:srgbClr val="333333"/>
                </a:solidFill>
                <a:effectLst/>
                <a:latin typeface="SegoeUI"/>
              </a:rPr>
              <a:t> </a:t>
            </a:r>
          </a:p>
        </p:txBody>
      </p:sp>
    </p:spTree>
    <p:extLst>
      <p:ext uri="{BB962C8B-B14F-4D97-AF65-F5344CB8AC3E}">
        <p14:creationId xmlns:p14="http://schemas.microsoft.com/office/powerpoint/2010/main" val="5753398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A6343440-39F0-4CEA-B860-BDC3129AE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67" y="1391826"/>
            <a:ext cx="9515475" cy="4476750"/>
          </a:xfrm>
          <a:prstGeom prst="rect">
            <a:avLst/>
          </a:prstGeom>
        </p:spPr>
      </p:pic>
    </p:spTree>
    <p:extLst>
      <p:ext uri="{BB962C8B-B14F-4D97-AF65-F5344CB8AC3E}">
        <p14:creationId xmlns:p14="http://schemas.microsoft.com/office/powerpoint/2010/main" val="30769922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C8616-119F-4465-B05C-314972D1096E}"/>
              </a:ext>
            </a:extLst>
          </p:cNvPr>
          <p:cNvSpPr txBox="1"/>
          <p:nvPr/>
        </p:nvSpPr>
        <p:spPr>
          <a:xfrm>
            <a:off x="873303" y="1134333"/>
            <a:ext cx="9996755" cy="5909310"/>
          </a:xfrm>
          <a:prstGeom prst="rect">
            <a:avLst/>
          </a:prstGeom>
          <a:noFill/>
        </p:spPr>
        <p:txBody>
          <a:bodyPr wrap="square" rtlCol="0">
            <a:spAutoFit/>
          </a:bodyPr>
          <a:lstStyle/>
          <a:p>
            <a:pPr algn="l"/>
            <a:r>
              <a:rPr lang="en-US" b="0" i="0" dirty="0">
                <a:solidFill>
                  <a:srgbClr val="333333"/>
                </a:solidFill>
                <a:effectLst/>
                <a:latin typeface="SegoeUI"/>
              </a:rPr>
              <a:t>Once the upgrade is complete, there is no option to change it back to WAF config.</a:t>
            </a:r>
          </a:p>
          <a:p>
            <a:pPr algn="l"/>
            <a:r>
              <a:rPr lang="en-US" b="0" i="0" dirty="0">
                <a:solidFill>
                  <a:srgbClr val="333333"/>
                </a:solidFill>
                <a:effectLst/>
                <a:latin typeface="SegoeUI"/>
              </a:rPr>
              <a:t> </a:t>
            </a:r>
          </a:p>
          <a:p>
            <a:pPr algn="l"/>
            <a:r>
              <a:rPr lang="en-US" b="1" i="0" dirty="0">
                <a:solidFill>
                  <a:srgbClr val="333333"/>
                </a:solidFill>
                <a:effectLst/>
                <a:latin typeface="SegoeUI"/>
              </a:rPr>
              <a:t>DDoS Protection Plan Management with Azure Firewall:</a:t>
            </a:r>
            <a:endParaRPr lang="en-US" b="0" i="0" dirty="0">
              <a:solidFill>
                <a:srgbClr val="333333"/>
              </a:solidFill>
              <a:effectLst/>
              <a:latin typeface="SegoeUI"/>
            </a:endParaRPr>
          </a:p>
          <a:p>
            <a:pPr algn="l"/>
            <a:r>
              <a:rPr lang="en-US" b="0" i="0" dirty="0">
                <a:solidFill>
                  <a:srgbClr val="333333"/>
                </a:solidFill>
                <a:effectLst/>
                <a:latin typeface="SegoeUI"/>
              </a:rPr>
              <a:t> </a:t>
            </a:r>
          </a:p>
          <a:p>
            <a:pPr algn="l"/>
            <a:r>
              <a:rPr lang="en-US" b="0" i="0" dirty="0">
                <a:solidFill>
                  <a:srgbClr val="333333"/>
                </a:solidFill>
                <a:effectLst/>
                <a:latin typeface="SegoeUI"/>
              </a:rPr>
              <a:t>Distributed denial of service (DDoS) attacks are some of the main availability and security concerns faced by customers with applications in the cloud. A DDoS attack attempts to exhaust an application's resources, making the application unavailable to legitimate users.</a:t>
            </a:r>
          </a:p>
          <a:p>
            <a:pPr algn="l"/>
            <a:r>
              <a:rPr lang="en-US" b="0" i="0" dirty="0">
                <a:solidFill>
                  <a:srgbClr val="333333"/>
                </a:solidFill>
                <a:effectLst/>
                <a:latin typeface="SegoeUI"/>
              </a:rPr>
              <a:t> </a:t>
            </a:r>
          </a:p>
          <a:p>
            <a:pPr algn="l"/>
            <a:r>
              <a:rPr lang="en-US" dirty="0">
                <a:solidFill>
                  <a:srgbClr val="333333"/>
                </a:solidFill>
                <a:latin typeface="SegoeUI"/>
              </a:rPr>
              <a:t>Azure DDoS Protection Standard</a:t>
            </a:r>
            <a:r>
              <a:rPr lang="en-US" b="0" i="0" dirty="0">
                <a:solidFill>
                  <a:srgbClr val="333333"/>
                </a:solidFill>
                <a:effectLst/>
                <a:latin typeface="SegoeUI"/>
              </a:rPr>
              <a:t>, combined with application design best practices, provides enhanced DDoS mitigation features to defend against DDoS attacks. It is automatically tuned to help protect your specific Azure resources in a virtual network. Protection is simple to enable on any new or existing virtual network, and it requires no application or resource changes.</a:t>
            </a:r>
          </a:p>
          <a:p>
            <a:pPr algn="l"/>
            <a:r>
              <a:rPr lang="en-US" b="0" i="0" dirty="0">
                <a:solidFill>
                  <a:srgbClr val="333333"/>
                </a:solidFill>
                <a:effectLst/>
                <a:latin typeface="SegoeUI"/>
              </a:rPr>
              <a:t> </a:t>
            </a:r>
          </a:p>
          <a:p>
            <a:pPr algn="l"/>
            <a:r>
              <a:rPr lang="en-US" b="0" i="0" dirty="0">
                <a:solidFill>
                  <a:srgbClr val="333333"/>
                </a:solidFill>
                <a:effectLst/>
                <a:latin typeface="SegoeUI"/>
              </a:rPr>
              <a:t>What are the scalability challenges with the current way DDoS plan gets implemented and how is Firewall Manager going to help? With the help of Azure Firewall Manager, you can now enable DDoS Protection Plan Standard on your virtual networks across subscriptions and regions.</a:t>
            </a:r>
          </a:p>
          <a:p>
            <a:pPr algn="l"/>
            <a:r>
              <a:rPr lang="en-US" b="0" i="0" dirty="0">
                <a:solidFill>
                  <a:srgbClr val="333333"/>
                </a:solidFill>
                <a:effectLst/>
                <a:latin typeface="SegoeUI"/>
              </a:rPr>
              <a:t> </a:t>
            </a:r>
          </a:p>
          <a:p>
            <a:pPr algn="l"/>
            <a:r>
              <a:rPr lang="en-US" b="0" i="0" dirty="0">
                <a:solidFill>
                  <a:srgbClr val="333333"/>
                </a:solidFill>
                <a:effectLst/>
                <a:latin typeface="SegoeUI"/>
              </a:rPr>
              <a:t>Here is a step-by-step demonstration of Enabling a DDoS Protection plan on Azure Firewall Manager and associating it with a Virtual Network.</a:t>
            </a:r>
          </a:p>
          <a:p>
            <a:pPr algn="l"/>
            <a:r>
              <a:rPr lang="en-US" b="0" i="0" dirty="0">
                <a:solidFill>
                  <a:srgbClr val="333333"/>
                </a:solidFill>
                <a:effectLst/>
                <a:latin typeface="SegoeUI"/>
              </a:rPr>
              <a:t> </a:t>
            </a:r>
          </a:p>
          <a:p>
            <a:pPr algn="l"/>
            <a:endParaRPr lang="en-US" b="0" i="0" dirty="0">
              <a:solidFill>
                <a:srgbClr val="333333"/>
              </a:solidFill>
              <a:effectLst/>
              <a:latin typeface="SegoeUI"/>
            </a:endParaRPr>
          </a:p>
        </p:txBody>
      </p:sp>
    </p:spTree>
    <p:extLst>
      <p:ext uri="{BB962C8B-B14F-4D97-AF65-F5344CB8AC3E}">
        <p14:creationId xmlns:p14="http://schemas.microsoft.com/office/powerpoint/2010/main" val="16508765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C8616-119F-4465-B05C-314972D1096E}"/>
              </a:ext>
            </a:extLst>
          </p:cNvPr>
          <p:cNvSpPr txBox="1"/>
          <p:nvPr/>
        </p:nvSpPr>
        <p:spPr>
          <a:xfrm>
            <a:off x="729465" y="1832976"/>
            <a:ext cx="9996755" cy="2585323"/>
          </a:xfrm>
          <a:prstGeom prst="rect">
            <a:avLst/>
          </a:prstGeom>
          <a:noFill/>
        </p:spPr>
        <p:txBody>
          <a:bodyPr wrap="square" rtlCol="0">
            <a:spAutoFit/>
          </a:bodyPr>
          <a:lstStyle/>
          <a:p>
            <a:pPr algn="l"/>
            <a:r>
              <a:rPr lang="en-US" b="1" i="1" dirty="0">
                <a:solidFill>
                  <a:srgbClr val="333333"/>
                </a:solidFill>
                <a:effectLst/>
                <a:latin typeface="SegoeUI"/>
              </a:rPr>
              <a:t>To create a DDoS Protection Plan, follow the steps below:</a:t>
            </a:r>
          </a:p>
          <a:p>
            <a:pPr algn="l"/>
            <a:r>
              <a:rPr lang="en-US" b="0" i="0" dirty="0">
                <a:solidFill>
                  <a:srgbClr val="333333"/>
                </a:solidFill>
                <a:effectLst/>
                <a:latin typeface="SegoeUI"/>
              </a:rPr>
              <a:t> </a:t>
            </a:r>
          </a:p>
          <a:p>
            <a:pPr algn="l">
              <a:buFont typeface="+mj-lt"/>
              <a:buAutoNum type="arabicPeriod"/>
            </a:pPr>
            <a:r>
              <a:rPr lang="en-US" b="0" i="0" dirty="0">
                <a:solidFill>
                  <a:srgbClr val="333333"/>
                </a:solidFill>
                <a:effectLst/>
                <a:latin typeface="SegoeUI"/>
              </a:rPr>
              <a:t>On the Azure Firewall Manager page, select DDoS Protection Plans</a:t>
            </a:r>
          </a:p>
          <a:p>
            <a:pPr algn="l">
              <a:buFont typeface="+mj-lt"/>
              <a:buAutoNum type="arabicPeriod"/>
            </a:pPr>
            <a:r>
              <a:rPr lang="en-US" b="0" i="0" dirty="0">
                <a:solidFill>
                  <a:srgbClr val="333333"/>
                </a:solidFill>
                <a:effectLst/>
                <a:latin typeface="SegoeUI"/>
              </a:rPr>
              <a:t>Select Create</a:t>
            </a:r>
          </a:p>
          <a:p>
            <a:pPr algn="l">
              <a:buFont typeface="+mj-lt"/>
              <a:buAutoNum type="arabicPeriod"/>
            </a:pPr>
            <a:r>
              <a:rPr lang="en-US" b="0" i="0" dirty="0">
                <a:solidFill>
                  <a:srgbClr val="333333"/>
                </a:solidFill>
                <a:effectLst/>
                <a:latin typeface="SegoeUI"/>
              </a:rPr>
              <a:t>For Resource Group, select an existing resource group you have or create a new resource group</a:t>
            </a:r>
          </a:p>
          <a:p>
            <a:pPr algn="l">
              <a:buFont typeface="+mj-lt"/>
              <a:buAutoNum type="arabicPeriod"/>
            </a:pPr>
            <a:r>
              <a:rPr lang="en-US" b="0" i="0" dirty="0">
                <a:solidFill>
                  <a:srgbClr val="333333"/>
                </a:solidFill>
                <a:effectLst/>
                <a:latin typeface="SegoeUI"/>
              </a:rPr>
              <a:t>Under instance details, give a name to the DDoS protection Plan</a:t>
            </a:r>
          </a:p>
          <a:p>
            <a:pPr algn="l">
              <a:buFont typeface="+mj-lt"/>
              <a:buAutoNum type="arabicPeriod"/>
            </a:pPr>
            <a:r>
              <a:rPr lang="en-US" b="0" i="0" dirty="0">
                <a:solidFill>
                  <a:srgbClr val="333333"/>
                </a:solidFill>
                <a:effectLst/>
                <a:latin typeface="SegoeUI"/>
              </a:rPr>
              <a:t>Select the Region for the plan</a:t>
            </a:r>
          </a:p>
          <a:p>
            <a:pPr algn="l">
              <a:buFont typeface="+mj-lt"/>
              <a:buAutoNum type="arabicPeriod"/>
            </a:pPr>
            <a:r>
              <a:rPr lang="en-US" b="0" i="0" dirty="0">
                <a:solidFill>
                  <a:srgbClr val="333333"/>
                </a:solidFill>
                <a:effectLst/>
                <a:latin typeface="SegoeUI"/>
              </a:rPr>
              <a:t>Select “Review + Create” and then select Create</a:t>
            </a:r>
          </a:p>
          <a:p>
            <a:pPr algn="l"/>
            <a:endParaRPr lang="en-US" b="0" i="0" dirty="0">
              <a:solidFill>
                <a:srgbClr val="333333"/>
              </a:solidFill>
              <a:effectLst/>
              <a:latin typeface="SegoeUI"/>
            </a:endParaRPr>
          </a:p>
        </p:txBody>
      </p:sp>
    </p:spTree>
    <p:extLst>
      <p:ext uri="{BB962C8B-B14F-4D97-AF65-F5344CB8AC3E}">
        <p14:creationId xmlns:p14="http://schemas.microsoft.com/office/powerpoint/2010/main" val="24268754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1FA1A56-2C2A-4FE9-A61D-4FAF9C807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79" y="1391826"/>
            <a:ext cx="9515475" cy="4933950"/>
          </a:xfrm>
          <a:prstGeom prst="rect">
            <a:avLst/>
          </a:prstGeom>
        </p:spPr>
      </p:pic>
    </p:spTree>
    <p:extLst>
      <p:ext uri="{BB962C8B-B14F-4D97-AF65-F5344CB8AC3E}">
        <p14:creationId xmlns:p14="http://schemas.microsoft.com/office/powerpoint/2010/main" val="38319199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C8616-119F-4465-B05C-314972D1096E}"/>
              </a:ext>
            </a:extLst>
          </p:cNvPr>
          <p:cNvSpPr txBox="1"/>
          <p:nvPr/>
        </p:nvSpPr>
        <p:spPr>
          <a:xfrm>
            <a:off x="729465" y="1832976"/>
            <a:ext cx="9996755" cy="3139321"/>
          </a:xfrm>
          <a:prstGeom prst="rect">
            <a:avLst/>
          </a:prstGeom>
          <a:noFill/>
        </p:spPr>
        <p:txBody>
          <a:bodyPr wrap="square" rtlCol="0">
            <a:spAutoFit/>
          </a:bodyPr>
          <a:lstStyle/>
          <a:p>
            <a:pPr algn="l"/>
            <a:r>
              <a:rPr lang="en-US" b="1" i="1" dirty="0">
                <a:solidFill>
                  <a:srgbClr val="333333"/>
                </a:solidFill>
                <a:effectLst/>
                <a:latin typeface="SegoeUI"/>
              </a:rPr>
              <a:t>To associate a DDoS Protection Plan with a Virtual Network, follow the steps below:</a:t>
            </a:r>
            <a:endParaRPr lang="en-US" b="0" i="0" dirty="0">
              <a:solidFill>
                <a:srgbClr val="333333"/>
              </a:solidFill>
              <a:effectLst/>
              <a:latin typeface="SegoeUI"/>
            </a:endParaRPr>
          </a:p>
          <a:p>
            <a:pPr algn="l"/>
            <a:r>
              <a:rPr lang="en-US" b="0" i="0" dirty="0">
                <a:solidFill>
                  <a:srgbClr val="333333"/>
                </a:solidFill>
                <a:effectLst/>
                <a:latin typeface="SegoeUI"/>
              </a:rPr>
              <a:t> </a:t>
            </a:r>
          </a:p>
          <a:p>
            <a:pPr algn="l">
              <a:buFont typeface="+mj-lt"/>
              <a:buAutoNum type="arabicPeriod"/>
            </a:pPr>
            <a:r>
              <a:rPr lang="en-US" b="0" i="0" dirty="0">
                <a:solidFill>
                  <a:srgbClr val="333333"/>
                </a:solidFill>
                <a:effectLst/>
                <a:latin typeface="SegoeUI"/>
              </a:rPr>
              <a:t>On the Azure Firewall Manager page, select Virtual Networks</a:t>
            </a:r>
          </a:p>
          <a:p>
            <a:pPr algn="l">
              <a:buFont typeface="+mj-lt"/>
              <a:buAutoNum type="arabicPeriod"/>
            </a:pPr>
            <a:r>
              <a:rPr lang="en-US" b="0" i="0" dirty="0">
                <a:solidFill>
                  <a:srgbClr val="333333"/>
                </a:solidFill>
                <a:effectLst/>
                <a:latin typeface="SegoeUI"/>
              </a:rPr>
              <a:t>Select the check box for the Virtual Network to which you want to associate the DDoS protection plan you created</a:t>
            </a:r>
          </a:p>
          <a:p>
            <a:pPr algn="l">
              <a:buFont typeface="+mj-lt"/>
              <a:buAutoNum type="arabicPeriod"/>
            </a:pPr>
            <a:r>
              <a:rPr lang="en-US" b="0" i="0" dirty="0">
                <a:solidFill>
                  <a:srgbClr val="333333"/>
                </a:solidFill>
                <a:effectLst/>
                <a:latin typeface="SegoeUI"/>
              </a:rPr>
              <a:t>Select Manage security and select Manage DDoS Protection Plan</a:t>
            </a:r>
          </a:p>
          <a:p>
            <a:pPr algn="l">
              <a:buFont typeface="+mj-lt"/>
              <a:buAutoNum type="arabicPeriod"/>
            </a:pPr>
            <a:r>
              <a:rPr lang="en-US" b="0" i="0" dirty="0">
                <a:solidFill>
                  <a:srgbClr val="333333"/>
                </a:solidFill>
                <a:effectLst/>
                <a:latin typeface="SegoeUI"/>
              </a:rPr>
              <a:t>Under Manage DDoS Protection Plan, Enable DDoS Protection Plan Standard</a:t>
            </a:r>
          </a:p>
          <a:p>
            <a:pPr algn="l">
              <a:buFont typeface="+mj-lt"/>
              <a:buAutoNum type="arabicPeriod"/>
            </a:pPr>
            <a:r>
              <a:rPr lang="en-US" b="0" i="0" dirty="0">
                <a:solidFill>
                  <a:srgbClr val="333333"/>
                </a:solidFill>
                <a:effectLst/>
                <a:latin typeface="SegoeUI"/>
              </a:rPr>
              <a:t>For, DDoS Protection Plan, select the DDoS Protection Plan you created</a:t>
            </a:r>
          </a:p>
          <a:p>
            <a:pPr algn="l">
              <a:buFont typeface="+mj-lt"/>
              <a:buAutoNum type="arabicPeriod"/>
            </a:pPr>
            <a:r>
              <a:rPr lang="en-US" b="0" i="0" dirty="0">
                <a:solidFill>
                  <a:srgbClr val="333333"/>
                </a:solidFill>
                <a:effectLst/>
                <a:latin typeface="SegoeUI"/>
              </a:rPr>
              <a:t>Select Save</a:t>
            </a:r>
          </a:p>
          <a:p>
            <a:pPr algn="l">
              <a:buFont typeface="+mj-lt"/>
              <a:buAutoNum type="arabicPeriod"/>
            </a:pPr>
            <a:r>
              <a:rPr lang="en-US" b="0" i="0" dirty="0">
                <a:solidFill>
                  <a:srgbClr val="333333"/>
                </a:solidFill>
                <a:effectLst/>
                <a:latin typeface="SegoeUI"/>
              </a:rPr>
              <a:t>After the deployment is complete select Refresh</a:t>
            </a:r>
          </a:p>
          <a:p>
            <a:pPr algn="l"/>
            <a:r>
              <a:rPr lang="en-US" b="0" i="0" dirty="0">
                <a:solidFill>
                  <a:srgbClr val="333333"/>
                </a:solidFill>
                <a:effectLst/>
                <a:latin typeface="SegoeUI"/>
              </a:rPr>
              <a:t> </a:t>
            </a:r>
          </a:p>
        </p:txBody>
      </p:sp>
    </p:spTree>
    <p:extLst>
      <p:ext uri="{BB962C8B-B14F-4D97-AF65-F5344CB8AC3E}">
        <p14:creationId xmlns:p14="http://schemas.microsoft.com/office/powerpoint/2010/main" val="1232153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B75D9436-88BA-413F-A8AD-17F9DEF19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89" y="1391826"/>
            <a:ext cx="9515475" cy="4933950"/>
          </a:xfrm>
          <a:prstGeom prst="rect">
            <a:avLst/>
          </a:prstGeom>
        </p:spPr>
      </p:pic>
    </p:spTree>
    <p:extLst>
      <p:ext uri="{BB962C8B-B14F-4D97-AF65-F5344CB8AC3E}">
        <p14:creationId xmlns:p14="http://schemas.microsoft.com/office/powerpoint/2010/main" val="9588419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C8616-119F-4465-B05C-314972D1096E}"/>
              </a:ext>
            </a:extLst>
          </p:cNvPr>
          <p:cNvSpPr txBox="1"/>
          <p:nvPr/>
        </p:nvSpPr>
        <p:spPr>
          <a:xfrm>
            <a:off x="729465" y="1832976"/>
            <a:ext cx="9996755" cy="1754326"/>
          </a:xfrm>
          <a:prstGeom prst="rect">
            <a:avLst/>
          </a:prstGeom>
          <a:noFill/>
        </p:spPr>
        <p:txBody>
          <a:bodyPr wrap="square" rtlCol="0">
            <a:spAutoFit/>
          </a:bodyPr>
          <a:lstStyle/>
          <a:p>
            <a:pPr algn="l"/>
            <a:r>
              <a:rPr lang="en-US" b="1" i="0" dirty="0">
                <a:solidFill>
                  <a:srgbClr val="333333"/>
                </a:solidFill>
                <a:effectLst/>
                <a:latin typeface="SegoeUI"/>
              </a:rPr>
              <a:t>Conclusion:</a:t>
            </a:r>
            <a:endParaRPr lang="en-US" b="0" i="0" dirty="0">
              <a:solidFill>
                <a:srgbClr val="333333"/>
              </a:solidFill>
              <a:effectLst/>
              <a:latin typeface="SegoeUI"/>
            </a:endParaRPr>
          </a:p>
          <a:p>
            <a:pPr algn="l"/>
            <a:r>
              <a:rPr lang="en-US" b="0" i="0" dirty="0">
                <a:solidFill>
                  <a:srgbClr val="333333"/>
                </a:solidFill>
                <a:effectLst/>
                <a:latin typeface="SegoeUI"/>
              </a:rPr>
              <a:t> </a:t>
            </a:r>
          </a:p>
          <a:p>
            <a:pPr algn="l"/>
            <a:r>
              <a:rPr lang="en-US" b="0" i="0" dirty="0">
                <a:solidFill>
                  <a:srgbClr val="333333"/>
                </a:solidFill>
                <a:effectLst/>
                <a:latin typeface="SegoeUI"/>
              </a:rPr>
              <a:t>As we have seen above, Azure Firewall Manager simplifies the management of cloud security perimeters by enforcing consistency on all the Network Security Configuration, ease and scale of management, and visibility on a single dashboard. To learn more about Azure Firewall Manager, please visit the </a:t>
            </a:r>
            <a:r>
              <a:rPr lang="en-US" b="0" i="0" u="sng" dirty="0">
                <a:solidFill>
                  <a:srgbClr val="146CAC"/>
                </a:solidFill>
                <a:effectLst/>
                <a:latin typeface="SegoeUI"/>
                <a:hlinkClick r:id="rId2"/>
              </a:rPr>
              <a:t>Azure Firewall Manager documentation</a:t>
            </a:r>
            <a:r>
              <a:rPr lang="en-US" b="0" i="0" dirty="0">
                <a:solidFill>
                  <a:srgbClr val="333333"/>
                </a:solidFill>
                <a:effectLst/>
                <a:latin typeface="SegoeUI"/>
              </a:rPr>
              <a:t>.</a:t>
            </a:r>
          </a:p>
        </p:txBody>
      </p:sp>
    </p:spTree>
    <p:extLst>
      <p:ext uri="{BB962C8B-B14F-4D97-AF65-F5344CB8AC3E}">
        <p14:creationId xmlns:p14="http://schemas.microsoft.com/office/powerpoint/2010/main" val="296040805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2954-6184-4A66-9B34-A06BA44820A0}"/>
              </a:ext>
            </a:extLst>
          </p:cNvPr>
          <p:cNvSpPr txBox="1"/>
          <p:nvPr/>
        </p:nvSpPr>
        <p:spPr>
          <a:xfrm>
            <a:off x="1284270" y="1520575"/>
            <a:ext cx="9441950" cy="3416320"/>
          </a:xfrm>
          <a:prstGeom prst="rect">
            <a:avLst/>
          </a:prstGeom>
          <a:noFill/>
        </p:spPr>
        <p:txBody>
          <a:bodyPr wrap="square" rtlCol="0">
            <a:spAutoFit/>
          </a:bodyPr>
          <a:lstStyle/>
          <a:p>
            <a:r>
              <a:rPr lang="en-US" sz="2400" b="0" i="0" dirty="0">
                <a:solidFill>
                  <a:srgbClr val="333333"/>
                </a:solidFill>
                <a:effectLst/>
                <a:latin typeface="SegoeUI"/>
              </a:rPr>
              <a:t>As your organization’s security requirements grow, it becomes difficult to manage all the perimeter security technologies. To simplify the management of cloud-based network security, we can use Azure Firewall Manager and its centralized management dashboard to gain visibility and centrally configure capabilities for Azure Firewall, Azure WAF and DDoS Protection technologies. In this presentation we will specifically focus on using Azure Firewall Manager for WAF Policy Management and Distributed Denial of Service (DDoS) Protection plan management. </a:t>
            </a:r>
            <a:endParaRPr lang="en-US" sz="2400" dirty="0"/>
          </a:p>
        </p:txBody>
      </p:sp>
    </p:spTree>
    <p:extLst>
      <p:ext uri="{BB962C8B-B14F-4D97-AF65-F5344CB8AC3E}">
        <p14:creationId xmlns:p14="http://schemas.microsoft.com/office/powerpoint/2010/main" val="20386043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2954-6184-4A66-9B34-A06BA44820A0}"/>
              </a:ext>
            </a:extLst>
          </p:cNvPr>
          <p:cNvSpPr txBox="1"/>
          <p:nvPr/>
        </p:nvSpPr>
        <p:spPr>
          <a:xfrm>
            <a:off x="1284270" y="1520575"/>
            <a:ext cx="9441950" cy="1754326"/>
          </a:xfrm>
          <a:prstGeom prst="rect">
            <a:avLst/>
          </a:prstGeom>
          <a:noFill/>
        </p:spPr>
        <p:txBody>
          <a:bodyPr wrap="square" rtlCol="0">
            <a:spAutoFit/>
          </a:bodyPr>
          <a:lstStyle/>
          <a:p>
            <a:pPr algn="l"/>
            <a:r>
              <a:rPr lang="en-US" b="0" i="0" dirty="0">
                <a:solidFill>
                  <a:srgbClr val="333333"/>
                </a:solidFill>
                <a:effectLst/>
                <a:latin typeface="SegoeUI"/>
              </a:rPr>
              <a:t>Azure Firewall Manager is a security management service that provides central security policy and route management for cloud-based security perimeters. Azure Firewall Manager has been available for managing Firewall policies, and now Azure Firewall Manager also centrally manages Azure WAF policies and DDoS protection Plans. Azure Firewall Manager features are:</a:t>
            </a:r>
          </a:p>
          <a:p>
            <a:pPr algn="l"/>
            <a:r>
              <a:rPr lang="en-US" b="0" i="0" dirty="0">
                <a:solidFill>
                  <a:srgbClr val="333333"/>
                </a:solidFill>
                <a:effectLst/>
                <a:latin typeface="SegoeUI"/>
              </a:rPr>
              <a:t> </a:t>
            </a:r>
          </a:p>
        </p:txBody>
      </p:sp>
      <p:sp>
        <p:nvSpPr>
          <p:cNvPr id="3" name="TextBox 2">
            <a:extLst>
              <a:ext uri="{FF2B5EF4-FFF2-40B4-BE49-F238E27FC236}">
                <a16:creationId xmlns:a16="http://schemas.microsoft.com/office/drawing/2014/main" id="{5AFC8616-119F-4465-B05C-314972D1096E}"/>
              </a:ext>
            </a:extLst>
          </p:cNvPr>
          <p:cNvSpPr txBox="1"/>
          <p:nvPr/>
        </p:nvSpPr>
        <p:spPr>
          <a:xfrm>
            <a:off x="1284270" y="3080403"/>
            <a:ext cx="9996755" cy="2308324"/>
          </a:xfrm>
          <a:prstGeom prst="rect">
            <a:avLst/>
          </a:prstGeom>
          <a:noFill/>
        </p:spPr>
        <p:txBody>
          <a:bodyPr wrap="square" rtlCol="0">
            <a:spAutoFit/>
          </a:bodyPr>
          <a:lstStyle/>
          <a:p>
            <a:pPr algn="l">
              <a:buFont typeface="+mj-lt"/>
              <a:buAutoNum type="arabicPeriod"/>
            </a:pPr>
            <a:r>
              <a:rPr lang="en-US" b="0" i="0" dirty="0">
                <a:solidFill>
                  <a:srgbClr val="333333"/>
                </a:solidFill>
                <a:effectLst/>
                <a:latin typeface="SegoeUI"/>
              </a:rPr>
              <a:t>Hierarchical Firewall policies</a:t>
            </a:r>
          </a:p>
          <a:p>
            <a:pPr algn="l">
              <a:buFont typeface="+mj-lt"/>
              <a:buAutoNum type="arabicPeriod"/>
            </a:pPr>
            <a:r>
              <a:rPr lang="en-US" b="0" i="0" dirty="0">
                <a:solidFill>
                  <a:srgbClr val="333333"/>
                </a:solidFill>
                <a:effectLst/>
                <a:latin typeface="SegoeUI"/>
              </a:rPr>
              <a:t>Centralized route management</a:t>
            </a:r>
          </a:p>
          <a:p>
            <a:pPr algn="l">
              <a:buFont typeface="+mj-lt"/>
              <a:buAutoNum type="arabicPeriod"/>
            </a:pPr>
            <a:r>
              <a:rPr lang="en-US" b="0" i="0" dirty="0">
                <a:solidFill>
                  <a:srgbClr val="333333"/>
                </a:solidFill>
                <a:effectLst/>
                <a:latin typeface="SegoeUI"/>
              </a:rPr>
              <a:t>Multi Region availability</a:t>
            </a:r>
          </a:p>
          <a:p>
            <a:pPr algn="l">
              <a:buFont typeface="+mj-lt"/>
              <a:buAutoNum type="arabicPeriod"/>
            </a:pPr>
            <a:r>
              <a:rPr lang="en-US" b="0" i="0" dirty="0">
                <a:solidFill>
                  <a:srgbClr val="333333"/>
                </a:solidFill>
                <a:effectLst/>
                <a:latin typeface="SegoeUI"/>
              </a:rPr>
              <a:t>Integration with third-party security-as-a-service providers</a:t>
            </a:r>
          </a:p>
          <a:p>
            <a:pPr algn="l">
              <a:buFont typeface="+mj-lt"/>
              <a:buAutoNum type="arabicPeriod"/>
            </a:pPr>
            <a:r>
              <a:rPr lang="en-US" b="0" i="0" dirty="0">
                <a:solidFill>
                  <a:srgbClr val="333333"/>
                </a:solidFill>
                <a:effectLst/>
                <a:latin typeface="SegoeUI"/>
              </a:rPr>
              <a:t>Centralized WAF Policy Management</a:t>
            </a:r>
          </a:p>
          <a:p>
            <a:pPr algn="l">
              <a:buFont typeface="+mj-lt"/>
              <a:buAutoNum type="arabicPeriod"/>
            </a:pPr>
            <a:r>
              <a:rPr lang="en-US" b="0" i="0" dirty="0">
                <a:solidFill>
                  <a:srgbClr val="333333"/>
                </a:solidFill>
                <a:effectLst/>
                <a:latin typeface="SegoeUI"/>
              </a:rPr>
              <a:t>Manage DDoS Protection plans for your virtual networks</a:t>
            </a:r>
          </a:p>
          <a:p>
            <a:pPr algn="l">
              <a:buFont typeface="+mj-lt"/>
              <a:buAutoNum type="arabicPeriod"/>
            </a:pPr>
            <a:r>
              <a:rPr lang="en-US" b="0" i="0" dirty="0">
                <a:solidFill>
                  <a:srgbClr val="333333"/>
                </a:solidFill>
                <a:effectLst/>
                <a:latin typeface="SegoeUI"/>
              </a:rPr>
              <a:t>Monitor Network Security Posture</a:t>
            </a:r>
          </a:p>
          <a:p>
            <a:pPr algn="l"/>
            <a:r>
              <a:rPr lang="en-US" b="0" i="0" dirty="0">
                <a:solidFill>
                  <a:srgbClr val="333333"/>
                </a:solidFill>
                <a:effectLst/>
                <a:latin typeface="SegoeUI"/>
              </a:rPr>
              <a:t> </a:t>
            </a:r>
          </a:p>
        </p:txBody>
      </p:sp>
    </p:spTree>
    <p:extLst>
      <p:ext uri="{BB962C8B-B14F-4D97-AF65-F5344CB8AC3E}">
        <p14:creationId xmlns:p14="http://schemas.microsoft.com/office/powerpoint/2010/main" val="6701457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2954-6184-4A66-9B34-A06BA44820A0}"/>
              </a:ext>
            </a:extLst>
          </p:cNvPr>
          <p:cNvSpPr txBox="1"/>
          <p:nvPr/>
        </p:nvSpPr>
        <p:spPr>
          <a:xfrm>
            <a:off x="1284270" y="1520575"/>
            <a:ext cx="9441950" cy="369332"/>
          </a:xfrm>
          <a:prstGeom prst="rect">
            <a:avLst/>
          </a:prstGeom>
          <a:noFill/>
        </p:spPr>
        <p:txBody>
          <a:bodyPr wrap="square" rtlCol="0">
            <a:spAutoFit/>
          </a:bodyPr>
          <a:lstStyle/>
          <a:p>
            <a:pPr algn="l"/>
            <a:r>
              <a:rPr lang="en-US" b="1" i="0" dirty="0">
                <a:solidFill>
                  <a:srgbClr val="333333"/>
                </a:solidFill>
                <a:effectLst/>
                <a:latin typeface="SegoeUI"/>
              </a:rPr>
              <a:t>Centralized WAF Policy Management</a:t>
            </a:r>
            <a:endParaRPr lang="en-US" b="0" i="0" dirty="0">
              <a:solidFill>
                <a:srgbClr val="333333"/>
              </a:solidFill>
              <a:effectLst/>
              <a:latin typeface="SegoeUI"/>
            </a:endParaRPr>
          </a:p>
        </p:txBody>
      </p:sp>
      <p:sp>
        <p:nvSpPr>
          <p:cNvPr id="3" name="TextBox 2">
            <a:extLst>
              <a:ext uri="{FF2B5EF4-FFF2-40B4-BE49-F238E27FC236}">
                <a16:creationId xmlns:a16="http://schemas.microsoft.com/office/drawing/2014/main" id="{5AFC8616-119F-4465-B05C-314972D1096E}"/>
              </a:ext>
            </a:extLst>
          </p:cNvPr>
          <p:cNvSpPr txBox="1"/>
          <p:nvPr/>
        </p:nvSpPr>
        <p:spPr>
          <a:xfrm>
            <a:off x="1284270" y="2274838"/>
            <a:ext cx="9996755" cy="2308324"/>
          </a:xfrm>
          <a:prstGeom prst="rect">
            <a:avLst/>
          </a:prstGeom>
          <a:noFill/>
        </p:spPr>
        <p:txBody>
          <a:bodyPr wrap="square" rtlCol="0">
            <a:spAutoFit/>
          </a:bodyPr>
          <a:lstStyle/>
          <a:p>
            <a:pPr algn="l"/>
            <a:r>
              <a:rPr lang="en-US" dirty="0">
                <a:solidFill>
                  <a:srgbClr val="333333"/>
                </a:solidFill>
                <a:latin typeface="SegoeUI"/>
              </a:rPr>
              <a:t>Azure Web Application Firewall is a cloud-native WAF service </a:t>
            </a:r>
            <a:r>
              <a:rPr lang="en-US" b="0" i="0" dirty="0">
                <a:solidFill>
                  <a:srgbClr val="333333"/>
                </a:solidFill>
                <a:effectLst/>
                <a:latin typeface="SegoeUI"/>
              </a:rPr>
              <a:t>that provides centralized OWASP and bot protection for web apps including common hacking techniques such as SQL injection and security vulnerabilities such as cross-site scripting. These WAF protection capabilities are available as part of Application Gateway and Azure Front Door services, and users need to create a separate WAF policy for each of their Application Gateway and Front Door deployments. In Azure Firewall Manager, you can now manage and protect your Azure Front Door or Application Gateway v2 deployments by associating WAF policies, at scale. This allows you to view all your key deployments in one central place.</a:t>
            </a:r>
          </a:p>
        </p:txBody>
      </p:sp>
    </p:spTree>
    <p:extLst>
      <p:ext uri="{BB962C8B-B14F-4D97-AF65-F5344CB8AC3E}">
        <p14:creationId xmlns:p14="http://schemas.microsoft.com/office/powerpoint/2010/main" val="20242760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2954-6184-4A66-9B34-A06BA44820A0}"/>
              </a:ext>
            </a:extLst>
          </p:cNvPr>
          <p:cNvSpPr txBox="1"/>
          <p:nvPr/>
        </p:nvSpPr>
        <p:spPr>
          <a:xfrm>
            <a:off x="1284270" y="1520575"/>
            <a:ext cx="9441950" cy="646331"/>
          </a:xfrm>
          <a:prstGeom prst="rect">
            <a:avLst/>
          </a:prstGeom>
          <a:noFill/>
        </p:spPr>
        <p:txBody>
          <a:bodyPr wrap="square" rtlCol="0">
            <a:spAutoFit/>
          </a:bodyPr>
          <a:lstStyle/>
          <a:p>
            <a:pPr algn="l"/>
            <a:r>
              <a:rPr lang="en-US" b="1" i="1" dirty="0">
                <a:solidFill>
                  <a:srgbClr val="333333"/>
                </a:solidFill>
                <a:effectLst/>
                <a:latin typeface="SegoeUI"/>
              </a:rPr>
              <a:t>To create a WAF policy by importing settings from an existing policy, follow the steps below:</a:t>
            </a:r>
            <a:endParaRPr lang="en-US" b="0" i="0" dirty="0">
              <a:solidFill>
                <a:srgbClr val="333333"/>
              </a:solidFill>
              <a:effectLst/>
              <a:latin typeface="SegoeUI"/>
            </a:endParaRPr>
          </a:p>
        </p:txBody>
      </p:sp>
      <p:sp>
        <p:nvSpPr>
          <p:cNvPr id="3" name="TextBox 2">
            <a:extLst>
              <a:ext uri="{FF2B5EF4-FFF2-40B4-BE49-F238E27FC236}">
                <a16:creationId xmlns:a16="http://schemas.microsoft.com/office/drawing/2014/main" id="{5AFC8616-119F-4465-B05C-314972D1096E}"/>
              </a:ext>
            </a:extLst>
          </p:cNvPr>
          <p:cNvSpPr txBox="1"/>
          <p:nvPr/>
        </p:nvSpPr>
        <p:spPr>
          <a:xfrm>
            <a:off x="1284270" y="2274838"/>
            <a:ext cx="9996755" cy="2862322"/>
          </a:xfrm>
          <a:prstGeom prst="rect">
            <a:avLst/>
          </a:prstGeom>
          <a:noFill/>
        </p:spPr>
        <p:txBody>
          <a:bodyPr wrap="square" rtlCol="0">
            <a:spAutoFit/>
          </a:bodyPr>
          <a:lstStyle/>
          <a:p>
            <a:pPr algn="l">
              <a:buFont typeface="+mj-lt"/>
              <a:buAutoNum type="arabicPeriod"/>
            </a:pPr>
            <a:r>
              <a:rPr lang="en-US" b="0" i="0" dirty="0">
                <a:solidFill>
                  <a:srgbClr val="333333"/>
                </a:solidFill>
                <a:effectLst/>
                <a:latin typeface="SegoeUI"/>
              </a:rPr>
              <a:t>On the Azure Firewall Manager page, select Web Application Firewall Policies</a:t>
            </a:r>
          </a:p>
          <a:p>
            <a:pPr algn="l">
              <a:buFont typeface="+mj-lt"/>
              <a:buAutoNum type="arabicPeriod"/>
            </a:pPr>
            <a:r>
              <a:rPr lang="en-US" b="0" i="0" dirty="0">
                <a:solidFill>
                  <a:srgbClr val="333333"/>
                </a:solidFill>
                <a:effectLst/>
                <a:latin typeface="SegoeUI"/>
              </a:rPr>
              <a:t>Select Add to create a new WAF policy. In this example, we are creating a new policy by importing settings from an existing WAF policy</a:t>
            </a:r>
          </a:p>
          <a:p>
            <a:pPr algn="l">
              <a:buFont typeface="+mj-lt"/>
              <a:buAutoNum type="arabicPeriod"/>
            </a:pPr>
            <a:r>
              <a:rPr lang="en-US" b="0" i="0" dirty="0">
                <a:solidFill>
                  <a:srgbClr val="333333"/>
                </a:solidFill>
                <a:effectLst/>
                <a:latin typeface="SegoeUI"/>
              </a:rPr>
              <a:t>Select the WAF policy that you want to import the settings from</a:t>
            </a:r>
          </a:p>
          <a:p>
            <a:pPr algn="l">
              <a:buFont typeface="+mj-lt"/>
              <a:buAutoNum type="arabicPeriod"/>
            </a:pPr>
            <a:r>
              <a:rPr lang="en-US" b="0" i="0" dirty="0">
                <a:solidFill>
                  <a:srgbClr val="333333"/>
                </a:solidFill>
                <a:effectLst/>
                <a:latin typeface="SegoeUI"/>
              </a:rPr>
              <a:t>Select either an existing resource group or Create New</a:t>
            </a:r>
          </a:p>
          <a:p>
            <a:pPr algn="l">
              <a:buFont typeface="+mj-lt"/>
              <a:buAutoNum type="arabicPeriod"/>
            </a:pPr>
            <a:r>
              <a:rPr lang="en-US" b="0" i="0" dirty="0">
                <a:solidFill>
                  <a:srgbClr val="333333"/>
                </a:solidFill>
                <a:effectLst/>
                <a:latin typeface="SegoeUI"/>
              </a:rPr>
              <a:t>Give a name for the new WAF policy. For new WAF policy for Front Door, the name must begin with a letter and contain only letters and numbers</a:t>
            </a:r>
          </a:p>
          <a:p>
            <a:pPr algn="l">
              <a:buFont typeface="+mj-lt"/>
              <a:buAutoNum type="arabicPeriod"/>
            </a:pPr>
            <a:r>
              <a:rPr lang="en-US" b="0" i="0" dirty="0">
                <a:solidFill>
                  <a:srgbClr val="333333"/>
                </a:solidFill>
                <a:effectLst/>
                <a:latin typeface="SegoeUI"/>
              </a:rPr>
              <a:t>Select the region</a:t>
            </a:r>
          </a:p>
          <a:p>
            <a:pPr algn="l">
              <a:buFont typeface="+mj-lt"/>
              <a:buAutoNum type="arabicPeriod"/>
            </a:pPr>
            <a:r>
              <a:rPr lang="en-US" b="0" i="0" dirty="0">
                <a:solidFill>
                  <a:srgbClr val="333333"/>
                </a:solidFill>
                <a:effectLst/>
                <a:latin typeface="SegoeUI"/>
              </a:rPr>
              <a:t>Select “Enable this policy”</a:t>
            </a:r>
          </a:p>
          <a:p>
            <a:pPr algn="l">
              <a:buFont typeface="+mj-lt"/>
              <a:buAutoNum type="arabicPeriod"/>
            </a:pPr>
            <a:r>
              <a:rPr lang="en-US" b="0" i="0" dirty="0">
                <a:solidFill>
                  <a:srgbClr val="333333"/>
                </a:solidFill>
                <a:effectLst/>
                <a:latin typeface="SegoeUI"/>
              </a:rPr>
              <a:t>Select Add</a:t>
            </a:r>
          </a:p>
        </p:txBody>
      </p:sp>
    </p:spTree>
    <p:extLst>
      <p:ext uri="{BB962C8B-B14F-4D97-AF65-F5344CB8AC3E}">
        <p14:creationId xmlns:p14="http://schemas.microsoft.com/office/powerpoint/2010/main" val="21277548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E07F5583-4832-497F-8D59-30D5BE7AB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38" y="1550220"/>
            <a:ext cx="9515475" cy="4476750"/>
          </a:xfrm>
          <a:prstGeom prst="rect">
            <a:avLst/>
          </a:prstGeom>
        </p:spPr>
      </p:pic>
    </p:spTree>
    <p:extLst>
      <p:ext uri="{BB962C8B-B14F-4D97-AF65-F5344CB8AC3E}">
        <p14:creationId xmlns:p14="http://schemas.microsoft.com/office/powerpoint/2010/main" val="39508719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AD2954-6184-4A66-9B34-A06BA44820A0}"/>
              </a:ext>
            </a:extLst>
          </p:cNvPr>
          <p:cNvSpPr txBox="1"/>
          <p:nvPr/>
        </p:nvSpPr>
        <p:spPr>
          <a:xfrm>
            <a:off x="1284270" y="1520575"/>
            <a:ext cx="9441950" cy="369332"/>
          </a:xfrm>
          <a:prstGeom prst="rect">
            <a:avLst/>
          </a:prstGeom>
          <a:noFill/>
        </p:spPr>
        <p:txBody>
          <a:bodyPr wrap="square" rtlCol="0">
            <a:spAutoFit/>
          </a:bodyPr>
          <a:lstStyle/>
          <a:p>
            <a:pPr algn="l"/>
            <a:r>
              <a:rPr lang="en-US" b="1" i="1" dirty="0">
                <a:solidFill>
                  <a:srgbClr val="333333"/>
                </a:solidFill>
                <a:effectLst/>
                <a:latin typeface="SegoeUI"/>
              </a:rPr>
              <a:t>To Associate WAF policy, follow the steps below:</a:t>
            </a:r>
            <a:endParaRPr lang="en-US" b="0" i="0" dirty="0">
              <a:solidFill>
                <a:srgbClr val="333333"/>
              </a:solidFill>
              <a:effectLst/>
              <a:latin typeface="SegoeUI"/>
            </a:endParaRPr>
          </a:p>
        </p:txBody>
      </p:sp>
      <p:sp>
        <p:nvSpPr>
          <p:cNvPr id="3" name="TextBox 2">
            <a:extLst>
              <a:ext uri="{FF2B5EF4-FFF2-40B4-BE49-F238E27FC236}">
                <a16:creationId xmlns:a16="http://schemas.microsoft.com/office/drawing/2014/main" id="{5AFC8616-119F-4465-B05C-314972D1096E}"/>
              </a:ext>
            </a:extLst>
          </p:cNvPr>
          <p:cNvSpPr txBox="1"/>
          <p:nvPr/>
        </p:nvSpPr>
        <p:spPr>
          <a:xfrm>
            <a:off x="1284270" y="2274838"/>
            <a:ext cx="9996755" cy="3693319"/>
          </a:xfrm>
          <a:prstGeom prst="rect">
            <a:avLst/>
          </a:prstGeom>
          <a:noFill/>
        </p:spPr>
        <p:txBody>
          <a:bodyPr wrap="square" rtlCol="0">
            <a:spAutoFit/>
          </a:bodyPr>
          <a:lstStyle/>
          <a:p>
            <a:pPr algn="l"/>
            <a:r>
              <a:rPr lang="en-US" b="0" i="0" dirty="0">
                <a:solidFill>
                  <a:srgbClr val="333333"/>
                </a:solidFill>
                <a:effectLst/>
                <a:latin typeface="SegoeUI"/>
              </a:rPr>
              <a:t>Through Firewall Manager we can also associate/disassociate WAF policies from our application delivery platforms (Front Door or Application Gateway). When associating a new WAF policy at same level as another WAF policy, a replacement will happen and only the last policy associated will be effective.</a:t>
            </a:r>
          </a:p>
          <a:p>
            <a:pPr algn="l"/>
            <a:r>
              <a:rPr lang="en-US" b="0" i="0" dirty="0">
                <a:solidFill>
                  <a:srgbClr val="333333"/>
                </a:solidFill>
                <a:effectLst/>
                <a:latin typeface="SegoeUI"/>
              </a:rPr>
              <a:t> </a:t>
            </a:r>
          </a:p>
          <a:p>
            <a:pPr algn="l">
              <a:buFont typeface="+mj-lt"/>
              <a:buAutoNum type="arabicPeriod"/>
            </a:pPr>
            <a:r>
              <a:rPr lang="en-US" b="0" i="0" dirty="0">
                <a:solidFill>
                  <a:srgbClr val="333333"/>
                </a:solidFill>
                <a:effectLst/>
                <a:latin typeface="SegoeUI"/>
              </a:rPr>
              <a:t>On the Azure Firewall Manager page, select Application Delivery Platforms</a:t>
            </a:r>
          </a:p>
          <a:p>
            <a:pPr algn="l">
              <a:buFont typeface="+mj-lt"/>
              <a:buAutoNum type="arabicPeriod"/>
            </a:pPr>
            <a:r>
              <a:rPr lang="en-US" b="0" i="0" dirty="0">
                <a:solidFill>
                  <a:srgbClr val="333333"/>
                </a:solidFill>
                <a:effectLst/>
                <a:latin typeface="SegoeUI"/>
              </a:rPr>
              <a:t>Select your application delivery platform (Front Door or Application Gateway) to associate a WAF policy. In this example, we are associating a WAF policy to an Application Gateway</a:t>
            </a:r>
          </a:p>
          <a:p>
            <a:pPr algn="l">
              <a:buFont typeface="+mj-lt"/>
              <a:buAutoNum type="arabicPeriod"/>
            </a:pPr>
            <a:r>
              <a:rPr lang="en-US" b="0" i="0" dirty="0">
                <a:solidFill>
                  <a:srgbClr val="333333"/>
                </a:solidFill>
                <a:effectLst/>
                <a:latin typeface="SegoeUI"/>
              </a:rPr>
              <a:t>Select Manage Security and then select Associate WAF policy</a:t>
            </a:r>
          </a:p>
          <a:p>
            <a:pPr algn="l">
              <a:buFont typeface="+mj-lt"/>
              <a:buAutoNum type="arabicPeriod"/>
            </a:pPr>
            <a:r>
              <a:rPr lang="en-US" b="0" i="0" dirty="0">
                <a:solidFill>
                  <a:srgbClr val="333333"/>
                </a:solidFill>
                <a:effectLst/>
                <a:latin typeface="SegoeUI"/>
              </a:rPr>
              <a:t>Select either an existing policy or Create New</a:t>
            </a:r>
          </a:p>
          <a:p>
            <a:pPr algn="l">
              <a:buFont typeface="+mj-lt"/>
              <a:buAutoNum type="arabicPeriod"/>
            </a:pPr>
            <a:r>
              <a:rPr lang="en-US" b="0" i="0" dirty="0">
                <a:solidFill>
                  <a:srgbClr val="333333"/>
                </a:solidFill>
                <a:effectLst/>
                <a:latin typeface="SegoeUI"/>
              </a:rPr>
              <a:t>Select the level you want to apply the WAF policy (Globally, HTTP Listener or Route Path). In this example, we are selecting Listener</a:t>
            </a:r>
          </a:p>
          <a:p>
            <a:pPr algn="l">
              <a:buFont typeface="+mj-lt"/>
              <a:buAutoNum type="arabicPeriod"/>
            </a:pPr>
            <a:r>
              <a:rPr lang="en-US" b="0" i="0" dirty="0">
                <a:solidFill>
                  <a:srgbClr val="333333"/>
                </a:solidFill>
                <a:effectLst/>
                <a:latin typeface="SegoeUI"/>
              </a:rPr>
              <a:t>Select Associate</a:t>
            </a:r>
          </a:p>
        </p:txBody>
      </p:sp>
    </p:spTree>
    <p:extLst>
      <p:ext uri="{BB962C8B-B14F-4D97-AF65-F5344CB8AC3E}">
        <p14:creationId xmlns:p14="http://schemas.microsoft.com/office/powerpoint/2010/main" val="36950533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FA57AB79-C916-4036-8D36-D656381A0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96" y="1868719"/>
            <a:ext cx="9515475" cy="4476750"/>
          </a:xfrm>
          <a:prstGeom prst="rect">
            <a:avLst/>
          </a:prstGeom>
        </p:spPr>
      </p:pic>
    </p:spTree>
    <p:extLst>
      <p:ext uri="{BB962C8B-B14F-4D97-AF65-F5344CB8AC3E}">
        <p14:creationId xmlns:p14="http://schemas.microsoft.com/office/powerpoint/2010/main" val="10574690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0F26F-41B9-4EBE-8C31-309CAEF25026}"/>
              </a:ext>
            </a:extLst>
          </p:cNvPr>
          <p:cNvSpPr txBox="1"/>
          <p:nvPr/>
        </p:nvSpPr>
        <p:spPr>
          <a:xfrm>
            <a:off x="1012003" y="1391826"/>
            <a:ext cx="9431677" cy="1323439"/>
          </a:xfrm>
          <a:prstGeom prst="rect">
            <a:avLst/>
          </a:prstGeom>
          <a:noFill/>
        </p:spPr>
        <p:txBody>
          <a:bodyPr wrap="square" rtlCol="0">
            <a:spAutoFit/>
          </a:bodyPr>
          <a:lstStyle/>
          <a:p>
            <a:pPr algn="l"/>
            <a:r>
              <a:rPr lang="en-US" sz="1600" b="0" i="0" dirty="0">
                <a:solidFill>
                  <a:srgbClr val="333333"/>
                </a:solidFill>
                <a:effectLst/>
                <a:latin typeface="SegoeUI"/>
              </a:rPr>
              <a:t>As we can see in the above demonstration there are multiple WAF policies associated with the Application Gateway, being one globally and another at listener level. Application Gateways require at least one WAF policy applied globally. So, we can only remove associations from Listener and Route Path.</a:t>
            </a:r>
          </a:p>
          <a:p>
            <a:pPr algn="l"/>
            <a:r>
              <a:rPr lang="en-US" sz="1600" b="0" i="0" dirty="0">
                <a:solidFill>
                  <a:srgbClr val="333333"/>
                </a:solidFill>
                <a:effectLst/>
                <a:latin typeface="SegoeUI"/>
              </a:rPr>
              <a:t> </a:t>
            </a:r>
          </a:p>
        </p:txBody>
      </p:sp>
    </p:spTree>
    <p:extLst>
      <p:ext uri="{BB962C8B-B14F-4D97-AF65-F5344CB8AC3E}">
        <p14:creationId xmlns:p14="http://schemas.microsoft.com/office/powerpoint/2010/main" val="403990186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1200</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Herzalla, Nabeel</dc:creator>
  <cp:lastModifiedBy>Herzalla, Nabeel</cp:lastModifiedBy>
  <cp:revision>13</cp:revision>
  <dcterms:created xsi:type="dcterms:W3CDTF">2022-10-10T20:16:40Z</dcterms:created>
  <dcterms:modified xsi:type="dcterms:W3CDTF">2022-10-11T13:23:38Z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2022-10-10T20:16:40Z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78ed65fc-e000-4f9a-9d37-4c93403605db</vt:lpwstr>
  </property>
  <property fmtid="{D5CDD505-2E9C-101B-9397-08002B2CF9AE}" pid="8" name="MSIP_Label_ea60d57e-af5b-4752-ac57-3e4f28ca11dc_ContentBits">
    <vt:lpwstr>0</vt:lpwstr>
  </property>
</Properties>
</file>