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1.xml" ContentType="application/vnd.openxmlformats-officedocument.presentationml.comment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0" r:id="rId4"/>
    <p:sldId id="260" r:id="rId5"/>
    <p:sldId id="276" r:id="rId6"/>
    <p:sldId id="273" r:id="rId7"/>
    <p:sldId id="277" r:id="rId8"/>
    <p:sldId id="279" r:id="rId9"/>
    <p:sldId id="281" r:id="rId10"/>
    <p:sldId id="258" r:id="rId11"/>
    <p:sldId id="259" r:id="rId12"/>
    <p:sldId id="265" r:id="rId13"/>
    <p:sldId id="274" r:id="rId14"/>
    <p:sldId id="275"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udhary, Ritika" initials="RC" lastIdx="12" clrIdx="0">
    <p:extLst>
      <p:ext uri="{19B8F6BF-5375-455C-9EA6-DF929625EA0E}">
        <p15:presenceInfo xmlns:p15="http://schemas.microsoft.com/office/powerpoint/2012/main" userId="Choudhary, Ritika" providerId="None"/>
      </p:ext>
    </p:extLst>
  </p:cmAuthor>
  <p:cmAuthor id="2" name="Tomopoulos, Peter" initials="PT" lastIdx="7" clrIdx="1">
    <p:extLst>
      <p:ext uri="{19B8F6BF-5375-455C-9EA6-DF929625EA0E}">
        <p15:presenceInfo xmlns:p15="http://schemas.microsoft.com/office/powerpoint/2012/main" userId="Tomopoulos, Pet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itchoudhary\AppData\Local\Microsoft\Windows\INetCache\Content.Outlook\AGZCZUXY\Test_manual_check.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itchoudhary\AppData\Local\Microsoft\Windows\INetCache\Content.Outlook\AGZCZUXY\Pekin_cause_extra_1sd.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Manual check payments by Adjustor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Test_manual_check!$A$11:$A$14</c:f>
              <c:strCache>
                <c:ptCount val="4"/>
                <c:pt idx="0">
                  <c:v>0-5</c:v>
                </c:pt>
                <c:pt idx="1">
                  <c:v>5-10</c:v>
                </c:pt>
                <c:pt idx="2">
                  <c:v>10-15</c:v>
                </c:pt>
                <c:pt idx="3">
                  <c:v>15-20</c:v>
                </c:pt>
              </c:strCache>
            </c:strRef>
          </c:cat>
          <c:val>
            <c:numRef>
              <c:f>Test_manual_check!$B$11:$B$14</c:f>
              <c:numCache>
                <c:formatCode>General</c:formatCode>
                <c:ptCount val="4"/>
                <c:pt idx="0">
                  <c:v>0</c:v>
                </c:pt>
                <c:pt idx="1">
                  <c:v>0</c:v>
                </c:pt>
                <c:pt idx="2">
                  <c:v>1</c:v>
                </c:pt>
                <c:pt idx="3">
                  <c:v>0</c:v>
                </c:pt>
              </c:numCache>
            </c:numRef>
          </c:val>
          <c:extLst>
            <c:ext xmlns:c16="http://schemas.microsoft.com/office/drawing/2014/chart" uri="{C3380CC4-5D6E-409C-BE32-E72D297353CC}">
              <c16:uniqueId val="{00000000-BA23-4F1A-864A-47E883E9565F}"/>
            </c:ext>
          </c:extLst>
        </c:ser>
        <c:dLbls>
          <c:showLegendKey val="0"/>
          <c:showVal val="0"/>
          <c:showCatName val="0"/>
          <c:showSerName val="0"/>
          <c:showPercent val="0"/>
          <c:showBubbleSize val="0"/>
        </c:dLbls>
        <c:gapWidth val="219"/>
        <c:overlap val="-27"/>
        <c:axId val="659775816"/>
        <c:axId val="659778440"/>
      </c:barChart>
      <c:catAx>
        <c:axId val="6597758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t>
                </a:r>
                <a:r>
                  <a:rPr lang="en-US" baseline="0"/>
                  <a:t> of manual payments made by an adjustor</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778440"/>
        <c:crosses val="autoZero"/>
        <c:auto val="1"/>
        <c:lblAlgn val="ctr"/>
        <c:lblOffset val="100"/>
        <c:noMultiLvlLbl val="0"/>
      </c:catAx>
      <c:valAx>
        <c:axId val="659778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r>
                  <a:rPr lang="en-US" baseline="0"/>
                  <a:t> of the adjustor</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775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Historical Adjustor Payments</a:t>
            </a:r>
            <a:r>
              <a:rPr lang="en-US" baseline="0"/>
              <a:t> above the threshold (by Loss Cause)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Pekin_cause_extra_1sd!$D$1</c:f>
              <c:strCache>
                <c:ptCount val="1"/>
                <c:pt idx="0">
                  <c:v>Threshold Mean+SD</c:v>
                </c:pt>
              </c:strCache>
            </c:strRef>
          </c:tx>
          <c:spPr>
            <a:solidFill>
              <a:schemeClr val="accent1"/>
            </a:solidFill>
            <a:ln>
              <a:noFill/>
            </a:ln>
            <a:effectLst/>
          </c:spPr>
          <c:invertIfNegative val="0"/>
          <c:cat>
            <c:strRef>
              <c:f>Pekin_cause_extra_1sd!$A$2:$A$13</c:f>
              <c:strCache>
                <c:ptCount val="12"/>
                <c:pt idx="0">
                  <c:v>Burn or scald - heat or cold exposures - contact with</c:v>
                </c:pt>
                <c:pt idx="1">
                  <c:v>Explosion</c:v>
                </c:pt>
                <c:pt idx="2">
                  <c:v>Missed departure</c:v>
                </c:pt>
                <c:pt idx="3">
                  <c:v>Cancellation</c:v>
                </c:pt>
                <c:pt idx="4">
                  <c:v>Theft of entire vehicle</c:v>
                </c:pt>
                <c:pt idx="5">
                  <c:v>Crash of water vehicle</c:v>
                </c:pt>
                <c:pt idx="6">
                  <c:v>Animal/insect bite/scratch/sting</c:v>
                </c:pt>
                <c:pt idx="7">
                  <c:v>Collision while turning left</c:v>
                </c:pt>
                <c:pt idx="8">
                  <c:v>Abandonment</c:v>
                </c:pt>
                <c:pt idx="9">
                  <c:v>Collision with motor vehicle</c:v>
                </c:pt>
                <c:pt idx="10">
                  <c:v>Hail</c:v>
                </c:pt>
                <c:pt idx="11">
                  <c:v>Malicious mischief and vandalism</c:v>
                </c:pt>
              </c:strCache>
            </c:strRef>
          </c:cat>
          <c:val>
            <c:numRef>
              <c:f>Pekin_cause_extra_1sd!$D$2:$D$13</c:f>
              <c:numCache>
                <c:formatCode>_(* #,##0.0_);_(* \(#,##0.0\);_(* "-"??_);_(@_)</c:formatCode>
                <c:ptCount val="12"/>
                <c:pt idx="0">
                  <c:v>67.594839270516502</c:v>
                </c:pt>
                <c:pt idx="1">
                  <c:v>67.234080306528895</c:v>
                </c:pt>
                <c:pt idx="2">
                  <c:v>41.960606772739197</c:v>
                </c:pt>
                <c:pt idx="3">
                  <c:v>22.990724220986898</c:v>
                </c:pt>
                <c:pt idx="4">
                  <c:v>14.8456716847395</c:v>
                </c:pt>
                <c:pt idx="5">
                  <c:v>12.0768667498063</c:v>
                </c:pt>
                <c:pt idx="6">
                  <c:v>10.2327212061131</c:v>
                </c:pt>
                <c:pt idx="7">
                  <c:v>10.1958326968919</c:v>
                </c:pt>
                <c:pt idx="8" formatCode="_(* #,##0_);_(* \(#,##0\);_(* &quot;-&quot;??_);_(@_)">
                  <c:v>0</c:v>
                </c:pt>
                <c:pt idx="9">
                  <c:v>0</c:v>
                </c:pt>
                <c:pt idx="10">
                  <c:v>0</c:v>
                </c:pt>
                <c:pt idx="11">
                  <c:v>0</c:v>
                </c:pt>
              </c:numCache>
            </c:numRef>
          </c:val>
          <c:extLst>
            <c:ext xmlns:c16="http://schemas.microsoft.com/office/drawing/2014/chart" uri="{C3380CC4-5D6E-409C-BE32-E72D297353CC}">
              <c16:uniqueId val="{00000000-A303-4B64-9F45-BA328BE987CD}"/>
            </c:ext>
          </c:extLst>
        </c:ser>
        <c:ser>
          <c:idx val="1"/>
          <c:order val="1"/>
          <c:tx>
            <c:strRef>
              <c:f>Pekin_cause_extra_1sd!$E$1</c:f>
              <c:strCache>
                <c:ptCount val="1"/>
                <c:pt idx="0">
                  <c:v>Threshold Mean+2SD</c:v>
                </c:pt>
              </c:strCache>
            </c:strRef>
          </c:tx>
          <c:spPr>
            <a:solidFill>
              <a:schemeClr val="accent2"/>
            </a:solidFill>
            <a:ln>
              <a:noFill/>
            </a:ln>
            <a:effectLst/>
          </c:spPr>
          <c:invertIfNegative val="0"/>
          <c:cat>
            <c:strRef>
              <c:f>Pekin_cause_extra_1sd!$A$2:$A$13</c:f>
              <c:strCache>
                <c:ptCount val="12"/>
                <c:pt idx="0">
                  <c:v>Burn or scald - heat or cold exposures - contact with</c:v>
                </c:pt>
                <c:pt idx="1">
                  <c:v>Explosion</c:v>
                </c:pt>
                <c:pt idx="2">
                  <c:v>Missed departure</c:v>
                </c:pt>
                <c:pt idx="3">
                  <c:v>Cancellation</c:v>
                </c:pt>
                <c:pt idx="4">
                  <c:v>Theft of entire vehicle</c:v>
                </c:pt>
                <c:pt idx="5">
                  <c:v>Crash of water vehicle</c:v>
                </c:pt>
                <c:pt idx="6">
                  <c:v>Animal/insect bite/scratch/sting</c:v>
                </c:pt>
                <c:pt idx="7">
                  <c:v>Collision while turning left</c:v>
                </c:pt>
                <c:pt idx="8">
                  <c:v>Abandonment</c:v>
                </c:pt>
                <c:pt idx="9">
                  <c:v>Collision with motor vehicle</c:v>
                </c:pt>
                <c:pt idx="10">
                  <c:v>Hail</c:v>
                </c:pt>
                <c:pt idx="11">
                  <c:v>Malicious mischief and vandalism</c:v>
                </c:pt>
              </c:strCache>
            </c:strRef>
          </c:cat>
          <c:val>
            <c:numRef>
              <c:f>Pekin_cause_extra_1sd!$E$2:$E$13</c:f>
              <c:numCache>
                <c:formatCode>_(* #,##0.0_);_(* \(#,##0.0\);_(* "-"??_);_(@_)</c:formatCode>
                <c:ptCount val="12"/>
                <c:pt idx="0">
                  <c:v>43.0144816906393</c:v>
                </c:pt>
                <c:pt idx="1">
                  <c:v>54.480430344792197</c:v>
                </c:pt>
                <c:pt idx="2">
                  <c:v>19.003454515453701</c:v>
                </c:pt>
                <c:pt idx="3">
                  <c:v>0</c:v>
                </c:pt>
                <c:pt idx="4">
                  <c:v>3.6402923184280702</c:v>
                </c:pt>
                <c:pt idx="5">
                  <c:v>0</c:v>
                </c:pt>
                <c:pt idx="6">
                  <c:v>2.9728542227680901</c:v>
                </c:pt>
                <c:pt idx="7">
                  <c:v>0</c:v>
                </c:pt>
                <c:pt idx="8">
                  <c:v>0</c:v>
                </c:pt>
                <c:pt idx="9">
                  <c:v>0</c:v>
                </c:pt>
                <c:pt idx="10">
                  <c:v>0</c:v>
                </c:pt>
                <c:pt idx="11">
                  <c:v>0</c:v>
                </c:pt>
              </c:numCache>
            </c:numRef>
          </c:val>
          <c:extLst>
            <c:ext xmlns:c16="http://schemas.microsoft.com/office/drawing/2014/chart" uri="{C3380CC4-5D6E-409C-BE32-E72D297353CC}">
              <c16:uniqueId val="{00000001-A303-4B64-9F45-BA328BE987CD}"/>
            </c:ext>
          </c:extLst>
        </c:ser>
        <c:ser>
          <c:idx val="2"/>
          <c:order val="2"/>
          <c:tx>
            <c:strRef>
              <c:f>Pekin_cause_extra_1sd!$F$1</c:f>
              <c:strCache>
                <c:ptCount val="1"/>
                <c:pt idx="0">
                  <c:v>Threshold Mean+3SD</c:v>
                </c:pt>
              </c:strCache>
            </c:strRef>
          </c:tx>
          <c:spPr>
            <a:solidFill>
              <a:schemeClr val="accent3"/>
            </a:solidFill>
            <a:ln>
              <a:noFill/>
            </a:ln>
            <a:effectLst/>
          </c:spPr>
          <c:invertIfNegative val="0"/>
          <c:cat>
            <c:strRef>
              <c:f>Pekin_cause_extra_1sd!$A$2:$A$13</c:f>
              <c:strCache>
                <c:ptCount val="12"/>
                <c:pt idx="0">
                  <c:v>Burn or scald - heat or cold exposures - contact with</c:v>
                </c:pt>
                <c:pt idx="1">
                  <c:v>Explosion</c:v>
                </c:pt>
                <c:pt idx="2">
                  <c:v>Missed departure</c:v>
                </c:pt>
                <c:pt idx="3">
                  <c:v>Cancellation</c:v>
                </c:pt>
                <c:pt idx="4">
                  <c:v>Theft of entire vehicle</c:v>
                </c:pt>
                <c:pt idx="5">
                  <c:v>Crash of water vehicle</c:v>
                </c:pt>
                <c:pt idx="6">
                  <c:v>Animal/insect bite/scratch/sting</c:v>
                </c:pt>
                <c:pt idx="7">
                  <c:v>Collision while turning left</c:v>
                </c:pt>
                <c:pt idx="8">
                  <c:v>Abandonment</c:v>
                </c:pt>
                <c:pt idx="9">
                  <c:v>Collision with motor vehicle</c:v>
                </c:pt>
                <c:pt idx="10">
                  <c:v>Hail</c:v>
                </c:pt>
                <c:pt idx="11">
                  <c:v>Malicious mischief and vandalism</c:v>
                </c:pt>
              </c:strCache>
            </c:strRef>
          </c:cat>
          <c:val>
            <c:numRef>
              <c:f>Pekin_cause_extra_1sd!$F$2:$F$13</c:f>
              <c:numCache>
                <c:formatCode>_(* #,##0.0_);_(* \(#,##0.0\);_(* "-"??_);_(@_)</c:formatCode>
                <c:ptCount val="12"/>
                <c:pt idx="0">
                  <c:v>18.434124110762198</c:v>
                </c:pt>
                <c:pt idx="1">
                  <c:v>41.726780383055598</c:v>
                </c:pt>
                <c:pt idx="2">
                  <c:v>0</c:v>
                </c:pt>
                <c:pt idx="3">
                  <c:v>0</c:v>
                </c:pt>
                <c:pt idx="4">
                  <c:v>0</c:v>
                </c:pt>
                <c:pt idx="5">
                  <c:v>0</c:v>
                </c:pt>
                <c:pt idx="6">
                  <c:v>0</c:v>
                </c:pt>
                <c:pt idx="7">
                  <c:v>0</c:v>
                </c:pt>
                <c:pt idx="8">
                  <c:v>0</c:v>
                </c:pt>
                <c:pt idx="9">
                  <c:v>0</c:v>
                </c:pt>
                <c:pt idx="10">
                  <c:v>0</c:v>
                </c:pt>
                <c:pt idx="11">
                  <c:v>0</c:v>
                </c:pt>
              </c:numCache>
            </c:numRef>
          </c:val>
          <c:extLst>
            <c:ext xmlns:c16="http://schemas.microsoft.com/office/drawing/2014/chart" uri="{C3380CC4-5D6E-409C-BE32-E72D297353CC}">
              <c16:uniqueId val="{00000002-A303-4B64-9F45-BA328BE987CD}"/>
            </c:ext>
          </c:extLst>
        </c:ser>
        <c:dLbls>
          <c:showLegendKey val="0"/>
          <c:showVal val="0"/>
          <c:showCatName val="0"/>
          <c:showSerName val="0"/>
          <c:showPercent val="0"/>
          <c:showBubbleSize val="0"/>
        </c:dLbls>
        <c:gapWidth val="219"/>
        <c:overlap val="-27"/>
        <c:axId val="659762696"/>
        <c:axId val="659766304"/>
      </c:barChart>
      <c:catAx>
        <c:axId val="6597626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Loss Cause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766304"/>
        <c:crosses val="autoZero"/>
        <c:auto val="1"/>
        <c:lblAlgn val="ctr"/>
        <c:lblOffset val="100"/>
        <c:noMultiLvlLbl val="0"/>
      </c:catAx>
      <c:valAx>
        <c:axId val="659766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Payment above threshold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762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10-11T16:15:49.216" idx="4">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0-11T17:18:16.557" idx="5">
    <p:pos x="3916" y="1486"/>
    <p:text>A grp of insured, limit size - charts like these. Policy type * limit size etc. as cohorts; - Pekin</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0-11T17:23:49.670" idx="6">
    <p:pos x="10" y="10"/>
    <p:text>Fuzzy matching to normalize the names;
Multiple ppl - address/ Geo location,</p:text>
    <p:extLst>
      <p:ext uri="{C676402C-5697-4E1C-873F-D02D1690AC5C}">
        <p15:threadingInfo xmlns:p15="http://schemas.microsoft.com/office/powerpoint/2012/main" timeZoneBias="-330"/>
      </p:ext>
    </p:extLst>
  </p:cm>
  <p:cm authorId="1" dt="2018-10-11T17:26:50.748" idx="7">
    <p:pos x="10" y="106"/>
    <p:text>vendors fuzzy match - similar name/ tax ID, geo</p:text>
    <p:extLst>
      <p:ext uri="{C676402C-5697-4E1C-873F-D02D1690AC5C}">
        <p15:threadingInfo xmlns:p15="http://schemas.microsoft.com/office/powerpoint/2012/main" timeZoneBias="-330">
          <p15:parentCm authorId="1" idx="6"/>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0-11T17:42:41.449" idx="8">
    <p:pos x="3248" y="2314"/>
    <p:text>Find incidence where ppl are being paid beyond the policy limits</p:text>
    <p:extLst>
      <p:ext uri="{C676402C-5697-4E1C-873F-D02D1690AC5C}">
        <p15:threadingInfo xmlns:p15="http://schemas.microsoft.com/office/powerpoint/2012/main" timeZoneBias="-330"/>
      </p:ext>
    </p:extLst>
  </p:cm>
  <p:cm authorId="1" dt="2018-10-11T17:43:15.615" idx="9">
    <p:pos x="3248" y="2410"/>
    <p:text>inicdent limit n aggregate limit</p:text>
    <p:extLst>
      <p:ext uri="{C676402C-5697-4E1C-873F-D02D1690AC5C}">
        <p15:threadingInfo xmlns:p15="http://schemas.microsoft.com/office/powerpoint/2012/main" timeZoneBias="-330">
          <p15:parentCm authorId="1" idx="8"/>
        </p15:threadingInfo>
      </p:ext>
    </p:extLst>
  </p:cm>
  <p:cm authorId="1" dt="2018-10-11T17:45:37.105" idx="10">
    <p:pos x="3248" y="2506"/>
    <p:text>Case reserves - reserves set up for each case; - discuss their reserving methodolgy with them.</p:text>
    <p:extLst>
      <p:ext uri="{C676402C-5697-4E1C-873F-D02D1690AC5C}">
        <p15:threadingInfo xmlns:p15="http://schemas.microsoft.com/office/powerpoint/2012/main" timeZoneBias="-330">
          <p15:parentCm authorId="1" idx="8"/>
        </p15:threadingInfo>
      </p:ext>
    </p:extLst>
  </p:cm>
  <p:cm authorId="1" dt="2018-10-11T17:45:45.749" idx="11">
    <p:pos x="3248" y="2602"/>
    <p:text>Reserves on aggregate</p:text>
    <p:extLst>
      <p:ext uri="{C676402C-5697-4E1C-873F-D02D1690AC5C}">
        <p15:threadingInfo xmlns:p15="http://schemas.microsoft.com/office/powerpoint/2012/main" timeZoneBias="-330">
          <p15:parentCm authorId="1" idx="8"/>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10-11T17:48:32.071" idx="12">
    <p:pos x="7247" y="1515"/>
    <p:text>Which adjustors use these auth limit chg function (it has been deactivated now)</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095B-3D59-4D3E-B49D-8D182C1D2479}"/>
              </a:ext>
            </a:extLst>
          </p:cNvPr>
          <p:cNvSpPr>
            <a:spLocks noGrp="1"/>
          </p:cNvSpPr>
          <p:nvPr>
            <p:ph type="ctrTitle"/>
          </p:nvPr>
        </p:nvSpPr>
        <p:spPr/>
        <p:txBody>
          <a:bodyPr>
            <a:normAutofit/>
          </a:bodyPr>
          <a:lstStyle/>
          <a:p>
            <a:r>
              <a:rPr lang="en-US" dirty="0"/>
              <a:t>Fraud Scenarios</a:t>
            </a:r>
            <a:br>
              <a:rPr lang="en-US" dirty="0"/>
            </a:br>
            <a:endParaRPr lang="en-US" dirty="0"/>
          </a:p>
        </p:txBody>
      </p:sp>
      <p:sp>
        <p:nvSpPr>
          <p:cNvPr id="3" name="Subtitle 2">
            <a:extLst>
              <a:ext uri="{FF2B5EF4-FFF2-40B4-BE49-F238E27FC236}">
                <a16:creationId xmlns:a16="http://schemas.microsoft.com/office/drawing/2014/main" id="{A26E895F-9EF3-4799-A060-A674A6982EE3}"/>
              </a:ext>
            </a:extLst>
          </p:cNvPr>
          <p:cNvSpPr>
            <a:spLocks noGrp="1"/>
          </p:cNvSpPr>
          <p:nvPr>
            <p:ph type="subTitle" idx="1"/>
          </p:nvPr>
        </p:nvSpPr>
        <p:spPr/>
        <p:txBody>
          <a:bodyPr>
            <a:normAutofit fontScale="55000" lnSpcReduction="20000"/>
          </a:bodyPr>
          <a:lstStyle/>
          <a:p>
            <a:r>
              <a:rPr lang="en-US" dirty="0"/>
              <a:t>Deloitte will review </a:t>
            </a:r>
            <a:r>
              <a:rPr lang="en-US" dirty="0" err="1"/>
              <a:t>ClaimCenter</a:t>
            </a:r>
            <a:r>
              <a:rPr lang="en-US" dirty="0"/>
              <a:t> configurations as well as deploy analytical and data mining tools for the homeowner LOB to identify other potential causes of fraud.  Deloitte will analyze current authorization settings related to claim payments (e.g., vendor payments, manual check payments, and </a:t>
            </a:r>
            <a:r>
              <a:rPr lang="en-US" dirty="0" err="1"/>
              <a:t>ClaimCenter</a:t>
            </a:r>
            <a:r>
              <a:rPr lang="en-US" dirty="0"/>
              <a:t> payments). Our focus will be on similar fraud types as identified by the organization over the last 12 months</a:t>
            </a:r>
          </a:p>
          <a:p>
            <a:endParaRPr lang="en-US" dirty="0"/>
          </a:p>
          <a:p>
            <a:r>
              <a:rPr lang="en-US" dirty="0"/>
              <a:t>9/25/2018</a:t>
            </a:r>
          </a:p>
        </p:txBody>
      </p:sp>
    </p:spTree>
    <p:extLst>
      <p:ext uri="{BB962C8B-B14F-4D97-AF65-F5344CB8AC3E}">
        <p14:creationId xmlns:p14="http://schemas.microsoft.com/office/powerpoint/2010/main" val="3428230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p:txBody>
          <a:bodyPr/>
          <a:lstStyle/>
          <a:p>
            <a:r>
              <a:rPr lang="en-US" dirty="0"/>
              <a:t>Advisory Allowance Fraud</a:t>
            </a:r>
          </a:p>
        </p:txBody>
      </p:sp>
      <p:sp>
        <p:nvSpPr>
          <p:cNvPr id="3" name="Content Placeholder 2">
            <a:extLst>
              <a:ext uri="{FF2B5EF4-FFF2-40B4-BE49-F238E27FC236}">
                <a16:creationId xmlns:a16="http://schemas.microsoft.com/office/drawing/2014/main" id="{0EC36A31-0AB5-4C4C-823E-C507E64A307F}"/>
              </a:ext>
            </a:extLst>
          </p:cNvPr>
          <p:cNvSpPr>
            <a:spLocks noGrp="1"/>
          </p:cNvSpPr>
          <p:nvPr>
            <p:ph idx="1"/>
          </p:nvPr>
        </p:nvSpPr>
        <p:spPr/>
        <p:txBody>
          <a:bodyPr/>
          <a:lstStyle/>
          <a:p>
            <a:r>
              <a:rPr lang="en-US" dirty="0"/>
              <a:t>If the Insured is a general contractor who is working with 3-4 types of subcontractors, adjusters are allowed to bump the claim amount by a certain % as an advisory allowance. There is an abuse in these types of claims.</a:t>
            </a:r>
          </a:p>
          <a:p>
            <a:endParaRPr lang="en-US" dirty="0"/>
          </a:p>
          <a:p>
            <a:pPr>
              <a:buFont typeface="Wingdings" panose="05000000000000000000" pitchFamily="2" charset="2"/>
              <a:buChar char="Ø"/>
            </a:pPr>
            <a:r>
              <a:rPr lang="en-US" dirty="0"/>
              <a:t>Method of analysis – </a:t>
            </a:r>
          </a:p>
          <a:p>
            <a:pPr marL="0" indent="0">
              <a:buNone/>
            </a:pPr>
            <a:r>
              <a:rPr lang="en-US" dirty="0"/>
              <a:t>The adjuster is doing it more often than others. Identify this by the frequency distribution of the adjuster’s claimed advisory allowance. </a:t>
            </a:r>
          </a:p>
          <a:p>
            <a:pPr marL="0" indent="0">
              <a:buNone/>
            </a:pPr>
            <a:r>
              <a:rPr lang="en-US" dirty="0"/>
              <a:t>Also check if the adjuster is doing it for a specific insured or small group of insureds (multiple times)</a:t>
            </a:r>
          </a:p>
        </p:txBody>
      </p:sp>
      <p:sp>
        <p:nvSpPr>
          <p:cNvPr id="4" name="TextBox 3">
            <a:extLst>
              <a:ext uri="{FF2B5EF4-FFF2-40B4-BE49-F238E27FC236}">
                <a16:creationId xmlns:a16="http://schemas.microsoft.com/office/drawing/2014/main" id="{6A59D4E0-D111-44A8-A7D5-FB2F0950A144}"/>
              </a:ext>
            </a:extLst>
          </p:cNvPr>
          <p:cNvSpPr txBox="1"/>
          <p:nvPr/>
        </p:nvSpPr>
        <p:spPr>
          <a:xfrm>
            <a:off x="612559" y="781234"/>
            <a:ext cx="914400"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678343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p:txBody>
          <a:bodyPr/>
          <a:lstStyle/>
          <a:p>
            <a:r>
              <a:rPr lang="en-US" dirty="0"/>
              <a:t>Authority level fraud</a:t>
            </a:r>
          </a:p>
        </p:txBody>
      </p:sp>
      <p:sp>
        <p:nvSpPr>
          <p:cNvPr id="3" name="Content Placeholder 2">
            <a:extLst>
              <a:ext uri="{FF2B5EF4-FFF2-40B4-BE49-F238E27FC236}">
                <a16:creationId xmlns:a16="http://schemas.microsoft.com/office/drawing/2014/main" id="{0EC36A31-0AB5-4C4C-823E-C507E64A307F}"/>
              </a:ext>
            </a:extLst>
          </p:cNvPr>
          <p:cNvSpPr>
            <a:spLocks noGrp="1"/>
          </p:cNvSpPr>
          <p:nvPr>
            <p:ph idx="1"/>
          </p:nvPr>
        </p:nvSpPr>
        <p:spPr/>
        <p:txBody>
          <a:bodyPr>
            <a:normAutofit lnSpcReduction="10000"/>
          </a:bodyPr>
          <a:lstStyle/>
          <a:p>
            <a:r>
              <a:rPr lang="en-US" dirty="0"/>
              <a:t>Some adjuster privileges are changed immediately following catastrophes (hurricanes, tornadoes, floods, etc.) that occurred.</a:t>
            </a:r>
          </a:p>
          <a:p>
            <a:r>
              <a:rPr lang="en-US" dirty="0"/>
              <a:t>Adjuster is behaving differently in handling catastrophe claims which he/she normally wouldn’t do.</a:t>
            </a:r>
          </a:p>
          <a:p>
            <a:endParaRPr lang="en-US" dirty="0"/>
          </a:p>
          <a:p>
            <a:endParaRPr lang="en-US" dirty="0"/>
          </a:p>
          <a:p>
            <a:pPr>
              <a:buFont typeface="Wingdings" panose="05000000000000000000" pitchFamily="2" charset="2"/>
              <a:buChar char="Ø"/>
            </a:pPr>
            <a:r>
              <a:rPr lang="en-US" dirty="0"/>
              <a:t>Method of analysis – </a:t>
            </a:r>
          </a:p>
          <a:p>
            <a:pPr marL="0" indent="0">
              <a:buNone/>
            </a:pPr>
            <a:r>
              <a:rPr lang="en-US" dirty="0"/>
              <a:t>Compare payment distribution of each adjuster against the other adjusters in that region and see the deviation from their allowance limit</a:t>
            </a:r>
          </a:p>
          <a:p>
            <a:pPr marL="0" indent="0">
              <a:buNone/>
            </a:pPr>
            <a:r>
              <a:rPr lang="en-US" dirty="0"/>
              <a:t>Compare payment distribution by adjuster before and after catastrophe, or prior catastrophes (within a 1-3 year window)</a:t>
            </a:r>
          </a:p>
          <a:p>
            <a:pPr marL="0" indent="0">
              <a:buNone/>
            </a:pPr>
            <a:endParaRPr lang="en-US" dirty="0"/>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579052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AF23-28DB-4717-9BF8-6D9D62D455B2}"/>
              </a:ext>
            </a:extLst>
          </p:cNvPr>
          <p:cNvSpPr>
            <a:spLocks noGrp="1"/>
          </p:cNvSpPr>
          <p:nvPr>
            <p:ph type="title"/>
          </p:nvPr>
        </p:nvSpPr>
        <p:spPr/>
        <p:txBody>
          <a:bodyPr>
            <a:normAutofit fontScale="90000"/>
          </a:bodyPr>
          <a:lstStyle/>
          <a:p>
            <a:r>
              <a:rPr lang="en-US" dirty="0"/>
              <a:t>Adjuster overpaying the insured than the claimed amount (staying within their authorization limit)</a:t>
            </a:r>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#5</a:t>
            </a:r>
          </a:p>
        </p:txBody>
      </p:sp>
      <p:sp>
        <p:nvSpPr>
          <p:cNvPr id="5" name="Content Placeholder 2">
            <a:extLst>
              <a:ext uri="{FF2B5EF4-FFF2-40B4-BE49-F238E27FC236}">
                <a16:creationId xmlns:a16="http://schemas.microsoft.com/office/drawing/2014/main" id="{0EC36A31-0AB5-4C4C-823E-C507E64A307F}"/>
              </a:ext>
            </a:extLst>
          </p:cNvPr>
          <p:cNvSpPr txBox="1">
            <a:spLocks/>
          </p:cNvSpPr>
          <p:nvPr/>
        </p:nvSpPr>
        <p:spPr>
          <a:xfrm>
            <a:off x="2589212" y="2405102"/>
            <a:ext cx="8915400" cy="351928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rPr>
              <a:t>Example – if an adjustor has a limit of $500 and an insured claims $300 fro him/her. The adjustor approves a payment of $450 with a fraudulent intention. </a:t>
            </a:r>
          </a:p>
          <a:p>
            <a:endParaRPr lang="en-US" dirty="0">
              <a:solidFill>
                <a:schemeClr val="tx1"/>
              </a:solidFill>
            </a:endParaRPr>
          </a:p>
          <a:p>
            <a:r>
              <a:rPr lang="en-US" dirty="0"/>
              <a:t>Method of analysis</a:t>
            </a:r>
          </a:p>
          <a:p>
            <a:pPr marL="0" indent="0">
              <a:buNone/>
            </a:pPr>
            <a:r>
              <a:rPr lang="en-US" dirty="0"/>
              <a:t>Find the differences between the claim amount, paid amount and authorization limit for each claim and identify frequent differences.</a:t>
            </a:r>
          </a:p>
          <a:p>
            <a:pPr marL="0" indent="0">
              <a:buNone/>
            </a:pPr>
            <a:r>
              <a:rPr lang="en-US" dirty="0">
                <a:solidFill>
                  <a:schemeClr val="tx1"/>
                </a:solidFill>
              </a:rPr>
              <a:t>Assuming the claimed amount from the first reserves setup as the proxy (need to confirm this with Nick).</a:t>
            </a:r>
          </a:p>
        </p:txBody>
      </p:sp>
    </p:spTree>
    <p:extLst>
      <p:ext uri="{BB962C8B-B14F-4D97-AF65-F5344CB8AC3E}">
        <p14:creationId xmlns:p14="http://schemas.microsoft.com/office/powerpoint/2010/main" val="544780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AF23-28DB-4717-9BF8-6D9D62D455B2}"/>
              </a:ext>
            </a:extLst>
          </p:cNvPr>
          <p:cNvSpPr>
            <a:spLocks noGrp="1"/>
          </p:cNvSpPr>
          <p:nvPr>
            <p:ph type="title"/>
          </p:nvPr>
        </p:nvSpPr>
        <p:spPr/>
        <p:txBody>
          <a:bodyPr>
            <a:normAutofit fontScale="90000"/>
          </a:bodyPr>
          <a:lstStyle/>
          <a:p>
            <a:r>
              <a:rPr lang="en-US" dirty="0"/>
              <a:t>Adjustors with Bad history of frauds (Number of claims guidelines/ rules broken)</a:t>
            </a:r>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#7</a:t>
            </a:r>
          </a:p>
        </p:txBody>
      </p:sp>
      <p:sp>
        <p:nvSpPr>
          <p:cNvPr id="5" name="Content Placeholder 2">
            <a:extLst>
              <a:ext uri="{FF2B5EF4-FFF2-40B4-BE49-F238E27FC236}">
                <a16:creationId xmlns:a16="http://schemas.microsoft.com/office/drawing/2014/main" id="{0EC36A31-0AB5-4C4C-823E-C507E64A307F}"/>
              </a:ext>
            </a:extLst>
          </p:cNvPr>
          <p:cNvSpPr txBox="1">
            <a:spLocks/>
          </p:cNvSpPr>
          <p:nvPr/>
        </p:nvSpPr>
        <p:spPr>
          <a:xfrm>
            <a:off x="2589212" y="2405102"/>
            <a:ext cx="8915400" cy="242047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rPr>
              <a:t>Example – If there are a lot of complaints/ historical fraud cases against an adjustor – flag to be raised. </a:t>
            </a:r>
          </a:p>
          <a:p>
            <a:endParaRPr lang="en-US" dirty="0">
              <a:solidFill>
                <a:schemeClr val="tx1"/>
              </a:solidFill>
            </a:endParaRPr>
          </a:p>
          <a:p>
            <a:r>
              <a:rPr lang="en-US" dirty="0"/>
              <a:t>Method of analysis</a:t>
            </a:r>
          </a:p>
          <a:p>
            <a:pPr marL="0" indent="0">
              <a:buNone/>
            </a:pPr>
            <a:r>
              <a:rPr lang="en-US" dirty="0"/>
              <a:t>Check the fraud/ conduct of each adjustor to look for count of fraudulent/ </a:t>
            </a:r>
            <a:r>
              <a:rPr lang="en-US" dirty="0" err="1"/>
              <a:t>mis</a:t>
            </a:r>
            <a:r>
              <a:rPr lang="en-US" dirty="0"/>
              <a:t>-conduct cases for each adjustor. Ones with a high # of </a:t>
            </a:r>
            <a:r>
              <a:rPr lang="en-US" dirty="0" err="1"/>
              <a:t>mis</a:t>
            </a:r>
            <a:r>
              <a:rPr lang="en-US" dirty="0"/>
              <a:t>-conduct historical cases are the one’s to be flagged.</a:t>
            </a:r>
            <a:endParaRPr lang="en-US" dirty="0">
              <a:solidFill>
                <a:schemeClr val="tx1"/>
              </a:solidFill>
            </a:endParaRPr>
          </a:p>
        </p:txBody>
      </p:sp>
    </p:spTree>
    <p:extLst>
      <p:ext uri="{BB962C8B-B14F-4D97-AF65-F5344CB8AC3E}">
        <p14:creationId xmlns:p14="http://schemas.microsoft.com/office/powerpoint/2010/main" val="237372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AF23-28DB-4717-9BF8-6D9D62D455B2}"/>
              </a:ext>
            </a:extLst>
          </p:cNvPr>
          <p:cNvSpPr>
            <a:spLocks noGrp="1"/>
          </p:cNvSpPr>
          <p:nvPr>
            <p:ph type="title"/>
          </p:nvPr>
        </p:nvSpPr>
        <p:spPr/>
        <p:txBody>
          <a:bodyPr>
            <a:normAutofit fontScale="90000"/>
          </a:bodyPr>
          <a:lstStyle/>
          <a:p>
            <a:r>
              <a:rPr lang="en-US" dirty="0"/>
              <a:t>Years in company/ Credit score of adjustor and other external variables to be analyzed</a:t>
            </a:r>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#8</a:t>
            </a:r>
          </a:p>
        </p:txBody>
      </p:sp>
      <p:sp>
        <p:nvSpPr>
          <p:cNvPr id="5" name="Content Placeholder 2">
            <a:extLst>
              <a:ext uri="{FF2B5EF4-FFF2-40B4-BE49-F238E27FC236}">
                <a16:creationId xmlns:a16="http://schemas.microsoft.com/office/drawing/2014/main" id="{0EC36A31-0AB5-4C4C-823E-C507E64A307F}"/>
              </a:ext>
            </a:extLst>
          </p:cNvPr>
          <p:cNvSpPr txBox="1">
            <a:spLocks/>
          </p:cNvSpPr>
          <p:nvPr/>
        </p:nvSpPr>
        <p:spPr>
          <a:xfrm>
            <a:off x="2589212" y="2405102"/>
            <a:ext cx="8915400" cy="242047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rPr>
              <a:t>Reference the external sources of data like </a:t>
            </a:r>
            <a:r>
              <a:rPr lang="en-US" dirty="0" err="1">
                <a:solidFill>
                  <a:schemeClr val="tx1"/>
                </a:solidFill>
              </a:rPr>
              <a:t>EASI</a:t>
            </a:r>
            <a:r>
              <a:rPr lang="en-US" dirty="0">
                <a:solidFill>
                  <a:schemeClr val="tx1"/>
                </a:solidFill>
              </a:rPr>
              <a:t>/ ISO/ Lexus Nexus </a:t>
            </a:r>
            <a:r>
              <a:rPr lang="en-US" dirty="0" err="1">
                <a:solidFill>
                  <a:schemeClr val="tx1"/>
                </a:solidFill>
              </a:rPr>
              <a:t>etc</a:t>
            </a:r>
            <a:r>
              <a:rPr lang="en-US" dirty="0">
                <a:solidFill>
                  <a:schemeClr val="tx1"/>
                </a:solidFill>
              </a:rPr>
              <a:t> to find more information about the adjustors and see how they can help predict/ flag their fraudulent cases</a:t>
            </a:r>
          </a:p>
          <a:p>
            <a:endParaRPr lang="en-US" dirty="0">
              <a:solidFill>
                <a:schemeClr val="tx1"/>
              </a:solidFill>
            </a:endParaRPr>
          </a:p>
          <a:p>
            <a:r>
              <a:rPr lang="en-US" dirty="0"/>
              <a:t>Method of analysis – after pulling in the external information, use them to check for historical fraud. </a:t>
            </a:r>
          </a:p>
        </p:txBody>
      </p:sp>
    </p:spTree>
    <p:extLst>
      <p:ext uri="{BB962C8B-B14F-4D97-AF65-F5344CB8AC3E}">
        <p14:creationId xmlns:p14="http://schemas.microsoft.com/office/powerpoint/2010/main" val="143306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AF23-28DB-4717-9BF8-6D9D62D455B2}"/>
              </a:ext>
            </a:extLst>
          </p:cNvPr>
          <p:cNvSpPr>
            <a:spLocks noGrp="1"/>
          </p:cNvSpPr>
          <p:nvPr>
            <p:ph type="title"/>
          </p:nvPr>
        </p:nvSpPr>
        <p:spPr/>
        <p:txBody>
          <a:bodyPr>
            <a:normAutofit/>
          </a:bodyPr>
          <a:lstStyle/>
          <a:p>
            <a:r>
              <a:rPr lang="en-US" dirty="0"/>
              <a:t>Users(Managers/ Adjusters) changing the Authority Limits Frequently</a:t>
            </a:r>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#9</a:t>
            </a:r>
          </a:p>
        </p:txBody>
      </p:sp>
      <p:sp>
        <p:nvSpPr>
          <p:cNvPr id="5" name="Content Placeholder 2">
            <a:extLst>
              <a:ext uri="{FF2B5EF4-FFF2-40B4-BE49-F238E27FC236}">
                <a16:creationId xmlns:a16="http://schemas.microsoft.com/office/drawing/2014/main" id="{0EC36A31-0AB5-4C4C-823E-C507E64A307F}"/>
              </a:ext>
            </a:extLst>
          </p:cNvPr>
          <p:cNvSpPr txBox="1">
            <a:spLocks/>
          </p:cNvSpPr>
          <p:nvPr/>
        </p:nvSpPr>
        <p:spPr>
          <a:xfrm>
            <a:off x="2589212" y="2405102"/>
            <a:ext cx="8915400" cy="304287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rPr>
              <a:t>A user/ adjustor changes his/ her authority limit frequently and misuses that</a:t>
            </a:r>
          </a:p>
          <a:p>
            <a:endParaRPr lang="en-US" dirty="0">
              <a:solidFill>
                <a:schemeClr val="tx1"/>
              </a:solidFill>
            </a:endParaRPr>
          </a:p>
          <a:p>
            <a:r>
              <a:rPr lang="en-US" dirty="0"/>
              <a:t>Method of analysis – a)Finding users with role as Manager</a:t>
            </a:r>
          </a:p>
          <a:p>
            <a:pPr marL="0" indent="0">
              <a:buNone/>
            </a:pPr>
            <a:r>
              <a:rPr lang="en-US" dirty="0"/>
              <a:t>	b)Keeping Track on the change in Authority limits of the Adjusters</a:t>
            </a:r>
          </a:p>
          <a:p>
            <a:pPr marL="0" indent="0">
              <a:buNone/>
            </a:pPr>
            <a:r>
              <a:rPr lang="en-US" dirty="0"/>
              <a:t>	c)Find users who has access to Change the Authority Limits i.e., Who has 	role 'User Admin' Assigned to them.</a:t>
            </a:r>
          </a:p>
        </p:txBody>
      </p:sp>
    </p:spTree>
    <p:extLst>
      <p:ext uri="{BB962C8B-B14F-4D97-AF65-F5344CB8AC3E}">
        <p14:creationId xmlns:p14="http://schemas.microsoft.com/office/powerpoint/2010/main" val="258365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p:txBody>
          <a:bodyPr/>
          <a:lstStyle/>
          <a:p>
            <a:r>
              <a:rPr lang="en-US" dirty="0"/>
              <a:t>Number of approvals that a claim goes through </a:t>
            </a:r>
          </a:p>
        </p:txBody>
      </p:sp>
      <p:sp>
        <p:nvSpPr>
          <p:cNvPr id="3" name="Content Placeholder 2">
            <a:extLst>
              <a:ext uri="{FF2B5EF4-FFF2-40B4-BE49-F238E27FC236}">
                <a16:creationId xmlns:a16="http://schemas.microsoft.com/office/drawing/2014/main" id="{0EC36A31-0AB5-4C4C-823E-C507E64A307F}"/>
              </a:ext>
            </a:extLst>
          </p:cNvPr>
          <p:cNvSpPr>
            <a:spLocks noGrp="1"/>
          </p:cNvSpPr>
          <p:nvPr>
            <p:ph idx="1"/>
          </p:nvPr>
        </p:nvSpPr>
        <p:spPr/>
        <p:txBody>
          <a:bodyPr>
            <a:normAutofit/>
          </a:bodyPr>
          <a:lstStyle/>
          <a:p>
            <a:r>
              <a:rPr lang="en-US" dirty="0"/>
              <a:t>Summary of the # of approvals that a claim goes through and the distribution of the same</a:t>
            </a:r>
          </a:p>
          <a:p>
            <a:endParaRPr lang="en-US" dirty="0"/>
          </a:p>
          <a:p>
            <a:pPr>
              <a:buFont typeface="Wingdings" panose="05000000000000000000" pitchFamily="2" charset="2"/>
              <a:buChar char="Ø"/>
            </a:pPr>
            <a:r>
              <a:rPr lang="en-US" dirty="0"/>
              <a:t>Method of analysis: </a:t>
            </a:r>
          </a:p>
          <a:p>
            <a:pPr marL="0" indent="0">
              <a:buNone/>
            </a:pPr>
            <a:r>
              <a:rPr lang="en-US" dirty="0"/>
              <a:t>Find the # of approvals each claim has gone through and plot a pie chart of the same to see the distribution</a:t>
            </a:r>
          </a:p>
        </p:txBody>
      </p:sp>
      <p:sp>
        <p:nvSpPr>
          <p:cNvPr id="4" name="TextBox 3">
            <a:extLst>
              <a:ext uri="{FF2B5EF4-FFF2-40B4-BE49-F238E27FC236}">
                <a16:creationId xmlns:a16="http://schemas.microsoft.com/office/drawing/2014/main" id="{86016AF8-31E7-4B70-936C-0E4B02033539}"/>
              </a:ext>
            </a:extLst>
          </p:cNvPr>
          <p:cNvSpPr txBox="1"/>
          <p:nvPr/>
        </p:nvSpPr>
        <p:spPr>
          <a:xfrm>
            <a:off x="612559" y="781234"/>
            <a:ext cx="914400"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400857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p:txBody>
          <a:bodyPr/>
          <a:lstStyle/>
          <a:p>
            <a:r>
              <a:rPr lang="en-US" dirty="0"/>
              <a:t>Number of approvers that a claim goes through – Analysis Results</a:t>
            </a:r>
          </a:p>
        </p:txBody>
      </p:sp>
      <p:sp>
        <p:nvSpPr>
          <p:cNvPr id="4" name="TextBox 3">
            <a:extLst>
              <a:ext uri="{FF2B5EF4-FFF2-40B4-BE49-F238E27FC236}">
                <a16:creationId xmlns:a16="http://schemas.microsoft.com/office/drawing/2014/main" id="{86016AF8-31E7-4B70-936C-0E4B02033539}"/>
              </a:ext>
            </a:extLst>
          </p:cNvPr>
          <p:cNvSpPr txBox="1"/>
          <p:nvPr/>
        </p:nvSpPr>
        <p:spPr>
          <a:xfrm>
            <a:off x="612559" y="781234"/>
            <a:ext cx="914400" cy="369332"/>
          </a:xfrm>
          <a:prstGeom prst="rect">
            <a:avLst/>
          </a:prstGeom>
          <a:noFill/>
        </p:spPr>
        <p:txBody>
          <a:bodyPr wrap="square" rtlCol="0">
            <a:spAutoFit/>
          </a:bodyPr>
          <a:lstStyle/>
          <a:p>
            <a:r>
              <a:rPr lang="en-US" dirty="0"/>
              <a:t>#0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850" y="1966472"/>
            <a:ext cx="4481393" cy="4481393"/>
          </a:xfrm>
          <a:prstGeom prst="rect">
            <a:avLst/>
          </a:prstGeom>
        </p:spPr>
      </p:pic>
      <p:sp>
        <p:nvSpPr>
          <p:cNvPr id="8" name="TextBox 7"/>
          <p:cNvSpPr txBox="1"/>
          <p:nvPr/>
        </p:nvSpPr>
        <p:spPr>
          <a:xfrm>
            <a:off x="2454031" y="2205318"/>
            <a:ext cx="370856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Maximum (~63%) of the claims go through 2 approvals.</a:t>
            </a:r>
          </a:p>
          <a:p>
            <a:pPr marL="285750" indent="-285750">
              <a:buFont typeface="Arial" panose="020B0604020202020204" pitchFamily="34" charset="0"/>
              <a:buChar char="•"/>
            </a:pPr>
            <a:r>
              <a:rPr lang="en-US" dirty="0"/>
              <a:t>About 22% go through directly by the assigned user/ adjustor.</a:t>
            </a:r>
          </a:p>
          <a:p>
            <a:pPr marL="285750" indent="-285750">
              <a:buFont typeface="Arial" panose="020B0604020202020204" pitchFamily="34" charset="0"/>
              <a:buChar char="•"/>
            </a:pPr>
            <a:r>
              <a:rPr lang="en-US" dirty="0"/>
              <a:t>The % of claims that go through 3 or more users is a marginal ~2.5%</a:t>
            </a:r>
          </a:p>
          <a:p>
            <a:endParaRPr lang="en-US" dirty="0"/>
          </a:p>
          <a:p>
            <a:r>
              <a:rPr lang="en-US" dirty="0"/>
              <a:t>This analysis is present in the code under subsection </a:t>
            </a:r>
          </a:p>
          <a:p>
            <a:r>
              <a:rPr lang="en-US" dirty="0"/>
              <a:t>##### Number of approvals for each claim #####</a:t>
            </a:r>
          </a:p>
        </p:txBody>
      </p:sp>
      <p:sp>
        <p:nvSpPr>
          <p:cNvPr id="9" name="TextBox 8"/>
          <p:cNvSpPr txBox="1"/>
          <p:nvPr/>
        </p:nvSpPr>
        <p:spPr>
          <a:xfrm>
            <a:off x="2800394" y="6509337"/>
            <a:ext cx="5121845" cy="276999"/>
          </a:xfrm>
          <a:prstGeom prst="rect">
            <a:avLst/>
          </a:prstGeom>
          <a:noFill/>
        </p:spPr>
        <p:txBody>
          <a:bodyPr wrap="square" rtlCol="0">
            <a:spAutoFit/>
          </a:bodyPr>
          <a:lstStyle/>
          <a:p>
            <a:r>
              <a:rPr lang="en-US" sz="1200" dirty="0"/>
              <a:t>Note - This analysis is based on the Pekin Test data</a:t>
            </a:r>
          </a:p>
        </p:txBody>
      </p:sp>
    </p:spTree>
    <p:extLst>
      <p:ext uri="{BB962C8B-B14F-4D97-AF65-F5344CB8AC3E}">
        <p14:creationId xmlns:p14="http://schemas.microsoft.com/office/powerpoint/2010/main" val="3103335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p:txBody>
          <a:bodyPr/>
          <a:lstStyle/>
          <a:p>
            <a:r>
              <a:rPr lang="en-US" dirty="0"/>
              <a:t>Manual payments fraud</a:t>
            </a:r>
          </a:p>
        </p:txBody>
      </p:sp>
      <p:sp>
        <p:nvSpPr>
          <p:cNvPr id="3" name="Content Placeholder 2">
            <a:extLst>
              <a:ext uri="{FF2B5EF4-FFF2-40B4-BE49-F238E27FC236}">
                <a16:creationId xmlns:a16="http://schemas.microsoft.com/office/drawing/2014/main" id="{0EC36A31-0AB5-4C4C-823E-C507E64A307F}"/>
              </a:ext>
            </a:extLst>
          </p:cNvPr>
          <p:cNvSpPr>
            <a:spLocks noGrp="1"/>
          </p:cNvSpPr>
          <p:nvPr>
            <p:ph idx="1"/>
          </p:nvPr>
        </p:nvSpPr>
        <p:spPr>
          <a:xfrm>
            <a:off x="2420163" y="2133599"/>
            <a:ext cx="8915400" cy="4482353"/>
          </a:xfrm>
        </p:spPr>
        <p:txBody>
          <a:bodyPr>
            <a:noAutofit/>
          </a:bodyPr>
          <a:lstStyle/>
          <a:p>
            <a:r>
              <a:rPr lang="en-US" dirty="0"/>
              <a:t>Manual checks are made without any management approval or with limited approval/sign-off.</a:t>
            </a:r>
          </a:p>
          <a:p>
            <a:r>
              <a:rPr lang="en-US" dirty="0"/>
              <a:t>Manual checks are deliberately made to the wrong parties.</a:t>
            </a:r>
          </a:p>
          <a:p>
            <a:endParaRPr lang="en-US" dirty="0"/>
          </a:p>
          <a:p>
            <a:pPr marL="0" indent="0">
              <a:buNone/>
            </a:pPr>
            <a:r>
              <a:rPr lang="en-US" dirty="0"/>
              <a:t>Method of analysis: </a:t>
            </a:r>
          </a:p>
          <a:p>
            <a:pPr>
              <a:buFont typeface="Wingdings" panose="05000000000000000000" pitchFamily="2" charset="2"/>
              <a:buChar char="Ø"/>
            </a:pPr>
            <a:r>
              <a:rPr lang="en-US" dirty="0"/>
              <a:t>Transactions per claim handler – assuming a similar caseload, any noticeable changes in average transactions (</a:t>
            </a:r>
            <a:r>
              <a:rPr lang="en-US" dirty="0" err="1"/>
              <a:t>i.e</a:t>
            </a:r>
            <a:r>
              <a:rPr lang="en-US" dirty="0"/>
              <a:t> checks cut) can raise a flag. </a:t>
            </a:r>
          </a:p>
          <a:p>
            <a:pPr>
              <a:buFont typeface="Wingdings" panose="05000000000000000000" pitchFamily="2" charset="2"/>
              <a:buChar char="Ø"/>
            </a:pPr>
            <a:r>
              <a:rPr lang="en-US" dirty="0"/>
              <a:t>For every adjuster, compare the count and volume of manual payments made against others for similar cases. </a:t>
            </a:r>
          </a:p>
          <a:p>
            <a:pPr>
              <a:buFont typeface="Wingdings" panose="05000000000000000000" pitchFamily="2" charset="2"/>
              <a:buChar char="Ø"/>
            </a:pPr>
            <a:r>
              <a:rPr lang="en-US" dirty="0"/>
              <a:t>Showcase the count of adjustors in buckets of manual payment % amounts</a:t>
            </a:r>
          </a:p>
          <a:p>
            <a:pPr>
              <a:buFont typeface="Wingdings" panose="05000000000000000000" pitchFamily="2" charset="2"/>
              <a:buChar char="Ø"/>
            </a:pPr>
            <a:r>
              <a:rPr lang="en-US" dirty="0"/>
              <a:t>Named parties in checks and Insured names should be same.</a:t>
            </a:r>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76938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a:xfrm>
            <a:off x="2592925" y="624110"/>
            <a:ext cx="9140594" cy="1280890"/>
          </a:xfrm>
        </p:spPr>
        <p:txBody>
          <a:bodyPr/>
          <a:lstStyle/>
          <a:p>
            <a:r>
              <a:rPr lang="en-US" dirty="0"/>
              <a:t>Manual payments fraud – Analysis Results</a:t>
            </a:r>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#4</a:t>
            </a:r>
          </a:p>
        </p:txBody>
      </p:sp>
      <p:sp>
        <p:nvSpPr>
          <p:cNvPr id="6" name="TextBox 5"/>
          <p:cNvSpPr txBox="1"/>
          <p:nvPr/>
        </p:nvSpPr>
        <p:spPr>
          <a:xfrm>
            <a:off x="2650991" y="2205318"/>
            <a:ext cx="3511603" cy="3416320"/>
          </a:xfrm>
          <a:prstGeom prst="rect">
            <a:avLst/>
          </a:prstGeom>
          <a:noFill/>
        </p:spPr>
        <p:txBody>
          <a:bodyPr wrap="square" rtlCol="0">
            <a:spAutoFit/>
          </a:bodyPr>
          <a:lstStyle/>
          <a:p>
            <a:pPr marL="285750" indent="-285750">
              <a:buFont typeface="Arial" panose="020B0604020202020204" pitchFamily="34" charset="0"/>
              <a:buChar char="•"/>
            </a:pPr>
            <a:r>
              <a:rPr lang="en-US" dirty="0"/>
              <a:t>Only one adjustor in the test data had made manual payment </a:t>
            </a:r>
          </a:p>
          <a:p>
            <a:pPr marL="285750" indent="-285750">
              <a:buFont typeface="Arial" panose="020B0604020202020204" pitchFamily="34" charset="0"/>
              <a:buChar char="•"/>
            </a:pPr>
            <a:r>
              <a:rPr lang="en-US" dirty="0"/>
              <a:t>This manual payment was in the range of 10-15% of the total payments made from that adjustor</a:t>
            </a:r>
          </a:p>
          <a:p>
            <a:endParaRPr lang="en-US" dirty="0"/>
          </a:p>
          <a:p>
            <a:r>
              <a:rPr lang="en-US" dirty="0"/>
              <a:t>This analysis is present in the code under subsection</a:t>
            </a:r>
          </a:p>
          <a:p>
            <a:r>
              <a:rPr lang="en-US" dirty="0"/>
              <a:t>## Fraud </a:t>
            </a:r>
            <a:r>
              <a:rPr lang="en-US" dirty="0" err="1"/>
              <a:t>Scenerio</a:t>
            </a:r>
            <a:r>
              <a:rPr lang="en-US" dirty="0"/>
              <a:t> 3 : Manual </a:t>
            </a:r>
            <a:r>
              <a:rPr lang="en-US" dirty="0" err="1"/>
              <a:t>Cheque</a:t>
            </a:r>
            <a:r>
              <a:rPr lang="en-US" dirty="0"/>
              <a:t> Fraud ##</a:t>
            </a:r>
          </a:p>
        </p:txBody>
      </p:sp>
      <p:sp>
        <p:nvSpPr>
          <p:cNvPr id="7" name="TextBox 6"/>
          <p:cNvSpPr txBox="1"/>
          <p:nvPr/>
        </p:nvSpPr>
        <p:spPr>
          <a:xfrm>
            <a:off x="2800394" y="6509337"/>
            <a:ext cx="7941885" cy="276999"/>
          </a:xfrm>
          <a:prstGeom prst="rect">
            <a:avLst/>
          </a:prstGeom>
          <a:noFill/>
        </p:spPr>
        <p:txBody>
          <a:bodyPr wrap="square" rtlCol="0">
            <a:spAutoFit/>
          </a:bodyPr>
          <a:lstStyle/>
          <a:p>
            <a:r>
              <a:rPr lang="en-US" sz="1200" dirty="0"/>
              <a:t>Note - This analysis is based on the CC Test data, because this case didn’t exist in the Pekin data</a:t>
            </a:r>
          </a:p>
        </p:txBody>
      </p:sp>
      <p:graphicFrame>
        <p:nvGraphicFramePr>
          <p:cNvPr id="8" name="Chart 7"/>
          <p:cNvGraphicFramePr>
            <a:graphicFrameLocks/>
          </p:cNvGraphicFramePr>
          <p:nvPr>
            <p:extLst>
              <p:ext uri="{D42A27DB-BD31-4B8C-83A1-F6EECF244321}">
                <p14:modId xmlns:p14="http://schemas.microsoft.com/office/powerpoint/2010/main" val="1691399891"/>
              </p:ext>
            </p:extLst>
          </p:nvPr>
        </p:nvGraphicFramePr>
        <p:xfrm>
          <a:off x="6238154" y="2230354"/>
          <a:ext cx="4803802" cy="3366247"/>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2650991" y="5683637"/>
            <a:ext cx="8291073" cy="646331"/>
          </a:xfrm>
          <a:prstGeom prst="rect">
            <a:avLst/>
          </a:prstGeom>
          <a:noFill/>
        </p:spPr>
        <p:txBody>
          <a:bodyPr wrap="square" rtlCol="0">
            <a:spAutoFit/>
          </a:bodyPr>
          <a:lstStyle/>
          <a:p>
            <a:r>
              <a:rPr lang="en-US" dirty="0"/>
              <a:t>Next steps – 1. Include the experience level and loss cause wise analysis</a:t>
            </a:r>
          </a:p>
          <a:p>
            <a:r>
              <a:rPr lang="en-US" dirty="0"/>
              <a:t>2. Named parties in checks and Insured names should be same.</a:t>
            </a:r>
          </a:p>
        </p:txBody>
      </p:sp>
    </p:spTree>
    <p:extLst>
      <p:ext uri="{BB962C8B-B14F-4D97-AF65-F5344CB8AC3E}">
        <p14:creationId xmlns:p14="http://schemas.microsoft.com/office/powerpoint/2010/main" val="1712011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AF23-28DB-4717-9BF8-6D9D62D455B2}"/>
              </a:ext>
            </a:extLst>
          </p:cNvPr>
          <p:cNvSpPr>
            <a:spLocks noGrp="1"/>
          </p:cNvSpPr>
          <p:nvPr>
            <p:ph type="title"/>
          </p:nvPr>
        </p:nvSpPr>
        <p:spPr/>
        <p:txBody>
          <a:bodyPr>
            <a:normAutofit fontScale="90000"/>
          </a:bodyPr>
          <a:lstStyle/>
          <a:p>
            <a:r>
              <a:rPr lang="en-US" dirty="0"/>
              <a:t>Patterns of historical payments for each adjustor compared to the other adjustors (and this is done by experience level)</a:t>
            </a:r>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#6</a:t>
            </a:r>
          </a:p>
        </p:txBody>
      </p:sp>
      <p:sp>
        <p:nvSpPr>
          <p:cNvPr id="5" name="Content Placeholder 2">
            <a:extLst>
              <a:ext uri="{FF2B5EF4-FFF2-40B4-BE49-F238E27FC236}">
                <a16:creationId xmlns:a16="http://schemas.microsoft.com/office/drawing/2014/main" id="{0EC36A31-0AB5-4C4C-823E-C507E64A307F}"/>
              </a:ext>
            </a:extLst>
          </p:cNvPr>
          <p:cNvSpPr txBox="1">
            <a:spLocks/>
          </p:cNvSpPr>
          <p:nvPr/>
        </p:nvSpPr>
        <p:spPr>
          <a:xfrm>
            <a:off x="2589212" y="2405102"/>
            <a:ext cx="8915400" cy="242047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rPr>
              <a:t>Example – if in a non-catastrophe scenario, one adjustor has made 100 payments of $150 each for a certain type of accident while the average payment of all other adjustors for such an event is only $50. Then a flag to be raised and investigated further.</a:t>
            </a:r>
          </a:p>
          <a:p>
            <a:endParaRPr lang="en-US" dirty="0">
              <a:solidFill>
                <a:schemeClr val="tx1"/>
              </a:solidFill>
            </a:endParaRPr>
          </a:p>
          <a:p>
            <a:r>
              <a:rPr lang="en-US" dirty="0"/>
              <a:t>Method of analysis</a:t>
            </a:r>
          </a:p>
          <a:p>
            <a:pPr marL="0" indent="0">
              <a:buNone/>
            </a:pPr>
            <a:r>
              <a:rPr lang="en-US" dirty="0"/>
              <a:t>Compare the payments made by loss type for each adjustor by analyzing their payments distribution. </a:t>
            </a:r>
          </a:p>
          <a:p>
            <a:pPr marL="0" indent="0">
              <a:buNone/>
            </a:pPr>
            <a:r>
              <a:rPr lang="en-US" dirty="0"/>
              <a:t>Compare the payments of each adjustor with the Mean + SD/ Mean + 2SD/ Mean + 3SD of all the adjustors in that cohort to flag the outliers.</a:t>
            </a:r>
          </a:p>
          <a:p>
            <a:pPr marL="0" indent="0">
              <a:buNone/>
            </a:pPr>
            <a:r>
              <a:rPr lang="en-US" dirty="0">
                <a:solidFill>
                  <a:schemeClr val="tx1"/>
                </a:solidFill>
              </a:rPr>
              <a:t>(Experience level unavailable in the data hence done it overall).</a:t>
            </a:r>
          </a:p>
        </p:txBody>
      </p:sp>
    </p:spTree>
    <p:extLst>
      <p:ext uri="{BB962C8B-B14F-4D97-AF65-F5344CB8AC3E}">
        <p14:creationId xmlns:p14="http://schemas.microsoft.com/office/powerpoint/2010/main" val="302878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AF23-28DB-4717-9BF8-6D9D62D455B2}"/>
              </a:ext>
            </a:extLst>
          </p:cNvPr>
          <p:cNvSpPr>
            <a:spLocks noGrp="1"/>
          </p:cNvSpPr>
          <p:nvPr>
            <p:ph type="title"/>
          </p:nvPr>
        </p:nvSpPr>
        <p:spPr/>
        <p:txBody>
          <a:bodyPr>
            <a:normAutofit/>
          </a:bodyPr>
          <a:lstStyle/>
          <a:p>
            <a:r>
              <a:rPr lang="en-US" dirty="0"/>
              <a:t>Patterns of historical payments for each adjustor – Analysis Results</a:t>
            </a:r>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#6</a:t>
            </a:r>
          </a:p>
        </p:txBody>
      </p:sp>
      <p:graphicFrame>
        <p:nvGraphicFramePr>
          <p:cNvPr id="6" name="Chart 5"/>
          <p:cNvGraphicFramePr>
            <a:graphicFrameLocks/>
          </p:cNvGraphicFramePr>
          <p:nvPr>
            <p:extLst>
              <p:ext uri="{D42A27DB-BD31-4B8C-83A1-F6EECF244321}">
                <p14:modId xmlns:p14="http://schemas.microsoft.com/office/powerpoint/2010/main" val="2638280719"/>
              </p:ext>
            </p:extLst>
          </p:nvPr>
        </p:nvGraphicFramePr>
        <p:xfrm>
          <a:off x="5171354" y="1958789"/>
          <a:ext cx="6523745" cy="3890042"/>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1526959" y="1958789"/>
            <a:ext cx="364439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Maximum payments by adjustors (above the threshold) have been made for loss Cause ‘Explosion’ and ‘Burn or Scald’ </a:t>
            </a:r>
          </a:p>
          <a:p>
            <a:pPr marL="285750" indent="-285750">
              <a:buFont typeface="Arial" panose="020B0604020202020204" pitchFamily="34" charset="0"/>
              <a:buChar char="•"/>
            </a:pPr>
            <a:r>
              <a:rPr lang="en-US" dirty="0"/>
              <a:t>Further deep dive should be done on these as next steps.</a:t>
            </a:r>
          </a:p>
          <a:p>
            <a:endParaRPr lang="en-US" dirty="0"/>
          </a:p>
          <a:p>
            <a:r>
              <a:rPr lang="en-US" dirty="0"/>
              <a:t>This analysis is present in the code under subsection</a:t>
            </a:r>
          </a:p>
          <a:p>
            <a:r>
              <a:rPr lang="en-US" dirty="0"/>
              <a:t>## Fraud 5 : Adjustor Overpaying for certain cause ##</a:t>
            </a:r>
          </a:p>
        </p:txBody>
      </p:sp>
      <p:sp>
        <p:nvSpPr>
          <p:cNvPr id="9" name="TextBox 8"/>
          <p:cNvSpPr txBox="1"/>
          <p:nvPr/>
        </p:nvSpPr>
        <p:spPr>
          <a:xfrm>
            <a:off x="2800394" y="6509337"/>
            <a:ext cx="5121845" cy="276999"/>
          </a:xfrm>
          <a:prstGeom prst="rect">
            <a:avLst/>
          </a:prstGeom>
          <a:noFill/>
        </p:spPr>
        <p:txBody>
          <a:bodyPr wrap="square" rtlCol="0">
            <a:spAutoFit/>
          </a:bodyPr>
          <a:lstStyle/>
          <a:p>
            <a:r>
              <a:rPr lang="en-US" sz="1200" dirty="0"/>
              <a:t>Note - This analysis is based on the Pekin Test data</a:t>
            </a:r>
          </a:p>
        </p:txBody>
      </p:sp>
    </p:spTree>
    <p:extLst>
      <p:ext uri="{BB962C8B-B14F-4D97-AF65-F5344CB8AC3E}">
        <p14:creationId xmlns:p14="http://schemas.microsoft.com/office/powerpoint/2010/main" val="1684753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a:xfrm>
            <a:off x="2592925" y="624110"/>
            <a:ext cx="9294275" cy="1280890"/>
          </a:xfrm>
        </p:spPr>
        <p:txBody>
          <a:bodyPr/>
          <a:lstStyle/>
          <a:p>
            <a:r>
              <a:rPr lang="en-US" dirty="0"/>
              <a:t>Multiple payments to same party/vendor</a:t>
            </a:r>
          </a:p>
        </p:txBody>
      </p:sp>
      <p:sp>
        <p:nvSpPr>
          <p:cNvPr id="3" name="Content Placeholder 2">
            <a:extLst>
              <a:ext uri="{FF2B5EF4-FFF2-40B4-BE49-F238E27FC236}">
                <a16:creationId xmlns:a16="http://schemas.microsoft.com/office/drawing/2014/main" id="{0EC36A31-0AB5-4C4C-823E-C507E64A307F}"/>
              </a:ext>
            </a:extLst>
          </p:cNvPr>
          <p:cNvSpPr>
            <a:spLocks noGrp="1"/>
          </p:cNvSpPr>
          <p:nvPr>
            <p:ph idx="1"/>
          </p:nvPr>
        </p:nvSpPr>
        <p:spPr/>
        <p:txBody>
          <a:bodyPr>
            <a:normAutofit fontScale="85000" lnSpcReduction="10000"/>
          </a:bodyPr>
          <a:lstStyle/>
          <a:p>
            <a:r>
              <a:rPr lang="en-US" dirty="0"/>
              <a:t>1a. Identify those adjustor/insured combinations where there is a high frequency/ severity of payments made (compared to others for the same adjustor for similar events/ causes)</a:t>
            </a:r>
          </a:p>
          <a:p>
            <a:r>
              <a:rPr lang="en-US" dirty="0">
                <a:solidFill>
                  <a:srgbClr val="FF0000"/>
                </a:solidFill>
              </a:rPr>
              <a:t>1b. Adjustor- Receiver fraud Pair</a:t>
            </a:r>
          </a:p>
          <a:p>
            <a:r>
              <a:rPr lang="en-US" dirty="0"/>
              <a:t>1c. Adjustor- Claimant fraud Pair</a:t>
            </a:r>
          </a:p>
          <a:p>
            <a:endParaRPr lang="en-US" dirty="0"/>
          </a:p>
          <a:p>
            <a:pPr>
              <a:buFont typeface="Wingdings" panose="05000000000000000000" pitchFamily="2" charset="2"/>
              <a:buChar char="Ø"/>
            </a:pPr>
            <a:r>
              <a:rPr lang="en-US" dirty="0"/>
              <a:t>Method of analysis: </a:t>
            </a:r>
          </a:p>
          <a:p>
            <a:pPr marL="0" indent="0">
              <a:buNone/>
            </a:pPr>
            <a:r>
              <a:rPr lang="en-US" dirty="0"/>
              <a:t>We rollup the claim payments for each Insured/claimant/Receiver and identify those combinations of Insured/claimant/Receiver – Adjustor that have the highest frequency compared to other adjustors that they have faced. </a:t>
            </a:r>
          </a:p>
          <a:p>
            <a:pPr marL="0" indent="0">
              <a:buNone/>
            </a:pPr>
            <a:r>
              <a:rPr lang="en-US" dirty="0"/>
              <a:t>Then roll that up by adjustor level to see which adjustor has the highest count of customers (for which they have approved the most) against them. Take </a:t>
            </a:r>
            <a:r>
              <a:rPr lang="en-US" dirty="0" err="1"/>
              <a:t>Mean+SD</a:t>
            </a:r>
            <a:r>
              <a:rPr lang="en-US" dirty="0"/>
              <a:t> as the threshold to flag those adjustors above the threshold as compared with the other adjustors. </a:t>
            </a:r>
          </a:p>
          <a:p>
            <a:pPr marL="0" indent="0">
              <a:buNone/>
            </a:pPr>
            <a:r>
              <a:rPr lang="en-US" dirty="0"/>
              <a:t>To be done by adjustor experience level.</a:t>
            </a:r>
          </a:p>
        </p:txBody>
      </p:sp>
      <p:sp>
        <p:nvSpPr>
          <p:cNvPr id="4" name="TextBox 3">
            <a:extLst>
              <a:ext uri="{FF2B5EF4-FFF2-40B4-BE49-F238E27FC236}">
                <a16:creationId xmlns:a16="http://schemas.microsoft.com/office/drawing/2014/main" id="{86016AF8-31E7-4B70-936C-0E4B02033539}"/>
              </a:ext>
            </a:extLst>
          </p:cNvPr>
          <p:cNvSpPr txBox="1"/>
          <p:nvPr/>
        </p:nvSpPr>
        <p:spPr>
          <a:xfrm>
            <a:off x="612559" y="781234"/>
            <a:ext cx="91440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2119030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a:xfrm>
            <a:off x="2592925" y="624110"/>
            <a:ext cx="9478692" cy="1280890"/>
          </a:xfrm>
        </p:spPr>
        <p:txBody>
          <a:bodyPr/>
          <a:lstStyle/>
          <a:p>
            <a:r>
              <a:rPr lang="en-US" dirty="0"/>
              <a:t>Multiple payments to same party/vendor – Analysis Results</a:t>
            </a:r>
          </a:p>
        </p:txBody>
      </p:sp>
      <p:sp>
        <p:nvSpPr>
          <p:cNvPr id="3" name="Content Placeholder 2">
            <a:extLst>
              <a:ext uri="{FF2B5EF4-FFF2-40B4-BE49-F238E27FC236}">
                <a16:creationId xmlns:a16="http://schemas.microsoft.com/office/drawing/2014/main" id="{0EC36A31-0AB5-4C4C-823E-C507E64A307F}"/>
              </a:ext>
            </a:extLst>
          </p:cNvPr>
          <p:cNvSpPr>
            <a:spLocks noGrp="1"/>
          </p:cNvSpPr>
          <p:nvPr>
            <p:ph idx="1"/>
          </p:nvPr>
        </p:nvSpPr>
        <p:spPr>
          <a:xfrm>
            <a:off x="2589212" y="2133600"/>
            <a:ext cx="3465806" cy="3777622"/>
          </a:xfrm>
        </p:spPr>
        <p:txBody>
          <a:bodyPr>
            <a:normAutofit/>
          </a:bodyPr>
          <a:lstStyle/>
          <a:p>
            <a:r>
              <a:rPr lang="en-US" dirty="0"/>
              <a:t>1b. Adjustor- Receiver fraud Pair</a:t>
            </a:r>
          </a:p>
        </p:txBody>
      </p:sp>
      <p:sp>
        <p:nvSpPr>
          <p:cNvPr id="4" name="TextBox 3">
            <a:extLst>
              <a:ext uri="{FF2B5EF4-FFF2-40B4-BE49-F238E27FC236}">
                <a16:creationId xmlns:a16="http://schemas.microsoft.com/office/drawing/2014/main" id="{86016AF8-31E7-4B70-936C-0E4B02033539}"/>
              </a:ext>
            </a:extLst>
          </p:cNvPr>
          <p:cNvSpPr txBox="1"/>
          <p:nvPr/>
        </p:nvSpPr>
        <p:spPr>
          <a:xfrm>
            <a:off x="612559" y="781234"/>
            <a:ext cx="91440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12085552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2724</TotalTime>
  <Words>1301</Words>
  <Application>Microsoft Office PowerPoint</Application>
  <PresentationFormat>Widescreen</PresentationFormat>
  <Paragraphs>115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Wisp</vt:lpstr>
      <vt:lpstr>Fraud Scenarios </vt:lpstr>
      <vt:lpstr>Number of approvals that a claim goes through </vt:lpstr>
      <vt:lpstr>Number of approvers that a claim goes through – Analysis Results</vt:lpstr>
      <vt:lpstr>Manual payments fraud</vt:lpstr>
      <vt:lpstr>Manual payments fraud – Analysis Results</vt:lpstr>
      <vt:lpstr>Patterns of historical payments for each adjustor compared to the other adjustors (and this is done by experience level)</vt:lpstr>
      <vt:lpstr>Patterns of historical payments for each adjustor – Analysis Results</vt:lpstr>
      <vt:lpstr>Multiple payments to same party/vendor</vt:lpstr>
      <vt:lpstr>Multiple payments to same party/vendor – Analysis Results</vt:lpstr>
      <vt:lpstr>Advisory Allowance Fraud</vt:lpstr>
      <vt:lpstr>Authority level fraud</vt:lpstr>
      <vt:lpstr>Adjuster overpaying the insured than the claimed amount (staying within their authorization limit)</vt:lpstr>
      <vt:lpstr>Adjustors with Bad history of frauds (Number of claims guidelines/ rules broken)</vt:lpstr>
      <vt:lpstr>Years in company/ Credit score of adjustor and other external variables to be analyzed</vt:lpstr>
      <vt:lpstr>Users(Managers/ Adjusters) changing the Authority Limits Frequently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Scenarios</dc:title>
  <dc:creator>Shroff, Rajni (US - Boston)</dc:creator>
  <cp:lastModifiedBy>Administrator</cp:lastModifiedBy>
  <cp:revision>87</cp:revision>
  <dcterms:created xsi:type="dcterms:W3CDTF">2018-09-25T18:26:36Z</dcterms:created>
  <dcterms:modified xsi:type="dcterms:W3CDTF">2018-10-15T13:15:39Z</dcterms:modified>
</cp:coreProperties>
</file>