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695" r:id="rId2"/>
  </p:sldMasterIdLst>
  <p:notesMasterIdLst>
    <p:notesMasterId r:id="rId5"/>
  </p:notesMasterIdLst>
  <p:handoutMasterIdLst>
    <p:handoutMasterId r:id="rId6"/>
  </p:handoutMasterIdLst>
  <p:sldIdLst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bhu, Sushant" initials="SP" lastIdx="28" clrIdx="0">
    <p:extLst/>
  </p:cmAuthor>
  <p:cmAuthor id="2" name="Gill, Ashley" initials="AG" lastIdx="5" clrIdx="1">
    <p:extLst>
      <p:ext uri="{19B8F6BF-5375-455C-9EA6-DF929625EA0E}">
        <p15:presenceInfo xmlns:p15="http://schemas.microsoft.com/office/powerpoint/2012/main" userId="Gill, Ashle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4066B2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2" autoAdjust="0"/>
    <p:restoredTop sz="95677" autoAdjust="0"/>
  </p:normalViewPr>
  <p:slideViewPr>
    <p:cSldViewPr snapToGrid="0">
      <p:cViewPr varScale="1">
        <p:scale>
          <a:sx n="71" d="100"/>
          <a:sy n="71" d="100"/>
        </p:scale>
        <p:origin x="12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04"/>
    </p:cViewPr>
  </p:sorterViewPr>
  <p:notesViewPr>
    <p:cSldViewPr snapToGrid="0">
      <p:cViewPr varScale="1">
        <p:scale>
          <a:sx n="67" d="100"/>
          <a:sy n="67" d="100"/>
        </p:scale>
        <p:origin x="-3276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F6185-77FF-436B-9426-F0BB1E45DCD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02B08-1ACD-4BD4-89C5-FBF8530C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36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868CD-D9D3-4810-B796-420ED53ACEA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34E66-A0A5-4B9F-A2D7-5D116A8A2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74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9E439-0A36-4389-B1D4-036D35E9F4E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67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text only or prim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97603"/>
            <a:ext cx="4628956" cy="842400"/>
          </a:xfrm>
        </p:spPr>
        <p:txBody>
          <a:bodyPr lIns="0" tIns="0" rIns="0" bIns="0" anchor="b">
            <a:noAutofit/>
          </a:bodyPr>
          <a:lstStyle>
            <a:lvl1pPr>
              <a:defRPr sz="280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778756"/>
            <a:ext cx="4629600" cy="1371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 descr="DEL_PRI_RGB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5984" y="399576"/>
            <a:ext cx="1720800" cy="32253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, 1 column (2/3 of page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834640" y="1611312"/>
            <a:ext cx="5943600" cy="4746625"/>
          </a:xfr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5723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(1/3 of page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65760" y="1611312"/>
            <a:ext cx="2103120" cy="4746625"/>
          </a:xfr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8703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(1/3 of page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675120" y="1611312"/>
            <a:ext cx="2103120" cy="4746625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4928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365760" y="1611313"/>
            <a:ext cx="4114800" cy="4735487"/>
          </a:xfrm>
        </p:spPr>
        <p:txBody>
          <a:bodyPr/>
          <a:lstStyle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663440" y="1611313"/>
            <a:ext cx="4114800" cy="4735487"/>
          </a:xfrm>
        </p:spPr>
        <p:txBody>
          <a:bodyPr/>
          <a:lstStyle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9120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41148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4114800" cy="757255"/>
          </a:xfr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4114800" cy="4733788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1067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66749"/>
          </a:xfr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4114800" cy="4733788"/>
          </a:xfr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8949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393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with prim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4800" baseline="0">
                <a:solidFill>
                  <a:schemeClr val="accent2"/>
                </a:solidFill>
              </a:defRPr>
            </a:lvl1pPr>
            <a:lvl2pPr>
              <a:defRPr sz="6000">
                <a:solidFill>
                  <a:schemeClr val="accent2"/>
                </a:solidFill>
              </a:defRPr>
            </a:lvl2pPr>
            <a:lvl3pPr>
              <a:defRPr sz="6000">
                <a:solidFill>
                  <a:schemeClr val="accent2"/>
                </a:solidFill>
              </a:defRPr>
            </a:lvl3pPr>
            <a:lvl4pPr>
              <a:defRPr sz="6000">
                <a:solidFill>
                  <a:schemeClr val="accent2"/>
                </a:solidFill>
              </a:defRPr>
            </a:lvl4pPr>
            <a:lvl5pPr>
              <a:defRPr sz="6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38666493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with second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818068"/>
            <a:ext cx="2811073" cy="3007406"/>
          </a:xfrm>
        </p:spPr>
        <p:txBody>
          <a:bodyPr/>
          <a:lstStyle>
            <a:lvl1pPr>
              <a:defRPr sz="4800">
                <a:solidFill>
                  <a:schemeClr val="accent2"/>
                </a:solidFill>
              </a:defRPr>
            </a:lvl1pPr>
            <a:lvl2pPr>
              <a:defRPr sz="4800">
                <a:solidFill>
                  <a:schemeClr val="accent2"/>
                </a:solidFill>
              </a:defRPr>
            </a:lvl2pPr>
            <a:lvl3pPr>
              <a:defRPr sz="4800">
                <a:solidFill>
                  <a:schemeClr val="accent2"/>
                </a:solidFill>
              </a:defRPr>
            </a:lvl3pPr>
            <a:lvl4pPr>
              <a:defRPr sz="4800">
                <a:solidFill>
                  <a:schemeClr val="accent2"/>
                </a:solidFill>
              </a:defRPr>
            </a:lvl4pPr>
            <a:lvl5pPr>
              <a:defRPr sz="48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419957290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Mediu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125" y="1611313"/>
            <a:ext cx="5943600" cy="4746625"/>
          </a:xfrm>
        </p:spPr>
        <p:txBody>
          <a:bodyPr/>
          <a:lstStyle>
            <a:lvl1pPr>
              <a:spcBef>
                <a:spcPts val="3600"/>
              </a:spcBef>
              <a:defRPr sz="2000">
                <a:solidFill>
                  <a:schemeClr val="accent3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836595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t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EL_PRI_RGB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5984" y="399576"/>
            <a:ext cx="1720800" cy="32253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675755" y="588841"/>
            <a:ext cx="2103120" cy="1005840"/>
          </a:xfrm>
        </p:spPr>
        <p:txBody>
          <a:bodyPr/>
          <a:lstStyle>
            <a:lvl1pPr>
              <a:spcBef>
                <a:spcPts val="200"/>
              </a:spcBef>
              <a:defRPr sz="1000">
                <a:solidFill>
                  <a:schemeClr val="tx2"/>
                </a:solidFill>
              </a:defRPr>
            </a:lvl1pPr>
            <a:lvl2pPr>
              <a:defRPr sz="105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5760" y="1611312"/>
            <a:ext cx="2103120" cy="4745736"/>
          </a:xfrm>
        </p:spPr>
        <p:txBody>
          <a:bodyPr/>
          <a:lstStyle>
            <a:lvl1pPr>
              <a:spcBef>
                <a:spcPts val="300"/>
              </a:spcBef>
              <a:defRPr sz="105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835275" y="1611312"/>
            <a:ext cx="5943600" cy="4746625"/>
          </a:xfrm>
        </p:spPr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6923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125" y="1611313"/>
            <a:ext cx="5943600" cy="4746625"/>
          </a:xfrm>
        </p:spPr>
        <p:txBody>
          <a:bodyPr/>
          <a:lstStyle>
            <a:lvl1pPr>
              <a:spcBef>
                <a:spcPts val="3600"/>
              </a:spcBef>
              <a:defRPr sz="2000">
                <a:solidFill>
                  <a:schemeClr val="accent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522584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ilde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EL_PRI_RGB.gi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897" y="3904488"/>
            <a:ext cx="17208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5321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585788" y="774700"/>
            <a:ext cx="7972425" cy="47958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90000" rIns="90000" bIns="90000" anchor="ctr"/>
          <a:lstStyle/>
          <a:p>
            <a:pPr marL="119063" indent="-119063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GB" sz="1100" b="1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5" name="Picture 5" descr="LLP logo with big space copy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95" t="1778" b="59770"/>
          <a:stretch>
            <a:fillRect/>
          </a:stretch>
        </p:blipFill>
        <p:spPr bwMode="gray">
          <a:xfrm>
            <a:off x="895350" y="6026150"/>
            <a:ext cx="1444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gray">
          <a:xfrm>
            <a:off x="892175" y="4756150"/>
            <a:ext cx="1585913" cy="201613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200" dirty="0">
                <a:solidFill>
                  <a:srgbClr val="000000"/>
                </a:solidFill>
                <a:cs typeface="Arial" charset="0"/>
              </a:rPr>
              <a:t>Deloitte Consulting LLP</a:t>
            </a:r>
          </a:p>
        </p:txBody>
      </p:sp>
      <p:sp>
        <p:nvSpPr>
          <p:cNvPr id="370073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892175" y="2581275"/>
            <a:ext cx="6581775" cy="549275"/>
          </a:xfrm>
        </p:spPr>
        <p:txBody>
          <a:bodyPr/>
          <a:lstStyle>
            <a:lvl1pPr>
              <a:lnSpc>
                <a:spcPts val="22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70074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5" y="3402013"/>
            <a:ext cx="6583363" cy="439737"/>
          </a:xfrm>
          <a:ln/>
        </p:spPr>
        <p:txBody>
          <a:bodyPr/>
          <a:lstStyle>
            <a:lvl1pPr>
              <a:lnSpc>
                <a:spcPts val="1600"/>
              </a:lnSpc>
              <a:spcBef>
                <a:spcPct val="15000"/>
              </a:spcBef>
              <a:buClrTx/>
              <a:buNone/>
              <a:defRPr sz="1400" b="1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232825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ief Prefa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 userDrawn="1"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1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46504" y="2368296"/>
            <a:ext cx="5632704" cy="2487168"/>
          </a:xfrm>
        </p:spPr>
        <p:txBody>
          <a:bodyPr tIns="73152" bIns="73152"/>
          <a:lstStyle>
            <a:lvl1pPr eaLnBrk="1" hangingPunct="1"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lvl1pPr>
            <a:lvl5pPr>
              <a:buNone/>
              <a:defRPr/>
            </a:lvl5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313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er Introduc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/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/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700734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5"/>
          <p:cNvSpPr>
            <a:spLocks noChangeShapeType="1"/>
          </p:cNvSpPr>
          <p:nvPr userDrawn="1"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514350"/>
            <a:ext cx="8345487" cy="2587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346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 userDrawn="1"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1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2478088" y="2136775"/>
            <a:ext cx="4167187" cy="228600"/>
          </a:xfrm>
          <a:prstGeom prst="rect">
            <a:avLst/>
          </a:prstGeom>
          <a:solidFill>
            <a:schemeClr val="bg1"/>
          </a:solidFill>
          <a:ln w="12700" cap="rnd" algn="ctr">
            <a:noFill/>
            <a:miter lim="800000"/>
            <a:headEnd/>
            <a:tailEnd/>
          </a:ln>
        </p:spPr>
        <p:txBody>
          <a:bodyPr wrap="none" lIns="72000" tIns="0" rIns="72000" bIns="0" anchor="b" anchorCtr="1"/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889504" y="3081528"/>
            <a:ext cx="3346704" cy="256032"/>
          </a:xfrm>
          <a:solidFill>
            <a:schemeClr val="bg1"/>
          </a:solidFill>
        </p:spPr>
        <p:txBody>
          <a:bodyPr lIns="73152" rIns="73152" anchor="ctr" anchorCtr="1"/>
          <a:lstStyle>
            <a:lvl1pPr>
              <a:buNone/>
              <a:defRPr sz="1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33427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407622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5041537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835234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1451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125" y="1611313"/>
            <a:ext cx="5943600" cy="4746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675120" y="1611312"/>
            <a:ext cx="2103120" cy="4746625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66187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with paragraph, dash,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244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255264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126480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218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2" y="1399032"/>
            <a:ext cx="401421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93192" y="4041648"/>
            <a:ext cx="4005072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36592" y="4041648"/>
            <a:ext cx="4005072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037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3255264" y="1399032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126480" y="1399032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4041839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3255264" y="4041839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6126480" y="4041839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76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63551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66544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66544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2066544" y="520293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</a:t>
            </a:r>
            <a:r>
              <a:rPr lang="en-US"/>
              <a:t>to edit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5577840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5577840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5577840" y="520293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440621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points - 5 points 2 columns/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795528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965192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95528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965192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795528" y="3456432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795528" y="453542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795528" y="561441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27"/>
          </p:nvPr>
        </p:nvSpPr>
        <p:spPr>
          <a:xfrm>
            <a:off x="4965192" y="3456432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34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4965192" y="453542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31"/>
          </p:nvPr>
        </p:nvSpPr>
        <p:spPr>
          <a:xfrm>
            <a:off x="4965192" y="561441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672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points - 5 points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795528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5138928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95528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5138928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795528" y="3456432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28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utlined i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249631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59943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70255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2930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 with text boxes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2432304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462272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4709160"/>
            <a:ext cx="400507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4709160"/>
            <a:ext cx="400507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6501384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3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65760" y="295683"/>
            <a:ext cx="5394960" cy="12435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65760" y="1611313"/>
            <a:ext cx="5394960" cy="4735487"/>
          </a:xfr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10875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2" y="1399032"/>
            <a:ext cx="4005072" cy="22585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36592" y="4041648"/>
            <a:ext cx="4005072" cy="22585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473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- 3/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93192" y="4270248"/>
            <a:ext cx="2633472" cy="20299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59836" y="4270248"/>
            <a:ext cx="2633472" cy="20299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6126480" y="4270248"/>
            <a:ext cx="2633472" cy="20299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016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- 2/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93192" y="4864608"/>
            <a:ext cx="4005072" cy="108813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4736592" y="4864608"/>
            <a:ext cx="4005072" cy="108813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7688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93192" y="1709928"/>
            <a:ext cx="3035808" cy="4434840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1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89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chelangelo (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2898648"/>
            <a:ext cx="4014216" cy="339242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2898648"/>
            <a:ext cx="4014216" cy="339242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799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chelangelo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197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2697480"/>
            <a:ext cx="4005072" cy="3346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2697480"/>
            <a:ext cx="4005072" cy="3346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444752" y="13990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1" i="1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788152" y="13990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1" i="1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119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s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2697480"/>
            <a:ext cx="4005072" cy="102412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2697480"/>
            <a:ext cx="4005072" cy="102412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444752" y="1399032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788152" y="1399032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393192" y="5202936"/>
            <a:ext cx="4005072" cy="102412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30"/>
          </p:nvPr>
        </p:nvSpPr>
        <p:spPr>
          <a:xfrm>
            <a:off x="4736592" y="5202936"/>
            <a:ext cx="4005072" cy="102412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3"/>
          </p:nvPr>
        </p:nvSpPr>
        <p:spPr>
          <a:xfrm>
            <a:off x="1444752" y="3904488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34"/>
          </p:nvPr>
        </p:nvSpPr>
        <p:spPr>
          <a:xfrm>
            <a:off x="5788152" y="3904488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315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s -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344168" y="1097280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669280" y="1097280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3"/>
          </p:nvPr>
        </p:nvSpPr>
        <p:spPr>
          <a:xfrm>
            <a:off x="1344168" y="241401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34"/>
          </p:nvPr>
        </p:nvSpPr>
        <p:spPr>
          <a:xfrm>
            <a:off x="5678424" y="241401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37"/>
          </p:nvPr>
        </p:nvSpPr>
        <p:spPr>
          <a:xfrm>
            <a:off x="1344168" y="373989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5788152" y="373989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41"/>
          </p:nvPr>
        </p:nvSpPr>
        <p:spPr>
          <a:xfrm>
            <a:off x="1344168" y="50566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678424" y="50566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328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-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2" y="1399032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93192" y="4041648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36592" y="4041648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5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611313"/>
            <a:ext cx="8412480" cy="4734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91110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0632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7"/>
          <p:cNvSpPr txBox="1">
            <a:spLocks/>
          </p:cNvSpPr>
          <p:nvPr userDrawn="1"/>
        </p:nvSpPr>
        <p:spPr>
          <a:xfrm>
            <a:off x="792163" y="1177925"/>
            <a:ext cx="4005262" cy="1023938"/>
          </a:xfrm>
          <a:prstGeom prst="rect">
            <a:avLst/>
          </a:prstGeom>
        </p:spPr>
        <p:txBody>
          <a:bodyPr/>
          <a:lstStyle/>
          <a:p>
            <a:pPr marL="169863" lvl="1" indent="-168275"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Font typeface="Wingdings 2" pitchFamily="18" charset="2"/>
              <a:buChar char="¡"/>
              <a:defRPr/>
            </a:pPr>
            <a:r>
              <a:rPr lang="en-US" sz="1100" dirty="0">
                <a:solidFill>
                  <a:srgbClr val="000000"/>
                </a:solidFill>
                <a:cs typeface="Arial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206912930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66544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66544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2066544" y="520293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</a:t>
            </a:r>
            <a:r>
              <a:rPr lang="en-US"/>
              <a:t>to edit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5577840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5577840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5577840" y="520293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0849345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jor Points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66544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66544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</a:t>
            </a:r>
            <a:r>
              <a:rPr lang="en-US"/>
              <a:t>to edit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5577840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5577840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009411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jor Points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66544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</a:t>
            </a:r>
            <a:r>
              <a:rPr lang="en-US"/>
              <a:t>to edit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5577840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3011393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jor Poi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</a:t>
            </a:r>
            <a:r>
              <a:rPr lang="en-US"/>
              <a:t>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434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ajor Points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45278" y="1144470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45278" y="2479494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7503350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jor Points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45278" y="1144470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45278" y="2479494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45278" y="3814518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10716526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jor Points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45278" y="1144470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45278" y="2479494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45278" y="3814518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2048822" y="5158686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9393360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16293" y="1413054"/>
            <a:ext cx="8450660" cy="497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606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0353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8412480" cy="4734292"/>
          </a:xfr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4712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81959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(2/3 of page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65760" y="1611312"/>
            <a:ext cx="5943600" cy="4746625"/>
          </a:xfr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836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7.xml"/><Relationship Id="rId39" Type="http://schemas.openxmlformats.org/officeDocument/2006/relationships/theme" Target="../theme/theme2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34" Type="http://schemas.openxmlformats.org/officeDocument/2006/relationships/slideLayout" Target="../slideLayouts/slideLayout55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46.xml"/><Relationship Id="rId33" Type="http://schemas.openxmlformats.org/officeDocument/2006/relationships/slideLayout" Target="../slideLayouts/slideLayout54.xml"/><Relationship Id="rId38" Type="http://schemas.openxmlformats.org/officeDocument/2006/relationships/slideLayout" Target="../slideLayouts/slideLayout59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32" Type="http://schemas.openxmlformats.org/officeDocument/2006/relationships/slideLayout" Target="../slideLayouts/slideLayout53.xml"/><Relationship Id="rId37" Type="http://schemas.openxmlformats.org/officeDocument/2006/relationships/slideLayout" Target="../slideLayouts/slideLayout58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28" Type="http://schemas.openxmlformats.org/officeDocument/2006/relationships/slideLayout" Target="../slideLayouts/slideLayout49.xml"/><Relationship Id="rId36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5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8.xml"/><Relationship Id="rId30" Type="http://schemas.openxmlformats.org/officeDocument/2006/relationships/slideLayout" Target="../slideLayouts/slideLayout51.xml"/><Relationship Id="rId35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16689181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3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65760" y="295683"/>
            <a:ext cx="8412480" cy="12441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5760" y="1611313"/>
            <a:ext cx="8412480" cy="47342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pPr lvl="4"/>
            <a:r>
              <a:rPr lang="en-US" dirty="0"/>
              <a:t>Bullet level 4</a:t>
            </a:r>
          </a:p>
        </p:txBody>
      </p:sp>
      <p:sp>
        <p:nvSpPr>
          <p:cNvPr id="7" name="Footer"/>
          <p:cNvSpPr txBox="1"/>
          <p:nvPr/>
        </p:nvSpPr>
        <p:spPr bwMode="gray">
          <a:xfrm>
            <a:off x="323528" y="6669359"/>
            <a:ext cx="5472608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rgbClr val="8C8C8C"/>
                </a:solidFill>
              </a:rPr>
              <a:t>AMIG Claim Center Fraud Analysis and Authorization Review                       Page:</a:t>
            </a:r>
            <a:fld id="{3E7DF071-C330-410D-A6DB-1DB069D444C3}" type="slidenum">
              <a:rPr lang="en-US" sz="800" smtClean="0">
                <a:solidFill>
                  <a:srgbClr val="8C8C8C"/>
                </a:solidFill>
              </a:rPr>
              <a:t>‹#›</a:t>
            </a:fld>
            <a:endParaRPr lang="en-US" sz="800" dirty="0">
              <a:solidFill>
                <a:srgbClr val="8C8C8C"/>
              </a:solidFill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4421785" y="6669360"/>
            <a:ext cx="43434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8C8C8C"/>
                </a:solidFill>
              </a:rPr>
              <a:t>Copyright © 2018 Deloitte Development LLC. All rights reserved.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114800" y="2971800"/>
            <a:ext cx="12824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7000" indent="-127000">
              <a:spcBef>
                <a:spcPts val="600"/>
              </a:spcBef>
              <a:buSzPct val="100000"/>
              <a:buFont typeface="Arial"/>
              <a:buChar char="•"/>
            </a:pPr>
            <a:endParaRPr lang="en-US" sz="1200" dirty="0">
              <a:solidFill>
                <a:srgbClr val="31313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</p:sldLayoutIdLst>
  <p:transition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accent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SzPct val="100000"/>
        <a:buFont typeface="Arial" panose="020B0604020202020204" pitchFamily="34" charset="0"/>
        <a:buNone/>
        <a:defRPr sz="1200" b="0" kern="1200">
          <a:solidFill>
            <a:schemeClr val="tx2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125413" indent="-125413" algn="l" defTabSz="914400" rtl="0" eaLnBrk="1" latinLnBrk="0" hangingPunct="1">
        <a:spcBef>
          <a:spcPts val="600"/>
        </a:spcBef>
        <a:buClrTx/>
        <a:buSzPct val="100000"/>
        <a:buFont typeface="Arial"/>
        <a:buChar char="•"/>
        <a:defRPr lang="en-US" sz="1200" kern="1200" dirty="0" smtClean="0">
          <a:solidFill>
            <a:schemeClr val="tx2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277813" indent="-123825" algn="l" defTabSz="914400" rtl="0" eaLnBrk="1" latinLnBrk="0" hangingPunct="1">
        <a:spcBef>
          <a:spcPts val="600"/>
        </a:spcBef>
        <a:buClrTx/>
        <a:buSzPct val="100000"/>
        <a:buFont typeface="Arial"/>
        <a:buChar char="−"/>
        <a:defRPr lang="en-US" sz="1200" kern="1200" dirty="0" smtClean="0">
          <a:solidFill>
            <a:schemeClr val="tx2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427038" indent="-123825" algn="l" defTabSz="914400" rtl="0" eaLnBrk="1" latinLnBrk="0" hangingPunct="1">
        <a:spcBef>
          <a:spcPts val="600"/>
        </a:spcBef>
        <a:buClrTx/>
        <a:buSzPct val="100000"/>
        <a:buFont typeface="Arial"/>
        <a:buChar char="◦"/>
        <a:defRPr lang="en-US" sz="1100" kern="1200" baseline="0" dirty="0" smtClean="0">
          <a:solidFill>
            <a:schemeClr val="tx2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582613" indent="-127000" algn="l" defTabSz="798513" rtl="0" eaLnBrk="1" latinLnBrk="0" hangingPunct="1">
        <a:spcBef>
          <a:spcPts val="600"/>
        </a:spcBef>
        <a:buClrTx/>
        <a:buSzPct val="100000"/>
        <a:buFont typeface="Arial"/>
        <a:buChar char="−"/>
        <a:tabLst/>
        <a:defRPr lang="en-US" sz="1100" kern="1200" baseline="0" dirty="0" smtClean="0">
          <a:solidFill>
            <a:schemeClr val="tx2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01638" y="514350"/>
            <a:ext cx="83454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6875" y="1154113"/>
            <a:ext cx="4014788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699738" name="SHP_DOCTRACKER"/>
          <p:cNvSpPr txBox="1">
            <a:spLocks noChangeArrowheads="1"/>
          </p:cNvSpPr>
          <p:nvPr/>
        </p:nvSpPr>
        <p:spPr bwMode="gray">
          <a:xfrm rot="-5400000">
            <a:off x="8861425" y="6543675"/>
            <a:ext cx="422275" cy="66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">
                <a:solidFill>
                  <a:srgbClr val="AFAFAF"/>
                </a:solidFill>
                <a:cs typeface="Arial" charset="0"/>
              </a:rPr>
              <a:t>PredictiveModelScoringEngine.pptx</a:t>
            </a:r>
            <a:endParaRPr lang="en-US" sz="400" dirty="0">
              <a:solidFill>
                <a:srgbClr val="AFAFAF"/>
              </a:solidFill>
              <a:cs typeface="Arial" charset="0"/>
            </a:endParaRPr>
          </a:p>
        </p:txBody>
      </p:sp>
      <p:sp>
        <p:nvSpPr>
          <p:cNvPr id="3699747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17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  <p:sldLayoutId id="2147483724" r:id="rId29"/>
    <p:sldLayoutId id="2147483725" r:id="rId30"/>
    <p:sldLayoutId id="2147483726" r:id="rId31"/>
    <p:sldLayoutId id="2147483727" r:id="rId32"/>
    <p:sldLayoutId id="2147483728" r:id="rId33"/>
    <p:sldLayoutId id="2147483729" r:id="rId34"/>
    <p:sldLayoutId id="2147483730" r:id="rId35"/>
    <p:sldLayoutId id="2147483731" r:id="rId36"/>
    <p:sldLayoutId id="2147483732" r:id="rId37"/>
    <p:sldLayoutId id="2147483733" r:id="rId38"/>
  </p:sldLayoutIdLst>
  <p:txStyles>
    <p:titleStyle>
      <a:lvl1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8275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100">
          <a:solidFill>
            <a:schemeClr val="tx1"/>
          </a:solidFill>
          <a:latin typeface="+mn-lt"/>
        </a:defRPr>
      </a:lvl2pPr>
      <a:lvl3pPr marL="344488" indent="-173038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charset="0"/>
        <a:buChar char="–"/>
        <a:defRPr sz="1000">
          <a:solidFill>
            <a:schemeClr val="tx1"/>
          </a:solidFill>
          <a:latin typeface="+mn-lt"/>
        </a:defRPr>
      </a:lvl3pPr>
      <a:lvl4pPr marL="517525" indent="-1714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</a:defRPr>
      </a:lvl4pPr>
      <a:lvl5pPr marL="14462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19034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2439136"/>
            <a:ext cx="8347934" cy="842400"/>
          </a:xfrm>
        </p:spPr>
        <p:txBody>
          <a:bodyPr/>
          <a:lstStyle/>
          <a:p>
            <a:r>
              <a:rPr lang="en-US" sz="2400" dirty="0"/>
              <a:t>American Modern Insurance Group (AMIG)</a:t>
            </a:r>
            <a:br>
              <a:rPr lang="en-US" sz="2400" dirty="0"/>
            </a:br>
            <a:r>
              <a:rPr lang="en-US" sz="2400" b="1" dirty="0"/>
              <a:t>Claim Center Fraud Analysis and Authorization Review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3497560"/>
            <a:ext cx="7338588" cy="1371600"/>
          </a:xfrm>
        </p:spPr>
        <p:txBody>
          <a:bodyPr/>
          <a:lstStyle/>
          <a:p>
            <a: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Project Kick-off</a:t>
            </a:r>
          </a:p>
          <a:p>
            <a:endParaRPr lang="en-US" sz="1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800" b="1" dirty="0"/>
              <a:t>Oct</a:t>
            </a:r>
            <a: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 11, 2018, 8.30 am – </a:t>
            </a:r>
            <a:r>
              <a:rPr lang="en-US" sz="1800" b="1" dirty="0"/>
              <a:t>5.00</a:t>
            </a:r>
            <a: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 pm EST</a:t>
            </a:r>
          </a:p>
          <a:p>
            <a: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AMIG Office, Cincinnati, OH</a:t>
            </a: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06382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Kick-off </a:t>
            </a:r>
            <a:r>
              <a:rPr lang="en-US" dirty="0"/>
              <a:t>Agenda</a:t>
            </a:r>
          </a:p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gray"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accent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r>
              <a:rPr lang="en-US" altLang="ja-JP" dirty="0"/>
              <a:t>AMIG Claim Center Fraud Analysis and Authorization Review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578600"/>
              </p:ext>
            </p:extLst>
          </p:nvPr>
        </p:nvGraphicFramePr>
        <p:xfrm>
          <a:off x="402335" y="1096051"/>
          <a:ext cx="7924084" cy="5579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8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51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Time (EST)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Topic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19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8.30 am – 9.15</a:t>
                      </a:r>
                      <a:r>
                        <a:rPr lang="en-US" sz="1000" kern="1200" baseline="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 am 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19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9.15 am - 10.00</a:t>
                      </a:r>
                      <a:r>
                        <a:rPr lang="en-US" sz="1000" kern="1200" baseline="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 am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Project Kick-off</a:t>
                      </a:r>
                    </a:p>
                    <a:p>
                      <a:pPr marL="628650" marR="0" lvl="2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Project Introduction</a:t>
                      </a:r>
                    </a:p>
                    <a:p>
                      <a:pPr marL="628650" marR="0" lvl="2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Expectation, Scope and Schedule</a:t>
                      </a:r>
                    </a:p>
                    <a:p>
                      <a:pPr marL="628650" marR="0" lvl="2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Roles and Responsibilities</a:t>
                      </a:r>
                    </a:p>
                    <a:p>
                      <a:pPr marL="628650" marR="0" lvl="2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Q&amp;A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19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10.00</a:t>
                      </a:r>
                      <a:r>
                        <a:rPr lang="en-US" sz="1000" kern="1200" baseline="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 a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m - 10.15</a:t>
                      </a:r>
                      <a:r>
                        <a:rPr lang="en-US" sz="1000" kern="1200" baseline="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 am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Break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387044"/>
                  </a:ext>
                </a:extLst>
              </a:tr>
              <a:tr h="67519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10.15 am - 12.00</a:t>
                      </a:r>
                      <a:r>
                        <a:rPr lang="en-US" sz="1000" kern="1200" baseline="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 pm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Fraud Scenarios Brainstorming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19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12.00 pm - 1.00</a:t>
                      </a:r>
                      <a:r>
                        <a:rPr lang="en-US" sz="1000" kern="1200" baseline="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 pm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Lunch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219160"/>
                  </a:ext>
                </a:extLst>
              </a:tr>
              <a:tr h="67519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1.00 pm - 2.00</a:t>
                      </a:r>
                      <a:r>
                        <a:rPr lang="en-US" sz="1000" kern="1200" baseline="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 pm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Access Control Verification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519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2.00 pm - 5.00</a:t>
                      </a:r>
                      <a:r>
                        <a:rPr lang="en-US" sz="1000" kern="1200" baseline="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 pm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Claim Center Customization Demo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16190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US_Report_Proposal">
  <a:themeElements>
    <a:clrScheme name="US Deloitte Color">
      <a:dk1>
        <a:sysClr val="windowText" lastClr="000000"/>
      </a:dk1>
      <a:lt1>
        <a:sysClr val="window" lastClr="FFFFFF"/>
      </a:lt1>
      <a:dk2>
        <a:srgbClr val="313131"/>
      </a:dk2>
      <a:lt2>
        <a:srgbClr val="8C8C8C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BDD203"/>
      </a:accent6>
      <a:hlink>
        <a:srgbClr val="00A1DE"/>
      </a:hlink>
      <a:folHlink>
        <a:srgbClr val="72C7E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defRPr sz="12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27000" indent="-127000">
          <a:spcBef>
            <a:spcPts val="600"/>
          </a:spcBef>
          <a:buSzPct val="100000"/>
          <a:buFont typeface="Arial"/>
          <a:buChar char="•"/>
          <a:defRPr sz="1200" dirty="0" smtClean="0">
            <a:solidFill>
              <a:srgbClr val="31313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D7BB12-C047-4D0A-8E3E-147E40A09D65}" vid="{6352B690-F158-4C1E-8715-7F8DFE027597}"/>
    </a:ext>
  </a:extLst>
</a:theme>
</file>

<file path=ppt/theme/theme2.xml><?xml version="1.0" encoding="utf-8"?>
<a:theme xmlns:a="http://schemas.openxmlformats.org/drawingml/2006/main" name="US Consulting Report Template_R1.5V_1208">
  <a:themeElements>
    <a:clrScheme name="">
      <a:dk1>
        <a:srgbClr val="000000"/>
      </a:dk1>
      <a:lt1>
        <a:srgbClr val="FFFFFF"/>
      </a:lt1>
      <a:dk2>
        <a:srgbClr val="4066B2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Report Template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 w="12700" cap="rnd" algn="ctr">
          <a:noFill/>
          <a:miter lim="800000"/>
          <a:headEnd/>
          <a:tailEnd/>
        </a:ln>
      </a:spPr>
      <a:bodyPr lIns="182880" anchor="ctr" anchorCtr="1"/>
      <a:lstStyle>
        <a:defPPr algn="ctr" eaLnBrk="0" hangingPunct="0">
          <a:lnSpc>
            <a:spcPct val="106000"/>
          </a:lnSpc>
          <a:defRPr b="1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73152" rIns="73152" bIns="7315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6000"/>
          </a:lnSpc>
          <a:spcBef>
            <a:spcPct val="50000"/>
          </a:spcBef>
          <a:spcAft>
            <a:spcPct val="0"/>
          </a:spcAft>
          <a:buClrTx/>
          <a:buSzPct val="100000"/>
          <a:buFont typeface="Wingdings 2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/>
      <a:lstStyle>
        <a:defPPr marL="169863" indent="-168275" algn="l" rtl="0" fontAlgn="base">
          <a:lnSpc>
            <a:spcPct val="106000"/>
          </a:lnSpc>
          <a:spcBef>
            <a:spcPct val="80000"/>
          </a:spcBef>
          <a:spcAft>
            <a:spcPct val="0"/>
          </a:spcAft>
          <a:buClr>
            <a:srgbClr val="000000"/>
          </a:buClr>
          <a:buFont typeface="Wingdings 2" pitchFamily="18" charset="2"/>
          <a:buChar char="¡"/>
          <a:defRPr sz="1100" kern="1200" dirty="0">
            <a:solidFill>
              <a:srgbClr val="000000"/>
            </a:solidFill>
            <a:latin typeface="Arial"/>
            <a:ea typeface="+mn-ea"/>
            <a:cs typeface="Arial" charset="0"/>
          </a:defRPr>
        </a:defPPr>
      </a:lstStyle>
    </a:txDef>
  </a:objectDefaults>
  <a:extraClrSchemeLst>
    <a:extraClrScheme>
      <a:clrScheme name="US Consulting Report Template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Report Template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Deloitte_US_Report_Proposal</Template>
  <TotalTime>21818</TotalTime>
  <Words>105</Words>
  <Application>Microsoft Office PowerPoint</Application>
  <PresentationFormat>On-screen Show (4:3)</PresentationFormat>
  <Paragraphs>28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ＭＳ Ｐゴシック</vt:lpstr>
      <vt:lpstr>Arial</vt:lpstr>
      <vt:lpstr>Calibri</vt:lpstr>
      <vt:lpstr>Helvetica</vt:lpstr>
      <vt:lpstr>Wingdings</vt:lpstr>
      <vt:lpstr>Wingdings 2</vt:lpstr>
      <vt:lpstr>Deloitte_US_Report_Proposal</vt:lpstr>
      <vt:lpstr>US Consulting Report Template_R1.5V_1208</vt:lpstr>
      <vt:lpstr>think-cell Slide</vt:lpstr>
      <vt:lpstr>American Modern Insurance Group (AMIG) Claim Center Fraud Analysis and Authorization Review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GAIC Claims Scoring Engine KT</dc:title>
  <dc:creator>Shroff, Rajni</dc:creator>
  <cp:lastModifiedBy>Shroff, Rajni (US - Boston)</cp:lastModifiedBy>
  <cp:revision>1035</cp:revision>
  <dcterms:created xsi:type="dcterms:W3CDTF">2015-06-15T15:22:58Z</dcterms:created>
  <dcterms:modified xsi:type="dcterms:W3CDTF">2018-10-01T16:11:16Z</dcterms:modified>
</cp:coreProperties>
</file>