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theme/themeOverride1.xml" ContentType="application/vnd.openxmlformats-officedocument.themeOverr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9" r:id="rId12"/>
    <p:sldId id="272" r:id="rId13"/>
    <p:sldId id="268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udhary, Ritika" initials="RC" lastIdx="2" clrIdx="0">
    <p:extLst>
      <p:ext uri="{19B8F6BF-5375-455C-9EA6-DF929625EA0E}">
        <p15:presenceInfo xmlns:p15="http://schemas.microsoft.com/office/powerpoint/2012/main" userId="Choudhary, Ritika" providerId="None"/>
      </p:ext>
    </p:extLst>
  </p:cmAuthor>
  <p:cmAuthor id="2" name="Tomopoulos, Peter" initials="PT" lastIdx="7" clrIdx="1">
    <p:extLst>
      <p:ext uri="{19B8F6BF-5375-455C-9EA6-DF929625EA0E}">
        <p15:presenceInfo xmlns:p15="http://schemas.microsoft.com/office/powerpoint/2012/main" userId="Tomopoulos, Pe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4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0-01T14:58:59.766" idx="1">
    <p:pos x="3016" y="3557"/>
    <p:text>what's fuzzy matching?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27T18:35:46.719" idx="1">
    <p:pos x="10" y="10"/>
    <p:text>Didn't follow the red part well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27T18:39:18.740" idx="2">
    <p:pos x="5905" y="1210"/>
    <p:text>Need to discuss the red ones in more details</p:text>
    <p:extLst mod="1">
      <p:ext uri="{C676402C-5697-4E1C-873F-D02D1690AC5C}">
        <p15:threadingInfo xmlns:p15="http://schemas.microsoft.com/office/powerpoint/2012/main" timeZoneBias="-33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0-01T17:26:52.552" idx="2">
    <p:pos x="2091" y="3161"/>
    <p:text>not sure I follow the clustering and how it can be used for this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0-01T17:28:20.921" idx="3">
    <p:pos x="1632" y="2735"/>
    <p:text>Need method of analysis here or remove.  Only focused on HO not Auto.  Or can merge this with prior re exaggerating claims?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0-01T17:40:10.856" idx="4">
    <p:pos x="5402" y="997"/>
    <p:text>Add example
Also - is this title worded properly?  if within authorization limit - how is it an overpay?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0-01T17:43:47.848" idx="6">
    <p:pos x="2062" y="1414"/>
    <p:text>need example?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0-01T17:47:50.955" idx="7">
    <p:pos x="2914" y="1370"/>
    <p:text>not sure I follow.  bills = checks?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095B-3D59-4D3E-B49D-8D182C1D2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Fraud Scenarios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E895F-9EF3-4799-A060-A674A6982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Deloitte will review </a:t>
            </a:r>
            <a:r>
              <a:rPr lang="en-US" dirty="0" err="1"/>
              <a:t>ClaimCenter</a:t>
            </a:r>
            <a:r>
              <a:rPr lang="en-US" dirty="0"/>
              <a:t> configurations as well as </a:t>
            </a:r>
            <a:r>
              <a:rPr lang="en-US" dirty="0" smtClean="0"/>
              <a:t>deploy analytical </a:t>
            </a:r>
            <a:r>
              <a:rPr lang="en-US" dirty="0"/>
              <a:t>and data mining tools for the homeowner LOB to identify other potential causes of </a:t>
            </a:r>
            <a:r>
              <a:rPr lang="en-US" dirty="0" smtClean="0"/>
              <a:t>fraud.  Deloitte will analyze </a:t>
            </a:r>
            <a:r>
              <a:rPr lang="en-US" dirty="0"/>
              <a:t>current authorization settings related to claim payments (e.g., vendor payments, manual check payments, and </a:t>
            </a:r>
            <a:r>
              <a:rPr lang="en-US" dirty="0" err="1"/>
              <a:t>ClaimCenter</a:t>
            </a:r>
            <a:r>
              <a:rPr lang="en-US" dirty="0"/>
              <a:t> payments). Our focus will be on similar fraud types as identified by the organization over the last 12 months</a:t>
            </a:r>
          </a:p>
          <a:p>
            <a:endParaRPr lang="en-US" dirty="0"/>
          </a:p>
          <a:p>
            <a:r>
              <a:rPr lang="en-US" dirty="0"/>
              <a:t>9/25/2018</a:t>
            </a:r>
          </a:p>
        </p:txBody>
      </p:sp>
    </p:spTree>
    <p:extLst>
      <p:ext uri="{BB962C8B-B14F-4D97-AF65-F5344CB8AC3E}">
        <p14:creationId xmlns:p14="http://schemas.microsoft.com/office/powerpoint/2010/main" val="3428230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71EC-90F0-4AF8-BFE5-514D2452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Damage incurred outside the coverage period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27A4C-11A3-40BB-9177-89D7E78A7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Method </a:t>
            </a:r>
            <a:r>
              <a:rPr lang="en-US" dirty="0"/>
              <a:t>of analysis</a:t>
            </a:r>
          </a:p>
          <a:p>
            <a:pPr marL="0" indent="0">
              <a:buNone/>
            </a:pPr>
            <a:r>
              <a:rPr lang="en-US" dirty="0" smtClean="0"/>
              <a:t>Identify </a:t>
            </a:r>
            <a:r>
              <a:rPr lang="en-US" dirty="0"/>
              <a:t>cases that have been reported 15 days </a:t>
            </a:r>
            <a:r>
              <a:rPr lang="en-US" dirty="0" smtClean="0"/>
              <a:t>before </a:t>
            </a:r>
            <a:r>
              <a:rPr lang="en-US" dirty="0"/>
              <a:t>or after the policy </a:t>
            </a:r>
            <a:r>
              <a:rPr lang="en-US" dirty="0" smtClean="0"/>
              <a:t>expiration date, or identify claims that were incurred within days of the policy expiration 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EFD4E-515E-4CB1-8D32-2A6C153B6D2F}"/>
              </a:ext>
            </a:extLst>
          </p:cNvPr>
          <p:cNvSpPr txBox="1"/>
          <p:nvPr/>
        </p:nvSpPr>
        <p:spPr>
          <a:xfrm>
            <a:off x="612559" y="7812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67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D8198-3E83-460E-891D-128F54D5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Scenarios/ Important </a:t>
            </a:r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7FF2E-6A3E-408A-ABFA-72D32A7B9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lag in </a:t>
            </a:r>
            <a:r>
              <a:rPr lang="en-US" dirty="0" smtClean="0"/>
              <a:t>reporting – days between date of loss and report date</a:t>
            </a:r>
            <a:endParaRPr lang="en-US" dirty="0"/>
          </a:p>
          <a:p>
            <a:r>
              <a:rPr lang="en-US" dirty="0"/>
              <a:t>Litigation/Attorney </a:t>
            </a:r>
            <a:r>
              <a:rPr lang="en-US" dirty="0" smtClean="0"/>
              <a:t>involvement</a:t>
            </a:r>
          </a:p>
          <a:p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claims guidelines/rules broken</a:t>
            </a:r>
          </a:p>
          <a:p>
            <a:r>
              <a:rPr lang="en-US" dirty="0" smtClean="0"/>
              <a:t>Number of </a:t>
            </a:r>
            <a:r>
              <a:rPr lang="en-US" dirty="0"/>
              <a:t>claims made by insured in </a:t>
            </a:r>
            <a:r>
              <a:rPr lang="en-US" dirty="0" smtClean="0"/>
              <a:t>recent number of years (1-5 years)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EFD4E-515E-4CB1-8D32-2A6C153B6D2F}"/>
              </a:ext>
            </a:extLst>
          </p:cNvPr>
          <p:cNvSpPr txBox="1"/>
          <p:nvPr/>
        </p:nvSpPr>
        <p:spPr>
          <a:xfrm>
            <a:off x="612559" y="7812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19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D8198-3E83-460E-891D-128F54D57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241" y="2929320"/>
            <a:ext cx="8911687" cy="1280890"/>
          </a:xfrm>
        </p:spPr>
        <p:txBody>
          <a:bodyPr/>
          <a:lstStyle/>
          <a:p>
            <a:r>
              <a:rPr lang="en-US" dirty="0" smtClean="0"/>
              <a:t>Sample/ Generic Modeling </a:t>
            </a:r>
            <a:r>
              <a:rPr lang="en-US" dirty="0" err="1" smtClean="0"/>
              <a:t>Techiques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8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F848-4014-4041-A02B-51B1FBE4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GMM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38E51-DAD7-44CC-A5D6-80382EFE4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 :- </a:t>
            </a:r>
            <a:r>
              <a:rPr lang="en-US" dirty="0" smtClean="0"/>
              <a:t>Fraudulent claims and legitimate claims </a:t>
            </a:r>
            <a:r>
              <a:rPr lang="en-US" dirty="0"/>
              <a:t>are coming from 2 different gaussian curves for a same cause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0203761-F579-4DEB-827B-45FD492948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5" t="11343" r="6369" b="15687"/>
          <a:stretch/>
        </p:blipFill>
        <p:spPr bwMode="auto">
          <a:xfrm>
            <a:off x="5268027" y="3451405"/>
            <a:ext cx="3111690" cy="277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335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6869-F950-4EC6-8219-FBCC1B1A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15064-0D24-4640-BC49-04D0A802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</a:t>
            </a:r>
            <a:r>
              <a:rPr lang="en-US" dirty="0" smtClean="0"/>
              <a:t>bills, </a:t>
            </a:r>
            <a:r>
              <a:rPr lang="en-US" dirty="0"/>
              <a:t>detect what kind of damage and check whether the reported is same or different. In case of difference chances of fraud cases is high. </a:t>
            </a:r>
          </a:p>
        </p:txBody>
      </p:sp>
    </p:spTree>
    <p:extLst>
      <p:ext uri="{BB962C8B-B14F-4D97-AF65-F5344CB8AC3E}">
        <p14:creationId xmlns:p14="http://schemas.microsoft.com/office/powerpoint/2010/main" val="3493407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EB85-942D-4B09-B7C6-BDF6EFAA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84070-EC60-4988-810F-82957AA20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7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843B-2CD7-4BE9-8AC9-E6B8B378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claims to same party/vendor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6A31-0AB5-4C4C-823E-C507E64A3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Payments are made to </a:t>
            </a:r>
            <a:r>
              <a:rPr lang="en-US" dirty="0" smtClean="0"/>
              <a:t>a similar </a:t>
            </a:r>
            <a:r>
              <a:rPr lang="en-US" dirty="0"/>
              <a:t>party multiple times for different claims. The same address </a:t>
            </a:r>
            <a:r>
              <a:rPr lang="en-US" dirty="0" smtClean="0"/>
              <a:t>for claimants and vendors </a:t>
            </a:r>
            <a:r>
              <a:rPr lang="en-US" dirty="0"/>
              <a:t>are entered differently </a:t>
            </a:r>
            <a:r>
              <a:rPr lang="en-US" dirty="0" smtClean="0"/>
              <a:t>such that they are not all matched together.</a:t>
            </a:r>
            <a:endParaRPr lang="en-US" dirty="0"/>
          </a:p>
          <a:p>
            <a:r>
              <a:rPr lang="en-US" dirty="0"/>
              <a:t>Duplicate claims of the same amount.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Method of analysis: </a:t>
            </a:r>
          </a:p>
          <a:p>
            <a:pPr marL="0" indent="0">
              <a:buNone/>
            </a:pPr>
            <a:r>
              <a:rPr lang="en-US" dirty="0"/>
              <a:t>We rollup the </a:t>
            </a:r>
            <a:r>
              <a:rPr lang="en-US" dirty="0" smtClean="0"/>
              <a:t>claim payments </a:t>
            </a:r>
            <a:r>
              <a:rPr lang="en-US" dirty="0"/>
              <a:t>for each claimant and identify duplicate/close amounts for the same </a:t>
            </a:r>
            <a:r>
              <a:rPr lang="en-US" dirty="0" smtClean="0"/>
              <a:t>claim/type of loss </a:t>
            </a:r>
            <a:r>
              <a:rPr lang="en-US" dirty="0"/>
              <a:t>within a short interval of time. We will also </a:t>
            </a:r>
            <a:r>
              <a:rPr lang="en-US" dirty="0" smtClean="0"/>
              <a:t>perform fuzzy </a:t>
            </a:r>
            <a:r>
              <a:rPr lang="en-US" dirty="0"/>
              <a:t>matching to identify if same claimant has been claiming </a:t>
            </a:r>
            <a:r>
              <a:rPr lang="en-US" dirty="0" smtClean="0"/>
              <a:t>for </a:t>
            </a:r>
            <a:r>
              <a:rPr lang="en-US" dirty="0"/>
              <a:t>similar causes.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16AF8-31E7-4B70-936C-0E4B02033539}"/>
              </a:ext>
            </a:extLst>
          </p:cNvPr>
          <p:cNvSpPr txBox="1"/>
          <p:nvPr/>
        </p:nvSpPr>
        <p:spPr>
          <a:xfrm>
            <a:off x="612559" y="7812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400857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843B-2CD7-4BE9-8AC9-E6B8B378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Advisory Allowance Fraud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6A31-0AB5-4C4C-823E-C507E64A3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the Insured is a general contractor who is working with 3-4 types of </a:t>
            </a:r>
            <a:r>
              <a:rPr lang="en-US" dirty="0" smtClean="0"/>
              <a:t>subcontractors, adjusters are </a:t>
            </a:r>
            <a:r>
              <a:rPr lang="en-US" dirty="0"/>
              <a:t>allowed to bump the claim amount by </a:t>
            </a:r>
            <a:r>
              <a:rPr lang="en-US" dirty="0" smtClean="0"/>
              <a:t>a certain </a:t>
            </a:r>
            <a:r>
              <a:rPr lang="en-US" dirty="0"/>
              <a:t>% as an advisory </a:t>
            </a:r>
            <a:r>
              <a:rPr lang="en-US" dirty="0" smtClean="0"/>
              <a:t>allowance. </a:t>
            </a:r>
            <a:r>
              <a:rPr lang="en-US" dirty="0"/>
              <a:t>There is an abuse in these types of claims.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Method of analysis – </a:t>
            </a:r>
          </a:p>
          <a:p>
            <a:pPr marL="0" indent="0">
              <a:buNone/>
            </a:pPr>
            <a:r>
              <a:rPr lang="en-US" dirty="0"/>
              <a:t>The adjuster is doing it more often </a:t>
            </a:r>
            <a:r>
              <a:rPr lang="en-US" dirty="0" smtClean="0"/>
              <a:t>than </a:t>
            </a:r>
            <a:r>
              <a:rPr lang="en-US" dirty="0"/>
              <a:t>others. </a:t>
            </a:r>
            <a:r>
              <a:rPr lang="en-US" dirty="0" smtClean="0"/>
              <a:t>Identify this by the frequency distribution of the adjuster. </a:t>
            </a:r>
          </a:p>
          <a:p>
            <a:pPr marL="0" indent="0">
              <a:buNone/>
            </a:pPr>
            <a:r>
              <a:rPr lang="en-US" dirty="0" smtClean="0"/>
              <a:t>Also check if the adjuster is doing </a:t>
            </a:r>
            <a:r>
              <a:rPr lang="en-US" dirty="0"/>
              <a:t>it </a:t>
            </a:r>
            <a:r>
              <a:rPr lang="en-US" dirty="0" smtClean="0"/>
              <a:t>for a specific insured or small group of insureds (multiple </a:t>
            </a:r>
            <a:r>
              <a:rPr lang="en-US" dirty="0"/>
              <a:t>times)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9D4E0-D111-44A8-A7D5-FB2F0950A144}"/>
              </a:ext>
            </a:extLst>
          </p:cNvPr>
          <p:cNvSpPr txBox="1"/>
          <p:nvPr/>
        </p:nvSpPr>
        <p:spPr>
          <a:xfrm>
            <a:off x="612559" y="7812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67834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843B-2CD7-4BE9-8AC9-E6B8B378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Authority level fraud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6A31-0AB5-4C4C-823E-C507E64A3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</a:t>
            </a:r>
            <a:r>
              <a:rPr lang="en-US" dirty="0" smtClean="0"/>
              <a:t>adjuster </a:t>
            </a:r>
            <a:r>
              <a:rPr lang="en-US" dirty="0"/>
              <a:t>privileges are </a:t>
            </a:r>
            <a:r>
              <a:rPr lang="en-US" dirty="0" smtClean="0"/>
              <a:t>changed immediately following catastrophes (hurricanes, tornadoes, floods, etc.) that occurred.</a:t>
            </a:r>
            <a:endParaRPr lang="en-US" dirty="0"/>
          </a:p>
          <a:p>
            <a:r>
              <a:rPr lang="en-US" dirty="0"/>
              <a:t>Adjuster is behaving differently </a:t>
            </a:r>
            <a:r>
              <a:rPr lang="en-US" dirty="0" smtClean="0"/>
              <a:t>in </a:t>
            </a:r>
            <a:r>
              <a:rPr lang="en-US" dirty="0"/>
              <a:t>handling </a:t>
            </a:r>
            <a:r>
              <a:rPr lang="en-US" dirty="0" smtClean="0"/>
              <a:t>catastrophe claims which </a:t>
            </a:r>
            <a:r>
              <a:rPr lang="en-US" dirty="0"/>
              <a:t>he/she normally wouldn’t do.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Method of analysis – </a:t>
            </a:r>
          </a:p>
          <a:p>
            <a:pPr marL="0" indent="0">
              <a:buNone/>
            </a:pPr>
            <a:r>
              <a:rPr lang="en-US" dirty="0"/>
              <a:t>Compare payment distribution of each adjuster against the other </a:t>
            </a:r>
            <a:r>
              <a:rPr lang="en-US" dirty="0" smtClean="0"/>
              <a:t>adjusters </a:t>
            </a:r>
            <a:r>
              <a:rPr lang="en-US" dirty="0"/>
              <a:t>in that region and see the deviation from their allowance </a:t>
            </a:r>
            <a:r>
              <a:rPr lang="en-US" dirty="0" smtClean="0"/>
              <a:t>limit</a:t>
            </a:r>
          </a:p>
          <a:p>
            <a:pPr marL="0" indent="0">
              <a:buNone/>
            </a:pPr>
            <a:r>
              <a:rPr lang="en-US" dirty="0" smtClean="0"/>
              <a:t>Compare payment distribution by adjuster before and after catastrophe, or prior catastrophes (within a 1-3 year window)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EFD4E-515E-4CB1-8D32-2A6C153B6D2F}"/>
              </a:ext>
            </a:extLst>
          </p:cNvPr>
          <p:cNvSpPr txBox="1"/>
          <p:nvPr/>
        </p:nvSpPr>
        <p:spPr>
          <a:xfrm>
            <a:off x="612559" y="7812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157905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843B-2CD7-4BE9-8AC9-E6B8B378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payments fraud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6A31-0AB5-4C4C-823E-C507E64A3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82353"/>
          </a:xfrm>
        </p:spPr>
        <p:txBody>
          <a:bodyPr>
            <a:noAutofit/>
          </a:bodyPr>
          <a:lstStyle/>
          <a:p>
            <a:r>
              <a:rPr lang="en-US" dirty="0"/>
              <a:t>Manual </a:t>
            </a:r>
            <a:r>
              <a:rPr lang="en-US" dirty="0" smtClean="0"/>
              <a:t>checks </a:t>
            </a:r>
            <a:r>
              <a:rPr lang="en-US" dirty="0"/>
              <a:t>are made without </a:t>
            </a:r>
            <a:r>
              <a:rPr lang="en-US" dirty="0" smtClean="0"/>
              <a:t>any management approval </a:t>
            </a:r>
            <a:r>
              <a:rPr lang="en-US" dirty="0"/>
              <a:t>or </a:t>
            </a:r>
            <a:r>
              <a:rPr lang="en-US" dirty="0" smtClean="0"/>
              <a:t>with limited approval/sign-off.</a:t>
            </a:r>
            <a:endParaRPr lang="en-US" dirty="0"/>
          </a:p>
          <a:p>
            <a:r>
              <a:rPr lang="en-US" dirty="0"/>
              <a:t>Manual </a:t>
            </a:r>
            <a:r>
              <a:rPr lang="en-US" dirty="0" smtClean="0"/>
              <a:t>checks </a:t>
            </a:r>
            <a:r>
              <a:rPr lang="en-US" dirty="0"/>
              <a:t>are deliberately made to </a:t>
            </a:r>
            <a:r>
              <a:rPr lang="en-US" dirty="0" smtClean="0"/>
              <a:t>the wrong parties.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Method </a:t>
            </a:r>
            <a:r>
              <a:rPr lang="en-US" dirty="0"/>
              <a:t>of analysis: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Transactions per claim handler – assuming a similar caseload, any noticeable changes in average transactions (</a:t>
            </a:r>
            <a:r>
              <a:rPr lang="en-US" dirty="0" err="1"/>
              <a:t>i.e</a:t>
            </a:r>
            <a:r>
              <a:rPr lang="en-US" dirty="0"/>
              <a:t> checks cut) can raise a flag.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every </a:t>
            </a:r>
            <a:r>
              <a:rPr lang="en-US" dirty="0" smtClean="0"/>
              <a:t>adjuster, compare </a:t>
            </a:r>
            <a:r>
              <a:rPr lang="en-US" dirty="0"/>
              <a:t>the count and volume of manual </a:t>
            </a:r>
            <a:r>
              <a:rPr lang="en-US" dirty="0" smtClean="0"/>
              <a:t>payments </a:t>
            </a:r>
            <a:r>
              <a:rPr lang="en-US" dirty="0"/>
              <a:t>made against others for similar cases.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Named parties in checks </a:t>
            </a:r>
            <a:r>
              <a:rPr lang="en-US" dirty="0"/>
              <a:t>and Insured </a:t>
            </a:r>
            <a:r>
              <a:rPr lang="en-US" dirty="0" smtClean="0"/>
              <a:t>names should </a:t>
            </a:r>
            <a:r>
              <a:rPr lang="en-US" dirty="0"/>
              <a:t>be same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EFD4E-515E-4CB1-8D32-2A6C153B6D2F}"/>
              </a:ext>
            </a:extLst>
          </p:cNvPr>
          <p:cNvSpPr txBox="1"/>
          <p:nvPr/>
        </p:nvSpPr>
        <p:spPr>
          <a:xfrm>
            <a:off x="612559" y="7812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#4</a:t>
            </a:r>
          </a:p>
        </p:txBody>
      </p:sp>
    </p:spTree>
    <p:extLst>
      <p:ext uri="{BB962C8B-B14F-4D97-AF65-F5344CB8AC3E}">
        <p14:creationId xmlns:p14="http://schemas.microsoft.com/office/powerpoint/2010/main" val="76938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843B-2CD7-4BE9-8AC9-E6B8B378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Property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6A31-0AB5-4C4C-823E-C507E64A3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6807"/>
            <a:ext cx="8915400" cy="500999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 insurance claims </a:t>
            </a:r>
            <a:r>
              <a:rPr lang="en-US" dirty="0" smtClean="0">
                <a:solidFill>
                  <a:srgbClr val="FF0000"/>
                </a:solidFill>
              </a:rPr>
              <a:t>opened for properties </a:t>
            </a:r>
            <a:r>
              <a:rPr lang="en-US" dirty="0">
                <a:solidFill>
                  <a:srgbClr val="FF0000"/>
                </a:solidFill>
              </a:rPr>
              <a:t>that never existed.</a:t>
            </a:r>
          </a:p>
          <a:p>
            <a:r>
              <a:rPr lang="en-US" dirty="0" smtClean="0"/>
              <a:t>Loss amounts are deflated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Property </a:t>
            </a:r>
            <a:r>
              <a:rPr lang="en-US" dirty="0" smtClean="0">
                <a:solidFill>
                  <a:srgbClr val="FF0000"/>
                </a:solidFill>
              </a:rPr>
              <a:t>are intentionally damaged or destroyed </a:t>
            </a:r>
            <a:r>
              <a:rPr lang="en-US" dirty="0">
                <a:solidFill>
                  <a:srgbClr val="FF0000"/>
                </a:solidFill>
              </a:rPr>
              <a:t>to gain insurance </a:t>
            </a:r>
            <a:r>
              <a:rPr lang="en-US" dirty="0" smtClean="0">
                <a:solidFill>
                  <a:srgbClr val="FF0000"/>
                </a:solidFill>
              </a:rPr>
              <a:t>benefits.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Method </a:t>
            </a:r>
            <a:r>
              <a:rPr lang="en-US" dirty="0"/>
              <a:t>of analysis:</a:t>
            </a:r>
          </a:p>
          <a:p>
            <a:pPr marL="0" indent="0">
              <a:buNone/>
            </a:pPr>
            <a:r>
              <a:rPr lang="en-US" dirty="0"/>
              <a:t>Look at the distribution of a type of </a:t>
            </a:r>
            <a:r>
              <a:rPr lang="en-US" dirty="0" smtClean="0"/>
              <a:t>loss, </a:t>
            </a:r>
            <a:r>
              <a:rPr lang="en-US" dirty="0"/>
              <a:t>and see if the </a:t>
            </a:r>
            <a:r>
              <a:rPr lang="en-US" dirty="0" smtClean="0"/>
              <a:t>average claim values vary </a:t>
            </a:r>
            <a:r>
              <a:rPr lang="en-US" dirty="0"/>
              <a:t>by much (evident by a standard deviation). Identify claims within these types of losses that </a:t>
            </a:r>
            <a:r>
              <a:rPr lang="en-US" dirty="0" smtClean="0"/>
              <a:t>are 2 </a:t>
            </a:r>
            <a:r>
              <a:rPr lang="en-US" dirty="0"/>
              <a:t>or 3 </a:t>
            </a:r>
            <a:r>
              <a:rPr lang="en-US" dirty="0" err="1"/>
              <a:t>s.d.</a:t>
            </a:r>
            <a:r>
              <a:rPr lang="en-US" dirty="0"/>
              <a:t> away from the </a:t>
            </a:r>
            <a:r>
              <a:rPr lang="en-US" dirty="0" smtClean="0"/>
              <a:t>mean, and determine if they come from specific adjusters.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Average </a:t>
            </a:r>
            <a:r>
              <a:rPr lang="en-US" dirty="0"/>
              <a:t>severity of each claim handler’s caseload – with adjustments to exclude large losses </a:t>
            </a:r>
            <a:r>
              <a:rPr lang="en-US" dirty="0" smtClean="0"/>
              <a:t>(i.e. total </a:t>
            </a:r>
            <a:r>
              <a:rPr lang="en-US" dirty="0"/>
              <a:t>loss on </a:t>
            </a:r>
            <a:r>
              <a:rPr lang="en-US" dirty="0" smtClean="0"/>
              <a:t>homes).</a:t>
            </a:r>
            <a:endParaRPr lang="en-US" b="1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Rely on public database </a:t>
            </a:r>
            <a:r>
              <a:rPr lang="en-US" dirty="0">
                <a:solidFill>
                  <a:srgbClr val="FF0000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</a:rPr>
              <a:t>property owners with insured names on policy and named on checks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EFD4E-515E-4CB1-8D32-2A6C153B6D2F}"/>
              </a:ext>
            </a:extLst>
          </p:cNvPr>
          <p:cNvSpPr txBox="1"/>
          <p:nvPr/>
        </p:nvSpPr>
        <p:spPr>
          <a:xfrm>
            <a:off x="612559" y="7812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#5</a:t>
            </a:r>
          </a:p>
        </p:txBody>
      </p:sp>
    </p:spTree>
    <p:extLst>
      <p:ext uri="{BB962C8B-B14F-4D97-AF65-F5344CB8AC3E}">
        <p14:creationId xmlns:p14="http://schemas.microsoft.com/office/powerpoint/2010/main" val="2464332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C395-ADEF-4EED-AA3B-AC9F6B63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Claims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555F-2C88-422A-B8DD-200AA7672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Falsifying cause of loss.  Example </a:t>
            </a:r>
            <a:r>
              <a:rPr lang="en-US" dirty="0"/>
              <a:t>: </a:t>
            </a:r>
            <a:r>
              <a:rPr lang="en-US" dirty="0" smtClean="0"/>
              <a:t>Roof leakage problem and claiming </a:t>
            </a:r>
            <a:r>
              <a:rPr lang="en-US" dirty="0"/>
              <a:t>for </a:t>
            </a:r>
            <a:r>
              <a:rPr lang="en-US" dirty="0" smtClean="0"/>
              <a:t>theft or fire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Method of analysis:</a:t>
            </a:r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/>
              <a:t>clustering to identify similar claims using text analytics and payments made for specific claims. Outliers </a:t>
            </a:r>
            <a:r>
              <a:rPr lang="en-US" dirty="0" smtClean="0"/>
              <a:t>could be indicators </a:t>
            </a:r>
            <a:r>
              <a:rPr lang="en-US" dirty="0"/>
              <a:t>of </a:t>
            </a:r>
            <a:r>
              <a:rPr lang="en-US" dirty="0" smtClean="0"/>
              <a:t>fraud activity.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EFD4E-515E-4CB1-8D32-2A6C153B6D2F}"/>
              </a:ext>
            </a:extLst>
          </p:cNvPr>
          <p:cNvSpPr txBox="1"/>
          <p:nvPr/>
        </p:nvSpPr>
        <p:spPr>
          <a:xfrm>
            <a:off x="612559" y="7812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2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3DDD-3A40-4C61-BD3F-F82A6AFD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AF01-C07D-471C-81E9-F042826AA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claimant </a:t>
            </a:r>
            <a:r>
              <a:rPr lang="en-US" dirty="0"/>
              <a:t>claiming for vastly different values. For example an individual claiming for a very luxury car who usually claims for budget cars.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EFD4E-515E-4CB1-8D32-2A6C153B6D2F}"/>
              </a:ext>
            </a:extLst>
          </p:cNvPr>
          <p:cNvSpPr txBox="1"/>
          <p:nvPr/>
        </p:nvSpPr>
        <p:spPr>
          <a:xfrm>
            <a:off x="612559" y="7812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56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AF23-28DB-4717-9BF8-6D9D62D4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Adjuster overpaying the insured within </a:t>
            </a:r>
            <a:r>
              <a:rPr lang="en-US" dirty="0" smtClean="0"/>
              <a:t>their </a:t>
            </a:r>
            <a:r>
              <a:rPr lang="en-US" dirty="0"/>
              <a:t>authorization 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A86F7-C15E-44EE-8C43-EA66E73E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Method of analysis</a:t>
            </a:r>
          </a:p>
          <a:p>
            <a:pPr marL="0" indent="0">
              <a:buNone/>
            </a:pPr>
            <a:r>
              <a:rPr lang="en-US" dirty="0" smtClean="0"/>
              <a:t>Find the differences between the claim amount, paid amount and authorization limit for each claim and identify frequent differences.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EFD4E-515E-4CB1-8D32-2A6C153B6D2F}"/>
              </a:ext>
            </a:extLst>
          </p:cNvPr>
          <p:cNvSpPr txBox="1"/>
          <p:nvPr/>
        </p:nvSpPr>
        <p:spPr>
          <a:xfrm>
            <a:off x="612559" y="7812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804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1981</TotalTime>
  <Words>809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Wisp</vt:lpstr>
      <vt:lpstr>Fraud Scenarios </vt:lpstr>
      <vt:lpstr>Multiple claims to same party/vendor</vt:lpstr>
      <vt:lpstr>Advisory Allowance Fraud</vt:lpstr>
      <vt:lpstr>Authority level fraud</vt:lpstr>
      <vt:lpstr>Manual payments fraud</vt:lpstr>
      <vt:lpstr>Property schemes</vt:lpstr>
      <vt:lpstr>False Claims</vt:lpstr>
      <vt:lpstr>Anomaly Detections</vt:lpstr>
      <vt:lpstr>Adjuster overpaying the insured within their authorization limit</vt:lpstr>
      <vt:lpstr>Damage incurred outside the coverage period </vt:lpstr>
      <vt:lpstr>Other Scenarios/ Important features</vt:lpstr>
      <vt:lpstr>Sample/ Generic Modeling Techiques</vt:lpstr>
      <vt:lpstr>Application of GMM</vt:lpstr>
      <vt:lpstr>Neural Network Application</vt:lpstr>
      <vt:lpstr>Clustering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Scenarios</dc:title>
  <dc:creator>Shroff, Rajni (US - Boston)</dc:creator>
  <cp:lastModifiedBy>Tomopoulos, Peter</cp:lastModifiedBy>
  <cp:revision>45</cp:revision>
  <dcterms:created xsi:type="dcterms:W3CDTF">2018-09-25T18:26:36Z</dcterms:created>
  <dcterms:modified xsi:type="dcterms:W3CDTF">2018-10-01T21:49:40Z</dcterms:modified>
</cp:coreProperties>
</file>