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4.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5.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 id="2147483802" r:id="rId2"/>
    <p:sldMasterId id="2147483843" r:id="rId3"/>
    <p:sldMasterId id="2147483880" r:id="rId4"/>
    <p:sldMasterId id="2147483926" r:id="rId5"/>
    <p:sldMasterId id="2147483941" r:id="rId6"/>
    <p:sldMasterId id="2147483984" r:id="rId7"/>
  </p:sldMasterIdLst>
  <p:notesMasterIdLst>
    <p:notesMasterId r:id="rId15"/>
  </p:notesMasterIdLst>
  <p:handoutMasterIdLst>
    <p:handoutMasterId r:id="rId16"/>
  </p:handoutMasterIdLst>
  <p:sldIdLst>
    <p:sldId id="1015" r:id="rId8"/>
    <p:sldId id="1141" r:id="rId9"/>
    <p:sldId id="1135" r:id="rId10"/>
    <p:sldId id="1136" r:id="rId11"/>
    <p:sldId id="1142" r:id="rId12"/>
    <p:sldId id="1143" r:id="rId13"/>
    <p:sldId id="1137"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A8AE6D-6D8E-43BE-BC0D-A01C9E703AA8}">
          <p14:sldIdLst>
            <p14:sldId id="1015"/>
            <p14:sldId id="1141"/>
            <p14:sldId id="1135"/>
            <p14:sldId id="1136"/>
            <p14:sldId id="1142"/>
            <p14:sldId id="1143"/>
            <p14:sldId id="1137"/>
          </p14:sldIdLst>
        </p14:section>
      </p14:sectionLst>
    </p:ext>
    <p:ext uri="{EFAFB233-063F-42B5-8137-9DF3F51BA10A}">
      <p15:sldGuideLst xmlns:p15="http://schemas.microsoft.com/office/powerpoint/2012/main">
        <p15:guide id="1" orient="horz" pos="360" userDrawn="1">
          <p15:clr>
            <a:srgbClr val="A4A3A4"/>
          </p15:clr>
        </p15:guide>
        <p15:guide id="2" pos="2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Vera Sakalova" initials="VS" lastIdx="4" clrIdx="6">
    <p:extLst>
      <p:ext uri="{19B8F6BF-5375-455C-9EA6-DF929625EA0E}">
        <p15:presenceInfo xmlns:p15="http://schemas.microsoft.com/office/powerpoint/2012/main" userId="Vera Sakalova" providerId="None"/>
      </p:ext>
    </p:extLst>
  </p:cmAuthor>
  <p:cmAuthor id="1" name="Marciano, Victoria Heidi" initials="VM" lastIdx="1" clrIdx="0">
    <p:extLst>
      <p:ext uri="{19B8F6BF-5375-455C-9EA6-DF929625EA0E}">
        <p15:presenceInfo xmlns:p15="http://schemas.microsoft.com/office/powerpoint/2012/main" userId="Marciano, Victoria Heidi" providerId="None"/>
      </p:ext>
    </p:extLst>
  </p:cmAuthor>
  <p:cmAuthor id="8" name="Zizzamia, Frank (US - Hartford)" initials="ZF(-H" lastIdx="4" clrIdx="7">
    <p:extLst>
      <p:ext uri="{19B8F6BF-5375-455C-9EA6-DF929625EA0E}">
        <p15:presenceInfo xmlns:p15="http://schemas.microsoft.com/office/powerpoint/2012/main" userId="S-1-5-21-238447276-1040861923-1850952788-12007" providerId="AD"/>
      </p:ext>
    </p:extLst>
  </p:cmAuthor>
  <p:cmAuthor id="2" name="Bharat Govindaluri" initials="BG" lastIdx="1" clrIdx="1">
    <p:extLst>
      <p:ext uri="{19B8F6BF-5375-455C-9EA6-DF929625EA0E}">
        <p15:presenceInfo xmlns:p15="http://schemas.microsoft.com/office/powerpoint/2012/main" userId="Bharat Govindaluri" providerId="None"/>
      </p:ext>
    </p:extLst>
  </p:cmAuthor>
  <p:cmAuthor id="9" name="Tomopoulos, Peter" initials="PT" lastIdx="2" clrIdx="8">
    <p:extLst>
      <p:ext uri="{19B8F6BF-5375-455C-9EA6-DF929625EA0E}">
        <p15:presenceInfo xmlns:p15="http://schemas.microsoft.com/office/powerpoint/2012/main" userId="Tomopoulos, Peter" providerId="None"/>
      </p:ext>
    </p:extLst>
  </p:cmAuthor>
  <p:cmAuthor id="3" name="Peterson, Stefan" initials="SP" lastIdx="10" clrIdx="2">
    <p:extLst>
      <p:ext uri="{19B8F6BF-5375-455C-9EA6-DF929625EA0E}">
        <p15:presenceInfo xmlns:p15="http://schemas.microsoft.com/office/powerpoint/2012/main" userId="Peterson, Stefan" providerId="None"/>
      </p:ext>
    </p:extLst>
  </p:cmAuthor>
  <p:cmAuthor id="4" name="David Shleifer" initials="DS" lastIdx="1" clrIdx="3">
    <p:extLst>
      <p:ext uri="{19B8F6BF-5375-455C-9EA6-DF929625EA0E}">
        <p15:presenceInfo xmlns:p15="http://schemas.microsoft.com/office/powerpoint/2012/main" userId="David Shleifer" providerId="None"/>
      </p:ext>
    </p:extLst>
  </p:cmAuthor>
  <p:cmAuthor id="5" name="Celona, Steph (US - Philadelphia)" initials="CS(-P" lastIdx="16" clrIdx="4">
    <p:extLst>
      <p:ext uri="{19B8F6BF-5375-455C-9EA6-DF929625EA0E}">
        <p15:presenceInfo xmlns:p15="http://schemas.microsoft.com/office/powerpoint/2012/main" userId="S-1-5-21-238447276-1040861923-1850952788-1607178" providerId="AD"/>
      </p:ext>
    </p:extLst>
  </p:cmAuthor>
  <p:cmAuthor id="6" name="Van Dyke, William" initials="WV" lastIdx="4" clrIdx="5">
    <p:extLst>
      <p:ext uri="{19B8F6BF-5375-455C-9EA6-DF929625EA0E}">
        <p15:presenceInfo xmlns:p15="http://schemas.microsoft.com/office/powerpoint/2012/main" userId="Van Dyke, Willi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C"/>
    <a:srgbClr val="E6E6E6"/>
    <a:srgbClr val="D5D5D5"/>
    <a:srgbClr val="EDF4E8"/>
    <a:srgbClr val="CBDDE2"/>
    <a:srgbClr val="A6A6A6"/>
    <a:srgbClr val="5C95A4"/>
    <a:srgbClr val="000099"/>
    <a:srgbClr val="86BC2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94479" autoAdjust="0"/>
  </p:normalViewPr>
  <p:slideViewPr>
    <p:cSldViewPr snapToGrid="0">
      <p:cViewPr varScale="1">
        <p:scale>
          <a:sx n="102" d="100"/>
          <a:sy n="102" d="100"/>
        </p:scale>
        <p:origin x="344" y="176"/>
      </p:cViewPr>
      <p:guideLst>
        <p:guide orient="horz" pos="360"/>
        <p:guide pos="240"/>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97" d="100"/>
          <a:sy n="97" d="100"/>
        </p:scale>
        <p:origin x="34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1D1D33-6A23-4526-9200-9DAA7C54712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B01531C-2BFD-4246-9CDE-44A39054A7BA}"/>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9478E88-003F-4507-887C-B20B1C7BA807}" type="datetimeFigureOut">
              <a:rPr lang="en-US" smtClean="0"/>
              <a:t>9/13/18</a:t>
            </a:fld>
            <a:endParaRPr lang="en-US" dirty="0"/>
          </a:p>
        </p:txBody>
      </p:sp>
      <p:sp>
        <p:nvSpPr>
          <p:cNvPr id="4" name="Footer Placeholder 3">
            <a:extLst>
              <a:ext uri="{FF2B5EF4-FFF2-40B4-BE49-F238E27FC236}">
                <a16:creationId xmlns:a16="http://schemas.microsoft.com/office/drawing/2014/main" id="{AB7BF466-6B81-49F2-9C2D-710D3ADD49CE}"/>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1855B5-FB43-404F-B111-6FB8C82A8858}"/>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7963EAD-4ABD-41AA-BB6B-4939A061114A}" type="slidenum">
              <a:rPr lang="en-US" smtClean="0"/>
              <a:t>‹#›</a:t>
            </a:fld>
            <a:endParaRPr lang="en-US" dirty="0"/>
          </a:p>
        </p:txBody>
      </p:sp>
    </p:spTree>
    <p:extLst>
      <p:ext uri="{BB962C8B-B14F-4D97-AF65-F5344CB8AC3E}">
        <p14:creationId xmlns:p14="http://schemas.microsoft.com/office/powerpoint/2010/main" val="158061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5207" tIns="47604" rIns="95207" bIns="47604" rtlCol="0"/>
          <a:lstStyle>
            <a:lvl1pPr algn="r">
              <a:defRPr sz="1200"/>
            </a:lvl1pPr>
          </a:lstStyle>
          <a:p>
            <a:fld id="{36F2601A-CF5A-4DFD-8665-867EB5A2990F}" type="datetimeFigureOut">
              <a:rPr lang="en-US" smtClean="0"/>
              <a:t>9/13/18</a:t>
            </a:fld>
            <a:endParaRPr lang="en-US" dirty="0"/>
          </a:p>
        </p:txBody>
      </p:sp>
      <p:sp>
        <p:nvSpPr>
          <p:cNvPr id="4" name="Slide Image Placeholder 3"/>
          <p:cNvSpPr>
            <a:spLocks noGrp="1" noRot="1" noChangeAspect="1"/>
          </p:cNvSpPr>
          <p:nvPr>
            <p:ph type="sldImg" idx="2"/>
          </p:nvPr>
        </p:nvSpPr>
        <p:spPr>
          <a:xfrm>
            <a:off x="1498600" y="1200150"/>
            <a:ext cx="4318000" cy="323850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5207" tIns="47604" rIns="95207" bIns="47604" rtlCol="0" anchor="b"/>
          <a:lstStyle>
            <a:lvl1pPr algn="r">
              <a:defRPr sz="1200"/>
            </a:lvl1pPr>
          </a:lstStyle>
          <a:p>
            <a:fld id="{C959906E-63AB-4645-A899-EB6615CD671C}" type="slidenum">
              <a:rPr lang="en-US" smtClean="0"/>
              <a:t>‹#›</a:t>
            </a:fld>
            <a:endParaRPr lang="en-US" dirty="0"/>
          </a:p>
        </p:txBody>
      </p:sp>
    </p:spTree>
    <p:extLst>
      <p:ext uri="{BB962C8B-B14F-4D97-AF65-F5344CB8AC3E}">
        <p14:creationId xmlns:p14="http://schemas.microsoft.com/office/powerpoint/2010/main" val="382893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15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382128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06DD1B-9DD0-420D-BB43-DBF7C2BE4227}" type="slidenum">
              <a:rPr lang="en-US">
                <a:solidFill>
                  <a:prstClr val="black"/>
                </a:solidFill>
              </a:rPr>
              <a:pPr/>
              <a:t>3</a:t>
            </a:fld>
            <a:endParaRPr lang="en-US" dirty="0">
              <a:solidFill>
                <a:prstClr val="black"/>
              </a:solidFill>
            </a:endParaRPr>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34723" y="4387136"/>
            <a:ext cx="5140960" cy="4156234"/>
          </a:xfrm>
        </p:spPr>
        <p:txBody>
          <a:bodyPr/>
          <a:lstStyle/>
          <a:p>
            <a:endParaRPr lang="en-US" dirty="0"/>
          </a:p>
        </p:txBody>
      </p:sp>
    </p:spTree>
    <p:extLst>
      <p:ext uri="{BB962C8B-B14F-4D97-AF65-F5344CB8AC3E}">
        <p14:creationId xmlns:p14="http://schemas.microsoft.com/office/powerpoint/2010/main" val="385571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673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123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6986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6506103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5692717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0007591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8189063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876879"/>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8526857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3655716"/>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153537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44082046"/>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54047465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01744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139546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5" name="CaseCode">
            <a:extLst>
              <a:ext uri="{FF2B5EF4-FFF2-40B4-BE49-F238E27FC236}">
                <a16:creationId xmlns:a16="http://schemas.microsoft.com/office/drawing/2014/main" id="{22F7CB80-E903-4EA9-9D37-5D226DF16220}"/>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6" name="Copyright">
            <a:extLst>
              <a:ext uri="{FF2B5EF4-FFF2-40B4-BE49-F238E27FC236}">
                <a16:creationId xmlns:a16="http://schemas.microsoft.com/office/drawing/2014/main" id="{A9618A46-E981-4C4F-B570-1F889A6C7B14}"/>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8" name="TextBox 7">
            <a:extLst>
              <a:ext uri="{FF2B5EF4-FFF2-40B4-BE49-F238E27FC236}">
                <a16:creationId xmlns:a16="http://schemas.microsoft.com/office/drawing/2014/main" id="{F44FF8F8-FD23-4297-8DB6-06F5E201A330}"/>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89361653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srgbClr val="000000"/>
              </a:solidFill>
              <a:cs typeface="Arial"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41463571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410598757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16737788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15087237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srgbClr val="000000"/>
              </a:solidFill>
              <a:cs typeface="Arial"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8447151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28736"/>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1481620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6061867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9344878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53089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43480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0080067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353499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607012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48256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6232629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302450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654625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811757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254886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038291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143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9292673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163855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8016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767250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5072542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95588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73874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53951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662169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0816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69058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87713752"/>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964561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20782865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287178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2183534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151951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2_Single Column Text slide">
    <p:spTree>
      <p:nvGrpSpPr>
        <p:cNvPr id="1" name=""/>
        <p:cNvGrpSpPr/>
        <p:nvPr/>
      </p:nvGrpSpPr>
      <p:grpSpPr>
        <a:xfrm>
          <a:off x="0" y="0"/>
          <a:ext cx="0" cy="0"/>
          <a:chOff x="0" y="0"/>
          <a:chExt cx="0" cy="0"/>
        </a:xfrm>
      </p:grpSpPr>
      <p:pic>
        <p:nvPicPr>
          <p:cNvPr id="6" name="Picture 6" descr="DEL_COL"/>
          <p:cNvPicPr>
            <a:picLocks noChangeAspect="1" noChangeArrowheads="1"/>
          </p:cNvPicPr>
          <p:nvPr userDrawn="1"/>
        </p:nvPicPr>
        <p:blipFill>
          <a:blip r:embed="rId2" cstate="print"/>
          <a:srcRect/>
          <a:stretch>
            <a:fillRect/>
          </a:stretch>
        </p:blipFill>
        <p:spPr bwMode="gray">
          <a:xfrm>
            <a:off x="395288" y="6645275"/>
            <a:ext cx="690562" cy="139700"/>
          </a:xfrm>
          <a:prstGeom prst="rect">
            <a:avLst/>
          </a:prstGeom>
          <a:noFill/>
          <a:ln w="9525">
            <a:noFill/>
            <a:miter lim="800000"/>
            <a:headEnd/>
            <a:tailEnd/>
          </a:ln>
        </p:spPr>
      </p:pic>
      <p:sp>
        <p:nvSpPr>
          <p:cNvPr id="9" name="Rectangle 2"/>
          <p:cNvSpPr>
            <a:spLocks noGrp="1" noChangeArrowheads="1"/>
          </p:cNvSpPr>
          <p:nvPr>
            <p:ph type="title"/>
          </p:nvPr>
        </p:nvSpPr>
        <p:spPr bwMode="gray">
          <a:xfrm>
            <a:off x="401638" y="547688"/>
            <a:ext cx="8345487" cy="225425"/>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 name="Line 36"/>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algn="ctr" eaLnBrk="0" fontAlgn="base" hangingPunct="0">
              <a:lnSpc>
                <a:spcPct val="106000"/>
              </a:lnSpc>
              <a:spcBef>
                <a:spcPct val="30000"/>
              </a:spcBef>
              <a:spcAft>
                <a:spcPct val="0"/>
              </a:spcAft>
              <a:defRPr/>
            </a:pPr>
            <a:endParaRPr lang="en-US" sz="900" dirty="0">
              <a:solidFill>
                <a:srgbClr val="000066"/>
              </a:solidFill>
              <a:cs typeface="Arial" charset="0"/>
            </a:endParaRPr>
          </a:p>
        </p:txBody>
      </p:sp>
      <p:sp>
        <p:nvSpPr>
          <p:cNvPr id="14"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7297920D-F45E-44CE-8996-C048252FC6C9}"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41572771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14835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gray">
          <a:xfrm>
            <a:off x="406400" y="522288"/>
            <a:ext cx="8331200" cy="258762"/>
          </a:xfrm>
          <a:prstGeom prst="rect">
            <a:avLst/>
          </a:prstGeom>
          <a:noFill/>
          <a:ln w="9525" algn="ctr">
            <a:noFill/>
            <a:miter lim="800000"/>
            <a:headEnd/>
            <a:tailEnd/>
          </a:ln>
        </p:spPr>
        <p:txBody>
          <a:bodyPr/>
          <a:lstStyle/>
          <a:p>
            <a:pPr lvl="0"/>
            <a:r>
              <a:rPr lang="en-US" dirty="0"/>
              <a:t>Click to edit Master title style</a:t>
            </a:r>
          </a:p>
        </p:txBody>
      </p:sp>
      <p:pic>
        <p:nvPicPr>
          <p:cNvPr id="2253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4378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223051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1_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21506" name="Picture 2" descr="C:\Users\rajparmar\Documents\Engagements\2015\Principal Financial\Logo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03736" y="6549352"/>
            <a:ext cx="543389" cy="21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17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07567277"/>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0000" rIns="90000" bIns="90000" anchor="ctr"/>
          <a:lstStyle/>
          <a:p>
            <a:pPr marL="119063" indent="-119063" eaLnBrk="0" fontAlgn="base" hangingPunct="0">
              <a:spcBef>
                <a:spcPct val="50000"/>
              </a:spcBef>
              <a:spcAft>
                <a:spcPct val="0"/>
              </a:spcAft>
            </a:pPr>
            <a:endParaRPr lang="en-US" sz="1100" b="1" dirty="0">
              <a:solidFill>
                <a:srgbClr val="000000"/>
              </a:solidFill>
            </a:endParaRPr>
          </a:p>
        </p:txBody>
      </p:sp>
      <p:sp>
        <p:nvSpPr>
          <p:cNvPr id="5" name="Text Box 9"/>
          <p:cNvSpPr txBox="1">
            <a:spLocks noChangeArrowheads="1"/>
          </p:cNvSpPr>
          <p:nvPr/>
        </p:nvSpPr>
        <p:spPr bwMode="gray">
          <a:xfrm>
            <a:off x="893763" y="4756150"/>
            <a:ext cx="1584325" cy="20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algn="ctr">
                <a:solidFill>
                  <a:srgbClr val="AFAFA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defRPr sz="2400">
                <a:solidFill>
                  <a:schemeClr val="tx1"/>
                </a:solidFill>
                <a:latin typeface="Times New Roman" pitchFamily="18" charset="0"/>
              </a:defRPr>
            </a:lvl1pPr>
            <a:lvl2pPr marL="393700" indent="-20955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fontAlgn="base" hangingPunct="0">
              <a:lnSpc>
                <a:spcPct val="110000"/>
              </a:lnSpc>
              <a:spcBef>
                <a:spcPct val="0"/>
              </a:spcBef>
              <a:spcAft>
                <a:spcPct val="0"/>
              </a:spcAft>
              <a:defRPr/>
            </a:pPr>
            <a:r>
              <a:rPr lang="en-US" sz="1200" dirty="0">
                <a:solidFill>
                  <a:srgbClr val="000000"/>
                </a:solidFill>
                <a:latin typeface="Arial" pitchFamily="34" charset="0"/>
              </a:rPr>
              <a:t>Deloitte Consulting LLP</a:t>
            </a:r>
          </a:p>
        </p:txBody>
      </p:sp>
      <p:pic>
        <p:nvPicPr>
          <p:cNvPr id="6" name="Picture 16" descr="LLP logo with big space copy"/>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19800"/>
            <a:ext cx="1446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0739" name="Rectangle 3"/>
          <p:cNvSpPr>
            <a:spLocks noGrp="1" noChangeArrowheads="1"/>
          </p:cNvSpPr>
          <p:nvPr>
            <p:ph type="ctrTitle" sz="quarter"/>
          </p:nvPr>
        </p:nvSpPr>
        <p:spPr>
          <a:xfrm>
            <a:off x="893763" y="2581275"/>
            <a:ext cx="6580187" cy="549275"/>
          </a:xfrm>
        </p:spPr>
        <p:txBody>
          <a:bodyPr/>
          <a:lstStyle>
            <a:lvl1pPr>
              <a:lnSpc>
                <a:spcPts val="2200"/>
              </a:lnSpc>
              <a:spcBef>
                <a:spcPct val="100000"/>
              </a:spcBef>
              <a:buClr>
                <a:schemeClr val="tx2"/>
              </a:buClr>
              <a:buSzPct val="85000"/>
              <a:buFont typeface="Wingdings" pitchFamily="2" charset="2"/>
              <a:buNone/>
              <a:defRPr sz="1800"/>
            </a:lvl1pPr>
          </a:lstStyle>
          <a:p>
            <a:pPr lvl="0"/>
            <a:r>
              <a:rPr lang="en-US" noProof="0"/>
              <a:t>Click to edit Master title style</a:t>
            </a:r>
          </a:p>
        </p:txBody>
      </p:sp>
      <p:sp>
        <p:nvSpPr>
          <p:cNvPr id="3700740" name="Rectangle 4"/>
          <p:cNvSpPr>
            <a:spLocks noGrp="1" noChangeArrowheads="1"/>
          </p:cNvSpPr>
          <p:nvPr>
            <p:ph type="subTitle" sz="quarter" idx="1"/>
          </p:nvPr>
        </p:nvSpPr>
        <p:spPr>
          <a:xfrm>
            <a:off x="893763" y="3402013"/>
            <a:ext cx="6581775" cy="439737"/>
          </a:xfrm>
          <a:extLst>
            <a:ext uri="{91240B29-F687-4F45-9708-019B960494DF}">
              <a14:hiddenLine xmlns:a14="http://schemas.microsoft.com/office/drawing/2010/main" w="9525">
                <a:solidFill>
                  <a:schemeClr val="tx1"/>
                </a:solidFill>
                <a:miter lim="800000"/>
                <a:headEnd/>
                <a:tailEnd/>
              </a14:hiddenLine>
            </a:ext>
          </a:extLst>
        </p:spPr>
        <p:txBody>
          <a:bodyPr/>
          <a:lstStyle>
            <a:lvl1pPr>
              <a:lnSpc>
                <a:spcPts val="1600"/>
              </a:lnSpc>
              <a:spcBef>
                <a:spcPct val="15000"/>
              </a:spcBef>
              <a:buClrTx/>
              <a:defRPr sz="1400" b="1"/>
            </a:lvl1pPr>
          </a:lstStyle>
          <a:p>
            <a:pPr lvl="0"/>
            <a:r>
              <a:rPr lang="en-US" noProof="0"/>
              <a:t>Click to edit Master subtitle style</a:t>
            </a:r>
          </a:p>
        </p:txBody>
      </p:sp>
    </p:spTree>
    <p:extLst>
      <p:ext uri="{BB962C8B-B14F-4D97-AF65-F5344CB8AC3E}">
        <p14:creationId xmlns:p14="http://schemas.microsoft.com/office/powerpoint/2010/main" val="353088828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572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57552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000125"/>
            <a:ext cx="4092575"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222469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50666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543036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229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62828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99381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98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21341815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14350"/>
            <a:ext cx="2087563" cy="5621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8463" y="514350"/>
            <a:ext cx="6110287" cy="562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6078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917457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03691310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049280967"/>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51973300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276856549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7322964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634128726"/>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7034064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868258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96819368"/>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27512627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885601536"/>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312717451"/>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1315148"/>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103863641"/>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63501667"/>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94779049"/>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4151783509"/>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3011752128"/>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194419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9387367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11915374"/>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618"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739717582"/>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96954485"/>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40246292"/>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82926256"/>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528716421"/>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96241962"/>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8881790"/>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17823376"/>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212550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09916471"/>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27587231"/>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4892787"/>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11310430"/>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4234408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26113732"/>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54262"/>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448315234"/>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200064570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401492197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99540140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79761157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629"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36005353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38440757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82790182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84844749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199803142"/>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45941908"/>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93971083"/>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78183529"/>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77549532"/>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85187258"/>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638005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258638363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13025720"/>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14667177"/>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35202960"/>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880642258"/>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5847462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6455453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89077729"/>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815"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7963486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147310514"/>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6809957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440994395"/>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9328468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179550873"/>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71553356"/>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11718179"/>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219512423"/>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326347316"/>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680174243"/>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70764580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9625804"/>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341866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51773103"/>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376042504"/>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6">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251264"/>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0171403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9069522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71791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329569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Copyright">
            <a:extLst>
              <a:ext uri="{FF2B5EF4-FFF2-40B4-BE49-F238E27FC236}">
                <a16:creationId xmlns:a16="http://schemas.microsoft.com/office/drawing/2014/main" id="{2F65FA80-C476-482C-A6BC-3B51F3F3FCB3}"/>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6" name="TextBox 5">
            <a:extLst>
              <a:ext uri="{FF2B5EF4-FFF2-40B4-BE49-F238E27FC236}">
                <a16:creationId xmlns:a16="http://schemas.microsoft.com/office/drawing/2014/main" id="{DB4777CF-ED07-4D85-B409-1E5751706BF3}"/>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714442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656607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953729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0112932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0542755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0214834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8898966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3" name="CaseCode">
            <a:extLst>
              <a:ext uri="{FF2B5EF4-FFF2-40B4-BE49-F238E27FC236}">
                <a16:creationId xmlns:a16="http://schemas.microsoft.com/office/drawing/2014/main" id="{4D712FEC-A9D5-4BB6-9DC6-0FFAB56DBB9F}"/>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Sentry – Non-Standard Auto Market Analysis</a:t>
            </a:r>
          </a:p>
        </p:txBody>
      </p:sp>
      <p:sp>
        <p:nvSpPr>
          <p:cNvPr id="4" name="Copyright">
            <a:extLst>
              <a:ext uri="{FF2B5EF4-FFF2-40B4-BE49-F238E27FC236}">
                <a16:creationId xmlns:a16="http://schemas.microsoft.com/office/drawing/2014/main" id="{73FE9EA1-1983-4E5A-8387-817646DF851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5" name="TextBox 4">
            <a:extLst>
              <a:ext uri="{FF2B5EF4-FFF2-40B4-BE49-F238E27FC236}">
                <a16:creationId xmlns:a16="http://schemas.microsoft.com/office/drawing/2014/main" id="{75DACD72-3E88-4C33-9427-53237B5030F2}"/>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8883955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3757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3335359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09581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370115" y="381004"/>
            <a:ext cx="8164287" cy="366713"/>
          </a:xfrm>
          <a:prstGeom prst="rect">
            <a:avLst/>
          </a:prstGeom>
        </p:spPr>
        <p:txBody>
          <a:bodyPr rtlCol="0">
            <a:noAutofit/>
          </a:bodyPr>
          <a:lstStyle>
            <a:lvl1pPr>
              <a:defRPr sz="1725"/>
            </a:lvl1pPr>
          </a:lstStyle>
          <a:p>
            <a:r>
              <a:rPr lang="en-US" dirty="0"/>
              <a:t>Click to edit Master title style</a:t>
            </a:r>
            <a:endParaRPr lang="en-GB" dirty="0"/>
          </a:p>
        </p:txBody>
      </p:sp>
      <p:sp>
        <p:nvSpPr>
          <p:cNvPr id="7" name="Text Placeholder 6"/>
          <p:cNvSpPr>
            <a:spLocks noGrp="1"/>
          </p:cNvSpPr>
          <p:nvPr>
            <p:ph type="body" sz="quarter" idx="10"/>
          </p:nvPr>
        </p:nvSpPr>
        <p:spPr>
          <a:xfrm>
            <a:off x="369889" y="883949"/>
            <a:ext cx="8164512" cy="466725"/>
          </a:xfrm>
        </p:spPr>
        <p:txBody>
          <a:bodyPr/>
          <a:lstStyle>
            <a:lvl1pPr>
              <a:defRPr>
                <a:solidFill>
                  <a:srgbClr val="313131"/>
                </a:solidFill>
              </a:defRPr>
            </a:lvl1pPr>
          </a:lstStyle>
          <a:p>
            <a:pPr lvl="0"/>
            <a:r>
              <a:rPr lang="en-US" dirty="0"/>
              <a:t>Click to edit Master text styles</a:t>
            </a:r>
          </a:p>
        </p:txBody>
      </p:sp>
    </p:spTree>
    <p:extLst>
      <p:ext uri="{BB962C8B-B14F-4D97-AF65-F5344CB8AC3E}">
        <p14:creationId xmlns:p14="http://schemas.microsoft.com/office/powerpoint/2010/main" val="206584633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lvl1pPr marL="119063" indent="-119063">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eaLnBrk="0" fontAlgn="base" hangingPunct="0">
              <a:spcBef>
                <a:spcPct val="50000"/>
              </a:spcBef>
              <a:spcAft>
                <a:spcPct val="0"/>
              </a:spcAft>
            </a:pPr>
            <a:endParaRPr lang="en-GB" altLang="en-US" sz="1100" dirty="0">
              <a:solidFill>
                <a:srgbClr val="000000"/>
              </a:solidFill>
              <a:cs typeface="Arial" panose="020B0604020202020204"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eaLnBrk="0" fontAlgn="base" hangingPunct="0">
              <a:lnSpc>
                <a:spcPct val="110000"/>
              </a:lnSpc>
              <a:spcBef>
                <a:spcPct val="0"/>
              </a:spcBef>
              <a:spcAft>
                <a:spcPct val="0"/>
              </a:spcAft>
              <a:defRPr/>
            </a:pPr>
            <a:r>
              <a:rPr lang="en-GB" sz="1200" b="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1269702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153540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
        <p:nvSpPr>
          <p:cNvPr id="19" name="CaseCode">
            <a:extLst>
              <a:ext uri="{FF2B5EF4-FFF2-40B4-BE49-F238E27FC236}">
                <a16:creationId xmlns:a16="http://schemas.microsoft.com/office/drawing/2014/main" id="{461689B8-CEA2-406B-81E0-C5568DA3AC8B}"/>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20" name="Copyright">
            <a:extLst>
              <a:ext uri="{FF2B5EF4-FFF2-40B4-BE49-F238E27FC236}">
                <a16:creationId xmlns:a16="http://schemas.microsoft.com/office/drawing/2014/main" id="{84D7A362-4940-44A5-8EE5-B41E87DAED3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21" name="TextBox 20">
            <a:extLst>
              <a:ext uri="{FF2B5EF4-FFF2-40B4-BE49-F238E27FC236}">
                <a16:creationId xmlns:a16="http://schemas.microsoft.com/office/drawing/2014/main" id="{9F705A94-3D9A-460A-9CD4-24EA4F71A7EA}"/>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406132681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2028386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8611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4" name="Rectangle 7"/>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pPr>
            <a:endParaRPr lang="en-US" altLang="en-US" sz="1400" dirty="0">
              <a:solidFill>
                <a:srgbClr val="000000"/>
              </a:solidFill>
              <a:cs typeface="Arial" panose="020B0604020202020204"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598176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533491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69354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7010484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88090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09583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20188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325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1789271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7469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799233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099348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76987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58567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006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947161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7440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70847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16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1656316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18575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514717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05800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39001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137371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8332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0897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bg1"/>
                </a:solidFill>
                <a:latin typeface="Arial" charset="0"/>
              </a:defRPr>
            </a:lvl1pPr>
            <a:lvl2pPr marL="169863" indent="-168275">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lvl="1" fontAlgn="base">
              <a:lnSpc>
                <a:spcPct val="106000"/>
              </a:lnSpc>
              <a:spcBef>
                <a:spcPct val="80000"/>
              </a:spcBef>
              <a:spcAft>
                <a:spcPct val="0"/>
              </a:spcAft>
              <a:buClr>
                <a:srgbClr val="000000"/>
              </a:buClr>
              <a:buFont typeface="Wingdings 2" pitchFamily="18" charset="2"/>
              <a:buChar char="¡"/>
              <a:defRPr/>
            </a:pPr>
            <a:r>
              <a:rPr lang="en-US" sz="1100" b="0" dirty="0">
                <a:solidFill>
                  <a:srgbClr val="000000"/>
                </a:solidFill>
                <a:cs typeface="Arial" charset="0"/>
              </a:rPr>
              <a:t>Bullet</a:t>
            </a:r>
          </a:p>
        </p:txBody>
      </p:sp>
    </p:spTree>
    <p:extLst>
      <p:ext uri="{BB962C8B-B14F-4D97-AF65-F5344CB8AC3E}">
        <p14:creationId xmlns:p14="http://schemas.microsoft.com/office/powerpoint/2010/main" val="17027382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3422879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6508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16862149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980188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053713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819486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545780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71962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157348148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27259683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7444291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463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85159789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24582499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450627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8562629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1356240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95255044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66067096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48872482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2294319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4705501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302752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389339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66499536"/>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332530682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74723236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710701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5220193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292"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58211866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425537639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65845066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93780072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72657489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245520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image" Target="../media/image3.png"/><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oleObject" Target="../embeddings/oleObject3.bin"/><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tags" Target="../tags/tag3.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vmlDrawing" Target="../drawings/vmlDrawing3.vml"/><Relationship Id="rId40" Type="http://schemas.openxmlformats.org/officeDocument/2006/relationships/image" Target="../media/image1.emf"/><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theme" Target="../theme/theme3.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8" Type="http://schemas.openxmlformats.org/officeDocument/2006/relationships/slideLayout" Target="../slideLayouts/slideLayout82.xml"/><Relationship Id="rId3"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9" Type="http://schemas.openxmlformats.org/officeDocument/2006/relationships/slideLayout" Target="../slideLayouts/slideLayout148.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42" Type="http://schemas.openxmlformats.org/officeDocument/2006/relationships/image" Target="../media/image3.png"/><Relationship Id="rId7" Type="http://schemas.openxmlformats.org/officeDocument/2006/relationships/slideLayout" Target="../slideLayouts/slideLayout11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41" Type="http://schemas.openxmlformats.org/officeDocument/2006/relationships/theme" Target="../theme/theme4.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37" Type="http://schemas.openxmlformats.org/officeDocument/2006/relationships/slideLayout" Target="../slideLayouts/slideLayout146.xml"/><Relationship Id="rId40" Type="http://schemas.openxmlformats.org/officeDocument/2006/relationships/slideLayout" Target="../slideLayouts/slideLayout149.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slideLayout" Target="../slideLayouts/slideLayout145.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slideLayout" Target="../slideLayouts/slideLayout144.xml"/><Relationship Id="rId43" Type="http://schemas.openxmlformats.org/officeDocument/2006/relationships/image" Target="../media/image5.png"/><Relationship Id="rId8" Type="http://schemas.openxmlformats.org/officeDocument/2006/relationships/slideLayout" Target="../slideLayouts/slideLayout117.xml"/><Relationship Id="rId3" Type="http://schemas.openxmlformats.org/officeDocument/2006/relationships/slideLayout" Target="../slideLayouts/slideLayout112.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38" Type="http://schemas.openxmlformats.org/officeDocument/2006/relationships/slideLayout" Target="../slideLayouts/slideLayout1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theme" Target="../theme/theme5.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image" Target="../media/image9.png"/><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tags" Target="../tags/tag5.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7" Type="http://schemas.openxmlformats.org/officeDocument/2006/relationships/slideLayout" Target="../slideLayouts/slideLayout16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41" Type="http://schemas.openxmlformats.org/officeDocument/2006/relationships/image" Target="../media/image1.emf"/><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theme" Target="../theme/theme6.xml"/><Relationship Id="rId40" Type="http://schemas.openxmlformats.org/officeDocument/2006/relationships/oleObject" Target="../embeddings/oleObject5.bin"/><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 Id="rId8" Type="http://schemas.openxmlformats.org/officeDocument/2006/relationships/slideLayout" Target="../slideLayouts/slideLayout169.xml"/><Relationship Id="rId3" Type="http://schemas.openxmlformats.org/officeDocument/2006/relationships/slideLayout" Target="../slideLayouts/slideLayout164.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vmlDrawing" Target="../drawings/vmlDrawing5.v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10.xml"/><Relationship Id="rId18" Type="http://schemas.openxmlformats.org/officeDocument/2006/relationships/slideLayout" Target="../slideLayouts/slideLayout215.xml"/><Relationship Id="rId26" Type="http://schemas.openxmlformats.org/officeDocument/2006/relationships/slideLayout" Target="../slideLayouts/slideLayout223.xml"/><Relationship Id="rId39" Type="http://schemas.openxmlformats.org/officeDocument/2006/relationships/oleObject" Target="../embeddings/oleObject7.bin"/><Relationship Id="rId21" Type="http://schemas.openxmlformats.org/officeDocument/2006/relationships/slideLayout" Target="../slideLayouts/slideLayout218.xml"/><Relationship Id="rId34" Type="http://schemas.openxmlformats.org/officeDocument/2006/relationships/slideLayout" Target="../slideLayouts/slideLayout231.xml"/><Relationship Id="rId7" Type="http://schemas.openxmlformats.org/officeDocument/2006/relationships/slideLayout" Target="../slideLayouts/slideLayout204.xml"/><Relationship Id="rId12" Type="http://schemas.openxmlformats.org/officeDocument/2006/relationships/slideLayout" Target="../slideLayouts/slideLayout209.xml"/><Relationship Id="rId17" Type="http://schemas.openxmlformats.org/officeDocument/2006/relationships/slideLayout" Target="../slideLayouts/slideLayout214.xml"/><Relationship Id="rId25" Type="http://schemas.openxmlformats.org/officeDocument/2006/relationships/slideLayout" Target="../slideLayouts/slideLayout222.xml"/><Relationship Id="rId33" Type="http://schemas.openxmlformats.org/officeDocument/2006/relationships/slideLayout" Target="../slideLayouts/slideLayout230.xml"/><Relationship Id="rId38" Type="http://schemas.openxmlformats.org/officeDocument/2006/relationships/tags" Target="../tags/tag7.xml"/><Relationship Id="rId2" Type="http://schemas.openxmlformats.org/officeDocument/2006/relationships/slideLayout" Target="../slideLayouts/slideLayout199.xml"/><Relationship Id="rId16" Type="http://schemas.openxmlformats.org/officeDocument/2006/relationships/slideLayout" Target="../slideLayouts/slideLayout213.xml"/><Relationship Id="rId20" Type="http://schemas.openxmlformats.org/officeDocument/2006/relationships/slideLayout" Target="../slideLayouts/slideLayout217.xml"/><Relationship Id="rId29" Type="http://schemas.openxmlformats.org/officeDocument/2006/relationships/slideLayout" Target="../slideLayouts/slideLayout226.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24" Type="http://schemas.openxmlformats.org/officeDocument/2006/relationships/slideLayout" Target="../slideLayouts/slideLayout221.xml"/><Relationship Id="rId32" Type="http://schemas.openxmlformats.org/officeDocument/2006/relationships/slideLayout" Target="../slideLayouts/slideLayout229.xml"/><Relationship Id="rId37" Type="http://schemas.openxmlformats.org/officeDocument/2006/relationships/vmlDrawing" Target="../drawings/vmlDrawing7.vml"/><Relationship Id="rId40" Type="http://schemas.openxmlformats.org/officeDocument/2006/relationships/image" Target="../media/image1.emf"/><Relationship Id="rId5" Type="http://schemas.openxmlformats.org/officeDocument/2006/relationships/slideLayout" Target="../slideLayouts/slideLayout202.xml"/><Relationship Id="rId15" Type="http://schemas.openxmlformats.org/officeDocument/2006/relationships/slideLayout" Target="../slideLayouts/slideLayout212.xml"/><Relationship Id="rId23" Type="http://schemas.openxmlformats.org/officeDocument/2006/relationships/slideLayout" Target="../slideLayouts/slideLayout220.xml"/><Relationship Id="rId28" Type="http://schemas.openxmlformats.org/officeDocument/2006/relationships/slideLayout" Target="../slideLayouts/slideLayout225.xml"/><Relationship Id="rId36" Type="http://schemas.openxmlformats.org/officeDocument/2006/relationships/theme" Target="../theme/theme7.xml"/><Relationship Id="rId10" Type="http://schemas.openxmlformats.org/officeDocument/2006/relationships/slideLayout" Target="../slideLayouts/slideLayout207.xml"/><Relationship Id="rId19" Type="http://schemas.openxmlformats.org/officeDocument/2006/relationships/slideLayout" Target="../slideLayouts/slideLayout216.xml"/><Relationship Id="rId31" Type="http://schemas.openxmlformats.org/officeDocument/2006/relationships/slideLayout" Target="../slideLayouts/slideLayout228.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slideLayout" Target="../slideLayouts/slideLayout211.xml"/><Relationship Id="rId22" Type="http://schemas.openxmlformats.org/officeDocument/2006/relationships/slideLayout" Target="../slideLayouts/slideLayout219.xml"/><Relationship Id="rId27" Type="http://schemas.openxmlformats.org/officeDocument/2006/relationships/slideLayout" Target="../slideLayouts/slideLayout224.xml"/><Relationship Id="rId30" Type="http://schemas.openxmlformats.org/officeDocument/2006/relationships/slideLayout" Target="../slideLayouts/slideLayout227.xml"/><Relationship Id="rId35" Type="http://schemas.openxmlformats.org/officeDocument/2006/relationships/slideLayout" Target="../slideLayouts/slideLayout232.xml"/><Relationship Id="rId8" Type="http://schemas.openxmlformats.org/officeDocument/2006/relationships/slideLayout" Target="../slideLayouts/slideLayout205.xml"/><Relationship Id="rId3" Type="http://schemas.openxmlformats.org/officeDocument/2006/relationships/slideLayout" Target="../slideLayouts/slideLayout2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0"/>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287"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pyright">
            <a:extLst>
              <a:ext uri="{FF2B5EF4-FFF2-40B4-BE49-F238E27FC236}">
                <a16:creationId xmlns:a16="http://schemas.microsoft.com/office/drawing/2014/main" id="{3260269A-FC02-4A91-9772-DC522208C949}"/>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Tree>
    <p:extLst>
      <p:ext uri="{BB962C8B-B14F-4D97-AF65-F5344CB8AC3E}">
        <p14:creationId xmlns:p14="http://schemas.microsoft.com/office/powerpoint/2010/main" val="276871584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6" r:id="rId32"/>
    <p:sldLayoutId id="2147483797" r:id="rId33"/>
    <p:sldLayoutId id="2147483798" r:id="rId34"/>
    <p:sldLayoutId id="2147483979" r:id="rId35"/>
    <p:sldLayoutId id="2147484020" r:id="rId36"/>
    <p:sldLayoutId id="2147484022" r:id="rId37"/>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Click to edit Master title style</a:t>
            </a:r>
          </a:p>
        </p:txBody>
      </p:sp>
      <p:sp>
        <p:nvSpPr>
          <p:cNvPr id="4198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4198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r>
              <a:rPr lang="en-US" altLang="en-US" sz="900" b="0" dirty="0">
                <a:solidFill>
                  <a:srgbClr val="000000"/>
                </a:solidFill>
                <a:cs typeface="Arial" panose="020B0604020202020204" pitchFamily="34" charset="0"/>
              </a:rPr>
              <a:t>- </a:t>
            </a:r>
            <a:fld id="{BBBC1CB2-E2BD-4543-973C-485A448B8FDA}" type="slidenum">
              <a:rPr lang="en-US" altLang="en-US" sz="900" b="0">
                <a:solidFill>
                  <a:srgbClr val="000000"/>
                </a:solidFill>
                <a:cs typeface="Arial" panose="020B0604020202020204" pitchFamily="34" charset="0"/>
              </a:rPr>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t>‹#›</a:t>
            </a:fld>
            <a:r>
              <a:rPr lang="en-US" altLang="en-US" sz="900" b="0" dirty="0">
                <a:solidFill>
                  <a:srgbClr val="000000"/>
                </a:solidFill>
                <a:cs typeface="Arial" panose="020B0604020202020204" pitchFamily="34" charset="0"/>
              </a:rPr>
              <a:t> -</a:t>
            </a:r>
          </a:p>
        </p:txBody>
      </p:sp>
      <p:pic>
        <p:nvPicPr>
          <p:cNvPr id="41989" name="Picture 6" descr="DEL_COL"/>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Tree>
    <p:extLst>
      <p:ext uri="{BB962C8B-B14F-4D97-AF65-F5344CB8AC3E}">
        <p14:creationId xmlns:p14="http://schemas.microsoft.com/office/powerpoint/2010/main" val="12496156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4" r:id="rId31"/>
    <p:sldLayoutId id="2147483835" r:id="rId32"/>
    <p:sldLayoutId id="2147483836" r:id="rId33"/>
    <p:sldLayoutId id="2147483837" r:id="rId34"/>
    <p:sldLayoutId id="2147483838" r:id="rId35"/>
    <p:sldLayoutId id="2147483839" r:id="rId36"/>
    <p:sldLayoutId id="2147483841" r:id="rId37"/>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anose="05020102010507070707"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anose="020B0604020202020204"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268"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5095342" y="6718155"/>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18156"/>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32430228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126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11269" name="Picture 6" descr="DEL_COL"/>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pic>
        <p:nvPicPr>
          <p:cNvPr id="8" name="Picture 2"/>
          <p:cNvPicPr>
            <a:picLocks noChangeAspect="1" noChangeArrowheads="1"/>
          </p:cNvPicPr>
          <p:nvPr userDrawn="1"/>
        </p:nvPicPr>
        <p:blipFill>
          <a:blip r:embed="rId43">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2275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00" r:id="rId20"/>
    <p:sldLayoutId id="2147483901" r:id="rId21"/>
    <p:sldLayoutId id="2147483902" r:id="rId22"/>
    <p:sldLayoutId id="2147483903" r:id="rId23"/>
    <p:sldLayoutId id="2147483904" r:id="rId24"/>
    <p:sldLayoutId id="2147483905" r:id="rId25"/>
    <p:sldLayoutId id="2147483906" r:id="rId26"/>
    <p:sldLayoutId id="2147483907" r:id="rId27"/>
    <p:sldLayoutId id="2147483908" r:id="rId28"/>
    <p:sldLayoutId id="2147483909" r:id="rId29"/>
    <p:sldLayoutId id="2147483912" r:id="rId30"/>
    <p:sldLayoutId id="2147483913" r:id="rId31"/>
    <p:sldLayoutId id="2147483914" r:id="rId32"/>
    <p:sldLayoutId id="2147483915" r:id="rId33"/>
    <p:sldLayoutId id="2147483916" r:id="rId34"/>
    <p:sldLayoutId id="2147483917" r:id="rId35"/>
    <p:sldLayoutId id="2147483918" r:id="rId36"/>
    <p:sldLayoutId id="2147483922" r:id="rId37"/>
    <p:sldLayoutId id="2147483923" r:id="rId38"/>
    <p:sldLayoutId id="2147483924" r:id="rId39"/>
    <p:sldLayoutId id="2147483925" r:id="rId40"/>
  </p:sldLayoutIdLst>
  <p:hf hdr="0" dt="0"/>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Line 37"/>
          <p:cNvSpPr>
            <a:spLocks noChangeShapeType="1"/>
          </p:cNvSpPr>
          <p:nvPr/>
        </p:nvSpPr>
        <p:spPr bwMode="gray">
          <a:xfrm>
            <a:off x="392113" y="806450"/>
            <a:ext cx="8356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106000"/>
              </a:lnSpc>
              <a:spcBef>
                <a:spcPct val="0"/>
              </a:spcBef>
              <a:spcAft>
                <a:spcPct val="0"/>
              </a:spcAft>
            </a:pPr>
            <a:endParaRPr lang="en-US" sz="1100" b="1" dirty="0">
              <a:solidFill>
                <a:srgbClr val="000000"/>
              </a:solidFill>
            </a:endParaRPr>
          </a:p>
        </p:txBody>
      </p:sp>
      <p:sp>
        <p:nvSpPr>
          <p:cNvPr id="1027" name="Rectangle 2"/>
          <p:cNvSpPr>
            <a:spLocks noGrp="1" noChangeArrowheads="1"/>
          </p:cNvSpPr>
          <p:nvPr>
            <p:ph type="title"/>
          </p:nvPr>
        </p:nvSpPr>
        <p:spPr bwMode="gray">
          <a:xfrm>
            <a:off x="401638" y="514350"/>
            <a:ext cx="834707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gray">
          <a:xfrm>
            <a:off x="398463" y="1000125"/>
            <a:ext cx="8339137"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nchorCtr="1">
            <a:spAutoFit/>
          </a:bodyPr>
          <a:lstStyle>
            <a:lvl1pPr>
              <a:defRPr sz="1100" b="1">
                <a:solidFill>
                  <a:schemeClr val="tx1"/>
                </a:solidFill>
                <a:latin typeface="Arial" charset="0"/>
              </a:defRPr>
            </a:lvl1pPr>
            <a:lvl2pPr marL="742950" indent="-285750">
              <a:defRPr sz="1100" b="1">
                <a:solidFill>
                  <a:schemeClr val="tx1"/>
                </a:solidFill>
                <a:latin typeface="Arial" charset="0"/>
              </a:defRPr>
            </a:lvl2pPr>
            <a:lvl3pPr marL="1143000" indent="-228600">
              <a:defRPr sz="1100" b="1">
                <a:solidFill>
                  <a:schemeClr val="tx1"/>
                </a:solidFill>
                <a:latin typeface="Arial" charset="0"/>
              </a:defRPr>
            </a:lvl3pPr>
            <a:lvl4pPr marL="1600200" indent="-228600">
              <a:defRPr sz="1100" b="1">
                <a:solidFill>
                  <a:schemeClr val="tx1"/>
                </a:solidFill>
                <a:latin typeface="Arial" charset="0"/>
              </a:defRPr>
            </a:lvl4pPr>
            <a:lvl5pPr marL="2057400" indent="-228600">
              <a:defRPr sz="1100" b="1">
                <a:solidFill>
                  <a:schemeClr val="tx1"/>
                </a:solidFill>
                <a:latin typeface="Arial" charset="0"/>
              </a:defRPr>
            </a:lvl5pPr>
            <a:lvl6pPr marL="2514600" indent="-228600" algn="ctr" eaLnBrk="0" fontAlgn="base" hangingPunct="0">
              <a:lnSpc>
                <a:spcPct val="106000"/>
              </a:lnSpc>
              <a:spcBef>
                <a:spcPct val="0"/>
              </a:spcBef>
              <a:spcAft>
                <a:spcPct val="0"/>
              </a:spcAft>
              <a:defRPr sz="1100" b="1">
                <a:solidFill>
                  <a:schemeClr val="tx1"/>
                </a:solidFill>
                <a:latin typeface="Arial" charset="0"/>
              </a:defRPr>
            </a:lvl6pPr>
            <a:lvl7pPr marL="2971800" indent="-228600" algn="ctr" eaLnBrk="0" fontAlgn="base" hangingPunct="0">
              <a:lnSpc>
                <a:spcPct val="106000"/>
              </a:lnSpc>
              <a:spcBef>
                <a:spcPct val="0"/>
              </a:spcBef>
              <a:spcAft>
                <a:spcPct val="0"/>
              </a:spcAft>
              <a:defRPr sz="1100" b="1">
                <a:solidFill>
                  <a:schemeClr val="tx1"/>
                </a:solidFill>
                <a:latin typeface="Arial" charset="0"/>
              </a:defRPr>
            </a:lvl7pPr>
            <a:lvl8pPr marL="3429000" indent="-228600" algn="ctr" eaLnBrk="0" fontAlgn="base" hangingPunct="0">
              <a:lnSpc>
                <a:spcPct val="106000"/>
              </a:lnSpc>
              <a:spcBef>
                <a:spcPct val="0"/>
              </a:spcBef>
              <a:spcAft>
                <a:spcPct val="0"/>
              </a:spcAft>
              <a:defRPr sz="1100" b="1">
                <a:solidFill>
                  <a:schemeClr val="tx1"/>
                </a:solidFill>
                <a:latin typeface="Arial" charset="0"/>
              </a:defRPr>
            </a:lvl8pPr>
            <a:lvl9pPr marL="3886200" indent="-228600" algn="ctr" eaLnBrk="0" fontAlgn="base" hangingPunct="0">
              <a:lnSpc>
                <a:spcPct val="106000"/>
              </a:lnSpc>
              <a:spcBef>
                <a:spcPct val="0"/>
              </a:spcBef>
              <a:spcAft>
                <a:spcPct val="0"/>
              </a:spcAft>
              <a:defRPr sz="1100" b="1">
                <a:solidFill>
                  <a:schemeClr val="tx1"/>
                </a:solidFill>
                <a:latin typeface="Arial" charset="0"/>
              </a:defRPr>
            </a:lvl9p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b="0" dirty="0">
                <a:solidFill>
                  <a:srgbClr val="000000"/>
                </a:solidFill>
              </a:rPr>
              <a:t>- </a:t>
            </a:r>
            <a:fld id="{EE0F2FE3-8866-4478-8343-8E505906C0B0}" type="slidenum">
              <a:rPr lang="en-US" sz="900" b="0" smtClean="0">
                <a:solidFill>
                  <a:srgbClr val="000000"/>
                </a:solidFill>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b="0" dirty="0">
                <a:solidFill>
                  <a:srgbClr val="000000"/>
                </a:solidFill>
              </a:rPr>
              <a:t> -</a:t>
            </a:r>
          </a:p>
        </p:txBody>
      </p:sp>
      <p:pic>
        <p:nvPicPr>
          <p:cNvPr id="1030" name="Picture 6" descr="DEL_CO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gray">
          <a:xfrm>
            <a:off x="217488" y="6545263"/>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35"/>
          <p:cNvSpPr>
            <a:spLocks noChangeShapeType="1"/>
          </p:cNvSpPr>
          <p:nvPr/>
        </p:nvSpPr>
        <p:spPr bwMode="gray">
          <a:xfrm>
            <a:off x="469900" y="992188"/>
            <a:ext cx="85042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accent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73152" tIns="73152" rIns="73152" bIns="73152" anchor="ctr" anchorCtr="1"/>
          <a:lstStyle/>
          <a:p>
            <a:pPr algn="ctr" eaLnBrk="0" fontAlgn="base" hangingPunct="0">
              <a:lnSpc>
                <a:spcPct val="106000"/>
              </a:lnSpc>
              <a:spcBef>
                <a:spcPct val="0"/>
              </a:spcBef>
              <a:spcAft>
                <a:spcPct val="0"/>
              </a:spcAft>
            </a:pPr>
            <a:endParaRPr lang="en-US" sz="1100" b="1" dirty="0">
              <a:solidFill>
                <a:srgbClr val="000000"/>
              </a:solidFill>
            </a:endParaRPr>
          </a:p>
        </p:txBody>
      </p:sp>
      <p:pic>
        <p:nvPicPr>
          <p:cNvPr id="1032" name="Picture 2" descr="C:\Users\kerose\Desktop\nyl_slg_logo.gif"/>
          <p:cNvPicPr>
            <a:picLocks noChangeAspect="1" noChangeArrowheads="1"/>
          </p:cNvPicPr>
          <p:nvPr userDrawn="1"/>
        </p:nvPicPr>
        <p:blipFill>
          <a:blip r:embed="rId15">
            <a:extLst>
              <a:ext uri="{28A0092B-C50C-407E-A947-70E740481C1C}">
                <a14:useLocalDpi xmlns:a14="http://schemas.microsoft.com/office/drawing/2010/main" val="0"/>
              </a:ext>
            </a:extLst>
          </a:blip>
          <a:srcRect l="51501" t="11542" r="4910"/>
          <a:stretch>
            <a:fillRect/>
          </a:stretch>
        </p:blipFill>
        <p:spPr bwMode="auto">
          <a:xfrm>
            <a:off x="8288338" y="6321425"/>
            <a:ext cx="457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8876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pitchFamily="34" charset="0"/>
        </a:defRPr>
      </a:lvl2pPr>
      <a:lvl3pPr algn="l" rtl="0" eaLnBrk="0" fontAlgn="base" hangingPunct="0">
        <a:lnSpc>
          <a:spcPct val="106000"/>
        </a:lnSpc>
        <a:spcBef>
          <a:spcPct val="0"/>
        </a:spcBef>
        <a:spcAft>
          <a:spcPct val="0"/>
        </a:spcAft>
        <a:defRPr sz="1600" b="1">
          <a:solidFill>
            <a:schemeClr val="tx1"/>
          </a:solidFill>
          <a:latin typeface="Arial" pitchFamily="34" charset="0"/>
        </a:defRPr>
      </a:lvl3pPr>
      <a:lvl4pPr algn="l" rtl="0" eaLnBrk="0" fontAlgn="base" hangingPunct="0">
        <a:lnSpc>
          <a:spcPct val="106000"/>
        </a:lnSpc>
        <a:spcBef>
          <a:spcPct val="0"/>
        </a:spcBef>
        <a:spcAft>
          <a:spcPct val="0"/>
        </a:spcAft>
        <a:defRPr sz="1600" b="1">
          <a:solidFill>
            <a:schemeClr val="tx1"/>
          </a:solidFill>
          <a:latin typeface="Arial" pitchFamily="34" charset="0"/>
        </a:defRPr>
      </a:lvl4pPr>
      <a:lvl5pPr algn="l" rtl="0" eaLnBrk="0" fontAlgn="base" hangingPunct="0">
        <a:lnSpc>
          <a:spcPct val="106000"/>
        </a:lnSpc>
        <a:spcBef>
          <a:spcPct val="0"/>
        </a:spcBef>
        <a:spcAft>
          <a:spcPct val="0"/>
        </a:spcAft>
        <a:defRPr sz="1600" b="1">
          <a:solidFill>
            <a:schemeClr val="tx1"/>
          </a:solidFill>
          <a:latin typeface="Arial" pitchFamily="34" charset="0"/>
        </a:defRPr>
      </a:lvl5pPr>
      <a:lvl6pPr marL="457200" algn="l" rtl="0" fontAlgn="base">
        <a:lnSpc>
          <a:spcPct val="106000"/>
        </a:lnSpc>
        <a:spcBef>
          <a:spcPct val="0"/>
        </a:spcBef>
        <a:spcAft>
          <a:spcPct val="0"/>
        </a:spcAft>
        <a:defRPr sz="1600" b="1">
          <a:solidFill>
            <a:schemeClr val="tx1"/>
          </a:solidFill>
          <a:latin typeface="Arial" pitchFamily="34" charset="0"/>
        </a:defRPr>
      </a:lvl6pPr>
      <a:lvl7pPr marL="914400" algn="l" rtl="0" fontAlgn="base">
        <a:lnSpc>
          <a:spcPct val="106000"/>
        </a:lnSpc>
        <a:spcBef>
          <a:spcPct val="0"/>
        </a:spcBef>
        <a:spcAft>
          <a:spcPct val="0"/>
        </a:spcAft>
        <a:defRPr sz="1600" b="1">
          <a:solidFill>
            <a:schemeClr val="tx1"/>
          </a:solidFill>
          <a:latin typeface="Arial" pitchFamily="34" charset="0"/>
        </a:defRPr>
      </a:lvl7pPr>
      <a:lvl8pPr marL="1371600" algn="l" rtl="0" fontAlgn="base">
        <a:lnSpc>
          <a:spcPct val="106000"/>
        </a:lnSpc>
        <a:spcBef>
          <a:spcPct val="0"/>
        </a:spcBef>
        <a:spcAft>
          <a:spcPct val="0"/>
        </a:spcAft>
        <a:defRPr sz="1600" b="1">
          <a:solidFill>
            <a:schemeClr val="tx1"/>
          </a:solidFill>
          <a:latin typeface="Arial" pitchFamily="34" charset="0"/>
        </a:defRPr>
      </a:lvl8pPr>
      <a:lvl9pPr marL="1828800" algn="l" rtl="0" fontAlgn="base">
        <a:lnSpc>
          <a:spcPct val="106000"/>
        </a:lnSpc>
        <a:spcBef>
          <a:spcPct val="0"/>
        </a:spcBef>
        <a:spcAft>
          <a:spcPct val="0"/>
        </a:spcAft>
        <a:defRPr sz="1600" b="1">
          <a:solidFill>
            <a:schemeClr val="tx1"/>
          </a:solidFill>
          <a:latin typeface="Arial" pitchFamily="34" charset="0"/>
        </a:defRPr>
      </a:lvl9pPr>
    </p:titleStyle>
    <p:bodyStyle>
      <a:lvl1pPr marL="342900" indent="-342900" algn="l" rtl="0" eaLnBrk="0" fontAlgn="base" hangingPunct="0">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fontAlgn="base">
        <a:spcBef>
          <a:spcPct val="20000"/>
        </a:spcBef>
        <a:spcAft>
          <a:spcPct val="0"/>
        </a:spcAft>
        <a:buClr>
          <a:schemeClr val="tx1"/>
        </a:buClr>
        <a:buChar char="–"/>
        <a:defRPr sz="1200">
          <a:solidFill>
            <a:schemeClr val="tx1"/>
          </a:solidFill>
          <a:latin typeface="+mn-lt"/>
        </a:defRPr>
      </a:lvl6pPr>
      <a:lvl7pPr marL="2360613" indent="-236538" algn="l" rtl="0" fontAlgn="base">
        <a:spcBef>
          <a:spcPct val="20000"/>
        </a:spcBef>
        <a:spcAft>
          <a:spcPct val="0"/>
        </a:spcAft>
        <a:buClr>
          <a:schemeClr val="tx1"/>
        </a:buClr>
        <a:buChar char="–"/>
        <a:defRPr sz="1200">
          <a:solidFill>
            <a:schemeClr val="tx1"/>
          </a:solidFill>
          <a:latin typeface="+mn-lt"/>
        </a:defRPr>
      </a:lvl7pPr>
      <a:lvl8pPr marL="2817813" indent="-236538" algn="l" rtl="0" fontAlgn="base">
        <a:spcBef>
          <a:spcPct val="20000"/>
        </a:spcBef>
        <a:spcAft>
          <a:spcPct val="0"/>
        </a:spcAft>
        <a:buClr>
          <a:schemeClr val="tx1"/>
        </a:buClr>
        <a:buChar char="–"/>
        <a:defRPr sz="1200">
          <a:solidFill>
            <a:schemeClr val="tx1"/>
          </a:solidFill>
          <a:latin typeface="+mn-lt"/>
        </a:defRPr>
      </a:lvl8pPr>
      <a:lvl9pPr marL="3275013"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594"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73218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3219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721557"/>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62900635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 id="2147483960" r:id="rId19"/>
    <p:sldLayoutId id="2147483961" r:id="rId20"/>
    <p:sldLayoutId id="2147483962" r:id="rId21"/>
    <p:sldLayoutId id="2147483963" r:id="rId22"/>
    <p:sldLayoutId id="2147483964" r:id="rId23"/>
    <p:sldLayoutId id="2147483965" r:id="rId24"/>
    <p:sldLayoutId id="2147483966" r:id="rId25"/>
    <p:sldLayoutId id="2147483967" r:id="rId26"/>
    <p:sldLayoutId id="2147483968" r:id="rId27"/>
    <p:sldLayoutId id="2147483969" r:id="rId28"/>
    <p:sldLayoutId id="2147483970" r:id="rId29"/>
    <p:sldLayoutId id="2147483971" r:id="rId30"/>
    <p:sldLayoutId id="2147483972" r:id="rId31"/>
    <p:sldLayoutId id="2147483973" r:id="rId32"/>
    <p:sldLayoutId id="2147483974" r:id="rId33"/>
    <p:sldLayoutId id="2147483975" r:id="rId34"/>
    <p:sldLayoutId id="2147483976" r:id="rId35"/>
    <p:sldLayoutId id="2147483978" r:id="rId36"/>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793"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427861078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 id="2147484002" r:id="rId18"/>
    <p:sldLayoutId id="2147484003" r:id="rId19"/>
    <p:sldLayoutId id="2147484004" r:id="rId20"/>
    <p:sldLayoutId id="2147484005" r:id="rId21"/>
    <p:sldLayoutId id="2147484006" r:id="rId22"/>
    <p:sldLayoutId id="2147484007" r:id="rId23"/>
    <p:sldLayoutId id="2147484008" r:id="rId24"/>
    <p:sldLayoutId id="2147484009" r:id="rId25"/>
    <p:sldLayoutId id="2147484010" r:id="rId26"/>
    <p:sldLayoutId id="2147484011" r:id="rId27"/>
    <p:sldLayoutId id="2147484012" r:id="rId28"/>
    <p:sldLayoutId id="2147484013" r:id="rId29"/>
    <p:sldLayoutId id="2147484014" r:id="rId30"/>
    <p:sldLayoutId id="2147484015" r:id="rId31"/>
    <p:sldLayoutId id="2147484016" r:id="rId32"/>
    <p:sldLayoutId id="2147484017" r:id="rId33"/>
    <p:sldLayoutId id="2147484018" r:id="rId34"/>
    <p:sldLayoutId id="2147484019"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2916" y="1300405"/>
            <a:ext cx="3749040" cy="3749040"/>
          </a:xfrm>
          <a:prstGeom prst="rect">
            <a:avLst/>
          </a:prstGeom>
          <a:ln>
            <a:noFill/>
          </a:ln>
          <a:effectLst>
            <a:softEdge rad="112500"/>
          </a:effectLst>
        </p:spPr>
      </p:pic>
      <p:sp>
        <p:nvSpPr>
          <p:cNvPr id="4" name="Subtitle 3"/>
          <p:cNvSpPr>
            <a:spLocks noGrp="1"/>
          </p:cNvSpPr>
          <p:nvPr>
            <p:ph type="subTitle" idx="1"/>
          </p:nvPr>
        </p:nvSpPr>
        <p:spPr>
          <a:xfrm>
            <a:off x="376237" y="5864229"/>
            <a:ext cx="7800625" cy="505645"/>
          </a:xfrm>
        </p:spPr>
        <p:txBody>
          <a:bodyPr/>
          <a:lstStyle/>
          <a:p>
            <a:r>
              <a:rPr lang="en-US" dirty="0"/>
              <a:t>American Modern Insurance Group (AMIG)</a:t>
            </a:r>
          </a:p>
          <a:p>
            <a:r>
              <a:rPr lang="en-US" dirty="0"/>
              <a:t>ClaimCenter Fraud Analysis and Authorization Review</a:t>
            </a:r>
          </a:p>
          <a:p>
            <a:pPr lvl="1"/>
            <a:r>
              <a:rPr lang="en-US" dirty="0"/>
              <a:t>Deloitte Consulting Proposal</a:t>
            </a:r>
            <a:br>
              <a:rPr lang="en-US" noProof="0" dirty="0"/>
            </a:br>
            <a:endParaRPr lang="en-US" noProof="0" dirty="0"/>
          </a:p>
        </p:txBody>
      </p:sp>
      <p:sp>
        <p:nvSpPr>
          <p:cNvPr id="5" name="Text Placeholder 4"/>
          <p:cNvSpPr>
            <a:spLocks noGrp="1"/>
          </p:cNvSpPr>
          <p:nvPr>
            <p:ph type="body" sz="quarter" idx="10"/>
          </p:nvPr>
        </p:nvSpPr>
        <p:spPr>
          <a:xfrm>
            <a:off x="376237" y="6232372"/>
            <a:ext cx="4195762" cy="298450"/>
          </a:xfrm>
        </p:spPr>
        <p:txBody>
          <a:bodyPr/>
          <a:lstStyle/>
          <a:p>
            <a:r>
              <a:rPr lang="en-US" sz="1050" dirty="0"/>
              <a:t>September 14, 2018</a:t>
            </a:r>
          </a:p>
        </p:txBody>
      </p:sp>
      <p:grpSp>
        <p:nvGrpSpPr>
          <p:cNvPr id="7" name="Group 6"/>
          <p:cNvGrpSpPr/>
          <p:nvPr/>
        </p:nvGrpSpPr>
        <p:grpSpPr>
          <a:xfrm>
            <a:off x="7147763" y="383408"/>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9"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pic>
        <p:nvPicPr>
          <p:cNvPr id="2" name="Picture 1">
            <a:extLst>
              <a:ext uri="{FF2B5EF4-FFF2-40B4-BE49-F238E27FC236}">
                <a16:creationId xmlns:a16="http://schemas.microsoft.com/office/drawing/2014/main" id="{EE304737-898F-C545-B828-AC733391CD1A}"/>
              </a:ext>
            </a:extLst>
          </p:cNvPr>
          <p:cNvPicPr>
            <a:picLocks noChangeAspect="1"/>
          </p:cNvPicPr>
          <p:nvPr/>
        </p:nvPicPr>
        <p:blipFill rotWithShape="1">
          <a:blip r:embed="rId4"/>
          <a:srcRect t="30279" b="33085"/>
          <a:stretch/>
        </p:blipFill>
        <p:spPr>
          <a:xfrm>
            <a:off x="381000" y="317501"/>
            <a:ext cx="1287951" cy="471854"/>
          </a:xfrm>
          <a:prstGeom prst="rect">
            <a:avLst/>
          </a:prstGeom>
        </p:spPr>
      </p:pic>
    </p:spTree>
    <p:extLst>
      <p:ext uri="{BB962C8B-B14F-4D97-AF65-F5344CB8AC3E}">
        <p14:creationId xmlns:p14="http://schemas.microsoft.com/office/powerpoint/2010/main" val="42658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797299"/>
            <a:ext cx="8386043" cy="725026"/>
          </a:xfrm>
        </p:spPr>
        <p:txBody>
          <a:bodyPr/>
          <a:lstStyle/>
          <a:p>
            <a:r>
              <a:rPr lang="en-US" sz="1400" dirty="0"/>
              <a:t>Adjuster fraud has been discovered due to a payment controls breakdown in American Moderns’ Guidewire ClaimCenter related to roles, groups, privileges, and approval limits</a:t>
            </a:r>
            <a:endParaRPr lang="en-US" sz="1400" noProof="0" dirty="0"/>
          </a:p>
        </p:txBody>
      </p:sp>
      <p:sp>
        <p:nvSpPr>
          <p:cNvPr id="3" name="Title 2"/>
          <p:cNvSpPr>
            <a:spLocks noGrp="1"/>
          </p:cNvSpPr>
          <p:nvPr>
            <p:ph type="title"/>
          </p:nvPr>
        </p:nvSpPr>
        <p:spPr>
          <a:xfrm>
            <a:off x="813916" y="413413"/>
            <a:ext cx="8391525" cy="334101"/>
          </a:xfrm>
        </p:spPr>
        <p:txBody>
          <a:bodyPr/>
          <a:lstStyle/>
          <a:p>
            <a:r>
              <a:rPr lang="en-US" noProof="0" dirty="0"/>
              <a:t>Executive Summary</a:t>
            </a:r>
          </a:p>
        </p:txBody>
      </p:sp>
      <p:grpSp>
        <p:nvGrpSpPr>
          <p:cNvPr id="16" name="Group 897">
            <a:extLst>
              <a:ext uri="{FF2B5EF4-FFF2-40B4-BE49-F238E27FC236}">
                <a16:creationId xmlns:a16="http://schemas.microsoft.com/office/drawing/2014/main" id="{9B5A3B9B-6CD2-4F67-8FB9-84890DE64317}"/>
              </a:ext>
            </a:extLst>
          </p:cNvPr>
          <p:cNvGrpSpPr>
            <a:grpSpLocks noChangeAspect="1"/>
          </p:cNvGrpSpPr>
          <p:nvPr/>
        </p:nvGrpSpPr>
        <p:grpSpPr bwMode="auto">
          <a:xfrm>
            <a:off x="376235" y="395950"/>
            <a:ext cx="370106" cy="370106"/>
            <a:chOff x="3891" y="3455"/>
            <a:chExt cx="340" cy="340"/>
          </a:xfrm>
          <a:solidFill>
            <a:schemeClr val="accent4"/>
          </a:solidFill>
        </p:grpSpPr>
        <p:sp>
          <p:nvSpPr>
            <p:cNvPr id="17" name="Freeform 898">
              <a:extLst>
                <a:ext uri="{FF2B5EF4-FFF2-40B4-BE49-F238E27FC236}">
                  <a16:creationId xmlns:a16="http://schemas.microsoft.com/office/drawing/2014/main" id="{20197CD5-EC68-43EE-AAB2-BA246E146C5D}"/>
                </a:ext>
              </a:extLst>
            </p:cNvPr>
            <p:cNvSpPr>
              <a:spLocks noEditPoints="1"/>
            </p:cNvSpPr>
            <p:nvPr/>
          </p:nvSpPr>
          <p:spPr bwMode="auto">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Oval 899">
              <a:extLst>
                <a:ext uri="{FF2B5EF4-FFF2-40B4-BE49-F238E27FC236}">
                  <a16:creationId xmlns:a16="http://schemas.microsoft.com/office/drawing/2014/main" id="{6F12CCCB-557C-432B-A980-9C5764F06507}"/>
                </a:ext>
              </a:extLst>
            </p:cNvPr>
            <p:cNvSpPr>
              <a:spLocks noChangeArrowheads="1"/>
            </p:cNvSpPr>
            <p:nvPr/>
          </p:nvSpPr>
          <p:spPr bwMode="auto">
            <a:xfrm>
              <a:off x="3969" y="3533"/>
              <a:ext cx="113" cy="1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9" name="Text Placeholder 8">
            <a:extLst>
              <a:ext uri="{FF2B5EF4-FFF2-40B4-BE49-F238E27FC236}">
                <a16:creationId xmlns:a16="http://schemas.microsoft.com/office/drawing/2014/main" id="{D8C2FB8F-01B3-A24C-A1B1-877D75F09EF0}"/>
              </a:ext>
            </a:extLst>
          </p:cNvPr>
          <p:cNvSpPr txBox="1">
            <a:spLocks/>
          </p:cNvSpPr>
          <p:nvPr/>
        </p:nvSpPr>
        <p:spPr>
          <a:xfrm>
            <a:off x="381960" y="1757683"/>
            <a:ext cx="4096512" cy="189742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Scope</a:t>
            </a:r>
          </a:p>
          <a:p>
            <a:pPr>
              <a:tabLst>
                <a:tab pos="5029200" algn="r"/>
              </a:tabLst>
            </a:pPr>
            <a:r>
              <a:rPr lang="en-US" dirty="0"/>
              <a:t>Deloitte will review ClaimCenter configurations as well as deploy  analytic and data mining tools for the homeowner LOB to identify other potential causes of fraud and analyze current authorization settings related to claim payments (e.g., vendor payments, manual check payments, and ClaimCenter payments). Our focus will be on similar fraud types as identified by the organization over the last 12 months</a:t>
            </a:r>
          </a:p>
        </p:txBody>
      </p:sp>
      <p:sp>
        <p:nvSpPr>
          <p:cNvPr id="20" name="Text Placeholder 8">
            <a:extLst>
              <a:ext uri="{FF2B5EF4-FFF2-40B4-BE49-F238E27FC236}">
                <a16:creationId xmlns:a16="http://schemas.microsoft.com/office/drawing/2014/main" id="{88C9FAD1-698B-CC46-B686-0FBD821BDBBC}"/>
              </a:ext>
            </a:extLst>
          </p:cNvPr>
          <p:cNvSpPr txBox="1">
            <a:spLocks/>
          </p:cNvSpPr>
          <p:nvPr/>
        </p:nvSpPr>
        <p:spPr>
          <a:xfrm>
            <a:off x="4684646" y="1757684"/>
            <a:ext cx="4096512" cy="169545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Outcomes</a:t>
            </a:r>
          </a:p>
          <a:p>
            <a:pPr marL="0" lvl="1" indent="0">
              <a:buNone/>
              <a:tabLst>
                <a:tab pos="5029200" algn="r"/>
              </a:tabLst>
            </a:pPr>
            <a:r>
              <a:rPr lang="en-US" dirty="0"/>
              <a:t>Based on the results of our analysis, in collaboration with American Modern, Deloitte will recommend enhancements to ClaimCenter authorization controls, payment processes, system oversight, and automated monitoring. Deloitte will identify adjusters and vendors with a higher probability of fraudulent activity.</a:t>
            </a:r>
          </a:p>
        </p:txBody>
      </p:sp>
      <p:sp>
        <p:nvSpPr>
          <p:cNvPr id="21" name="Rectangle 20">
            <a:extLst>
              <a:ext uri="{FF2B5EF4-FFF2-40B4-BE49-F238E27FC236}">
                <a16:creationId xmlns:a16="http://schemas.microsoft.com/office/drawing/2014/main" id="{7FF9F34C-25EC-D048-AE48-8CB386A26CAE}"/>
              </a:ext>
            </a:extLst>
          </p:cNvPr>
          <p:cNvSpPr/>
          <p:nvPr/>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22" name="Rectangle 21">
            <a:extLst>
              <a:ext uri="{FF2B5EF4-FFF2-40B4-BE49-F238E27FC236}">
                <a16:creationId xmlns:a16="http://schemas.microsoft.com/office/drawing/2014/main" id="{AC1A7E19-CC44-C74F-8A8C-A5645F076039}"/>
              </a:ext>
            </a:extLst>
          </p:cNvPr>
          <p:cNvSpPr/>
          <p:nvPr/>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27" name="Text Placeholder 8">
            <a:extLst>
              <a:ext uri="{FF2B5EF4-FFF2-40B4-BE49-F238E27FC236}">
                <a16:creationId xmlns:a16="http://schemas.microsoft.com/office/drawing/2014/main" id="{0246BED6-5F83-6B4D-9A5A-C968355759F5}"/>
              </a:ext>
            </a:extLst>
          </p:cNvPr>
          <p:cNvSpPr txBox="1">
            <a:spLocks/>
          </p:cNvSpPr>
          <p:nvPr/>
        </p:nvSpPr>
        <p:spPr>
          <a:xfrm>
            <a:off x="374402" y="3865228"/>
            <a:ext cx="8406755" cy="169545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Deliverables</a:t>
            </a:r>
          </a:p>
          <a:p>
            <a:pPr lvl="1">
              <a:spcAft>
                <a:spcPts val="200"/>
              </a:spcAft>
              <a:tabLst>
                <a:tab pos="5029200" algn="r"/>
              </a:tabLst>
            </a:pPr>
            <a:r>
              <a:rPr lang="en-US" dirty="0"/>
              <a:t>Exposure payment analysis with frequency scoring and anomaly detection</a:t>
            </a:r>
          </a:p>
          <a:p>
            <a:pPr lvl="2">
              <a:spcAft>
                <a:spcPts val="200"/>
              </a:spcAft>
              <a:tabLst>
                <a:tab pos="5029200" algn="r"/>
              </a:tabLst>
            </a:pPr>
            <a:r>
              <a:rPr lang="en-US" dirty="0"/>
              <a:t>Payment to vendor and insured segmented by adjuster and exposure type </a:t>
            </a:r>
          </a:p>
          <a:p>
            <a:pPr lvl="2">
              <a:spcAft>
                <a:spcPts val="200"/>
              </a:spcAft>
              <a:tabLst>
                <a:tab pos="5029200" algn="r"/>
              </a:tabLst>
            </a:pPr>
            <a:r>
              <a:rPr lang="en-US" dirty="0"/>
              <a:t>Payments made via manual check correlated with vendors/1</a:t>
            </a:r>
            <a:r>
              <a:rPr lang="en-US" baseline="30000" dirty="0"/>
              <a:t>st</a:t>
            </a:r>
            <a:r>
              <a:rPr lang="en-US" dirty="0"/>
              <a:t> parties and segmented by adjusters </a:t>
            </a:r>
          </a:p>
          <a:p>
            <a:pPr lvl="1">
              <a:spcAft>
                <a:spcPts val="200"/>
              </a:spcAft>
              <a:tabLst>
                <a:tab pos="5029200" algn="r"/>
              </a:tabLst>
            </a:pPr>
            <a:r>
              <a:rPr lang="en-US" dirty="0"/>
              <a:t>Authorization analysis </a:t>
            </a:r>
          </a:p>
          <a:p>
            <a:pPr lvl="2">
              <a:spcAft>
                <a:spcPts val="200"/>
              </a:spcAft>
              <a:tabLst>
                <a:tab pos="5029200" algn="r"/>
              </a:tabLst>
            </a:pPr>
            <a:r>
              <a:rPr lang="en-US" dirty="0"/>
              <a:t>Segmented payment histogram for past claims since ClaimCenter went into production over different authority levels, authorization levels, adjusters and HO LOB</a:t>
            </a:r>
          </a:p>
          <a:p>
            <a:pPr lvl="2">
              <a:spcAft>
                <a:spcPts val="200"/>
              </a:spcAft>
              <a:tabLst>
                <a:tab pos="5029200" algn="r"/>
              </a:tabLst>
            </a:pPr>
            <a:r>
              <a:rPr lang="en-US" dirty="0"/>
              <a:t>Determine percentage, amount, and types of payments processed at different authority (e.g., payment amount) and authorization (e.g., can make payment) levels based on claims history</a:t>
            </a:r>
          </a:p>
          <a:p>
            <a:pPr lvl="1">
              <a:spcAft>
                <a:spcPts val="200"/>
              </a:spcAft>
              <a:tabLst>
                <a:tab pos="5029200" algn="r"/>
              </a:tabLst>
            </a:pPr>
            <a:r>
              <a:rPr lang="en-US" dirty="0"/>
              <a:t>Privilege modification analysis</a:t>
            </a:r>
          </a:p>
          <a:p>
            <a:pPr lvl="2">
              <a:spcAft>
                <a:spcPts val="200"/>
              </a:spcAft>
              <a:tabLst>
                <a:tab pos="5029200" algn="r"/>
              </a:tabLst>
            </a:pPr>
            <a:r>
              <a:rPr lang="en-US" dirty="0"/>
              <a:t>Identify usage patterns of adjusters who change their authority level to circumvent authority limits</a:t>
            </a:r>
          </a:p>
          <a:p>
            <a:pPr lvl="1">
              <a:spcAft>
                <a:spcPts val="200"/>
              </a:spcAft>
              <a:tabLst>
                <a:tab pos="5029200" algn="r"/>
              </a:tabLst>
            </a:pPr>
            <a:r>
              <a:rPr lang="en-US" dirty="0"/>
              <a:t>ClaimCenter payment configuration analysis related to roles, privileges and authority levels </a:t>
            </a:r>
          </a:p>
        </p:txBody>
      </p:sp>
      <p:sp>
        <p:nvSpPr>
          <p:cNvPr id="28" name="Rectangle 27">
            <a:extLst>
              <a:ext uri="{FF2B5EF4-FFF2-40B4-BE49-F238E27FC236}">
                <a16:creationId xmlns:a16="http://schemas.microsoft.com/office/drawing/2014/main" id="{55B0FDD4-DB1F-9744-AA4C-0876A956490E}"/>
              </a:ext>
            </a:extLst>
          </p:cNvPr>
          <p:cNvSpPr/>
          <p:nvPr/>
        </p:nvSpPr>
        <p:spPr>
          <a:xfrm flipV="1">
            <a:off x="374402" y="3817306"/>
            <a:ext cx="8387877"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Tree>
    <p:extLst>
      <p:ext uri="{BB962C8B-B14F-4D97-AF65-F5344CB8AC3E}">
        <p14:creationId xmlns:p14="http://schemas.microsoft.com/office/powerpoint/2010/main" val="56596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4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ext Placeholder 1"/>
          <p:cNvSpPr>
            <a:spLocks noGrp="1"/>
          </p:cNvSpPr>
          <p:nvPr>
            <p:ph type="body" sz="quarter" idx="13"/>
          </p:nvPr>
        </p:nvSpPr>
        <p:spPr>
          <a:xfrm>
            <a:off x="376237" y="797299"/>
            <a:ext cx="8391525" cy="845604"/>
          </a:xfrm>
        </p:spPr>
        <p:txBody>
          <a:bodyPr/>
          <a:lstStyle/>
          <a:p>
            <a:r>
              <a:rPr lang="en-US" sz="1400" dirty="0"/>
              <a:t>Deloitte’s forensic analysis will focus on the ClaimCenter database and logs</a:t>
            </a:r>
          </a:p>
        </p:txBody>
      </p:sp>
      <p:sp>
        <p:nvSpPr>
          <p:cNvPr id="429058" name="Rectangle 2"/>
          <p:cNvSpPr>
            <a:spLocks noGrp="1" noChangeArrowheads="1"/>
          </p:cNvSpPr>
          <p:nvPr>
            <p:ph type="title"/>
          </p:nvPr>
        </p:nvSpPr>
        <p:spPr>
          <a:xfrm>
            <a:off x="813916" y="413413"/>
            <a:ext cx="8391525" cy="334101"/>
          </a:xfrm>
        </p:spPr>
        <p:txBody>
          <a:bodyPr/>
          <a:lstStyle/>
          <a:p>
            <a:r>
              <a:rPr lang="en-US" dirty="0"/>
              <a:t>Project Plan and Framework</a:t>
            </a:r>
          </a:p>
        </p:txBody>
      </p:sp>
      <p:graphicFrame>
        <p:nvGraphicFramePr>
          <p:cNvPr id="16" name="Group 3"/>
          <p:cNvGraphicFramePr>
            <a:graphicFrameLocks/>
          </p:cNvGraphicFramePr>
          <p:nvPr>
            <p:extLst>
              <p:ext uri="{D42A27DB-BD31-4B8C-83A1-F6EECF244321}">
                <p14:modId xmlns:p14="http://schemas.microsoft.com/office/powerpoint/2010/main" val="1581678126"/>
              </p:ext>
            </p:extLst>
          </p:nvPr>
        </p:nvGraphicFramePr>
        <p:xfrm>
          <a:off x="268942" y="1229674"/>
          <a:ext cx="8519778" cy="4907115"/>
        </p:xfrm>
        <a:graphic>
          <a:graphicData uri="http://schemas.openxmlformats.org/drawingml/2006/table">
            <a:tbl>
              <a:tblPr>
                <a:tableStyleId>{8799B23B-EC83-4686-B30A-512413B5E67A}</a:tableStyleId>
              </a:tblPr>
              <a:tblGrid>
                <a:gridCol w="1109382">
                  <a:extLst>
                    <a:ext uri="{9D8B030D-6E8A-4147-A177-3AD203B41FA5}">
                      <a16:colId xmlns:a16="http://schemas.microsoft.com/office/drawing/2014/main" val="20000"/>
                    </a:ext>
                  </a:extLst>
                </a:gridCol>
                <a:gridCol w="1852599">
                  <a:extLst>
                    <a:ext uri="{9D8B030D-6E8A-4147-A177-3AD203B41FA5}">
                      <a16:colId xmlns:a16="http://schemas.microsoft.com/office/drawing/2014/main" val="20001"/>
                    </a:ext>
                  </a:extLst>
                </a:gridCol>
                <a:gridCol w="1852599">
                  <a:extLst>
                    <a:ext uri="{9D8B030D-6E8A-4147-A177-3AD203B41FA5}">
                      <a16:colId xmlns:a16="http://schemas.microsoft.com/office/drawing/2014/main" val="2993140257"/>
                    </a:ext>
                  </a:extLst>
                </a:gridCol>
                <a:gridCol w="1852599">
                  <a:extLst>
                    <a:ext uri="{9D8B030D-6E8A-4147-A177-3AD203B41FA5}">
                      <a16:colId xmlns:a16="http://schemas.microsoft.com/office/drawing/2014/main" val="541602831"/>
                    </a:ext>
                  </a:extLst>
                </a:gridCol>
                <a:gridCol w="1852599">
                  <a:extLst>
                    <a:ext uri="{9D8B030D-6E8A-4147-A177-3AD203B41FA5}">
                      <a16:colId xmlns:a16="http://schemas.microsoft.com/office/drawing/2014/main" val="20002"/>
                    </a:ext>
                  </a:extLst>
                </a:gridCol>
              </a:tblGrid>
              <a:tr h="552061">
                <a:tc>
                  <a:txBody>
                    <a:bodyPr/>
                    <a:lstStyle/>
                    <a:p>
                      <a:pPr marL="0" indent="0">
                        <a:lnSpc>
                          <a:spcPct val="110000"/>
                        </a:lnSpc>
                        <a:buFont typeface="Arial" panose="020B0604020202020204" pitchFamily="34" charset="0"/>
                        <a:buNone/>
                      </a:pPr>
                      <a:endParaRPr lang="en-US" sz="1200" b="0" dirty="0">
                        <a:solidFill>
                          <a:schemeClr val="accent1"/>
                        </a:solidFill>
                        <a:latin typeface="+mn-lt"/>
                      </a:endParaRPr>
                    </a:p>
                  </a:txBody>
                  <a:tcPr marT="91440" marB="91440" anchor="ctr">
                    <a:lnL w="12700" cmpd="sng">
                      <a:noFill/>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buFont typeface="Arial" panose="020B0604020202020204" pitchFamily="34" charset="0"/>
                        <a:buNone/>
                      </a:pPr>
                      <a:r>
                        <a:rPr lang="en-GB" sz="1200" b="0" u="sng" dirty="0">
                          <a:solidFill>
                            <a:schemeClr val="bg1"/>
                          </a:solidFill>
                          <a:latin typeface="+mn-lt"/>
                        </a:rPr>
                        <a:t>1. Project Kick-off</a:t>
                      </a:r>
                    </a:p>
                    <a:p>
                      <a:pPr marL="0" indent="0" algn="ctr">
                        <a:buFont typeface="Arial" panose="020B0604020202020204" pitchFamily="34" charset="0"/>
                        <a:buNone/>
                      </a:pPr>
                      <a:r>
                        <a:rPr lang="en-GB" sz="1100" b="0" dirty="0">
                          <a:solidFill>
                            <a:schemeClr val="bg1"/>
                          </a:solidFill>
                          <a:latin typeface="+mn-lt"/>
                        </a:rPr>
                        <a:t>Week 1</a:t>
                      </a:r>
                    </a:p>
                  </a:txBody>
                  <a:tcPr marT="91440" marB="91440" anchor="ctr">
                    <a:lnL w="1270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lgn="ctr">
                        <a:buFont typeface="Arial" panose="020B0604020202020204" pitchFamily="34" charset="0"/>
                        <a:buNone/>
                      </a:pPr>
                      <a:r>
                        <a:rPr lang="en-GB" sz="1200" b="0" u="sng" dirty="0">
                          <a:solidFill>
                            <a:schemeClr val="bg1"/>
                          </a:solidFill>
                          <a:latin typeface="+mn-lt"/>
                        </a:rPr>
                        <a:t>2. Data &amp; Tool Preparation</a:t>
                      </a:r>
                    </a:p>
                    <a:p>
                      <a:pPr marL="0" indent="0" algn="ctr">
                        <a:buFont typeface="Arial" panose="020B0604020202020204" pitchFamily="34" charset="0"/>
                        <a:buNone/>
                      </a:pPr>
                      <a:r>
                        <a:rPr lang="en-GB" sz="1100" b="0" dirty="0">
                          <a:solidFill>
                            <a:schemeClr val="bg1"/>
                          </a:solidFill>
                          <a:latin typeface="+mn-lt"/>
                        </a:rPr>
                        <a:t>Weeks 2 &amp;</a:t>
                      </a:r>
                      <a:r>
                        <a:rPr lang="en-GB" sz="1100" b="0" baseline="0" dirty="0">
                          <a:solidFill>
                            <a:schemeClr val="bg1"/>
                          </a:solidFill>
                          <a:latin typeface="+mn-lt"/>
                        </a:rPr>
                        <a:t> 3</a:t>
                      </a:r>
                      <a:endParaRPr lang="en-GB" sz="1100" b="0" dirty="0">
                        <a:solidFill>
                          <a:schemeClr val="bg1"/>
                        </a:solidFill>
                        <a:latin typeface="+mn-lt"/>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lgn="ctr">
                        <a:buFont typeface="Arial" panose="020B0604020202020204" pitchFamily="34" charset="0"/>
                        <a:buNone/>
                      </a:pPr>
                      <a:r>
                        <a:rPr lang="en-GB" sz="1100" b="0" u="sng" dirty="0">
                          <a:solidFill>
                            <a:schemeClr val="bg1"/>
                          </a:solidFill>
                          <a:latin typeface="+mn-lt"/>
                        </a:rPr>
                        <a:t>3. Data Analysis</a:t>
                      </a:r>
                    </a:p>
                    <a:p>
                      <a:pPr marL="0" indent="0" algn="ctr">
                        <a:buFont typeface="Arial" panose="020B0604020202020204" pitchFamily="34" charset="0"/>
                        <a:buNone/>
                      </a:pPr>
                      <a:r>
                        <a:rPr lang="en-GB" sz="1100" b="0" dirty="0">
                          <a:solidFill>
                            <a:schemeClr val="bg1"/>
                          </a:solidFill>
                          <a:latin typeface="+mn-lt"/>
                        </a:rPr>
                        <a:t>Weeks 4 &amp; 5</a:t>
                      </a:r>
                    </a:p>
                  </a:txBody>
                  <a:tcPr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lgn="ctr">
                        <a:buFont typeface="Arial" panose="020B0604020202020204" pitchFamily="34" charset="0"/>
                        <a:buNone/>
                      </a:pPr>
                      <a:r>
                        <a:rPr lang="en-GB" sz="1200" b="0" u="sng" dirty="0">
                          <a:solidFill>
                            <a:schemeClr val="bg1"/>
                          </a:solidFill>
                          <a:latin typeface="+mn-lt"/>
                        </a:rPr>
                        <a:t>4. Results &amp; Takeaways</a:t>
                      </a:r>
                    </a:p>
                    <a:p>
                      <a:pPr marL="0" indent="0" algn="ctr">
                        <a:buFont typeface="Arial" panose="020B0604020202020204" pitchFamily="34" charset="0"/>
                        <a:buNone/>
                      </a:pPr>
                      <a:r>
                        <a:rPr lang="en-GB" sz="1100" b="0" dirty="0">
                          <a:solidFill>
                            <a:schemeClr val="bg1"/>
                          </a:solidFill>
                          <a:latin typeface="+mn-lt"/>
                        </a:rPr>
                        <a:t>Week 6</a:t>
                      </a:r>
                    </a:p>
                  </a:txBody>
                  <a:tcPr marT="91440" marB="91440" anchor="ctr">
                    <a:lnL w="635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65908">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cap="none" normalizeH="0" baseline="0" dirty="0">
                          <a:ln>
                            <a:noFill/>
                          </a:ln>
                          <a:solidFill>
                            <a:srgbClr val="00005C"/>
                          </a:solidFill>
                          <a:effectLst/>
                        </a:rPr>
                        <a:t>Objectives</a:t>
                      </a:r>
                      <a:endParaRPr kumimoji="0" lang="en-US" sz="1000" b="1" i="0" u="none" strike="noStrike" cap="none" normalizeH="0" baseline="0" dirty="0">
                        <a:ln>
                          <a:noFill/>
                        </a:ln>
                        <a:solidFill>
                          <a:srgbClr val="00005C"/>
                        </a:solidFill>
                        <a:effectLst/>
                        <a:latin typeface="Arial" charset="0"/>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dirty="0">
                          <a:solidFill>
                            <a:schemeClr val="tx1"/>
                          </a:solidFill>
                          <a:ea typeface="ＭＳ Ｐゴシック" pitchFamily="50" charset="-128"/>
                        </a:rPr>
                        <a:t>Set up tools, validate environments, and data sources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Gather and organize</a:t>
                      </a:r>
                      <a:r>
                        <a:rPr lang="en-US" altLang="ja-JP" sz="1000" kern="1200" baseline="0" dirty="0">
                          <a:solidFill>
                            <a:schemeClr val="tx1"/>
                          </a:solidFill>
                          <a:latin typeface="+mn-lt"/>
                          <a:ea typeface="ＭＳ Ｐゴシック" pitchFamily="50" charset="-128"/>
                          <a:cs typeface="+mn-cs"/>
                        </a:rPr>
                        <a:t> </a:t>
                      </a:r>
                      <a:r>
                        <a:rPr lang="en-US" altLang="ja-JP" sz="1000" kern="1200" dirty="0">
                          <a:solidFill>
                            <a:schemeClr val="tx1"/>
                          </a:solidFill>
                          <a:latin typeface="+mn-lt"/>
                          <a:ea typeface="ＭＳ Ｐゴシック" pitchFamily="50" charset="-128"/>
                          <a:cs typeface="+mn-cs"/>
                        </a:rPr>
                        <a:t>information, and advance data queries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Analyze information and perform privilege</a:t>
                      </a:r>
                      <a:r>
                        <a:rPr lang="en-US" altLang="ja-JP" sz="1000" kern="1200" baseline="0" dirty="0">
                          <a:solidFill>
                            <a:schemeClr val="tx1"/>
                          </a:solidFill>
                          <a:latin typeface="+mn-lt"/>
                          <a:ea typeface="ＭＳ Ｐゴシック" pitchFamily="50" charset="-128"/>
                          <a:cs typeface="+mn-cs"/>
                        </a:rPr>
                        <a:t> modification analysis</a:t>
                      </a:r>
                      <a:endParaRPr lang="en-US" altLang="ja-JP" sz="1000" kern="1200" dirty="0">
                        <a:solidFill>
                          <a:schemeClr val="tx1"/>
                        </a:solidFill>
                        <a:latin typeface="+mn-lt"/>
                        <a:ea typeface="ＭＳ Ｐゴシック" pitchFamily="50" charset="-128"/>
                        <a:cs typeface="+mn-cs"/>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Aggregate results and present findings and recommendations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5595">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kern="1200" cap="none" normalizeH="0" baseline="0" dirty="0">
                          <a:ln>
                            <a:noFill/>
                          </a:ln>
                          <a:solidFill>
                            <a:srgbClr val="00005C"/>
                          </a:solidFill>
                          <a:effectLst/>
                          <a:latin typeface="+mn-lt"/>
                          <a:ea typeface="+mn-ea"/>
                          <a:cs typeface="+mn-cs"/>
                        </a:rPr>
                        <a:t>Fee Estimate</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$33.5K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$66.5K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$66.5K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$33.5K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1265993"/>
                  </a:ext>
                </a:extLst>
              </a:tr>
              <a:tr h="2199416">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mj-lt"/>
                        <a:buNone/>
                        <a:tabLst/>
                      </a:pPr>
                      <a:r>
                        <a:rPr kumimoji="0" lang="en-US" sz="1000" b="1" u="none" strike="noStrike" cap="none" normalizeH="0" baseline="0" dirty="0">
                          <a:ln>
                            <a:noFill/>
                          </a:ln>
                          <a:solidFill>
                            <a:srgbClr val="00005C"/>
                          </a:solidFill>
                          <a:effectLst/>
                        </a:rPr>
                        <a:t>Activities</a:t>
                      </a:r>
                      <a:endParaRPr kumimoji="0" lang="en-US" sz="1000" b="1" i="0" u="none" strike="noStrike" cap="none" normalizeH="0" baseline="0" dirty="0">
                        <a:ln>
                          <a:noFill/>
                        </a:ln>
                        <a:solidFill>
                          <a:srgbClr val="00005C"/>
                        </a:solidFill>
                        <a:effectLst/>
                        <a:latin typeface="Arial" charset="0"/>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Kick-off project to identify AMIG’s primary concerns and align on project goals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Review all fraudulent activity known to date inclusive of methods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Set up analytic tools on remote desktops and validate system connections to required databases &amp; logs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n-ea"/>
                          <a:cs typeface="+mn-cs"/>
                        </a:rPr>
                        <a:t>Set up data mining tools based on AMIG’s Guidewire configuration </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Continue to refine tooling based on AMIG’s Guidewire configuration</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Execute data tools </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dirty="0"/>
                        <a:t>Review configuration of authorization</a:t>
                      </a:r>
                      <a:r>
                        <a:rPr lang="en-US" sz="1000" baseline="0" dirty="0"/>
                        <a:t> guidelines in Guidewire ClaimsCenter</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baseline="0" dirty="0" err="1"/>
                        <a:t>Gosu</a:t>
                      </a:r>
                      <a:r>
                        <a:rPr lang="en-US" sz="1000" baseline="0" dirty="0"/>
                        <a:t> Config review</a:t>
                      </a:r>
                      <a:endParaRPr lang="en-US" sz="1000" dirty="0"/>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dirty="0"/>
                        <a:t>Use initial identified agents &amp; vendors with a higher probability of fraudulent activity to refine queries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dirty="0"/>
                        <a:t>Recommend modifications</a:t>
                      </a:r>
                      <a:r>
                        <a:rPr lang="en-US" sz="1000" baseline="0" dirty="0"/>
                        <a:t> to authorization guidelines</a:t>
                      </a:r>
                      <a:endParaRPr lang="en-US" sz="1000" dirty="0"/>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n-ea"/>
                          <a:cs typeface="+mn-cs"/>
                        </a:rPr>
                        <a:t>Create report deliverables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n-ea"/>
                          <a:cs typeface="+mn-cs"/>
                        </a:rPr>
                        <a:t>Communicate initial findings</a:t>
                      </a:r>
                      <a:endParaRPr kumimoji="0" lang="en-US" altLang="ja-JP" sz="1000" b="0" i="0" u="none" strike="noStrike" kern="1200" cap="none" spc="0" normalizeH="0" baseline="0" dirty="0">
                        <a:ln>
                          <a:noFill/>
                        </a:ln>
                        <a:solidFill>
                          <a:schemeClr val="dk1"/>
                        </a:solidFill>
                        <a:effectLst/>
                        <a:uLnTx/>
                        <a:uFillTx/>
                        <a:latin typeface="+mn-lt"/>
                        <a:ea typeface="+mj-ea"/>
                        <a:cs typeface="+mj-cs"/>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Compile gathered information to identify:</a:t>
                      </a:r>
                    </a:p>
                    <a:p>
                      <a:pPr marL="342900" marR="0" lvl="1" indent="-171450" algn="l" defTabSz="957263" rtl="0" eaLnBrk="1" fontAlgn="base" latinLnBrk="0" hangingPunct="1">
                        <a:lnSpc>
                          <a:spcPct val="100000"/>
                        </a:lnSpc>
                        <a:spcBef>
                          <a:spcPts val="0"/>
                        </a:spcBef>
                        <a:spcAft>
                          <a:spcPts val="0"/>
                        </a:spcAft>
                        <a:buClrTx/>
                        <a:buSzPct val="100000"/>
                        <a:buFont typeface="Courier New" panose="02070309020205020404" pitchFamily="49" charset="0"/>
                        <a:buChar char="o"/>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Agents and vendors with higher probability of fraud</a:t>
                      </a:r>
                    </a:p>
                    <a:p>
                      <a:pPr marL="342900" marR="0" lvl="1" indent="-171450" algn="l" defTabSz="957263" rtl="0" eaLnBrk="1" fontAlgn="base" latinLnBrk="0" hangingPunct="1">
                        <a:lnSpc>
                          <a:spcPct val="100000"/>
                        </a:lnSpc>
                        <a:spcBef>
                          <a:spcPts val="0"/>
                        </a:spcBef>
                        <a:spcAft>
                          <a:spcPts val="0"/>
                        </a:spcAft>
                        <a:buClrTx/>
                        <a:buSzPct val="100000"/>
                        <a:buFont typeface="Courier New" panose="02070309020205020404" pitchFamily="49" charset="0"/>
                        <a:buChar char="o"/>
                        <a:tabLst/>
                        <a:defRPr/>
                      </a:pPr>
                      <a:endParaRPr kumimoji="0" lang="en-US" altLang="ja-JP" sz="1000" b="0" i="0" u="none" strike="noStrike" kern="1200" cap="none" spc="0" normalizeH="0" baseline="0" dirty="0">
                        <a:ln>
                          <a:noFill/>
                        </a:ln>
                        <a:solidFill>
                          <a:schemeClr val="dk1"/>
                        </a:solidFill>
                        <a:effectLst/>
                        <a:uLnTx/>
                        <a:uFillTx/>
                        <a:latin typeface="+mn-lt"/>
                        <a:ea typeface="+mj-ea"/>
                        <a:cs typeface="+mj-cs"/>
                      </a:endParaRPr>
                    </a:p>
                    <a:p>
                      <a:pPr marL="342900" marR="0" lvl="1" indent="-171450" algn="l" defTabSz="957263" rtl="0" eaLnBrk="1" fontAlgn="base" latinLnBrk="0" hangingPunct="1">
                        <a:lnSpc>
                          <a:spcPct val="100000"/>
                        </a:lnSpc>
                        <a:spcBef>
                          <a:spcPts val="0"/>
                        </a:spcBef>
                        <a:spcAft>
                          <a:spcPts val="0"/>
                        </a:spcAft>
                        <a:buClrTx/>
                        <a:buSzPct val="100000"/>
                        <a:buFont typeface="Courier New" panose="02070309020205020404" pitchFamily="49" charset="0"/>
                        <a:buChar char="o"/>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Relevant metrics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Analyze applicability of the identified findings</a:t>
                      </a:r>
                    </a:p>
                    <a:p>
                      <a:pPr algn="ctr">
                        <a:defRPr/>
                      </a:pPr>
                      <a:endParaRPr lang="en-US" altLang="ja-JP" sz="1000" dirty="0">
                        <a:solidFill>
                          <a:schemeClr val="bg1"/>
                        </a:solidFill>
                        <a:ea typeface="ＭＳ Ｐゴシック" pitchFamily="50" charset="-128"/>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8430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i="0" u="none" strike="noStrike" cap="none" normalizeH="0" baseline="0" dirty="0">
                          <a:ln>
                            <a:noFill/>
                          </a:ln>
                          <a:solidFill>
                            <a:srgbClr val="00005C"/>
                          </a:solidFill>
                          <a:effectLst/>
                          <a:latin typeface="+mn-lt"/>
                        </a:rPr>
                        <a:t>Outcomes and Deliverables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000" b="0" i="0" u="none" strike="noStrike" kern="1200" cap="none" spc="0" normalizeH="0" baseline="0" noProof="0" dirty="0">
                          <a:ln>
                            <a:noFill/>
                          </a:ln>
                          <a:solidFill>
                            <a:schemeClr val="dk1"/>
                          </a:solidFill>
                          <a:effectLst/>
                          <a:uLnTx/>
                          <a:uFillTx/>
                          <a:latin typeface="+mn-lt"/>
                          <a:ea typeface="+mj-ea"/>
                          <a:cs typeface="+mj-cs"/>
                        </a:rPr>
                        <a:t>Key Objectives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000" b="0" i="0" u="none" strike="noStrike" kern="1200" cap="none" spc="0" normalizeH="0" baseline="0" noProof="0" dirty="0">
                          <a:ln>
                            <a:noFill/>
                          </a:ln>
                          <a:solidFill>
                            <a:schemeClr val="dk1"/>
                          </a:solidFill>
                          <a:effectLst/>
                          <a:uLnTx/>
                          <a:uFillTx/>
                          <a:latin typeface="+mn-lt"/>
                          <a:ea typeface="+mj-ea"/>
                          <a:cs typeface="+mj-cs"/>
                        </a:rPr>
                        <a:t>Finalized Project Plan</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71450" marR="0" lvl="3" indent="-171450" algn="l" defTabSz="957263" rtl="0" eaLnBrk="1" fontAlgn="base"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000" b="0" i="0" u="none" strike="noStrike" kern="1200" cap="none" spc="0" normalizeH="0" baseline="0" noProof="0" dirty="0">
                          <a:ln>
                            <a:noFill/>
                          </a:ln>
                          <a:solidFill>
                            <a:schemeClr val="dk1"/>
                          </a:solidFill>
                          <a:effectLst/>
                          <a:uLnTx/>
                          <a:uFillTx/>
                          <a:latin typeface="+mn-lt"/>
                          <a:ea typeface="+mn-ea"/>
                          <a:cs typeface="+mn-cs"/>
                        </a:rPr>
                        <a:t>Gap Analysis of Authorization Guidelines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3" indent="-171450" algn="l" defTabSz="957263" rtl="0" eaLnBrk="1" fontAlgn="base"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000" b="0" i="0" u="none" strike="noStrike" kern="1200" cap="none" spc="0" normalizeH="0" baseline="0" noProof="0" dirty="0">
                          <a:ln>
                            <a:noFill/>
                          </a:ln>
                          <a:solidFill>
                            <a:schemeClr val="dk1"/>
                          </a:solidFill>
                          <a:effectLst/>
                          <a:uLnTx/>
                          <a:uFillTx/>
                          <a:latin typeface="+mn-lt"/>
                          <a:ea typeface="+mn-ea"/>
                          <a:cs typeface="+mn-cs"/>
                        </a:rPr>
                        <a:t>Initial Findings and High Level Insights</a:t>
                      </a:r>
                    </a:p>
                    <a:p>
                      <a:pPr marL="171450" marR="0" lvl="3" indent="-171450" algn="l" defTabSz="957263" rtl="0" eaLnBrk="1" fontAlgn="base"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000" b="0" i="0" u="none" strike="noStrike" kern="1200" cap="none" spc="0" normalizeH="0" baseline="0" noProof="0" dirty="0">
                          <a:ln>
                            <a:noFill/>
                          </a:ln>
                          <a:solidFill>
                            <a:schemeClr val="dk1"/>
                          </a:solidFill>
                          <a:effectLst/>
                          <a:uLnTx/>
                          <a:uFillTx/>
                          <a:latin typeface="+mn-lt"/>
                          <a:ea typeface="+mn-ea"/>
                          <a:cs typeface="+mn-cs"/>
                        </a:rPr>
                        <a:t>Draft Deliverable Template</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71450" marR="0" lvl="0" indent="-171450" algn="l" defTabSz="957263"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chemeClr val="dk1"/>
                          </a:solidFill>
                          <a:effectLst/>
                          <a:uLnTx/>
                          <a:uFillTx/>
                          <a:latin typeface="+mn-lt"/>
                        </a:rPr>
                        <a:t>Final Deliverable and Recommendations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10" name="Arrow: Left-Right 9">
            <a:extLst>
              <a:ext uri="{FF2B5EF4-FFF2-40B4-BE49-F238E27FC236}">
                <a16:creationId xmlns:a16="http://schemas.microsoft.com/office/drawing/2014/main" id="{6A21F5B0-9FCD-4949-AE60-DE6F116A6107}"/>
              </a:ext>
            </a:extLst>
          </p:cNvPr>
          <p:cNvSpPr/>
          <p:nvPr/>
        </p:nvSpPr>
        <p:spPr bwMode="gray">
          <a:xfrm>
            <a:off x="1378324" y="6080769"/>
            <a:ext cx="7410395" cy="642759"/>
          </a:xfrm>
          <a:prstGeom prst="leftRightArrow">
            <a:avLst>
              <a:gd name="adj1" fmla="val 56276"/>
              <a:gd name="adj2" fmla="val 42678"/>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i="1" dirty="0">
                <a:solidFill>
                  <a:schemeClr val="bg1"/>
                </a:solidFill>
              </a:rPr>
              <a:t>Iterative and ongoing project management to enable timely communication and </a:t>
            </a:r>
            <a:br>
              <a:rPr lang="en-US" sz="1000" i="1" dirty="0">
                <a:solidFill>
                  <a:schemeClr val="bg1"/>
                </a:solidFill>
              </a:rPr>
            </a:br>
            <a:r>
              <a:rPr lang="en-US" sz="1000" i="1" dirty="0">
                <a:solidFill>
                  <a:schemeClr val="bg1"/>
                </a:solidFill>
              </a:rPr>
              <a:t>constant feedback loops to ensure alignment, transparency, and impact</a:t>
            </a:r>
          </a:p>
        </p:txBody>
      </p:sp>
      <p:sp>
        <p:nvSpPr>
          <p:cNvPr id="7" name="Freeform 805">
            <a:extLst>
              <a:ext uri="{FF2B5EF4-FFF2-40B4-BE49-F238E27FC236}">
                <a16:creationId xmlns:a16="http://schemas.microsoft.com/office/drawing/2014/main" id="{9CC45722-74A3-44E2-8F5C-DE7E9D39E7C8}"/>
              </a:ext>
            </a:extLst>
          </p:cNvPr>
          <p:cNvSpPr>
            <a:spLocks noChangeAspect="1" noEditPoints="1"/>
          </p:cNvSpPr>
          <p:nvPr/>
        </p:nvSpPr>
        <p:spPr bwMode="auto">
          <a:xfrm>
            <a:off x="376236" y="395951"/>
            <a:ext cx="370106" cy="370106"/>
          </a:xfrm>
          <a:custGeom>
            <a:avLst/>
            <a:gdLst>
              <a:gd name="T0" fmla="*/ 309 w 512"/>
              <a:gd name="T1" fmla="*/ 149 h 512"/>
              <a:gd name="T2" fmla="*/ 202 w 512"/>
              <a:gd name="T3" fmla="*/ 149 h 512"/>
              <a:gd name="T4" fmla="*/ 181 w 512"/>
              <a:gd name="T5" fmla="*/ 138 h 512"/>
              <a:gd name="T6" fmla="*/ 373 w 512"/>
              <a:gd name="T7" fmla="*/ 373 h 512"/>
              <a:gd name="T8" fmla="*/ 330 w 512"/>
              <a:gd name="T9" fmla="*/ 149 h 512"/>
              <a:gd name="T10" fmla="*/ 170 w 512"/>
              <a:gd name="T11" fmla="*/ 320 h 512"/>
              <a:gd name="T12" fmla="*/ 170 w 512"/>
              <a:gd name="T13" fmla="*/ 298 h 512"/>
              <a:gd name="T14" fmla="*/ 181 w 512"/>
              <a:gd name="T15" fmla="*/ 288 h 512"/>
              <a:gd name="T16" fmla="*/ 160 w 512"/>
              <a:gd name="T17" fmla="*/ 245 h 512"/>
              <a:gd name="T18" fmla="*/ 170 w 512"/>
              <a:gd name="T19" fmla="*/ 256 h 512"/>
              <a:gd name="T20" fmla="*/ 170 w 512"/>
              <a:gd name="T21" fmla="*/ 192 h 512"/>
              <a:gd name="T22" fmla="*/ 213 w 512"/>
              <a:gd name="T23" fmla="*/ 341 h 512"/>
              <a:gd name="T24" fmla="*/ 224 w 512"/>
              <a:gd name="T25" fmla="*/ 330 h 512"/>
              <a:gd name="T26" fmla="*/ 202 w 512"/>
              <a:gd name="T27" fmla="*/ 288 h 512"/>
              <a:gd name="T28" fmla="*/ 213 w 512"/>
              <a:gd name="T29" fmla="*/ 298 h 512"/>
              <a:gd name="T30" fmla="*/ 213 w 512"/>
              <a:gd name="T31" fmla="*/ 234 h 512"/>
              <a:gd name="T32" fmla="*/ 213 w 512"/>
              <a:gd name="T33" fmla="*/ 213 h 512"/>
              <a:gd name="T34" fmla="*/ 224 w 512"/>
              <a:gd name="T35" fmla="*/ 202 h 512"/>
              <a:gd name="T36" fmla="*/ 245 w 512"/>
              <a:gd name="T37" fmla="*/ 330 h 512"/>
              <a:gd name="T38" fmla="*/ 256 w 512"/>
              <a:gd name="T39" fmla="*/ 341 h 512"/>
              <a:gd name="T40" fmla="*/ 256 w 512"/>
              <a:gd name="T41" fmla="*/ 277 h 512"/>
              <a:gd name="T42" fmla="*/ 256 w 512"/>
              <a:gd name="T43" fmla="*/ 256 h 512"/>
              <a:gd name="T44" fmla="*/ 266 w 512"/>
              <a:gd name="T45" fmla="*/ 245 h 512"/>
              <a:gd name="T46" fmla="*/ 245 w 512"/>
              <a:gd name="T47" fmla="*/ 202 h 512"/>
              <a:gd name="T48" fmla="*/ 256 w 512"/>
              <a:gd name="T49" fmla="*/ 213 h 512"/>
              <a:gd name="T50" fmla="*/ 298 w 512"/>
              <a:gd name="T51" fmla="*/ 320 h 512"/>
              <a:gd name="T52" fmla="*/ 298 w 512"/>
              <a:gd name="T53" fmla="*/ 298 h 512"/>
              <a:gd name="T54" fmla="*/ 309 w 512"/>
              <a:gd name="T55" fmla="*/ 288 h 512"/>
              <a:gd name="T56" fmla="*/ 288 w 512"/>
              <a:gd name="T57" fmla="*/ 245 h 512"/>
              <a:gd name="T58" fmla="*/ 298 w 512"/>
              <a:gd name="T59" fmla="*/ 256 h 512"/>
              <a:gd name="T60" fmla="*/ 298 w 512"/>
              <a:gd name="T61" fmla="*/ 192 h 512"/>
              <a:gd name="T62" fmla="*/ 341 w 512"/>
              <a:gd name="T63" fmla="*/ 298 h 512"/>
              <a:gd name="T64" fmla="*/ 352 w 512"/>
              <a:gd name="T65" fmla="*/ 288 h 512"/>
              <a:gd name="T66" fmla="*/ 330 w 512"/>
              <a:gd name="T67" fmla="*/ 245 h 512"/>
              <a:gd name="T68" fmla="*/ 341 w 512"/>
              <a:gd name="T69" fmla="*/ 256 h 512"/>
              <a:gd name="T70" fmla="*/ 341 w 512"/>
              <a:gd name="T71" fmla="*/ 213 h 512"/>
              <a:gd name="T72" fmla="*/ 256 w 512"/>
              <a:gd name="T73" fmla="*/ 0 h 512"/>
              <a:gd name="T74" fmla="*/ 512 w 512"/>
              <a:gd name="T75" fmla="*/ 256 h 512"/>
              <a:gd name="T76" fmla="*/ 384 w 512"/>
              <a:gd name="T77" fmla="*/ 394 h 512"/>
              <a:gd name="T78" fmla="*/ 117 w 512"/>
              <a:gd name="T79" fmla="*/ 128 h 512"/>
              <a:gd name="T80" fmla="*/ 181 w 512"/>
              <a:gd name="T81" fmla="*/ 106 h 512"/>
              <a:gd name="T82" fmla="*/ 202 w 512"/>
              <a:gd name="T83" fmla="*/ 117 h 512"/>
              <a:gd name="T84" fmla="*/ 320 w 512"/>
              <a:gd name="T85" fmla="*/ 96 h 512"/>
              <a:gd name="T86" fmla="*/ 384 w 512"/>
              <a:gd name="T87" fmla="*/ 11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30" y="149"/>
                </a:moveTo>
                <a:cubicBezTo>
                  <a:pt x="330" y="155"/>
                  <a:pt x="326" y="160"/>
                  <a:pt x="320" y="160"/>
                </a:cubicBezTo>
                <a:cubicBezTo>
                  <a:pt x="314" y="160"/>
                  <a:pt x="309" y="155"/>
                  <a:pt x="309" y="149"/>
                </a:cubicBezTo>
                <a:cubicBezTo>
                  <a:pt x="309" y="138"/>
                  <a:pt x="309" y="138"/>
                  <a:pt x="309" y="138"/>
                </a:cubicBezTo>
                <a:cubicBezTo>
                  <a:pt x="202" y="138"/>
                  <a:pt x="202" y="138"/>
                  <a:pt x="202" y="138"/>
                </a:cubicBezTo>
                <a:cubicBezTo>
                  <a:pt x="202" y="149"/>
                  <a:pt x="202" y="149"/>
                  <a:pt x="202" y="149"/>
                </a:cubicBezTo>
                <a:cubicBezTo>
                  <a:pt x="202" y="155"/>
                  <a:pt x="198" y="160"/>
                  <a:pt x="192" y="160"/>
                </a:cubicBezTo>
                <a:cubicBezTo>
                  <a:pt x="186" y="160"/>
                  <a:pt x="181" y="155"/>
                  <a:pt x="181" y="149"/>
                </a:cubicBezTo>
                <a:cubicBezTo>
                  <a:pt x="181" y="138"/>
                  <a:pt x="181" y="138"/>
                  <a:pt x="181" y="138"/>
                </a:cubicBezTo>
                <a:cubicBezTo>
                  <a:pt x="138" y="138"/>
                  <a:pt x="138" y="138"/>
                  <a:pt x="138" y="138"/>
                </a:cubicBezTo>
                <a:cubicBezTo>
                  <a:pt x="138" y="373"/>
                  <a:pt x="138" y="373"/>
                  <a:pt x="138" y="373"/>
                </a:cubicBezTo>
                <a:cubicBezTo>
                  <a:pt x="373" y="373"/>
                  <a:pt x="373" y="373"/>
                  <a:pt x="373" y="373"/>
                </a:cubicBezTo>
                <a:cubicBezTo>
                  <a:pt x="373" y="138"/>
                  <a:pt x="373" y="138"/>
                  <a:pt x="373" y="138"/>
                </a:cubicBezTo>
                <a:cubicBezTo>
                  <a:pt x="330" y="138"/>
                  <a:pt x="330" y="138"/>
                  <a:pt x="330" y="138"/>
                </a:cubicBezTo>
                <a:lnTo>
                  <a:pt x="330" y="149"/>
                </a:lnTo>
                <a:close/>
                <a:moveTo>
                  <a:pt x="170" y="341"/>
                </a:moveTo>
                <a:cubicBezTo>
                  <a:pt x="164" y="341"/>
                  <a:pt x="160" y="336"/>
                  <a:pt x="160" y="330"/>
                </a:cubicBezTo>
                <a:cubicBezTo>
                  <a:pt x="160" y="324"/>
                  <a:pt x="164" y="320"/>
                  <a:pt x="170" y="320"/>
                </a:cubicBezTo>
                <a:cubicBezTo>
                  <a:pt x="176" y="320"/>
                  <a:pt x="181" y="324"/>
                  <a:pt x="181" y="330"/>
                </a:cubicBezTo>
                <a:cubicBezTo>
                  <a:pt x="181" y="336"/>
                  <a:pt x="176" y="341"/>
                  <a:pt x="170" y="341"/>
                </a:cubicBezTo>
                <a:close/>
                <a:moveTo>
                  <a:pt x="170" y="298"/>
                </a:moveTo>
                <a:cubicBezTo>
                  <a:pt x="164" y="298"/>
                  <a:pt x="160" y="294"/>
                  <a:pt x="160" y="288"/>
                </a:cubicBezTo>
                <a:cubicBezTo>
                  <a:pt x="160" y="282"/>
                  <a:pt x="164" y="277"/>
                  <a:pt x="170" y="277"/>
                </a:cubicBezTo>
                <a:cubicBezTo>
                  <a:pt x="176" y="277"/>
                  <a:pt x="181" y="282"/>
                  <a:pt x="181" y="288"/>
                </a:cubicBezTo>
                <a:cubicBezTo>
                  <a:pt x="181" y="294"/>
                  <a:pt x="176" y="298"/>
                  <a:pt x="170" y="298"/>
                </a:cubicBezTo>
                <a:close/>
                <a:moveTo>
                  <a:pt x="170" y="256"/>
                </a:moveTo>
                <a:cubicBezTo>
                  <a:pt x="164" y="256"/>
                  <a:pt x="160" y="251"/>
                  <a:pt x="160" y="245"/>
                </a:cubicBezTo>
                <a:cubicBezTo>
                  <a:pt x="160" y="239"/>
                  <a:pt x="164" y="234"/>
                  <a:pt x="170" y="234"/>
                </a:cubicBezTo>
                <a:cubicBezTo>
                  <a:pt x="176" y="234"/>
                  <a:pt x="181" y="239"/>
                  <a:pt x="181" y="245"/>
                </a:cubicBezTo>
                <a:cubicBezTo>
                  <a:pt x="181" y="251"/>
                  <a:pt x="176" y="256"/>
                  <a:pt x="170" y="256"/>
                </a:cubicBezTo>
                <a:close/>
                <a:moveTo>
                  <a:pt x="170" y="213"/>
                </a:moveTo>
                <a:cubicBezTo>
                  <a:pt x="164" y="213"/>
                  <a:pt x="160" y="208"/>
                  <a:pt x="160" y="202"/>
                </a:cubicBezTo>
                <a:cubicBezTo>
                  <a:pt x="160" y="196"/>
                  <a:pt x="164" y="192"/>
                  <a:pt x="170" y="192"/>
                </a:cubicBezTo>
                <a:cubicBezTo>
                  <a:pt x="176" y="192"/>
                  <a:pt x="181" y="196"/>
                  <a:pt x="181" y="202"/>
                </a:cubicBezTo>
                <a:cubicBezTo>
                  <a:pt x="181" y="208"/>
                  <a:pt x="176" y="213"/>
                  <a:pt x="170" y="213"/>
                </a:cubicBezTo>
                <a:close/>
                <a:moveTo>
                  <a:pt x="213" y="341"/>
                </a:moveTo>
                <a:cubicBezTo>
                  <a:pt x="207" y="341"/>
                  <a:pt x="202" y="336"/>
                  <a:pt x="202" y="330"/>
                </a:cubicBezTo>
                <a:cubicBezTo>
                  <a:pt x="202" y="324"/>
                  <a:pt x="207" y="320"/>
                  <a:pt x="213" y="320"/>
                </a:cubicBezTo>
                <a:cubicBezTo>
                  <a:pt x="219" y="320"/>
                  <a:pt x="224" y="324"/>
                  <a:pt x="224" y="330"/>
                </a:cubicBezTo>
                <a:cubicBezTo>
                  <a:pt x="224" y="336"/>
                  <a:pt x="219" y="341"/>
                  <a:pt x="213" y="341"/>
                </a:cubicBezTo>
                <a:close/>
                <a:moveTo>
                  <a:pt x="213" y="298"/>
                </a:moveTo>
                <a:cubicBezTo>
                  <a:pt x="207" y="298"/>
                  <a:pt x="202" y="294"/>
                  <a:pt x="202" y="288"/>
                </a:cubicBezTo>
                <a:cubicBezTo>
                  <a:pt x="202" y="282"/>
                  <a:pt x="207" y="277"/>
                  <a:pt x="213" y="277"/>
                </a:cubicBezTo>
                <a:cubicBezTo>
                  <a:pt x="219" y="277"/>
                  <a:pt x="224" y="282"/>
                  <a:pt x="224" y="288"/>
                </a:cubicBezTo>
                <a:cubicBezTo>
                  <a:pt x="224" y="294"/>
                  <a:pt x="219" y="298"/>
                  <a:pt x="213" y="298"/>
                </a:cubicBezTo>
                <a:close/>
                <a:moveTo>
                  <a:pt x="213" y="256"/>
                </a:moveTo>
                <a:cubicBezTo>
                  <a:pt x="207" y="256"/>
                  <a:pt x="202" y="251"/>
                  <a:pt x="202" y="245"/>
                </a:cubicBezTo>
                <a:cubicBezTo>
                  <a:pt x="202" y="239"/>
                  <a:pt x="207" y="234"/>
                  <a:pt x="213" y="234"/>
                </a:cubicBezTo>
                <a:cubicBezTo>
                  <a:pt x="219" y="234"/>
                  <a:pt x="224" y="239"/>
                  <a:pt x="224" y="245"/>
                </a:cubicBezTo>
                <a:cubicBezTo>
                  <a:pt x="224" y="251"/>
                  <a:pt x="219" y="256"/>
                  <a:pt x="213" y="256"/>
                </a:cubicBezTo>
                <a:close/>
                <a:moveTo>
                  <a:pt x="213" y="213"/>
                </a:moveTo>
                <a:cubicBezTo>
                  <a:pt x="207" y="213"/>
                  <a:pt x="202" y="208"/>
                  <a:pt x="202" y="202"/>
                </a:cubicBezTo>
                <a:cubicBezTo>
                  <a:pt x="202" y="196"/>
                  <a:pt x="207" y="192"/>
                  <a:pt x="213" y="192"/>
                </a:cubicBezTo>
                <a:cubicBezTo>
                  <a:pt x="219" y="192"/>
                  <a:pt x="224" y="196"/>
                  <a:pt x="224" y="202"/>
                </a:cubicBezTo>
                <a:cubicBezTo>
                  <a:pt x="224" y="208"/>
                  <a:pt x="219" y="213"/>
                  <a:pt x="213" y="213"/>
                </a:cubicBezTo>
                <a:close/>
                <a:moveTo>
                  <a:pt x="256" y="341"/>
                </a:moveTo>
                <a:cubicBezTo>
                  <a:pt x="250" y="341"/>
                  <a:pt x="245" y="336"/>
                  <a:pt x="245" y="330"/>
                </a:cubicBezTo>
                <a:cubicBezTo>
                  <a:pt x="245" y="324"/>
                  <a:pt x="250" y="320"/>
                  <a:pt x="256" y="320"/>
                </a:cubicBezTo>
                <a:cubicBezTo>
                  <a:pt x="262" y="320"/>
                  <a:pt x="266" y="324"/>
                  <a:pt x="266" y="330"/>
                </a:cubicBezTo>
                <a:cubicBezTo>
                  <a:pt x="266" y="336"/>
                  <a:pt x="262" y="341"/>
                  <a:pt x="256" y="341"/>
                </a:cubicBezTo>
                <a:close/>
                <a:moveTo>
                  <a:pt x="256" y="298"/>
                </a:moveTo>
                <a:cubicBezTo>
                  <a:pt x="250" y="298"/>
                  <a:pt x="245" y="294"/>
                  <a:pt x="245" y="288"/>
                </a:cubicBezTo>
                <a:cubicBezTo>
                  <a:pt x="245" y="282"/>
                  <a:pt x="250" y="277"/>
                  <a:pt x="256" y="277"/>
                </a:cubicBezTo>
                <a:cubicBezTo>
                  <a:pt x="262" y="277"/>
                  <a:pt x="266" y="282"/>
                  <a:pt x="266" y="288"/>
                </a:cubicBezTo>
                <a:cubicBezTo>
                  <a:pt x="266" y="294"/>
                  <a:pt x="262" y="298"/>
                  <a:pt x="256" y="298"/>
                </a:cubicBezTo>
                <a:close/>
                <a:moveTo>
                  <a:pt x="256" y="256"/>
                </a:moveTo>
                <a:cubicBezTo>
                  <a:pt x="250" y="256"/>
                  <a:pt x="245" y="251"/>
                  <a:pt x="245" y="245"/>
                </a:cubicBezTo>
                <a:cubicBezTo>
                  <a:pt x="245" y="239"/>
                  <a:pt x="250" y="234"/>
                  <a:pt x="256" y="234"/>
                </a:cubicBezTo>
                <a:cubicBezTo>
                  <a:pt x="262" y="234"/>
                  <a:pt x="266" y="239"/>
                  <a:pt x="266" y="245"/>
                </a:cubicBezTo>
                <a:cubicBezTo>
                  <a:pt x="266" y="251"/>
                  <a:pt x="262" y="256"/>
                  <a:pt x="256" y="256"/>
                </a:cubicBezTo>
                <a:close/>
                <a:moveTo>
                  <a:pt x="256" y="213"/>
                </a:moveTo>
                <a:cubicBezTo>
                  <a:pt x="250" y="213"/>
                  <a:pt x="245" y="208"/>
                  <a:pt x="245" y="202"/>
                </a:cubicBezTo>
                <a:cubicBezTo>
                  <a:pt x="245" y="196"/>
                  <a:pt x="250" y="192"/>
                  <a:pt x="256" y="192"/>
                </a:cubicBezTo>
                <a:cubicBezTo>
                  <a:pt x="262" y="192"/>
                  <a:pt x="266" y="196"/>
                  <a:pt x="266" y="202"/>
                </a:cubicBezTo>
                <a:cubicBezTo>
                  <a:pt x="266" y="208"/>
                  <a:pt x="262" y="213"/>
                  <a:pt x="256" y="213"/>
                </a:cubicBezTo>
                <a:close/>
                <a:moveTo>
                  <a:pt x="298" y="341"/>
                </a:moveTo>
                <a:cubicBezTo>
                  <a:pt x="292" y="341"/>
                  <a:pt x="288" y="336"/>
                  <a:pt x="288" y="330"/>
                </a:cubicBezTo>
                <a:cubicBezTo>
                  <a:pt x="288" y="324"/>
                  <a:pt x="292" y="320"/>
                  <a:pt x="298" y="320"/>
                </a:cubicBezTo>
                <a:cubicBezTo>
                  <a:pt x="304" y="320"/>
                  <a:pt x="309" y="324"/>
                  <a:pt x="309" y="330"/>
                </a:cubicBezTo>
                <a:cubicBezTo>
                  <a:pt x="309" y="336"/>
                  <a:pt x="304" y="341"/>
                  <a:pt x="298" y="341"/>
                </a:cubicBezTo>
                <a:close/>
                <a:moveTo>
                  <a:pt x="298" y="298"/>
                </a:moveTo>
                <a:cubicBezTo>
                  <a:pt x="292" y="298"/>
                  <a:pt x="288" y="294"/>
                  <a:pt x="288" y="288"/>
                </a:cubicBezTo>
                <a:cubicBezTo>
                  <a:pt x="288" y="282"/>
                  <a:pt x="292" y="277"/>
                  <a:pt x="298" y="277"/>
                </a:cubicBezTo>
                <a:cubicBezTo>
                  <a:pt x="304" y="277"/>
                  <a:pt x="309" y="282"/>
                  <a:pt x="309" y="288"/>
                </a:cubicBezTo>
                <a:cubicBezTo>
                  <a:pt x="309" y="294"/>
                  <a:pt x="304" y="298"/>
                  <a:pt x="298" y="298"/>
                </a:cubicBezTo>
                <a:close/>
                <a:moveTo>
                  <a:pt x="298" y="256"/>
                </a:moveTo>
                <a:cubicBezTo>
                  <a:pt x="292" y="256"/>
                  <a:pt x="288" y="251"/>
                  <a:pt x="288" y="245"/>
                </a:cubicBezTo>
                <a:cubicBezTo>
                  <a:pt x="288" y="239"/>
                  <a:pt x="292" y="234"/>
                  <a:pt x="298" y="234"/>
                </a:cubicBezTo>
                <a:cubicBezTo>
                  <a:pt x="304" y="234"/>
                  <a:pt x="309" y="239"/>
                  <a:pt x="309" y="245"/>
                </a:cubicBezTo>
                <a:cubicBezTo>
                  <a:pt x="309" y="251"/>
                  <a:pt x="304" y="256"/>
                  <a:pt x="298" y="256"/>
                </a:cubicBezTo>
                <a:close/>
                <a:moveTo>
                  <a:pt x="298" y="213"/>
                </a:moveTo>
                <a:cubicBezTo>
                  <a:pt x="292" y="213"/>
                  <a:pt x="288" y="208"/>
                  <a:pt x="288" y="202"/>
                </a:cubicBezTo>
                <a:cubicBezTo>
                  <a:pt x="288" y="196"/>
                  <a:pt x="292" y="192"/>
                  <a:pt x="298" y="192"/>
                </a:cubicBezTo>
                <a:cubicBezTo>
                  <a:pt x="304" y="192"/>
                  <a:pt x="309" y="196"/>
                  <a:pt x="309" y="202"/>
                </a:cubicBezTo>
                <a:cubicBezTo>
                  <a:pt x="309" y="208"/>
                  <a:pt x="304" y="213"/>
                  <a:pt x="298" y="213"/>
                </a:cubicBezTo>
                <a:close/>
                <a:moveTo>
                  <a:pt x="341" y="298"/>
                </a:moveTo>
                <a:cubicBezTo>
                  <a:pt x="335" y="298"/>
                  <a:pt x="330" y="294"/>
                  <a:pt x="330" y="288"/>
                </a:cubicBezTo>
                <a:cubicBezTo>
                  <a:pt x="330" y="282"/>
                  <a:pt x="335" y="277"/>
                  <a:pt x="341" y="277"/>
                </a:cubicBezTo>
                <a:cubicBezTo>
                  <a:pt x="347" y="277"/>
                  <a:pt x="352" y="282"/>
                  <a:pt x="352" y="288"/>
                </a:cubicBezTo>
                <a:cubicBezTo>
                  <a:pt x="352" y="294"/>
                  <a:pt x="347" y="298"/>
                  <a:pt x="341" y="298"/>
                </a:cubicBezTo>
                <a:close/>
                <a:moveTo>
                  <a:pt x="341" y="256"/>
                </a:moveTo>
                <a:cubicBezTo>
                  <a:pt x="335" y="256"/>
                  <a:pt x="330" y="251"/>
                  <a:pt x="330" y="245"/>
                </a:cubicBezTo>
                <a:cubicBezTo>
                  <a:pt x="330" y="239"/>
                  <a:pt x="335" y="234"/>
                  <a:pt x="341" y="234"/>
                </a:cubicBezTo>
                <a:cubicBezTo>
                  <a:pt x="347" y="234"/>
                  <a:pt x="352" y="239"/>
                  <a:pt x="352" y="245"/>
                </a:cubicBezTo>
                <a:cubicBezTo>
                  <a:pt x="352" y="251"/>
                  <a:pt x="347" y="256"/>
                  <a:pt x="341" y="256"/>
                </a:cubicBezTo>
                <a:close/>
                <a:moveTo>
                  <a:pt x="341" y="192"/>
                </a:moveTo>
                <a:cubicBezTo>
                  <a:pt x="347" y="192"/>
                  <a:pt x="352" y="196"/>
                  <a:pt x="352" y="202"/>
                </a:cubicBezTo>
                <a:cubicBezTo>
                  <a:pt x="352" y="208"/>
                  <a:pt x="347" y="213"/>
                  <a:pt x="341" y="213"/>
                </a:cubicBezTo>
                <a:cubicBezTo>
                  <a:pt x="335" y="213"/>
                  <a:pt x="330" y="208"/>
                  <a:pt x="330" y="202"/>
                </a:cubicBezTo>
                <a:cubicBezTo>
                  <a:pt x="330" y="196"/>
                  <a:pt x="335" y="192"/>
                  <a:pt x="341" y="19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4" y="384"/>
                </a:moveTo>
                <a:cubicBezTo>
                  <a:pt x="394" y="390"/>
                  <a:pt x="390" y="394"/>
                  <a:pt x="384" y="394"/>
                </a:cubicBezTo>
                <a:cubicBezTo>
                  <a:pt x="128" y="394"/>
                  <a:pt x="128" y="394"/>
                  <a:pt x="128" y="394"/>
                </a:cubicBezTo>
                <a:cubicBezTo>
                  <a:pt x="122" y="394"/>
                  <a:pt x="117" y="390"/>
                  <a:pt x="117" y="384"/>
                </a:cubicBezTo>
                <a:cubicBezTo>
                  <a:pt x="117" y="128"/>
                  <a:pt x="117" y="128"/>
                  <a:pt x="117" y="128"/>
                </a:cubicBezTo>
                <a:cubicBezTo>
                  <a:pt x="117" y="122"/>
                  <a:pt x="122" y="117"/>
                  <a:pt x="128" y="117"/>
                </a:cubicBezTo>
                <a:cubicBezTo>
                  <a:pt x="181" y="117"/>
                  <a:pt x="181" y="117"/>
                  <a:pt x="181" y="117"/>
                </a:cubicBezTo>
                <a:cubicBezTo>
                  <a:pt x="181" y="106"/>
                  <a:pt x="181" y="106"/>
                  <a:pt x="181" y="106"/>
                </a:cubicBezTo>
                <a:cubicBezTo>
                  <a:pt x="181" y="100"/>
                  <a:pt x="186" y="96"/>
                  <a:pt x="192" y="96"/>
                </a:cubicBezTo>
                <a:cubicBezTo>
                  <a:pt x="198" y="96"/>
                  <a:pt x="202" y="100"/>
                  <a:pt x="202" y="106"/>
                </a:cubicBezTo>
                <a:cubicBezTo>
                  <a:pt x="202" y="117"/>
                  <a:pt x="202" y="117"/>
                  <a:pt x="202" y="117"/>
                </a:cubicBezTo>
                <a:cubicBezTo>
                  <a:pt x="309" y="117"/>
                  <a:pt x="309" y="117"/>
                  <a:pt x="309" y="117"/>
                </a:cubicBezTo>
                <a:cubicBezTo>
                  <a:pt x="309" y="106"/>
                  <a:pt x="309" y="106"/>
                  <a:pt x="309" y="106"/>
                </a:cubicBezTo>
                <a:cubicBezTo>
                  <a:pt x="309" y="100"/>
                  <a:pt x="314" y="96"/>
                  <a:pt x="320" y="96"/>
                </a:cubicBezTo>
                <a:cubicBezTo>
                  <a:pt x="326" y="96"/>
                  <a:pt x="330" y="100"/>
                  <a:pt x="330" y="106"/>
                </a:cubicBezTo>
                <a:cubicBezTo>
                  <a:pt x="330" y="117"/>
                  <a:pt x="330" y="117"/>
                  <a:pt x="330" y="117"/>
                </a:cubicBezTo>
                <a:cubicBezTo>
                  <a:pt x="384" y="117"/>
                  <a:pt x="384" y="117"/>
                  <a:pt x="384" y="117"/>
                </a:cubicBezTo>
                <a:cubicBezTo>
                  <a:pt x="390" y="117"/>
                  <a:pt x="394" y="122"/>
                  <a:pt x="394" y="128"/>
                </a:cubicBezTo>
                <a:lnTo>
                  <a:pt x="394" y="384"/>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39085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Deloitte will need access to AMIG infrastructure, materials, and people</a:t>
            </a:r>
          </a:p>
          <a:p>
            <a:endParaRPr lang="en-US" dirty="0"/>
          </a:p>
        </p:txBody>
      </p:sp>
      <p:sp>
        <p:nvSpPr>
          <p:cNvPr id="3" name="Title 2"/>
          <p:cNvSpPr>
            <a:spLocks noGrp="1"/>
          </p:cNvSpPr>
          <p:nvPr>
            <p:ph type="title"/>
          </p:nvPr>
        </p:nvSpPr>
        <p:spPr>
          <a:xfrm>
            <a:off x="813916" y="413413"/>
            <a:ext cx="8391525" cy="334101"/>
          </a:xfrm>
        </p:spPr>
        <p:txBody>
          <a:bodyPr/>
          <a:lstStyle/>
          <a:p>
            <a:r>
              <a:rPr lang="en-US" dirty="0"/>
              <a:t>Support and Assumption</a:t>
            </a:r>
          </a:p>
        </p:txBody>
      </p:sp>
      <p:grpSp>
        <p:nvGrpSpPr>
          <p:cNvPr id="29" name="Group 331">
            <a:extLst>
              <a:ext uri="{FF2B5EF4-FFF2-40B4-BE49-F238E27FC236}">
                <a16:creationId xmlns:a16="http://schemas.microsoft.com/office/drawing/2014/main" id="{B6572644-E843-4DD5-B76E-8FF994BEEBD3}"/>
              </a:ext>
            </a:extLst>
          </p:cNvPr>
          <p:cNvGrpSpPr>
            <a:grpSpLocks noChangeAspect="1"/>
          </p:cNvGrpSpPr>
          <p:nvPr/>
        </p:nvGrpSpPr>
        <p:grpSpPr bwMode="auto">
          <a:xfrm>
            <a:off x="376236" y="395951"/>
            <a:ext cx="370106" cy="370106"/>
            <a:chOff x="3832" y="1197"/>
            <a:chExt cx="340" cy="340"/>
          </a:xfrm>
          <a:solidFill>
            <a:schemeClr val="accent4"/>
          </a:solidFill>
        </p:grpSpPr>
        <p:sp>
          <p:nvSpPr>
            <p:cNvPr id="30" name="Freeform 332">
              <a:extLst>
                <a:ext uri="{FF2B5EF4-FFF2-40B4-BE49-F238E27FC236}">
                  <a16:creationId xmlns:a16="http://schemas.microsoft.com/office/drawing/2014/main" id="{B4C26795-940A-4738-930B-6E7C906A42B1}"/>
                </a:ext>
              </a:extLst>
            </p:cNvPr>
            <p:cNvSpPr>
              <a:spLocks noEditPoints="1"/>
            </p:cNvSpPr>
            <p:nvPr/>
          </p:nvSpPr>
          <p:spPr bwMode="auto">
            <a:xfrm>
              <a:off x="3832" y="1197"/>
              <a:ext cx="340" cy="340"/>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Freeform 333">
              <a:extLst>
                <a:ext uri="{FF2B5EF4-FFF2-40B4-BE49-F238E27FC236}">
                  <a16:creationId xmlns:a16="http://schemas.microsoft.com/office/drawing/2014/main" id="{526D630C-9B67-4EE2-A126-C7041C0F9612}"/>
                </a:ext>
              </a:extLst>
            </p:cNvPr>
            <p:cNvSpPr>
              <a:spLocks noEditPoints="1"/>
            </p:cNvSpPr>
            <p:nvPr/>
          </p:nvSpPr>
          <p:spPr bwMode="auto">
            <a:xfrm>
              <a:off x="3832" y="1197"/>
              <a:ext cx="340" cy="340"/>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169545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sz="1400" b="1" dirty="0"/>
              <a:t>Support</a:t>
            </a:r>
          </a:p>
          <a:p>
            <a:pPr>
              <a:spcAft>
                <a:spcPts val="400"/>
              </a:spcAft>
              <a:tabLst>
                <a:tab pos="5029200" algn="r"/>
              </a:tabLst>
            </a:pPr>
            <a:r>
              <a:rPr lang="en-US" b="1" dirty="0"/>
              <a:t>Infrastructure</a:t>
            </a:r>
          </a:p>
          <a:p>
            <a:pPr marL="171450" indent="-171450">
              <a:spcAft>
                <a:spcPts val="400"/>
              </a:spcAft>
              <a:buFont typeface="Arial" panose="020B0604020202020204" pitchFamily="34" charset="0"/>
              <a:buChar char="•"/>
              <a:tabLst>
                <a:tab pos="5029200" algn="r"/>
              </a:tabLst>
            </a:pPr>
            <a:r>
              <a:rPr lang="en-US" dirty="0"/>
              <a:t>Two Windows remote desktops capable of accessing the outside internet with administrative privilege for Deloitte’s SQL, Python and R based tools to be installed and executed</a:t>
            </a:r>
          </a:p>
          <a:p>
            <a:pPr marL="171450" indent="-171450">
              <a:spcAft>
                <a:spcPts val="400"/>
              </a:spcAft>
              <a:buFont typeface="Arial" panose="020B0604020202020204" pitchFamily="34" charset="0"/>
              <a:buChar char="•"/>
              <a:tabLst>
                <a:tab pos="5029200" algn="r"/>
              </a:tabLst>
            </a:pPr>
            <a:r>
              <a:rPr lang="en-US" dirty="0"/>
              <a:t>Access to a Guidewire ClaimCenter and </a:t>
            </a:r>
            <a:r>
              <a:rPr lang="en-US" dirty="0" err="1"/>
              <a:t>ContactManager</a:t>
            </a:r>
            <a:r>
              <a:rPr lang="en-US" dirty="0"/>
              <a:t> test system with product-like configurations, roles, and settings. This includes database query and log access from the remote desktop</a:t>
            </a:r>
          </a:p>
          <a:p>
            <a:pPr marL="171450" indent="-171450">
              <a:spcAft>
                <a:spcPts val="400"/>
              </a:spcAft>
              <a:buFont typeface="Arial" panose="020B0604020202020204" pitchFamily="34" charset="0"/>
              <a:buChar char="•"/>
              <a:tabLst>
                <a:tab pos="5029200" algn="r"/>
              </a:tabLst>
            </a:pPr>
            <a:r>
              <a:rPr lang="en-US" dirty="0"/>
              <a:t>The remote desktops must be connected to a read-only copy of the product production databases for ClaimCenter and </a:t>
            </a:r>
            <a:r>
              <a:rPr lang="en-US" dirty="0" err="1"/>
              <a:t>ContactManager</a:t>
            </a:r>
            <a:r>
              <a:rPr lang="en-US" dirty="0"/>
              <a:t> and have access to the production logs for analysis </a:t>
            </a:r>
          </a:p>
          <a:p>
            <a:pPr marL="171450" indent="-171450">
              <a:spcAft>
                <a:spcPts val="400"/>
              </a:spcAft>
              <a:buFont typeface="Arial" panose="020B0604020202020204" pitchFamily="34" charset="0"/>
              <a:buChar char="•"/>
              <a:tabLst>
                <a:tab pos="5029200" algn="r"/>
              </a:tabLst>
            </a:pPr>
            <a:r>
              <a:rPr lang="en-US" dirty="0"/>
              <a:t>Database administration to create and modify a staging database used for analysis</a:t>
            </a:r>
          </a:p>
          <a:p>
            <a:pPr marL="171450" indent="-171450">
              <a:spcAft>
                <a:spcPts val="400"/>
              </a:spcAft>
              <a:buFont typeface="Arial" panose="020B0604020202020204" pitchFamily="34" charset="0"/>
              <a:buChar char="•"/>
              <a:tabLst>
                <a:tab pos="5029200" algn="r"/>
              </a:tabLst>
            </a:pPr>
            <a:r>
              <a:rPr lang="en-US" dirty="0"/>
              <a:t>ClaimCenter development environment for inspect code and debugging authority rules</a:t>
            </a:r>
          </a:p>
          <a:p>
            <a:pPr>
              <a:spcAft>
                <a:spcPts val="400"/>
              </a:spcAft>
              <a:tabLst>
                <a:tab pos="5029200" algn="r"/>
              </a:tabLst>
            </a:pPr>
            <a:r>
              <a:rPr lang="en-US" b="1" dirty="0"/>
              <a:t>Materials</a:t>
            </a:r>
          </a:p>
          <a:p>
            <a:pPr marL="171450" indent="-171450">
              <a:spcAft>
                <a:spcPts val="400"/>
              </a:spcAft>
              <a:buFont typeface="Arial" panose="020B0604020202020204" pitchFamily="34" charset="0"/>
              <a:buChar char="•"/>
              <a:tabLst>
                <a:tab pos="5029200" algn="r"/>
              </a:tabLst>
            </a:pPr>
            <a:r>
              <a:rPr lang="en-US" dirty="0"/>
              <a:t>ClaimCenter Data Dictionary based on the current production release</a:t>
            </a:r>
          </a:p>
          <a:p>
            <a:pPr>
              <a:spcAft>
                <a:spcPts val="400"/>
              </a:spcAft>
              <a:tabLst>
                <a:tab pos="5029200" algn="r"/>
              </a:tabLst>
            </a:pPr>
            <a:r>
              <a:rPr lang="en-US" b="1" dirty="0"/>
              <a:t>People</a:t>
            </a:r>
          </a:p>
          <a:p>
            <a:pPr marL="171450" indent="-171450">
              <a:spcAft>
                <a:spcPts val="400"/>
              </a:spcAft>
              <a:buFont typeface="Arial" panose="020B0604020202020204" pitchFamily="34" charset="0"/>
              <a:buChar char="•"/>
              <a:tabLst>
                <a:tab pos="5029200" algn="r"/>
              </a:tabLst>
            </a:pPr>
            <a:r>
              <a:rPr lang="en-US" dirty="0"/>
              <a:t>AMIG ClaimCenter support SMEs must be made available to demonstrate proper claim adjustment, authorization, vendor setup, and payment use cases</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81000" y="5220875"/>
            <a:ext cx="8400158" cy="9962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Assumptions</a:t>
            </a:r>
          </a:p>
          <a:p>
            <a:pPr lvl="1">
              <a:spcAft>
                <a:spcPts val="400"/>
              </a:spcAft>
              <a:tabLst>
                <a:tab pos="5029200" algn="r"/>
              </a:tabLst>
            </a:pPr>
            <a:r>
              <a:rPr lang="en-US" dirty="0"/>
              <a:t>ClaimCenter logs have been retained and are available for analysis</a:t>
            </a:r>
          </a:p>
          <a:p>
            <a:pPr lvl="1">
              <a:spcAft>
                <a:spcPts val="400"/>
              </a:spcAft>
              <a:tabLst>
                <a:tab pos="5029200" algn="r"/>
              </a:tabLst>
            </a:pPr>
            <a:r>
              <a:rPr lang="en-US" dirty="0"/>
              <a:t>ClaimCenter has been configured to retain data related to the analysis</a:t>
            </a:r>
          </a:p>
          <a:p>
            <a:pPr lvl="1">
              <a:spcAft>
                <a:spcPts val="400"/>
              </a:spcAft>
              <a:tabLst>
                <a:tab pos="5029200" algn="r"/>
              </a:tabLst>
            </a:pPr>
            <a:r>
              <a:rPr lang="en-US" dirty="0"/>
              <a:t>All support infrastructure, people, and materials will be available at the start of the project and for the duration </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Picture Placeholder 29">
            <a:extLst>
              <a:ext uri="{FF2B5EF4-FFF2-40B4-BE49-F238E27FC236}">
                <a16:creationId xmlns:a16="http://schemas.microsoft.com/office/drawing/2014/main" id="{BF8DCE52-C7D7-BA45-8273-21FDFBAC65EF}"/>
              </a:ext>
            </a:extLst>
          </p:cNvPr>
          <p:cNvSpPr txBox="1">
            <a:spLocks/>
          </p:cNvSpPr>
          <p:nvPr/>
        </p:nvSpPr>
        <p:spPr>
          <a:xfrm>
            <a:off x="7848037" y="1852727"/>
            <a:ext cx="933121" cy="549275"/>
          </a:xfrm>
          <a:prstGeom prst="rect">
            <a:avLst/>
          </a:prstGeo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US" dirty="0"/>
          </a:p>
        </p:txBody>
      </p:sp>
      <p:sp>
        <p:nvSpPr>
          <p:cNvPr id="14" name="Picture Placeholder 29">
            <a:extLst>
              <a:ext uri="{FF2B5EF4-FFF2-40B4-BE49-F238E27FC236}">
                <a16:creationId xmlns:a16="http://schemas.microsoft.com/office/drawing/2014/main" id="{5F1A8E26-643C-064D-84BB-618361BD625B}"/>
              </a:ext>
            </a:extLst>
          </p:cNvPr>
          <p:cNvSpPr txBox="1">
            <a:spLocks/>
          </p:cNvSpPr>
          <p:nvPr/>
        </p:nvSpPr>
        <p:spPr>
          <a:xfrm>
            <a:off x="3570817" y="1858751"/>
            <a:ext cx="907655" cy="549275"/>
          </a:xfrm>
          <a:prstGeom prst="rect">
            <a:avLst/>
          </a:prstGeo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US" dirty="0"/>
          </a:p>
        </p:txBody>
      </p:sp>
      <p:sp>
        <p:nvSpPr>
          <p:cNvPr id="16" name="Rectangle 15">
            <a:extLst>
              <a:ext uri="{FF2B5EF4-FFF2-40B4-BE49-F238E27FC236}">
                <a16:creationId xmlns:a16="http://schemas.microsoft.com/office/drawing/2014/main" id="{9BE3B05E-30F1-2D4B-9D70-1734C02C1689}"/>
              </a:ext>
            </a:extLst>
          </p:cNvPr>
          <p:cNvSpPr/>
          <p:nvPr/>
        </p:nvSpPr>
        <p:spPr>
          <a:xfrm>
            <a:off x="388178" y="5171202"/>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Tree>
    <p:extLst>
      <p:ext uri="{BB962C8B-B14F-4D97-AF65-F5344CB8AC3E}">
        <p14:creationId xmlns:p14="http://schemas.microsoft.com/office/powerpoint/2010/main" val="9536836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In addition to our project leadership team highlighted below, we expect to utilize additional resources and specialists from Deloitte as required</a:t>
            </a:r>
            <a:endParaRPr lang="en-US" dirty="0"/>
          </a:p>
        </p:txBody>
      </p:sp>
      <p:sp>
        <p:nvSpPr>
          <p:cNvPr id="3" name="Title 2"/>
          <p:cNvSpPr>
            <a:spLocks noGrp="1"/>
          </p:cNvSpPr>
          <p:nvPr>
            <p:ph type="title"/>
          </p:nvPr>
        </p:nvSpPr>
        <p:spPr>
          <a:xfrm>
            <a:off x="813916" y="413413"/>
            <a:ext cx="8391525" cy="334101"/>
          </a:xfrm>
        </p:spPr>
        <p:txBody>
          <a:bodyPr/>
          <a:lstStyle/>
          <a:p>
            <a:r>
              <a:rPr lang="en-US" dirty="0"/>
              <a:t>Project Team Bios</a:t>
            </a:r>
          </a:p>
        </p:txBody>
      </p:sp>
      <p:graphicFrame>
        <p:nvGraphicFramePr>
          <p:cNvPr id="15" name="Group 65"/>
          <p:cNvGraphicFramePr>
            <a:graphicFrameLocks noGrp="1"/>
          </p:cNvGraphicFramePr>
          <p:nvPr>
            <p:extLst>
              <p:ext uri="{D42A27DB-BD31-4B8C-83A1-F6EECF244321}">
                <p14:modId xmlns:p14="http://schemas.microsoft.com/office/powerpoint/2010/main" val="1147483345"/>
              </p:ext>
            </p:extLst>
          </p:nvPr>
        </p:nvGraphicFramePr>
        <p:xfrm>
          <a:off x="272714" y="1334532"/>
          <a:ext cx="8490286" cy="5142468"/>
        </p:xfrm>
        <a:graphic>
          <a:graphicData uri="http://schemas.openxmlformats.org/drawingml/2006/table">
            <a:tbl>
              <a:tblPr/>
              <a:tblGrid>
                <a:gridCol w="2563061">
                  <a:extLst>
                    <a:ext uri="{9D8B030D-6E8A-4147-A177-3AD203B41FA5}">
                      <a16:colId xmlns:a16="http://schemas.microsoft.com/office/drawing/2014/main" val="20000"/>
                    </a:ext>
                  </a:extLst>
                </a:gridCol>
                <a:gridCol w="5927225">
                  <a:extLst>
                    <a:ext uri="{9D8B030D-6E8A-4147-A177-3AD203B41FA5}">
                      <a16:colId xmlns:a16="http://schemas.microsoft.com/office/drawing/2014/main" val="20001"/>
                    </a:ext>
                  </a:extLst>
                </a:gridCol>
              </a:tblGrid>
              <a:tr h="4309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Team Member</a:t>
                      </a:r>
                    </a:p>
                  </a:txBody>
                  <a:tcPr anchor="ctr" horzOverflow="overflow">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Background</a:t>
                      </a:r>
                    </a:p>
                  </a:txBody>
                  <a:tcPr anchor="ctr" horzOverflow="overflow">
                    <a:lnL w="3175" cap="flat" cmpd="sng" algn="ctr">
                      <a:no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63763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dirty="0">
                          <a:solidFill>
                            <a:srgbClr val="313131"/>
                          </a:solidFill>
                          <a:latin typeface="Arial"/>
                          <a:ea typeface="+mn-ea"/>
                          <a:cs typeface="+mn-cs"/>
                        </a:rPr>
                        <a:t>Nick</a:t>
                      </a:r>
                      <a:r>
                        <a:rPr lang="en-GB" sz="900" b="1" kern="1200" baseline="0" dirty="0">
                          <a:solidFill>
                            <a:srgbClr val="313131"/>
                          </a:solidFill>
                          <a:latin typeface="Arial"/>
                          <a:ea typeface="+mn-ea"/>
                          <a:cs typeface="+mn-cs"/>
                        </a:rPr>
                        <a:t> Frank</a:t>
                      </a:r>
                      <a:endParaRPr lang="en-GB" sz="900" b="1" kern="1200" dirty="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dirty="0">
                          <a:solidFill>
                            <a:srgbClr val="313131"/>
                          </a:solidFill>
                          <a:latin typeface="Arial"/>
                          <a:ea typeface="+mn-ea"/>
                          <a:cs typeface="+mn-cs"/>
                        </a:rPr>
                        <a:t>Managing Director</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Nick is a Managing Director in Deloitte Consulting focused on P&amp;C Insurance and technology. He has over 17 years of experience as a technical and business architect, leading enterprise software deliveries into financial services organizations. At both Guidewire Software and Accenture Duck Creek, he gained deep strategic industry insights delivering solutions for claims, policy, rating, and billing for most P&amp;C LOBs from personal to commercial over channels including: direct, web, agent, and managing general agency (MGA)</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919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dirty="0">
                          <a:solidFill>
                            <a:srgbClr val="313131"/>
                          </a:solidFill>
                          <a:latin typeface="Arial"/>
                          <a:ea typeface="+mn-ea"/>
                          <a:cs typeface="+mn-cs"/>
                        </a:rPr>
                        <a:t>Matt Carrier</a:t>
                      </a: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dirty="0">
                          <a:solidFill>
                            <a:srgbClr val="313131"/>
                          </a:solidFill>
                          <a:latin typeface="Arial"/>
                          <a:ea typeface="+mn-ea"/>
                          <a:cs typeface="+mn-cs"/>
                        </a:rPr>
                        <a:t>Principal</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dirty="0">
                          <a:solidFill>
                            <a:schemeClr val="tx1"/>
                          </a:solidFill>
                        </a:rPr>
                        <a:t>Matt is a leader in Deloitte Consulting’s Insurance practice focused on underwriting, pricing/rating and claims predictive modeling.  Matt is an industry advisor in the P&amp;C insurance space, having led numerous engagements in the areas of underwriting and rating improvements through analytics, claims predictive modeling and business decisions powered by advanced analytics.  This past year Matt hosted Deloitte’s Senior Executive Underwriting forum and he wrote and spoke frequently on the Future of Mobility for insurance.  Matt is also a property and casualty actuary and he has a US patent for an insurance predictive modeling application.</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34686">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endParaRPr lang="en-GB" sz="500" b="1" kern="120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pPr>
                      <a:endParaRPr lang="en-GB" sz="900" b="1" kern="120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a:solidFill>
                            <a:srgbClr val="313131"/>
                          </a:solidFill>
                          <a:latin typeface="Arial"/>
                          <a:ea typeface="+mn-ea"/>
                          <a:cs typeface="+mn-cs"/>
                        </a:rPr>
                        <a:t>Tim Cercelle</a:t>
                      </a: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a:solidFill>
                            <a:srgbClr val="313131"/>
                          </a:solidFill>
                          <a:latin typeface="Arial"/>
                          <a:ea typeface="+mn-ea"/>
                          <a:cs typeface="+mn-cs"/>
                        </a:rPr>
                        <a:t>Managing Director</a:t>
                      </a:r>
                      <a:endParaRPr lang="en-US" sz="900" b="1" kern="1200" dirty="0">
                        <a:solidFill>
                          <a:srgbClr val="313131"/>
                        </a:solidFill>
                        <a:latin typeface="Arial"/>
                        <a:ea typeface="+mn-ea"/>
                        <a:cs typeface="+mn-cs"/>
                      </a:endParaRPr>
                    </a:p>
                  </a:txBody>
                  <a:tcPr marR="0"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Tim is a leader in Deloitte’s Insurance Regulatory Advisory practice and specifically, the Property &amp; Casualty segment. Tim has extensive product, operational, and compliance experience within the Property</a:t>
                      </a:r>
                      <a:r>
                        <a:rPr lang="en-US" sz="900" kern="1200" baseline="0" dirty="0">
                          <a:solidFill>
                            <a:schemeClr val="tx1"/>
                          </a:solidFill>
                          <a:latin typeface="Arial"/>
                          <a:ea typeface="+mn-ea"/>
                          <a:cs typeface="+mn-cs"/>
                        </a:rPr>
                        <a:t> &amp;</a:t>
                      </a:r>
                      <a:r>
                        <a:rPr lang="en-US" sz="900" kern="1200" dirty="0">
                          <a:solidFill>
                            <a:schemeClr val="tx1"/>
                          </a:solidFill>
                          <a:latin typeface="Arial"/>
                          <a:ea typeface="+mn-ea"/>
                          <a:cs typeface="+mn-cs"/>
                        </a:rPr>
                        <a:t> Casualty insurance industry and has served many Fortune 500 insurance clients in his 13 years at Deloitte.  Prior to joining Deloitte, Tim was the Chief Compliance Officer for Progressive Insurance Company for 7 years.</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9916643"/>
                  </a:ext>
                </a:extLst>
              </a:tr>
            </a:tbl>
          </a:graphicData>
        </a:graphic>
      </p:graphicFrame>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3295" y="3751354"/>
            <a:ext cx="752517" cy="92094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611957C-EE67-1843-AD3B-F8EEF4FF428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12590" r="94964">
                        <a14:foregroundMark x1="19424" y1="66547" x2="25180" y2="64748"/>
                        <a14:foregroundMark x1="27338" y1="57554" x2="29856" y2="62230"/>
                      </a14:backgroundRemoval>
                    </a14:imgEffect>
                  </a14:imgLayer>
                </a14:imgProps>
              </a:ext>
            </a:extLst>
          </a:blip>
          <a:srcRect l="14524" r="10378"/>
          <a:stretch/>
        </p:blipFill>
        <p:spPr>
          <a:xfrm>
            <a:off x="376236" y="2066795"/>
            <a:ext cx="744154" cy="981608"/>
          </a:xfrm>
          <a:prstGeom prst="rect">
            <a:avLst/>
          </a:prstGeom>
        </p:spPr>
      </p:pic>
      <p:pic>
        <p:nvPicPr>
          <p:cNvPr id="23" name="Picture 22"/>
          <p:cNvPicPr>
            <a:picLocks noChangeAspect="1"/>
          </p:cNvPicPr>
          <p:nvPr/>
        </p:nvPicPr>
        <p:blipFill>
          <a:blip r:embed="rId6"/>
          <a:stretch>
            <a:fillRect/>
          </a:stretch>
        </p:blipFill>
        <p:spPr>
          <a:xfrm>
            <a:off x="379803" y="5232961"/>
            <a:ext cx="790092" cy="888102"/>
          </a:xfrm>
          <a:prstGeom prst="rect">
            <a:avLst/>
          </a:prstGeom>
        </p:spPr>
      </p:pic>
      <p:pic>
        <p:nvPicPr>
          <p:cNvPr id="2" name="Picture 1"/>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3365" y="388922"/>
            <a:ext cx="384948" cy="384948"/>
          </a:xfrm>
          <a:prstGeom prst="rect">
            <a:avLst/>
          </a:prstGeom>
        </p:spPr>
      </p:pic>
    </p:spTree>
    <p:extLst>
      <p:ext uri="{BB962C8B-B14F-4D97-AF65-F5344CB8AC3E}">
        <p14:creationId xmlns:p14="http://schemas.microsoft.com/office/powerpoint/2010/main" val="27823020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endParaRPr lang="en-US" dirty="0"/>
          </a:p>
        </p:txBody>
      </p:sp>
      <p:sp>
        <p:nvSpPr>
          <p:cNvPr id="3" name="Title 2"/>
          <p:cNvSpPr>
            <a:spLocks noGrp="1"/>
          </p:cNvSpPr>
          <p:nvPr>
            <p:ph type="title"/>
          </p:nvPr>
        </p:nvSpPr>
        <p:spPr>
          <a:xfrm>
            <a:off x="813916" y="413413"/>
            <a:ext cx="8391525" cy="334101"/>
          </a:xfrm>
        </p:spPr>
        <p:txBody>
          <a:bodyPr/>
          <a:lstStyle/>
          <a:p>
            <a:r>
              <a:rPr lang="en-US" dirty="0"/>
              <a:t>Project Team Bios</a:t>
            </a:r>
          </a:p>
        </p:txBody>
      </p:sp>
      <p:graphicFrame>
        <p:nvGraphicFramePr>
          <p:cNvPr id="15" name="Group 65"/>
          <p:cNvGraphicFramePr>
            <a:graphicFrameLocks noGrp="1"/>
          </p:cNvGraphicFramePr>
          <p:nvPr>
            <p:extLst>
              <p:ext uri="{D42A27DB-BD31-4B8C-83A1-F6EECF244321}">
                <p14:modId xmlns:p14="http://schemas.microsoft.com/office/powerpoint/2010/main" val="2033060394"/>
              </p:ext>
            </p:extLst>
          </p:nvPr>
        </p:nvGraphicFramePr>
        <p:xfrm>
          <a:off x="272714" y="1334532"/>
          <a:ext cx="8490286" cy="6606719"/>
        </p:xfrm>
        <a:graphic>
          <a:graphicData uri="http://schemas.openxmlformats.org/drawingml/2006/table">
            <a:tbl>
              <a:tblPr/>
              <a:tblGrid>
                <a:gridCol w="2563061">
                  <a:extLst>
                    <a:ext uri="{9D8B030D-6E8A-4147-A177-3AD203B41FA5}">
                      <a16:colId xmlns:a16="http://schemas.microsoft.com/office/drawing/2014/main" val="20000"/>
                    </a:ext>
                  </a:extLst>
                </a:gridCol>
                <a:gridCol w="5927225">
                  <a:extLst>
                    <a:ext uri="{9D8B030D-6E8A-4147-A177-3AD203B41FA5}">
                      <a16:colId xmlns:a16="http://schemas.microsoft.com/office/drawing/2014/main" val="20001"/>
                    </a:ext>
                  </a:extLst>
                </a:gridCol>
              </a:tblGrid>
              <a:tr h="44541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Team Member</a:t>
                      </a:r>
                    </a:p>
                  </a:txBody>
                  <a:tcPr anchor="ctr" horzOverflow="overflow">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Background</a:t>
                      </a:r>
                    </a:p>
                  </a:txBody>
                  <a:tcPr anchor="ctr" horzOverflow="overflow">
                    <a:lnL w="3175" cap="flat" cmpd="sng" algn="ctr">
                      <a:no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828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dirty="0">
                          <a:solidFill>
                            <a:srgbClr val="313131"/>
                          </a:solidFill>
                          <a:latin typeface="Arial"/>
                          <a:ea typeface="+mn-ea"/>
                          <a:cs typeface="+mn-cs"/>
                        </a:rPr>
                        <a:t>Frank</a:t>
                      </a:r>
                      <a:r>
                        <a:rPr lang="en-GB" sz="900" b="1" kern="1200" baseline="0" dirty="0">
                          <a:solidFill>
                            <a:srgbClr val="313131"/>
                          </a:solidFill>
                          <a:latin typeface="Arial"/>
                          <a:ea typeface="+mn-ea"/>
                          <a:cs typeface="+mn-cs"/>
                        </a:rPr>
                        <a:t> </a:t>
                      </a:r>
                      <a:r>
                        <a:rPr lang="en-GB" sz="900" b="1" kern="1200" baseline="0" dirty="0" err="1">
                          <a:solidFill>
                            <a:srgbClr val="313131"/>
                          </a:solidFill>
                          <a:latin typeface="Arial"/>
                          <a:ea typeface="+mn-ea"/>
                          <a:cs typeface="+mn-cs"/>
                        </a:rPr>
                        <a:t>Zizzamia</a:t>
                      </a:r>
                      <a:endParaRPr lang="en-GB" sz="900" b="1" kern="1200" dirty="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dirty="0">
                          <a:solidFill>
                            <a:srgbClr val="313131"/>
                          </a:solidFill>
                          <a:latin typeface="Arial"/>
                          <a:ea typeface="+mn-ea"/>
                          <a:cs typeface="+mn-cs"/>
                        </a:rPr>
                        <a:t>Managing Director</a:t>
                      </a:r>
                    </a:p>
                    <a:p>
                      <a:pPr marL="914400" marR="0" lvl="0" indent="0" algn="l" defTabSz="914400" rtl="0" eaLnBrk="1" fontAlgn="base" latinLnBrk="0" hangingPunct="1">
                        <a:lnSpc>
                          <a:spcPct val="100000"/>
                        </a:lnSpc>
                        <a:spcBef>
                          <a:spcPct val="0"/>
                        </a:spcBef>
                        <a:spcAft>
                          <a:spcPct val="0"/>
                        </a:spcAft>
                        <a:buClrTx/>
                        <a:buSzTx/>
                        <a:buFontTx/>
                        <a:buNone/>
                        <a:tabLst/>
                      </a:pPr>
                      <a:endParaRPr lang="en-GB" sz="900" b="1" kern="1200" dirty="0">
                        <a:solidFill>
                          <a:srgbClr val="313131"/>
                        </a:solidFill>
                        <a:latin typeface="Arial"/>
                        <a:ea typeface="+mn-ea"/>
                        <a:cs typeface="+mn-cs"/>
                      </a:endParaRP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Frank has over 30 years of insurance and financial experience.  He is the founder of Deloitte’s predictive modeling practice.  His areas of expertise include actuarial data mining and predictive modeling, artificial intelligence and advanced technology R&amp;D.  His modeling applications have been used for pricing, state pool population and depopulation, and focused medical management.  Frank was been awarded several U.S. Patents for his work in insurance analytics and has several more insurance predictive modeling patents pending.</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9916643"/>
                  </a:ext>
                </a:extLst>
              </a:tr>
              <a:tr h="15595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Peter Tomopoulos</a:t>
                      </a:r>
                    </a:p>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Senior Manager</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Peter is a Senior Manager in our P&amp;C Actuarial practice and is an Associate of the Casualty Actuarial Society.  He has over 20 years of actuarial experience, including 7 years of ratemaking experience at ISO, and by managing a variety of consulting projects at Deloitte for the past 15 years.  Peter regularly works with large</a:t>
                      </a:r>
                      <a:r>
                        <a:rPr lang="en-US" sz="900" kern="1200" baseline="0" dirty="0">
                          <a:solidFill>
                            <a:schemeClr val="tx1"/>
                          </a:solidFill>
                          <a:latin typeface="Arial"/>
                          <a:ea typeface="+mn-ea"/>
                          <a:cs typeface="+mn-cs"/>
                        </a:rPr>
                        <a:t> claims datasets in his reserving work.  He also works closely with Deloitte’s Technology and Analytics practices as</a:t>
                      </a:r>
                      <a:r>
                        <a:rPr lang="en-US" sz="900" kern="1200" dirty="0">
                          <a:solidFill>
                            <a:schemeClr val="tx1"/>
                          </a:solidFill>
                          <a:latin typeface="Arial"/>
                          <a:ea typeface="+mn-ea"/>
                          <a:cs typeface="+mn-cs"/>
                        </a:rPr>
                        <a:t> he has a strong understanding of the information and data needs at a P&amp;C insurer throughout the data lifecycle including policy administration, pricing,</a:t>
                      </a:r>
                      <a:r>
                        <a:rPr lang="en-US" sz="900" kern="1200" baseline="0" dirty="0">
                          <a:solidFill>
                            <a:schemeClr val="tx1"/>
                          </a:solidFill>
                          <a:latin typeface="Arial"/>
                          <a:ea typeface="+mn-ea"/>
                          <a:cs typeface="+mn-cs"/>
                        </a:rPr>
                        <a:t> analytics, claims and reporting.</a:t>
                      </a:r>
                      <a:r>
                        <a:rPr lang="en-US" sz="900" kern="1200" dirty="0">
                          <a:solidFill>
                            <a:schemeClr val="tx1"/>
                          </a:solidFill>
                          <a:latin typeface="Arial"/>
                          <a:ea typeface="+mn-ea"/>
                          <a:cs typeface="+mn-cs"/>
                        </a:rPr>
                        <a:t>.</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1181960"/>
                  </a:ext>
                </a:extLst>
              </a:tr>
              <a:tr h="15595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Rajni Shroff</a:t>
                      </a:r>
                    </a:p>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Insurance Data Specialist</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Rajni has over 16 years of cross platform experience as Software Engineer and data scientist focused on P&amp;C Insurance. </a:t>
                      </a:r>
                      <a:r>
                        <a:rPr lang="en-US" sz="900" kern="1200" dirty="0" err="1">
                          <a:solidFill>
                            <a:schemeClr val="tx1"/>
                          </a:solidFill>
                          <a:latin typeface="Arial"/>
                          <a:ea typeface="+mn-ea"/>
                          <a:cs typeface="+mn-cs"/>
                        </a:rPr>
                        <a:t>Rajn</a:t>
                      </a:r>
                      <a:r>
                        <a:rPr lang="en-US" sz="900" kern="1200" dirty="0">
                          <a:solidFill>
                            <a:schemeClr val="tx1"/>
                          </a:solidFill>
                          <a:latin typeface="Arial"/>
                          <a:ea typeface="+mn-ea"/>
                          <a:cs typeface="+mn-cs"/>
                        </a:rPr>
                        <a:t> focuses on predictive modeling and data mining based on strong statistical principals in the areas of Policy and Claims.</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lang="en-US" sz="900" kern="1200" dirty="0">
                        <a:solidFill>
                          <a:schemeClr val="tx1"/>
                        </a:solidFill>
                        <a:latin typeface="Arial"/>
                        <a:ea typeface="+mn-ea"/>
                        <a:cs typeface="+mn-cs"/>
                      </a:endParaRP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1742953"/>
                  </a:ext>
                </a:extLst>
              </a:tr>
              <a:tr h="15595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endParaRPr lang="en-US" sz="900" b="1" kern="1200" dirty="0">
                        <a:solidFill>
                          <a:srgbClr val="313131"/>
                        </a:solidFill>
                        <a:latin typeface="Arial"/>
                        <a:ea typeface="+mn-ea"/>
                        <a:cs typeface="+mn-cs"/>
                      </a:endParaRP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lang="en-US" sz="900" kern="1200" dirty="0">
                        <a:solidFill>
                          <a:schemeClr val="tx1"/>
                        </a:solidFill>
                        <a:latin typeface="Arial"/>
                        <a:ea typeface="+mn-ea"/>
                        <a:cs typeface="+mn-cs"/>
                      </a:endParaRP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0709335"/>
                  </a:ext>
                </a:extLst>
              </a:tr>
            </a:tbl>
          </a:graphicData>
        </a:graphic>
      </p:graphicFrame>
      <p:pic>
        <p:nvPicPr>
          <p:cNvPr id="22" name="Picture 21"/>
          <p:cNvPicPr>
            <a:picLocks noChangeAspect="1"/>
          </p:cNvPicPr>
          <p:nvPr/>
        </p:nvPicPr>
        <p:blipFill>
          <a:blip r:embed="rId3"/>
          <a:stretch>
            <a:fillRect/>
          </a:stretch>
        </p:blipFill>
        <p:spPr>
          <a:xfrm>
            <a:off x="373351" y="3715507"/>
            <a:ext cx="763250" cy="821324"/>
          </a:xfrm>
          <a:prstGeom prst="rect">
            <a:avLst/>
          </a:prstGeom>
        </p:spPr>
      </p:pic>
      <p:pic>
        <p:nvPicPr>
          <p:cNvPr id="2" name="Picture 1"/>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3365" y="388922"/>
            <a:ext cx="384948" cy="384948"/>
          </a:xfrm>
          <a:prstGeom prst="rect">
            <a:avLst/>
          </a:prstGeom>
        </p:spPr>
      </p:pic>
      <p:pic>
        <p:nvPicPr>
          <p:cNvPr id="5" name="Picture 4">
            <a:extLst>
              <a:ext uri="{FF2B5EF4-FFF2-40B4-BE49-F238E27FC236}">
                <a16:creationId xmlns:a16="http://schemas.microsoft.com/office/drawing/2014/main" id="{52C11E61-6CA4-E947-9233-71E3910984EC}"/>
              </a:ext>
            </a:extLst>
          </p:cNvPr>
          <p:cNvPicPr>
            <a:picLocks noChangeAspect="1"/>
          </p:cNvPicPr>
          <p:nvPr/>
        </p:nvPicPr>
        <p:blipFill>
          <a:blip r:embed="rId5"/>
          <a:stretch>
            <a:fillRect/>
          </a:stretch>
        </p:blipFill>
        <p:spPr>
          <a:xfrm>
            <a:off x="379803" y="5227824"/>
            <a:ext cx="735431" cy="912579"/>
          </a:xfrm>
          <a:prstGeom prst="rect">
            <a:avLst/>
          </a:prstGeom>
        </p:spPr>
      </p:pic>
      <p:pic>
        <p:nvPicPr>
          <p:cNvPr id="14" name="Picture 13">
            <a:extLst>
              <a:ext uri="{FF2B5EF4-FFF2-40B4-BE49-F238E27FC236}">
                <a16:creationId xmlns:a16="http://schemas.microsoft.com/office/drawing/2014/main" id="{48A93CE4-D669-524B-96DE-DBE0781B6736}"/>
              </a:ext>
            </a:extLst>
          </p:cNvPr>
          <p:cNvPicPr>
            <a:picLocks noChangeAspect="1"/>
          </p:cNvPicPr>
          <p:nvPr/>
        </p:nvPicPr>
        <p:blipFill>
          <a:blip r:embed="rId6"/>
          <a:stretch>
            <a:fillRect/>
          </a:stretch>
        </p:blipFill>
        <p:spPr>
          <a:xfrm>
            <a:off x="366354" y="2015338"/>
            <a:ext cx="770247" cy="946559"/>
          </a:xfrm>
          <a:prstGeom prst="rect">
            <a:avLst/>
          </a:prstGeom>
        </p:spPr>
      </p:pic>
    </p:spTree>
    <p:extLst>
      <p:ext uri="{BB962C8B-B14F-4D97-AF65-F5344CB8AC3E}">
        <p14:creationId xmlns:p14="http://schemas.microsoft.com/office/powerpoint/2010/main" val="2424981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C1141C3C-2858-4A68-B224-4EE1F34E013D}"/>
              </a:ext>
            </a:extLst>
          </p:cNvPr>
          <p:cNvSpPr>
            <a:spLocks noGrp="1"/>
          </p:cNvSpPr>
          <p:nvPr>
            <p:ph type="body" sz="quarter" idx="10"/>
          </p:nvPr>
        </p:nvSpPr>
        <p:spPr bwMode="gray">
          <a:xfrm>
            <a:off x="392473" y="5668886"/>
            <a:ext cx="5299217" cy="847471"/>
          </a:xfrm>
        </p:spPr>
        <p:txBody>
          <a:bodyPr/>
          <a:lstStyle/>
          <a:p>
            <a:pPr>
              <a:lnSpc>
                <a:spcPts val="900"/>
              </a:lnSpc>
            </a:pPr>
            <a:r>
              <a:rPr lang="en-US" sz="700" b="1" dirty="0"/>
              <a:t>About Deloitte</a:t>
            </a:r>
            <a:br>
              <a:rPr lang="en-US" sz="700" dirty="0"/>
            </a:br>
            <a:r>
              <a:rPr lang="en-US" sz="700" dirty="0"/>
              <a:t>Deloitte refers to one or more of Deloitte Touche Tohmatsu Limited, a UK private company limited by guarantee, and its network of member firms, each of which is a legally separate and independent entity. Please see www.deloitte.com/about for a detailed description of the legal structure of Deloitte Touche Tohmatsu Limited and its member firms. Please see www.deloitte.com/us/about for a detailed description of the legal structure of Deloitte LLP and its subsidiaries. Certain services may not be available to attest clients under the rules and regulations of public accounting.</a:t>
            </a:r>
          </a:p>
        </p:txBody>
      </p:sp>
    </p:spTree>
    <p:extLst>
      <p:ext uri="{BB962C8B-B14F-4D97-AF65-F5344CB8AC3E}">
        <p14:creationId xmlns:p14="http://schemas.microsoft.com/office/powerpoint/2010/main" val="350351460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2.xml><?xml version="1.0" encoding="utf-8"?>
<a:theme xmlns:a="http://schemas.openxmlformats.org/drawingml/2006/main" name="2_US Consulting Report Template_R1.5V_0109">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4.xml><?xml version="1.0" encoding="utf-8"?>
<a:theme xmlns:a="http://schemas.openxmlformats.org/drawingml/2006/main" name="13_US Consulting Report Template_R1.5V_0310">
  <a:themeElements>
    <a:clrScheme name="Deloitte Standard Colors">
      <a:dk1>
        <a:srgbClr val="000000"/>
      </a:dk1>
      <a:lt1>
        <a:srgbClr val="FFFFFF"/>
      </a:lt1>
      <a:dk2>
        <a:srgbClr val="4066B2"/>
      </a:dk2>
      <a:lt2>
        <a:srgbClr val="009999"/>
      </a:lt2>
      <a:accent1>
        <a:srgbClr val="003399"/>
      </a:accent1>
      <a:accent2>
        <a:srgbClr val="8099CC"/>
      </a:accent2>
      <a:accent3>
        <a:srgbClr val="6666FF"/>
      </a:accent3>
      <a:accent4>
        <a:srgbClr val="009999"/>
      </a:accent4>
      <a:accent5>
        <a:srgbClr val="003399"/>
      </a:accent5>
      <a:accent6>
        <a:srgbClr val="99CC33"/>
      </a:accent6>
      <a:hlink>
        <a:srgbClr val="000066"/>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7.xml><?xml version="1.0" encoding="utf-8"?>
<a:theme xmlns:a="http://schemas.openxmlformats.org/drawingml/2006/main" name="4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27399</TotalTime>
  <Words>1226</Words>
  <Application>Microsoft Macintosh PowerPoint</Application>
  <PresentationFormat>On-screen Show (4:3)</PresentationFormat>
  <Paragraphs>116</Paragraphs>
  <Slides>7</Slides>
  <Notes>6</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7</vt:i4>
      </vt:variant>
    </vt:vector>
  </HeadingPairs>
  <TitlesOfParts>
    <vt:vector size="23" baseType="lpstr">
      <vt:lpstr>ＭＳ Ｐゴシック</vt:lpstr>
      <vt:lpstr>Arial</vt:lpstr>
      <vt:lpstr>Calibri</vt:lpstr>
      <vt:lpstr>Courier New</vt:lpstr>
      <vt:lpstr>Open Sans</vt:lpstr>
      <vt:lpstr>Verdana</vt:lpstr>
      <vt:lpstr>Wingdings</vt:lpstr>
      <vt:lpstr>Wingdings 2</vt:lpstr>
      <vt:lpstr>1_Deloitte 16_9 onscreen</vt:lpstr>
      <vt:lpstr>2_US Consulting Report Template_R1.5V_0109</vt:lpstr>
      <vt:lpstr>2_Deloitte 16_9 onscreen</vt:lpstr>
      <vt:lpstr>13_US Consulting Report Template_R1.5V_0310</vt:lpstr>
      <vt:lpstr>U.S. Consulting Report Template_022307</vt:lpstr>
      <vt:lpstr>3_Deloitte 16_9 onscreen</vt:lpstr>
      <vt:lpstr>4_Deloitte 16_9 onscreen</vt:lpstr>
      <vt:lpstr>think-cell Slide</vt:lpstr>
      <vt:lpstr>PowerPoint Presentation</vt:lpstr>
      <vt:lpstr>Executive Summary</vt:lpstr>
      <vt:lpstr>Project Plan and Framework</vt:lpstr>
      <vt:lpstr>Support and Assumption</vt:lpstr>
      <vt:lpstr>Project Team Bios</vt:lpstr>
      <vt:lpstr>Project Team Bios</vt:lpstr>
      <vt:lpstr>PowerPoint Presentation</vt:lpstr>
    </vt:vector>
  </TitlesOfParts>
  <Company>Deloitte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Sangana, Vinod</dc:creator>
  <cp:lastModifiedBy>Microsoft Office User</cp:lastModifiedBy>
  <cp:revision>2123</cp:revision>
  <cp:lastPrinted>2017-03-07T22:01:51Z</cp:lastPrinted>
  <dcterms:created xsi:type="dcterms:W3CDTF">2016-07-06T10:19:13Z</dcterms:created>
  <dcterms:modified xsi:type="dcterms:W3CDTF">2018-09-13T23:17:59Z</dcterms:modified>
</cp:coreProperties>
</file>