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theme/themeOverride1.xml" ContentType="application/vnd.openxmlformats-officedocument.themeOverr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9" r:id="rId12"/>
    <p:sldId id="272" r:id="rId13"/>
    <p:sldId id="268"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udhary, Ritika" initials="RC" lastIdx="2" clrIdx="0">
    <p:extLst>
      <p:ext uri="{19B8F6BF-5375-455C-9EA6-DF929625EA0E}">
        <p15:presenceInfo xmlns:p15="http://schemas.microsoft.com/office/powerpoint/2012/main" userId="Choudhary, Ritika" providerId="None"/>
      </p:ext>
    </p:extLst>
  </p:cmAuthor>
  <p:cmAuthor id="2" name="Tomopoulos, Peter" initials="PT" lastIdx="7" clrIdx="1">
    <p:extLst>
      <p:ext uri="{19B8F6BF-5375-455C-9EA6-DF929625EA0E}">
        <p15:presenceInfo xmlns:p15="http://schemas.microsoft.com/office/powerpoint/2012/main" userId="Tomopoulos, Pet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82"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10-01T14:58:59.766" idx="1">
    <p:pos x="3016" y="3557"/>
    <p:text>what's fuzzy matching?</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7T18:39:18.740" idx="2">
    <p:pos x="5905" y="1210"/>
    <p:text>Need to discuss the red ones in more details</p:text>
    <p:extLst mod="1">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10-01T17:26:52.552" idx="2">
    <p:pos x="2091" y="3161"/>
    <p:text>not sure I follow the clustering and how it can be used for this</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10-01T17:28:20.921" idx="3">
    <p:pos x="1632" y="2735"/>
    <p:text>Need method of analysis here or remove.  Only focused on HO not Auto.  Or can merge this with prior re exaggerating claims?</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8-10-01T17:40:10.856" idx="4">
    <p:pos x="5402" y="997"/>
    <p:text>Add example
Also - is this title worded properly?  if within authorization limit - how is it an overpay?</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8-10-01T17:43:47.848" idx="6">
    <p:pos x="2062" y="1414"/>
    <p:text>need example?</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8-10-01T17:47:50.955" idx="7">
    <p:pos x="2914" y="1370"/>
    <p:text>not sure I follow.  bills = checks?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095B-3D59-4D3E-B49D-8D182C1D2479}"/>
              </a:ext>
            </a:extLst>
          </p:cNvPr>
          <p:cNvSpPr>
            <a:spLocks noGrp="1"/>
          </p:cNvSpPr>
          <p:nvPr>
            <p:ph type="ctrTitle"/>
          </p:nvPr>
        </p:nvSpPr>
        <p:spPr/>
        <p:txBody>
          <a:bodyPr>
            <a:normAutofit/>
          </a:bodyPr>
          <a:lstStyle/>
          <a:p>
            <a:r>
              <a:rPr lang="en-US" dirty="0"/>
              <a:t>Fraud Scenarios</a:t>
            </a:r>
            <a:br>
              <a:rPr lang="en-US" dirty="0"/>
            </a:br>
            <a:endParaRPr lang="en-US" dirty="0"/>
          </a:p>
        </p:txBody>
      </p:sp>
      <p:sp>
        <p:nvSpPr>
          <p:cNvPr id="3" name="Subtitle 2">
            <a:extLst>
              <a:ext uri="{FF2B5EF4-FFF2-40B4-BE49-F238E27FC236}">
                <a16:creationId xmlns:a16="http://schemas.microsoft.com/office/drawing/2014/main" id="{A26E895F-9EF3-4799-A060-A674A6982EE3}"/>
              </a:ext>
            </a:extLst>
          </p:cNvPr>
          <p:cNvSpPr>
            <a:spLocks noGrp="1"/>
          </p:cNvSpPr>
          <p:nvPr>
            <p:ph type="subTitle" idx="1"/>
          </p:nvPr>
        </p:nvSpPr>
        <p:spPr/>
        <p:txBody>
          <a:bodyPr>
            <a:normAutofit fontScale="55000" lnSpcReduction="20000"/>
          </a:bodyPr>
          <a:lstStyle/>
          <a:p>
            <a:r>
              <a:rPr lang="en-US" dirty="0"/>
              <a:t>Deloitte will review </a:t>
            </a:r>
            <a:r>
              <a:rPr lang="en-US" dirty="0" err="1"/>
              <a:t>ClaimCenter</a:t>
            </a:r>
            <a:r>
              <a:rPr lang="en-US" dirty="0"/>
              <a:t> configurations as well as deploy analytical and data mining tools for the homeowner LOB to identify other potential causes of fraud.  Deloitte will analyze current authorization settings related to claim payments (e.g., vendor payments, manual check payments, and </a:t>
            </a:r>
            <a:r>
              <a:rPr lang="en-US" dirty="0" err="1"/>
              <a:t>ClaimCenter</a:t>
            </a:r>
            <a:r>
              <a:rPr lang="en-US" dirty="0"/>
              <a:t> payments). Our focus will be on similar fraud types as identified by the organization over the last 12 months</a:t>
            </a:r>
          </a:p>
          <a:p>
            <a:endParaRPr lang="en-US" dirty="0"/>
          </a:p>
          <a:p>
            <a:r>
              <a:rPr lang="en-US" dirty="0"/>
              <a:t>9/25/2018</a:t>
            </a:r>
          </a:p>
        </p:txBody>
      </p:sp>
    </p:spTree>
    <p:extLst>
      <p:ext uri="{BB962C8B-B14F-4D97-AF65-F5344CB8AC3E}">
        <p14:creationId xmlns:p14="http://schemas.microsoft.com/office/powerpoint/2010/main" val="3428230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71EC-90F0-4AF8-BFE5-514D2452AFD1}"/>
              </a:ext>
            </a:extLst>
          </p:cNvPr>
          <p:cNvSpPr>
            <a:spLocks noGrp="1"/>
          </p:cNvSpPr>
          <p:nvPr>
            <p:ph type="title"/>
          </p:nvPr>
        </p:nvSpPr>
        <p:spPr/>
        <p:txBody>
          <a:bodyPr>
            <a:noAutofit/>
          </a:bodyPr>
          <a:lstStyle/>
          <a:p>
            <a:r>
              <a:rPr lang="en-US" dirty="0"/>
              <a:t>Damage incurred outside the coverage period</a:t>
            </a:r>
            <a:br>
              <a:rPr lang="en-US" dirty="0"/>
            </a:br>
            <a:endParaRPr lang="en-US" dirty="0"/>
          </a:p>
        </p:txBody>
      </p:sp>
      <p:sp>
        <p:nvSpPr>
          <p:cNvPr id="3" name="Content Placeholder 2">
            <a:extLst>
              <a:ext uri="{FF2B5EF4-FFF2-40B4-BE49-F238E27FC236}">
                <a16:creationId xmlns:a16="http://schemas.microsoft.com/office/drawing/2014/main" id="{75727A4C-11A3-40BB-9177-89D7E78A7C66}"/>
              </a:ext>
            </a:extLst>
          </p:cNvPr>
          <p:cNvSpPr>
            <a:spLocks noGrp="1"/>
          </p:cNvSpPr>
          <p:nvPr>
            <p:ph idx="1"/>
          </p:nvPr>
        </p:nvSpPr>
        <p:spPr/>
        <p:txBody>
          <a:bodyPr/>
          <a:lstStyle/>
          <a:p>
            <a:endParaRPr lang="en-US" dirty="0"/>
          </a:p>
          <a:p>
            <a:endParaRPr lang="en-US" dirty="0"/>
          </a:p>
          <a:p>
            <a:endParaRPr lang="en-US" dirty="0"/>
          </a:p>
          <a:p>
            <a:r>
              <a:rPr lang="en-US" dirty="0"/>
              <a:t>Method of analysis</a:t>
            </a:r>
          </a:p>
          <a:p>
            <a:pPr marL="0" indent="0">
              <a:buNone/>
            </a:pPr>
            <a:r>
              <a:rPr lang="en-US" dirty="0"/>
              <a:t>Identify cases that have been reported 15 days before or after the policy expiration date, or identify claims that were incurred within days of the policy expiration date</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382096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8198-3E83-460E-891D-128F54D57CE7}"/>
              </a:ext>
            </a:extLst>
          </p:cNvPr>
          <p:cNvSpPr>
            <a:spLocks noGrp="1"/>
          </p:cNvSpPr>
          <p:nvPr>
            <p:ph type="title"/>
          </p:nvPr>
        </p:nvSpPr>
        <p:spPr/>
        <p:txBody>
          <a:bodyPr/>
          <a:lstStyle/>
          <a:p>
            <a:r>
              <a:rPr lang="en-US" dirty="0"/>
              <a:t>Other Scenarios/ Important features</a:t>
            </a:r>
          </a:p>
        </p:txBody>
      </p:sp>
      <p:sp>
        <p:nvSpPr>
          <p:cNvPr id="3" name="Content Placeholder 2">
            <a:extLst>
              <a:ext uri="{FF2B5EF4-FFF2-40B4-BE49-F238E27FC236}">
                <a16:creationId xmlns:a16="http://schemas.microsoft.com/office/drawing/2014/main" id="{B227FF2E-6A3E-408A-ABFA-72D32A7B9E0D}"/>
              </a:ext>
            </a:extLst>
          </p:cNvPr>
          <p:cNvSpPr>
            <a:spLocks noGrp="1"/>
          </p:cNvSpPr>
          <p:nvPr>
            <p:ph idx="1"/>
          </p:nvPr>
        </p:nvSpPr>
        <p:spPr/>
        <p:txBody>
          <a:bodyPr/>
          <a:lstStyle/>
          <a:p>
            <a:r>
              <a:rPr lang="en-US" dirty="0"/>
              <a:t>Time lag in reporting – days between date of loss and report date</a:t>
            </a:r>
          </a:p>
          <a:p>
            <a:r>
              <a:rPr lang="en-US" dirty="0"/>
              <a:t>Litigation/Attorney involvement</a:t>
            </a:r>
          </a:p>
          <a:p>
            <a:r>
              <a:rPr lang="en-US" dirty="0"/>
              <a:t>Number of claims guidelines/rules broken</a:t>
            </a:r>
          </a:p>
          <a:p>
            <a:r>
              <a:rPr lang="en-US" dirty="0"/>
              <a:t>Number of claims made by insured in recent number of years (1-5 years)</a:t>
            </a:r>
          </a:p>
          <a:p>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139671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8198-3E83-460E-891D-128F54D57CE7}"/>
              </a:ext>
            </a:extLst>
          </p:cNvPr>
          <p:cNvSpPr>
            <a:spLocks noGrp="1"/>
          </p:cNvSpPr>
          <p:nvPr>
            <p:ph type="title"/>
          </p:nvPr>
        </p:nvSpPr>
        <p:spPr>
          <a:xfrm>
            <a:off x="2585241" y="2929320"/>
            <a:ext cx="8911687" cy="1280890"/>
          </a:xfrm>
        </p:spPr>
        <p:txBody>
          <a:bodyPr/>
          <a:lstStyle/>
          <a:p>
            <a:r>
              <a:rPr lang="en-US" dirty="0"/>
              <a:t>Sample/ Generic Modeling Techniques</a:t>
            </a:r>
          </a:p>
        </p:txBody>
      </p:sp>
    </p:spTree>
    <p:extLst>
      <p:ext uri="{BB962C8B-B14F-4D97-AF65-F5344CB8AC3E}">
        <p14:creationId xmlns:p14="http://schemas.microsoft.com/office/powerpoint/2010/main" val="3753882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F848-4014-4041-A02B-51B1FBE47642}"/>
              </a:ext>
            </a:extLst>
          </p:cNvPr>
          <p:cNvSpPr>
            <a:spLocks noGrp="1"/>
          </p:cNvSpPr>
          <p:nvPr>
            <p:ph type="title"/>
          </p:nvPr>
        </p:nvSpPr>
        <p:spPr/>
        <p:txBody>
          <a:bodyPr/>
          <a:lstStyle/>
          <a:p>
            <a:r>
              <a:rPr lang="en-US" dirty="0"/>
              <a:t>Application of GMM</a:t>
            </a:r>
          </a:p>
        </p:txBody>
      </p:sp>
      <p:sp>
        <p:nvSpPr>
          <p:cNvPr id="3" name="Content Placeholder 2">
            <a:extLst>
              <a:ext uri="{FF2B5EF4-FFF2-40B4-BE49-F238E27FC236}">
                <a16:creationId xmlns:a16="http://schemas.microsoft.com/office/drawing/2014/main" id="{DA338E51-DAD7-44CC-A5D6-80382EFE42C7}"/>
              </a:ext>
            </a:extLst>
          </p:cNvPr>
          <p:cNvSpPr>
            <a:spLocks noGrp="1"/>
          </p:cNvSpPr>
          <p:nvPr>
            <p:ph idx="1"/>
          </p:nvPr>
        </p:nvSpPr>
        <p:spPr/>
        <p:txBody>
          <a:bodyPr/>
          <a:lstStyle/>
          <a:p>
            <a:r>
              <a:rPr lang="en-US" dirty="0"/>
              <a:t>Assumptions :- Fraudulent claims and legitimate claims are coming from 2 different gaussian curves for a same cause</a:t>
            </a:r>
          </a:p>
        </p:txBody>
      </p:sp>
      <p:pic>
        <p:nvPicPr>
          <p:cNvPr id="4" name="Picture 2">
            <a:extLst>
              <a:ext uri="{FF2B5EF4-FFF2-40B4-BE49-F238E27FC236}">
                <a16:creationId xmlns:a16="http://schemas.microsoft.com/office/drawing/2014/main" id="{40203761-F579-4DEB-827B-45FD492948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05" t="11343" r="6369" b="15687"/>
          <a:stretch/>
        </p:blipFill>
        <p:spPr bwMode="auto">
          <a:xfrm>
            <a:off x="5268027" y="3451405"/>
            <a:ext cx="3111690" cy="277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33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6869-F950-4EC6-8219-FBCC1B1A28DD}"/>
              </a:ext>
            </a:extLst>
          </p:cNvPr>
          <p:cNvSpPr>
            <a:spLocks noGrp="1"/>
          </p:cNvSpPr>
          <p:nvPr>
            <p:ph type="title"/>
          </p:nvPr>
        </p:nvSpPr>
        <p:spPr/>
        <p:txBody>
          <a:bodyPr/>
          <a:lstStyle/>
          <a:p>
            <a:r>
              <a:rPr lang="en-US" dirty="0"/>
              <a:t>Neural Network Application</a:t>
            </a:r>
          </a:p>
        </p:txBody>
      </p:sp>
      <p:sp>
        <p:nvSpPr>
          <p:cNvPr id="3" name="Content Placeholder 2">
            <a:extLst>
              <a:ext uri="{FF2B5EF4-FFF2-40B4-BE49-F238E27FC236}">
                <a16:creationId xmlns:a16="http://schemas.microsoft.com/office/drawing/2014/main" id="{66D15064-0D24-4640-BC49-04D0A80229C8}"/>
              </a:ext>
            </a:extLst>
          </p:cNvPr>
          <p:cNvSpPr>
            <a:spLocks noGrp="1"/>
          </p:cNvSpPr>
          <p:nvPr>
            <p:ph idx="1"/>
          </p:nvPr>
        </p:nvSpPr>
        <p:spPr/>
        <p:txBody>
          <a:bodyPr/>
          <a:lstStyle/>
          <a:p>
            <a:r>
              <a:rPr lang="en-US" dirty="0"/>
              <a:t>Based on bills, detect what kind of damage and check whether the reported is same or different. In case of difference chances of fraud cases is high. </a:t>
            </a:r>
          </a:p>
        </p:txBody>
      </p:sp>
    </p:spTree>
    <p:extLst>
      <p:ext uri="{BB962C8B-B14F-4D97-AF65-F5344CB8AC3E}">
        <p14:creationId xmlns:p14="http://schemas.microsoft.com/office/powerpoint/2010/main" val="349340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EB85-942D-4B09-B7C6-BDF6EFAAF14D}"/>
              </a:ext>
            </a:extLst>
          </p:cNvPr>
          <p:cNvSpPr>
            <a:spLocks noGrp="1"/>
          </p:cNvSpPr>
          <p:nvPr>
            <p:ph type="title"/>
          </p:nvPr>
        </p:nvSpPr>
        <p:spPr/>
        <p:txBody>
          <a:bodyPr/>
          <a:lstStyle/>
          <a:p>
            <a:r>
              <a:rPr lang="en-US" dirty="0"/>
              <a:t>Clustering techniques</a:t>
            </a:r>
          </a:p>
        </p:txBody>
      </p:sp>
      <p:sp>
        <p:nvSpPr>
          <p:cNvPr id="3" name="Content Placeholder 2">
            <a:extLst>
              <a:ext uri="{FF2B5EF4-FFF2-40B4-BE49-F238E27FC236}">
                <a16:creationId xmlns:a16="http://schemas.microsoft.com/office/drawing/2014/main" id="{37C84070-EC60-4988-810F-82957AA201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757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Multiple claims to same party/vendor</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a:bodyPr>
          <a:lstStyle/>
          <a:p>
            <a:r>
              <a:rPr lang="en-US" dirty="0"/>
              <a:t>Payments are made to a similar party multiple times for different claims. The same address for claimants and vendors are entered differently such that they are not all matched together.</a:t>
            </a:r>
          </a:p>
          <a:p>
            <a:r>
              <a:rPr lang="en-US" dirty="0"/>
              <a:t>Duplicate claims of the same amount.</a:t>
            </a:r>
          </a:p>
          <a:p>
            <a:endParaRPr lang="en-US" dirty="0"/>
          </a:p>
          <a:p>
            <a:endParaRPr lang="en-US" dirty="0"/>
          </a:p>
          <a:p>
            <a:pPr>
              <a:buFont typeface="Wingdings" panose="05000000000000000000" pitchFamily="2" charset="2"/>
              <a:buChar char="Ø"/>
            </a:pPr>
            <a:r>
              <a:rPr lang="en-US" dirty="0"/>
              <a:t>Method of analysis: </a:t>
            </a:r>
          </a:p>
          <a:p>
            <a:pPr marL="0" indent="0">
              <a:buNone/>
            </a:pPr>
            <a:r>
              <a:rPr lang="en-US" dirty="0"/>
              <a:t>We rollup the claim payments for each claimant and identify duplicate/close amounts for the same claim/type of loss within a short interval of time. We will also perform fuzzy matching to identify if same claimant has been claiming for similar causes.</a:t>
            </a:r>
          </a:p>
          <a:p>
            <a:pPr marL="0" indent="0">
              <a:buNone/>
            </a:pPr>
            <a:endParaRPr lang="en-US" dirty="0"/>
          </a:p>
        </p:txBody>
      </p:sp>
      <p:sp>
        <p:nvSpPr>
          <p:cNvPr id="4" name="TextBox 3">
            <a:extLst>
              <a:ext uri="{FF2B5EF4-FFF2-40B4-BE49-F238E27FC236}">
                <a16:creationId xmlns:a16="http://schemas.microsoft.com/office/drawing/2014/main" id="{86016AF8-31E7-4B70-936C-0E4B02033539}"/>
              </a:ext>
            </a:extLst>
          </p:cNvPr>
          <p:cNvSpPr txBox="1"/>
          <p:nvPr/>
        </p:nvSpPr>
        <p:spPr>
          <a:xfrm>
            <a:off x="612559" y="781234"/>
            <a:ext cx="914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400857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Advisory Allowance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lstStyle/>
          <a:p>
            <a:r>
              <a:rPr lang="en-US" dirty="0"/>
              <a:t>If the Insured is a general contractor who is working with 3-4 types of subcontractors, adjusters are allowed to bump the claim amount by a certain % as an advisory allowance. There is an abuse in these types of claims.</a:t>
            </a:r>
          </a:p>
          <a:p>
            <a:endParaRPr lang="en-US" dirty="0"/>
          </a:p>
          <a:p>
            <a:pPr>
              <a:buFont typeface="Wingdings" panose="05000000000000000000" pitchFamily="2" charset="2"/>
              <a:buChar char="Ø"/>
            </a:pPr>
            <a:r>
              <a:rPr lang="en-US" dirty="0"/>
              <a:t>Method of analysis – </a:t>
            </a:r>
          </a:p>
          <a:p>
            <a:pPr marL="0" indent="0">
              <a:buNone/>
            </a:pPr>
            <a:r>
              <a:rPr lang="en-US" dirty="0"/>
              <a:t>The adjuster is doing it more often than others. Identify this by the frequency distribution of the adjuster. </a:t>
            </a:r>
          </a:p>
          <a:p>
            <a:pPr marL="0" indent="0">
              <a:buNone/>
            </a:pPr>
            <a:r>
              <a:rPr lang="en-US" dirty="0"/>
              <a:t>Also check if the adjuster is doing it for a specific insured or small group of insureds (multiple times)</a:t>
            </a:r>
          </a:p>
        </p:txBody>
      </p:sp>
      <p:sp>
        <p:nvSpPr>
          <p:cNvPr id="4" name="TextBox 3">
            <a:extLst>
              <a:ext uri="{FF2B5EF4-FFF2-40B4-BE49-F238E27FC236}">
                <a16:creationId xmlns:a16="http://schemas.microsoft.com/office/drawing/2014/main" id="{6A59D4E0-D111-44A8-A7D5-FB2F0950A144}"/>
              </a:ext>
            </a:extLst>
          </p:cNvPr>
          <p:cNvSpPr txBox="1"/>
          <p:nvPr/>
        </p:nvSpPr>
        <p:spPr>
          <a:xfrm>
            <a:off x="612559" y="781234"/>
            <a:ext cx="914400"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67834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Authority level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lnSpcReduction="10000"/>
          </a:bodyPr>
          <a:lstStyle/>
          <a:p>
            <a:r>
              <a:rPr lang="en-US" dirty="0"/>
              <a:t>Some adjuster privileges are changed immediately following catastrophes (hurricanes, tornadoes, floods, etc.) that occurred.</a:t>
            </a:r>
          </a:p>
          <a:p>
            <a:r>
              <a:rPr lang="en-US" dirty="0"/>
              <a:t>Adjuster is behaving differently in handling catastrophe claims which he/she normally wouldn’t do.</a:t>
            </a:r>
          </a:p>
          <a:p>
            <a:endParaRPr lang="en-US" dirty="0"/>
          </a:p>
          <a:p>
            <a:endParaRPr lang="en-US" dirty="0"/>
          </a:p>
          <a:p>
            <a:pPr>
              <a:buFont typeface="Wingdings" panose="05000000000000000000" pitchFamily="2" charset="2"/>
              <a:buChar char="Ø"/>
            </a:pPr>
            <a:r>
              <a:rPr lang="en-US" dirty="0"/>
              <a:t>Method of analysis – </a:t>
            </a:r>
          </a:p>
          <a:p>
            <a:pPr marL="0" indent="0">
              <a:buNone/>
            </a:pPr>
            <a:r>
              <a:rPr lang="en-US" dirty="0"/>
              <a:t>Compare payment distribution of each adjuster against the other adjusters in that region and see the deviation from their allowance limit</a:t>
            </a:r>
          </a:p>
          <a:p>
            <a:pPr marL="0" indent="0">
              <a:buNone/>
            </a:pPr>
            <a:r>
              <a:rPr lang="en-US" dirty="0"/>
              <a:t>Compare payment distribution by adjuster before and after catastrophe, or prior catastrophes (within a 1-3 year window)</a:t>
            </a:r>
          </a:p>
          <a:p>
            <a:pPr marL="0" indent="0">
              <a:buNone/>
            </a:pPr>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57905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Manual payments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a:xfrm>
            <a:off x="2589212" y="2133599"/>
            <a:ext cx="8915400" cy="4482353"/>
          </a:xfrm>
        </p:spPr>
        <p:txBody>
          <a:bodyPr>
            <a:noAutofit/>
          </a:bodyPr>
          <a:lstStyle/>
          <a:p>
            <a:r>
              <a:rPr lang="en-US" dirty="0"/>
              <a:t>Manual checks are made without any management approval or with limited approval/sign-off.</a:t>
            </a:r>
          </a:p>
          <a:p>
            <a:r>
              <a:rPr lang="en-US" dirty="0"/>
              <a:t>Manual checks are deliberately made to the wrong parties.</a:t>
            </a:r>
          </a:p>
          <a:p>
            <a:endParaRPr lang="en-US" dirty="0"/>
          </a:p>
          <a:p>
            <a:endParaRPr lang="en-US" dirty="0"/>
          </a:p>
          <a:p>
            <a:pPr marL="0" indent="0">
              <a:buNone/>
            </a:pPr>
            <a:r>
              <a:rPr lang="en-US" dirty="0"/>
              <a:t>Method of analysis: </a:t>
            </a:r>
          </a:p>
          <a:p>
            <a:pPr>
              <a:buFont typeface="Wingdings" panose="05000000000000000000" pitchFamily="2" charset="2"/>
              <a:buChar char="Ø"/>
            </a:pPr>
            <a:r>
              <a:rPr lang="en-US" dirty="0"/>
              <a:t>Transactions per claim handler – assuming a similar caseload, any noticeable changes in average transactions (</a:t>
            </a:r>
            <a:r>
              <a:rPr lang="en-US" dirty="0" err="1"/>
              <a:t>i.e</a:t>
            </a:r>
            <a:r>
              <a:rPr lang="en-US" dirty="0"/>
              <a:t> checks cut) can raise a flag. </a:t>
            </a:r>
          </a:p>
          <a:p>
            <a:pPr>
              <a:buFont typeface="Wingdings" panose="05000000000000000000" pitchFamily="2" charset="2"/>
              <a:buChar char="Ø"/>
            </a:pPr>
            <a:r>
              <a:rPr lang="en-US" dirty="0"/>
              <a:t>For every adjuster, compare the count and volume of manual payments made against others for similar cases. </a:t>
            </a:r>
          </a:p>
          <a:p>
            <a:pPr>
              <a:buFont typeface="Wingdings" panose="05000000000000000000" pitchFamily="2" charset="2"/>
              <a:buChar char="Ø"/>
            </a:pPr>
            <a:r>
              <a:rPr lang="en-US" dirty="0"/>
              <a:t>Named parties in checks and Insured names should be same.</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76938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normAutofit/>
          </a:bodyPr>
          <a:lstStyle/>
          <a:p>
            <a:r>
              <a:rPr lang="en-US" dirty="0"/>
              <a:t>Property schemes</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a:xfrm>
            <a:off x="2589212" y="1536807"/>
            <a:ext cx="8915400" cy="5009990"/>
          </a:xfrm>
        </p:spPr>
        <p:txBody>
          <a:bodyPr>
            <a:noAutofit/>
          </a:bodyPr>
          <a:lstStyle/>
          <a:p>
            <a:r>
              <a:rPr lang="en-US" dirty="0">
                <a:solidFill>
                  <a:srgbClr val="FF0000"/>
                </a:solidFill>
              </a:rPr>
              <a:t>HO insurance claims opened for properties that never existed.</a:t>
            </a:r>
          </a:p>
          <a:p>
            <a:r>
              <a:rPr lang="en-US" dirty="0"/>
              <a:t>Loss amounts are deflated</a:t>
            </a:r>
          </a:p>
          <a:p>
            <a:r>
              <a:rPr lang="en-US" dirty="0">
                <a:solidFill>
                  <a:srgbClr val="FF0000"/>
                </a:solidFill>
              </a:rPr>
              <a:t>Property are intentionally damaged or destroyed to gain insurance benefits.</a:t>
            </a:r>
          </a:p>
          <a:p>
            <a:endParaRPr lang="en-US" dirty="0"/>
          </a:p>
          <a:p>
            <a:pPr>
              <a:buFont typeface="Wingdings" panose="05000000000000000000" pitchFamily="2" charset="2"/>
              <a:buChar char="Ø"/>
            </a:pPr>
            <a:r>
              <a:rPr lang="en-US" dirty="0"/>
              <a:t>Method of analysis:</a:t>
            </a:r>
          </a:p>
          <a:p>
            <a:pPr marL="0" indent="0">
              <a:buNone/>
            </a:pPr>
            <a:r>
              <a:rPr lang="en-US" dirty="0"/>
              <a:t>Look at the distribution of a type of loss, and see if the average claim values vary by much (evident by a standard deviation). Identify claims within these types of losses that are 2 or 3 </a:t>
            </a:r>
            <a:r>
              <a:rPr lang="en-US" dirty="0" err="1"/>
              <a:t>s.d.</a:t>
            </a:r>
            <a:r>
              <a:rPr lang="en-US" dirty="0"/>
              <a:t> away from the mean, and determine if they come from specific adjusters.</a:t>
            </a:r>
            <a:endParaRPr lang="en-US" b="1" dirty="0"/>
          </a:p>
          <a:p>
            <a:pPr marL="0" indent="0">
              <a:buNone/>
            </a:pPr>
            <a:r>
              <a:rPr lang="en-US" dirty="0"/>
              <a:t>Average severity of each claim handler’s caseload – with adjustments to exclude large losses (i.e. total loss on homes).</a:t>
            </a:r>
            <a:endParaRPr lang="en-US" b="1" dirty="0"/>
          </a:p>
          <a:p>
            <a:pPr marL="0" indent="0">
              <a:buNone/>
            </a:pPr>
            <a:r>
              <a:rPr lang="en-US" dirty="0">
                <a:solidFill>
                  <a:srgbClr val="FF0000"/>
                </a:solidFill>
              </a:rPr>
              <a:t>Rely on public database of property owners with insured names on policy and named on checks</a:t>
            </a: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46433270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C395-ADEF-4EED-AA3B-AC9F6B631EDB}"/>
              </a:ext>
            </a:extLst>
          </p:cNvPr>
          <p:cNvSpPr>
            <a:spLocks noGrp="1"/>
          </p:cNvSpPr>
          <p:nvPr>
            <p:ph type="title"/>
          </p:nvPr>
        </p:nvSpPr>
        <p:spPr/>
        <p:txBody>
          <a:bodyPr/>
          <a:lstStyle/>
          <a:p>
            <a:r>
              <a:rPr lang="en-US" dirty="0"/>
              <a:t>False Claims</a:t>
            </a:r>
          </a:p>
        </p:txBody>
      </p:sp>
      <p:sp>
        <p:nvSpPr>
          <p:cNvPr id="3" name="Content Placeholder 2">
            <a:extLst>
              <a:ext uri="{FF2B5EF4-FFF2-40B4-BE49-F238E27FC236}">
                <a16:creationId xmlns:a16="http://schemas.microsoft.com/office/drawing/2014/main" id="{FBFF555F-2C88-422A-B8DD-200AA7672E1D}"/>
              </a:ext>
            </a:extLst>
          </p:cNvPr>
          <p:cNvSpPr>
            <a:spLocks noGrp="1"/>
          </p:cNvSpPr>
          <p:nvPr>
            <p:ph idx="1"/>
          </p:nvPr>
        </p:nvSpPr>
        <p:spPr/>
        <p:txBody>
          <a:bodyPr/>
          <a:lstStyle/>
          <a:p>
            <a:r>
              <a:rPr lang="en-US" dirty="0"/>
              <a:t>Falsifying cause of loss.  Example : Roof leakage problem and claiming for theft or fire</a:t>
            </a:r>
          </a:p>
          <a:p>
            <a:endParaRPr lang="en-US" dirty="0"/>
          </a:p>
          <a:p>
            <a:endParaRPr lang="en-US" dirty="0"/>
          </a:p>
          <a:p>
            <a:pPr>
              <a:buFont typeface="Wingdings" panose="05000000000000000000" pitchFamily="2" charset="2"/>
              <a:buChar char="Ø"/>
            </a:pPr>
            <a:r>
              <a:rPr lang="en-US" dirty="0"/>
              <a:t>Method of analysis:</a:t>
            </a:r>
          </a:p>
          <a:p>
            <a:pPr marL="0" indent="0">
              <a:buNone/>
            </a:pPr>
            <a:r>
              <a:rPr lang="en-US" dirty="0"/>
              <a:t>Use clustering to identify similar claims using text analytics and payments made for specific claims. Outliers could be indicators of fraud activity.</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276842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3DDD-3A40-4C61-BD3F-F82A6AFDF019}"/>
              </a:ext>
            </a:extLst>
          </p:cNvPr>
          <p:cNvSpPr>
            <a:spLocks noGrp="1"/>
          </p:cNvSpPr>
          <p:nvPr>
            <p:ph type="title"/>
          </p:nvPr>
        </p:nvSpPr>
        <p:spPr/>
        <p:txBody>
          <a:bodyPr/>
          <a:lstStyle/>
          <a:p>
            <a:r>
              <a:rPr lang="en-US" dirty="0"/>
              <a:t>Anomaly Detections</a:t>
            </a:r>
          </a:p>
        </p:txBody>
      </p:sp>
      <p:sp>
        <p:nvSpPr>
          <p:cNvPr id="3" name="Content Placeholder 2">
            <a:extLst>
              <a:ext uri="{FF2B5EF4-FFF2-40B4-BE49-F238E27FC236}">
                <a16:creationId xmlns:a16="http://schemas.microsoft.com/office/drawing/2014/main" id="{E4C7AF01-C07D-471C-81E9-F042826AA0D3}"/>
              </a:ext>
            </a:extLst>
          </p:cNvPr>
          <p:cNvSpPr>
            <a:spLocks noGrp="1"/>
          </p:cNvSpPr>
          <p:nvPr>
            <p:ph idx="1"/>
          </p:nvPr>
        </p:nvSpPr>
        <p:spPr/>
        <p:txBody>
          <a:bodyPr/>
          <a:lstStyle/>
          <a:p>
            <a:r>
              <a:rPr lang="en-US" dirty="0"/>
              <a:t>A claimant claiming for vastly different values. For example an individual claiming for a very luxury car who usually claims for budget cars.</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98645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AF23-28DB-4717-9BF8-6D9D62D455B2}"/>
              </a:ext>
            </a:extLst>
          </p:cNvPr>
          <p:cNvSpPr>
            <a:spLocks noGrp="1"/>
          </p:cNvSpPr>
          <p:nvPr>
            <p:ph type="title"/>
          </p:nvPr>
        </p:nvSpPr>
        <p:spPr/>
        <p:txBody>
          <a:bodyPr/>
          <a:lstStyle/>
          <a:p>
            <a:r>
              <a:rPr lang="en-US" dirty="0"/>
              <a:t>Adjuster overpaying the insured within their authorization limit</a:t>
            </a:r>
          </a:p>
        </p:txBody>
      </p:sp>
      <p:sp>
        <p:nvSpPr>
          <p:cNvPr id="3" name="Content Placeholder 2">
            <a:extLst>
              <a:ext uri="{FF2B5EF4-FFF2-40B4-BE49-F238E27FC236}">
                <a16:creationId xmlns:a16="http://schemas.microsoft.com/office/drawing/2014/main" id="{BF3A86F7-C15E-44EE-8C43-EA66E73E2A97}"/>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Method of analysis</a:t>
            </a:r>
          </a:p>
          <a:p>
            <a:pPr marL="0" indent="0">
              <a:buNone/>
            </a:pPr>
            <a:r>
              <a:rPr lang="en-US" dirty="0"/>
              <a:t>Find the differences between the claim amount, paid amount and authorization limit for each claim and identify frequent differences.</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5447804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1982</TotalTime>
  <Words>831</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Wisp</vt:lpstr>
      <vt:lpstr>Fraud Scenarios </vt:lpstr>
      <vt:lpstr>Multiple claims to same party/vendor</vt:lpstr>
      <vt:lpstr>Advisory Allowance Fraud</vt:lpstr>
      <vt:lpstr>Authority level fraud</vt:lpstr>
      <vt:lpstr>Manual payments fraud</vt:lpstr>
      <vt:lpstr>Property schemes</vt:lpstr>
      <vt:lpstr>False Claims</vt:lpstr>
      <vt:lpstr>Anomaly Detections</vt:lpstr>
      <vt:lpstr>Adjuster overpaying the insured within their authorization limit</vt:lpstr>
      <vt:lpstr>Damage incurred outside the coverage period </vt:lpstr>
      <vt:lpstr>Other Scenarios/ Important features</vt:lpstr>
      <vt:lpstr>Sample/ Generic Modeling Techniques</vt:lpstr>
      <vt:lpstr>Application of GMM</vt:lpstr>
      <vt:lpstr>Neural Network Application</vt:lpstr>
      <vt:lpstr>Clustering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Scenarios</dc:title>
  <dc:creator>Shroff, Rajni (US - Boston)</dc:creator>
  <cp:lastModifiedBy>Shroff, Rajni (US - Boston)</cp:lastModifiedBy>
  <cp:revision>46</cp:revision>
  <dcterms:created xsi:type="dcterms:W3CDTF">2018-09-25T18:26:36Z</dcterms:created>
  <dcterms:modified xsi:type="dcterms:W3CDTF">2018-10-02T14:04:14Z</dcterms:modified>
</cp:coreProperties>
</file>