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9" r:id="rId12"/>
    <p:sldId id="272" r:id="rId13"/>
    <p:sldId id="268"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udhary, Ritika" initials="RC" lastIdx="2" clrIdx="0">
    <p:extLst>
      <p:ext uri="{19B8F6BF-5375-455C-9EA6-DF929625EA0E}">
        <p15:presenceInfo xmlns:p15="http://schemas.microsoft.com/office/powerpoint/2012/main" userId="Choudhary, Riti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602" autoAdjust="0"/>
    <p:restoredTop sz="94660"/>
  </p:normalViewPr>
  <p:slideViewPr>
    <p:cSldViewPr snapToGrid="0">
      <p:cViewPr varScale="1">
        <p:scale>
          <a:sx n="78" d="100"/>
          <a:sy n="78" d="100"/>
        </p:scale>
        <p:origin x="7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7T18:35:46.719" idx="1">
    <p:pos x="10" y="10"/>
    <p:text>Didn't follow the red part well</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7T18:39:18.740" idx="2">
    <p:pos x="4428" y="1460"/>
    <p:text>Need to discuss the red ones in more details</p:text>
    <p:extLst mod="1">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095B-3D59-4D3E-B49D-8D182C1D2479}"/>
              </a:ext>
            </a:extLst>
          </p:cNvPr>
          <p:cNvSpPr>
            <a:spLocks noGrp="1"/>
          </p:cNvSpPr>
          <p:nvPr>
            <p:ph type="ctrTitle"/>
          </p:nvPr>
        </p:nvSpPr>
        <p:spPr/>
        <p:txBody>
          <a:bodyPr>
            <a:normAutofit/>
          </a:bodyPr>
          <a:lstStyle/>
          <a:p>
            <a:r>
              <a:rPr lang="en-US" dirty="0"/>
              <a:t>Fraud Scenarios</a:t>
            </a:r>
            <a:br>
              <a:rPr lang="en-US" dirty="0"/>
            </a:br>
            <a:endParaRPr lang="en-US" dirty="0"/>
          </a:p>
        </p:txBody>
      </p:sp>
      <p:sp>
        <p:nvSpPr>
          <p:cNvPr id="3" name="Subtitle 2">
            <a:extLst>
              <a:ext uri="{FF2B5EF4-FFF2-40B4-BE49-F238E27FC236}">
                <a16:creationId xmlns:a16="http://schemas.microsoft.com/office/drawing/2014/main" id="{A26E895F-9EF3-4799-A060-A674A6982EE3}"/>
              </a:ext>
            </a:extLst>
          </p:cNvPr>
          <p:cNvSpPr>
            <a:spLocks noGrp="1"/>
          </p:cNvSpPr>
          <p:nvPr>
            <p:ph type="subTitle" idx="1"/>
          </p:nvPr>
        </p:nvSpPr>
        <p:spPr/>
        <p:txBody>
          <a:bodyPr>
            <a:normAutofit fontScale="55000" lnSpcReduction="20000"/>
          </a:bodyPr>
          <a:lstStyle/>
          <a:p>
            <a:r>
              <a:rPr lang="en-US" dirty="0"/>
              <a:t>Deloitte will review </a:t>
            </a:r>
            <a:r>
              <a:rPr lang="en-US" dirty="0" err="1"/>
              <a:t>ClaimCenter</a:t>
            </a:r>
            <a:r>
              <a:rPr lang="en-US" dirty="0"/>
              <a:t> configurations as well as deploy  analytic and data mining tools for the homeowner LOB to identify other potential causes of fraud and analyze current authorization settings related to claim payments (e.g., vendor payments, manual check payments, and </a:t>
            </a:r>
            <a:r>
              <a:rPr lang="en-US" dirty="0" err="1"/>
              <a:t>ClaimCenter</a:t>
            </a:r>
            <a:r>
              <a:rPr lang="en-US" dirty="0"/>
              <a:t> payments). Our focus will be on similar fraud types as identified by the organization over the last 12 months</a:t>
            </a:r>
          </a:p>
          <a:p>
            <a:endParaRPr lang="en-US" dirty="0"/>
          </a:p>
          <a:p>
            <a:r>
              <a:rPr lang="en-US" dirty="0"/>
              <a:t>9/25/2018</a:t>
            </a:r>
          </a:p>
        </p:txBody>
      </p:sp>
    </p:spTree>
    <p:extLst>
      <p:ext uri="{BB962C8B-B14F-4D97-AF65-F5344CB8AC3E}">
        <p14:creationId xmlns:p14="http://schemas.microsoft.com/office/powerpoint/2010/main" val="3428230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71EC-90F0-4AF8-BFE5-514D2452AFD1}"/>
              </a:ext>
            </a:extLst>
          </p:cNvPr>
          <p:cNvSpPr>
            <a:spLocks noGrp="1"/>
          </p:cNvSpPr>
          <p:nvPr>
            <p:ph type="title"/>
          </p:nvPr>
        </p:nvSpPr>
        <p:spPr/>
        <p:txBody>
          <a:bodyPr>
            <a:normAutofit fontScale="90000"/>
          </a:bodyPr>
          <a:lstStyle/>
          <a:p>
            <a:r>
              <a:rPr lang="en-US" kern="0" dirty="0">
                <a:solidFill>
                  <a:srgbClr val="000000"/>
                </a:solidFill>
                <a:latin typeface="Arial" panose="020B0604020202020204" pitchFamily="34" charset="0"/>
                <a:cs typeface="Arial" panose="020B0604020202020204" pitchFamily="34" charset="0"/>
              </a:rPr>
              <a:t>Damage incurred outside the coverage period</a:t>
            </a:r>
            <a:br>
              <a:rPr lang="en-US" kern="0" dirty="0">
                <a:solidFill>
                  <a:srgbClr val="000000"/>
                </a:solidFill>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5727A4C-11A3-40BB-9177-89D7E78A7C66}"/>
              </a:ext>
            </a:extLst>
          </p:cNvPr>
          <p:cNvSpPr>
            <a:spLocks noGrp="1"/>
          </p:cNvSpPr>
          <p:nvPr>
            <p:ph idx="1"/>
          </p:nvPr>
        </p:nvSpPr>
        <p:spPr/>
        <p:txBody>
          <a:bodyPr/>
          <a:lstStyle/>
          <a:p>
            <a:pPr marL="0" indent="0">
              <a:buNone/>
            </a:pPr>
            <a:r>
              <a:rPr lang="en-US" dirty="0"/>
              <a:t>Method of Analysis</a:t>
            </a:r>
          </a:p>
          <a:p>
            <a:pPr marL="0" indent="0">
              <a:buNone/>
            </a:pPr>
            <a:r>
              <a:rPr lang="en-US" dirty="0"/>
              <a:t>Identify cases that have been reported 15 days prior or after the policy end date</a:t>
            </a:r>
          </a:p>
          <a:p>
            <a:pPr marL="0" indent="0">
              <a:buNone/>
            </a:pPr>
            <a:r>
              <a:rPr lang="en-US" dirty="0"/>
              <a:t>Or Claims made just before the expiration period</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382096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8198-3E83-460E-891D-128F54D57CE7}"/>
              </a:ext>
            </a:extLst>
          </p:cNvPr>
          <p:cNvSpPr>
            <a:spLocks noGrp="1"/>
          </p:cNvSpPr>
          <p:nvPr>
            <p:ph type="title"/>
          </p:nvPr>
        </p:nvSpPr>
        <p:spPr/>
        <p:txBody>
          <a:bodyPr/>
          <a:lstStyle/>
          <a:p>
            <a:r>
              <a:rPr lang="en-US" dirty="0"/>
              <a:t>Other Scenarios/ Important features</a:t>
            </a:r>
          </a:p>
        </p:txBody>
      </p:sp>
      <p:sp>
        <p:nvSpPr>
          <p:cNvPr id="3" name="Content Placeholder 2">
            <a:extLst>
              <a:ext uri="{FF2B5EF4-FFF2-40B4-BE49-F238E27FC236}">
                <a16:creationId xmlns:a16="http://schemas.microsoft.com/office/drawing/2014/main" id="{B227FF2E-6A3E-408A-ABFA-72D32A7B9E0D}"/>
              </a:ext>
            </a:extLst>
          </p:cNvPr>
          <p:cNvSpPr>
            <a:spLocks noGrp="1"/>
          </p:cNvSpPr>
          <p:nvPr>
            <p:ph idx="1"/>
          </p:nvPr>
        </p:nvSpPr>
        <p:spPr/>
        <p:txBody>
          <a:bodyPr/>
          <a:lstStyle/>
          <a:p>
            <a:r>
              <a:rPr lang="en-US" dirty="0"/>
              <a:t>Time lag in reporting</a:t>
            </a:r>
          </a:p>
          <a:p>
            <a:r>
              <a:rPr lang="en-US" dirty="0"/>
              <a:t>Litigation/Attorney involvement (attorney presence when)</a:t>
            </a:r>
          </a:p>
          <a:p>
            <a:r>
              <a:rPr lang="en-US" dirty="0"/>
              <a:t># of rules breaking</a:t>
            </a:r>
          </a:p>
          <a:p>
            <a:r>
              <a:rPr lang="en-US" dirty="0"/>
              <a:t># of claims made by insured in last 3 </a:t>
            </a:r>
            <a:r>
              <a:rPr lang="en-US" dirty="0" err="1"/>
              <a:t>years,etc</a:t>
            </a:r>
            <a:endParaRPr lang="en-US" dirty="0"/>
          </a:p>
          <a:p>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139671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8198-3E83-460E-891D-128F54D57CE7}"/>
              </a:ext>
            </a:extLst>
          </p:cNvPr>
          <p:cNvSpPr>
            <a:spLocks noGrp="1"/>
          </p:cNvSpPr>
          <p:nvPr>
            <p:ph type="title"/>
          </p:nvPr>
        </p:nvSpPr>
        <p:spPr>
          <a:xfrm>
            <a:off x="2585241" y="2929320"/>
            <a:ext cx="8911687" cy="1280890"/>
          </a:xfrm>
        </p:spPr>
        <p:txBody>
          <a:bodyPr/>
          <a:lstStyle/>
          <a:p>
            <a:r>
              <a:rPr lang="en-US" dirty="0"/>
              <a:t>Sample/ Generic Modeling </a:t>
            </a:r>
            <a:r>
              <a:rPr lang="en-US" dirty="0" err="1"/>
              <a:t>Techiques</a:t>
            </a:r>
            <a:endParaRPr lang="en-US" dirty="0"/>
          </a:p>
        </p:txBody>
      </p:sp>
    </p:spTree>
    <p:extLst>
      <p:ext uri="{BB962C8B-B14F-4D97-AF65-F5344CB8AC3E}">
        <p14:creationId xmlns:p14="http://schemas.microsoft.com/office/powerpoint/2010/main" val="3753882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F848-4014-4041-A02B-51B1FBE47642}"/>
              </a:ext>
            </a:extLst>
          </p:cNvPr>
          <p:cNvSpPr>
            <a:spLocks noGrp="1"/>
          </p:cNvSpPr>
          <p:nvPr>
            <p:ph type="title"/>
          </p:nvPr>
        </p:nvSpPr>
        <p:spPr/>
        <p:txBody>
          <a:bodyPr/>
          <a:lstStyle/>
          <a:p>
            <a:r>
              <a:rPr lang="en-US" dirty="0"/>
              <a:t>Application of GMM(Gaussian Mix Model)</a:t>
            </a:r>
          </a:p>
        </p:txBody>
      </p:sp>
      <p:sp>
        <p:nvSpPr>
          <p:cNvPr id="3" name="Content Placeholder 2">
            <a:extLst>
              <a:ext uri="{FF2B5EF4-FFF2-40B4-BE49-F238E27FC236}">
                <a16:creationId xmlns:a16="http://schemas.microsoft.com/office/drawing/2014/main" id="{DA338E51-DAD7-44CC-A5D6-80382EFE42C7}"/>
              </a:ext>
            </a:extLst>
          </p:cNvPr>
          <p:cNvSpPr>
            <a:spLocks noGrp="1"/>
          </p:cNvSpPr>
          <p:nvPr>
            <p:ph idx="1"/>
          </p:nvPr>
        </p:nvSpPr>
        <p:spPr/>
        <p:txBody>
          <a:bodyPr/>
          <a:lstStyle/>
          <a:p>
            <a:r>
              <a:rPr lang="en-US" dirty="0"/>
              <a:t>Assumptions :- Frauds and Right claims are coming from 2 different gaussian curves for a same cause</a:t>
            </a:r>
          </a:p>
        </p:txBody>
      </p:sp>
      <p:pic>
        <p:nvPicPr>
          <p:cNvPr id="4" name="Picture 2">
            <a:extLst>
              <a:ext uri="{FF2B5EF4-FFF2-40B4-BE49-F238E27FC236}">
                <a16:creationId xmlns:a16="http://schemas.microsoft.com/office/drawing/2014/main" id="{40203761-F579-4DEB-827B-45FD492948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05" t="11343" r="6369" b="15687"/>
          <a:stretch/>
        </p:blipFill>
        <p:spPr bwMode="auto">
          <a:xfrm>
            <a:off x="5268027" y="3451405"/>
            <a:ext cx="3111690" cy="277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33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6869-F950-4EC6-8219-FBCC1B1A28DD}"/>
              </a:ext>
            </a:extLst>
          </p:cNvPr>
          <p:cNvSpPr>
            <a:spLocks noGrp="1"/>
          </p:cNvSpPr>
          <p:nvPr>
            <p:ph type="title"/>
          </p:nvPr>
        </p:nvSpPr>
        <p:spPr/>
        <p:txBody>
          <a:bodyPr/>
          <a:lstStyle/>
          <a:p>
            <a:r>
              <a:rPr lang="en-US" dirty="0"/>
              <a:t>Neural Network Application</a:t>
            </a:r>
          </a:p>
        </p:txBody>
      </p:sp>
      <p:sp>
        <p:nvSpPr>
          <p:cNvPr id="3" name="Content Placeholder 2">
            <a:extLst>
              <a:ext uri="{FF2B5EF4-FFF2-40B4-BE49-F238E27FC236}">
                <a16:creationId xmlns:a16="http://schemas.microsoft.com/office/drawing/2014/main" id="{66D15064-0D24-4640-BC49-04D0A80229C8}"/>
              </a:ext>
            </a:extLst>
          </p:cNvPr>
          <p:cNvSpPr>
            <a:spLocks noGrp="1"/>
          </p:cNvSpPr>
          <p:nvPr>
            <p:ph idx="1"/>
          </p:nvPr>
        </p:nvSpPr>
        <p:spPr/>
        <p:txBody>
          <a:bodyPr/>
          <a:lstStyle/>
          <a:p>
            <a:r>
              <a:rPr lang="en-US" dirty="0"/>
              <a:t>Based on bills detect what kind of damage and check whether the reported is same or different. In case of difference chances of fraud cases is high. </a:t>
            </a:r>
          </a:p>
        </p:txBody>
      </p:sp>
    </p:spTree>
    <p:extLst>
      <p:ext uri="{BB962C8B-B14F-4D97-AF65-F5344CB8AC3E}">
        <p14:creationId xmlns:p14="http://schemas.microsoft.com/office/powerpoint/2010/main" val="349340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EB85-942D-4B09-B7C6-BDF6EFAAF14D}"/>
              </a:ext>
            </a:extLst>
          </p:cNvPr>
          <p:cNvSpPr>
            <a:spLocks noGrp="1"/>
          </p:cNvSpPr>
          <p:nvPr>
            <p:ph type="title"/>
          </p:nvPr>
        </p:nvSpPr>
        <p:spPr/>
        <p:txBody>
          <a:bodyPr/>
          <a:lstStyle/>
          <a:p>
            <a:r>
              <a:rPr lang="en-US" dirty="0"/>
              <a:t>Clustering techniques</a:t>
            </a:r>
          </a:p>
        </p:txBody>
      </p:sp>
      <p:sp>
        <p:nvSpPr>
          <p:cNvPr id="3" name="Content Placeholder 2">
            <a:extLst>
              <a:ext uri="{FF2B5EF4-FFF2-40B4-BE49-F238E27FC236}">
                <a16:creationId xmlns:a16="http://schemas.microsoft.com/office/drawing/2014/main" id="{37C84070-EC60-4988-810F-82957AA201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757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Multiple claims to same party/vendor</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fontScale="92500" lnSpcReduction="10000"/>
          </a:bodyPr>
          <a:lstStyle/>
          <a:p>
            <a:r>
              <a:rPr lang="en-US" dirty="0"/>
              <a:t>Payments are made to similar party multiple times for different claims. The same address of parties/vendors are entered differently so that those appear different.</a:t>
            </a:r>
          </a:p>
          <a:p>
            <a:r>
              <a:rPr lang="en-US" dirty="0"/>
              <a:t>Duplicate claims of the same amount.</a:t>
            </a:r>
          </a:p>
          <a:p>
            <a:endParaRPr lang="en-US" dirty="0"/>
          </a:p>
          <a:p>
            <a:endParaRPr lang="en-US" dirty="0"/>
          </a:p>
          <a:p>
            <a:pPr>
              <a:buFont typeface="Wingdings" panose="05000000000000000000" pitchFamily="2" charset="2"/>
              <a:buChar char="Ø"/>
            </a:pPr>
            <a:r>
              <a:rPr lang="en-US" dirty="0"/>
              <a:t>Method of analysis: </a:t>
            </a:r>
          </a:p>
          <a:p>
            <a:pPr marL="0" indent="0">
              <a:buNone/>
            </a:pPr>
            <a:r>
              <a:rPr lang="en-US" dirty="0"/>
              <a:t>We rollup the payments/claims for each claimant and identify duplicate/close amounts for the same cause within a short interval of time. We will also fuzzy matching to identify if same claimant has been claiming or for similar causes.</a:t>
            </a:r>
          </a:p>
          <a:p>
            <a:pPr marL="0" indent="0">
              <a:buNone/>
            </a:pPr>
            <a:r>
              <a:rPr lang="en-US" dirty="0"/>
              <a:t>Normalize the vendor using fuzzy logic. Generate fuzzy match report to show which we think are same. Use DNB Brick to match the vendors. </a:t>
            </a:r>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86016AF8-31E7-4B70-936C-0E4B02033539}"/>
              </a:ext>
            </a:extLst>
          </p:cNvPr>
          <p:cNvSpPr txBox="1"/>
          <p:nvPr/>
        </p:nvSpPr>
        <p:spPr>
          <a:xfrm>
            <a:off x="612559" y="781234"/>
            <a:ext cx="914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400857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Advisory Allowance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fontScale="92500" lnSpcReduction="10000"/>
          </a:bodyPr>
          <a:lstStyle/>
          <a:p>
            <a:r>
              <a:rPr lang="en-US" dirty="0"/>
              <a:t>Adjustor is allowed to bump the claim amount by certain % as an advisory allowance, </a:t>
            </a:r>
            <a:r>
              <a:rPr lang="en-US" dirty="0">
                <a:solidFill>
                  <a:srgbClr val="FF0000"/>
                </a:solidFill>
              </a:rPr>
              <a:t>if the Vendor is a general contractor who is working with 3-4 types of subcontractors(</a:t>
            </a:r>
            <a:r>
              <a:rPr lang="en-US" dirty="0"/>
              <a:t> For example plumber, electrician </a:t>
            </a:r>
            <a:r>
              <a:rPr lang="en-US" dirty="0" err="1"/>
              <a:t>etc</a:t>
            </a:r>
            <a:r>
              <a:rPr lang="en-US" dirty="0"/>
              <a:t> and there is a general contractor or project manager kind of role to manage these contractor) There is an abuse in these types of claims.</a:t>
            </a:r>
          </a:p>
          <a:p>
            <a:endParaRPr lang="en-US" dirty="0"/>
          </a:p>
          <a:p>
            <a:endParaRPr lang="en-US" dirty="0"/>
          </a:p>
          <a:p>
            <a:pPr>
              <a:buFont typeface="Wingdings" panose="05000000000000000000" pitchFamily="2" charset="2"/>
              <a:buChar char="Ø"/>
            </a:pPr>
            <a:r>
              <a:rPr lang="en-US" dirty="0"/>
              <a:t>Method of analysis – </a:t>
            </a:r>
          </a:p>
          <a:p>
            <a:pPr marL="0" indent="0">
              <a:buNone/>
            </a:pPr>
            <a:r>
              <a:rPr lang="en-US" dirty="0">
                <a:solidFill>
                  <a:srgbClr val="FF0000"/>
                </a:solidFill>
              </a:rPr>
              <a:t>The adjuster is doing it more often then others. Identify this by the frequency distribution of the adjuster. </a:t>
            </a:r>
          </a:p>
          <a:p>
            <a:pPr marL="0" indent="0">
              <a:buNone/>
            </a:pPr>
            <a:r>
              <a:rPr lang="en-US" dirty="0">
                <a:solidFill>
                  <a:srgbClr val="FF0000"/>
                </a:solidFill>
              </a:rPr>
              <a:t>Also check if the adjuster is doing it specifically for an insured (multiple times)</a:t>
            </a:r>
          </a:p>
          <a:p>
            <a:pPr marL="0" indent="0">
              <a:buNone/>
            </a:pPr>
            <a:r>
              <a:rPr lang="en-US" b="1" dirty="0">
                <a:solidFill>
                  <a:srgbClr val="FF0000"/>
                </a:solidFill>
                <a:highlight>
                  <a:srgbClr val="FFFF00"/>
                </a:highlight>
              </a:rPr>
              <a:t>Use DNB Database to get the type of the vendor</a:t>
            </a:r>
            <a:r>
              <a:rPr lang="en-US" b="1" dirty="0">
                <a:solidFill>
                  <a:srgbClr val="FF0000"/>
                </a:solidFill>
              </a:rPr>
              <a:t>.</a:t>
            </a:r>
          </a:p>
        </p:txBody>
      </p:sp>
      <p:sp>
        <p:nvSpPr>
          <p:cNvPr id="4" name="TextBox 3">
            <a:extLst>
              <a:ext uri="{FF2B5EF4-FFF2-40B4-BE49-F238E27FC236}">
                <a16:creationId xmlns:a16="http://schemas.microsoft.com/office/drawing/2014/main" id="{6A59D4E0-D111-44A8-A7D5-FB2F0950A144}"/>
              </a:ext>
            </a:extLst>
          </p:cNvPr>
          <p:cNvSpPr txBox="1"/>
          <p:nvPr/>
        </p:nvSpPr>
        <p:spPr>
          <a:xfrm>
            <a:off x="612559" y="781234"/>
            <a:ext cx="914400"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67834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Authority level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a:bodyPr>
          <a:lstStyle/>
          <a:p>
            <a:r>
              <a:rPr lang="en-US" dirty="0"/>
              <a:t>Number of approvers per claim, which is not in the authority limit</a:t>
            </a:r>
          </a:p>
          <a:p>
            <a:r>
              <a:rPr lang="en-US" dirty="0"/>
              <a:t>Some adjustor privileges are changed during catastrophe.</a:t>
            </a:r>
          </a:p>
          <a:p>
            <a:r>
              <a:rPr lang="en-US" dirty="0"/>
              <a:t>Adjuster is behaving differently during a catastrophe which he/she normally wouldn’t do.</a:t>
            </a:r>
          </a:p>
          <a:p>
            <a:endParaRPr lang="en-US" dirty="0"/>
          </a:p>
          <a:p>
            <a:endParaRPr lang="en-US" dirty="0"/>
          </a:p>
          <a:p>
            <a:endParaRPr lang="en-US" dirty="0"/>
          </a:p>
          <a:p>
            <a:pPr>
              <a:buFont typeface="Wingdings" panose="05000000000000000000" pitchFamily="2" charset="2"/>
              <a:buChar char="Ø"/>
            </a:pPr>
            <a:r>
              <a:rPr lang="en-US" dirty="0"/>
              <a:t>Method of analysis – </a:t>
            </a:r>
          </a:p>
          <a:p>
            <a:pPr marL="0" indent="0">
              <a:buNone/>
            </a:pPr>
            <a:r>
              <a:rPr lang="en-US" dirty="0"/>
              <a:t>Compare payment distribution of each adjuster against the other adjustors in that region and see the deviation from their allowance limit</a:t>
            </a:r>
          </a:p>
          <a:p>
            <a:pPr marL="0" indent="0">
              <a:buNone/>
            </a:pPr>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57905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lstStyle/>
          <a:p>
            <a:r>
              <a:rPr lang="en-US" dirty="0"/>
              <a:t>Manual payments fraud</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fontScale="85000" lnSpcReduction="20000"/>
          </a:bodyPr>
          <a:lstStyle/>
          <a:p>
            <a:r>
              <a:rPr lang="en-US" dirty="0"/>
              <a:t>Manual </a:t>
            </a:r>
            <a:r>
              <a:rPr lang="en-US" dirty="0" err="1"/>
              <a:t>cheque</a:t>
            </a:r>
            <a:r>
              <a:rPr lang="en-US" dirty="0"/>
              <a:t> are made without any approver or few approvers.</a:t>
            </a:r>
          </a:p>
          <a:p>
            <a:r>
              <a:rPr lang="en-US" dirty="0"/>
              <a:t>Manual </a:t>
            </a:r>
            <a:r>
              <a:rPr lang="en-US" dirty="0" err="1"/>
              <a:t>cheque</a:t>
            </a:r>
            <a:r>
              <a:rPr lang="en-US" dirty="0"/>
              <a:t> are deliberately made to wrong person.</a:t>
            </a:r>
          </a:p>
          <a:p>
            <a:endParaRPr lang="en-US" dirty="0"/>
          </a:p>
          <a:p>
            <a:r>
              <a:rPr lang="en-US" dirty="0"/>
              <a:t>QQ for client</a:t>
            </a:r>
          </a:p>
          <a:p>
            <a:endParaRPr lang="en-US" dirty="0"/>
          </a:p>
          <a:p>
            <a:endParaRPr lang="en-US" dirty="0"/>
          </a:p>
          <a:p>
            <a:pPr marL="0" indent="0">
              <a:buNone/>
            </a:pPr>
            <a:r>
              <a:rPr lang="en-US" dirty="0"/>
              <a:t>Method of analysis: </a:t>
            </a:r>
          </a:p>
          <a:p>
            <a:pPr>
              <a:buFont typeface="Wingdings" panose="05000000000000000000" pitchFamily="2" charset="2"/>
              <a:buChar char="Ø"/>
            </a:pPr>
            <a:r>
              <a:rPr lang="en-US" dirty="0">
                <a:highlight>
                  <a:srgbClr val="FFFF00"/>
                </a:highlight>
              </a:rPr>
              <a:t>Identify the type of Recipient – Check if the recipient is 1</a:t>
            </a:r>
            <a:r>
              <a:rPr lang="en-US" baseline="30000" dirty="0">
                <a:highlight>
                  <a:srgbClr val="FFFF00"/>
                </a:highlight>
              </a:rPr>
              <a:t>st</a:t>
            </a:r>
            <a:r>
              <a:rPr lang="en-US" dirty="0">
                <a:highlight>
                  <a:srgbClr val="FFFF00"/>
                </a:highlight>
              </a:rPr>
              <a:t> party , 3</a:t>
            </a:r>
            <a:r>
              <a:rPr lang="en-US" baseline="30000" dirty="0">
                <a:highlight>
                  <a:srgbClr val="FFFF00"/>
                </a:highlight>
              </a:rPr>
              <a:t>nd</a:t>
            </a:r>
            <a:r>
              <a:rPr lang="en-US" dirty="0">
                <a:highlight>
                  <a:srgbClr val="FFFF00"/>
                </a:highlight>
              </a:rPr>
              <a:t> party or Vendor</a:t>
            </a:r>
          </a:p>
          <a:p>
            <a:pPr>
              <a:buFont typeface="Wingdings" panose="05000000000000000000" pitchFamily="2" charset="2"/>
              <a:buChar char="Ø"/>
            </a:pPr>
            <a:r>
              <a:rPr lang="en-US" dirty="0"/>
              <a:t>Transactions per claim handler – assuming a similar caseload, any noticeable changes in average transactions (</a:t>
            </a:r>
            <a:r>
              <a:rPr lang="en-US" dirty="0" err="1"/>
              <a:t>i.e</a:t>
            </a:r>
            <a:r>
              <a:rPr lang="en-US" dirty="0"/>
              <a:t> checks cut) can raise a flag. </a:t>
            </a:r>
          </a:p>
          <a:p>
            <a:pPr>
              <a:buFont typeface="Wingdings" panose="05000000000000000000" pitchFamily="2" charset="2"/>
              <a:buChar char="Ø"/>
            </a:pPr>
            <a:r>
              <a:rPr lang="en-US" dirty="0"/>
              <a:t>For every adjustor check the count and volume of manual payment made against others for similar cases. </a:t>
            </a:r>
          </a:p>
          <a:p>
            <a:pPr>
              <a:buFont typeface="Wingdings" panose="05000000000000000000" pitchFamily="2" charset="2"/>
              <a:buChar char="Ø"/>
            </a:pPr>
            <a:r>
              <a:rPr lang="en-US" dirty="0"/>
              <a:t>Receiver and Insured name should be same.</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76938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43B-2CD7-4BE9-8AC9-E6B8B378641F}"/>
              </a:ext>
            </a:extLst>
          </p:cNvPr>
          <p:cNvSpPr>
            <a:spLocks noGrp="1"/>
          </p:cNvSpPr>
          <p:nvPr>
            <p:ph type="title"/>
          </p:nvPr>
        </p:nvSpPr>
        <p:spPr/>
        <p:txBody>
          <a:bodyPr>
            <a:normAutofit/>
          </a:bodyPr>
          <a:lstStyle/>
          <a:p>
            <a:r>
              <a:rPr lang="en-US" dirty="0"/>
              <a:t>Property schemes</a:t>
            </a:r>
          </a:p>
        </p:txBody>
      </p:sp>
      <p:sp>
        <p:nvSpPr>
          <p:cNvPr id="3" name="Content Placeholder 2">
            <a:extLst>
              <a:ext uri="{FF2B5EF4-FFF2-40B4-BE49-F238E27FC236}">
                <a16:creationId xmlns:a16="http://schemas.microsoft.com/office/drawing/2014/main" id="{0EC36A31-0AB5-4C4C-823E-C507E64A307F}"/>
              </a:ext>
            </a:extLst>
          </p:cNvPr>
          <p:cNvSpPr>
            <a:spLocks noGrp="1"/>
          </p:cNvSpPr>
          <p:nvPr>
            <p:ph idx="1"/>
          </p:nvPr>
        </p:nvSpPr>
        <p:spPr/>
        <p:txBody>
          <a:bodyPr>
            <a:normAutofit fontScale="62500" lnSpcReduction="20000"/>
          </a:bodyPr>
          <a:lstStyle/>
          <a:p>
            <a:r>
              <a:rPr lang="en-US" dirty="0">
                <a:solidFill>
                  <a:srgbClr val="FF0000"/>
                </a:solidFill>
              </a:rPr>
              <a:t>HO insurance claims for property that never existed. QQ for Frank</a:t>
            </a:r>
          </a:p>
          <a:p>
            <a:r>
              <a:rPr lang="en-US" dirty="0"/>
              <a:t>Inflated loss amounts (combine with false claims)</a:t>
            </a:r>
          </a:p>
          <a:p>
            <a:r>
              <a:rPr lang="en-US" dirty="0">
                <a:solidFill>
                  <a:srgbClr val="FF0000"/>
                </a:solidFill>
              </a:rPr>
              <a:t>Property is destroyed to gain insurance benefit</a:t>
            </a:r>
            <a:r>
              <a:rPr lang="en-US" dirty="0"/>
              <a:t>.</a:t>
            </a:r>
          </a:p>
          <a:p>
            <a:endParaRPr lang="en-US" dirty="0"/>
          </a:p>
          <a:p>
            <a:endParaRPr lang="en-US" dirty="0"/>
          </a:p>
          <a:p>
            <a:pPr>
              <a:buFont typeface="Wingdings" panose="05000000000000000000" pitchFamily="2" charset="2"/>
              <a:buChar char="Ø"/>
            </a:pPr>
            <a:r>
              <a:rPr lang="en-US" dirty="0"/>
              <a:t>Method of analysis:</a:t>
            </a:r>
          </a:p>
          <a:p>
            <a:pPr marL="0" indent="0">
              <a:buNone/>
            </a:pPr>
            <a:r>
              <a:rPr lang="en-US" dirty="0"/>
              <a:t>Look at the distribution of a type of loss (i.e. fender bender at low impact; water leak in roof), and see if the values don’t vary by much (evident by a standard deviation). Identify claims within these types of losses that are lets say 2 or 3 </a:t>
            </a:r>
            <a:r>
              <a:rPr lang="en-US" dirty="0" err="1"/>
              <a:t>s.d.</a:t>
            </a:r>
            <a:r>
              <a:rPr lang="en-US" dirty="0"/>
              <a:t> away from the mean. </a:t>
            </a:r>
            <a:r>
              <a:rPr lang="en-US" b="1" dirty="0"/>
              <a:t> </a:t>
            </a:r>
          </a:p>
          <a:p>
            <a:pPr marL="0" indent="0">
              <a:buNone/>
            </a:pPr>
            <a:r>
              <a:rPr lang="en-US" b="1" dirty="0"/>
              <a:t>Related to that is the average severity of each claim handler’s caseload – with adjustments to exclude large losses (total loss on cars and homes).</a:t>
            </a:r>
          </a:p>
          <a:p>
            <a:pPr marL="0" indent="0">
              <a:buNone/>
            </a:pPr>
            <a:endParaRPr lang="en-US" b="1" dirty="0"/>
          </a:p>
          <a:p>
            <a:pPr marL="0" indent="0">
              <a:buNone/>
            </a:pPr>
            <a:r>
              <a:rPr lang="en-US" dirty="0">
                <a:solidFill>
                  <a:srgbClr val="FF0000"/>
                </a:solidFill>
              </a:rPr>
              <a:t>Some database of existing property with owner name and match it with insurer </a:t>
            </a:r>
          </a:p>
          <a:p>
            <a:pPr marL="0" indent="0">
              <a:buNone/>
            </a:pPr>
            <a:endParaRPr lang="en-US" b="1" dirty="0"/>
          </a:p>
          <a:p>
            <a:pPr marL="0" indent="0">
              <a:buNone/>
            </a:pPr>
            <a:r>
              <a:rPr lang="en-US" b="1" dirty="0"/>
              <a:t>		</a:t>
            </a: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464332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C395-ADEF-4EED-AA3B-AC9F6B631EDB}"/>
              </a:ext>
            </a:extLst>
          </p:cNvPr>
          <p:cNvSpPr>
            <a:spLocks noGrp="1"/>
          </p:cNvSpPr>
          <p:nvPr>
            <p:ph type="title"/>
          </p:nvPr>
        </p:nvSpPr>
        <p:spPr/>
        <p:txBody>
          <a:bodyPr/>
          <a:lstStyle/>
          <a:p>
            <a:r>
              <a:rPr lang="en-US" dirty="0"/>
              <a:t>False Claims</a:t>
            </a:r>
          </a:p>
        </p:txBody>
      </p:sp>
      <p:sp>
        <p:nvSpPr>
          <p:cNvPr id="3" name="Content Placeholder 2">
            <a:extLst>
              <a:ext uri="{FF2B5EF4-FFF2-40B4-BE49-F238E27FC236}">
                <a16:creationId xmlns:a16="http://schemas.microsoft.com/office/drawing/2014/main" id="{FBFF555F-2C88-422A-B8DD-200AA7672E1D}"/>
              </a:ext>
            </a:extLst>
          </p:cNvPr>
          <p:cNvSpPr>
            <a:spLocks noGrp="1"/>
          </p:cNvSpPr>
          <p:nvPr>
            <p:ph idx="1"/>
          </p:nvPr>
        </p:nvSpPr>
        <p:spPr/>
        <p:txBody>
          <a:bodyPr/>
          <a:lstStyle/>
          <a:p>
            <a:r>
              <a:rPr lang="en-US" dirty="0"/>
              <a:t>Example : Roof leakage problem and claiming for theft or fire</a:t>
            </a:r>
          </a:p>
          <a:p>
            <a:endParaRPr lang="en-US" dirty="0"/>
          </a:p>
          <a:p>
            <a:endParaRPr lang="en-US" dirty="0"/>
          </a:p>
          <a:p>
            <a:endParaRPr lang="en-US" dirty="0"/>
          </a:p>
          <a:p>
            <a:r>
              <a:rPr lang="en-US" dirty="0"/>
              <a:t>Method :- Use clustering to identify similar claims using text analytics and payments made for specific claims. Outliers are indicator of Frauds.</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276842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3DDD-3A40-4C61-BD3F-F82A6AFDF019}"/>
              </a:ext>
            </a:extLst>
          </p:cNvPr>
          <p:cNvSpPr>
            <a:spLocks noGrp="1"/>
          </p:cNvSpPr>
          <p:nvPr>
            <p:ph type="title"/>
          </p:nvPr>
        </p:nvSpPr>
        <p:spPr/>
        <p:txBody>
          <a:bodyPr/>
          <a:lstStyle/>
          <a:p>
            <a:r>
              <a:rPr lang="en-US" dirty="0"/>
              <a:t>Anomaly Detections</a:t>
            </a:r>
          </a:p>
        </p:txBody>
      </p:sp>
      <p:sp>
        <p:nvSpPr>
          <p:cNvPr id="3" name="Content Placeholder 2">
            <a:extLst>
              <a:ext uri="{FF2B5EF4-FFF2-40B4-BE49-F238E27FC236}">
                <a16:creationId xmlns:a16="http://schemas.microsoft.com/office/drawing/2014/main" id="{E4C7AF01-C07D-471C-81E9-F042826AA0D3}"/>
              </a:ext>
            </a:extLst>
          </p:cNvPr>
          <p:cNvSpPr>
            <a:spLocks noGrp="1"/>
          </p:cNvSpPr>
          <p:nvPr>
            <p:ph idx="1"/>
          </p:nvPr>
        </p:nvSpPr>
        <p:spPr/>
        <p:txBody>
          <a:bodyPr/>
          <a:lstStyle/>
          <a:p>
            <a:r>
              <a:rPr lang="en-US" dirty="0">
                <a:highlight>
                  <a:srgbClr val="FFFF00"/>
                </a:highlight>
              </a:rPr>
              <a:t>Find out the property’s total insured value(may be in claim or policy data or some kind of Zillow search) and check if the claim is aligned with the property value</a:t>
            </a:r>
            <a:r>
              <a:rPr lang="en-US" dirty="0"/>
              <a:t>.</a:t>
            </a:r>
          </a:p>
          <a:p>
            <a:r>
              <a:rPr lang="en-US" dirty="0">
                <a:highlight>
                  <a:srgbClr val="FFFF00"/>
                </a:highlight>
              </a:rPr>
              <a:t>Also check the damage description</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98645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AF23-28DB-4717-9BF8-6D9D62D455B2}"/>
              </a:ext>
            </a:extLst>
          </p:cNvPr>
          <p:cNvSpPr>
            <a:spLocks noGrp="1"/>
          </p:cNvSpPr>
          <p:nvPr>
            <p:ph type="title"/>
          </p:nvPr>
        </p:nvSpPr>
        <p:spPr/>
        <p:txBody>
          <a:bodyPr/>
          <a:lstStyle/>
          <a:p>
            <a:r>
              <a:rPr lang="en-US" dirty="0"/>
              <a:t>Adjuster overpaying the insured within his authorization limit</a:t>
            </a:r>
          </a:p>
        </p:txBody>
      </p:sp>
      <p:sp>
        <p:nvSpPr>
          <p:cNvPr id="3" name="Content Placeholder 2">
            <a:extLst>
              <a:ext uri="{FF2B5EF4-FFF2-40B4-BE49-F238E27FC236}">
                <a16:creationId xmlns:a16="http://schemas.microsoft.com/office/drawing/2014/main" id="{BF3A86F7-C15E-44EE-8C43-EA66E73E2A97}"/>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Method of analysis – Find the differences between the claim amount, paid amount and authorization limit for each claim and see the differences if any.</a:t>
            </a:r>
          </a:p>
        </p:txBody>
      </p:sp>
      <p:sp>
        <p:nvSpPr>
          <p:cNvPr id="4" name="TextBox 3">
            <a:extLst>
              <a:ext uri="{FF2B5EF4-FFF2-40B4-BE49-F238E27FC236}">
                <a16:creationId xmlns:a16="http://schemas.microsoft.com/office/drawing/2014/main" id="{0A2EFD4E-515E-4CB1-8D32-2A6C153B6D2F}"/>
              </a:ext>
            </a:extLst>
          </p:cNvPr>
          <p:cNvSpPr txBox="1"/>
          <p:nvPr/>
        </p:nvSpPr>
        <p:spPr>
          <a:xfrm>
            <a:off x="612559" y="781234"/>
            <a:ext cx="914400"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5447804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1980</TotalTime>
  <Words>875</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Wisp</vt:lpstr>
      <vt:lpstr>Fraud Scenarios </vt:lpstr>
      <vt:lpstr>Multiple claims to same party/vendor</vt:lpstr>
      <vt:lpstr>Advisory Allowance Fraud</vt:lpstr>
      <vt:lpstr>Authority level fraud</vt:lpstr>
      <vt:lpstr>Manual payments fraud</vt:lpstr>
      <vt:lpstr>Property schemes</vt:lpstr>
      <vt:lpstr>False Claims</vt:lpstr>
      <vt:lpstr>Anomaly Detections</vt:lpstr>
      <vt:lpstr>Adjuster overpaying the insured within his authorization limit</vt:lpstr>
      <vt:lpstr>Damage incurred outside the coverage period </vt:lpstr>
      <vt:lpstr>Other Scenarios/ Important features</vt:lpstr>
      <vt:lpstr>Sample/ Generic Modeling Techiques</vt:lpstr>
      <vt:lpstr>Application of GMM(Gaussian Mix Model)</vt:lpstr>
      <vt:lpstr>Neural Network Application</vt:lpstr>
      <vt:lpstr>Clustering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Scenarios</dc:title>
  <dc:creator>Shroff, Rajni (US - Boston)</dc:creator>
  <cp:lastModifiedBy>Shroff, Rajni (US - Boston)</cp:lastModifiedBy>
  <cp:revision>55</cp:revision>
  <dcterms:created xsi:type="dcterms:W3CDTF">2018-09-25T18:26:36Z</dcterms:created>
  <dcterms:modified xsi:type="dcterms:W3CDTF">2018-10-03T15:53:36Z</dcterms:modified>
</cp:coreProperties>
</file>