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4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5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802" r:id="rId2"/>
    <p:sldMasterId id="2147483843" r:id="rId3"/>
    <p:sldMasterId id="2147483880" r:id="rId4"/>
    <p:sldMasterId id="2147483926" r:id="rId5"/>
    <p:sldMasterId id="2147483941" r:id="rId6"/>
    <p:sldMasterId id="2147483984" r:id="rId7"/>
  </p:sldMasterIdLst>
  <p:notesMasterIdLst>
    <p:notesMasterId r:id="rId20"/>
  </p:notesMasterIdLst>
  <p:handoutMasterIdLst>
    <p:handoutMasterId r:id="rId21"/>
  </p:handoutMasterIdLst>
  <p:sldIdLst>
    <p:sldId id="1015" r:id="rId8"/>
    <p:sldId id="1136" r:id="rId9"/>
    <p:sldId id="1138" r:id="rId10"/>
    <p:sldId id="1139" r:id="rId11"/>
    <p:sldId id="1140" r:id="rId12"/>
    <p:sldId id="1141" r:id="rId13"/>
    <p:sldId id="1142" r:id="rId14"/>
    <p:sldId id="1143" r:id="rId15"/>
    <p:sldId id="1144" r:id="rId16"/>
    <p:sldId id="1145" r:id="rId17"/>
    <p:sldId id="1146" r:id="rId18"/>
    <p:sldId id="113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A8AE6D-6D8E-43BE-BC0D-A01C9E703AA8}">
          <p14:sldIdLst>
            <p14:sldId id="1015"/>
            <p14:sldId id="1136"/>
            <p14:sldId id="1138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era Sakalova" initials="VS" lastIdx="4" clrIdx="6">
    <p:extLst>
      <p:ext uri="{19B8F6BF-5375-455C-9EA6-DF929625EA0E}">
        <p15:presenceInfo xmlns:p15="http://schemas.microsoft.com/office/powerpoint/2012/main" userId="Vera Sakalova" providerId="None"/>
      </p:ext>
    </p:extLst>
  </p:cmAuthor>
  <p:cmAuthor id="1" name="Marciano, Victoria Heidi" initials="VM" lastIdx="1" clrIdx="0">
    <p:extLst>
      <p:ext uri="{19B8F6BF-5375-455C-9EA6-DF929625EA0E}">
        <p15:presenceInfo xmlns:p15="http://schemas.microsoft.com/office/powerpoint/2012/main" userId="Marciano, Victoria Heidi" providerId="None"/>
      </p:ext>
    </p:extLst>
  </p:cmAuthor>
  <p:cmAuthor id="8" name="Zizzamia, Frank (US - Hartford)" initials="ZF(-H" lastIdx="4" clrIdx="7">
    <p:extLst>
      <p:ext uri="{19B8F6BF-5375-455C-9EA6-DF929625EA0E}">
        <p15:presenceInfo xmlns:p15="http://schemas.microsoft.com/office/powerpoint/2012/main" userId="S-1-5-21-238447276-1040861923-1850952788-12007" providerId="AD"/>
      </p:ext>
    </p:extLst>
  </p:cmAuthor>
  <p:cmAuthor id="2" name="Bharat Govindaluri" initials="BG" lastIdx="1" clrIdx="1">
    <p:extLst>
      <p:ext uri="{19B8F6BF-5375-455C-9EA6-DF929625EA0E}">
        <p15:presenceInfo xmlns:p15="http://schemas.microsoft.com/office/powerpoint/2012/main" userId="Bharat Govindaluri" providerId="None"/>
      </p:ext>
    </p:extLst>
  </p:cmAuthor>
  <p:cmAuthor id="9" name="Tomopoulos, Peter" initials="PT" lastIdx="2" clrIdx="8">
    <p:extLst>
      <p:ext uri="{19B8F6BF-5375-455C-9EA6-DF929625EA0E}">
        <p15:presenceInfo xmlns:p15="http://schemas.microsoft.com/office/powerpoint/2012/main" userId="Tomopoulos, Peter" providerId="None"/>
      </p:ext>
    </p:extLst>
  </p:cmAuthor>
  <p:cmAuthor id="3" name="Peterson, Stefan" initials="SP" lastIdx="10" clrIdx="2">
    <p:extLst>
      <p:ext uri="{19B8F6BF-5375-455C-9EA6-DF929625EA0E}">
        <p15:presenceInfo xmlns:p15="http://schemas.microsoft.com/office/powerpoint/2012/main" userId="Peterson, Stefan" providerId="None"/>
      </p:ext>
    </p:extLst>
  </p:cmAuthor>
  <p:cmAuthor id="4" name="David Shleifer" initials="DS" lastIdx="1" clrIdx="3">
    <p:extLst>
      <p:ext uri="{19B8F6BF-5375-455C-9EA6-DF929625EA0E}">
        <p15:presenceInfo xmlns:p15="http://schemas.microsoft.com/office/powerpoint/2012/main" userId="David Shleifer" providerId="None"/>
      </p:ext>
    </p:extLst>
  </p:cmAuthor>
  <p:cmAuthor id="5" name="Celona, Steph (US - Philadelphia)" initials="CS(-P" lastIdx="16" clrIdx="4">
    <p:extLst>
      <p:ext uri="{19B8F6BF-5375-455C-9EA6-DF929625EA0E}">
        <p15:presenceInfo xmlns:p15="http://schemas.microsoft.com/office/powerpoint/2012/main" userId="S-1-5-21-238447276-1040861923-1850952788-1607178" providerId="AD"/>
      </p:ext>
    </p:extLst>
  </p:cmAuthor>
  <p:cmAuthor id="6" name="Van Dyke, William" initials="WV" lastIdx="4" clrIdx="5">
    <p:extLst>
      <p:ext uri="{19B8F6BF-5375-455C-9EA6-DF929625EA0E}">
        <p15:presenceInfo xmlns:p15="http://schemas.microsoft.com/office/powerpoint/2012/main" userId="Van Dyke, Wil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C"/>
    <a:srgbClr val="E6E6E6"/>
    <a:srgbClr val="D5D5D5"/>
    <a:srgbClr val="EDF4E8"/>
    <a:srgbClr val="CBDDE2"/>
    <a:srgbClr val="A6A6A6"/>
    <a:srgbClr val="5C95A4"/>
    <a:srgbClr val="000099"/>
    <a:srgbClr val="86BC2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0" autoAdjust="0"/>
    <p:restoredTop sz="93907" autoAdjust="0"/>
  </p:normalViewPr>
  <p:slideViewPr>
    <p:cSldViewPr snapToGrid="0">
      <p:cViewPr>
        <p:scale>
          <a:sx n="100" d="100"/>
          <a:sy n="100" d="100"/>
        </p:scale>
        <p:origin x="496" y="-240"/>
      </p:cViewPr>
      <p:guideLst>
        <p:guide orient="horz" pos="360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8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choudhary\AppData\Local\Microsoft\Windows\INetCache\Content.Outlook\AGZCZUXY\Test_manual_chec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choudhary\AppData\Local\Microsoft\Windows\INetCache\Content.Outlook\AGZCZUXY\Pekin_cause_extra_1s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aseline="0"/>
              <a:t>Manual check payments by Adjustor</a:t>
            </a:r>
            <a:endParaRPr lang="en-US" sz="7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Test_manual_check!$A$11:$A$14</c:f>
              <c:strCache>
                <c:ptCount val="4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</c:strCache>
            </c:strRef>
          </c:cat>
          <c:val>
            <c:numRef>
              <c:f>Test_manual_check!$B$11:$B$14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0-41F7-A043-512283937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775816"/>
        <c:axId val="659778440"/>
      </c:barChart>
      <c:catAx>
        <c:axId val="659775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%</a:t>
                </a:r>
                <a:r>
                  <a:rPr lang="en-US" sz="700" baseline="0"/>
                  <a:t> of manual payments made by an adjustor</a:t>
                </a:r>
                <a:endParaRPr lang="en-US" sz="7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778440"/>
        <c:crosses val="autoZero"/>
        <c:auto val="1"/>
        <c:lblAlgn val="ctr"/>
        <c:lblOffset val="100"/>
        <c:noMultiLvlLbl val="0"/>
      </c:catAx>
      <c:valAx>
        <c:axId val="65977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Frequency</a:t>
                </a:r>
                <a:r>
                  <a:rPr lang="en-US" sz="700" baseline="0"/>
                  <a:t> of the adjustor</a:t>
                </a:r>
                <a:endParaRPr lang="en-US" sz="7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77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/>
              <a:t>Historical Adjustor Payments</a:t>
            </a:r>
            <a:r>
              <a:rPr lang="en-US" sz="700" baseline="0"/>
              <a:t> above the threshold (by Loss Cause)</a:t>
            </a:r>
            <a:endParaRPr lang="en-US" sz="7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Pekin_cause_extra_1sd!$D$1</c:f>
              <c:strCache>
                <c:ptCount val="1"/>
                <c:pt idx="0">
                  <c:v>Threshold Mean+SD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Pekin_cause_extra_1sd!$A$2:$A$13</c:f>
              <c:strCache>
                <c:ptCount val="12"/>
                <c:pt idx="0">
                  <c:v>Burn or scald - heat or cold exposures - contact with</c:v>
                </c:pt>
                <c:pt idx="1">
                  <c:v>Explosion</c:v>
                </c:pt>
                <c:pt idx="2">
                  <c:v>Missed departure</c:v>
                </c:pt>
                <c:pt idx="3">
                  <c:v>Cancellation</c:v>
                </c:pt>
                <c:pt idx="4">
                  <c:v>Theft of entire vehicle</c:v>
                </c:pt>
                <c:pt idx="5">
                  <c:v>Crash of water vehicle</c:v>
                </c:pt>
                <c:pt idx="6">
                  <c:v>Animal/insect bite/scratch/sting</c:v>
                </c:pt>
                <c:pt idx="7">
                  <c:v>Collision while turning left</c:v>
                </c:pt>
                <c:pt idx="8">
                  <c:v>Abandonment</c:v>
                </c:pt>
                <c:pt idx="9">
                  <c:v>Collision with motor vehicle</c:v>
                </c:pt>
                <c:pt idx="10">
                  <c:v>Hail</c:v>
                </c:pt>
                <c:pt idx="11">
                  <c:v>Malicious mischief and vandalism</c:v>
                </c:pt>
              </c:strCache>
            </c:strRef>
          </c:cat>
          <c:val>
            <c:numRef>
              <c:f>Pekin_cause_extra_1sd!$D$2:$D$13</c:f>
              <c:numCache>
                <c:formatCode>_(* #,##0.0_);_(* \(#,##0.0\);_(* "-"??_);_(@_)</c:formatCode>
                <c:ptCount val="12"/>
                <c:pt idx="0">
                  <c:v>67.594839270516502</c:v>
                </c:pt>
                <c:pt idx="1">
                  <c:v>67.234080306528895</c:v>
                </c:pt>
                <c:pt idx="2">
                  <c:v>41.960606772739197</c:v>
                </c:pt>
                <c:pt idx="3">
                  <c:v>22.990724220986898</c:v>
                </c:pt>
                <c:pt idx="4">
                  <c:v>14.8456716847395</c:v>
                </c:pt>
                <c:pt idx="5">
                  <c:v>12.0768667498063</c:v>
                </c:pt>
                <c:pt idx="6">
                  <c:v>10.2327212061131</c:v>
                </c:pt>
                <c:pt idx="7">
                  <c:v>10.1958326968919</c:v>
                </c:pt>
                <c:pt idx="8" formatCode="_(* #,##0_);_(* \(#,##0\);_(* &quot;-&quot;??_);_(@_)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2-46EE-A096-65805EBDCC61}"/>
            </c:ext>
          </c:extLst>
        </c:ser>
        <c:ser>
          <c:idx val="1"/>
          <c:order val="1"/>
          <c:tx>
            <c:strRef>
              <c:f>Pekin_cause_extra_1sd!$E$1</c:f>
              <c:strCache>
                <c:ptCount val="1"/>
                <c:pt idx="0">
                  <c:v>Threshold Mean+2SD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Pekin_cause_extra_1sd!$A$2:$A$13</c:f>
              <c:strCache>
                <c:ptCount val="12"/>
                <c:pt idx="0">
                  <c:v>Burn or scald - heat or cold exposures - contact with</c:v>
                </c:pt>
                <c:pt idx="1">
                  <c:v>Explosion</c:v>
                </c:pt>
                <c:pt idx="2">
                  <c:v>Missed departure</c:v>
                </c:pt>
                <c:pt idx="3">
                  <c:v>Cancellation</c:v>
                </c:pt>
                <c:pt idx="4">
                  <c:v>Theft of entire vehicle</c:v>
                </c:pt>
                <c:pt idx="5">
                  <c:v>Crash of water vehicle</c:v>
                </c:pt>
                <c:pt idx="6">
                  <c:v>Animal/insect bite/scratch/sting</c:v>
                </c:pt>
                <c:pt idx="7">
                  <c:v>Collision while turning left</c:v>
                </c:pt>
                <c:pt idx="8">
                  <c:v>Abandonment</c:v>
                </c:pt>
                <c:pt idx="9">
                  <c:v>Collision with motor vehicle</c:v>
                </c:pt>
                <c:pt idx="10">
                  <c:v>Hail</c:v>
                </c:pt>
                <c:pt idx="11">
                  <c:v>Malicious mischief and vandalism</c:v>
                </c:pt>
              </c:strCache>
            </c:strRef>
          </c:cat>
          <c:val>
            <c:numRef>
              <c:f>Pekin_cause_extra_1sd!$E$2:$E$13</c:f>
              <c:numCache>
                <c:formatCode>_(* #,##0.0_);_(* \(#,##0.0\);_(* "-"??_);_(@_)</c:formatCode>
                <c:ptCount val="12"/>
                <c:pt idx="0">
                  <c:v>43.0144816906393</c:v>
                </c:pt>
                <c:pt idx="1">
                  <c:v>54.480430344792197</c:v>
                </c:pt>
                <c:pt idx="2">
                  <c:v>19.003454515453701</c:v>
                </c:pt>
                <c:pt idx="3">
                  <c:v>0</c:v>
                </c:pt>
                <c:pt idx="4">
                  <c:v>3.6402923184280702</c:v>
                </c:pt>
                <c:pt idx="5">
                  <c:v>0</c:v>
                </c:pt>
                <c:pt idx="6">
                  <c:v>2.9728542227680901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12-46EE-A096-65805EBDCC61}"/>
            </c:ext>
          </c:extLst>
        </c:ser>
        <c:ser>
          <c:idx val="2"/>
          <c:order val="2"/>
          <c:tx>
            <c:strRef>
              <c:f>Pekin_cause_extra_1sd!$F$1</c:f>
              <c:strCache>
                <c:ptCount val="1"/>
                <c:pt idx="0">
                  <c:v>Threshold Mean+3SD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Pekin_cause_extra_1sd!$A$2:$A$13</c:f>
              <c:strCache>
                <c:ptCount val="12"/>
                <c:pt idx="0">
                  <c:v>Burn or scald - heat or cold exposures - contact with</c:v>
                </c:pt>
                <c:pt idx="1">
                  <c:v>Explosion</c:v>
                </c:pt>
                <c:pt idx="2">
                  <c:v>Missed departure</c:v>
                </c:pt>
                <c:pt idx="3">
                  <c:v>Cancellation</c:v>
                </c:pt>
                <c:pt idx="4">
                  <c:v>Theft of entire vehicle</c:v>
                </c:pt>
                <c:pt idx="5">
                  <c:v>Crash of water vehicle</c:v>
                </c:pt>
                <c:pt idx="6">
                  <c:v>Animal/insect bite/scratch/sting</c:v>
                </c:pt>
                <c:pt idx="7">
                  <c:v>Collision while turning left</c:v>
                </c:pt>
                <c:pt idx="8">
                  <c:v>Abandonment</c:v>
                </c:pt>
                <c:pt idx="9">
                  <c:v>Collision with motor vehicle</c:v>
                </c:pt>
                <c:pt idx="10">
                  <c:v>Hail</c:v>
                </c:pt>
                <c:pt idx="11">
                  <c:v>Malicious mischief and vandalism</c:v>
                </c:pt>
              </c:strCache>
            </c:strRef>
          </c:cat>
          <c:val>
            <c:numRef>
              <c:f>Pekin_cause_extra_1sd!$F$2:$F$13</c:f>
              <c:numCache>
                <c:formatCode>_(* #,##0.0_);_(* \(#,##0.0\);_(* "-"??_);_(@_)</c:formatCode>
                <c:ptCount val="12"/>
                <c:pt idx="0">
                  <c:v>18.434124110762198</c:v>
                </c:pt>
                <c:pt idx="1">
                  <c:v>41.726780383055598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12-46EE-A096-65805EBDC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762696"/>
        <c:axId val="659766304"/>
      </c:barChart>
      <c:catAx>
        <c:axId val="659762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Cause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766304"/>
        <c:crosses val="autoZero"/>
        <c:auto val="1"/>
        <c:lblAlgn val="ctr"/>
        <c:lblOffset val="100"/>
        <c:noMultiLvlLbl val="0"/>
      </c:catAx>
      <c:valAx>
        <c:axId val="65976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% Payment above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762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1D1D33-6A23-4526-9200-9DAA7C547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1531C-2BFD-4246-9CDE-44A39054A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8E88-003F-4507-887C-B20B1C7BA807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BF466-6B81-49F2-9C2D-710D3ADD4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855B5-FB43-404F-B111-6FB8C82A8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3EAD-4ABD-41AA-BB6B-4939A0611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36F2601A-CF5A-4DFD-8665-867EB5A2990F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38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C959906E-63AB-4645-A899-EB6615CD67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3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5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6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1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1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1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8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0610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27172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00075910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1890632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876879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268578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365571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15353764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082046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474656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017443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9"/>
            <a:ext cx="8388000" cy="360363"/>
          </a:xfrm>
        </p:spPr>
        <p:txBody>
          <a:bodyPr>
            <a:normAutofit/>
          </a:bodyPr>
          <a:lstStyle>
            <a:lvl1pPr marL="0" indent="0">
              <a:buNone/>
              <a:defRPr sz="1292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46191" indent="-246191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30" y="6601717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738" b="0">
                <a:solidFill>
                  <a:srgbClr val="8C8C8C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601717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38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6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aseCode">
            <a:extLst>
              <a:ext uri="{FF2B5EF4-FFF2-40B4-BE49-F238E27FC236}">
                <a16:creationId xmlns:a16="http://schemas.microsoft.com/office/drawing/2014/main" id="{22F7CB80-E903-4EA9-9D37-5D226DF16220}"/>
              </a:ext>
            </a:extLst>
          </p:cNvPr>
          <p:cNvSpPr txBox="1"/>
          <p:nvPr userDrawn="1"/>
        </p:nvSpPr>
        <p:spPr>
          <a:xfrm>
            <a:off x="4751388" y="673218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A9618A46-E981-4C4F-B570-1F889A6C7B14}"/>
              </a:ext>
            </a:extLst>
          </p:cNvPr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Consulting LLP.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FF8F8-FD23-4297-8DB6-06F5E201A330}"/>
              </a:ext>
            </a:extLst>
          </p:cNvPr>
          <p:cNvSpPr txBox="1"/>
          <p:nvPr userDrawn="1"/>
        </p:nvSpPr>
        <p:spPr>
          <a:xfrm>
            <a:off x="8536782" y="6721557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16535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571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9875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7884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1" y="1005840"/>
            <a:ext cx="8353933" cy="494238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Picture 6" descr="DEL_CO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C38465DB-AC06-4839-B633-1FE5D39062F7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087237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7151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28736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81620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1867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4878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308947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348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800679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3534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560701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825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2629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3024505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54625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11757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54886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038291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143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926735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16385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016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7250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072542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95588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73874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539511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66216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0816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905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713752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645618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82865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7178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35347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19514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47688"/>
            <a:ext cx="834548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Line 36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106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7297920D-F45E-44CE-8996-C048252FC6C9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5727712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7075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00125"/>
            <a:ext cx="4092575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00125"/>
            <a:ext cx="4094162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14835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gray">
          <a:xfrm>
            <a:off x="406400" y="522288"/>
            <a:ext cx="8331200" cy="25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59" y="661352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437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2305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1" y="1005840"/>
            <a:ext cx="8353933" cy="494238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Picture 6" descr="DEL_CO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C38465DB-AC06-4839-B633-1FE5D39062F7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pic>
        <p:nvPicPr>
          <p:cNvPr id="21506" name="Picture 2" descr="C:\Users\rajparmar\Documents\Engagements\2015\Principal Financial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36" y="6549352"/>
            <a:ext cx="543389" cy="2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71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67277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gray">
          <a:xfrm>
            <a:off x="893763" y="4756150"/>
            <a:ext cx="15843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AFAF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3700" indent="-2095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Deloitte Consulting LLP</a:t>
            </a:r>
          </a:p>
        </p:txBody>
      </p:sp>
      <p:pic>
        <p:nvPicPr>
          <p:cNvPr id="6" name="Picture 16" descr="LLP logo with big space cop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19800"/>
            <a:ext cx="1446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3763" y="2581275"/>
            <a:ext cx="6580187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3763" y="3402013"/>
            <a:ext cx="6581775" cy="4397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88828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5724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7552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00125"/>
            <a:ext cx="4092575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00125"/>
            <a:ext cx="4094162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2246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50666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43036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2291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62828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99381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8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418159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514350"/>
            <a:ext cx="2087563" cy="5621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514350"/>
            <a:ext cx="6110287" cy="562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96078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7075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00125"/>
            <a:ext cx="4092575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00125"/>
            <a:ext cx="4094162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17457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9131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80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7330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5654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2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2296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28726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40644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5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19368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26272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601536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2717451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315148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863641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501667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77904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83509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52128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4419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873675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915374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9717582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54485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246292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2926256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871642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6241962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881790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7823376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12550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916471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7231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892787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11310430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44084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13732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4262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9"/>
            <a:ext cx="8388000" cy="360363"/>
          </a:xfrm>
        </p:spPr>
        <p:txBody>
          <a:bodyPr>
            <a:normAutofit/>
          </a:bodyPr>
          <a:lstStyle>
            <a:lvl1pPr marL="0" indent="0">
              <a:buNone/>
              <a:defRPr sz="1292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46191" indent="-246191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30" y="6601717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738" b="0">
                <a:solidFill>
                  <a:srgbClr val="8C8C8C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601717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38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315234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087" y="137197"/>
            <a:ext cx="8503827" cy="548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4570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9219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401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6115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0053533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4075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018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2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4474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03142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41908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1083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3529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549532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187258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38005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383639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025720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667177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02960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642258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746219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554538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077729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348663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310514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8099571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40994395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93284689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9550873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71553356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718179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19512423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26347316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17424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7645803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9625804"/>
      </p:ext>
    </p:extLst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18660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51773103"/>
      </p:ext>
    </p:extLst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042504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251264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9"/>
            <a:ext cx="8388000" cy="360363"/>
          </a:xfrm>
        </p:spPr>
        <p:txBody>
          <a:bodyPr>
            <a:normAutofit/>
          </a:bodyPr>
          <a:lstStyle>
            <a:lvl1pPr marL="0" indent="0">
              <a:buNone/>
              <a:defRPr sz="1292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46191" indent="-246191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30" y="6601717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738" b="0">
                <a:solidFill>
                  <a:srgbClr val="8C8C8C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601717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38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7140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9522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71791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329569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2F65FA80-C476-482C-A6BC-3B51F3F3FCB3}"/>
              </a:ext>
            </a:extLst>
          </p:cNvPr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Consulting LLP.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777CF-ED07-4D85-B409-1E5751706BF3}"/>
              </a:ext>
            </a:extLst>
          </p:cNvPr>
          <p:cNvSpPr txBox="1"/>
          <p:nvPr userDrawn="1"/>
        </p:nvSpPr>
        <p:spPr>
          <a:xfrm>
            <a:off x="8536782" y="6721557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42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656607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3729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1293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542755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2148341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898966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712FEC-A9D5-4BB6-9DC6-0FFAB56DBB9F}"/>
              </a:ext>
            </a:extLst>
          </p:cNvPr>
          <p:cNvSpPr txBox="1"/>
          <p:nvPr userDrawn="1"/>
        </p:nvSpPr>
        <p:spPr>
          <a:xfrm>
            <a:off x="4751388" y="673218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Sentry – Non-Standard Auto Market Analysis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73FE9EA1-1983-4E5A-8387-817646DF851E}"/>
              </a:ext>
            </a:extLst>
          </p:cNvPr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Consulting LLP.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ACD72-3E88-4C33-9427-53237B5030F2}"/>
              </a:ext>
            </a:extLst>
          </p:cNvPr>
          <p:cNvSpPr txBox="1"/>
          <p:nvPr userDrawn="1"/>
        </p:nvSpPr>
        <p:spPr>
          <a:xfrm>
            <a:off x="8536782" y="6721557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9555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7572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087" y="137197"/>
            <a:ext cx="8503827" cy="548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359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5818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5" y="381004"/>
            <a:ext cx="8164287" cy="36671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1725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9889" y="883949"/>
            <a:ext cx="8164512" cy="466725"/>
          </a:xfrm>
        </p:spPr>
        <p:txBody>
          <a:bodyPr/>
          <a:lstStyle>
            <a:lvl1pPr>
              <a:defRPr>
                <a:solidFill>
                  <a:srgbClr val="31313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84633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>
            <a:lvl1pPr marL="119063" indent="-119063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 b="0" dirty="0">
                <a:solidFill>
                  <a:srgbClr val="000000"/>
                </a:solidFill>
                <a:cs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2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40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aseCode">
            <a:extLst>
              <a:ext uri="{FF2B5EF4-FFF2-40B4-BE49-F238E27FC236}">
                <a16:creationId xmlns:a16="http://schemas.microsoft.com/office/drawing/2014/main" id="{461689B8-CEA2-406B-81E0-C5568DA3AC8B}"/>
              </a:ext>
            </a:extLst>
          </p:cNvPr>
          <p:cNvSpPr txBox="1"/>
          <p:nvPr userDrawn="1"/>
        </p:nvSpPr>
        <p:spPr>
          <a:xfrm>
            <a:off x="4751388" y="673218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84D7A362-4940-44A5-8EE5-B41E87DAED3E}"/>
              </a:ext>
            </a:extLst>
          </p:cNvPr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Consulting LLP.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05A94-3D9A-460A-9CD4-24EA4F71A7EA}"/>
              </a:ext>
            </a:extLst>
          </p:cNvPr>
          <p:cNvSpPr txBox="1"/>
          <p:nvPr userDrawn="1"/>
        </p:nvSpPr>
        <p:spPr>
          <a:xfrm>
            <a:off x="8536782" y="6721557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68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0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386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9861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 anchor="b" anchorCtr="1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1764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0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91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0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545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0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048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8809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09583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2018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32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2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92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746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335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99348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6987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58567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90060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4716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74408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0847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616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6316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5753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14717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05800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39001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37371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8332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89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 bwMode="auto">
          <a:xfrm>
            <a:off x="792163" y="1177925"/>
            <a:ext cx="400526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bg1"/>
                </a:solidFill>
                <a:latin typeface="Arial" charset="0"/>
              </a:defRPr>
            </a:lvl1pPr>
            <a:lvl2pPr marL="169863" indent="-168275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b="0" dirty="0">
                <a:solidFill>
                  <a:srgbClr val="000000"/>
                </a:solidFill>
                <a:cs typeface="Arial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7027382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2879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0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2149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188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3713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9486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5780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1962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4814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5968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4429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3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2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1597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249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627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6299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2406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50441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7096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872482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94319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05501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27526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339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6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9536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30682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23236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07019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201933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211866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7639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58450664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780072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26574895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245520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9" Type="http://schemas.openxmlformats.org/officeDocument/2006/relationships/image" Target="../media/image3.png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oleObject" Target="../embeddings/oleObject3.bin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tags" Target="../tags/tag3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vmlDrawing" Target="../drawings/vmlDrawing3.v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38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41" Type="http://schemas.openxmlformats.org/officeDocument/2006/relationships/theme" Target="../theme/theme4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37" Type="http://schemas.openxmlformats.org/officeDocument/2006/relationships/slideLayout" Target="../slideLayouts/slideLayout146.xml"/><Relationship Id="rId40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4.xml"/><Relationship Id="rId43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26" Type="http://schemas.openxmlformats.org/officeDocument/2006/relationships/slideLayout" Target="../slideLayouts/slideLayout187.xml"/><Relationship Id="rId39" Type="http://schemas.openxmlformats.org/officeDocument/2006/relationships/tags" Target="../tags/tag5.xml"/><Relationship Id="rId3" Type="http://schemas.openxmlformats.org/officeDocument/2006/relationships/slideLayout" Target="../slideLayouts/slideLayout164.xml"/><Relationship Id="rId21" Type="http://schemas.openxmlformats.org/officeDocument/2006/relationships/slideLayout" Target="../slideLayouts/slideLayout182.xml"/><Relationship Id="rId34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5" Type="http://schemas.openxmlformats.org/officeDocument/2006/relationships/slideLayout" Target="../slideLayouts/slideLayout186.xml"/><Relationship Id="rId33" Type="http://schemas.openxmlformats.org/officeDocument/2006/relationships/slideLayout" Target="../slideLayouts/slideLayout194.xml"/><Relationship Id="rId38" Type="http://schemas.openxmlformats.org/officeDocument/2006/relationships/vmlDrawing" Target="../drawings/vmlDrawing5.v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81.xml"/><Relationship Id="rId29" Type="http://schemas.openxmlformats.org/officeDocument/2006/relationships/slideLayout" Target="../slideLayouts/slideLayout190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24" Type="http://schemas.openxmlformats.org/officeDocument/2006/relationships/slideLayout" Target="../slideLayouts/slideLayout185.xml"/><Relationship Id="rId32" Type="http://schemas.openxmlformats.org/officeDocument/2006/relationships/slideLayout" Target="../slideLayouts/slideLayout193.xml"/><Relationship Id="rId37" Type="http://schemas.openxmlformats.org/officeDocument/2006/relationships/theme" Target="../theme/theme6.xml"/><Relationship Id="rId40" Type="http://schemas.openxmlformats.org/officeDocument/2006/relationships/oleObject" Target="../embeddings/oleObject5.bin"/><Relationship Id="rId5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76.xml"/><Relationship Id="rId23" Type="http://schemas.openxmlformats.org/officeDocument/2006/relationships/slideLayout" Target="../slideLayouts/slideLayout184.xml"/><Relationship Id="rId28" Type="http://schemas.openxmlformats.org/officeDocument/2006/relationships/slideLayout" Target="../slideLayouts/slideLayout189.xml"/><Relationship Id="rId36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71.xml"/><Relationship Id="rId19" Type="http://schemas.openxmlformats.org/officeDocument/2006/relationships/slideLayout" Target="../slideLayouts/slideLayout180.xml"/><Relationship Id="rId31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Relationship Id="rId22" Type="http://schemas.openxmlformats.org/officeDocument/2006/relationships/slideLayout" Target="../slideLayouts/slideLayout183.xml"/><Relationship Id="rId27" Type="http://schemas.openxmlformats.org/officeDocument/2006/relationships/slideLayout" Target="../slideLayouts/slideLayout188.xml"/><Relationship Id="rId30" Type="http://schemas.openxmlformats.org/officeDocument/2006/relationships/slideLayout" Target="../slideLayouts/slideLayout191.xml"/><Relationship Id="rId35" Type="http://schemas.openxmlformats.org/officeDocument/2006/relationships/slideLayout" Target="../slideLayouts/slideLayout1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10.xml"/><Relationship Id="rId18" Type="http://schemas.openxmlformats.org/officeDocument/2006/relationships/slideLayout" Target="../slideLayouts/slideLayout215.xml"/><Relationship Id="rId26" Type="http://schemas.openxmlformats.org/officeDocument/2006/relationships/slideLayout" Target="../slideLayouts/slideLayout223.xml"/><Relationship Id="rId39" Type="http://schemas.openxmlformats.org/officeDocument/2006/relationships/oleObject" Target="../embeddings/oleObject7.bin"/><Relationship Id="rId3" Type="http://schemas.openxmlformats.org/officeDocument/2006/relationships/slideLayout" Target="../slideLayouts/slideLayout200.xml"/><Relationship Id="rId21" Type="http://schemas.openxmlformats.org/officeDocument/2006/relationships/slideLayout" Target="../slideLayouts/slideLayout218.xml"/><Relationship Id="rId34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14.xml"/><Relationship Id="rId25" Type="http://schemas.openxmlformats.org/officeDocument/2006/relationships/slideLayout" Target="../slideLayouts/slideLayout222.xml"/><Relationship Id="rId33" Type="http://schemas.openxmlformats.org/officeDocument/2006/relationships/slideLayout" Target="../slideLayouts/slideLayout230.xml"/><Relationship Id="rId38" Type="http://schemas.openxmlformats.org/officeDocument/2006/relationships/tags" Target="../tags/tag7.xml"/><Relationship Id="rId2" Type="http://schemas.openxmlformats.org/officeDocument/2006/relationships/slideLayout" Target="../slideLayouts/slideLayout199.xml"/><Relationship Id="rId16" Type="http://schemas.openxmlformats.org/officeDocument/2006/relationships/slideLayout" Target="../slideLayouts/slideLayout213.xml"/><Relationship Id="rId20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24" Type="http://schemas.openxmlformats.org/officeDocument/2006/relationships/slideLayout" Target="../slideLayouts/slideLayout221.xml"/><Relationship Id="rId32" Type="http://schemas.openxmlformats.org/officeDocument/2006/relationships/slideLayout" Target="../slideLayouts/slideLayout229.xml"/><Relationship Id="rId37" Type="http://schemas.openxmlformats.org/officeDocument/2006/relationships/vmlDrawing" Target="../drawings/vmlDrawing7.v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12.xml"/><Relationship Id="rId23" Type="http://schemas.openxmlformats.org/officeDocument/2006/relationships/slideLayout" Target="../slideLayouts/slideLayout220.xml"/><Relationship Id="rId28" Type="http://schemas.openxmlformats.org/officeDocument/2006/relationships/slideLayout" Target="../slideLayouts/slideLayout225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07.xml"/><Relationship Id="rId19" Type="http://schemas.openxmlformats.org/officeDocument/2006/relationships/slideLayout" Target="../slideLayouts/slideLayout216.xml"/><Relationship Id="rId31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219.xml"/><Relationship Id="rId27" Type="http://schemas.openxmlformats.org/officeDocument/2006/relationships/slideLayout" Target="../slideLayouts/slideLayout224.xml"/><Relationship Id="rId30" Type="http://schemas.openxmlformats.org/officeDocument/2006/relationships/slideLayout" Target="../slideLayouts/slideLayout227.xml"/><Relationship Id="rId35" Type="http://schemas.openxmlformats.org/officeDocument/2006/relationships/slideLayout" Target="../slideLayouts/slideLayout2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8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3260269A-FC02-4A91-9772-DC522208C949}"/>
              </a:ext>
            </a:extLst>
          </p:cNvPr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Consulting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8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6" r:id="rId32"/>
    <p:sldLayoutId id="2147483797" r:id="rId33"/>
    <p:sldLayoutId id="2147483798" r:id="rId34"/>
    <p:sldLayoutId id="2147483979" r:id="rId35"/>
    <p:sldLayoutId id="2147484020" r:id="rId36"/>
    <p:sldLayoutId id="2147484022" r:id="rId37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372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022">
          <p15:clr>
            <a:srgbClr val="F26B43"/>
          </p15:clr>
        </p15:guide>
        <p15:guide id="12" pos="1137">
          <p15:clr>
            <a:srgbClr val="F26B43"/>
          </p15:clr>
        </p15:guide>
        <p15:guide id="13" pos="1920">
          <p15:clr>
            <a:srgbClr val="F26B43"/>
          </p15:clr>
        </p15:guide>
        <p15:guide id="14" pos="2033">
          <p15:clr>
            <a:srgbClr val="F26B43"/>
          </p15:clr>
        </p15:guide>
        <p15:guide id="15" pos="4620">
          <p15:clr>
            <a:srgbClr val="F26B43"/>
          </p15:clr>
        </p15:guide>
        <p15:guide id="16" pos="2823">
          <p15:clr>
            <a:srgbClr val="F26B43"/>
          </p15:clr>
        </p15:guide>
        <p15:guide id="17" pos="2937">
          <p15:clr>
            <a:srgbClr val="F26B43"/>
          </p15:clr>
        </p15:guide>
        <p15:guide id="18" pos="2880">
          <p15:clr>
            <a:srgbClr val="F26B43"/>
          </p15:clr>
        </p15:guide>
        <p15:guide id="19" pos="4734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900" b="0" dirty="0">
                <a:solidFill>
                  <a:srgbClr val="000000"/>
                </a:solidFill>
                <a:cs typeface="Arial" panose="020B0604020202020204" pitchFamily="34" charset="0"/>
              </a:rPr>
              <a:t>- </a:t>
            </a:r>
            <a:fld id="{BBBC1CB2-E2BD-4543-973C-485A448B8FDA}" type="slidenum">
              <a:rPr lang="en-US" altLang="en-US" sz="900" b="0">
                <a:solidFill>
                  <a:srgbClr val="000000"/>
                </a:solidFill>
                <a:cs typeface="Arial" panose="020B0604020202020204" pitchFamily="34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en-US" sz="900" b="0" dirty="0">
                <a:solidFill>
                  <a:srgbClr val="000000"/>
                </a:solidFill>
                <a:cs typeface="Arial" panose="020B0604020202020204" pitchFamily="34" charset="0"/>
              </a:rPr>
              <a:t> -</a:t>
            </a:r>
          </a:p>
        </p:txBody>
      </p:sp>
      <p:pic>
        <p:nvPicPr>
          <p:cNvPr id="41989" name="Picture 6" descr="DEL_COL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1" r:id="rId37"/>
  </p:sldLayoutIdLst>
  <p:hf hd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5095342" y="6718155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buSzPct val="100000"/>
            </a:pPr>
            <a:r>
              <a:rPr lang="en-US" sz="650" dirty="0">
                <a:solidFill>
                  <a:prstClr val="black"/>
                </a:solidFill>
              </a:rPr>
              <a:t>GCM Target Global Operating Model – response to RFP</a:t>
            </a:r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718156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2017 Deloitte Consulting 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0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  <p:sldLayoutId id="2147483870" r:id="rId27"/>
    <p:sldLayoutId id="2147483871" r:id="rId28"/>
    <p:sldLayoutId id="2147483872" r:id="rId29"/>
    <p:sldLayoutId id="2147483873" r:id="rId30"/>
    <p:sldLayoutId id="2147483874" r:id="rId31"/>
    <p:sldLayoutId id="2147483875" r:id="rId32"/>
    <p:sldLayoutId id="2147483876" r:id="rId33"/>
    <p:sldLayoutId id="2147483877" r:id="rId34"/>
    <p:sldLayoutId id="2147483878" r:id="rId35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372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022">
          <p15:clr>
            <a:srgbClr val="F26B43"/>
          </p15:clr>
        </p15:guide>
        <p15:guide id="12" pos="1137">
          <p15:clr>
            <a:srgbClr val="F26B43"/>
          </p15:clr>
        </p15:guide>
        <p15:guide id="13" pos="1920">
          <p15:clr>
            <a:srgbClr val="F26B43"/>
          </p15:clr>
        </p15:guide>
        <p15:guide id="14" pos="2033">
          <p15:clr>
            <a:srgbClr val="F26B43"/>
          </p15:clr>
        </p15:guide>
        <p15:guide id="15" pos="4620">
          <p15:clr>
            <a:srgbClr val="F26B43"/>
          </p15:clr>
        </p15:guide>
        <p15:guide id="16" pos="2823">
          <p15:clr>
            <a:srgbClr val="F26B43"/>
          </p15:clr>
        </p15:guide>
        <p15:guide id="17" pos="2937">
          <p15:clr>
            <a:srgbClr val="F26B43"/>
          </p15:clr>
        </p15:guide>
        <p15:guide id="18" pos="2880">
          <p15:clr>
            <a:srgbClr val="F26B43"/>
          </p15:clr>
        </p15:guide>
        <p15:guide id="19" pos="4734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C38465DB-AC06-4839-B633-1FE5D39062F7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pic>
        <p:nvPicPr>
          <p:cNvPr id="11269" name="Picture 6" descr="DEL_COL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59" y="661352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2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  <p:sldLayoutId id="2147483902" r:id="rId22"/>
    <p:sldLayoutId id="2147483903" r:id="rId23"/>
    <p:sldLayoutId id="2147483904" r:id="rId24"/>
    <p:sldLayoutId id="2147483905" r:id="rId25"/>
    <p:sldLayoutId id="2147483906" r:id="rId26"/>
    <p:sldLayoutId id="2147483907" r:id="rId27"/>
    <p:sldLayoutId id="2147483908" r:id="rId28"/>
    <p:sldLayoutId id="2147483909" r:id="rId29"/>
    <p:sldLayoutId id="2147483912" r:id="rId30"/>
    <p:sldLayoutId id="2147483913" r:id="rId31"/>
    <p:sldLayoutId id="2147483914" r:id="rId32"/>
    <p:sldLayoutId id="2147483915" r:id="rId33"/>
    <p:sldLayoutId id="2147483916" r:id="rId34"/>
    <p:sldLayoutId id="2147483917" r:id="rId35"/>
    <p:sldLayoutId id="2147483918" r:id="rId36"/>
    <p:sldLayoutId id="2147483922" r:id="rId37"/>
    <p:sldLayoutId id="2147483923" r:id="rId38"/>
    <p:sldLayoutId id="2147483924" r:id="rId39"/>
    <p:sldLayoutId id="2147483925" r:id="rId40"/>
  </p:sldLayoutIdLst>
  <p:hf hdr="0" dt="0"/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7"/>
          <p:cNvSpPr>
            <a:spLocks noChangeShapeType="1"/>
          </p:cNvSpPr>
          <p:nvPr/>
        </p:nvSpPr>
        <p:spPr bwMode="gray">
          <a:xfrm>
            <a:off x="392113" y="806450"/>
            <a:ext cx="8356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707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8463" y="1000125"/>
            <a:ext cx="8339137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</a:rPr>
              <a:t>- </a:t>
            </a:r>
            <a:fld id="{EE0F2FE3-8866-4478-8343-8E505906C0B0}" type="slidenum">
              <a:rPr lang="en-US" sz="900" b="0" smtClean="0">
                <a:solidFill>
                  <a:srgbClr val="000000"/>
                </a:solidFill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1030" name="Picture 6" descr="DEL_CO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7488" y="6545263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35"/>
          <p:cNvSpPr>
            <a:spLocks noChangeShapeType="1"/>
          </p:cNvSpPr>
          <p:nvPr/>
        </p:nvSpPr>
        <p:spPr bwMode="gray">
          <a:xfrm>
            <a:off x="469900" y="992188"/>
            <a:ext cx="85042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52" tIns="73152" rIns="73152" bIns="73152" anchor="ctr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1032" name="Picture 2" descr="C:\Users\kerose\Desktop\nyl_slg_logo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1" t="11542" r="4910"/>
          <a:stretch>
            <a:fillRect/>
          </a:stretch>
        </p:blipFill>
        <p:spPr bwMode="auto">
          <a:xfrm>
            <a:off x="8288338" y="6321425"/>
            <a:ext cx="457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hf hd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4751388" y="673218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buSzPct val="100000"/>
            </a:pPr>
            <a:r>
              <a:rPr lang="en-US" sz="650" dirty="0">
                <a:solidFill>
                  <a:prstClr val="black"/>
                </a:solidFill>
              </a:rPr>
              <a:t>GCM Target Global Operating Model – response to RFP</a:t>
            </a:r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73219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2017 Deloitte Consulting 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721557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  <p:sldLayoutId id="2147483959" r:id="rId18"/>
    <p:sldLayoutId id="2147483960" r:id="rId19"/>
    <p:sldLayoutId id="2147483961" r:id="rId20"/>
    <p:sldLayoutId id="2147483962" r:id="rId21"/>
    <p:sldLayoutId id="2147483963" r:id="rId22"/>
    <p:sldLayoutId id="2147483964" r:id="rId23"/>
    <p:sldLayoutId id="2147483965" r:id="rId24"/>
    <p:sldLayoutId id="2147483966" r:id="rId25"/>
    <p:sldLayoutId id="2147483967" r:id="rId26"/>
    <p:sldLayoutId id="2147483968" r:id="rId27"/>
    <p:sldLayoutId id="2147483969" r:id="rId28"/>
    <p:sldLayoutId id="2147483970" r:id="rId29"/>
    <p:sldLayoutId id="2147483971" r:id="rId30"/>
    <p:sldLayoutId id="2147483972" r:id="rId31"/>
    <p:sldLayoutId id="2147483973" r:id="rId32"/>
    <p:sldLayoutId id="2147483974" r:id="rId33"/>
    <p:sldLayoutId id="2147483975" r:id="rId34"/>
    <p:sldLayoutId id="2147483976" r:id="rId35"/>
    <p:sldLayoutId id="2147483978" r:id="rId36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372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022">
          <p15:clr>
            <a:srgbClr val="F26B43"/>
          </p15:clr>
        </p15:guide>
        <p15:guide id="12" pos="1137">
          <p15:clr>
            <a:srgbClr val="F26B43"/>
          </p15:clr>
        </p15:guide>
        <p15:guide id="13" pos="1920">
          <p15:clr>
            <a:srgbClr val="F26B43"/>
          </p15:clr>
        </p15:guide>
        <p15:guide id="14" pos="2033">
          <p15:clr>
            <a:srgbClr val="F26B43"/>
          </p15:clr>
        </p15:guide>
        <p15:guide id="15" pos="4620">
          <p15:clr>
            <a:srgbClr val="F26B43"/>
          </p15:clr>
        </p15:guide>
        <p15:guide id="16" pos="2823">
          <p15:clr>
            <a:srgbClr val="F26B43"/>
          </p15:clr>
        </p15:guide>
        <p15:guide id="17" pos="2937">
          <p15:clr>
            <a:srgbClr val="F26B43"/>
          </p15:clr>
        </p15:guide>
        <p15:guide id="18" pos="2880">
          <p15:clr>
            <a:srgbClr val="F26B43"/>
          </p15:clr>
        </p15:guide>
        <p15:guide id="19" pos="4734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8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4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4751388" y="647699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buSzPct val="100000"/>
            </a:pPr>
            <a:r>
              <a:rPr lang="en-US" sz="650" dirty="0">
                <a:solidFill>
                  <a:prstClr val="black"/>
                </a:solidFill>
              </a:rPr>
              <a:t>GCM Target Global Operating Model – response to RFP</a:t>
            </a:r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2017 Deloitte Consulting 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4012" r:id="rId28"/>
    <p:sldLayoutId id="2147484013" r:id="rId29"/>
    <p:sldLayoutId id="2147484014" r:id="rId30"/>
    <p:sldLayoutId id="2147484015" r:id="rId31"/>
    <p:sldLayoutId id="2147484016" r:id="rId32"/>
    <p:sldLayoutId id="2147484017" r:id="rId33"/>
    <p:sldLayoutId id="2147484018" r:id="rId34"/>
    <p:sldLayoutId id="2147484019" r:id="rId35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372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022">
          <p15:clr>
            <a:srgbClr val="F26B43"/>
          </p15:clr>
        </p15:guide>
        <p15:guide id="12" pos="1137">
          <p15:clr>
            <a:srgbClr val="F26B43"/>
          </p15:clr>
        </p15:guide>
        <p15:guide id="13" pos="1920">
          <p15:clr>
            <a:srgbClr val="F26B43"/>
          </p15:clr>
        </p15:guide>
        <p15:guide id="14" pos="2033">
          <p15:clr>
            <a:srgbClr val="F26B43"/>
          </p15:clr>
        </p15:guide>
        <p15:guide id="15" pos="4620">
          <p15:clr>
            <a:srgbClr val="F26B43"/>
          </p15:clr>
        </p15:guide>
        <p15:guide id="16" pos="2823">
          <p15:clr>
            <a:srgbClr val="F26B43"/>
          </p15:clr>
        </p15:guide>
        <p15:guide id="17" pos="2937">
          <p15:clr>
            <a:srgbClr val="F26B43"/>
          </p15:clr>
        </p15:guide>
        <p15:guide id="18" pos="2880">
          <p15:clr>
            <a:srgbClr val="F26B43"/>
          </p15:clr>
        </p15:guide>
        <p15:guide id="19" pos="4734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16" y="1300405"/>
            <a:ext cx="3749040" cy="374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6237" y="5864229"/>
            <a:ext cx="7800625" cy="505645"/>
          </a:xfrm>
        </p:spPr>
        <p:txBody>
          <a:bodyPr/>
          <a:lstStyle/>
          <a:p>
            <a:r>
              <a:rPr lang="en-US" dirty="0"/>
              <a:t>American Modern Insurance Group (AMIG)</a:t>
            </a:r>
          </a:p>
          <a:p>
            <a:r>
              <a:rPr lang="en-US" dirty="0"/>
              <a:t>ClaimCenter Fraud Analysis and Authorization Review</a:t>
            </a:r>
          </a:p>
          <a:p>
            <a:pPr lvl="1"/>
            <a:r>
              <a:rPr lang="en-US" dirty="0"/>
              <a:t>Deloitte Consulting Proposal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7" y="6232372"/>
            <a:ext cx="4195762" cy="298450"/>
          </a:xfrm>
        </p:spPr>
        <p:txBody>
          <a:bodyPr/>
          <a:lstStyle/>
          <a:p>
            <a:r>
              <a:rPr lang="en-US" sz="1050" dirty="0"/>
              <a:t>Oct 15, 2018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47763" y="383408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E304737-898F-C545-B828-AC733391C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79" b="33085"/>
          <a:stretch/>
        </p:blipFill>
        <p:spPr>
          <a:xfrm>
            <a:off x="381000" y="317501"/>
            <a:ext cx="1287951" cy="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Years in company/ Credit score of adjustor and other external variables to be analyzed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 the external sources of data like EASI/ ISO/ Lexus Nexus </a:t>
            </a:r>
            <a:r>
              <a:rPr lang="en-US" dirty="0" err="1"/>
              <a:t>etc</a:t>
            </a:r>
            <a:r>
              <a:rPr lang="en-US" dirty="0"/>
              <a:t> to find more information about the adjustors and see how they can help predict/ flag their fraudulent cases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pulling in the external information, use them to check for historical fraud.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08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Users(Managers/ Adjusters) changing the Authority Limits Frequently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user/ adjustor changes his/ her authority limit frequently and misuses that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users with role as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Keeping Track on the change in Authority limits of the Adjusters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 users who has access to Change the Authority Limits i.e., Who has role 'User Admin' Assigned to them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69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141C3C-2858-4A68-B224-4EE1F34E0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392473" y="5668886"/>
            <a:ext cx="5299217" cy="847471"/>
          </a:xfrm>
        </p:spPr>
        <p:txBody>
          <a:bodyPr/>
          <a:lstStyle/>
          <a:p>
            <a:pPr>
              <a:lnSpc>
                <a:spcPts val="900"/>
              </a:lnSpc>
            </a:pPr>
            <a:r>
              <a:rPr lang="en-US" sz="700" b="1" dirty="0"/>
              <a:t>About Deloitte</a:t>
            </a:r>
            <a:br>
              <a:rPr lang="en-US" sz="700" dirty="0"/>
            </a:br>
            <a:r>
              <a:rPr lang="en-US" sz="700" dirty="0"/>
              <a:t>Deloitte refers to one or more of Deloitte Touche Tohmatsu Limited, a UK private company limited by guarantee, and its network of member firms, each of which is a legally separate and independent entity. Please see www.deloitte.com/about for a detailed description of the legal structure of Deloitte Touche Tohmatsu Limited and its member firms. Please see www.deloitte.com/us/about for a detailed description of the legal structure of Deloitte LLP and its subsidiaries. Certain services may not be available to attest clients under the rules and regulations of public accounting.</a:t>
            </a:r>
          </a:p>
        </p:txBody>
      </p:sp>
    </p:spTree>
    <p:extLst>
      <p:ext uri="{BB962C8B-B14F-4D97-AF65-F5344CB8AC3E}">
        <p14:creationId xmlns:p14="http://schemas.microsoft.com/office/powerpoint/2010/main" val="35035146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Number of approvals that a claim goes through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9"/>
            <a:ext cx="8385802" cy="1695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Summary of the # of approvals that a claim goes through and the distribution of the same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Find the # of approvals each claim has gone through and plot a pie chart of the same to see the distribution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dirty="0"/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7" y="3086728"/>
            <a:ext cx="5757863" cy="270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Maximum (~63%) of the claims go through 2 approvals.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About 22% go through directly by the assigned user/ adjustor.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The % of claims that go through 3 or more users is a marginal ~2.5%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76237" y="2984024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055A33-4E85-41F1-8FF0-88F2425661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8" y="3212787"/>
            <a:ext cx="1958415" cy="1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836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Manual payments Fraud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Manual checks are made without any management approval or with limited approval/sign-off.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Manual checks are deliberately made to the wrong parties.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Transactions per claim handler – assuming a similar caseload, any noticeable changes in average transactions (</a:t>
            </a:r>
            <a:r>
              <a:rPr lang="en-US" dirty="0" err="1"/>
              <a:t>i.e</a:t>
            </a:r>
            <a:r>
              <a:rPr lang="en-US" dirty="0"/>
              <a:t> checks cut) can raise a flag.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For every adjuster, compare the count and volume of manual payments made against others for similar cases.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Showcase the count of adjustors in buckets of manual payment % amounts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Named parties in checks and Insured names should be same.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dirty="0"/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4410794"/>
            <a:ext cx="4446606" cy="1380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Only one adjustor in the test data had made manual payment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This manual payment was in the range of 10-15% of the total payments made from that adjustor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95356" y="4252255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BD6C989-90F6-462D-ABD6-79C9CF521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17565"/>
              </p:ext>
            </p:extLst>
          </p:nvPr>
        </p:nvGraphicFramePr>
        <p:xfrm>
          <a:off x="4822843" y="4404769"/>
          <a:ext cx="3889358" cy="231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29960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Patterns of historical payments for each adjustor compared to the other adjustors (and this is done by experience level)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in a non-catastrophe scenario, one adjustor has made 100 payments of $150 each for a certain type of accident while the average payment of all other adjustors for such an event is only $50. Then a flag to be raised and investigated further.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Compare the payments made by loss type for each adjustor by analyzing their payments distribution.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Compare the payments of each adjustor with the Mean + SD/ Mean + 2SD/ Mean + 3SD of all the adjustors in that cohort to flag the outliers.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(Experience level unavailable in the data hence done it overall).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endParaRPr lang="en-US" dirty="0"/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3954774"/>
            <a:ext cx="4446606" cy="1836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Maximum payments by adjustors (above the threshold) have been made for loss Cause ‘Explosion’ and ‘Burn or Scald’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5029200" algn="r"/>
              </a:tabLst>
            </a:pPr>
            <a:r>
              <a:rPr lang="en-US" dirty="0"/>
              <a:t>Further deep dive should be done on these as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26399" y="3802260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E82E67-3406-42BB-BA53-13E5E1CAB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08196"/>
              </p:ext>
            </p:extLst>
          </p:nvPr>
        </p:nvGraphicFramePr>
        <p:xfrm>
          <a:off x="4878405" y="3855304"/>
          <a:ext cx="3902753" cy="286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09692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Multiple payments to same party/vendor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those adjustor/insured combinations where there is a high frequency/ severity of payments made (compared to others for the same adjustor for similar events/ causes)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Adjustor- Receiver fraud Pair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Adjustor- Claimant fraud Pair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rollup the claim payments for each Insured/claimant/Receiver and identify those combinations of Insured/claimant/Receiver – Adjustor that have the highest frequency compared to other adjustors that they have faced.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roll that up by adjustor level to see which adjustor has the highest count of customers (for which they have approved the most) against them. Take </a:t>
            </a:r>
            <a:r>
              <a:rPr lang="en-US" dirty="0" err="1"/>
              <a:t>Mean+SD</a:t>
            </a:r>
            <a:r>
              <a:rPr lang="en-US" dirty="0"/>
              <a:t> as the threshold to flag those adjustors above the threshold as compared with the other adjustors.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be done by adjustor experience level.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15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Advisory Allowance Fraud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Insured is a general contractor who is working with 3-4 types of subcontractors, adjusters are allowed to bump the claim amount by a certain % as an advisory allowance. There is an abuse in these types of claims.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adjuster is doing it more often than others. Identify this by the frequency distribution of the adjuster’s claimed advisory allowance.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check if the adjuster is doing it for a specific insured or small group of insureds (multiple times)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88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Authority level fraud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adjuster privileges are changed immediately following catastrophes (hurricanes, tornadoes, floods, etc.) that occurred.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Adjuster is behaving differently in handling catastrophe claims which he/she normally wouldn’t do.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payment distribution of each adjuster against the other adjusters in that region and see the deviation from their allowance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payment distribution by adjuster before and after catastrophe, or prior catastrophes (within a 1-3 year window)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3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Adjuster overpaying the insured than the claimed amount (staying within their authorization limit)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8"/>
            <a:ext cx="8385802" cy="255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an adjustor has a limit of $500 and an insured claims $300 </a:t>
            </a:r>
            <a:r>
              <a:rPr lang="en-US" dirty="0" err="1"/>
              <a:t>fro</a:t>
            </a:r>
            <a:r>
              <a:rPr lang="en-US" dirty="0"/>
              <a:t> him/her. The adjustor approves a payment of $450 with a fraudulent intention. 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 the differences between the claim amount, paid amount and authorization limit for each claim and identify frequent differences.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Assuming the claimed amount from the first reserves setup as the proxy (need to confirm this with Nick).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4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6237" y="823395"/>
            <a:ext cx="8391525" cy="479609"/>
          </a:xfrm>
        </p:spPr>
        <p:txBody>
          <a:bodyPr/>
          <a:lstStyle/>
          <a:p>
            <a:r>
              <a:rPr lang="en-US" sz="1400" dirty="0"/>
              <a:t>Adjustors with Bad history of frauds (Number of claims guidelines/ rules broken)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916" y="413413"/>
            <a:ext cx="8391525" cy="334101"/>
          </a:xfrm>
        </p:spPr>
        <p:txBody>
          <a:bodyPr/>
          <a:lstStyle/>
          <a:p>
            <a:r>
              <a:rPr lang="en-US" dirty="0"/>
              <a:t>Fraud Scenarios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D1524D-1F7F-E640-97E9-08381C5DD6FF}"/>
              </a:ext>
            </a:extLst>
          </p:cNvPr>
          <p:cNvSpPr txBox="1">
            <a:spLocks/>
          </p:cNvSpPr>
          <p:nvPr/>
        </p:nvSpPr>
        <p:spPr>
          <a:xfrm>
            <a:off x="381960" y="1752519"/>
            <a:ext cx="8385802" cy="135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Scenario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are a lot of complaints/ historical fraud cases against an adjustor – flag to be raised. 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Method of Analysis</a:t>
            </a:r>
          </a:p>
          <a:p>
            <a:r>
              <a:rPr lang="en-US" dirty="0"/>
              <a:t>Check the fraud/ conduct of each adjustor to look for count of fraudulent/ mis-conduct cases for each adjustor. Ones with a high # of mis-conduct historical cases are the one’s to be flagged.</a:t>
            </a:r>
          </a:p>
          <a:p>
            <a:pPr>
              <a:spcAft>
                <a:spcPts val="400"/>
              </a:spcAft>
              <a:tabLst>
                <a:tab pos="5029200" algn="r"/>
              </a:tabLst>
            </a:pP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86D322D-AF93-4948-B2E0-B8313D2020EB}"/>
              </a:ext>
            </a:extLst>
          </p:cNvPr>
          <p:cNvSpPr txBox="1">
            <a:spLocks/>
          </p:cNvSpPr>
          <p:nvPr/>
        </p:nvSpPr>
        <p:spPr>
          <a:xfrm>
            <a:off x="376238" y="5022850"/>
            <a:ext cx="4446606" cy="160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tabLst>
                <a:tab pos="5029200" algn="r"/>
              </a:tabLst>
            </a:pPr>
            <a:r>
              <a:rPr lang="en-US" b="1" dirty="0"/>
              <a:t>Analysis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79732-93EE-DE4C-AAF3-8267A45C79EA}"/>
              </a:ext>
            </a:extLst>
          </p:cNvPr>
          <p:cNvSpPr/>
          <p:nvPr/>
        </p:nvSpPr>
        <p:spPr>
          <a:xfrm>
            <a:off x="381960" y="1700213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F8DCE52-C7D7-BA45-8273-21FDFBAC65EF}"/>
              </a:ext>
            </a:extLst>
          </p:cNvPr>
          <p:cNvSpPr txBox="1">
            <a:spLocks/>
          </p:cNvSpPr>
          <p:nvPr/>
        </p:nvSpPr>
        <p:spPr>
          <a:xfrm>
            <a:off x="7848037" y="1852727"/>
            <a:ext cx="933121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3B05E-30F1-2D4B-9D70-1734C02C1689}"/>
              </a:ext>
            </a:extLst>
          </p:cNvPr>
          <p:cNvSpPr/>
          <p:nvPr/>
        </p:nvSpPr>
        <p:spPr>
          <a:xfrm>
            <a:off x="362842" y="4949366"/>
            <a:ext cx="838580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BC9D7-769C-4C68-ADDB-52D74AD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86496"/>
            <a:ext cx="38102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69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1ACAC10-E114-437A-8A81-234CDA58E235}" vid="{34F66B37-322D-49DC-BBD6-F427F1E32194}"/>
    </a:ext>
  </a:extLst>
</a:theme>
</file>

<file path=ppt/theme/theme2.xml><?xml version="1.0" encoding="utf-8"?>
<a:theme xmlns:a="http://schemas.openxmlformats.org/drawingml/2006/main" name="2_US Consulting Report Template_R1.5V_0109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1ACAC10-E114-437A-8A81-234CDA58E235}" vid="{34F66B37-322D-49DC-BBD6-F427F1E32194}"/>
    </a:ext>
  </a:extLst>
</a:theme>
</file>

<file path=ppt/theme/theme4.xml><?xml version="1.0" encoding="utf-8"?>
<a:theme xmlns:a="http://schemas.openxmlformats.org/drawingml/2006/main" name="13_US Consulting Report Template_R1.5V_0310">
  <a:themeElements>
    <a:clrScheme name="Deloitte Standard Colors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6666FF"/>
      </a:accent3>
      <a:accent4>
        <a:srgbClr val="009999"/>
      </a:accent4>
      <a:accent5>
        <a:srgbClr val="003399"/>
      </a:accent5>
      <a:accent6>
        <a:srgbClr val="99CC33"/>
      </a:accent6>
      <a:hlink>
        <a:srgbClr val="000066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.S. Consulting Report Template_022307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.S. Consulting Report Template_0223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8980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3152" tIns="73152" rIns="73152" bIns="73152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8980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3152" tIns="73152" rIns="73152" bIns="73152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.S. Consulting Report Template_0223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.S. Consulting Report Template_0223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1ACAC10-E114-437A-8A81-234CDA58E235}" vid="{34F66B37-322D-49DC-BBD6-F427F1E32194}"/>
    </a:ext>
  </a:extLst>
</a:theme>
</file>

<file path=ppt/theme/theme7.xml><?xml version="1.0" encoding="utf-8"?>
<a:theme xmlns:a="http://schemas.openxmlformats.org/drawingml/2006/main" name="4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1ACAC10-E114-437A-8A81-234CDA58E235}" vid="{34F66B37-322D-49DC-BBD6-F427F1E32194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27653</TotalTime>
  <Words>1138</Words>
  <Application>Microsoft Office PowerPoint</Application>
  <PresentationFormat>On-screen Show (4:3)</PresentationFormat>
  <Paragraphs>115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Open Sans</vt:lpstr>
      <vt:lpstr>Verdana</vt:lpstr>
      <vt:lpstr>Wingdings</vt:lpstr>
      <vt:lpstr>Wingdings 2</vt:lpstr>
      <vt:lpstr>1_Deloitte 16_9 onscreen</vt:lpstr>
      <vt:lpstr>2_US Consulting Report Template_R1.5V_0109</vt:lpstr>
      <vt:lpstr>2_Deloitte 16_9 onscreen</vt:lpstr>
      <vt:lpstr>13_US Consulting Report Template_R1.5V_0310</vt:lpstr>
      <vt:lpstr>U.S. Consulting Report Template_022307</vt:lpstr>
      <vt:lpstr>3_Deloitte 16_9 onscreen</vt:lpstr>
      <vt:lpstr>4_Deloitte 16_9 onscreen</vt:lpstr>
      <vt:lpstr>think-cell Slide</vt:lpstr>
      <vt:lpstr>PowerPoint Presentation</vt:lpstr>
      <vt:lpstr>Fraud Scenarios</vt:lpstr>
      <vt:lpstr>Fraud Scenarios</vt:lpstr>
      <vt:lpstr>Fraud Scenarios</vt:lpstr>
      <vt:lpstr>Fraud Scenarios</vt:lpstr>
      <vt:lpstr>Fraud Scenarios</vt:lpstr>
      <vt:lpstr>Fraud Scenarios</vt:lpstr>
      <vt:lpstr>Fraud Scenarios</vt:lpstr>
      <vt:lpstr>Fraud Scenarios</vt:lpstr>
      <vt:lpstr>Fraud Scenarios</vt:lpstr>
      <vt:lpstr>Fraud Scenarios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Sangana, Vinod</dc:creator>
  <cp:lastModifiedBy>Shroff, Rajni (US - Boston)</cp:lastModifiedBy>
  <cp:revision>2171</cp:revision>
  <cp:lastPrinted>2018-09-18T14:45:03Z</cp:lastPrinted>
  <dcterms:created xsi:type="dcterms:W3CDTF">2016-07-06T10:19:13Z</dcterms:created>
  <dcterms:modified xsi:type="dcterms:W3CDTF">2018-10-16T01:36:52Z</dcterms:modified>
</cp:coreProperties>
</file>