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0" r:id="rId3"/>
    <p:sldId id="264" r:id="rId4"/>
    <p:sldId id="257" r:id="rId5"/>
    <p:sldId id="261" r:id="rId6"/>
    <p:sldId id="262" r:id="rId7"/>
    <p:sldId id="263" r:id="rId8"/>
    <p:sldId id="265" r:id="rId9"/>
    <p:sldId id="266" r:id="rId10"/>
    <p:sldId id="270" r:id="rId11"/>
    <p:sldId id="269" r:id="rId12"/>
    <p:sldId id="271" r:id="rId13"/>
    <p:sldId id="272" r:id="rId14"/>
    <p:sldId id="273" r:id="rId15"/>
    <p:sldId id="267"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1"/>
    <p:restoredTop sz="94718"/>
  </p:normalViewPr>
  <p:slideViewPr>
    <p:cSldViewPr snapToGrid="0" snapToObjects="1">
      <p:cViewPr varScale="1">
        <p:scale>
          <a:sx n="118" d="100"/>
          <a:sy n="118" d="100"/>
        </p:scale>
        <p:origin x="23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4C984-D701-A843-862A-1A8332635E36}" type="datetimeFigureOut">
              <a:rPr lang="en-US" smtClean="0"/>
              <a:t>4/8/19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9819D-C957-F241-BC5B-0B4D406F35F9}" type="slidenum">
              <a:rPr lang="en-US" smtClean="0"/>
              <a:t>‹#›</a:t>
            </a:fld>
            <a:endParaRPr lang="en-US"/>
          </a:p>
        </p:txBody>
      </p:sp>
    </p:spTree>
    <p:extLst>
      <p:ext uri="{BB962C8B-B14F-4D97-AF65-F5344CB8AC3E}">
        <p14:creationId xmlns:p14="http://schemas.microsoft.com/office/powerpoint/2010/main" val="207414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9819D-C957-F241-BC5B-0B4D406F35F9}" type="slidenum">
              <a:rPr lang="en-US" smtClean="0"/>
              <a:t>17</a:t>
            </a:fld>
            <a:endParaRPr lang="en-US"/>
          </a:p>
        </p:txBody>
      </p:sp>
    </p:spTree>
    <p:extLst>
      <p:ext uri="{BB962C8B-B14F-4D97-AF65-F5344CB8AC3E}">
        <p14:creationId xmlns:p14="http://schemas.microsoft.com/office/powerpoint/2010/main" val="380864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9819D-C957-F241-BC5B-0B4D406F35F9}" type="slidenum">
              <a:rPr lang="en-US" smtClean="0"/>
              <a:t>18</a:t>
            </a:fld>
            <a:endParaRPr lang="en-US"/>
          </a:p>
        </p:txBody>
      </p:sp>
    </p:spTree>
    <p:extLst>
      <p:ext uri="{BB962C8B-B14F-4D97-AF65-F5344CB8AC3E}">
        <p14:creationId xmlns:p14="http://schemas.microsoft.com/office/powerpoint/2010/main" val="346101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C631-5FDB-B348-9340-8A5C2DC4F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D5AE7F-97C5-F94F-B755-BE81E7308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25EA22-E032-7042-A2D8-D7919DE5B928}"/>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5" name="Footer Placeholder 4">
            <a:extLst>
              <a:ext uri="{FF2B5EF4-FFF2-40B4-BE49-F238E27FC236}">
                <a16:creationId xmlns:a16="http://schemas.microsoft.com/office/drawing/2014/main" id="{040CC8DE-AFBD-1742-8090-B36F836E0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B602F-4B6F-1C43-947B-9D14660EBCF7}"/>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170716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8E0B-8305-F743-8851-481A3CA2D9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6D2B50-5A94-B34F-B2C5-2D05371FC5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1056B-738E-B843-87B2-F60FDD13E295}"/>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5" name="Footer Placeholder 4">
            <a:extLst>
              <a:ext uri="{FF2B5EF4-FFF2-40B4-BE49-F238E27FC236}">
                <a16:creationId xmlns:a16="http://schemas.microsoft.com/office/drawing/2014/main" id="{56E78C62-C6AC-8E41-813B-7F68E989F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3DCE5-A092-A641-9326-F1661E36DD15}"/>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243969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69975-9C4B-D247-B29E-465DFE5DE2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275177-C187-B64C-9F55-DADE24AC1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0059A-54D4-414E-8EB8-948119997710}"/>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5" name="Footer Placeholder 4">
            <a:extLst>
              <a:ext uri="{FF2B5EF4-FFF2-40B4-BE49-F238E27FC236}">
                <a16:creationId xmlns:a16="http://schemas.microsoft.com/office/drawing/2014/main" id="{9EA32062-64D3-6E4C-B5D0-7ACE6029B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20366-8D79-D247-8E5B-8E3F1BE7C6CA}"/>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173086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F3D3-5545-7548-97BA-B14C40993D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5B205-5034-2D40-AE1B-3DA1C1B94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F66E6-0EE0-DD40-9CE8-AB1AB095F91F}"/>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5" name="Footer Placeholder 4">
            <a:extLst>
              <a:ext uri="{FF2B5EF4-FFF2-40B4-BE49-F238E27FC236}">
                <a16:creationId xmlns:a16="http://schemas.microsoft.com/office/drawing/2014/main" id="{F9296E8D-C54C-8C46-90B4-07F511585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5836C-8C02-FB4B-AE4B-197A7EFC25EC}"/>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241214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3575-6571-074D-8144-AC0513799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5BBF6D-CE15-B942-BC8D-00800EDE9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82A3E2-EF4A-FE4C-87B5-D0C825F738BA}"/>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5" name="Footer Placeholder 4">
            <a:extLst>
              <a:ext uri="{FF2B5EF4-FFF2-40B4-BE49-F238E27FC236}">
                <a16:creationId xmlns:a16="http://schemas.microsoft.com/office/drawing/2014/main" id="{4B035444-5899-7F49-9166-17B648343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8DEA1-1639-554A-9B3B-3675AB70F860}"/>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167683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483B-BC52-5544-BC92-4F0DE742D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6E93A-CE97-214F-AA5F-4A3E67F63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2BBBB-4FBC-6A42-8E23-42134C246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ABC53E-EDBB-1942-BBD2-8D481131DB78}"/>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6" name="Footer Placeholder 5">
            <a:extLst>
              <a:ext uri="{FF2B5EF4-FFF2-40B4-BE49-F238E27FC236}">
                <a16:creationId xmlns:a16="http://schemas.microsoft.com/office/drawing/2014/main" id="{05B353EF-7970-0E4A-8401-E244B4349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A6FE9-083F-EC45-B181-79ADBC125F33}"/>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384267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D594-4D6D-C049-9F3E-25B94778A3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2807AA-AE47-754E-8F2D-2BC185A6C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81960-4981-9B4A-9EB2-FB487BC502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DDBB5A-E464-8C4A-85B2-5EE44BD2A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90751-608A-0440-BB00-C119228B54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347E08-F4FE-CC49-997D-CBCB03C3E34D}"/>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8" name="Footer Placeholder 7">
            <a:extLst>
              <a:ext uri="{FF2B5EF4-FFF2-40B4-BE49-F238E27FC236}">
                <a16:creationId xmlns:a16="http://schemas.microsoft.com/office/drawing/2014/main" id="{BE06818C-E2DC-ED40-84CF-C10E02087E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E3AB4A-9EEE-3E4B-AF81-5A59F0E64DA8}"/>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172299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6388-3D74-D142-87C6-A53A1624F9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86B55-38F5-A34E-9AED-319907610833}"/>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4" name="Footer Placeholder 3">
            <a:extLst>
              <a:ext uri="{FF2B5EF4-FFF2-40B4-BE49-F238E27FC236}">
                <a16:creationId xmlns:a16="http://schemas.microsoft.com/office/drawing/2014/main" id="{D3471FAF-56F4-1847-9327-AB8EA4448E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FA4631-AD3E-E842-A541-B9CF940F2C12}"/>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62595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A6C338-C91F-0F45-BE60-2D8D1F8139D2}"/>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3" name="Footer Placeholder 2">
            <a:extLst>
              <a:ext uri="{FF2B5EF4-FFF2-40B4-BE49-F238E27FC236}">
                <a16:creationId xmlns:a16="http://schemas.microsoft.com/office/drawing/2014/main" id="{6FDBDD38-6F70-CA4D-B469-2B8F90383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8D3632-00FF-4540-90F6-9F9AD1B48B59}"/>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328252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2F98-4117-E74C-B10A-764CE86C6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522972-1B0E-5549-874E-4981D7414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21E4D6-93EF-9C4A-B7BF-864AE8B62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30A09-E28F-F64F-8EEA-8A39DD993533}"/>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6" name="Footer Placeholder 5">
            <a:extLst>
              <a:ext uri="{FF2B5EF4-FFF2-40B4-BE49-F238E27FC236}">
                <a16:creationId xmlns:a16="http://schemas.microsoft.com/office/drawing/2014/main" id="{A8AA9391-21DB-6A40-B7E9-04A517BD5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716B3F-8D9F-BB44-AD8F-F16BB4F6F06B}"/>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258101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AB6F-27A9-A04F-B60E-369C6BF59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5A0844-2EF8-794F-841C-E48F17A77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790367-682D-3B4E-BDA0-19B90451B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99788-CD99-5C45-A0F4-E3031E5A85F6}"/>
              </a:ext>
            </a:extLst>
          </p:cNvPr>
          <p:cNvSpPr>
            <a:spLocks noGrp="1"/>
          </p:cNvSpPr>
          <p:nvPr>
            <p:ph type="dt" sz="half" idx="10"/>
          </p:nvPr>
        </p:nvSpPr>
        <p:spPr/>
        <p:txBody>
          <a:bodyPr/>
          <a:lstStyle/>
          <a:p>
            <a:fld id="{096A3D2B-8933-DA4C-B53C-5A585E9A599D}" type="datetimeFigureOut">
              <a:rPr lang="en-US" smtClean="0"/>
              <a:t>4/8/19</a:t>
            </a:fld>
            <a:endParaRPr lang="en-US"/>
          </a:p>
        </p:txBody>
      </p:sp>
      <p:sp>
        <p:nvSpPr>
          <p:cNvPr id="6" name="Footer Placeholder 5">
            <a:extLst>
              <a:ext uri="{FF2B5EF4-FFF2-40B4-BE49-F238E27FC236}">
                <a16:creationId xmlns:a16="http://schemas.microsoft.com/office/drawing/2014/main" id="{D0BF8520-73DD-B74B-829C-A5E9FE45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EDC28-CA79-6048-84C3-A30B2F621A80}"/>
              </a:ext>
            </a:extLst>
          </p:cNvPr>
          <p:cNvSpPr>
            <a:spLocks noGrp="1"/>
          </p:cNvSpPr>
          <p:nvPr>
            <p:ph type="sldNum" sz="quarter" idx="12"/>
          </p:nvPr>
        </p:nvSpPr>
        <p:spPr/>
        <p:txBody>
          <a:bodyPr/>
          <a:lstStyle/>
          <a:p>
            <a:fld id="{C77E4658-8968-0D4F-B3B8-9EE606A9E4CC}" type="slidenum">
              <a:rPr lang="en-US" smtClean="0"/>
              <a:t>‹#›</a:t>
            </a:fld>
            <a:endParaRPr lang="en-US"/>
          </a:p>
        </p:txBody>
      </p:sp>
    </p:spTree>
    <p:extLst>
      <p:ext uri="{BB962C8B-B14F-4D97-AF65-F5344CB8AC3E}">
        <p14:creationId xmlns:p14="http://schemas.microsoft.com/office/powerpoint/2010/main" val="362100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D7AC11-3133-924D-BD71-665086B78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913D87-29FF-F240-859C-4A996CAE55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5DEF5-D73C-E24A-9DEF-CBF7B7D63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A3D2B-8933-DA4C-B53C-5A585E9A599D}" type="datetimeFigureOut">
              <a:rPr lang="en-US" smtClean="0"/>
              <a:t>4/8/19</a:t>
            </a:fld>
            <a:endParaRPr lang="en-US"/>
          </a:p>
        </p:txBody>
      </p:sp>
      <p:sp>
        <p:nvSpPr>
          <p:cNvPr id="5" name="Footer Placeholder 4">
            <a:extLst>
              <a:ext uri="{FF2B5EF4-FFF2-40B4-BE49-F238E27FC236}">
                <a16:creationId xmlns:a16="http://schemas.microsoft.com/office/drawing/2014/main" id="{DDAA7B8E-8071-8048-9BF7-8F54B2033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4C0EC7-9C16-864A-A8C6-0C29AC9610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E4658-8968-0D4F-B3B8-9EE606A9E4CC}" type="slidenum">
              <a:rPr lang="en-US" smtClean="0"/>
              <a:t>‹#›</a:t>
            </a:fld>
            <a:endParaRPr lang="en-US"/>
          </a:p>
        </p:txBody>
      </p:sp>
    </p:spTree>
    <p:extLst>
      <p:ext uri="{BB962C8B-B14F-4D97-AF65-F5344CB8AC3E}">
        <p14:creationId xmlns:p14="http://schemas.microsoft.com/office/powerpoint/2010/main" val="4045466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tlynch.io/human-code-reviews-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irbnb/javascript" TargetMode="External"/><Relationship Id="rId2" Type="http://schemas.openxmlformats.org/officeDocument/2006/relationships/hyperlink" Target="https://google.github.io/styleguide/jsguid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A22C-A8D9-504D-812C-52FF4A16FD5D}"/>
              </a:ext>
            </a:extLst>
          </p:cNvPr>
          <p:cNvSpPr>
            <a:spLocks noGrp="1"/>
          </p:cNvSpPr>
          <p:nvPr>
            <p:ph type="ctrTitle"/>
          </p:nvPr>
        </p:nvSpPr>
        <p:spPr/>
        <p:txBody>
          <a:bodyPr/>
          <a:lstStyle/>
          <a:p>
            <a:r>
              <a:rPr lang="en-US" dirty="0">
                <a:solidFill>
                  <a:schemeClr val="bg1"/>
                </a:solidFill>
              </a:rPr>
              <a:t>Code Reviews</a:t>
            </a:r>
          </a:p>
        </p:txBody>
      </p:sp>
      <p:sp>
        <p:nvSpPr>
          <p:cNvPr id="3" name="Subtitle 2">
            <a:extLst>
              <a:ext uri="{FF2B5EF4-FFF2-40B4-BE49-F238E27FC236}">
                <a16:creationId xmlns:a16="http://schemas.microsoft.com/office/drawing/2014/main" id="{B1F5C901-3244-B040-AE58-577167C4A096}"/>
              </a:ext>
            </a:extLst>
          </p:cNvPr>
          <p:cNvSpPr>
            <a:spLocks noGrp="1"/>
          </p:cNvSpPr>
          <p:nvPr>
            <p:ph type="subTitle" idx="1"/>
          </p:nvPr>
        </p:nvSpPr>
        <p:spPr/>
        <p:txBody>
          <a:bodyPr/>
          <a:lstStyle/>
          <a:p>
            <a:r>
              <a:rPr lang="en-US" dirty="0">
                <a:solidFill>
                  <a:srgbClr val="92D050"/>
                </a:solidFill>
              </a:rPr>
              <a:t>Best practices</a:t>
            </a:r>
          </a:p>
          <a:p>
            <a:r>
              <a:rPr lang="en-US" sz="1600" dirty="0">
                <a:solidFill>
                  <a:schemeClr val="bg2">
                    <a:lumMod val="75000"/>
                  </a:schemeClr>
                </a:solidFill>
              </a:rPr>
              <a:t>Based on </a:t>
            </a:r>
            <a:r>
              <a:rPr lang="en-GB" sz="1600" b="1" dirty="0">
                <a:solidFill>
                  <a:schemeClr val="bg2">
                    <a:lumMod val="75000"/>
                  </a:schemeClr>
                </a:solidFill>
                <a:hlinkClick r:id="rId2">
                  <a:extLst>
                    <a:ext uri="{A12FA001-AC4F-418D-AE19-62706E023703}">
                      <ahyp:hlinkClr xmlns:ahyp="http://schemas.microsoft.com/office/drawing/2018/hyperlinkcolor" val="tx"/>
                    </a:ext>
                  </a:extLst>
                </a:hlinkClick>
              </a:rPr>
              <a:t>How to Do Code Reviews Like a Human</a:t>
            </a:r>
            <a:r>
              <a:rPr lang="en-GB" sz="1600" b="1" dirty="0">
                <a:solidFill>
                  <a:schemeClr val="bg2">
                    <a:lumMod val="75000"/>
                  </a:schemeClr>
                </a:solidFill>
              </a:rPr>
              <a:t> </a:t>
            </a:r>
          </a:p>
          <a:p>
            <a:endParaRPr lang="en-US" dirty="0">
              <a:solidFill>
                <a:srgbClr val="92D050"/>
              </a:solidFill>
            </a:endParaRPr>
          </a:p>
        </p:txBody>
      </p:sp>
      <p:pic>
        <p:nvPicPr>
          <p:cNvPr id="5" name="Picture 4">
            <a:extLst>
              <a:ext uri="{FF2B5EF4-FFF2-40B4-BE49-F238E27FC236}">
                <a16:creationId xmlns:a16="http://schemas.microsoft.com/office/drawing/2014/main" id="{EA3B56BA-EE5B-6348-ABCC-E6017F5E4CFC}"/>
              </a:ext>
            </a:extLst>
          </p:cNvPr>
          <p:cNvPicPr>
            <a:picLocks noChangeAspect="1"/>
          </p:cNvPicPr>
          <p:nvPr/>
        </p:nvPicPr>
        <p:blipFill>
          <a:blip r:embed="rId3"/>
          <a:stretch>
            <a:fillRect/>
          </a:stretch>
        </p:blipFill>
        <p:spPr>
          <a:xfrm>
            <a:off x="10711543" y="6088743"/>
            <a:ext cx="1257300" cy="558800"/>
          </a:xfrm>
          <a:prstGeom prst="rect">
            <a:avLst/>
          </a:prstGeom>
        </p:spPr>
      </p:pic>
    </p:spTree>
    <p:extLst>
      <p:ext uri="{BB962C8B-B14F-4D97-AF65-F5344CB8AC3E}">
        <p14:creationId xmlns:p14="http://schemas.microsoft.com/office/powerpoint/2010/main" val="3829743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7B87-51A8-1A46-9D7D-B5BC9B26FB69}"/>
              </a:ext>
            </a:extLst>
          </p:cNvPr>
          <p:cNvSpPr>
            <a:spLocks noGrp="1"/>
          </p:cNvSpPr>
          <p:nvPr>
            <p:ph type="title"/>
          </p:nvPr>
        </p:nvSpPr>
        <p:spPr/>
        <p:txBody>
          <a:bodyPr/>
          <a:lstStyle/>
          <a:p>
            <a:pPr algn="ctr"/>
            <a:r>
              <a:rPr lang="en-US" dirty="0">
                <a:solidFill>
                  <a:srgbClr val="92D050"/>
                </a:solidFill>
              </a:rPr>
              <a:t>Comment Etiquette tips</a:t>
            </a:r>
            <a:br>
              <a:rPr lang="en-US" dirty="0">
                <a:solidFill>
                  <a:srgbClr val="92D050"/>
                </a:solidFill>
              </a:rPr>
            </a:br>
            <a:r>
              <a:rPr lang="en-US" sz="3200" dirty="0">
                <a:solidFill>
                  <a:schemeClr val="bg1"/>
                </a:solidFill>
              </a:rPr>
              <a:t>…to avoid conflict</a:t>
            </a:r>
            <a:endParaRPr lang="en-US" dirty="0">
              <a:solidFill>
                <a:schemeClr val="bg1"/>
              </a:solidFill>
            </a:endParaRPr>
          </a:p>
        </p:txBody>
      </p:sp>
      <p:pic>
        <p:nvPicPr>
          <p:cNvPr id="9" name="Content Placeholder 8">
            <a:extLst>
              <a:ext uri="{FF2B5EF4-FFF2-40B4-BE49-F238E27FC236}">
                <a16:creationId xmlns:a16="http://schemas.microsoft.com/office/drawing/2014/main" id="{48B49B80-476D-2644-AAC7-FCC99D58653D}"/>
              </a:ext>
            </a:extLst>
          </p:cNvPr>
          <p:cNvPicPr>
            <a:picLocks noGrp="1" noChangeAspect="1"/>
          </p:cNvPicPr>
          <p:nvPr>
            <p:ph idx="1"/>
          </p:nvPr>
        </p:nvPicPr>
        <p:blipFill>
          <a:blip r:embed="rId2"/>
          <a:stretch>
            <a:fillRect/>
          </a:stretch>
        </p:blipFill>
        <p:spPr>
          <a:xfrm>
            <a:off x="2622853" y="1825625"/>
            <a:ext cx="6946293" cy="4351338"/>
          </a:xfrm>
        </p:spPr>
      </p:pic>
    </p:spTree>
    <p:extLst>
      <p:ext uri="{BB962C8B-B14F-4D97-AF65-F5344CB8AC3E}">
        <p14:creationId xmlns:p14="http://schemas.microsoft.com/office/powerpoint/2010/main" val="335952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3A24-141D-3B43-BA16-F7A7F229B22E}"/>
              </a:ext>
            </a:extLst>
          </p:cNvPr>
          <p:cNvSpPr>
            <a:spLocks noGrp="1"/>
          </p:cNvSpPr>
          <p:nvPr>
            <p:ph type="title"/>
          </p:nvPr>
        </p:nvSpPr>
        <p:spPr/>
        <p:txBody>
          <a:bodyPr/>
          <a:lstStyle/>
          <a:p>
            <a:r>
              <a:rPr lang="en-US" dirty="0">
                <a:solidFill>
                  <a:srgbClr val="92D050"/>
                </a:solidFill>
              </a:rPr>
              <a:t>Tip 5: </a:t>
            </a:r>
            <a:r>
              <a:rPr lang="en-US" dirty="0">
                <a:solidFill>
                  <a:schemeClr val="bg1"/>
                </a:solidFill>
              </a:rPr>
              <a:t>give code examples</a:t>
            </a:r>
          </a:p>
        </p:txBody>
      </p:sp>
      <p:sp>
        <p:nvSpPr>
          <p:cNvPr id="3" name="Content Placeholder 2">
            <a:extLst>
              <a:ext uri="{FF2B5EF4-FFF2-40B4-BE49-F238E27FC236}">
                <a16:creationId xmlns:a16="http://schemas.microsoft.com/office/drawing/2014/main" id="{BD509E15-F1A0-CB42-9266-ABEEF775C330}"/>
              </a:ext>
            </a:extLst>
          </p:cNvPr>
          <p:cNvSpPr>
            <a:spLocks noGrp="1"/>
          </p:cNvSpPr>
          <p:nvPr>
            <p:ph idx="1"/>
          </p:nvPr>
        </p:nvSpPr>
        <p:spPr>
          <a:xfrm>
            <a:off x="838200" y="1825625"/>
            <a:ext cx="9872828" cy="1842861"/>
          </a:xfrm>
        </p:spPr>
        <p:txBody>
          <a:bodyPr/>
          <a:lstStyle/>
          <a:p>
            <a:pPr marL="0" indent="0">
              <a:buNone/>
            </a:pPr>
            <a:r>
              <a:rPr lang="en-US" dirty="0">
                <a:solidFill>
                  <a:schemeClr val="bg1"/>
                </a:solidFill>
              </a:rPr>
              <a:t>Can leave as a comment, or give the suggested change as a branch off of theirs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985DD25-22F2-064B-8ADB-63594D707CF7}"/>
              </a:ext>
            </a:extLst>
          </p:cNvPr>
          <p:cNvPicPr>
            <a:picLocks noChangeAspect="1"/>
          </p:cNvPicPr>
          <p:nvPr/>
        </p:nvPicPr>
        <p:blipFill>
          <a:blip r:embed="rId2"/>
          <a:stretch>
            <a:fillRect/>
          </a:stretch>
        </p:blipFill>
        <p:spPr>
          <a:xfrm>
            <a:off x="838200" y="3803423"/>
            <a:ext cx="10185400" cy="2209800"/>
          </a:xfrm>
          <a:prstGeom prst="rect">
            <a:avLst/>
          </a:prstGeom>
        </p:spPr>
      </p:pic>
    </p:spTree>
    <p:extLst>
      <p:ext uri="{BB962C8B-B14F-4D97-AF65-F5344CB8AC3E}">
        <p14:creationId xmlns:p14="http://schemas.microsoft.com/office/powerpoint/2010/main" val="1558915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201817-73C9-8B4E-A64D-E634DD744353}"/>
              </a:ext>
            </a:extLst>
          </p:cNvPr>
          <p:cNvSpPr>
            <a:spLocks noGrp="1"/>
          </p:cNvSpPr>
          <p:nvPr>
            <p:ph type="title"/>
          </p:nvPr>
        </p:nvSpPr>
        <p:spPr>
          <a:xfrm>
            <a:off x="838200" y="365125"/>
            <a:ext cx="10515600" cy="1325563"/>
          </a:xfrm>
        </p:spPr>
        <p:txBody>
          <a:bodyPr/>
          <a:lstStyle/>
          <a:p>
            <a:r>
              <a:rPr lang="en-US" dirty="0">
                <a:solidFill>
                  <a:srgbClr val="92D050"/>
                </a:solidFill>
              </a:rPr>
              <a:t>Tip 6: </a:t>
            </a:r>
            <a:r>
              <a:rPr lang="en-US" dirty="0">
                <a:solidFill>
                  <a:schemeClr val="bg1"/>
                </a:solidFill>
              </a:rPr>
              <a:t>Avoid using “you” in comments. </a:t>
            </a:r>
          </a:p>
        </p:txBody>
      </p:sp>
      <p:sp>
        <p:nvSpPr>
          <p:cNvPr id="5" name="Content Placeholder 4">
            <a:extLst>
              <a:ext uri="{FF2B5EF4-FFF2-40B4-BE49-F238E27FC236}">
                <a16:creationId xmlns:a16="http://schemas.microsoft.com/office/drawing/2014/main" id="{158F3437-9AC4-C348-8BF9-9C0ADBDE4347}"/>
              </a:ext>
            </a:extLst>
          </p:cNvPr>
          <p:cNvSpPr>
            <a:spLocks noGrp="1"/>
          </p:cNvSpPr>
          <p:nvPr>
            <p:ph sz="half" idx="1"/>
          </p:nvPr>
        </p:nvSpPr>
        <p:spPr>
          <a:xfrm>
            <a:off x="838200" y="1825625"/>
            <a:ext cx="10515600" cy="3443061"/>
          </a:xfrm>
        </p:spPr>
        <p:txBody>
          <a:bodyPr>
            <a:normAutofit/>
          </a:bodyPr>
          <a:lstStyle/>
          <a:p>
            <a:pPr marL="0" indent="0">
              <a:buNone/>
            </a:pPr>
            <a:r>
              <a:rPr lang="en-US" dirty="0">
                <a:solidFill>
                  <a:schemeClr val="bg1"/>
                </a:solidFill>
              </a:rPr>
              <a:t>It makes it sound like a critique of the person and not the code. </a:t>
            </a:r>
          </a:p>
          <a:p>
            <a:pPr lvl="1"/>
            <a:r>
              <a:rPr lang="en-US" dirty="0">
                <a:solidFill>
                  <a:schemeClr val="bg1"/>
                </a:solidFill>
              </a:rPr>
              <a:t>Just write the proposed change</a:t>
            </a:r>
          </a:p>
          <a:p>
            <a:pPr lvl="1"/>
            <a:r>
              <a:rPr lang="en-US" dirty="0">
                <a:solidFill>
                  <a:schemeClr val="bg1"/>
                </a:solidFill>
              </a:rPr>
              <a:t>Use “we” which makes it sound more like a collective team effort.</a:t>
            </a:r>
          </a:p>
          <a:p>
            <a:pPr lvl="1"/>
            <a:r>
              <a:rPr lang="en-US" dirty="0">
                <a:solidFill>
                  <a:schemeClr val="bg1"/>
                </a:solidFill>
              </a:rPr>
              <a:t>Use passive voice “should be, could be”</a:t>
            </a:r>
          </a:p>
          <a:p>
            <a:pPr lvl="1"/>
            <a:r>
              <a:rPr lang="en-US" dirty="0">
                <a:solidFill>
                  <a:schemeClr val="bg1"/>
                </a:solidFill>
              </a:rPr>
              <a:t>Phrase as a question “what about, how about, could we?”</a:t>
            </a:r>
          </a:p>
          <a:p>
            <a:pPr marL="0" indent="0">
              <a:buNone/>
            </a:pPr>
            <a:endParaRPr lang="en-US" dirty="0"/>
          </a:p>
        </p:txBody>
      </p:sp>
      <p:pic>
        <p:nvPicPr>
          <p:cNvPr id="7" name="Content Placeholder 6">
            <a:extLst>
              <a:ext uri="{FF2B5EF4-FFF2-40B4-BE49-F238E27FC236}">
                <a16:creationId xmlns:a16="http://schemas.microsoft.com/office/drawing/2014/main" id="{A52459CD-2579-9642-B954-0EC67296C649}"/>
              </a:ext>
            </a:extLst>
          </p:cNvPr>
          <p:cNvPicPr>
            <a:picLocks noGrp="1" noChangeAspect="1"/>
          </p:cNvPicPr>
          <p:nvPr>
            <p:ph sz="half" idx="2"/>
          </p:nvPr>
        </p:nvPicPr>
        <p:blipFill>
          <a:blip r:embed="rId2"/>
          <a:stretch>
            <a:fillRect/>
          </a:stretch>
        </p:blipFill>
        <p:spPr>
          <a:xfrm>
            <a:off x="838200" y="4838336"/>
            <a:ext cx="9404412" cy="860699"/>
          </a:xfrm>
        </p:spPr>
      </p:pic>
    </p:spTree>
    <p:extLst>
      <p:ext uri="{BB962C8B-B14F-4D97-AF65-F5344CB8AC3E}">
        <p14:creationId xmlns:p14="http://schemas.microsoft.com/office/powerpoint/2010/main" val="187045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D568A3-8CE7-AF4E-817A-7D7165EDBFEA}"/>
              </a:ext>
            </a:extLst>
          </p:cNvPr>
          <p:cNvPicPr>
            <a:picLocks noGrp="1" noChangeAspect="1"/>
          </p:cNvPicPr>
          <p:nvPr>
            <p:ph sz="half" idx="1"/>
          </p:nvPr>
        </p:nvPicPr>
        <p:blipFill>
          <a:blip r:embed="rId2"/>
          <a:stretch>
            <a:fillRect/>
          </a:stretch>
        </p:blipFill>
        <p:spPr>
          <a:xfrm>
            <a:off x="838199" y="1690688"/>
            <a:ext cx="5181600" cy="2212476"/>
          </a:xfrm>
          <a:prstGeom prst="rect">
            <a:avLst/>
          </a:prstGeom>
        </p:spPr>
      </p:pic>
      <p:pic>
        <p:nvPicPr>
          <p:cNvPr id="6" name="Content Placeholder 5">
            <a:extLst>
              <a:ext uri="{FF2B5EF4-FFF2-40B4-BE49-F238E27FC236}">
                <a16:creationId xmlns:a16="http://schemas.microsoft.com/office/drawing/2014/main" id="{D22C167B-89C6-8B42-8232-EFC467AB3102}"/>
              </a:ext>
            </a:extLst>
          </p:cNvPr>
          <p:cNvPicPr>
            <a:picLocks noGrp="1" noChangeAspect="1"/>
          </p:cNvPicPr>
          <p:nvPr>
            <p:ph sz="half" idx="2"/>
          </p:nvPr>
        </p:nvPicPr>
        <p:blipFill>
          <a:blip r:embed="rId3"/>
          <a:stretch>
            <a:fillRect/>
          </a:stretch>
        </p:blipFill>
        <p:spPr>
          <a:xfrm>
            <a:off x="6172202" y="1690688"/>
            <a:ext cx="5181600" cy="2529323"/>
          </a:xfrm>
          <a:prstGeom prst="rect">
            <a:avLst/>
          </a:prstGeom>
        </p:spPr>
      </p:pic>
    </p:spTree>
    <p:extLst>
      <p:ext uri="{BB962C8B-B14F-4D97-AF65-F5344CB8AC3E}">
        <p14:creationId xmlns:p14="http://schemas.microsoft.com/office/powerpoint/2010/main" val="21325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CFA70-C048-554A-ACBE-DF560C5AB22B}"/>
              </a:ext>
            </a:extLst>
          </p:cNvPr>
          <p:cNvSpPr>
            <a:spLocks noGrp="1"/>
          </p:cNvSpPr>
          <p:nvPr>
            <p:ph type="title"/>
          </p:nvPr>
        </p:nvSpPr>
        <p:spPr/>
        <p:txBody>
          <a:bodyPr/>
          <a:lstStyle/>
          <a:p>
            <a:r>
              <a:rPr lang="en-US" dirty="0">
                <a:solidFill>
                  <a:srgbClr val="92D050"/>
                </a:solidFill>
              </a:rPr>
              <a:t>Tip 7: </a:t>
            </a:r>
            <a:r>
              <a:rPr lang="en-US" dirty="0">
                <a:solidFill>
                  <a:schemeClr val="bg1"/>
                </a:solidFill>
              </a:rPr>
              <a:t>Avoid commands</a:t>
            </a:r>
          </a:p>
        </p:txBody>
      </p:sp>
      <p:sp>
        <p:nvSpPr>
          <p:cNvPr id="3" name="Content Placeholder 2">
            <a:extLst>
              <a:ext uri="{FF2B5EF4-FFF2-40B4-BE49-F238E27FC236}">
                <a16:creationId xmlns:a16="http://schemas.microsoft.com/office/drawing/2014/main" id="{B011E58B-0F43-1041-9096-B04D820A0C79}"/>
              </a:ext>
            </a:extLst>
          </p:cNvPr>
          <p:cNvSpPr>
            <a:spLocks noGrp="1"/>
          </p:cNvSpPr>
          <p:nvPr>
            <p:ph idx="1"/>
          </p:nvPr>
        </p:nvSpPr>
        <p:spPr/>
        <p:txBody>
          <a:bodyPr/>
          <a:lstStyle/>
          <a:p>
            <a:pPr marL="0" indent="0">
              <a:buNone/>
            </a:pPr>
            <a:r>
              <a:rPr lang="en-US" dirty="0">
                <a:solidFill>
                  <a:schemeClr val="bg1"/>
                </a:solidFill>
              </a:rPr>
              <a:t>e.g. “Remove this, don’t use that, move this up”. </a:t>
            </a:r>
          </a:p>
          <a:p>
            <a:pPr marL="0" indent="0">
              <a:buNone/>
            </a:pPr>
            <a:endParaRPr lang="en-US" dirty="0">
              <a:solidFill>
                <a:schemeClr val="bg1"/>
              </a:solidFill>
            </a:endParaRPr>
          </a:p>
          <a:p>
            <a:pPr marL="0" indent="0">
              <a:buNone/>
            </a:pPr>
            <a:r>
              <a:rPr lang="en-US" dirty="0">
                <a:solidFill>
                  <a:schemeClr val="bg1"/>
                </a:solidFill>
              </a:rPr>
              <a:t>Instead “Could/can we remove this, etc.” </a:t>
            </a:r>
          </a:p>
          <a:p>
            <a:pPr marL="0" indent="0">
              <a:buNone/>
            </a:pPr>
            <a:endParaRPr lang="en-US" dirty="0">
              <a:solidFill>
                <a:schemeClr val="bg1"/>
              </a:solidFill>
            </a:endParaRPr>
          </a:p>
          <a:p>
            <a:pPr marL="0" indent="0">
              <a:buNone/>
            </a:pPr>
            <a:r>
              <a:rPr lang="en-US" dirty="0">
                <a:solidFill>
                  <a:schemeClr val="bg1"/>
                </a:solidFill>
              </a:rPr>
              <a:t>Requests/questions give authors the sense of autonomy and make it easier for them to justify deliberate decisions and approach. If they argue with a command, it comes across as disobedience. If it’s a question, it’s input into a discussion.</a:t>
            </a:r>
          </a:p>
          <a:p>
            <a:endParaRPr lang="en-US" dirty="0"/>
          </a:p>
        </p:txBody>
      </p:sp>
    </p:spTree>
    <p:extLst>
      <p:ext uri="{BB962C8B-B14F-4D97-AF65-F5344CB8AC3E}">
        <p14:creationId xmlns:p14="http://schemas.microsoft.com/office/powerpoint/2010/main" val="403243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702-A351-1C4F-BE96-FC86A361B236}"/>
              </a:ext>
            </a:extLst>
          </p:cNvPr>
          <p:cNvSpPr>
            <a:spLocks noGrp="1"/>
          </p:cNvSpPr>
          <p:nvPr>
            <p:ph type="title"/>
          </p:nvPr>
        </p:nvSpPr>
        <p:spPr/>
        <p:txBody>
          <a:bodyPr/>
          <a:lstStyle/>
          <a:p>
            <a:r>
              <a:rPr lang="en-US" dirty="0">
                <a:solidFill>
                  <a:srgbClr val="92D050"/>
                </a:solidFill>
              </a:rPr>
              <a:t>Tip 8: </a:t>
            </a:r>
            <a:r>
              <a:rPr lang="en-US" dirty="0">
                <a:solidFill>
                  <a:schemeClr val="bg1"/>
                </a:solidFill>
              </a:rPr>
              <a:t>Give context</a:t>
            </a:r>
          </a:p>
        </p:txBody>
      </p:sp>
      <p:sp>
        <p:nvSpPr>
          <p:cNvPr id="3" name="Content Placeholder 2">
            <a:extLst>
              <a:ext uri="{FF2B5EF4-FFF2-40B4-BE49-F238E27FC236}">
                <a16:creationId xmlns:a16="http://schemas.microsoft.com/office/drawing/2014/main" id="{14AEEDFB-4545-3C4F-B242-0E619DE32E83}"/>
              </a:ext>
            </a:extLst>
          </p:cNvPr>
          <p:cNvSpPr>
            <a:spLocks noGrp="1"/>
          </p:cNvSpPr>
          <p:nvPr>
            <p:ph idx="1"/>
          </p:nvPr>
        </p:nvSpPr>
        <p:spPr/>
        <p:txBody>
          <a:bodyPr>
            <a:normAutofit/>
          </a:bodyPr>
          <a:lstStyle/>
          <a:p>
            <a:pPr marL="0" indent="0">
              <a:buNone/>
            </a:pPr>
            <a:r>
              <a:rPr lang="en-US" dirty="0">
                <a:solidFill>
                  <a:schemeClr val="bg1"/>
                </a:solidFill>
              </a:rPr>
              <a:t>It’s possible you have background knowledge the reviewee doesn’t, e.g.</a:t>
            </a:r>
          </a:p>
        </p:txBody>
      </p:sp>
      <p:pic>
        <p:nvPicPr>
          <p:cNvPr id="5" name="Picture 4">
            <a:extLst>
              <a:ext uri="{FF2B5EF4-FFF2-40B4-BE49-F238E27FC236}">
                <a16:creationId xmlns:a16="http://schemas.microsoft.com/office/drawing/2014/main" id="{8BEF6B0D-4517-A643-9E82-A51596BF1955}"/>
              </a:ext>
            </a:extLst>
          </p:cNvPr>
          <p:cNvPicPr>
            <a:picLocks noChangeAspect="1"/>
          </p:cNvPicPr>
          <p:nvPr/>
        </p:nvPicPr>
        <p:blipFill>
          <a:blip r:embed="rId2"/>
          <a:stretch>
            <a:fillRect/>
          </a:stretch>
        </p:blipFill>
        <p:spPr>
          <a:xfrm>
            <a:off x="838200" y="2966244"/>
            <a:ext cx="9664700" cy="2070100"/>
          </a:xfrm>
          <a:prstGeom prst="rect">
            <a:avLst/>
          </a:prstGeom>
        </p:spPr>
      </p:pic>
    </p:spTree>
    <p:extLst>
      <p:ext uri="{BB962C8B-B14F-4D97-AF65-F5344CB8AC3E}">
        <p14:creationId xmlns:p14="http://schemas.microsoft.com/office/powerpoint/2010/main" val="359199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21CB-59CD-D147-A0B1-9C54A9F5B1FA}"/>
              </a:ext>
            </a:extLst>
          </p:cNvPr>
          <p:cNvSpPr>
            <a:spLocks noGrp="1"/>
          </p:cNvSpPr>
          <p:nvPr>
            <p:ph type="title"/>
          </p:nvPr>
        </p:nvSpPr>
        <p:spPr/>
        <p:txBody>
          <a:bodyPr/>
          <a:lstStyle/>
          <a:p>
            <a:r>
              <a:rPr lang="en-US" dirty="0">
                <a:solidFill>
                  <a:srgbClr val="92D050"/>
                </a:solidFill>
              </a:rPr>
              <a:t>Tip 9: </a:t>
            </a:r>
            <a:r>
              <a:rPr lang="en-US" dirty="0">
                <a:solidFill>
                  <a:schemeClr val="bg1"/>
                </a:solidFill>
              </a:rPr>
              <a:t>Recognition/praise</a:t>
            </a:r>
          </a:p>
        </p:txBody>
      </p:sp>
      <p:sp>
        <p:nvSpPr>
          <p:cNvPr id="3" name="Content Placeholder 2">
            <a:extLst>
              <a:ext uri="{FF2B5EF4-FFF2-40B4-BE49-F238E27FC236}">
                <a16:creationId xmlns:a16="http://schemas.microsoft.com/office/drawing/2014/main" id="{2FB7379D-0602-1641-B674-D099014D70D3}"/>
              </a:ext>
            </a:extLst>
          </p:cNvPr>
          <p:cNvSpPr>
            <a:spLocks noGrp="1"/>
          </p:cNvSpPr>
          <p:nvPr>
            <p:ph idx="1"/>
          </p:nvPr>
        </p:nvSpPr>
        <p:spPr/>
        <p:txBody>
          <a:bodyPr/>
          <a:lstStyle/>
          <a:p>
            <a:pPr marL="0" indent="0">
              <a:buNone/>
            </a:pPr>
            <a:r>
              <a:rPr lang="en-GB" dirty="0">
                <a:solidFill>
                  <a:schemeClr val="bg1"/>
                </a:solidFill>
              </a:rPr>
              <a:t>Give recognition where it is due!</a:t>
            </a:r>
          </a:p>
          <a:p>
            <a:pPr marL="0" indent="0">
              <a:buNone/>
            </a:pPr>
            <a:r>
              <a:rPr lang="en-GB" dirty="0"/>
              <a:t> </a:t>
            </a:r>
            <a:endParaRPr lang="en-US" dirty="0"/>
          </a:p>
        </p:txBody>
      </p:sp>
      <p:pic>
        <p:nvPicPr>
          <p:cNvPr id="5" name="Picture 4">
            <a:extLst>
              <a:ext uri="{FF2B5EF4-FFF2-40B4-BE49-F238E27FC236}">
                <a16:creationId xmlns:a16="http://schemas.microsoft.com/office/drawing/2014/main" id="{E5BB55B1-9C22-AD48-880D-948812C097CC}"/>
              </a:ext>
            </a:extLst>
          </p:cNvPr>
          <p:cNvPicPr>
            <a:picLocks noChangeAspect="1"/>
          </p:cNvPicPr>
          <p:nvPr/>
        </p:nvPicPr>
        <p:blipFill>
          <a:blip r:embed="rId2"/>
          <a:stretch>
            <a:fillRect/>
          </a:stretch>
        </p:blipFill>
        <p:spPr>
          <a:xfrm>
            <a:off x="838200" y="2721429"/>
            <a:ext cx="10083800" cy="2133600"/>
          </a:xfrm>
          <a:prstGeom prst="rect">
            <a:avLst/>
          </a:prstGeom>
        </p:spPr>
      </p:pic>
    </p:spTree>
    <p:extLst>
      <p:ext uri="{BB962C8B-B14F-4D97-AF65-F5344CB8AC3E}">
        <p14:creationId xmlns:p14="http://schemas.microsoft.com/office/powerpoint/2010/main" val="30478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C4E8-57B9-FC48-B521-2D46B6971B94}"/>
              </a:ext>
            </a:extLst>
          </p:cNvPr>
          <p:cNvSpPr>
            <a:spLocks noGrp="1"/>
          </p:cNvSpPr>
          <p:nvPr>
            <p:ph type="title"/>
          </p:nvPr>
        </p:nvSpPr>
        <p:spPr/>
        <p:txBody>
          <a:bodyPr/>
          <a:lstStyle/>
          <a:p>
            <a:r>
              <a:rPr lang="en-GB" dirty="0">
                <a:solidFill>
                  <a:srgbClr val="92D050"/>
                </a:solidFill>
              </a:rPr>
              <a:t>Tip 10: </a:t>
            </a:r>
            <a:r>
              <a:rPr lang="en-GB" dirty="0">
                <a:solidFill>
                  <a:schemeClr val="bg1"/>
                </a:solidFill>
              </a:rPr>
              <a:t>Limit feedback on repeated patterns</a:t>
            </a:r>
            <a:endParaRPr lang="en-US" dirty="0">
              <a:solidFill>
                <a:schemeClr val="bg1"/>
              </a:solidFill>
            </a:endParaRPr>
          </a:p>
        </p:txBody>
      </p:sp>
      <p:sp>
        <p:nvSpPr>
          <p:cNvPr id="3" name="Content Placeholder 2">
            <a:extLst>
              <a:ext uri="{FF2B5EF4-FFF2-40B4-BE49-F238E27FC236}">
                <a16:creationId xmlns:a16="http://schemas.microsoft.com/office/drawing/2014/main" id="{4484B44B-5C7F-844E-8F9D-8B4C0425915B}"/>
              </a:ext>
            </a:extLst>
          </p:cNvPr>
          <p:cNvSpPr>
            <a:spLocks noGrp="1"/>
          </p:cNvSpPr>
          <p:nvPr>
            <p:ph idx="1"/>
          </p:nvPr>
        </p:nvSpPr>
        <p:spPr/>
        <p:txBody>
          <a:bodyPr/>
          <a:lstStyle/>
          <a:p>
            <a:pPr marL="0" indent="0">
              <a:buNone/>
            </a:pPr>
            <a:r>
              <a:rPr lang="en-US" dirty="0">
                <a:solidFill>
                  <a:schemeClr val="bg1"/>
                </a:solidFill>
              </a:rPr>
              <a:t>If the same error occurs several times, </a:t>
            </a:r>
            <a:r>
              <a:rPr lang="en-GB" dirty="0">
                <a:solidFill>
                  <a:schemeClr val="bg1"/>
                </a:solidFill>
              </a:rPr>
              <a:t>don’t flag every single instance. Call out the first two-three, for more just ask the author to fix the pattern. </a:t>
            </a:r>
            <a:endParaRPr lang="en-US" dirty="0">
              <a:solidFill>
                <a:schemeClr val="bg1"/>
              </a:solidFill>
            </a:endParaRPr>
          </a:p>
        </p:txBody>
      </p:sp>
    </p:spTree>
    <p:extLst>
      <p:ext uri="{BB962C8B-B14F-4D97-AF65-F5344CB8AC3E}">
        <p14:creationId xmlns:p14="http://schemas.microsoft.com/office/powerpoint/2010/main" val="125155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C4E8-57B9-FC48-B521-2D46B6971B94}"/>
              </a:ext>
            </a:extLst>
          </p:cNvPr>
          <p:cNvSpPr>
            <a:spLocks noGrp="1"/>
          </p:cNvSpPr>
          <p:nvPr>
            <p:ph type="title"/>
          </p:nvPr>
        </p:nvSpPr>
        <p:spPr/>
        <p:txBody>
          <a:bodyPr/>
          <a:lstStyle/>
          <a:p>
            <a:r>
              <a:rPr lang="en-GB" dirty="0">
                <a:solidFill>
                  <a:srgbClr val="92D050"/>
                </a:solidFill>
              </a:rPr>
              <a:t>Tip 11: </a:t>
            </a:r>
            <a:r>
              <a:rPr lang="en-GB" dirty="0">
                <a:solidFill>
                  <a:schemeClr val="bg1"/>
                </a:solidFill>
              </a:rPr>
              <a:t>Respect the scope</a:t>
            </a:r>
            <a:endParaRPr lang="en-US" dirty="0">
              <a:solidFill>
                <a:schemeClr val="bg1"/>
              </a:solidFill>
            </a:endParaRPr>
          </a:p>
        </p:txBody>
      </p:sp>
      <p:sp>
        <p:nvSpPr>
          <p:cNvPr id="3" name="Content Placeholder 2">
            <a:extLst>
              <a:ext uri="{FF2B5EF4-FFF2-40B4-BE49-F238E27FC236}">
                <a16:creationId xmlns:a16="http://schemas.microsoft.com/office/drawing/2014/main" id="{4484B44B-5C7F-844E-8F9D-8B4C0425915B}"/>
              </a:ext>
            </a:extLst>
          </p:cNvPr>
          <p:cNvSpPr>
            <a:spLocks noGrp="1"/>
          </p:cNvSpPr>
          <p:nvPr>
            <p:ph sz="half" idx="1"/>
          </p:nvPr>
        </p:nvSpPr>
        <p:spPr/>
        <p:txBody>
          <a:bodyPr/>
          <a:lstStyle/>
          <a:p>
            <a:pPr marL="0" indent="0">
              <a:buNone/>
            </a:pPr>
            <a:r>
              <a:rPr lang="en-US" dirty="0">
                <a:solidFill>
                  <a:schemeClr val="bg1"/>
                </a:solidFill>
              </a:rPr>
              <a:t>If the change list doesn’t touch the line, it’s out of scope.</a:t>
            </a:r>
          </a:p>
          <a:p>
            <a:pPr marL="0" indent="0">
              <a:buNone/>
            </a:pPr>
            <a:r>
              <a:rPr lang="en-US" dirty="0">
                <a:solidFill>
                  <a:schemeClr val="bg1"/>
                </a:solidFill>
              </a:rPr>
              <a:t>The exception is when the change list affects the surrounding code without actually touching it.</a:t>
            </a:r>
          </a:p>
        </p:txBody>
      </p:sp>
      <p:pic>
        <p:nvPicPr>
          <p:cNvPr id="5" name="Content Placeholder 4">
            <a:extLst>
              <a:ext uri="{FF2B5EF4-FFF2-40B4-BE49-F238E27FC236}">
                <a16:creationId xmlns:a16="http://schemas.microsoft.com/office/drawing/2014/main" id="{9591E2FC-D967-FE4B-B734-7978EB04D5E5}"/>
              </a:ext>
            </a:extLst>
          </p:cNvPr>
          <p:cNvPicPr>
            <a:picLocks noGrp="1" noChangeAspect="1"/>
          </p:cNvPicPr>
          <p:nvPr>
            <p:ph sz="half" idx="2"/>
          </p:nvPr>
        </p:nvPicPr>
        <p:blipFill>
          <a:blip r:embed="rId3"/>
          <a:stretch>
            <a:fillRect/>
          </a:stretch>
        </p:blipFill>
        <p:spPr>
          <a:xfrm>
            <a:off x="6192430" y="1825625"/>
            <a:ext cx="5161370" cy="710746"/>
          </a:xfrm>
          <a:prstGeom prst="rect">
            <a:avLst/>
          </a:prstGeom>
        </p:spPr>
      </p:pic>
      <p:pic>
        <p:nvPicPr>
          <p:cNvPr id="6" name="Picture 5">
            <a:extLst>
              <a:ext uri="{FF2B5EF4-FFF2-40B4-BE49-F238E27FC236}">
                <a16:creationId xmlns:a16="http://schemas.microsoft.com/office/drawing/2014/main" id="{CB3E0978-3341-544A-90C9-6A3E15636132}"/>
              </a:ext>
            </a:extLst>
          </p:cNvPr>
          <p:cNvPicPr>
            <a:picLocks noChangeAspect="1"/>
          </p:cNvPicPr>
          <p:nvPr/>
        </p:nvPicPr>
        <p:blipFill>
          <a:blip r:embed="rId4"/>
          <a:stretch>
            <a:fillRect/>
          </a:stretch>
        </p:blipFill>
        <p:spPr>
          <a:xfrm>
            <a:off x="6264015" y="4001294"/>
            <a:ext cx="5018199" cy="1325562"/>
          </a:xfrm>
          <a:prstGeom prst="rect">
            <a:avLst/>
          </a:prstGeom>
        </p:spPr>
      </p:pic>
    </p:spTree>
    <p:extLst>
      <p:ext uri="{BB962C8B-B14F-4D97-AF65-F5344CB8AC3E}">
        <p14:creationId xmlns:p14="http://schemas.microsoft.com/office/powerpoint/2010/main" val="45005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4A5B-6F09-B642-BFC3-BCBF80AE13E3}"/>
              </a:ext>
            </a:extLst>
          </p:cNvPr>
          <p:cNvSpPr>
            <a:spLocks noGrp="1"/>
          </p:cNvSpPr>
          <p:nvPr>
            <p:ph type="title"/>
          </p:nvPr>
        </p:nvSpPr>
        <p:spPr/>
        <p:txBody>
          <a:bodyPr/>
          <a:lstStyle/>
          <a:p>
            <a:r>
              <a:rPr lang="en-US" dirty="0">
                <a:solidFill>
                  <a:schemeClr val="bg1"/>
                </a:solidFill>
              </a:rPr>
              <a:t>Why do code reviews</a:t>
            </a:r>
          </a:p>
        </p:txBody>
      </p:sp>
      <p:sp>
        <p:nvSpPr>
          <p:cNvPr id="3" name="Content Placeholder 2">
            <a:extLst>
              <a:ext uri="{FF2B5EF4-FFF2-40B4-BE49-F238E27FC236}">
                <a16:creationId xmlns:a16="http://schemas.microsoft.com/office/drawing/2014/main" id="{673A286F-0625-4B40-81E9-015D36D1CF40}"/>
              </a:ext>
            </a:extLst>
          </p:cNvPr>
          <p:cNvSpPr>
            <a:spLocks noGrp="1"/>
          </p:cNvSpPr>
          <p:nvPr>
            <p:ph idx="1"/>
          </p:nvPr>
        </p:nvSpPr>
        <p:spPr/>
        <p:txBody>
          <a:bodyPr/>
          <a:lstStyle/>
          <a:p>
            <a:r>
              <a:rPr lang="en-US" dirty="0">
                <a:solidFill>
                  <a:schemeClr val="bg1"/>
                </a:solidFill>
              </a:rPr>
              <a:t>Finding errors and areas of improvement</a:t>
            </a:r>
          </a:p>
          <a:p>
            <a:r>
              <a:rPr lang="en-US" dirty="0">
                <a:solidFill>
                  <a:schemeClr val="bg1"/>
                </a:solidFill>
              </a:rPr>
              <a:t>Can be a great learning tool for both reviewer and reviewee: share knowledge</a:t>
            </a:r>
          </a:p>
          <a:p>
            <a:r>
              <a:rPr lang="en-US" dirty="0">
                <a:solidFill>
                  <a:schemeClr val="bg1"/>
                </a:solidFill>
              </a:rPr>
              <a:t>Increase visibility and understanding of the code and make more informed engineering decisions</a:t>
            </a:r>
          </a:p>
          <a:p>
            <a:pPr marL="0" indent="0">
              <a:buNone/>
            </a:pPr>
            <a:endParaRPr lang="en-US" dirty="0"/>
          </a:p>
        </p:txBody>
      </p:sp>
    </p:spTree>
    <p:extLst>
      <p:ext uri="{BB962C8B-B14F-4D97-AF65-F5344CB8AC3E}">
        <p14:creationId xmlns:p14="http://schemas.microsoft.com/office/powerpoint/2010/main" val="388196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C82E0-9A32-1444-A86C-398A2FCA7358}"/>
              </a:ext>
            </a:extLst>
          </p:cNvPr>
          <p:cNvSpPr>
            <a:spLocks noGrp="1"/>
          </p:cNvSpPr>
          <p:nvPr>
            <p:ph type="title"/>
          </p:nvPr>
        </p:nvSpPr>
        <p:spPr/>
        <p:txBody>
          <a:bodyPr/>
          <a:lstStyle/>
          <a:p>
            <a:r>
              <a:rPr lang="en-US" dirty="0">
                <a:solidFill>
                  <a:schemeClr val="bg1"/>
                </a:solidFill>
              </a:rPr>
              <a:t>It’s not just about bugs…</a:t>
            </a:r>
          </a:p>
        </p:txBody>
      </p:sp>
      <p:sp>
        <p:nvSpPr>
          <p:cNvPr id="3" name="Content Placeholder 2">
            <a:extLst>
              <a:ext uri="{FF2B5EF4-FFF2-40B4-BE49-F238E27FC236}">
                <a16:creationId xmlns:a16="http://schemas.microsoft.com/office/drawing/2014/main" id="{F1553B6B-FFFF-CD4B-99D9-5BE7EB47908F}"/>
              </a:ext>
            </a:extLst>
          </p:cNvPr>
          <p:cNvSpPr>
            <a:spLocks noGrp="1"/>
          </p:cNvSpPr>
          <p:nvPr>
            <p:ph idx="1"/>
          </p:nvPr>
        </p:nvSpPr>
        <p:spPr/>
        <p:txBody>
          <a:bodyPr/>
          <a:lstStyle/>
          <a:p>
            <a:pPr marL="0" indent="0" algn="ctr">
              <a:buNone/>
            </a:pPr>
            <a:r>
              <a:rPr lang="en-US" dirty="0">
                <a:solidFill>
                  <a:schemeClr val="bg1"/>
                </a:solidFill>
              </a:rPr>
              <a:t>Code reviews are a </a:t>
            </a:r>
            <a:r>
              <a:rPr lang="en-US" dirty="0">
                <a:solidFill>
                  <a:schemeClr val="accent6">
                    <a:lumMod val="60000"/>
                    <a:lumOff val="40000"/>
                  </a:schemeClr>
                </a:solidFill>
              </a:rPr>
              <a:t>social </a:t>
            </a:r>
            <a:r>
              <a:rPr lang="en-US" dirty="0">
                <a:solidFill>
                  <a:schemeClr val="bg1"/>
                </a:solidFill>
              </a:rPr>
              <a:t>as well as a </a:t>
            </a:r>
            <a:r>
              <a:rPr lang="en-US" dirty="0">
                <a:solidFill>
                  <a:schemeClr val="accent1">
                    <a:lumMod val="60000"/>
                    <a:lumOff val="40000"/>
                  </a:schemeClr>
                </a:solidFill>
              </a:rPr>
              <a:t>technical</a:t>
            </a:r>
            <a:r>
              <a:rPr lang="en-US" dirty="0">
                <a:solidFill>
                  <a:schemeClr val="bg1"/>
                </a:solidFill>
              </a:rPr>
              <a:t> process. Keeping and building a positive relationship with your colleagues is just as important as filtering out errors and making improvements.</a:t>
            </a:r>
          </a:p>
          <a:p>
            <a:pPr marL="0" indent="0">
              <a:buNone/>
            </a:pPr>
            <a:endParaRPr lang="en-US" dirty="0"/>
          </a:p>
        </p:txBody>
      </p:sp>
    </p:spTree>
    <p:extLst>
      <p:ext uri="{BB962C8B-B14F-4D97-AF65-F5344CB8AC3E}">
        <p14:creationId xmlns:p14="http://schemas.microsoft.com/office/powerpoint/2010/main" val="412313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1082-0286-D54D-8BE8-5CBA08050D5A}"/>
              </a:ext>
            </a:extLst>
          </p:cNvPr>
          <p:cNvSpPr>
            <a:spLocks noGrp="1"/>
          </p:cNvSpPr>
          <p:nvPr>
            <p:ph type="title"/>
          </p:nvPr>
        </p:nvSpPr>
        <p:spPr/>
        <p:txBody>
          <a:bodyPr>
            <a:normAutofit/>
          </a:bodyPr>
          <a:lstStyle/>
          <a:p>
            <a:r>
              <a:rPr lang="en-US" dirty="0">
                <a:solidFill>
                  <a:schemeClr val="bg1"/>
                </a:solidFill>
              </a:rPr>
              <a:t>Where pull requests can go wrong: </a:t>
            </a:r>
          </a:p>
        </p:txBody>
      </p:sp>
      <p:sp>
        <p:nvSpPr>
          <p:cNvPr id="3" name="Content Placeholder 2">
            <a:extLst>
              <a:ext uri="{FF2B5EF4-FFF2-40B4-BE49-F238E27FC236}">
                <a16:creationId xmlns:a16="http://schemas.microsoft.com/office/drawing/2014/main" id="{692AAE06-CDBF-1049-8111-92EAA48B7D47}"/>
              </a:ext>
            </a:extLst>
          </p:cNvPr>
          <p:cNvSpPr>
            <a:spLocks noGrp="1"/>
          </p:cNvSpPr>
          <p:nvPr>
            <p:ph idx="1"/>
          </p:nvPr>
        </p:nvSpPr>
        <p:spPr/>
        <p:txBody>
          <a:bodyPr>
            <a:normAutofit/>
          </a:bodyPr>
          <a:lstStyle/>
          <a:p>
            <a:r>
              <a:rPr lang="en-US" dirty="0">
                <a:solidFill>
                  <a:schemeClr val="bg1"/>
                </a:solidFill>
              </a:rPr>
              <a:t>Comments can be easily misinterpreted by author, taken personally, and create tension and discord in teams</a:t>
            </a:r>
          </a:p>
          <a:p>
            <a:r>
              <a:rPr lang="en-US" dirty="0">
                <a:solidFill>
                  <a:schemeClr val="bg1"/>
                </a:solidFill>
              </a:rPr>
              <a:t>Poorly formed review requests can be unnecessarily wasteful of time and energy for both author and reviewer</a:t>
            </a:r>
          </a:p>
          <a:p>
            <a:r>
              <a:rPr lang="en-US" dirty="0">
                <a:solidFill>
                  <a:schemeClr val="bg1"/>
                </a:solidFill>
              </a:rPr>
              <a:t>Issues are missed and bugs make it into the codebase</a:t>
            </a:r>
          </a:p>
          <a:p>
            <a:endParaRPr lang="en-US" dirty="0"/>
          </a:p>
        </p:txBody>
      </p:sp>
    </p:spTree>
    <p:extLst>
      <p:ext uri="{BB962C8B-B14F-4D97-AF65-F5344CB8AC3E}">
        <p14:creationId xmlns:p14="http://schemas.microsoft.com/office/powerpoint/2010/main" val="92390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279-F157-6541-AF9A-7B1B25517156}"/>
              </a:ext>
            </a:extLst>
          </p:cNvPr>
          <p:cNvSpPr>
            <a:spLocks noGrp="1"/>
          </p:cNvSpPr>
          <p:nvPr>
            <p:ph type="title"/>
          </p:nvPr>
        </p:nvSpPr>
        <p:spPr/>
        <p:txBody>
          <a:bodyPr/>
          <a:lstStyle/>
          <a:p>
            <a:r>
              <a:rPr lang="en-US" dirty="0">
                <a:solidFill>
                  <a:schemeClr val="bg1"/>
                </a:solidFill>
              </a:rPr>
              <a:t>E.g.</a:t>
            </a:r>
          </a:p>
        </p:txBody>
      </p:sp>
      <p:sp>
        <p:nvSpPr>
          <p:cNvPr id="3" name="Content Placeholder 2">
            <a:extLst>
              <a:ext uri="{FF2B5EF4-FFF2-40B4-BE49-F238E27FC236}">
                <a16:creationId xmlns:a16="http://schemas.microsoft.com/office/drawing/2014/main" id="{29B5B83B-90B6-1940-A82D-94D9EE99D1A6}"/>
              </a:ext>
            </a:extLst>
          </p:cNvPr>
          <p:cNvSpPr>
            <a:spLocks noGrp="1"/>
          </p:cNvSpPr>
          <p:nvPr>
            <p:ph idx="1"/>
          </p:nvPr>
        </p:nvSpPr>
        <p:spPr/>
        <p:txBody>
          <a:bodyPr/>
          <a:lstStyle/>
          <a:p>
            <a:r>
              <a:rPr lang="en-GB" dirty="0">
                <a:solidFill>
                  <a:schemeClr val="bg1"/>
                </a:solidFill>
              </a:rPr>
              <a:t>The author perceives the discussion as a personal attack</a:t>
            </a:r>
            <a:r>
              <a:rPr lang="en-US" dirty="0">
                <a:solidFill>
                  <a:schemeClr val="bg1"/>
                </a:solidFill>
              </a:rPr>
              <a:t>: </a:t>
            </a:r>
            <a:r>
              <a:rPr lang="en-GB" dirty="0">
                <a:solidFill>
                  <a:schemeClr val="bg1"/>
                </a:solidFill>
              </a:rPr>
              <a:t>It’s easy for an author to interpret criticism of their code as an implication that they are an incompetent programmer.</a:t>
            </a:r>
          </a:p>
          <a:p>
            <a:r>
              <a:rPr lang="en-GB" dirty="0">
                <a:solidFill>
                  <a:schemeClr val="bg1"/>
                </a:solidFill>
              </a:rPr>
              <a:t>The reviewer is given no context of the change: if there’s insufficient description, the reviewer won’t know what to look for or test. </a:t>
            </a:r>
          </a:p>
          <a:p>
            <a:r>
              <a:rPr lang="en-GB" dirty="0">
                <a:solidFill>
                  <a:schemeClr val="bg1"/>
                </a:solidFill>
              </a:rPr>
              <a:t>Time and effort required: reviewing code properly takes cognitive effort, taking the reviewer’s focus and time from what they’re working on.</a:t>
            </a:r>
          </a:p>
        </p:txBody>
      </p:sp>
    </p:spTree>
    <p:extLst>
      <p:ext uri="{BB962C8B-B14F-4D97-AF65-F5344CB8AC3E}">
        <p14:creationId xmlns:p14="http://schemas.microsoft.com/office/powerpoint/2010/main" val="65021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C04-74BE-484D-8C89-BE76989FD896}"/>
              </a:ext>
            </a:extLst>
          </p:cNvPr>
          <p:cNvSpPr>
            <a:spLocks noGrp="1"/>
          </p:cNvSpPr>
          <p:nvPr>
            <p:ph type="title"/>
          </p:nvPr>
        </p:nvSpPr>
        <p:spPr/>
        <p:txBody>
          <a:bodyPr/>
          <a:lstStyle/>
          <a:p>
            <a:r>
              <a:rPr lang="en-US" dirty="0">
                <a:solidFill>
                  <a:srgbClr val="92D050"/>
                </a:solidFill>
              </a:rPr>
              <a:t>Tip 1: </a:t>
            </a:r>
            <a:r>
              <a:rPr lang="en-US" dirty="0">
                <a:solidFill>
                  <a:schemeClr val="bg1"/>
                </a:solidFill>
              </a:rPr>
              <a:t>if a computer can do it, let it</a:t>
            </a:r>
          </a:p>
        </p:txBody>
      </p:sp>
      <p:sp>
        <p:nvSpPr>
          <p:cNvPr id="3" name="Content Placeholder 2">
            <a:extLst>
              <a:ext uri="{FF2B5EF4-FFF2-40B4-BE49-F238E27FC236}">
                <a16:creationId xmlns:a16="http://schemas.microsoft.com/office/drawing/2014/main" id="{196E91D8-3D3C-9C43-A99B-E0A6CB4E5BB6}"/>
              </a:ext>
            </a:extLst>
          </p:cNvPr>
          <p:cNvSpPr>
            <a:spLocks noGrp="1"/>
          </p:cNvSpPr>
          <p:nvPr>
            <p:ph idx="1"/>
          </p:nvPr>
        </p:nvSpPr>
        <p:spPr/>
        <p:txBody>
          <a:bodyPr>
            <a:normAutofit fontScale="92500" lnSpcReduction="10000"/>
          </a:bodyPr>
          <a:lstStyle/>
          <a:p>
            <a:pPr marL="0" indent="0">
              <a:buNone/>
            </a:pPr>
            <a:r>
              <a:rPr lang="en-US" dirty="0">
                <a:solidFill>
                  <a:schemeClr val="bg1"/>
                </a:solidFill>
              </a:rPr>
              <a:t>Linting (static code analysis):</a:t>
            </a:r>
          </a:p>
          <a:p>
            <a:pPr lvl="1"/>
            <a:r>
              <a:rPr lang="en-US" dirty="0">
                <a:solidFill>
                  <a:schemeClr val="bg1"/>
                </a:solidFill>
              </a:rPr>
              <a:t>White spaces</a:t>
            </a:r>
          </a:p>
          <a:p>
            <a:pPr lvl="1"/>
            <a:r>
              <a:rPr lang="en-US" dirty="0">
                <a:solidFill>
                  <a:schemeClr val="bg1"/>
                </a:solidFill>
              </a:rPr>
              <a:t>Trailing commas</a:t>
            </a:r>
          </a:p>
          <a:p>
            <a:pPr lvl="1"/>
            <a:r>
              <a:rPr lang="en-US" dirty="0">
                <a:solidFill>
                  <a:schemeClr val="bg1"/>
                </a:solidFill>
              </a:rPr>
              <a:t>Semi colons</a:t>
            </a:r>
          </a:p>
          <a:p>
            <a:pPr lvl="1"/>
            <a:r>
              <a:rPr lang="en-US" dirty="0" err="1">
                <a:solidFill>
                  <a:schemeClr val="bg1"/>
                </a:solidFill>
              </a:rPr>
              <a:t>Console.logs</a:t>
            </a:r>
            <a:endParaRPr lang="en-US" dirty="0">
              <a:solidFill>
                <a:schemeClr val="bg1"/>
              </a:solidFill>
            </a:endParaRPr>
          </a:p>
          <a:p>
            <a:pPr lvl="1"/>
            <a:r>
              <a:rPr lang="en-US" dirty="0">
                <a:solidFill>
                  <a:schemeClr val="bg1"/>
                </a:solidFill>
              </a:rPr>
              <a:t>Unused imports, etc.</a:t>
            </a:r>
          </a:p>
          <a:p>
            <a:pPr marL="0" indent="0">
              <a:buNone/>
            </a:pPr>
            <a:r>
              <a:rPr lang="en-US" dirty="0">
                <a:solidFill>
                  <a:schemeClr val="bg1"/>
                </a:solidFill>
              </a:rPr>
              <a:t>Code formatters: e.g. Prettier</a:t>
            </a:r>
          </a:p>
          <a:p>
            <a:pPr marL="0" indent="0">
              <a:buNone/>
            </a:pPr>
            <a:r>
              <a:rPr lang="en-US" sz="2200" dirty="0">
                <a:solidFill>
                  <a:schemeClr val="bg1"/>
                </a:solidFill>
              </a:rPr>
              <a:t>It’s much easier for a computer to find these things, </a:t>
            </a:r>
            <a:r>
              <a:rPr lang="en-US" sz="2200" i="1" dirty="0">
                <a:solidFill>
                  <a:schemeClr val="bg1"/>
                </a:solidFill>
              </a:rPr>
              <a:t>freeing the reviewer to make more meaningful contributions such as commenting on readability, approach, performance implications, future proofing, etc. </a:t>
            </a:r>
          </a:p>
          <a:p>
            <a:pPr marL="0" indent="0">
              <a:buNone/>
            </a:pPr>
            <a:r>
              <a:rPr lang="en-US" sz="2200" dirty="0">
                <a:solidFill>
                  <a:schemeClr val="bg1"/>
                </a:solidFill>
              </a:rPr>
              <a:t>Automation also </a:t>
            </a:r>
            <a:r>
              <a:rPr lang="en-GB" sz="2200" dirty="0">
                <a:solidFill>
                  <a:schemeClr val="bg1"/>
                </a:solidFill>
              </a:rPr>
              <a:t>allows the author to discover careless mistakes in seconds instead of hours. The instant feedback makes it easier to learn from and cheaper to fix because the author still has the relevant context in their head.</a:t>
            </a:r>
            <a:endParaRPr lang="en-US" sz="2200" dirty="0">
              <a:solidFill>
                <a:schemeClr val="bg1"/>
              </a:solidFill>
            </a:endParaRPr>
          </a:p>
        </p:txBody>
      </p:sp>
    </p:spTree>
    <p:extLst>
      <p:ext uri="{BB962C8B-B14F-4D97-AF65-F5344CB8AC3E}">
        <p14:creationId xmlns:p14="http://schemas.microsoft.com/office/powerpoint/2010/main" val="5965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C857-F948-8B47-9B9D-288348F3B3F3}"/>
              </a:ext>
            </a:extLst>
          </p:cNvPr>
          <p:cNvSpPr>
            <a:spLocks noGrp="1"/>
          </p:cNvSpPr>
          <p:nvPr>
            <p:ph type="title"/>
          </p:nvPr>
        </p:nvSpPr>
        <p:spPr/>
        <p:txBody>
          <a:bodyPr/>
          <a:lstStyle/>
          <a:p>
            <a:r>
              <a:rPr lang="en-US" dirty="0">
                <a:solidFill>
                  <a:srgbClr val="92D050"/>
                </a:solidFill>
              </a:rPr>
              <a:t>Tip 2: </a:t>
            </a:r>
            <a:r>
              <a:rPr lang="en-US" dirty="0">
                <a:solidFill>
                  <a:schemeClr val="bg1"/>
                </a:solidFill>
              </a:rPr>
              <a:t>Choose a style guide and stick to it</a:t>
            </a:r>
          </a:p>
        </p:txBody>
      </p:sp>
      <p:sp>
        <p:nvSpPr>
          <p:cNvPr id="3" name="Content Placeholder 2">
            <a:extLst>
              <a:ext uri="{FF2B5EF4-FFF2-40B4-BE49-F238E27FC236}">
                <a16:creationId xmlns:a16="http://schemas.microsoft.com/office/drawing/2014/main" id="{50DD2086-EA2E-8740-BE1F-361B1969C728}"/>
              </a:ext>
            </a:extLst>
          </p:cNvPr>
          <p:cNvSpPr>
            <a:spLocks noGrp="1"/>
          </p:cNvSpPr>
          <p:nvPr>
            <p:ph idx="1"/>
          </p:nvPr>
        </p:nvSpPr>
        <p:spPr/>
        <p:txBody>
          <a:bodyPr/>
          <a:lstStyle/>
          <a:p>
            <a:r>
              <a:rPr lang="en-GB" dirty="0">
                <a:solidFill>
                  <a:schemeClr val="bg1"/>
                </a:solidFill>
              </a:rPr>
              <a:t>Consistency in code style leads to much easier comprehension among teammates, quicker code reviews, and fewer bugs.</a:t>
            </a:r>
          </a:p>
          <a:p>
            <a:r>
              <a:rPr lang="en-GB" dirty="0">
                <a:solidFill>
                  <a:schemeClr val="bg1"/>
                </a:solidFill>
              </a:rPr>
              <a:t>Style discussions and opinions don’t belong in a code review as they are subjective and much higher level decisions.</a:t>
            </a:r>
          </a:p>
          <a:p>
            <a:pPr marL="0" indent="0">
              <a:buNone/>
            </a:pPr>
            <a:endParaRPr lang="en-GB" dirty="0">
              <a:solidFill>
                <a:schemeClr val="bg1"/>
              </a:solidFill>
            </a:endParaRPr>
          </a:p>
          <a:p>
            <a:pPr marL="0" indent="0">
              <a:buNone/>
            </a:pPr>
            <a:r>
              <a:rPr lang="en-US" dirty="0">
                <a:solidFill>
                  <a:schemeClr val="bg1"/>
                </a:solidFill>
              </a:rPr>
              <a:t>Google style guide: </a:t>
            </a:r>
            <a:r>
              <a:rPr lang="en-US" dirty="0">
                <a:solidFill>
                  <a:schemeClr val="bg1"/>
                </a:solidFill>
                <a:hlinkClick r:id="rId2">
                  <a:extLst>
                    <a:ext uri="{A12FA001-AC4F-418D-AE19-62706E023703}">
                      <ahyp:hlinkClr xmlns:ahyp="http://schemas.microsoft.com/office/drawing/2018/hyperlinkcolor" val="tx"/>
                    </a:ext>
                  </a:extLst>
                </a:hlinkClick>
              </a:rPr>
              <a:t>https://google.github.io/styleguide/jsguide.html</a:t>
            </a:r>
            <a:endParaRPr lang="en-US" dirty="0">
              <a:solidFill>
                <a:schemeClr val="bg1"/>
              </a:solidFill>
            </a:endParaRPr>
          </a:p>
          <a:p>
            <a:pPr marL="0" indent="0">
              <a:buNone/>
            </a:pPr>
            <a:r>
              <a:rPr lang="en-US" dirty="0" err="1">
                <a:solidFill>
                  <a:schemeClr val="bg1"/>
                </a:solidFill>
              </a:rPr>
              <a:t>AirBnb</a:t>
            </a:r>
            <a:r>
              <a:rPr lang="en-US" dirty="0">
                <a:solidFill>
                  <a:schemeClr val="bg1"/>
                </a:solidFill>
              </a:rPr>
              <a:t> style guide: </a:t>
            </a:r>
            <a:r>
              <a:rPr lang="en-US" dirty="0">
                <a:solidFill>
                  <a:schemeClr val="bg1"/>
                </a:solidFill>
                <a:hlinkClick r:id="rId3">
                  <a:extLst>
                    <a:ext uri="{A12FA001-AC4F-418D-AE19-62706E023703}">
                      <ahyp:hlinkClr xmlns:ahyp="http://schemas.microsoft.com/office/drawing/2018/hyperlinkcolor" val="tx"/>
                    </a:ext>
                  </a:extLst>
                </a:hlinkClick>
              </a:rPr>
              <a:t>https://github.com/airbnb/javascript</a:t>
            </a:r>
            <a:endParaRPr lang="en-US" dirty="0">
              <a:solidFill>
                <a:schemeClr val="bg1"/>
              </a:solidFill>
            </a:endParaRPr>
          </a:p>
          <a:p>
            <a:pPr marL="0" indent="0" algn="ctr">
              <a:buNone/>
            </a:pPr>
            <a:r>
              <a:rPr lang="en-US" dirty="0">
                <a:solidFill>
                  <a:schemeClr val="bg1"/>
                </a:solidFill>
              </a:rPr>
              <a:t>… or create your own incrementally and</a:t>
            </a:r>
            <a:br>
              <a:rPr lang="en-US" dirty="0">
                <a:solidFill>
                  <a:schemeClr val="bg1"/>
                </a:solidFill>
              </a:rPr>
            </a:br>
            <a:r>
              <a:rPr lang="en-US" dirty="0">
                <a:solidFill>
                  <a:schemeClr val="bg1"/>
                </a:solidFill>
              </a:rPr>
              <a:t>update the </a:t>
            </a:r>
            <a:r>
              <a:rPr lang="en-US" dirty="0" err="1">
                <a:solidFill>
                  <a:schemeClr val="bg1"/>
                </a:solidFill>
              </a:rPr>
              <a:t>Readme.md</a:t>
            </a:r>
            <a:r>
              <a:rPr lang="en-US" dirty="0">
                <a:solidFill>
                  <a:schemeClr val="bg1"/>
                </a:solidFill>
              </a:rPr>
              <a:t> accordingly ;)</a:t>
            </a:r>
          </a:p>
          <a:p>
            <a:endParaRPr lang="en-US" dirty="0"/>
          </a:p>
          <a:p>
            <a:endParaRPr lang="en-US" dirty="0"/>
          </a:p>
        </p:txBody>
      </p:sp>
    </p:spTree>
    <p:extLst>
      <p:ext uri="{BB962C8B-B14F-4D97-AF65-F5344CB8AC3E}">
        <p14:creationId xmlns:p14="http://schemas.microsoft.com/office/powerpoint/2010/main" val="415081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4C4-332E-F241-A13B-D0F77A8ABA15}"/>
              </a:ext>
            </a:extLst>
          </p:cNvPr>
          <p:cNvSpPr>
            <a:spLocks noGrp="1"/>
          </p:cNvSpPr>
          <p:nvPr>
            <p:ph type="title"/>
          </p:nvPr>
        </p:nvSpPr>
        <p:spPr/>
        <p:txBody>
          <a:bodyPr/>
          <a:lstStyle/>
          <a:p>
            <a:r>
              <a:rPr lang="en-US" dirty="0">
                <a:solidFill>
                  <a:srgbClr val="92D050"/>
                </a:solidFill>
              </a:rPr>
              <a:t>Tip 3: </a:t>
            </a:r>
            <a:r>
              <a:rPr lang="en-US" dirty="0">
                <a:solidFill>
                  <a:schemeClr val="bg1"/>
                </a:solidFill>
              </a:rPr>
              <a:t>increase request visibility</a:t>
            </a:r>
          </a:p>
        </p:txBody>
      </p:sp>
      <p:sp>
        <p:nvSpPr>
          <p:cNvPr id="3" name="Content Placeholder 2">
            <a:extLst>
              <a:ext uri="{FF2B5EF4-FFF2-40B4-BE49-F238E27FC236}">
                <a16:creationId xmlns:a16="http://schemas.microsoft.com/office/drawing/2014/main" id="{D7ED8BA2-EFBA-E142-ACB0-E31E36EB9236}"/>
              </a:ext>
            </a:extLst>
          </p:cNvPr>
          <p:cNvSpPr>
            <a:spLocks noGrp="1"/>
          </p:cNvSpPr>
          <p:nvPr>
            <p:ph idx="1"/>
          </p:nvPr>
        </p:nvSpPr>
        <p:spPr/>
        <p:txBody>
          <a:bodyPr/>
          <a:lstStyle/>
          <a:p>
            <a:r>
              <a:rPr lang="en-US" dirty="0">
                <a:solidFill>
                  <a:schemeClr val="bg1"/>
                </a:solidFill>
              </a:rPr>
              <a:t>Go over outstanding pull requests on a regular basis, e.g. daily standup</a:t>
            </a:r>
          </a:p>
          <a:p>
            <a:r>
              <a:rPr lang="en-US" dirty="0">
                <a:solidFill>
                  <a:schemeClr val="bg1"/>
                </a:solidFill>
              </a:rPr>
              <a:t>Use statuses to indicate if it’s blocked, in draft, or ready for review</a:t>
            </a:r>
          </a:p>
          <a:p>
            <a:r>
              <a:rPr lang="en-US" dirty="0">
                <a:solidFill>
                  <a:schemeClr val="bg1"/>
                </a:solidFill>
              </a:rPr>
              <a:t>Set a main reviewer</a:t>
            </a:r>
          </a:p>
          <a:p>
            <a:endParaRPr lang="en-US" dirty="0"/>
          </a:p>
        </p:txBody>
      </p:sp>
    </p:spTree>
    <p:extLst>
      <p:ext uri="{BB962C8B-B14F-4D97-AF65-F5344CB8AC3E}">
        <p14:creationId xmlns:p14="http://schemas.microsoft.com/office/powerpoint/2010/main" val="118165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29000">
              <a:schemeClr val="tx1">
                <a:lumMod val="75000"/>
                <a:lumOff val="2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D5ED-1C1A-6346-9255-ABF2658145F2}"/>
              </a:ext>
            </a:extLst>
          </p:cNvPr>
          <p:cNvSpPr>
            <a:spLocks noGrp="1"/>
          </p:cNvSpPr>
          <p:nvPr>
            <p:ph type="title"/>
          </p:nvPr>
        </p:nvSpPr>
        <p:spPr/>
        <p:txBody>
          <a:bodyPr/>
          <a:lstStyle/>
          <a:p>
            <a:r>
              <a:rPr lang="en-US" dirty="0">
                <a:solidFill>
                  <a:srgbClr val="92D050"/>
                </a:solidFill>
              </a:rPr>
              <a:t>Tip 4: </a:t>
            </a:r>
            <a:r>
              <a:rPr lang="en-US" dirty="0">
                <a:solidFill>
                  <a:schemeClr val="bg1"/>
                </a:solidFill>
              </a:rPr>
              <a:t>use a template</a:t>
            </a:r>
          </a:p>
        </p:txBody>
      </p:sp>
      <p:sp>
        <p:nvSpPr>
          <p:cNvPr id="3" name="Content Placeholder 2">
            <a:extLst>
              <a:ext uri="{FF2B5EF4-FFF2-40B4-BE49-F238E27FC236}">
                <a16:creationId xmlns:a16="http://schemas.microsoft.com/office/drawing/2014/main" id="{D262F4CD-0308-1F48-BE9C-999F33745198}"/>
              </a:ext>
            </a:extLst>
          </p:cNvPr>
          <p:cNvSpPr>
            <a:spLocks noGrp="1"/>
          </p:cNvSpPr>
          <p:nvPr>
            <p:ph idx="1"/>
          </p:nvPr>
        </p:nvSpPr>
        <p:spPr/>
        <p:txBody>
          <a:bodyPr>
            <a:normAutofit fontScale="47500" lnSpcReduction="20000"/>
          </a:bodyPr>
          <a:lstStyle/>
          <a:p>
            <a:pPr marL="0" indent="0">
              <a:buNone/>
            </a:pPr>
            <a:r>
              <a:rPr lang="en-GB" dirty="0">
                <a:solidFill>
                  <a:schemeClr val="bg1"/>
                </a:solidFill>
              </a:rPr>
              <a:t>Main reviewer: @someone</a:t>
            </a:r>
            <a:br>
              <a:rPr lang="en-GB" dirty="0">
                <a:solidFill>
                  <a:schemeClr val="bg1"/>
                </a:solidFill>
              </a:rPr>
            </a:br>
            <a:endParaRPr lang="en-GB" dirty="0">
              <a:solidFill>
                <a:schemeClr val="bg1"/>
              </a:solidFill>
            </a:endParaRPr>
          </a:p>
          <a:p>
            <a:pPr marL="0" indent="0">
              <a:buNone/>
            </a:pPr>
            <a:r>
              <a:rPr lang="en-GB" dirty="0">
                <a:solidFill>
                  <a:schemeClr val="bg1"/>
                </a:solidFill>
              </a:rPr>
              <a:t>#### What does this PR do?</a:t>
            </a:r>
            <a:br>
              <a:rPr lang="en-GB" dirty="0">
                <a:solidFill>
                  <a:schemeClr val="bg1"/>
                </a:solidFill>
              </a:rPr>
            </a:br>
            <a:endParaRPr lang="en-GB" dirty="0">
              <a:solidFill>
                <a:schemeClr val="bg1"/>
              </a:solidFill>
            </a:endParaRPr>
          </a:p>
          <a:p>
            <a:pPr marL="0" indent="0">
              <a:buNone/>
            </a:pPr>
            <a:r>
              <a:rPr lang="en-GB" dirty="0">
                <a:solidFill>
                  <a:schemeClr val="bg1"/>
                </a:solidFill>
              </a:rPr>
              <a:t>#### What are the relevant tickets?</a:t>
            </a:r>
            <a:br>
              <a:rPr lang="en-GB" dirty="0">
                <a:solidFill>
                  <a:schemeClr val="bg1"/>
                </a:solidFill>
              </a:rPr>
            </a:br>
            <a:endParaRPr lang="en-GB" dirty="0">
              <a:solidFill>
                <a:schemeClr val="bg1"/>
              </a:solidFill>
            </a:endParaRPr>
          </a:p>
          <a:p>
            <a:pPr marL="0" indent="0">
              <a:buNone/>
            </a:pPr>
            <a:r>
              <a:rPr lang="en-GB" dirty="0">
                <a:solidFill>
                  <a:schemeClr val="bg1"/>
                </a:solidFill>
              </a:rPr>
              <a:t>#### Where should the reviewer start?</a:t>
            </a:r>
          </a:p>
          <a:p>
            <a:pPr marL="0" indent="0">
              <a:buNone/>
            </a:pPr>
            <a:r>
              <a:rPr lang="en-GB" dirty="0">
                <a:solidFill>
                  <a:schemeClr val="bg1"/>
                </a:solidFill>
              </a:rPr>
              <a:t>File name: change</a:t>
            </a:r>
          </a:p>
          <a:p>
            <a:pPr marL="0" indent="0">
              <a:buNone/>
            </a:pPr>
            <a:r>
              <a:rPr lang="en-GB" dirty="0">
                <a:solidFill>
                  <a:schemeClr val="bg1"/>
                </a:solidFill>
              </a:rPr>
              <a:t>File name: change</a:t>
            </a:r>
            <a:br>
              <a:rPr lang="en-GB" dirty="0">
                <a:solidFill>
                  <a:schemeClr val="bg1"/>
                </a:solidFill>
              </a:rPr>
            </a:br>
            <a:endParaRPr lang="en-GB" dirty="0">
              <a:solidFill>
                <a:schemeClr val="bg1"/>
              </a:solidFill>
            </a:endParaRPr>
          </a:p>
          <a:p>
            <a:pPr marL="0" indent="0">
              <a:buNone/>
            </a:pPr>
            <a:r>
              <a:rPr lang="en-GB" dirty="0">
                <a:solidFill>
                  <a:schemeClr val="bg1"/>
                </a:solidFill>
              </a:rPr>
              <a:t>#### How should this be manually tested?</a:t>
            </a:r>
            <a:br>
              <a:rPr lang="en-GB" dirty="0">
                <a:solidFill>
                  <a:schemeClr val="bg1"/>
                </a:solidFill>
              </a:rPr>
            </a:br>
            <a:endParaRPr lang="en-GB" dirty="0">
              <a:solidFill>
                <a:schemeClr val="bg1"/>
              </a:solidFill>
            </a:endParaRPr>
          </a:p>
          <a:p>
            <a:pPr marL="0" indent="0">
              <a:buNone/>
            </a:pPr>
            <a:r>
              <a:rPr lang="en-GB" dirty="0">
                <a:solidFill>
                  <a:schemeClr val="bg1"/>
                </a:solidFill>
              </a:rPr>
              <a:t>If appropriate...</a:t>
            </a:r>
          </a:p>
          <a:p>
            <a:pPr marL="0" indent="0">
              <a:buNone/>
            </a:pPr>
            <a:endParaRPr lang="en-GB" dirty="0">
              <a:solidFill>
                <a:schemeClr val="bg1"/>
              </a:solidFill>
            </a:endParaRPr>
          </a:p>
          <a:p>
            <a:pPr marL="0" indent="0">
              <a:buNone/>
            </a:pPr>
            <a:r>
              <a:rPr lang="en-GB" dirty="0">
                <a:solidFill>
                  <a:schemeClr val="bg1"/>
                </a:solidFill>
              </a:rPr>
              <a:t>#### Are there any breaking changes?</a:t>
            </a:r>
          </a:p>
          <a:p>
            <a:pPr marL="0" indent="0">
              <a:buNone/>
            </a:pPr>
            <a:endParaRPr lang="en-GB" dirty="0">
              <a:solidFill>
                <a:schemeClr val="bg1"/>
              </a:solidFill>
            </a:endParaRPr>
          </a:p>
          <a:p>
            <a:pPr marL="0" indent="0">
              <a:buNone/>
            </a:pPr>
            <a:r>
              <a:rPr lang="en-GB" dirty="0">
                <a:solidFill>
                  <a:schemeClr val="bg1"/>
                </a:solidFill>
              </a:rPr>
              <a:t>#### Any background context you want to provide?</a:t>
            </a:r>
            <a:br>
              <a:rPr lang="en-GB" dirty="0">
                <a:solidFill>
                  <a:schemeClr val="bg1"/>
                </a:solidFill>
              </a:rPr>
            </a:br>
            <a:endParaRPr lang="en-GB" dirty="0">
              <a:solidFill>
                <a:schemeClr val="bg1"/>
              </a:solidFill>
            </a:endParaRPr>
          </a:p>
          <a:p>
            <a:pPr marL="0" indent="0">
              <a:buNone/>
            </a:pPr>
            <a:r>
              <a:rPr lang="en-GB" dirty="0">
                <a:solidFill>
                  <a:schemeClr val="bg1"/>
                </a:solidFill>
              </a:rPr>
              <a:t>#### Screenshots</a:t>
            </a:r>
          </a:p>
          <a:p>
            <a:pPr marL="0" indent="0">
              <a:buNone/>
            </a:pPr>
            <a:endParaRPr lang="en-US" dirty="0"/>
          </a:p>
        </p:txBody>
      </p:sp>
    </p:spTree>
    <p:extLst>
      <p:ext uri="{BB962C8B-B14F-4D97-AF65-F5344CB8AC3E}">
        <p14:creationId xmlns:p14="http://schemas.microsoft.com/office/powerpoint/2010/main" val="375166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{B1F3CED0-327E-2143-A1C9-24D527CDF8CE}tf16401378</Template>
  <TotalTime>7501</TotalTime>
  <Words>766</Words>
  <Application>Microsoft Macintosh PowerPoint</Application>
  <PresentationFormat>Widescreen</PresentationFormat>
  <Paragraphs>79</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Code Reviews</vt:lpstr>
      <vt:lpstr>Why do code reviews</vt:lpstr>
      <vt:lpstr>It’s not just about bugs…</vt:lpstr>
      <vt:lpstr>Where pull requests can go wrong: </vt:lpstr>
      <vt:lpstr>E.g.</vt:lpstr>
      <vt:lpstr>Tip 1: if a computer can do it, let it</vt:lpstr>
      <vt:lpstr>Tip 2: Choose a style guide and stick to it</vt:lpstr>
      <vt:lpstr>Tip 3: increase request visibility</vt:lpstr>
      <vt:lpstr>Tip 4: use a template</vt:lpstr>
      <vt:lpstr>Comment Etiquette tips …to avoid conflict</vt:lpstr>
      <vt:lpstr>Tip 5: give code examples</vt:lpstr>
      <vt:lpstr>Tip 6: Avoid using “you” in comments. </vt:lpstr>
      <vt:lpstr>PowerPoint Presentation</vt:lpstr>
      <vt:lpstr>Tip 7: Avoid commands</vt:lpstr>
      <vt:lpstr>Tip 8: Give context</vt:lpstr>
      <vt:lpstr>Tip 9: Recognition/praise</vt:lpstr>
      <vt:lpstr>Tip 10: Limit feedback on repeated patterns</vt:lpstr>
      <vt:lpstr>Tip 11: Respect the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Reviews</dc:title>
  <dc:creator>Jou-Valencia, Juan Pablo (UK - London)</dc:creator>
  <cp:lastModifiedBy>Jou-Valencia, Juan Pablo (UK - London)</cp:lastModifiedBy>
  <cp:revision>42</cp:revision>
  <dcterms:created xsi:type="dcterms:W3CDTF">2019-03-04T11:18:13Z</dcterms:created>
  <dcterms:modified xsi:type="dcterms:W3CDTF">2019-04-08T08:10:12Z</dcterms:modified>
</cp:coreProperties>
</file>