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81" r:id="rId2"/>
    <p:sldId id="617" r:id="rId3"/>
    <p:sldId id="627" r:id="rId4"/>
    <p:sldId id="618" r:id="rId5"/>
    <p:sldId id="619" r:id="rId6"/>
    <p:sldId id="620" r:id="rId7"/>
    <p:sldId id="621" r:id="rId8"/>
    <p:sldId id="644" r:id="rId9"/>
    <p:sldId id="622" r:id="rId10"/>
    <p:sldId id="623" r:id="rId11"/>
    <p:sldId id="624" r:id="rId12"/>
    <p:sldId id="625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5" r:id="rId30"/>
    <p:sldId id="646" r:id="rId31"/>
    <p:sldId id="647" r:id="rId32"/>
    <p:sldId id="648" r:id="rId33"/>
    <p:sldId id="649" r:id="rId34"/>
    <p:sldId id="650" r:id="rId35"/>
    <p:sldId id="651" r:id="rId36"/>
    <p:sldId id="626" r:id="rId37"/>
    <p:sldId id="65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D249D3C-9767-492C-892B-BEABE2A7D62E}">
          <p14:sldIdLst>
            <p14:sldId id="581"/>
            <p14:sldId id="617"/>
            <p14:sldId id="627"/>
            <p14:sldId id="618"/>
            <p14:sldId id="619"/>
            <p14:sldId id="620"/>
            <p14:sldId id="621"/>
            <p14:sldId id="644"/>
            <p14:sldId id="622"/>
            <p14:sldId id="623"/>
            <p14:sldId id="624"/>
            <p14:sldId id="625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5"/>
            <p14:sldId id="646"/>
            <p14:sldId id="647"/>
            <p14:sldId id="648"/>
            <p14:sldId id="649"/>
            <p14:sldId id="650"/>
            <p14:sldId id="651"/>
            <p14:sldId id="626"/>
            <p14:sldId id="65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Gre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739DD2"/>
    <a:srgbClr val="D7E8F7"/>
    <a:srgbClr val="CC0000"/>
    <a:srgbClr val="92278F"/>
    <a:srgbClr val="F78E1E"/>
    <a:srgbClr val="49A942"/>
    <a:srgbClr val="005695"/>
    <a:srgbClr val="C42A2A"/>
    <a:srgbClr val="FFC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76258" autoAdjust="0"/>
  </p:normalViewPr>
  <p:slideViewPr>
    <p:cSldViewPr snapToGrid="0" snapToObjects="1">
      <p:cViewPr>
        <p:scale>
          <a:sx n="110" d="100"/>
          <a:sy n="110" d="100"/>
        </p:scale>
        <p:origin x="-84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08ECD-9E1F-F94B-9C72-EAD0B1785214}" type="datetimeFigureOut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054E0-D41A-BB49-917D-E4A2059C22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06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EAE46-0D34-A748-845F-65B4933255E3}" type="datetimeFigureOut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DCD0D-3084-3D42-A98A-3D59F59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44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DCD0D-3084-3D42-A98A-3D59F593BD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1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1A97-0147-884C-9279-AED00EE7D0E4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82D8-288A-AC4A-A2A2-751505CE9CAB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3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BDCA-CE9D-F94E-BCFE-087D22F738F2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4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4E2-F88A-D441-BFFD-2C4679DF36E5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101-7987-5149-BC1D-8F2D8C41731F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FDA0-3E3C-1E44-A666-A8286C1E2A4D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9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873-822E-0A4A-999B-A1CB43D6338B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2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1EFE-4902-8946-AA47-B462C6AF2509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E573-F162-F747-B579-1675E796D789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0FBB-FD56-5B42-8931-F47C5E095E53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7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76C9-37AD-EC42-BED1-3F5624C9C790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C6A8-B74B-5948-B48E-2D8A988B9996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2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FDA0-3E3C-1E44-A666-A8286C1E2A4D}" type="datetime1">
              <a:rPr lang="en-US" smtClean="0"/>
              <a:pPr/>
              <a:t>2015-04-17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19AB-2E3D-E64E-B905-9D3E59105C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wooshyShapeCircles.jpg                                        004A0C12Macintosh HD                   C77F6E1D:"/>
          <p:cNvPicPr>
            <a:picLocks noChangeAspect="1" noChangeArrowheads="1"/>
          </p:cNvPicPr>
          <p:nvPr userDrawn="1"/>
        </p:nvPicPr>
        <p:blipFill>
          <a:blip r:embed="rId14"/>
          <a:srcRect r="28625" b="51513"/>
          <a:stretch>
            <a:fillRect/>
          </a:stretch>
        </p:blipFill>
        <p:spPr bwMode="auto">
          <a:xfrm rot="5400000">
            <a:off x="-426144" y="4955459"/>
            <a:ext cx="2328685" cy="14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wooshyShapeCircles.jpg                                        004A0C12Macintosh HD                   C77F6E1D:"/>
          <p:cNvPicPr>
            <a:picLocks noChangeAspect="1" noChangeArrowheads="1"/>
          </p:cNvPicPr>
          <p:nvPr userDrawn="1"/>
        </p:nvPicPr>
        <p:blipFill>
          <a:blip r:embed="rId14"/>
          <a:srcRect r="33920" b="48636"/>
          <a:stretch>
            <a:fillRect/>
          </a:stretch>
        </p:blipFill>
        <p:spPr bwMode="auto">
          <a:xfrm rot="16200000">
            <a:off x="7284046" y="295966"/>
            <a:ext cx="2155921" cy="156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00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1_score" TargetMode="Externa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thews_correlation_coefficient" TargetMode="External"/><Relationship Id="rId4" Type="http://schemas.openxmlformats.org/officeDocument/2006/relationships/hyperlink" Target="https://en.wikipedia.org/wiki/Phi_coefficient" TargetMode="External"/><Relationship Id="rId5" Type="http://schemas.openxmlformats.org/officeDocument/2006/relationships/hyperlink" Target="https://en.wikipedia.org/wiki/Pearson_correlation_coefficient" TargetMode="External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certainty_coefficient" TargetMode="Externa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gnetic/proficiency-metr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nfusion_matri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FP=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</a:rPr>
              <a:t>Information </a:t>
            </a:r>
            <a:r>
              <a:rPr lang="en-US" sz="4400" dirty="0">
                <a:solidFill>
                  <a:srgbClr val="000000"/>
                </a:solidFill>
              </a:rPr>
              <a:t>Theoretic Metrics for Multi-Class Predictor Evaluation </a:t>
            </a:r>
            <a:endParaRPr lang="en-US" sz="4400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2015-04-16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NYC </a:t>
            </a:r>
            <a:r>
              <a:rPr lang="en-US" sz="2400" dirty="0">
                <a:solidFill>
                  <a:srgbClr val="000000"/>
                </a:solidFill>
              </a:rPr>
              <a:t>Machine </a:t>
            </a:r>
            <a:r>
              <a:rPr lang="en-US" sz="2400" dirty="0" smtClean="0">
                <a:solidFill>
                  <a:srgbClr val="000000"/>
                </a:solidFill>
              </a:rPr>
              <a:t>Learning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Sam Steingold, Michal </a:t>
            </a:r>
            <a:r>
              <a:rPr lang="en-US" sz="2000" dirty="0" err="1" smtClean="0">
                <a:solidFill>
                  <a:srgbClr val="000000"/>
                </a:solidFill>
              </a:rPr>
              <a:t>Laclavik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Picture 6" descr="SwooshyShapeCircles.jpg                                        004A0C12Macintosh HD                   C77F6E1D:"/>
          <p:cNvPicPr>
            <a:picLocks noChangeAspect="1" noChangeArrowheads="1"/>
          </p:cNvPicPr>
          <p:nvPr/>
        </p:nvPicPr>
        <p:blipFill>
          <a:blip r:embed="rId3"/>
          <a:srcRect r="14850" b="15491"/>
          <a:stretch>
            <a:fillRect/>
          </a:stretch>
        </p:blipFill>
        <p:spPr bwMode="auto">
          <a:xfrm>
            <a:off x="6363062" y="4284761"/>
            <a:ext cx="2778112" cy="257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81" y="4478338"/>
            <a:ext cx="48212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8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F1-Score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harmonic average of Precision and Recall: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1 for a perfect predictor</a:t>
            </a:r>
          </a:p>
          <a:p>
            <a:r>
              <a:rPr lang="en-US" sz="2800" dirty="0" smtClean="0"/>
              <a:t>0 if either Precision or Recall is 0</a:t>
            </a:r>
          </a:p>
          <a:p>
            <a:r>
              <a:rPr lang="en-US" sz="2800" dirty="0" smtClean="0"/>
              <a:t>Correctly handles SDWF (because Recall is 0)…</a:t>
            </a:r>
          </a:p>
          <a:p>
            <a:r>
              <a:rPr lang="en-US" sz="2800" dirty="0" smtClean="0"/>
              <a:t>…But only if we label rain as T!</a:t>
            </a:r>
          </a:p>
          <a:p>
            <a:pPr marL="457200" lvl="1" indent="0">
              <a:buNone/>
            </a:pPr>
            <a:r>
              <a:rPr lang="en-US" dirty="0" smtClean="0"/>
              <a:t>Otherwise Recall=100%, Precision=99.2%</a:t>
            </a:r>
          </a:p>
          <a:p>
            <a:pPr marL="457200" lvl="1" indent="0">
              <a:buNone/>
            </a:pPr>
            <a:r>
              <a:rPr lang="en-US" dirty="0" smtClean="0"/>
              <a:t>F1 = 99.6%</a:t>
            </a:r>
          </a:p>
          <a:p>
            <a:pPr marL="457200" lvl="1" indent="0">
              <a:buNone/>
            </a:pPr>
            <a:r>
              <a:rPr lang="en-US" dirty="0" smtClean="0"/>
              <a:t>F1 is Asymmetric (Positive </a:t>
            </a:r>
            <a:r>
              <a:rPr lang="en-US" dirty="0" err="1" smtClean="0"/>
              <a:t>vs</a:t>
            </a:r>
            <a:r>
              <a:rPr lang="en-US" dirty="0" smtClean="0"/>
              <a:t> Negative)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550553"/>
              </p:ext>
            </p:extLst>
          </p:nvPr>
        </p:nvGraphicFramePr>
        <p:xfrm>
          <a:off x="5142336" y="2190981"/>
          <a:ext cx="1410864" cy="64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939800" imgH="431800" progId="Equation.3">
                  <p:embed/>
                </p:oleObj>
              </mc:Choice>
              <mc:Fallback>
                <p:oleObj name="Equation" r:id="rId4" imgW="939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2336" y="2190981"/>
                        <a:ext cx="1410864" cy="648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46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 tooltip="Matthews correlation coefficient"/>
              </a:rPr>
              <a:t>Matthews correlation </a:t>
            </a:r>
            <a:r>
              <a:rPr lang="en-US" dirty="0" smtClean="0">
                <a:hlinkClick r:id="rId3" tooltip="Matthews correlation coefficient"/>
              </a:rPr>
              <a:t>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AKA </a:t>
            </a:r>
            <a:r>
              <a:rPr lang="en-US" sz="2400" dirty="0" smtClean="0">
                <a:hlinkClick r:id="rId4"/>
              </a:rPr>
              <a:t>Phi </a:t>
            </a:r>
            <a:r>
              <a:rPr lang="en-US" sz="2400" dirty="0" err="1" smtClean="0">
                <a:hlinkClick r:id="rId4"/>
              </a:rPr>
              <a:t>coefficient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hlinkClick r:id="rId5"/>
              </a:rPr>
              <a:t>Pearson</a:t>
            </a:r>
            <a:r>
              <a:rPr lang="en-US" sz="2400" dirty="0" smtClean="0">
                <a:hlinkClick r:id="rId5"/>
              </a:rPr>
              <a:t> </a:t>
            </a:r>
            <a:r>
              <a:rPr lang="en-US" sz="2400" dirty="0">
                <a:hlinkClick r:id="rId5"/>
              </a:rPr>
              <a:t>correlation </a:t>
            </a:r>
            <a:r>
              <a:rPr lang="en-US" sz="2400" dirty="0" smtClean="0">
                <a:hlinkClick r:id="rId5"/>
              </a:rPr>
              <a:t>coefficient</a:t>
            </a:r>
            <a:r>
              <a:rPr lang="en-US" sz="2400" dirty="0" smtClean="0"/>
              <a:t>: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Range: [-1 ; 1]</a:t>
            </a:r>
          </a:p>
          <a:p>
            <a:r>
              <a:rPr lang="en-US" sz="2400" dirty="0" smtClean="0"/>
              <a:t>1 for perfect predictor</a:t>
            </a:r>
          </a:p>
          <a:p>
            <a:r>
              <a:rPr lang="en-US" sz="2400" dirty="0" smtClean="0"/>
              <a:t>-1 for mislabeled predictor</a:t>
            </a:r>
          </a:p>
          <a:p>
            <a:r>
              <a:rPr lang="en-US" sz="2400" dirty="0"/>
              <a:t>0</a:t>
            </a:r>
            <a:r>
              <a:rPr lang="en-US" sz="2400" dirty="0" smtClean="0"/>
              <a:t> for the random predictor</a:t>
            </a:r>
          </a:p>
          <a:p>
            <a:pPr lvl="1"/>
            <a:r>
              <a:rPr lang="en-US" sz="2000" dirty="0" smtClean="0"/>
              <a:t>Handles SDWF (but not very well)</a:t>
            </a:r>
          </a:p>
          <a:p>
            <a:r>
              <a:rPr lang="en-US" sz="2400" dirty="0" smtClean="0"/>
              <a:t>Hard to generalize to non-binary classifiers.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22762"/>
              </p:ext>
            </p:extLst>
          </p:nvPr>
        </p:nvGraphicFramePr>
        <p:xfrm>
          <a:off x="2806700" y="2163763"/>
          <a:ext cx="38671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6" imgW="2755900" imgH="444500" progId="Equation.3">
                  <p:embed/>
                </p:oleObj>
              </mc:Choice>
              <mc:Fallback>
                <p:oleObj name="Equation" r:id="rId6" imgW="2755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06700" y="2163763"/>
                        <a:ext cx="3867150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02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 tooltip="Uncertainty coefficient"/>
              </a:rPr>
              <a:t>Uncertainty </a:t>
            </a:r>
            <a:r>
              <a:rPr lang="en-US" dirty="0" smtClean="0">
                <a:hlinkClick r:id="rId3" tooltip="Uncertainty coefficient"/>
              </a:rPr>
              <a:t>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AKA </a:t>
            </a:r>
            <a:r>
              <a:rPr lang="en-US" sz="2800" b="1" dirty="0" smtClean="0"/>
              <a:t>proficiency</a:t>
            </a:r>
            <a:r>
              <a:rPr lang="en-US" sz="2800" dirty="0" smtClean="0"/>
              <a:t>: </a:t>
            </a:r>
          </a:p>
          <a:p>
            <a:r>
              <a:rPr lang="en-US" sz="2800" dirty="0" smtClean="0"/>
              <a:t>Range: [0;1]</a:t>
            </a:r>
          </a:p>
          <a:p>
            <a:r>
              <a:rPr lang="en-US" sz="2800" dirty="0" smtClean="0"/>
              <a:t>Measures the percentage of bits of information contained in the Actual which is captured by the Predictor.</a:t>
            </a:r>
          </a:p>
          <a:p>
            <a:r>
              <a:rPr lang="en-US" sz="2800" dirty="0" smtClean="0"/>
              <a:t>1 for </a:t>
            </a:r>
            <a:r>
              <a:rPr lang="en-US" sz="2800" b="1" dirty="0" smtClean="0"/>
              <a:t>both</a:t>
            </a:r>
            <a:r>
              <a:rPr lang="en-US" sz="2800" dirty="0" smtClean="0"/>
              <a:t> perfect </a:t>
            </a:r>
            <a:r>
              <a:rPr lang="en-US" sz="2800" i="1" dirty="0" smtClean="0"/>
              <a:t>and mislabeled </a:t>
            </a:r>
            <a:r>
              <a:rPr lang="en-US" sz="2800" dirty="0" smtClean="0"/>
              <a:t>predictors</a:t>
            </a:r>
          </a:p>
          <a:p>
            <a:r>
              <a:rPr lang="en-US" sz="2800" dirty="0" smtClean="0"/>
              <a:t>0 for the random predictor</a:t>
            </a:r>
          </a:p>
          <a:p>
            <a:r>
              <a:rPr lang="en-US" sz="2800" dirty="0" smtClean="0"/>
              <a:t>Handles SDWF and </a:t>
            </a:r>
            <a:r>
              <a:rPr lang="en-US" sz="2800" i="1" dirty="0" smtClean="0"/>
              <a:t>all</a:t>
            </a:r>
            <a:r>
              <a:rPr lang="en-US" sz="2800" dirty="0" smtClean="0"/>
              <a:t> possible quirks – </a:t>
            </a:r>
            <a:r>
              <a:rPr lang="en-US" sz="2800" b="1" dirty="0" smtClean="0"/>
              <a:t>the</a:t>
            </a:r>
            <a:r>
              <a:rPr lang="en-US" sz="2800" dirty="0" smtClean="0"/>
              <a:t> best.</a:t>
            </a:r>
          </a:p>
          <a:p>
            <a:r>
              <a:rPr lang="en-US" sz="2800" dirty="0" smtClean="0"/>
              <a:t>Easily generalizes to any number of categories.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731375"/>
              </p:ext>
            </p:extLst>
          </p:nvPr>
        </p:nvGraphicFramePr>
        <p:xfrm>
          <a:off x="3552825" y="1752600"/>
          <a:ext cx="31083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1549400" imgH="419100" progId="Equation.3">
                  <p:embed/>
                </p:oleObj>
              </mc:Choice>
              <mc:Fallback>
                <p:oleObj name="Equation" r:id="rId4" imgW="1549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2825" y="1752600"/>
                        <a:ext cx="31083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86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56778"/>
              </p:ext>
            </p:extLst>
          </p:nvPr>
        </p:nvGraphicFramePr>
        <p:xfrm>
          <a:off x="617264" y="2440607"/>
          <a:ext cx="2806116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35372"/>
                <a:gridCol w="935372"/>
                <a:gridCol w="9353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TP=15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FN=5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FP=45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TN=135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81042"/>
              </p:ext>
            </p:extLst>
          </p:nvPr>
        </p:nvGraphicFramePr>
        <p:xfrm>
          <a:off x="617264" y="3408636"/>
          <a:ext cx="2806116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35372"/>
                <a:gridCol w="935372"/>
                <a:gridCol w="9353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FN=10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FP=90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TN=90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26717"/>
              </p:ext>
            </p:extLst>
          </p:nvPr>
        </p:nvGraphicFramePr>
        <p:xfrm>
          <a:off x="617264" y="4455496"/>
          <a:ext cx="2806116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35372"/>
                <a:gridCol w="935372"/>
                <a:gridCol w="9353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FN=15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FP=150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TN=25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339625"/>
              </p:ext>
            </p:extLst>
          </p:nvPr>
        </p:nvGraphicFramePr>
        <p:xfrm>
          <a:off x="617264" y="5556076"/>
          <a:ext cx="2967267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89089"/>
                <a:gridCol w="989089"/>
                <a:gridCol w="9890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FN=20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FP=180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31716"/>
              </p:ext>
            </p:extLst>
          </p:nvPr>
        </p:nvGraphicFramePr>
        <p:xfrm>
          <a:off x="617264" y="1297521"/>
          <a:ext cx="2806116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35372"/>
                <a:gridCol w="935372"/>
                <a:gridCol w="9353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TP=20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FN=0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TN=180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predeval-af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05" y="767712"/>
            <a:ext cx="5687295" cy="56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Against </a:t>
            </a:r>
            <a:r>
              <a:rPr lang="en-US" dirty="0" smtClean="0"/>
              <a:t>2 – take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94" y="1728621"/>
            <a:ext cx="7167817" cy="37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6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Against 2 – take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0" y="1781493"/>
            <a:ext cx="6921039" cy="33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5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 </a:t>
            </a:r>
            <a:r>
              <a:rPr lang="en-US" dirty="0"/>
              <a:t>One </a:t>
            </a:r>
            <a:r>
              <a:rPr lang="en-US" dirty="0" smtClean="0"/>
              <a:t>Out: Proficiency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95" y="1631927"/>
            <a:ext cx="7199518" cy="34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1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 </a:t>
            </a:r>
            <a:r>
              <a:rPr lang="en-US" dirty="0"/>
              <a:t>One Out: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81" y="1845362"/>
            <a:ext cx="6948119" cy="32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0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 </a:t>
            </a:r>
            <a:r>
              <a:rPr lang="en-US" dirty="0"/>
              <a:t>One </a:t>
            </a:r>
            <a:r>
              <a:rPr lang="en-US" dirty="0" smtClean="0"/>
              <a:t>Out</a:t>
            </a:r>
            <a:r>
              <a:rPr lang="en-US" dirty="0"/>
              <a:t>: </a:t>
            </a:r>
            <a:r>
              <a:rPr lang="en-US" dirty="0" smtClean="0"/>
              <a:t>F1-score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65" y="1561811"/>
            <a:ext cx="7443197" cy="36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6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Character recognition</a:t>
            </a:r>
          </a:p>
          <a:p>
            <a:pPr lvl="1"/>
            <a:r>
              <a:rPr lang="en-US" dirty="0" smtClean="0"/>
              <a:t>Mislabeling is bad</a:t>
            </a:r>
          </a:p>
          <a:p>
            <a:r>
              <a:rPr lang="en-US" dirty="0" smtClean="0"/>
              <a:t>Group detection</a:t>
            </a:r>
          </a:p>
          <a:p>
            <a:pPr lvl="1"/>
            <a:r>
              <a:rPr lang="en-US" dirty="0"/>
              <a:t>Mislabeling </a:t>
            </a:r>
            <a:r>
              <a:rPr lang="en-US" dirty="0" smtClean="0"/>
              <a:t>is fine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Metrics:</a:t>
            </a:r>
          </a:p>
          <a:p>
            <a:r>
              <a:rPr lang="en-US" dirty="0" smtClean="0"/>
              <a:t>Accuracy = </a:t>
            </a:r>
            <a:r>
              <a:rPr lang="en-US" dirty="0" err="1" smtClean="0"/>
              <a:t>Pr</a:t>
            </a:r>
            <a:r>
              <a:rPr lang="en-US" dirty="0" smtClean="0"/>
              <a:t>(Actual=Predicted)</a:t>
            </a:r>
          </a:p>
          <a:p>
            <a:r>
              <a:rPr lang="en-US" dirty="0" smtClean="0"/>
              <a:t>No Recall, Precision, F1!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3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Predictor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predictor</a:t>
            </a:r>
            <a:r>
              <a:rPr lang="en-US" dirty="0"/>
              <a:t> is a black box which spits out an estimate of an unknown parameter. E.g.:</a:t>
            </a:r>
          </a:p>
          <a:p>
            <a:r>
              <a:rPr lang="en-US" dirty="0"/>
              <a:t>will it rain tomorrow?</a:t>
            </a:r>
          </a:p>
          <a:p>
            <a:r>
              <a:rPr lang="en-US" dirty="0"/>
              <a:t>will this person buy this product?</a:t>
            </a:r>
          </a:p>
          <a:p>
            <a:r>
              <a:rPr lang="en-US" dirty="0"/>
              <a:t>is this person a terrorist?</a:t>
            </a:r>
          </a:p>
          <a:p>
            <a:r>
              <a:rPr lang="en-US" dirty="0"/>
              <a:t>is this stock a good investment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8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Phi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Define</a:t>
            </a:r>
          </a:p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0 for a worthless (independent) predictor</a:t>
            </a:r>
          </a:p>
          <a:p>
            <a:r>
              <a:rPr lang="en-US" dirty="0" smtClean="0"/>
              <a:t>Perfect predictor: depends on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18" y="1600200"/>
            <a:ext cx="4622532" cy="1242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03" y="2934760"/>
            <a:ext cx="6315323" cy="9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8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Same as before</a:t>
            </a:r>
          </a:p>
          <a:p>
            <a:pPr marL="0" indent="0">
              <a:buNone/>
            </a:pPr>
            <a:r>
              <a:rPr lang="en-US" dirty="0" smtClean="0"/>
              <a:t>with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0 for the worthless predictor</a:t>
            </a:r>
          </a:p>
          <a:p>
            <a:r>
              <a:rPr lang="en-US" dirty="0" smtClean="0"/>
              <a:t>1 for the perfect (and </a:t>
            </a:r>
            <a:r>
              <a:rPr lang="en-US" dirty="0" err="1" smtClean="0"/>
              <a:t>mis</a:t>
            </a:r>
            <a:r>
              <a:rPr lang="en-US" dirty="0" smtClean="0"/>
              <a:t>-labeled!) predictor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337" y="1600200"/>
            <a:ext cx="5192035" cy="21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</a:t>
            </a:r>
            <a:r>
              <a:rPr lang="en-US" dirty="0" err="1" smtClean="0"/>
              <a:t>vs</a:t>
            </a:r>
            <a:r>
              <a:rPr lang="en-US" dirty="0" smtClean="0"/>
              <a:t>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 is to Chi-squared test </a:t>
            </a:r>
          </a:p>
          <a:p>
            <a:pPr marL="0" indent="0">
              <a:buNone/>
            </a:pPr>
            <a:r>
              <a:rPr lang="en-US" dirty="0" smtClean="0"/>
              <a:t>Same as </a:t>
            </a:r>
          </a:p>
          <a:p>
            <a:r>
              <a:rPr lang="en-US" dirty="0" smtClean="0"/>
              <a:t>Alpha is to </a:t>
            </a:r>
            <a:r>
              <a:rPr lang="en-US" dirty="0"/>
              <a:t>Likelihood-ratio </a:t>
            </a:r>
            <a:r>
              <a:rPr lang="en-US" dirty="0" smtClean="0"/>
              <a:t>test</a:t>
            </a:r>
          </a:p>
          <a:p>
            <a:endParaRPr lang="en-US" dirty="0"/>
          </a:p>
          <a:p>
            <a:r>
              <a:rPr lang="en-US" b="1" dirty="0" err="1"/>
              <a:t>Neyman</a:t>
            </a:r>
            <a:r>
              <a:rPr lang="en-US" b="1" dirty="0"/>
              <a:t>–Pearson </a:t>
            </a:r>
            <a:r>
              <a:rPr lang="en-US" b="1" dirty="0" smtClean="0"/>
              <a:t>lemma: </a:t>
            </a:r>
            <a:r>
              <a:rPr lang="en-US" dirty="0"/>
              <a:t>Likelihood-ratio test is the most powerful </a:t>
            </a:r>
            <a:r>
              <a:rPr lang="en-US" dirty="0" smtClean="0"/>
              <a:t>test!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1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Vowpal</a:t>
            </a:r>
            <a:r>
              <a:rPr lang="en-US" dirty="0" smtClean="0"/>
              <a:t> </a:t>
            </a:r>
            <a:r>
              <a:rPr lang="en-US" dirty="0" err="1" smtClean="0"/>
              <a:t>Wabbit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26" y="2967332"/>
            <a:ext cx="6376036" cy="17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6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This Metric is Old! Why is it Ignored?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Tradition: My teacher used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Inertia: I used </a:t>
            </a:r>
            <a:r>
              <a:rPr lang="en-US" smtClean="0"/>
              <a:t>it previously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was computationally expensive</a:t>
            </a:r>
          </a:p>
          <a:p>
            <a:pPr marL="914400" lvl="1" indent="-514350"/>
            <a:r>
              <a:rPr lang="en-US" dirty="0" smtClean="0"/>
              <a:t>Not anymore!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Information Theory is unintuitive</a:t>
            </a:r>
          </a:p>
          <a:p>
            <a:pPr marL="914400" lvl="1" indent="-514350"/>
            <a:r>
              <a:rPr lang="en-US" dirty="0" smtClean="0"/>
              <a:t>Intuition is built up gradually as one learns!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Mislabeled = Perfect</a:t>
            </a:r>
          </a:p>
          <a:p>
            <a:pPr marL="857250" lvl="1" indent="-457200"/>
            <a:r>
              <a:rPr lang="en-US" dirty="0"/>
              <a:t>U</a:t>
            </a:r>
            <a:r>
              <a:rPr lang="en-US" dirty="0" smtClean="0"/>
              <a:t>se the Hungarian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4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Multi-Label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Categorization</a:t>
            </a:r>
          </a:p>
          <a:p>
            <a:pPr lvl="1"/>
            <a:r>
              <a:rPr lang="en-US" dirty="0" smtClean="0"/>
              <a:t>Mislabeling is bad</a:t>
            </a:r>
          </a:p>
          <a:p>
            <a:pPr lvl="2"/>
            <a:r>
              <a:rPr lang="en-US" dirty="0" smtClean="0"/>
              <a:t>But may indicate problems with taxonomy</a:t>
            </a:r>
          </a:p>
          <a:p>
            <a:r>
              <a:rPr lang="en-US" dirty="0" smtClean="0"/>
              <a:t>Community Detection</a:t>
            </a:r>
          </a:p>
          <a:p>
            <a:pPr lvl="1"/>
            <a:r>
              <a:rPr lang="en-US" dirty="0" smtClean="0"/>
              <a:t>Mislabeling is fine</a:t>
            </a:r>
          </a:p>
          <a:p>
            <a:pPr lvl="1"/>
            <a:endParaRPr lang="en-US" dirty="0"/>
          </a:p>
          <a:p>
            <a:r>
              <a:rPr lang="en-US" dirty="0" smtClean="0"/>
              <a:t>Metrics:</a:t>
            </a:r>
          </a:p>
          <a:p>
            <a:pPr lvl="1"/>
            <a:r>
              <a:rPr lang="en-US" dirty="0" smtClean="0"/>
              <a:t>No Accuracy</a:t>
            </a:r>
          </a:p>
          <a:p>
            <a:pPr lvl="1"/>
            <a:r>
              <a:rPr lang="en-US" dirty="0" smtClean="0"/>
              <a:t>Precision &amp; Recall work again!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</a:t>
            </a:r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48" y="1307907"/>
            <a:ext cx="6383389" cy="46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1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&amp; Recall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above is the “macro” P&amp;R (and F1)</a:t>
            </a:r>
          </a:p>
          <a:p>
            <a:r>
              <a:rPr lang="en-US" dirty="0" smtClean="0"/>
              <a:t>Can also define “micro” P&amp;R (and F1!)</a:t>
            </a:r>
          </a:p>
          <a:p>
            <a:r>
              <a:rPr lang="en-US" dirty="0" smtClean="0"/>
              <a:t>There is some confusion as to which is which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Side note</a:t>
            </a:r>
            <a:r>
              <a:rPr lang="en-US" dirty="0" smtClean="0"/>
              <a:t>: </a:t>
            </a:r>
            <a:r>
              <a:rPr lang="en-US" i="1" dirty="0" smtClean="0"/>
              <a:t>single</a:t>
            </a:r>
            <a:r>
              <a:rPr lang="en-US" dirty="0" smtClean="0"/>
              <a:t> label per object </a:t>
            </a:r>
            <a:r>
              <a:rPr lang="en-US" dirty="0" smtClean="0">
                <a:sym typeface="Wingdings"/>
              </a:rPr>
              <a:t> Precision</a:t>
            </a:r>
            <a:r>
              <a:rPr lang="en-US" smtClean="0">
                <a:sym typeface="Wingdings"/>
              </a:rPr>
              <a:t>=Recall=</a:t>
            </a:r>
            <a:r>
              <a:rPr lang="en-US" dirty="0" smtClean="0">
                <a:sym typeface="Wingdings"/>
              </a:rPr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5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Proficiency: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variables:</a:t>
            </a:r>
          </a:p>
          <a:p>
            <a:pPr lvl="1"/>
            <a:r>
              <a:rPr lang="en-US" dirty="0" err="1" smtClean="0"/>
              <a:t>Ac</a:t>
            </a:r>
            <a:r>
              <a:rPr lang="en-US" baseline="-25000" dirty="0" err="1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o</a:t>
            </a:r>
            <a:r>
              <a:rPr lang="en-US" baseline="-25000" dirty="0" err="1" smtClean="0"/>
              <a:t>j</a:t>
            </a:r>
            <a:r>
              <a:rPr lang="en-US" dirty="0" smtClean="0"/>
              <a:t>) = [</a:t>
            </a:r>
            <a:r>
              <a:rPr lang="en-US" dirty="0" err="1" smtClean="0"/>
              <a:t>o</a:t>
            </a:r>
            <a:r>
              <a:rPr lang="en-US" baseline="-25000" dirty="0" err="1" smtClean="0"/>
              <a:t>j</a:t>
            </a:r>
            <a:r>
              <a:rPr lang="en-US" dirty="0" smtClean="0"/>
              <a:t> is </a:t>
            </a:r>
            <a:r>
              <a:rPr lang="en-US" i="1" dirty="0" smtClean="0"/>
              <a:t>actually</a:t>
            </a:r>
            <a:r>
              <a:rPr lang="en-US" dirty="0" smtClean="0"/>
              <a:t> in c</a:t>
            </a:r>
            <a:r>
              <a:rPr lang="en-US" baseline="-25000" dirty="0" smtClean="0"/>
              <a:t>i</a:t>
            </a:r>
            <a:r>
              <a:rPr lang="en-US" dirty="0" smtClean="0"/>
              <a:t>]</a:t>
            </a:r>
            <a:endParaRPr lang="en-US" baseline="-25000" dirty="0" smtClean="0"/>
          </a:p>
          <a:p>
            <a:pPr lvl="1"/>
            <a:r>
              <a:rPr lang="en-US" dirty="0" err="1" smtClean="0"/>
              <a:t>Pc</a:t>
            </a:r>
            <a:r>
              <a:rPr lang="en-US" baseline="-25000" dirty="0" err="1" smtClean="0"/>
              <a:t>i</a:t>
            </a:r>
            <a:r>
              <a:rPr lang="en-US" dirty="0"/>
              <a:t>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 smtClean="0"/>
              <a:t>) = [</a:t>
            </a:r>
            <a:r>
              <a:rPr lang="en-US" dirty="0" err="1" smtClean="0"/>
              <a:t>o</a:t>
            </a:r>
            <a:r>
              <a:rPr lang="en-US" baseline="-25000" dirty="0" err="1" smtClean="0"/>
              <a:t>j</a:t>
            </a:r>
            <a:r>
              <a:rPr lang="en-US" dirty="0" smtClean="0"/>
              <a:t> is </a:t>
            </a:r>
            <a:r>
              <a:rPr lang="en-US" i="1" dirty="0" smtClean="0"/>
              <a:t>categorized</a:t>
            </a:r>
            <a:r>
              <a:rPr lang="en-US" dirty="0" smtClean="0"/>
              <a:t> into c</a:t>
            </a:r>
            <a:r>
              <a:rPr lang="en-US" baseline="-25000" dirty="0" smtClean="0"/>
              <a:t>i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Define: </a:t>
            </a:r>
          </a:p>
          <a:p>
            <a:endParaRPr lang="en-US" dirty="0"/>
          </a:p>
          <a:p>
            <a:r>
              <a:rPr lang="en-US" dirty="0" smtClean="0"/>
              <a:t>Problem: cannot compute:</a:t>
            </a:r>
          </a:p>
          <a:p>
            <a:pPr lvl="1"/>
            <a:r>
              <a:rPr lang="en-US" dirty="0" smtClean="0"/>
              <a:t>KDD Cup 2005 Taxonomy: 67 categories</a:t>
            </a:r>
          </a:p>
          <a:p>
            <a:pPr lvl="1"/>
            <a:r>
              <a:rPr lang="en-US" dirty="0" smtClean="0"/>
              <a:t>Cartesian product: 2</a:t>
            </a:r>
            <a:r>
              <a:rPr lang="en-US" baseline="30000" dirty="0" smtClean="0"/>
              <a:t>67</a:t>
            </a:r>
            <a:r>
              <a:rPr lang="en-US" dirty="0" smtClean="0"/>
              <a:t>&gt;10</a:t>
            </a:r>
            <a:r>
              <a:rPr lang="en-US" baseline="30000" dirty="0" smtClean="0"/>
              <a:t>20</a:t>
            </a:r>
            <a:r>
              <a:rPr lang="en-US" dirty="0" smtClean="0"/>
              <a:t>&gt;&gt;800k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3286990"/>
            <a:ext cx="3040394" cy="9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Proficiency: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Numerator: Assume that </a:t>
            </a:r>
            <a:r>
              <a:rPr lang="en-US" dirty="0" err="1" smtClean="0"/>
              <a:t>Ac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is independent of everything but </a:t>
            </a:r>
            <a:r>
              <a:rPr lang="en-US" dirty="0" err="1" smtClean="0"/>
              <a:t>Pc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(similar to Naïve Bayes).</a:t>
            </a:r>
          </a:p>
          <a:p>
            <a:r>
              <a:rPr lang="en-US" dirty="0" smtClean="0"/>
              <a:t>Denominator: Use H(</a:t>
            </a:r>
            <a:r>
              <a:rPr lang="en-US" dirty="0" err="1" smtClean="0"/>
              <a:t>AxB</a:t>
            </a:r>
            <a:r>
              <a:rPr lang="en-US" dirty="0" smtClean="0"/>
              <a:t>)&gt;=H(A)+H(B).</a:t>
            </a:r>
          </a:p>
          <a:p>
            <a:r>
              <a:rPr lang="en-US" dirty="0" smtClean="0"/>
              <a:t>Define: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17" y="3429000"/>
            <a:ext cx="2854477" cy="1362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17" y="4994563"/>
            <a:ext cx="3184413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3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 – always right</a:t>
            </a:r>
          </a:p>
          <a:p>
            <a:r>
              <a:rPr lang="en-US" dirty="0" smtClean="0"/>
              <a:t>Mislabeled – always the opposite</a:t>
            </a:r>
          </a:p>
          <a:p>
            <a:r>
              <a:rPr lang="en-US" dirty="0" smtClean="0"/>
              <a:t>Random – independent of the actual</a:t>
            </a:r>
          </a:p>
          <a:p>
            <a:pPr lvl="1"/>
            <a:r>
              <a:rPr lang="en-US" dirty="0" smtClean="0"/>
              <a:t>San </a:t>
            </a:r>
            <a:r>
              <a:rPr lang="en-US" dirty="0"/>
              <a:t>Diego Weather </a:t>
            </a:r>
            <a:r>
              <a:rPr lang="en-US" dirty="0" smtClean="0"/>
              <a:t>Forecast (a.k.a. SDWF):</a:t>
            </a:r>
            <a:endParaRPr lang="en-US" dirty="0"/>
          </a:p>
          <a:p>
            <a:pPr lvl="2"/>
            <a:r>
              <a:rPr lang="en-US" dirty="0"/>
              <a:t>Actual: </a:t>
            </a:r>
            <a:r>
              <a:rPr lang="en-US" dirty="0" smtClean="0"/>
              <a:t>3 days of rain per 365</a:t>
            </a:r>
            <a:endParaRPr lang="en-US" dirty="0"/>
          </a:p>
          <a:p>
            <a:pPr lvl="2"/>
            <a:r>
              <a:rPr lang="en-US" dirty="0"/>
              <a:t>Predict: sunshine </a:t>
            </a:r>
            <a:r>
              <a:rPr lang="en-US" i="1" dirty="0"/>
              <a:t>always</a:t>
            </a:r>
            <a:r>
              <a:rPr lang="en-US" dirty="0"/>
              <a:t>!</a:t>
            </a:r>
          </a:p>
          <a:p>
            <a:pPr lvl="1"/>
            <a:r>
              <a:rPr lang="en-US" dirty="0" smtClean="0"/>
              <a:t>Coin flip</a:t>
            </a:r>
          </a:p>
          <a:p>
            <a:pPr lvl="2"/>
            <a:r>
              <a:rPr lang="en-US" dirty="0" smtClean="0"/>
              <a:t>Actual: true half the time</a:t>
            </a:r>
          </a:p>
          <a:p>
            <a:pPr lvl="2"/>
            <a:r>
              <a:rPr lang="en-US" dirty="0" smtClean="0"/>
              <a:t>Predict: true if coin lands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Proficiency: Permuted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 re-labeling invariance</a:t>
            </a:r>
          </a:p>
          <a:p>
            <a:r>
              <a:rPr lang="en-US" dirty="0" smtClean="0"/>
              <a:t>Let M(c) be the optimal assignment with the </a:t>
            </a:r>
            <a:r>
              <a:rPr lang="en-US" dirty="0"/>
              <a:t>cost matrix = pairwise mutual </a:t>
            </a:r>
            <a:r>
              <a:rPr lang="en-US" dirty="0" err="1" smtClean="0"/>
              <a:t>informations</a:t>
            </a:r>
            <a:endParaRPr lang="en-US" dirty="0" smtClean="0"/>
          </a:p>
          <a:p>
            <a:r>
              <a:rPr lang="en-US" dirty="0"/>
              <a:t>Permuted Proficiency </a:t>
            </a:r>
            <a:r>
              <a:rPr lang="en-US" dirty="0" smtClean="0"/>
              <a:t>metric: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 is optimal </a:t>
            </a:r>
            <a:r>
              <a:rPr lang="en-US" dirty="0" smtClean="0">
                <a:sym typeface="Wingdings"/>
              </a:rPr>
              <a:t>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3866572"/>
            <a:ext cx="4454150" cy="1629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963" y="5587712"/>
            <a:ext cx="1555525" cy="5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80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Meaning</a:t>
            </a:r>
            <a:r>
              <a:rPr lang="en-US" dirty="0" smtClean="0"/>
              <a:t>: (an estimate of) the share of the information recovered by the classifier</a:t>
            </a:r>
          </a:p>
          <a:p>
            <a:r>
              <a:rPr lang="en-US" b="1" dirty="0" smtClean="0"/>
              <a:t>Strong Discrimination</a:t>
            </a:r>
            <a:r>
              <a:rPr lang="en-US" dirty="0" smtClean="0"/>
              <a:t>: yes</a:t>
            </a:r>
          </a:p>
          <a:p>
            <a:r>
              <a:rPr lang="en-US" b="1" dirty="0" smtClean="0"/>
              <a:t>Universality</a:t>
            </a:r>
            <a:r>
              <a:rPr lang="en-US" dirty="0" smtClean="0"/>
              <a:t>: the independence assumption above weakens the claim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KDD Cap 2005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800 queries</a:t>
            </a:r>
          </a:p>
          <a:p>
            <a:r>
              <a:rPr lang="en-US" dirty="0" smtClean="0"/>
              <a:t>67 categories</a:t>
            </a:r>
          </a:p>
          <a:p>
            <a:r>
              <a:rPr lang="en-US" dirty="0" smtClean="0"/>
              <a:t>3 human labelers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54" y="3422649"/>
            <a:ext cx="6149976" cy="27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Human Against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Pit </a:t>
            </a:r>
            <a:r>
              <a:rPr lang="en-US" dirty="0"/>
              <a:t>each of the </a:t>
            </a:r>
            <a:r>
              <a:rPr lang="en-US" dirty="0" smtClean="0"/>
              <a:t>three human </a:t>
            </a:r>
            <a:r>
              <a:rPr lang="en-US" dirty="0"/>
              <a:t>labelers against the random </a:t>
            </a:r>
            <a:r>
              <a:rPr lang="en-US" dirty="0" smtClean="0"/>
              <a:t>labeler with </a:t>
            </a:r>
            <a:r>
              <a:rPr lang="en-US" dirty="0"/>
              <a:t>the same category probability </a:t>
            </a:r>
            <a:r>
              <a:rPr lang="en-US" dirty="0" smtClean="0"/>
              <a:t>distribution: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55" y="3379354"/>
            <a:ext cx="7931428" cy="17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a typical </a:t>
            </a:r>
            <a:r>
              <a:rPr lang="en-US" dirty="0" smtClean="0"/>
              <a:t>University department: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professor serves on 9 administrative </a:t>
            </a:r>
            <a:r>
              <a:rPr lang="en-US" dirty="0" smtClean="0"/>
              <a:t>committees out </a:t>
            </a:r>
            <a:r>
              <a:rPr lang="en-US" dirty="0"/>
              <a:t>of 10 available. </a:t>
            </a:r>
            <a:endParaRPr lang="en-US" dirty="0" smtClean="0"/>
          </a:p>
          <a:p>
            <a:r>
              <a:rPr lang="en-US" dirty="0" smtClean="0"/>
              <a:t>Take the </a:t>
            </a:r>
            <a:r>
              <a:rPr lang="en-US" dirty="0"/>
              <a:t>worthless predictor which assigns </a:t>
            </a:r>
            <a:r>
              <a:rPr lang="en-US" dirty="0" smtClean="0"/>
              <a:t>each professor </a:t>
            </a:r>
            <a:r>
              <a:rPr lang="en-US" dirty="0"/>
              <a:t>to </a:t>
            </a:r>
            <a:r>
              <a:rPr lang="en-US" dirty="0" smtClean="0"/>
              <a:t>9 random committees</a:t>
            </a:r>
          </a:p>
          <a:p>
            <a:r>
              <a:rPr lang="en-US" dirty="0" smtClean="0"/>
              <a:t>Precision=Recall=90%</a:t>
            </a:r>
          </a:p>
          <a:p>
            <a:r>
              <a:rPr lang="en-US" dirty="0" smtClean="0"/>
              <a:t>Proficiency=0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Think </a:t>
            </a:r>
            <a:r>
              <a:rPr lang="en-US" sz="2800" dirty="0"/>
              <a:t>of the data as </a:t>
            </a:r>
            <a:r>
              <a:rPr lang="en-US" sz="2800" dirty="0" smtClean="0"/>
              <a:t>an infinite </a:t>
            </a:r>
            <a:r>
              <a:rPr lang="en-US" sz="2800" dirty="0"/>
              <a:t>stream of observations, and view the actually available data </a:t>
            </a:r>
            <a:r>
              <a:rPr lang="en-US" sz="2800" dirty="0" smtClean="0"/>
              <a:t>as a sample.</a:t>
            </a:r>
          </a:p>
          <a:p>
            <a:r>
              <a:rPr lang="en-US" sz="2800" dirty="0" smtClean="0"/>
              <a:t>How would the metrics change is the sample is different?</a:t>
            </a:r>
          </a:p>
          <a:p>
            <a:r>
              <a:rPr lang="en-US" sz="2800" dirty="0" smtClean="0"/>
              <a:t>All </a:t>
            </a:r>
            <a:r>
              <a:rPr lang="en-US" sz="2800" dirty="0"/>
              <a:t>metrics have approximately the </a:t>
            </a:r>
            <a:r>
              <a:rPr lang="en-US" sz="2800" dirty="0" smtClean="0"/>
              <a:t>same variability </a:t>
            </a:r>
            <a:r>
              <a:rPr lang="en-US" sz="2800" dirty="0"/>
              <a:t>(standard </a:t>
            </a:r>
            <a:r>
              <a:rPr lang="en-US" sz="2800" dirty="0" smtClean="0"/>
              <a:t>deviation):</a:t>
            </a:r>
          </a:p>
          <a:p>
            <a:pPr lvl="1"/>
            <a:r>
              <a:rPr lang="en-US" sz="2400" dirty="0" smtClean="0"/>
              <a:t>~1% </a:t>
            </a:r>
            <a:r>
              <a:rPr lang="en-US" sz="2400" dirty="0"/>
              <a:t>for 800 observations of </a:t>
            </a:r>
            <a:r>
              <a:rPr lang="en-US" sz="2400" dirty="0" smtClean="0"/>
              <a:t>KDD Cup 2005</a:t>
            </a:r>
            <a:endParaRPr lang="en-US" sz="2400" dirty="0"/>
          </a:p>
          <a:p>
            <a:pPr lvl="1"/>
            <a:r>
              <a:rPr lang="en-US" sz="2400" dirty="0" smtClean="0"/>
              <a:t>~0.5% for 10,000 </a:t>
            </a:r>
            <a:r>
              <a:rPr lang="en-US" sz="2400" dirty="0"/>
              <a:t>observations in the Magnetic data </a:t>
            </a:r>
            <a:r>
              <a:rPr lang="en-US" sz="2400" dirty="0" smtClean="0"/>
              <a:t>set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9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know the costs – use the expected value.</a:t>
            </a:r>
          </a:p>
          <a:p>
            <a:r>
              <a:rPr lang="en-US" dirty="0" smtClean="0"/>
              <a:t>If you </a:t>
            </a:r>
            <a:r>
              <a:rPr lang="en-US" b="1" dirty="0" smtClean="0"/>
              <a:t>know</a:t>
            </a:r>
            <a:r>
              <a:rPr lang="en-US" dirty="0" smtClean="0"/>
              <a:t> what you want (recall/precision &amp;c) – use it</a:t>
            </a:r>
          </a:p>
          <a:p>
            <a:r>
              <a:rPr lang="en-US" dirty="0" smtClean="0"/>
              <a:t>If you want a general metric, use Proficiency instead of F1.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code in </a:t>
            </a:r>
            <a:r>
              <a:rPr lang="en-US" dirty="0">
                <a:hlinkClick r:id="rId2"/>
              </a:rPr>
              <a:t>https://github.com/Magnetic/proficiency-</a:t>
            </a:r>
            <a:r>
              <a:rPr lang="en-US" dirty="0" smtClean="0">
                <a:hlinkClick r:id="rId2"/>
              </a:rPr>
              <a:t>metric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6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Evaluate Predictors?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one is better?</a:t>
            </a:r>
          </a:p>
          <a:p>
            <a:r>
              <a:rPr lang="en-US" dirty="0" smtClean="0"/>
              <a:t>How much to </a:t>
            </a:r>
            <a:r>
              <a:rPr lang="en-US" b="1" dirty="0" smtClean="0"/>
              <a:t>pay</a:t>
            </a:r>
            <a:r>
              <a:rPr lang="en-US" dirty="0" smtClean="0"/>
              <a:t> for one?</a:t>
            </a:r>
          </a:p>
          <a:p>
            <a:pPr lvl="1"/>
            <a:r>
              <a:rPr lang="en-US" dirty="0" smtClean="0"/>
              <a:t>You can always flip the coin yourself, so the random predictor is the </a:t>
            </a:r>
            <a:r>
              <a:rPr lang="en-US" b="1" dirty="0" smtClean="0"/>
              <a:t>least</a:t>
            </a:r>
            <a:r>
              <a:rPr lang="en-US" dirty="0" smtClean="0"/>
              <a:t> valuable</a:t>
            </a:r>
          </a:p>
          <a:p>
            <a:r>
              <a:rPr lang="en-US" dirty="0" smtClean="0"/>
              <a:t>When to use this one and not that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0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Confusion Matrix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Cost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30712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Hurricane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Hurricane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176530"/>
              </p:ext>
            </p:extLst>
          </p:nvPr>
        </p:nvGraphicFramePr>
        <p:xfrm>
          <a:off x="457200" y="3586065"/>
          <a:ext cx="822960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Hurricane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Hurricane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72058" y="5802327"/>
            <a:ext cx="345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cost (i.e., predictor value)=45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5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- 2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05334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Probability/Cost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/ $1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r>
                        <a:rPr lang="en-US" baseline="0" dirty="0" smtClean="0"/>
                        <a:t> / $0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buy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r>
                        <a:rPr lang="en-US" baseline="0" dirty="0" smtClean="0"/>
                        <a:t> / ($0.1)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 / $0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7257" y="3675496"/>
            <a:ext cx="428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of one customer: $0.001 &gt;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3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Cost is Unknown?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87869"/>
              </p:ext>
            </p:extLst>
          </p:nvPr>
        </p:nvGraphicFramePr>
        <p:xfrm>
          <a:off x="457200" y="16002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465"/>
                <a:gridCol w="1115090"/>
                <a:gridCol w="1146065"/>
                <a:gridCol w="1166715"/>
                <a:gridCol w="40302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(PT)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(PF)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 (type2)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Sensitivity:</a:t>
                      </a:r>
                      <a:r>
                        <a:rPr lang="en-US" baseline="0" dirty="0" smtClean="0"/>
                        <a:t> TP/AT (aka  Recall, Hit Rate)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(AF)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(type1)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Specificity: TN/AF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Precision:</a:t>
                      </a:r>
                    </a:p>
                    <a:p>
                      <a:r>
                        <a:rPr lang="en-US" dirty="0" smtClean="0"/>
                        <a:t>TP/PT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NPV: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TN/PF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Accuracy: (TP+TN)</a:t>
                      </a:r>
                      <a:r>
                        <a:rPr lang="en-US" baseline="0" dirty="0" smtClean="0"/>
                        <a:t> / total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5524" y="5689370"/>
            <a:ext cx="2701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of </a:t>
            </a:r>
            <a:r>
              <a:rPr lang="en-US" b="1" dirty="0" smtClean="0"/>
              <a:t>8</a:t>
            </a:r>
            <a:r>
              <a:rPr lang="en-US" dirty="0" smtClean="0"/>
              <a:t> </a:t>
            </a:r>
            <a:r>
              <a:rPr lang="en-US" i="1" dirty="0" smtClean="0"/>
              <a:t>partial</a:t>
            </a:r>
            <a:r>
              <a:rPr lang="en-US" dirty="0" smtClean="0"/>
              <a:t> measures </a:t>
            </a:r>
          </a:p>
          <a:p>
            <a:r>
              <a:rPr lang="en-US" dirty="0" smtClean="0"/>
              <a:t>… and </a:t>
            </a:r>
            <a:r>
              <a:rPr lang="en-US" b="1" dirty="0" smtClean="0"/>
              <a:t>4</a:t>
            </a:r>
            <a:r>
              <a:rPr lang="en-US" dirty="0" smtClean="0"/>
              <a:t> </a:t>
            </a:r>
            <a:r>
              <a:rPr lang="en-US" i="1" dirty="0" smtClean="0"/>
              <a:t>total</a:t>
            </a:r>
            <a:r>
              <a:rPr lang="en-US" dirty="0" smtClean="0"/>
              <a:t> measures.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166" y="3964580"/>
            <a:ext cx="5574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Perfect: FN</a:t>
            </a:r>
            <a:r>
              <a:rPr lang="en-US" dirty="0"/>
              <a:t>=FP=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Mislabeled: TP</a:t>
            </a:r>
            <a:r>
              <a:rPr lang="en-US" dirty="0"/>
              <a:t>=TN=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Random </a:t>
            </a:r>
            <a:r>
              <a:rPr lang="en-US" dirty="0"/>
              <a:t>predictor (statistically independent from actual)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TP=PT*</a:t>
            </a:r>
            <a:r>
              <a:rPr lang="en-US" dirty="0" smtClean="0"/>
              <a:t>AT  FN=PF*AT  FP=PT*AF  TN=PF*AF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5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Meaning</a:t>
            </a:r>
            <a:r>
              <a:rPr lang="en-US" sz="2400" dirty="0" smtClean="0"/>
              <a:t>: </a:t>
            </a:r>
            <a:r>
              <a:rPr lang="en-US" sz="2400" dirty="0"/>
              <a:t>the meaning of the metric should be </a:t>
            </a:r>
            <a:r>
              <a:rPr lang="en-US" sz="2400" dirty="0" smtClean="0"/>
              <a:t>transparent </a:t>
            </a:r>
            <a:r>
              <a:rPr lang="en-US" sz="2400" dirty="0"/>
              <a:t>without resorting to averages of meaningful values</a:t>
            </a:r>
          </a:p>
          <a:p>
            <a:r>
              <a:rPr lang="en-US" sz="2400" b="1" dirty="0" smtClean="0"/>
              <a:t>Discrimination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dirty="0" smtClean="0"/>
              <a:t>Weak</a:t>
            </a:r>
            <a:r>
              <a:rPr lang="en-US" sz="2000" dirty="0" smtClean="0"/>
              <a:t>: </a:t>
            </a:r>
            <a:r>
              <a:rPr lang="en-US" sz="2000" dirty="0"/>
              <a:t>its value is </a:t>
            </a:r>
            <a:r>
              <a:rPr lang="en-US" sz="2000" dirty="0" smtClean="0"/>
              <a:t>1 </a:t>
            </a:r>
            <a:r>
              <a:rPr lang="en-US" sz="2000" dirty="0"/>
              <a:t>for the perfect </a:t>
            </a:r>
            <a:r>
              <a:rPr lang="en-US" sz="2000" dirty="0" smtClean="0"/>
              <a:t>predictor (</a:t>
            </a:r>
            <a:r>
              <a:rPr lang="en-US" sz="2000" dirty="0"/>
              <a:t>and only for it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b="1" dirty="0" smtClean="0"/>
              <a:t>Strong</a:t>
            </a:r>
            <a:r>
              <a:rPr lang="en-US" sz="2000" dirty="0" smtClean="0"/>
              <a:t>: </a:t>
            </a:r>
            <a:r>
              <a:rPr lang="en-US" sz="2000" i="1" dirty="0" smtClean="0"/>
              <a:t>additionally</a:t>
            </a:r>
            <a:r>
              <a:rPr lang="en-US" sz="2000" dirty="0" smtClean="0"/>
              <a:t>, </a:t>
            </a:r>
            <a:r>
              <a:rPr lang="en-US" sz="2000" dirty="0"/>
              <a:t>its value is </a:t>
            </a:r>
            <a:r>
              <a:rPr lang="en-US" sz="2000" dirty="0" smtClean="0"/>
              <a:t>0 </a:t>
            </a:r>
            <a:r>
              <a:rPr lang="en-US" sz="2000" dirty="0"/>
              <a:t>for a </a:t>
            </a:r>
            <a:r>
              <a:rPr lang="en-US" sz="2000" dirty="0" smtClean="0"/>
              <a:t>worthless (</a:t>
            </a:r>
            <a:r>
              <a:rPr lang="en-US" sz="2000" dirty="0"/>
              <a:t>random with any base rate) predictor (and only for such a predictor)</a:t>
            </a:r>
          </a:p>
          <a:p>
            <a:r>
              <a:rPr lang="en-US" sz="2400" b="1" dirty="0" smtClean="0"/>
              <a:t>Universality</a:t>
            </a:r>
            <a:r>
              <a:rPr lang="en-US" sz="2400" dirty="0" smtClean="0"/>
              <a:t>: </a:t>
            </a:r>
            <a:r>
              <a:rPr lang="en-US" sz="2400" dirty="0"/>
              <a:t>the metric should be usable </a:t>
            </a:r>
            <a:r>
              <a:rPr lang="en-US" sz="2400" dirty="0" smtClean="0"/>
              <a:t>in any </a:t>
            </a:r>
            <a:r>
              <a:rPr lang="en-US" sz="2400" dirty="0"/>
              <a:t>setting, </a:t>
            </a:r>
            <a:r>
              <a:rPr lang="en-US" sz="2400" dirty="0" smtClean="0"/>
              <a:t>whether binary </a:t>
            </a:r>
            <a:r>
              <a:rPr lang="en-US" sz="2400" dirty="0"/>
              <a:t>or multi-class, classification (a unique class is assigned </a:t>
            </a:r>
            <a:r>
              <a:rPr lang="en-US" sz="2400" dirty="0" smtClean="0"/>
              <a:t>to each </a:t>
            </a:r>
            <a:r>
              <a:rPr lang="en-US" sz="2400" dirty="0"/>
              <a:t>example) or categorization/community </a:t>
            </a:r>
            <a:r>
              <a:rPr lang="en-US" sz="2400" dirty="0" smtClean="0"/>
              <a:t>detection (</a:t>
            </a:r>
            <a:r>
              <a:rPr lang="en-US" sz="2400" dirty="0"/>
              <a:t>an example can be placed into multiple categories or communities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6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smtClean="0"/>
              <a:t>(correct)=(</a:t>
            </a:r>
            <a:r>
              <a:rPr lang="en-US" dirty="0" err="1" smtClean="0"/>
              <a:t>tp+tn</a:t>
            </a:r>
            <a:r>
              <a:rPr lang="en-US" dirty="0" smtClean="0"/>
              <a:t>)/N</a:t>
            </a:r>
          </a:p>
          <a:p>
            <a:r>
              <a:rPr lang="en-US" dirty="0" smtClean="0"/>
              <a:t>1 is perfect</a:t>
            </a:r>
          </a:p>
          <a:p>
            <a:r>
              <a:rPr lang="en-US" dirty="0" smtClean="0"/>
              <a:t>0 is mislabeled</a:t>
            </a:r>
          </a:p>
          <a:p>
            <a:r>
              <a:rPr lang="en-US" dirty="0" smtClean="0"/>
              <a:t>Sucks for SDWF:</a:t>
            </a:r>
          </a:p>
          <a:p>
            <a:pPr lvl="1"/>
            <a:r>
              <a:rPr lang="en-US" dirty="0" smtClean="0"/>
              <a:t>Accuracy: 362/365=99.2%</a:t>
            </a:r>
          </a:p>
          <a:p>
            <a:pPr lvl="1"/>
            <a:r>
              <a:rPr lang="en-US" sz="3200" dirty="0" smtClean="0"/>
              <a:t>And yet the predictor is actually worthless</a:t>
            </a:r>
          </a:p>
          <a:p>
            <a:r>
              <a:rPr lang="en-US" dirty="0" smtClean="0"/>
              <a:t>Does not detect a random predictor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19AB-2E3D-E64E-B905-9D3E59105C8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F65"/>
      </a:dk1>
      <a:lt1>
        <a:sysClr val="window" lastClr="FFFFFF"/>
      </a:lt1>
      <a:dk2>
        <a:srgbClr val="005695"/>
      </a:dk2>
      <a:lt2>
        <a:srgbClr val="EEECE1"/>
      </a:lt2>
      <a:accent1>
        <a:srgbClr val="739DD2"/>
      </a:accent1>
      <a:accent2>
        <a:srgbClr val="D7E8F7"/>
      </a:accent2>
      <a:accent3>
        <a:srgbClr val="969696"/>
      </a:accent3>
      <a:accent4>
        <a:srgbClr val="49A942"/>
      </a:accent4>
      <a:accent5>
        <a:srgbClr val="818154"/>
      </a:accent5>
      <a:accent6>
        <a:srgbClr val="F78E1E"/>
      </a:accent6>
      <a:hlink>
        <a:srgbClr val="92278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24743</TotalTime>
  <Words>1406</Words>
  <Application>Microsoft Macintosh PowerPoint</Application>
  <PresentationFormat>On-screen Show (4:3)</PresentationFormat>
  <Paragraphs>320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FP=</vt:lpstr>
      <vt:lpstr>Predictor Evaluation</vt:lpstr>
      <vt:lpstr>Examples</vt:lpstr>
      <vt:lpstr>Why Evaluate Predictors?</vt:lpstr>
      <vt:lpstr>Confusion Matrix + Cost</vt:lpstr>
      <vt:lpstr>Confusion Matrix - 2</vt:lpstr>
      <vt:lpstr>What if the Cost is Unknown?</vt:lpstr>
      <vt:lpstr>Metric Requirements</vt:lpstr>
      <vt:lpstr>Accuracy</vt:lpstr>
      <vt:lpstr>F1-Score</vt:lpstr>
      <vt:lpstr>Matthews correlation coefficient</vt:lpstr>
      <vt:lpstr>Uncertainty coefficient</vt:lpstr>
      <vt:lpstr>Comparison</vt:lpstr>
      <vt:lpstr>2 Against 2 – take 1</vt:lpstr>
      <vt:lpstr>2 Against 2 – take 2</vt:lpstr>
      <vt:lpstr>Odd One Out: Proficiency</vt:lpstr>
      <vt:lpstr>Odd One Out: Accuracy </vt:lpstr>
      <vt:lpstr>Odd One Out: F1-score</vt:lpstr>
      <vt:lpstr>Multi-Class Prediction</vt:lpstr>
      <vt:lpstr>Pearson’s Phi</vt:lpstr>
      <vt:lpstr>Proficiency</vt:lpstr>
      <vt:lpstr>Phi vs Alpha</vt:lpstr>
      <vt:lpstr>Example</vt:lpstr>
      <vt:lpstr>This Metric is Old! Why is it Ignored?</vt:lpstr>
      <vt:lpstr>Multi-Label Categorization</vt:lpstr>
      <vt:lpstr>Precision and Recall</vt:lpstr>
      <vt:lpstr>Precision &amp; Recall ?</vt:lpstr>
      <vt:lpstr>Proficiency: Definition</vt:lpstr>
      <vt:lpstr>Proficiency: Estimate</vt:lpstr>
      <vt:lpstr>Proficiency: Permuted</vt:lpstr>
      <vt:lpstr>Properties</vt:lpstr>
      <vt:lpstr>Example: KDD Cap 2005</vt:lpstr>
      <vt:lpstr>Each Human Against Dice</vt:lpstr>
      <vt:lpstr>Academic Setting</vt:lpstr>
      <vt:lpstr>Numeric Stability</vt:lpstr>
      <vt:lpstr>Summary</vt:lpstr>
      <vt:lpstr>Implementation</vt:lpstr>
    </vt:vector>
  </TitlesOfParts>
  <Company>Magnetic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Fishler</dc:creator>
  <cp:lastModifiedBy>Sam Steingold</cp:lastModifiedBy>
  <cp:revision>1229</cp:revision>
  <cp:lastPrinted>2011-04-25T21:00:11Z</cp:lastPrinted>
  <dcterms:created xsi:type="dcterms:W3CDTF">2011-11-08T18:11:11Z</dcterms:created>
  <dcterms:modified xsi:type="dcterms:W3CDTF">2015-04-17T12:25:50Z</dcterms:modified>
</cp:coreProperties>
</file>