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0" r:id="rId3"/>
    <p:sldId id="291" r:id="rId4"/>
    <p:sldId id="292" r:id="rId5"/>
    <p:sldId id="294" r:id="rId6"/>
    <p:sldId id="293" r:id="rId7"/>
    <p:sldId id="295" r:id="rId8"/>
    <p:sldId id="296" r:id="rId9"/>
    <p:sldId id="298" r:id="rId10"/>
    <p:sldId id="29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25718-83A0-47DB-AA61-DDAB9DC401C2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8FEF-2A9F-474D-8448-11E93D25E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4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13DF62-42C2-4AD6-B410-DE10678E6A6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83A32B-226C-47F7-819E-6C4E010EAC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F59C-219B-480C-9792-6C4024394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38" y="4649053"/>
            <a:ext cx="10977562" cy="9167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SELAMAT DATANG</a:t>
            </a:r>
            <a:endParaRPr lang="id-ID" dirty="0"/>
          </a:p>
        </p:txBody>
      </p:sp>
      <p:pic>
        <p:nvPicPr>
          <p:cNvPr id="4" name="Picture 3" descr="A picture containing plate&#10;&#10;Description automatically generated">
            <a:extLst>
              <a:ext uri="{FF2B5EF4-FFF2-40B4-BE49-F238E27FC236}">
                <a16:creationId xmlns:a16="http://schemas.microsoft.com/office/drawing/2014/main" id="{9ECF272B-410A-B741-8766-79D5B33763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139" y="851127"/>
            <a:ext cx="336296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6356863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FA507561-D8E6-E147-A93F-9E4028E7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06DE55D1-4C0C-914F-B640-F44C7412FAD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6460B0-BAD6-644D-A276-3248218CE13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C22E-446E-44E7-B620-984F898160C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1363" y="1026377"/>
            <a:ext cx="4468812" cy="525218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47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id="{FB3DC51D-B9E1-474D-ABE6-7C809DCB83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562939-D568-438F-9A69-173ACCFD91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7052FC-4AE2-4999-B723-18750F3E49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9011" y="5075952"/>
            <a:ext cx="6313977" cy="937266"/>
          </a:xfrm>
          <a:solidFill>
            <a:srgbClr val="F5AA2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id-ID" sz="36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- TERIMA KASIH -</a:t>
            </a:r>
            <a:endParaRPr lang="id-ID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6257542-48D7-274A-9F91-C944EEC243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79DBA76-9E10-DE45-B7EB-88C6B5EB03B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2A4B1A-8D79-C54D-ADB2-41E3C9AD72B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1DC3-2DC6-47E9-B293-238E216C1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A6BD3-C9E7-4B2F-9F4C-97265190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03CB-608D-4C90-9218-E793C440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0BB4-9CD2-4FC8-8581-0BD6003C903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28B0-5933-41E7-A9C6-6DB7F0AB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6C46-98D6-4D43-9199-38C7A72D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E0A9-B455-4548-9FFE-42513CFE4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6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83FE01A-C16D-4304-BBF8-91AC23E2ABF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4757" y="1257300"/>
            <a:ext cx="4813993" cy="461803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CC91-B1A9-4CAC-9153-FF53B805C35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7F6413B-756A-4D9A-ADF9-6BF04A13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DE4872E-54F1-40DE-B75B-2271A2086E8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6729E-43AE-4D1D-BDAD-62CCA61A9B5E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A3D372-B362-4ED7-B017-939AD0992E6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883A5-FFBF-474F-B2DF-2FF25162B61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4DE48A80-06D7-42A8-A378-36CE964F4407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34E3E9-69A6-4EA3-9233-64F614A013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FBC8D6-43AE-4A53-98E4-C58720AC5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8677" y="1566263"/>
            <a:ext cx="6298566" cy="1925801"/>
          </a:xfrm>
        </p:spPr>
        <p:txBody>
          <a:bodyPr>
            <a:noAutofit/>
          </a:bodyPr>
          <a:lstStyle>
            <a:lvl1pPr>
              <a:defRPr sz="7200">
                <a:latin typeface="Raleway ExtraBold" pitchFamily="2" charset="0"/>
              </a:defRPr>
            </a:lvl1pPr>
          </a:lstStyle>
          <a:p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5EB8913-A408-44C6-BFC1-E30D26A4EE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984" y="4950373"/>
            <a:ext cx="6298566" cy="502671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0AC4B1E-AE62-4B19-A3F6-4336FFE0B0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984" y="5453044"/>
            <a:ext cx="6298566" cy="422293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Nama Dosen</a:t>
            </a:r>
            <a:endParaRPr lang="id-ID" dirty="0"/>
          </a:p>
        </p:txBody>
      </p:sp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7DB4BB1-1433-FD43-A5FA-705BCEB7F1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BF557-8A34-8848-B089-43AB7ACF01F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5" grpId="0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4D8C0-14DA-438F-AD8A-1FB3E00D61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47750"/>
            <a:ext cx="12192000" cy="538315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97165-C076-471D-9B90-249A341D64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2DDCAA-521A-4B07-BDF0-1B6556DDA9A0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3BA97899-7B96-49E8-8B4A-3E676448073E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D3845-4B04-485C-B64A-5085EC54322E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382E03-D424-48ED-AC00-9D48009F589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096AF0-314D-49EC-B4BE-4B8D59FD650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BFB58B8E-6567-415A-B0A6-2A096D428D91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55DA8480-5D0C-43F6-A272-A194DAA40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1435" y="4017702"/>
            <a:ext cx="9215474" cy="1207785"/>
          </a:xfr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id-ID" sz="7200" b="1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 algn="ctr"/>
            <a:r>
              <a:rPr lang="en-US" dirty="0"/>
              <a:t>JUDUL PRESENTASI</a:t>
            </a:r>
            <a:endParaRPr lang="id-ID" dirty="0"/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2586B868-D2C7-4AE1-BEED-AB4E63B70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46717" y="5425696"/>
            <a:ext cx="6298566" cy="502671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Raleway ExtraBold" pitchFamily="2" charset="0"/>
              </a:defRPr>
            </a:lvl1pPr>
          </a:lstStyle>
          <a:p>
            <a:pPr lvl="0"/>
            <a:r>
              <a:rPr lang="en-US" dirty="0"/>
              <a:t>Mata Kuliah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61AE3649-90B8-4B35-8C53-152DF188A3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6717" y="5865303"/>
            <a:ext cx="6298566" cy="42611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 dirty="0"/>
              <a:t>Nama Dosen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05D79180-B425-8946-BBE7-F6D7C642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588B406-C3F3-5243-AFB6-E286918488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560BAB-EBAD-1E45-929B-CA3A5C5AF5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uild="p">
        <p:tmplLst>
          <p:tmpl lvl="1">
            <p:tnLst>
              <p:par>
                <p:cTn presetID="22" presetClass="entr" presetSubtype="1" fill="hold" nodeType="after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A4087B9-EE8C-4C93-87BF-5774A660B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97550" y="0"/>
            <a:ext cx="5880468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7EB2A-34B9-4B38-8CE6-56F6912ACA7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9B877EF-E45D-46C1-A912-F477A2BE22D1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C10E8-2F8E-4A96-B4C0-024EB3DBB91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9F45BB-E4B3-4809-99B8-E8D32A05F863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33CA3C-7C69-437F-81DF-E6269C0F76E4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0FC1F-71B8-4C4F-87DA-5775FE4139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050945"/>
            <a:ext cx="3699335" cy="135080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30226E9B-7897-4A32-A7F4-893BCDAC5AB1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5E7323F-C0E9-4E08-BA0F-687027D3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48" y="1094088"/>
            <a:ext cx="5438302" cy="2181723"/>
          </a:xfrm>
        </p:spPr>
        <p:txBody>
          <a:bodyPr anchor="b">
            <a:noAutofit/>
          </a:bodyPr>
          <a:lstStyle>
            <a:lvl1pPr>
              <a:defRPr sz="5400">
                <a:latin typeface="Raleway ExtraBold" pitchFamily="2" charset="0"/>
              </a:defRPr>
            </a:lvl1pPr>
          </a:lstStyle>
          <a:p>
            <a:r>
              <a:rPr lang="en-US" dirty="0"/>
              <a:t>SUB JUDUL PRESENTASI</a:t>
            </a:r>
            <a:endParaRPr lang="id-ID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81F815-62AC-4582-B439-1B726F6086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899" y="3957638"/>
            <a:ext cx="5090665" cy="866775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876F57A-3A3C-6342-A031-FEAC7029C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69403CA0-03CC-2749-BC04-851E11224F4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6CCAFE-B294-A34D-858A-0801B1A3A2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D5143-DB6D-423C-AF02-BF5035113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117600"/>
            <a:ext cx="12192000" cy="35877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Gambar/</a:t>
            </a:r>
            <a:r>
              <a:rPr lang="en-US" dirty="0" err="1"/>
              <a:t>Foto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25291-E70B-4DA6-9263-504984549A60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F739B29-CCCF-48CA-A099-1C471103FB0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B1756-55AE-4D7F-9DF6-D312A7BE59F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704114-5E05-4B41-9636-08B76418469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D21F-6694-4C1B-9D8E-5521A808A3B5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FBEB6-1437-4BAD-BEDB-286D974788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3B649384-3EA3-4DA9-BB72-5B8B72B15172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FF085595-F523-4E31-B402-D53CB5F09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798" y="4885438"/>
            <a:ext cx="8971030" cy="1351475"/>
          </a:xfrm>
        </p:spPr>
        <p:txBody>
          <a:bodyPr anchor="b">
            <a:noAutofit/>
          </a:bodyPr>
          <a:lstStyle>
            <a:lvl1pPr>
              <a:defRPr sz="4400">
                <a:latin typeface="Raleway ExtraBold" pitchFamily="2" charset="0"/>
              </a:defRPr>
            </a:lvl1pPr>
          </a:lstStyle>
          <a:p>
            <a:r>
              <a:rPr lang="en-US" dirty="0"/>
              <a:t>SUB JUDUL</a:t>
            </a:r>
            <a:br>
              <a:rPr lang="en-US" dirty="0"/>
            </a:br>
            <a:r>
              <a:rPr lang="en-US" dirty="0"/>
              <a:t>PRESENTASI</a:t>
            </a:r>
            <a:endParaRPr lang="id-ID" dirty="0"/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F38C3A68-0646-48B8-9716-A7D3DD9A6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36750" y="5024665"/>
            <a:ext cx="2605253" cy="1092356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br>
              <a:rPr lang="en-US" dirty="0"/>
            </a:br>
            <a:r>
              <a:rPr lang="en-US" dirty="0"/>
              <a:t>Teks </a:t>
            </a:r>
            <a:r>
              <a:rPr lang="en-US" dirty="0" err="1"/>
              <a:t>deskripsi</a:t>
            </a:r>
            <a:endParaRPr lang="id-ID" dirty="0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21085013-70E1-8C4F-929C-E9949CBEF9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2" name="Picture 21" descr="A picture containing plate&#10;&#10;Description automatically generated">
            <a:extLst>
              <a:ext uri="{FF2B5EF4-FFF2-40B4-BE49-F238E27FC236}">
                <a16:creationId xmlns:a16="http://schemas.microsoft.com/office/drawing/2014/main" id="{028A8B7A-4221-4144-9EA2-AE2641BFE1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054B14-75E5-A644-AAE7-AC4E5A66EB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85FFCFC-F014-CA4E-8A85-8F195167F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FBC8CD-5786-4200-A2F1-6647A74E3DD9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0A0DAF7-09A3-4E40-B784-CF8B92B2C3F3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A59D1-051B-4DEE-8C9B-99CD8BC843EC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ACA709-66E1-442C-A08C-F47871E5A9E1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676015-818A-413F-AC3A-1570D759516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A59C25F-E193-4077-99C0-7259407947CE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26642-18A1-4798-99E2-BA4A39C5A1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703" y="3226077"/>
            <a:ext cx="3699335" cy="1350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19926F-09FA-4C6E-AF0D-4D9433F9858B}"/>
              </a:ext>
            </a:extLst>
          </p:cNvPr>
          <p:cNvSpPr/>
          <p:nvPr/>
        </p:nvSpPr>
        <p:spPr>
          <a:xfrm>
            <a:off x="0" y="2323334"/>
            <a:ext cx="343481" cy="965965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1744C98C-F545-4365-B7DE-F7B87D149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2193448"/>
            <a:ext cx="3951427" cy="1235552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</a:t>
            </a:r>
            <a:br>
              <a:rPr lang="en-US" dirty="0"/>
            </a:br>
            <a:r>
              <a:rPr lang="en-US" dirty="0"/>
              <a:t>HALAMAN</a:t>
            </a:r>
            <a:endParaRPr lang="id-ID" dirty="0"/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C7AC78EC-71FC-4A1B-B53D-E3AE8BDBD94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27418" y="273603"/>
            <a:ext cx="7224654" cy="5901772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D137C646-CE52-3348-924B-75F64F8DA2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B73139B-D1BA-954F-9DD6-B5B5052FE0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E63709-491B-DD4D-B889-7F993C34E1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11483795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75235D-A4FC-4249-AA16-83E505C9BF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FD1FA716-CEF5-6340-83C2-478DC7A91B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346B-B6DA-DD40-A37E-88BA0520AF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0BB4-9CD2-4FC8-8581-0BD6003C9034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E0A9-B455-4548-9FFE-42513CFE4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A73FA-EC6B-4BC9-9BD9-522A385E2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27286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68ED-B966-A646-368A-4E3949B8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AC4B-D437-BA01-AA29-8C7101C242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Create a group consist of 4-5 students</a:t>
            </a:r>
          </a:p>
          <a:p>
            <a:r>
              <a:rPr lang="en-US" dirty="0"/>
              <a:t>Each group propose an expert or embedded system and </a:t>
            </a:r>
            <a:r>
              <a:rPr lang="en-US" dirty="0" err="1"/>
              <a:t>analyse</a:t>
            </a:r>
            <a:r>
              <a:rPr lang="en-US" dirty="0"/>
              <a:t> its WRSPM</a:t>
            </a:r>
          </a:p>
          <a:p>
            <a:r>
              <a:rPr lang="en-ID" dirty="0"/>
              <a:t>Submit it to the Classroom before </a:t>
            </a:r>
            <a:r>
              <a:rPr lang="en-ID" b="1" dirty="0"/>
              <a:t>Monday, 27 Feb 2023 at 9:00 pm</a:t>
            </a:r>
            <a:endParaRPr lang="en-ID" dirty="0"/>
          </a:p>
          <a:p>
            <a:r>
              <a:rPr lang="en-ID" dirty="0"/>
              <a:t>Present it in the next week meeting</a:t>
            </a:r>
          </a:p>
        </p:txBody>
      </p:sp>
    </p:spTree>
    <p:extLst>
      <p:ext uri="{BB962C8B-B14F-4D97-AF65-F5344CB8AC3E}">
        <p14:creationId xmlns:p14="http://schemas.microsoft.com/office/powerpoint/2010/main" val="413535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85520-9A43-4103-B3C3-1DFB2A1F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53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1E7A61-4F1F-4125-A2CA-10DD42759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6" b="14169"/>
          <a:stretch/>
        </p:blipFill>
        <p:spPr>
          <a:xfrm>
            <a:off x="20" y="1047750"/>
            <a:ext cx="12191980" cy="5383158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82FD03-9E32-4216-8A19-0053A7B6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35" y="4017702"/>
            <a:ext cx="9215474" cy="1207785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WRSPM Model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FA9997D-A146-45A4-9FEB-BAF339586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717" y="5425696"/>
            <a:ext cx="6298566" cy="50267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</a:rPr>
              <a:t>(World, Requirements, Specification, Program, and Machine</a:t>
            </a:r>
            <a:endParaRPr lang="en-GB" sz="20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E4068-244C-470E-97C3-004909AAE3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6717" y="5865303"/>
            <a:ext cx="6298566" cy="426110"/>
          </a:xfrm>
        </p:spPr>
        <p:txBody>
          <a:bodyPr anchor="ctr">
            <a:normAutofit/>
          </a:bodyPr>
          <a:lstStyle/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963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80D575-1F92-409B-8BC8-615B0B23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8" y="2193448"/>
            <a:ext cx="3951427" cy="1235552"/>
          </a:xfrm>
        </p:spPr>
        <p:txBody>
          <a:bodyPr/>
          <a:lstStyle/>
          <a:p>
            <a:r>
              <a:rPr lang="en-US" dirty="0"/>
              <a:t>WRSPM Model</a:t>
            </a:r>
          </a:p>
        </p:txBody>
      </p:sp>
      <p:pic>
        <p:nvPicPr>
          <p:cNvPr id="2050" name="Picture 2" descr="A Reference Model for Requirements and Specifications">
            <a:extLst>
              <a:ext uri="{FF2B5EF4-FFF2-40B4-BE49-F238E27FC236}">
                <a16:creationId xmlns:a16="http://schemas.microsoft.com/office/drawing/2014/main" id="{65015D04-40A6-4020-BA40-F6EDD264DC5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74" y="963269"/>
            <a:ext cx="5146720" cy="43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3FC5E2-54DF-4A77-8564-4B17D515F49F}"/>
              </a:ext>
            </a:extLst>
          </p:cNvPr>
          <p:cNvSpPr txBox="1"/>
          <p:nvPr/>
        </p:nvSpPr>
        <p:spPr>
          <a:xfrm>
            <a:off x="660822" y="4272162"/>
            <a:ext cx="20637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 – World </a:t>
            </a:r>
          </a:p>
          <a:p>
            <a:r>
              <a:rPr lang="en-US" dirty="0"/>
              <a:t>R – Requirements </a:t>
            </a:r>
          </a:p>
          <a:p>
            <a:r>
              <a:rPr lang="en-US" dirty="0"/>
              <a:t>S – </a:t>
            </a:r>
            <a:r>
              <a:rPr lang="en-US" dirty="0" err="1"/>
              <a:t>Spesification</a:t>
            </a:r>
            <a:r>
              <a:rPr lang="en-US" dirty="0"/>
              <a:t> </a:t>
            </a:r>
          </a:p>
          <a:p>
            <a:r>
              <a:rPr lang="en-US" dirty="0"/>
              <a:t>P – Program </a:t>
            </a:r>
          </a:p>
          <a:p>
            <a:r>
              <a:rPr lang="en-US" dirty="0"/>
              <a:t>M - Machine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60EFC-8F34-448B-B6AD-8FC50A34CCEF}"/>
              </a:ext>
            </a:extLst>
          </p:cNvPr>
          <p:cNvSpPr txBox="1"/>
          <p:nvPr/>
        </p:nvSpPr>
        <p:spPr>
          <a:xfrm>
            <a:off x="2724539" y="4272162"/>
            <a:ext cx="2747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𝑒</a:t>
            </a:r>
            <a:r>
              <a:rPr lang="en-GB" baseline="-25000" dirty="0"/>
              <a:t>ℎ</a:t>
            </a:r>
            <a:r>
              <a:rPr lang="en-GB" dirty="0"/>
              <a:t> – hidden environmental </a:t>
            </a:r>
          </a:p>
          <a:p>
            <a:r>
              <a:rPr lang="en-GB" dirty="0"/>
              <a:t>𝑒</a:t>
            </a:r>
            <a:r>
              <a:rPr lang="en-GB" baseline="-25000" dirty="0"/>
              <a:t>𝑣</a:t>
            </a:r>
            <a:r>
              <a:rPr lang="en-GB" dirty="0"/>
              <a:t> – visible environmental </a:t>
            </a:r>
          </a:p>
          <a:p>
            <a:r>
              <a:rPr lang="en-GB" dirty="0"/>
              <a:t>𝑠</a:t>
            </a:r>
            <a:r>
              <a:rPr lang="en-GB" baseline="-25000" dirty="0"/>
              <a:t>𝑣</a:t>
            </a:r>
            <a:r>
              <a:rPr lang="en-GB" dirty="0"/>
              <a:t> – visible system </a:t>
            </a:r>
          </a:p>
          <a:p>
            <a:r>
              <a:rPr lang="en-GB" dirty="0"/>
              <a:t>𝑠</a:t>
            </a:r>
            <a:r>
              <a:rPr lang="en-GB" baseline="-25000" dirty="0"/>
              <a:t>ℎ</a:t>
            </a:r>
            <a:r>
              <a:rPr lang="en-GB" dirty="0"/>
              <a:t>– hidden system</a:t>
            </a:r>
          </a:p>
        </p:txBody>
      </p:sp>
    </p:spTree>
    <p:extLst>
      <p:ext uri="{BB962C8B-B14F-4D97-AF65-F5344CB8AC3E}">
        <p14:creationId xmlns:p14="http://schemas.microsoft.com/office/powerpoint/2010/main" val="38224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2FEAF-421A-454A-9B03-5BBE7E6D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WRSPM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C3C5B-623B-45D1-BD29-0014040FC4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World (W) : assumptions, that we know is </a:t>
            </a:r>
            <a:r>
              <a:rPr lang="en-GB" u="sng" dirty="0"/>
              <a:t>true</a:t>
            </a:r>
            <a:r>
              <a:rPr lang="en-GB" dirty="0"/>
              <a:t>. </a:t>
            </a:r>
            <a:r>
              <a:rPr lang="en-US" dirty="0"/>
              <a:t>It has impact on system and problem domain</a:t>
            </a:r>
            <a:r>
              <a:rPr lang="en-GB" dirty="0"/>
              <a:t>. Usually ‘</a:t>
            </a:r>
            <a:r>
              <a:rPr lang="en-GB" i="1" dirty="0"/>
              <a:t>we take it for granted</a:t>
            </a:r>
            <a:r>
              <a:rPr lang="en-GB" dirty="0"/>
              <a:t>’</a:t>
            </a:r>
          </a:p>
          <a:p>
            <a:r>
              <a:rPr lang="en-GB" dirty="0"/>
              <a:t>Requirement (R): what is needed by users, solution expected by users</a:t>
            </a:r>
          </a:p>
          <a:p>
            <a:r>
              <a:rPr lang="en-GB" dirty="0"/>
              <a:t>Specification (S): </a:t>
            </a:r>
            <a:r>
              <a:rPr lang="en-US" dirty="0"/>
              <a:t>how the system satisfy requirements; what will the system do</a:t>
            </a:r>
            <a:endParaRPr lang="en-GB" dirty="0"/>
          </a:p>
          <a:p>
            <a:r>
              <a:rPr lang="en-GB" dirty="0"/>
              <a:t>Program (P): </a:t>
            </a:r>
            <a:r>
              <a:rPr lang="en-US" dirty="0"/>
              <a:t>what will be written when the system is developed; in the form of source code to fulfill specifications</a:t>
            </a:r>
            <a:endParaRPr lang="en-GB" dirty="0"/>
          </a:p>
          <a:p>
            <a:r>
              <a:rPr lang="en-GB" dirty="0"/>
              <a:t>Machine (M): hardware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24054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E19F-C896-46FD-9742-52067751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Coffee Machine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CB984A-46F0-4C55-9822-11328FA06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963498"/>
              </p:ext>
            </p:extLst>
          </p:nvPr>
        </p:nvGraphicFramePr>
        <p:xfrm>
          <a:off x="1660686" y="2908624"/>
          <a:ext cx="870267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01920" imgH="3215520" progId="Paint.Picture">
                  <p:embed/>
                </p:oleObj>
              </mc:Choice>
              <mc:Fallback>
                <p:oleObj name="Bitmap Image" r:id="rId2" imgW="8701920" imgH="3215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0686" y="2908624"/>
                        <a:ext cx="8702675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Buy Philips 3200 Series Fully Automatic Espresso Machine w/ LatteGo, Black,  EP3241/54 Online in Indonesia. B07VFY4MXM">
            <a:extLst>
              <a:ext uri="{FF2B5EF4-FFF2-40B4-BE49-F238E27FC236}">
                <a16:creationId xmlns:a16="http://schemas.microsoft.com/office/drawing/2014/main" id="{5F3FBEA5-5D1F-4EE0-990E-2B934A03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51" y="650616"/>
            <a:ext cx="1800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heartbeat monitor screen ecg displays heart Stock Footage Video (100%  Royalty-free) 17098066 | Shutterstock">
            <a:extLst>
              <a:ext uri="{FF2B5EF4-FFF2-40B4-BE49-F238E27FC236}">
                <a16:creationId xmlns:a16="http://schemas.microsoft.com/office/drawing/2014/main" id="{3856EE74-3280-473D-8DFA-43D68E7A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64" y="-69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FFCD9-2C8E-443A-8DE7-A88F0683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Patient Heartbeat Monitor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6977E7-6778-4B15-B683-BFE2BC013D85}"/>
              </a:ext>
            </a:extLst>
          </p:cNvPr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97250861"/>
              </p:ext>
            </p:extLst>
          </p:nvPr>
        </p:nvGraphicFramePr>
        <p:xfrm>
          <a:off x="1664267" y="1620963"/>
          <a:ext cx="8732838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732520" imgH="4473000" progId="Paint.Picture">
                  <p:embed/>
                </p:oleObj>
              </mc:Choice>
              <mc:Fallback>
                <p:oleObj name="Bitmap Image" r:id="rId3" imgW="8732520" imgH="44730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C7F686F-575A-4386-AC47-FD6DB6380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4267" y="1620963"/>
                        <a:ext cx="8732838" cy="447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9D0BAF8-4D1E-4571-BDA5-980A4A430DCE}"/>
              </a:ext>
            </a:extLst>
          </p:cNvPr>
          <p:cNvSpPr/>
          <p:nvPr/>
        </p:nvSpPr>
        <p:spPr>
          <a:xfrm>
            <a:off x="7773969" y="4713975"/>
            <a:ext cx="3806469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the domain assumptions are wrong?</a:t>
            </a:r>
          </a:p>
        </p:txBody>
      </p:sp>
    </p:spTree>
    <p:extLst>
      <p:ext uri="{BB962C8B-B14F-4D97-AF65-F5344CB8AC3E}">
        <p14:creationId xmlns:p14="http://schemas.microsoft.com/office/powerpoint/2010/main" val="2049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855-EBB8-4D77-85E9-F652953E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issues?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E38EEC-D57E-434F-91C4-BA9DF7410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686731"/>
              </p:ext>
            </p:extLst>
          </p:nvPr>
        </p:nvGraphicFramePr>
        <p:xfrm>
          <a:off x="1661319" y="1641928"/>
          <a:ext cx="8869362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869680" imgH="2918520" progId="Paint.Picture">
                  <p:embed/>
                </p:oleObj>
              </mc:Choice>
              <mc:Fallback>
                <p:oleObj name="Bitmap Image" r:id="rId2" imgW="8869680" imgH="2918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1319" y="1641928"/>
                        <a:ext cx="8869362" cy="291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CED10F-2B99-41B4-8D95-CB78D98CE70F}"/>
              </a:ext>
            </a:extLst>
          </p:cNvPr>
          <p:cNvSpPr/>
          <p:nvPr/>
        </p:nvSpPr>
        <p:spPr>
          <a:xfrm>
            <a:off x="2279091" y="4718374"/>
            <a:ext cx="7633818" cy="156966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the warning system notifies the nurse one week after the heartbeat stop?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this the system that we want?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0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E09C38-FB5C-424C-879D-6D6C65D0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F5504-190E-4CFA-9BFA-4C7A8A4741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Odd NRP</a:t>
            </a:r>
          </a:p>
          <a:p>
            <a:pPr lvl="1"/>
            <a:r>
              <a:rPr lang="en-GB" dirty="0"/>
              <a:t>Analyse a Robot system</a:t>
            </a:r>
          </a:p>
          <a:p>
            <a:pPr lvl="1"/>
            <a:r>
              <a:rPr lang="en-GB" dirty="0"/>
              <a:t>Create its WRSPM</a:t>
            </a:r>
          </a:p>
          <a:p>
            <a:pPr lvl="1"/>
            <a:r>
              <a:rPr lang="en-GB" dirty="0"/>
              <a:t>Analyse its requirements (business, user, functional and non-functional with the metric used)</a:t>
            </a:r>
          </a:p>
          <a:p>
            <a:r>
              <a:rPr lang="en-GB" dirty="0"/>
              <a:t>Even NRP</a:t>
            </a:r>
          </a:p>
          <a:p>
            <a:pPr lvl="1"/>
            <a:r>
              <a:rPr lang="en-GB" dirty="0"/>
              <a:t>Analyse a Logistic system</a:t>
            </a:r>
          </a:p>
          <a:p>
            <a:pPr lvl="1"/>
            <a:r>
              <a:rPr lang="en-GB" dirty="0"/>
              <a:t>Create its WRSPM</a:t>
            </a:r>
          </a:p>
          <a:p>
            <a:pPr lvl="1"/>
            <a:r>
              <a:rPr lang="en-GB" dirty="0"/>
              <a:t>Analyse its requirements (business, user, functional and non-functional with the metric used) </a:t>
            </a:r>
          </a:p>
          <a:p>
            <a:r>
              <a:rPr lang="en-GB" dirty="0"/>
              <a:t>Submit your report in pdf file with title NRP.pdf </a:t>
            </a:r>
            <a:r>
              <a:rPr lang="en-GB" b="1" dirty="0"/>
              <a:t>today before 18.00 WIB</a:t>
            </a:r>
            <a:r>
              <a:rPr lang="en-GB" dirty="0"/>
              <a:t> in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61613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E09C38-FB5C-424C-879D-6D6C65D0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F5504-190E-4CFA-9BFA-4C7A8A4741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Odd NRP</a:t>
            </a:r>
          </a:p>
          <a:p>
            <a:pPr lvl="1"/>
            <a:r>
              <a:rPr lang="en-GB" dirty="0"/>
              <a:t>Analyse a Smart vacuum system</a:t>
            </a:r>
          </a:p>
          <a:p>
            <a:pPr lvl="1"/>
            <a:r>
              <a:rPr lang="en-GB" dirty="0"/>
              <a:t>Create its WRSPM</a:t>
            </a:r>
          </a:p>
          <a:p>
            <a:pPr lvl="1"/>
            <a:r>
              <a:rPr lang="en-GB" dirty="0"/>
              <a:t>Analyse its requirements (business, user, functional and non-functional with the metric used)</a:t>
            </a:r>
          </a:p>
          <a:p>
            <a:r>
              <a:rPr lang="en-GB" dirty="0"/>
              <a:t>Even NRP</a:t>
            </a:r>
          </a:p>
          <a:p>
            <a:pPr lvl="1"/>
            <a:r>
              <a:rPr lang="en-GB" dirty="0"/>
              <a:t>Analyse </a:t>
            </a:r>
            <a:r>
              <a:rPr lang="en-GB"/>
              <a:t>an e-commerce system</a:t>
            </a:r>
            <a:endParaRPr lang="en-GB" dirty="0"/>
          </a:p>
          <a:p>
            <a:pPr lvl="1"/>
            <a:r>
              <a:rPr lang="en-GB" dirty="0"/>
              <a:t>Create its WRSPM</a:t>
            </a:r>
          </a:p>
          <a:p>
            <a:pPr lvl="1"/>
            <a:r>
              <a:rPr lang="en-GB" dirty="0"/>
              <a:t>Analyse its requirements (business, user, functional and non-functional with the metric used) </a:t>
            </a:r>
          </a:p>
          <a:p>
            <a:r>
              <a:rPr lang="en-GB" dirty="0"/>
              <a:t>Submit your report in pdf file with title NRP.pdf </a:t>
            </a:r>
            <a:r>
              <a:rPr lang="en-GB" b="1" dirty="0"/>
              <a:t>today before 18.00 WIB</a:t>
            </a:r>
            <a:r>
              <a:rPr lang="en-GB" dirty="0"/>
              <a:t> in the Classroom</a:t>
            </a:r>
          </a:p>
        </p:txBody>
      </p:sp>
    </p:spTree>
    <p:extLst>
      <p:ext uri="{BB962C8B-B14F-4D97-AF65-F5344CB8AC3E}">
        <p14:creationId xmlns:p14="http://schemas.microsoft.com/office/powerpoint/2010/main" val="615918291"/>
      </p:ext>
    </p:extLst>
  </p:cSld>
  <p:clrMapOvr>
    <a:masterClrMapping/>
  </p:clrMapOvr>
</p:sld>
</file>

<file path=ppt/theme/theme1.xml><?xml version="1.0" encoding="utf-8"?>
<a:theme xmlns:a="http://schemas.openxmlformats.org/drawingml/2006/main" name="IF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F Template" id="{B0F48DEA-1CAE-4642-960E-426C7AB58B5A}" vid="{FDDA609F-A7E8-40BC-83C5-ACBCB9F296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 Template</Template>
  <TotalTime>898</TotalTime>
  <Words>366</Words>
  <Application>Microsoft Office PowerPoint</Application>
  <PresentationFormat>Widescreen</PresentationFormat>
  <Paragraphs>51</Paragraphs>
  <Slides>11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Myriad Pro</vt:lpstr>
      <vt:lpstr>Raleway</vt:lpstr>
      <vt:lpstr>Raleway ExtraBold</vt:lpstr>
      <vt:lpstr>Raleway SemiBold</vt:lpstr>
      <vt:lpstr>IF Template</vt:lpstr>
      <vt:lpstr>Bitmap Image</vt:lpstr>
      <vt:lpstr>PowerPoint Presentation</vt:lpstr>
      <vt:lpstr>WRSPM Model</vt:lpstr>
      <vt:lpstr>WRSPM Model</vt:lpstr>
      <vt:lpstr>WRSPM Model</vt:lpstr>
      <vt:lpstr>Example: Coffee Machine</vt:lpstr>
      <vt:lpstr>Patient Heartbeat Monitor</vt:lpstr>
      <vt:lpstr>Any issues?</vt:lpstr>
      <vt:lpstr>Individual Assignment</vt:lpstr>
      <vt:lpstr>Individual Assignment</vt:lpstr>
      <vt:lpstr>Group 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Ratih Anggraini</dc:creator>
  <cp:lastModifiedBy>r t</cp:lastModifiedBy>
  <cp:revision>16</cp:revision>
  <dcterms:created xsi:type="dcterms:W3CDTF">2022-02-14T03:16:58Z</dcterms:created>
  <dcterms:modified xsi:type="dcterms:W3CDTF">2023-02-21T06:25:58Z</dcterms:modified>
</cp:coreProperties>
</file>