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Nuni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F05FD0-0009-431E-B775-E7AD4557CE8A}">
  <a:tblStyle styleId="{F5F05FD0-0009-431E-B775-E7AD4557CE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735DE6E-DFC3-43F5-A49A-E90B54A2CAE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3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5.xml"/><Relationship Id="rId44" Type="http://schemas.openxmlformats.org/officeDocument/2006/relationships/font" Target="fonts/NunitoSans-regular.fntdata"/><Relationship Id="rId21" Type="http://schemas.openxmlformats.org/officeDocument/2006/relationships/slide" Target="slides/slide14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7.xml"/><Relationship Id="rId46" Type="http://schemas.openxmlformats.org/officeDocument/2006/relationships/font" Target="fonts/NunitoSans-italic.fntdata"/><Relationship Id="rId23" Type="http://schemas.openxmlformats.org/officeDocument/2006/relationships/slide" Target="slides/slide16.xml"/><Relationship Id="rId45" Type="http://schemas.openxmlformats.org/officeDocument/2006/relationships/font" Target="fonts/Nuni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Nunito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3994fa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343994fa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9de840e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3a9de840e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13a9de840ef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9de840ef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a9de840e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3a9de840ef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a9de840e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3a9de840e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3a9de840e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43d281bc1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f43d281bc1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f43d281bc1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47da3b9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3147da3b9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3147da3b9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5b8a6b2b0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35b8a6b2b0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35b8a6b2b0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a8b05850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3a8b05850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3a8b05850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a8b05850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3a8b05850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3a8b05850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a8b05850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3a8b05850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3a8b058501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a8b05850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13a8b05850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13a8b05850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3994fa7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343994fa7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8b05850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3a8b05850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3a8b05850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ab359e5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3ab359e5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3ab359e5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03780e02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203780e02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1203780e02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03780e02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203780e02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203780e02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03780e02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203780e02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203780e02a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03780e02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203780e02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1203780e02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309061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3309061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133090619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ef54e93f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12ef54e93f7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3994fa7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343994fa7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43994fa7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43994fa78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43994fa7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343994fa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g1343994fa7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43994fa7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343994fa7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43994fa7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43994fa7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efed66e0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2efed66e0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2efed66e0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fed66e08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efed66e08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2efed66e08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47da3ac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147da3ac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3147da3ac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43d281bc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f43d281bc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f43d281bc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a9de840e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a9de840e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3a9de840e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a9de840e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3a9de840e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3a9de840ef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reecodecamp.org/news/learning-react-roadmap-from-scratch-to-advanced-bff7735531b6/" TargetMode="External"/><Relationship Id="rId4" Type="http://schemas.openxmlformats.org/officeDocument/2006/relationships/hyperlink" Target="https://www.tutorialspoint.com/reactjs/reactjs_environment_setup.htm" TargetMode="External"/><Relationship Id="rId5" Type="http://schemas.openxmlformats.org/officeDocument/2006/relationships/hyperlink" Target="https://docs.microsoft.com/en-us/windows/dev-environment/javascript/react-on-window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1143000" y="350217"/>
            <a:ext cx="68580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/>
              <a:t>Modul Pembelajaran [Kode Modul]</a:t>
            </a:r>
            <a:endParaRPr/>
          </a:p>
          <a:p>
            <a:pPr indent="-30480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d" sz="3000"/>
              <a:t>[NAMA MODUL]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404748" y="2583659"/>
            <a:ext cx="95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Sesuai Dirkom-10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9590" y="3247177"/>
            <a:ext cx="10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Nama/ NIK/ Bidang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Nama Vendor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7182086" y="2237686"/>
            <a:ext cx="222900" cy="899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0" y="4880206"/>
            <a:ext cx="9144000" cy="276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4880206"/>
            <a:ext cx="14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Rev. : 00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6455227" y="4870287"/>
            <a:ext cx="2688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Created/Last Modified : 10-2021</a:t>
            </a:r>
            <a:endParaRPr sz="1100"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2074408" y="15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{F5F05FD0-0009-431E-B775-E7AD4557CE8A}</a:tableStyleId>
              </a:tblPr>
              <a:tblGrid>
                <a:gridCol w="1076500"/>
                <a:gridCol w="210200"/>
                <a:gridCol w="370850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Pathway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Kompetensi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Element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Approval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Mgr Learning Development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SM School of Dig Platform &amp; Service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7182086" y="264726"/>
            <a:ext cx="1886700" cy="238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Page ini diisi oleh Telkom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is required to start hosting a virtual server for developing React applications.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Furthermore, a Node.js runtime environment is one of the base requirements in installing package managers,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namely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NPM, by default, comes with Node.js and contains an official registry of external libraries, ready to be installed by commands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maintains the same role, albeit does not come with Node.js by default. Rather, it is an independent 3rd-party software with an emphasis on speed, security, and consistency of module installations.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305338"/>
            <a:ext cx="4398450" cy="26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node.js </a:t>
            </a: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- nodejs.org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" name="Google Shape;232;p3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example of a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33" name="Google Shape;233;p3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75" y="1628550"/>
            <a:ext cx="5913099" cy="31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" name="Google Shape;241;p3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Package managers and related software aids in the automation of installation, update, configuration, and deprecations of external libraries or “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packages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”.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following lists the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standard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package-management system for React: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is bundled in a Node.js Runtime Environment, and is available upon Node.js installation. It is written in the following  command form: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install &gt;package-name&gt;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958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operates in a similar manner with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yarn add &lt;package-name&gt;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42" name="Google Shape;242;p3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174" y="1152949"/>
            <a:ext cx="2435174" cy="79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75" y="2571750"/>
            <a:ext cx="4054375" cy="20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1999325" y="21120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 - npmjs.com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p3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is a version-control system used for real-time collaboration and documentation between developers, often in remote teams.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utilizing a Node.js terminal or Git Bash, the system allows teams to “pull” a request or clone a Github repository, and then push updates to the code  -  a redundancy against inconsistent code.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is best used with Microsoft Visual Studio Code due to its integrated Git extensions or plugins and direct Github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connectivity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57671" t="0"/>
          <a:stretch/>
        </p:blipFill>
        <p:spPr>
          <a:xfrm>
            <a:off x="5786225" y="1358725"/>
            <a:ext cx="2567425" cy="25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 - git-scm.com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Google Shape;262;p3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Git instance running on a Node.js terminal: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25" y="1532881"/>
            <a:ext cx="6768224" cy="31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" name="Google Shape;271;p3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setup a React project calls for the creation of a stable runtime environment and virtual server to host the application. To do this requires Node.js.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However, a React App has a basis in two components: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Babel is a Javascript transpiler, converting code into another form  -  in this case, from XML to base Javascript as used on the web.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Webpack is a module bundler used to quickly swap or load independent modules.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72" name="Google Shape;272;p3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3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0" y="1153000"/>
            <a:ext cx="3555350" cy="3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Facebook - github.com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4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install a React.JS application manually, a directory must first be made as a root folder.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Once the folder has been created, track the directory and initialize an empty Git repository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83" name="Google Shape;283;p4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785650"/>
            <a:ext cx="3784975" cy="7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00" y="3497225"/>
            <a:ext cx="4611400" cy="13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2" name="Google Shape;292;p41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Once done, the terminal will ask for the user to fill in the blanks accordingly. This will also initialize a package.json file.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93" name="Google Shape;293;p4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2152250"/>
            <a:ext cx="5459900" cy="2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1" name="Google Shape;301;p4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Press any button to confirm the project with a name of your own choosing.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Install React and React-Dom, this can be done in a single command:.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40363"/>
            <a:ext cx="18859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88" y="3528413"/>
            <a:ext cx="56483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1" name="Google Shape;311;p4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next step is to </a:t>
            </a:r>
            <a:r>
              <a:rPr lang="id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install webpack, webpack-dev-server and webpack-cli.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12" name="Google Shape;312;p4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8" y="1939250"/>
            <a:ext cx="5900324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6"/>
          <p:cNvGraphicFramePr/>
          <p:nvPr/>
        </p:nvGraphicFramePr>
        <p:xfrm>
          <a:off x="621792" y="249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{F5F05FD0-0009-431E-B775-E7AD4557CE8A}</a:tableStyleId>
              </a:tblPr>
              <a:tblGrid>
                <a:gridCol w="1144450"/>
                <a:gridCol w="244025"/>
                <a:gridCol w="3265100"/>
                <a:gridCol w="3265100"/>
              </a:tblGrid>
              <a:tr h="37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 Pembelajaran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Introduction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Deskripsi Modul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adalah framework untuk bahasa pemrograman Javascript yang digunakan untuk membuat user-interfaces (UI) yang interaktif dan dinamis. React dibangun oleh Facebook pada tahun 2011, dengan rilis ofisial dan umum pada 2013.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Enabling Learning Objective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solidFill>
                            <a:srgbClr val="17161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Memahami tentang React sebagai salah satu tool untuk web development</a:t>
                      </a:r>
                      <a:endParaRPr sz="1100">
                        <a:solidFill>
                          <a:srgbClr val="17161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6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Daftar Topik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learn ReactJS?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requisite for ReactJS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Ways to install ReactJS,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035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the create react </a:t>
                      </a: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 command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Rethrowing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try…catch…finally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9050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Global catch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Keyword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Node.js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587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NPM and Yarn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</a:t>
                      </a:r>
                      <a:endParaRPr sz="1100"/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install</a:t>
                      </a:r>
                      <a:endParaRPr sz="1100"/>
                    </a:p>
                    <a:p>
                      <a:pPr indent="-146050" lvl="0" marL="177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id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npx create-react-app</a:t>
                      </a:r>
                      <a:endParaRPr sz="1100"/>
                    </a:p>
                  </a:txBody>
                  <a:tcPr marT="68575" marB="6857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0" name="Google Shape;320;p44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Install Babel and its plugins: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babel-core, babel-loader, babel-preset-env, babel-preset-react and, html-webpack-plugin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21" name="Google Shape;321;p44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8" y="2194625"/>
            <a:ext cx="5900324" cy="17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9" name="Google Shape;329;p45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Create a source folder with the following files: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index.html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App.js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index.js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•"/>
            </a:pPr>
            <a:r>
              <a:rPr lang="id" sz="12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index.css</a:t>
            </a:r>
            <a:endParaRPr sz="12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0" name="Google Shape;330;p45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1" name="Google Shape;331;p45"/>
          <p:cNvPicPr preferRelativeResize="0"/>
          <p:nvPr/>
        </p:nvPicPr>
        <p:blipFill rotWithShape="1">
          <a:blip r:embed="rId3">
            <a:alphaModFix/>
          </a:blip>
          <a:srcRect b="15909" l="0" r="0" t="0"/>
          <a:stretch/>
        </p:blipFill>
        <p:spPr>
          <a:xfrm>
            <a:off x="592900" y="2863323"/>
            <a:ext cx="4398450" cy="1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559" y="2939787"/>
            <a:ext cx="3550391" cy="16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9" name="Google Shape;339;p46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Alternatively, one can simply run the create-react-app command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accompanying</a:t>
            </a: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 package managers (NPM, Yarn)  must be installed beforehand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Ensure that the root directory is created with access to a secure network connectivity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40" name="Google Shape;340;p46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" y="1898313"/>
            <a:ext cx="4181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8" name="Google Shape;348;p47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If successful, the results should look like this: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5" y="1598450"/>
            <a:ext cx="4398450" cy="277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7" name="Google Shape;357;p48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To jumpstart the application, change the directory into the project folder and  run the command:</a:t>
            </a:r>
            <a:endParaRPr b="1"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app is accessible through localhost:8000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58" name="Google Shape;358;p48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864013"/>
            <a:ext cx="36099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00" y="3255376"/>
            <a:ext cx="6724223" cy="1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7" name="Google Shape;367;p4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The application should look like this: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68" name="Google Shape;368;p4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682304"/>
            <a:ext cx="6009751" cy="29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References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6" name="Google Shape;376;p50"/>
          <p:cNvSpPr txBox="1"/>
          <p:nvPr>
            <p:ph idx="4294967295" type="body"/>
          </p:nvPr>
        </p:nvSpPr>
        <p:spPr>
          <a:xfrm>
            <a:off x="167550" y="1153000"/>
            <a:ext cx="85131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https://codersera.com/blog/why-learning-reactjs-makes-sense-in-2020/#:~:text=Why%20you%20should%20learn%20ReactJS,thinking%20behind%20'Design%20Systems'.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https://www.codecademy.com/resources/blog/3-reasons-to-learn-react/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https://www.freecodecamp.org/news/learning-react-roadmap-from-scratch-to-advanced-bff7735531b6/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https://www.tutorialspoint.com/reactjs/reactjs_environment_setup.htm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5"/>
              </a:rPr>
              <a:t>https://docs.microsoft.com/en-us/windows/dev-environment/javascript/react-on-windows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https://leanpub.com/reactjs-documentation-pdf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377" name="Google Shape;377;p5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51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51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1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51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1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Kelengkapan Modul</a:t>
            </a:r>
            <a:endParaRPr/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&amp; Post Test (minimal 10 soal, pilihan ganda a-d)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Pre Reading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Teaching Notes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id"/>
              <a:t>Referensi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Assessment – [Pre &amp; Post Test]</a:t>
            </a:r>
            <a:endParaRPr/>
          </a:p>
        </p:txBody>
      </p:sp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0"/>
            <a:ext cx="9158700" cy="514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7"/>
          <p:cNvCxnSpPr/>
          <p:nvPr/>
        </p:nvCxnSpPr>
        <p:spPr>
          <a:xfrm flipH="1" rot="10800000">
            <a:off x="311744" y="3346038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/>
        </p:nvSpPr>
        <p:spPr>
          <a:xfrm>
            <a:off x="239640" y="3428139"/>
            <a:ext cx="8446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REACTJS</a:t>
            </a:r>
            <a:endParaRPr b="1" i="0" sz="2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10450" y="4094025"/>
            <a:ext cx="8763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9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b="1" sz="19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210456" y="4539025"/>
            <a:ext cx="78867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"/>
              <a:buNone/>
            </a:pPr>
            <a:r>
              <a:rPr b="1" i="0" lang="id" sz="1700" u="none" cap="none" strike="noStrike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Calvin Susanto Putra</a:t>
            </a:r>
            <a:endParaRPr b="1" i="0" sz="1700" u="none" cap="none" strike="noStrike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0" y="295300"/>
            <a:ext cx="2024063" cy="42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2221" y="108455"/>
            <a:ext cx="899024" cy="63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200" y="246725"/>
            <a:ext cx="1619250" cy="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7974246" y="326400"/>
            <a:ext cx="24600" cy="35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6">
            <a:alphaModFix/>
          </a:blip>
          <a:srcRect b="0" l="0" r="30608" t="0"/>
          <a:stretch/>
        </p:blipFill>
        <p:spPr>
          <a:xfrm>
            <a:off x="4770425" y="927475"/>
            <a:ext cx="4388274" cy="421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id"/>
              <a:t>Pre-Reading</a:t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628650" y="1390321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11" name="Google Shape;4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04177"/>
            <a:ext cx="2522464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4"/>
          <p:cNvSpPr txBox="1"/>
          <p:nvPr>
            <p:ph idx="4294967295" type="body"/>
          </p:nvPr>
        </p:nvSpPr>
        <p:spPr>
          <a:xfrm>
            <a:off x="3997825" y="988625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ReactJS is a Javascript library for building user interfaces. This PDF ebook is a portable offline reference guide for the community, can be printed or synced with your kindle for a better reading experience. It's based on ReactJS version v.16.13.1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This is an excellent reference format for ReactJS beginners, is not a tutorial just the official documentation for your reference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>
            <a:off x="472105" y="3162521"/>
            <a:ext cx="4065000" cy="16275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 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Link Zoom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5"/>
          <p:cNvSpPr/>
          <p:nvPr/>
        </p:nvSpPr>
        <p:spPr>
          <a:xfrm>
            <a:off x="467022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d" sz="900">
                <a:solidFill>
                  <a:schemeClr val="dk1"/>
                </a:solidFill>
              </a:rPr>
              <a:t>Memahami tentang konsep dasar nya ReactJS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419" name="Google Shape;419;p55"/>
          <p:cNvSpPr/>
          <p:nvPr/>
        </p:nvSpPr>
        <p:spPr>
          <a:xfrm>
            <a:off x="467022" y="2039425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id" sz="900">
                <a:solidFill>
                  <a:schemeClr val="dk1"/>
                </a:solidFill>
              </a:rPr>
              <a:t>React </a:t>
            </a:r>
            <a:r>
              <a:rPr i="1" lang="id" sz="900">
                <a:solidFill>
                  <a:schemeClr val="dk1"/>
                </a:solidFill>
              </a:rPr>
              <a:t>adalah framework untuk bahasa pemrograman Javascript yang digunakan untuk membuat user-interfaces (UI) yang interaktif dan dinamis. React dibangun oleh Facebook pada tahun 2011, dengan rilis ofisial dan umum pada 2013.</a:t>
            </a:r>
            <a:endParaRPr i="1" sz="900">
              <a:solidFill>
                <a:schemeClr val="dk1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467022" y="353522"/>
            <a:ext cx="8207700" cy="3168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467022" y="160245"/>
            <a:ext cx="8207700" cy="19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5"/>
          <p:cNvSpPr/>
          <p:nvPr/>
        </p:nvSpPr>
        <p:spPr>
          <a:xfrm>
            <a:off x="666399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5"/>
          <p:cNvSpPr txBox="1"/>
          <p:nvPr/>
        </p:nvSpPr>
        <p:spPr>
          <a:xfrm>
            <a:off x="827816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Lesson/Topics</a:t>
            </a:r>
            <a:endParaRPr sz="1100"/>
          </a:p>
        </p:txBody>
      </p:sp>
      <p:sp>
        <p:nvSpPr>
          <p:cNvPr id="424" name="Google Shape;424;p55"/>
          <p:cNvSpPr/>
          <p:nvPr/>
        </p:nvSpPr>
        <p:spPr>
          <a:xfrm>
            <a:off x="3986383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4147799" y="398937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Clips</a:t>
            </a:r>
            <a:endParaRPr sz="1100"/>
          </a:p>
        </p:txBody>
      </p:sp>
      <p:sp>
        <p:nvSpPr>
          <p:cNvPr id="426" name="Google Shape;426;p55"/>
          <p:cNvSpPr/>
          <p:nvPr/>
        </p:nvSpPr>
        <p:spPr>
          <a:xfrm>
            <a:off x="2247397" y="423809"/>
            <a:ext cx="161400" cy="16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2408813" y="400643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endParaRPr sz="1100"/>
          </a:p>
        </p:txBody>
      </p:sp>
      <p:sp>
        <p:nvSpPr>
          <p:cNvPr id="428" name="Google Shape;428;p55"/>
          <p:cNvSpPr/>
          <p:nvPr/>
        </p:nvSpPr>
        <p:spPr>
          <a:xfrm>
            <a:off x="5565666" y="418451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5"/>
          <p:cNvSpPr txBox="1"/>
          <p:nvPr/>
        </p:nvSpPr>
        <p:spPr>
          <a:xfrm>
            <a:off x="5727083" y="395285"/>
            <a:ext cx="932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Games</a:t>
            </a:r>
            <a:endParaRPr sz="1100"/>
          </a:p>
        </p:txBody>
      </p:sp>
      <p:sp>
        <p:nvSpPr>
          <p:cNvPr id="430" name="Google Shape;430;p55"/>
          <p:cNvSpPr/>
          <p:nvPr/>
        </p:nvSpPr>
        <p:spPr>
          <a:xfrm>
            <a:off x="7144950" y="422103"/>
            <a:ext cx="161400" cy="16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5"/>
          <p:cNvSpPr txBox="1"/>
          <p:nvPr/>
        </p:nvSpPr>
        <p:spPr>
          <a:xfrm>
            <a:off x="7306366" y="398937"/>
            <a:ext cx="117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Others : . . . . . . . . . . . .</a:t>
            </a:r>
            <a:endParaRPr sz="1100"/>
          </a:p>
        </p:txBody>
      </p:sp>
      <p:sp>
        <p:nvSpPr>
          <p:cNvPr id="432" name="Google Shape;432;p55"/>
          <p:cNvSpPr/>
          <p:nvPr/>
        </p:nvSpPr>
        <p:spPr>
          <a:xfrm>
            <a:off x="467022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100"/>
          </a:p>
        </p:txBody>
      </p:sp>
      <p:sp>
        <p:nvSpPr>
          <p:cNvPr id="433" name="Google Shape;433;p55"/>
          <p:cNvSpPr/>
          <p:nvPr/>
        </p:nvSpPr>
        <p:spPr>
          <a:xfrm>
            <a:off x="467023" y="183167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100"/>
          </a:p>
        </p:txBody>
      </p:sp>
      <p:sp>
        <p:nvSpPr>
          <p:cNvPr id="434" name="Google Shape;434;p55"/>
          <p:cNvSpPr/>
          <p:nvPr/>
        </p:nvSpPr>
        <p:spPr>
          <a:xfrm>
            <a:off x="467023" y="2954772"/>
            <a:ext cx="40698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PERALATAN YANG DIBUTUHAN</a:t>
            </a:r>
            <a:endParaRPr sz="1100"/>
          </a:p>
        </p:txBody>
      </p:sp>
      <p:sp>
        <p:nvSpPr>
          <p:cNvPr id="435" name="Google Shape;435;p55"/>
          <p:cNvSpPr/>
          <p:nvPr/>
        </p:nvSpPr>
        <p:spPr>
          <a:xfrm>
            <a:off x="4609969" y="708579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PERSIAPAN</a:t>
            </a:r>
            <a:endParaRPr sz="1100"/>
          </a:p>
        </p:txBody>
      </p:sp>
      <p:sp>
        <p:nvSpPr>
          <p:cNvPr id="436" name="Google Shape;436;p55"/>
          <p:cNvSpPr/>
          <p:nvPr/>
        </p:nvSpPr>
        <p:spPr>
          <a:xfrm>
            <a:off x="4609968" y="1824946"/>
            <a:ext cx="4065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  <p:sp>
        <p:nvSpPr>
          <p:cNvPr id="437" name="Google Shape;437;p55"/>
          <p:cNvSpPr/>
          <p:nvPr/>
        </p:nvSpPr>
        <p:spPr>
          <a:xfrm>
            <a:off x="4609967" y="915688"/>
            <a:ext cx="4065000" cy="8784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Offline: Laptop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id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Online:  Link Zoom</a:t>
            </a:r>
            <a:endParaRPr sz="1100"/>
          </a:p>
        </p:txBody>
      </p:sp>
      <p:sp>
        <p:nvSpPr>
          <p:cNvPr id="438" name="Google Shape;438;p55"/>
          <p:cNvSpPr/>
          <p:nvPr/>
        </p:nvSpPr>
        <p:spPr>
          <a:xfrm>
            <a:off x="4609967" y="2039425"/>
            <a:ext cx="4065000" cy="2750700"/>
          </a:xfrm>
          <a:prstGeom prst="rect">
            <a:avLst/>
          </a:prstGeom>
          <a:noFill/>
          <a:ln cap="flat" cmpd="sng" w="9525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Menjelaskan apa, bagaimana dan tujuan dari kegiatan;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Mengatur dan mengelola arah dan jalan-nya diskusi;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contoh-contoh, kasus dan ilustrasi;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apresiasi dalam tanya jawab;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debrief atau insight/pesan dari kegiatan;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id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Memberikan dan menyampaikan kesimpulan dan di tiap sesi atau di akhir sesi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5"/>
          <p:cNvSpPr txBox="1"/>
          <p:nvPr/>
        </p:nvSpPr>
        <p:spPr>
          <a:xfrm>
            <a:off x="4590531" y="4796708"/>
            <a:ext cx="4084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*Catatan : </a:t>
            </a:r>
            <a:r>
              <a:rPr b="0" i="1" lang="id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jumlah halaman teaching Note dapat ditambah seauai kebutuhan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56"/>
          <p:cNvGraphicFramePr/>
          <p:nvPr/>
        </p:nvGraphicFramePr>
        <p:xfrm>
          <a:off x="191956" y="704545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{7735DE6E-DFC3-43F5-A49A-E90B54A2CAE3}</a:tableStyleId>
              </a:tblPr>
              <a:tblGrid>
                <a:gridCol w="1140425"/>
                <a:gridCol w="2712375"/>
                <a:gridCol w="4907275"/>
              </a:tblGrid>
              <a:tr h="33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(slide/clip/case/etc)</a:t>
                      </a:r>
                      <a:endParaRPr b="0" sz="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 apa yang akan dilakukan untuk setiap section-nya)</a:t>
                      </a:r>
                      <a:endParaRPr sz="1100"/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br>
                        <a:rPr lang="id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id" sz="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(hal-hal spesifik yang harus dilakukan, misal : penjelasan dan atau penekanan materi, pengelolaan arah dan jalannya diskusi, wrap up/insight atau debrief, etc)</a:t>
                      </a:r>
                      <a:endParaRPr b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gambaran umum tentang React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introduksi React dan kenapa ia popular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7 - 14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persyaratan dan tools untuk menggunakan React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15 - 21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installasi React secara manual dan automated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22 - 25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Presentasi, Diskusi, Case Study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id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Menjelaskan tentang penggunaan command “npx create-react-app”</a:t>
                      </a:r>
                      <a:endParaRPr b="0"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8150" marL="381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5" name="Google Shape;445;p56"/>
          <p:cNvSpPr/>
          <p:nvPr/>
        </p:nvSpPr>
        <p:spPr>
          <a:xfrm>
            <a:off x="192025" y="160245"/>
            <a:ext cx="8760000" cy="16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TEACHING NOTES 2/2*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192025" y="496796"/>
            <a:ext cx="8760000" cy="207600"/>
          </a:xfrm>
          <a:prstGeom prst="rect">
            <a:avLst/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4294967295" type="title"/>
          </p:nvPr>
        </p:nvSpPr>
        <p:spPr>
          <a:xfrm>
            <a:off x="243750" y="107588"/>
            <a:ext cx="2911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Nunito Sans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Table of Contents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28"/>
          <p:cNvSpPr txBox="1"/>
          <p:nvPr>
            <p:ph idx="4294967295" type="body"/>
          </p:nvPr>
        </p:nvSpPr>
        <p:spPr>
          <a:xfrm>
            <a:off x="124600" y="1069500"/>
            <a:ext cx="84144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React.JS Introduction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Why Learn React.JS ?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Prerequisites for React.JS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Ways to install React.JS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AutoNum type="alphaLcPeriod"/>
            </a:pPr>
            <a:r>
              <a:rPr b="1" lang="id" sz="1200">
                <a:latin typeface="Nunito Sans"/>
                <a:ea typeface="Nunito Sans"/>
                <a:cs typeface="Nunito Sans"/>
                <a:sym typeface="Nunito Sans"/>
              </a:rPr>
              <a:t>Using the create-react-app command</a:t>
            </a:r>
            <a:endParaRPr b="1" sz="1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 flipH="1" rot="10800000">
            <a:off x="326231" y="803644"/>
            <a:ext cx="3039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React Introduction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1" name="Google Shape;171;p29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For creating reusable UI components, ReactJS is a declarative, effective, and adaptable JavaScript toolkit.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It is an open-source front end library that is only in charge of the application's view layer.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Jordan Walke, a software engineer at Facebook, developed it.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Facebook created and maintained it at first, and then used it in products like WhatsApp and Instagram. 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ReactJS was created by Facebook in its newsfeed area in 2011, but it wasn't made available to the general public until May 2013.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storyset - freepik.com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150" y="1305338"/>
            <a:ext cx="4383898" cy="29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Why Learn React.JS ?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React is component-based, saving workload and time by breaking down an interface into reusable, modular components to build dynamic UI.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This is how it works: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with a declarative syntax, it cuts down on development time and grants web apps cross-platform capabilities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representing a component’s state simply requires a declaration or utility function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being supported by FAANG companies means that React retains a popular status and strong community support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0" y="1153000"/>
            <a:ext cx="3555350" cy="3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Facebook </a:t>
            </a: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- github.com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" name="Google Shape;191;p31"/>
          <p:cNvSpPr txBox="1"/>
          <p:nvPr>
            <p:ph idx="4294967295" type="body"/>
          </p:nvPr>
        </p:nvSpPr>
        <p:spPr>
          <a:xfrm>
            <a:off x="167550" y="1153000"/>
            <a:ext cx="83739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HTML, CSS, JS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An understanding of ES6/7 concepts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Node.js and CLI (command-line interface)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NPM or Yarn package managers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Git version-control system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375" y="1398350"/>
            <a:ext cx="1036675" cy="11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474" y="1784560"/>
            <a:ext cx="1906975" cy="7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50" y="1803862"/>
            <a:ext cx="1906975" cy="75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837" y="1398350"/>
            <a:ext cx="2631751" cy="1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32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HTML and CSS: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semantic HTML tags comprised the fundamental principles in understanding the format of JSX or Javascript XML to build React-based applications.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the box-model, selectors and classes, as well as mobile-responsiveness are critical in understanding the dynamism and intractability of user-interfaces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  <a:p>
            <a:pPr indent="-311150" lvl="1" marL="9144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Font typeface="Nunito Sans"/>
              <a:buChar char="•"/>
            </a:pPr>
            <a:r>
              <a:rPr lang="id" sz="1300">
                <a:solidFill>
                  <a:srgbClr val="292929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both languages are done entirely in JS, and stored as local or global variables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04" name="Google Shape;204;p32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0" y="1153000"/>
            <a:ext cx="3555350" cy="30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2068900" y="4380338"/>
            <a:ext cx="6818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id" sz="700">
                <a:latin typeface="Calibri"/>
                <a:ea typeface="Calibri"/>
                <a:cs typeface="Calibri"/>
                <a:sym typeface="Calibri"/>
              </a:rPr>
              <a:t>Facebook - github.com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167552" y="164738"/>
            <a:ext cx="8690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Prerequisites for Learning React</a:t>
            </a:r>
            <a:endParaRPr sz="2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" name="Google Shape;213;p33"/>
          <p:cNvSpPr txBox="1"/>
          <p:nvPr>
            <p:ph idx="4294967295" type="body"/>
          </p:nvPr>
        </p:nvSpPr>
        <p:spPr>
          <a:xfrm>
            <a:off x="167550" y="1153000"/>
            <a:ext cx="42732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Sans"/>
              <a:buChar char="•"/>
            </a:pPr>
            <a:r>
              <a:rPr lang="id" sz="1300">
                <a:latin typeface="Nunito Sans"/>
                <a:ea typeface="Nunito Sans"/>
                <a:cs typeface="Nunito Sans"/>
                <a:sym typeface="Nunito Sans"/>
              </a:rPr>
              <a:t>A visualization of JSX :</a:t>
            </a:r>
            <a:endParaRPr sz="1300"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214" name="Google Shape;214;p33"/>
          <p:cNvCxnSpPr/>
          <p:nvPr/>
        </p:nvCxnSpPr>
        <p:spPr>
          <a:xfrm flipH="1" rot="10800000">
            <a:off x="258392" y="856569"/>
            <a:ext cx="3345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0" y="1766353"/>
            <a:ext cx="4398811" cy="3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