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6"/>
    <p:sldMasterId id="214748367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Nunito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uhammad Darussala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535CEE-310E-448D-9732-F114F0415664}">
  <a:tblStyle styleId="{95535CEE-310E-448D-9732-F114F041566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091D547-4532-4105-8563-EC37CC71A999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Nunito-italic.fntdata"/><Relationship Id="rId7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31" Type="http://schemas.openxmlformats.org/officeDocument/2006/relationships/font" Target="fonts/NunitoSans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3.xml"/><Relationship Id="rId33" Type="http://schemas.openxmlformats.org/officeDocument/2006/relationships/font" Target="fonts/NunitoSans-italic.fntdata"/><Relationship Id="rId10" Type="http://schemas.openxmlformats.org/officeDocument/2006/relationships/slide" Target="slides/slide2.xml"/><Relationship Id="rId32" Type="http://schemas.openxmlformats.org/officeDocument/2006/relationships/font" Target="fonts/NunitoSans-bold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34" Type="http://schemas.openxmlformats.org/officeDocument/2006/relationships/font" Target="fonts/NunitoSans-bold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7-12T03:24:55.654">
    <p:pos x="6000" y="0"/>
    <p:text>Belum diupdate! @mohammed.dwihandoko@gmail.com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43994fa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343994fa7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a1a18e73b_0_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3a1a18e73b_0_2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3a1a18e73b_0_2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a1a18e73b_0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3a1a18e73b_0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3a1a18e73b_0_2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090619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33090619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1330906194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ef54e93f7_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2ef54e93f7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43994fa7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343994fa7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43994fa7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343994fa78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43994fa78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343994fa7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6" name="Google Shape;266;g1343994fa78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43994fa7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343994fa7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43994fa78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343994fa78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43994fa7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343994fa7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efed66e0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efed66e0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2efed66e0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efed66e08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efed66e08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2efed66e08_1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a1a18e73b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3a1a18e73b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3a1a18e73b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a1a18e73b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3a1a18e73b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3a1a18e73b_0_2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a1a18e73b_0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3a1a18e73b_0_2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13a1a18e73b_0_2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a1a18e73b_0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3a1a18e73b_0_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13a1a18e73b_0_2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1143000" y="350217"/>
            <a:ext cx="6858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/>
              <a:t>Modul Pembelajaran [Kode Modul]</a:t>
            </a:r>
            <a:endParaRPr/>
          </a:p>
          <a:p>
            <a:pPr indent="-30480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 sz="3000"/>
              <a:t>[NAMA MODUL]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7404748" y="2583659"/>
            <a:ext cx="95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Sesuai Dirkom-10</a:t>
            </a:r>
            <a:endParaRPr sz="1100"/>
          </a:p>
        </p:txBody>
      </p:sp>
      <p:sp>
        <p:nvSpPr>
          <p:cNvPr id="131" name="Google Shape;131;p25"/>
          <p:cNvSpPr txBox="1"/>
          <p:nvPr/>
        </p:nvSpPr>
        <p:spPr>
          <a:xfrm>
            <a:off x="7069590" y="3247177"/>
            <a:ext cx="1040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Nama/ NIK/ Bidang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Atau Nama Vendor</a:t>
            </a:r>
            <a:endParaRPr sz="1100"/>
          </a:p>
        </p:txBody>
      </p:sp>
      <p:sp>
        <p:nvSpPr>
          <p:cNvPr id="132" name="Google Shape;132;p25"/>
          <p:cNvSpPr/>
          <p:nvPr/>
        </p:nvSpPr>
        <p:spPr>
          <a:xfrm>
            <a:off x="7182086" y="2237686"/>
            <a:ext cx="222900" cy="899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0" y="4880206"/>
            <a:ext cx="9144000" cy="276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4880206"/>
            <a:ext cx="1451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Rev. : 00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6455227" y="4870287"/>
            <a:ext cx="2688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Created/Last Modified : 10-2021</a:t>
            </a:r>
            <a:endParaRPr sz="1100"/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2074408" y="150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{95535CEE-310E-448D-9732-F114F0415664}</a:tableStyleId>
              </a:tblPr>
              <a:tblGrid>
                <a:gridCol w="1076500"/>
                <a:gridCol w="210200"/>
                <a:gridCol w="3708500"/>
              </a:tblGrid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Pathway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 Pathway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Kompetensi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Element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Approval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Mgr Learning Development</a:t>
                      </a: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SM School of Dig Platform &amp; Service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5"/>
          <p:cNvSpPr txBox="1"/>
          <p:nvPr/>
        </p:nvSpPr>
        <p:spPr>
          <a:xfrm>
            <a:off x="7182086" y="264726"/>
            <a:ext cx="1886700" cy="23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Page ini diisi oleh Telkom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7" name="Google Shape;217;p34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Users c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 now run the create-react-app command in the terminal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Ensure that the selected directory is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accessible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 by Git and Microsoft Visual Studio Code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18" name="Google Shape;218;p34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25" y="1898313"/>
            <a:ext cx="41814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6" name="Google Shape;226;p35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 successful React project in the Node.js terminal: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27" name="Google Shape;227;p35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951076"/>
            <a:ext cx="4398450" cy="2774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References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5" name="Google Shape;235;p36"/>
          <p:cNvSpPr txBox="1"/>
          <p:nvPr>
            <p:ph idx="4294967295" type="body"/>
          </p:nvPr>
        </p:nvSpPr>
        <p:spPr>
          <a:xfrm>
            <a:off x="167550" y="1153000"/>
            <a:ext cx="85131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https://reactjs.org/docs/create-a-new-react-app.html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https://create-react-app.dev/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https://create-react-app.dev/docs/getting-started/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36" name="Google Shape;236;p36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37"/>
          <p:cNvCxnSpPr/>
          <p:nvPr/>
        </p:nvCxnSpPr>
        <p:spPr>
          <a:xfrm flipH="1" rot="10800000">
            <a:off x="311744" y="3346038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37"/>
          <p:cNvSpPr txBox="1"/>
          <p:nvPr/>
        </p:nvSpPr>
        <p:spPr>
          <a:xfrm>
            <a:off x="210456" y="4539025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"/>
              <a:buNone/>
            </a:pPr>
            <a:r>
              <a:rPr b="1" i="0" lang="id" sz="17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Calvin Susanto Putra</a:t>
            </a:r>
            <a:endParaRPr b="1" i="0" sz="1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" y="295300"/>
            <a:ext cx="2024063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21" y="108455"/>
            <a:ext cx="899024" cy="63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6725"/>
            <a:ext cx="1619250" cy="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/>
          <p:nvPr/>
        </p:nvSpPr>
        <p:spPr>
          <a:xfrm>
            <a:off x="7974246" y="326400"/>
            <a:ext cx="24600" cy="35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 rotWithShape="1">
          <a:blip r:embed="rId6">
            <a:alphaModFix/>
          </a:blip>
          <a:srcRect b="0" l="0" r="30608" t="0"/>
          <a:stretch/>
        </p:blipFill>
        <p:spPr>
          <a:xfrm>
            <a:off x="4770425" y="927475"/>
            <a:ext cx="4388274" cy="421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/>
        </p:nvSpPr>
        <p:spPr>
          <a:xfrm>
            <a:off x="239640" y="3428139"/>
            <a:ext cx="8446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REACTJS</a:t>
            </a:r>
            <a:endParaRPr b="1" i="0" sz="2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210450" y="4094025"/>
            <a:ext cx="8763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create-react-app</a:t>
            </a:r>
            <a:endParaRPr b="1"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Kelengkapan Modul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Pre &amp; Post Test (minimal 10 soal, pilihan ganda a-d)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Pre Reading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Teaching Notes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Referensi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Assessment – [Pre &amp; Post Test]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Pre-Reading</a:t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628650" y="139032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04177"/>
            <a:ext cx="2522464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/>
          <p:nvPr>
            <p:ph idx="4294967295" type="body"/>
          </p:nvPr>
        </p:nvSpPr>
        <p:spPr>
          <a:xfrm>
            <a:off x="3997825" y="988625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ReactJS is a Javascript library for building user interfaces. This PDF ebook is a portable offline reference guide for the community, can be printed or synced with your kindle for a better reading experience. It's based on ReactJS version v.16.13.1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This is an excellent reference format for ReactJS beginners, is not a tutorial just the official documentation for your reference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/>
          <p:nvPr/>
        </p:nvSpPr>
        <p:spPr>
          <a:xfrm>
            <a:off x="472105" y="3162521"/>
            <a:ext cx="4065000" cy="16275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 : Laptop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Online: Link Zoom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467022" y="915688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d" sz="900">
                <a:solidFill>
                  <a:schemeClr val="dk1"/>
                </a:solidFill>
              </a:rPr>
              <a:t>Memahami tentang instalasi dengan create-react-app</a:t>
            </a:r>
            <a:endParaRPr i="1" sz="900">
              <a:solidFill>
                <a:schemeClr val="dk1"/>
              </a:solidFill>
            </a:endParaRPr>
          </a:p>
        </p:txBody>
      </p:sp>
      <p:sp>
        <p:nvSpPr>
          <p:cNvPr id="278" name="Google Shape;278;p41"/>
          <p:cNvSpPr/>
          <p:nvPr/>
        </p:nvSpPr>
        <p:spPr>
          <a:xfrm>
            <a:off x="467022" y="2039425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id" sz="900">
                <a:solidFill>
                  <a:schemeClr val="dk1"/>
                </a:solidFill>
              </a:rPr>
              <a:t>Create-react-app adalah command yang sering digunakan untuk membikin proyek React secara automatis dan cepat. Tetapi, ada beberapa persyaratan yang harus dilakukan sebelum mulai.</a:t>
            </a:r>
            <a:endParaRPr i="1" sz="900">
              <a:solidFill>
                <a:schemeClr val="dk1"/>
              </a:solidFill>
            </a:endParaRPr>
          </a:p>
        </p:txBody>
      </p:sp>
      <p:sp>
        <p:nvSpPr>
          <p:cNvPr id="279" name="Google Shape;279;p41"/>
          <p:cNvSpPr/>
          <p:nvPr/>
        </p:nvSpPr>
        <p:spPr>
          <a:xfrm>
            <a:off x="467022" y="353522"/>
            <a:ext cx="8207700" cy="3168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1"/>
          <p:cNvSpPr/>
          <p:nvPr/>
        </p:nvSpPr>
        <p:spPr>
          <a:xfrm>
            <a:off x="467022" y="160245"/>
            <a:ext cx="8207700" cy="19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NOTES*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1"/>
          <p:cNvSpPr/>
          <p:nvPr/>
        </p:nvSpPr>
        <p:spPr>
          <a:xfrm>
            <a:off x="666399" y="423809"/>
            <a:ext cx="161400" cy="1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>
            <a:off x="827816" y="400643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Lesson/Topics</a:t>
            </a:r>
            <a:endParaRPr sz="1100"/>
          </a:p>
        </p:txBody>
      </p:sp>
      <p:sp>
        <p:nvSpPr>
          <p:cNvPr id="283" name="Google Shape;283;p41"/>
          <p:cNvSpPr/>
          <p:nvPr/>
        </p:nvSpPr>
        <p:spPr>
          <a:xfrm>
            <a:off x="3986383" y="422103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4147799" y="398937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Clips</a:t>
            </a:r>
            <a:endParaRPr sz="1100"/>
          </a:p>
        </p:txBody>
      </p:sp>
      <p:sp>
        <p:nvSpPr>
          <p:cNvPr id="285" name="Google Shape;285;p41"/>
          <p:cNvSpPr/>
          <p:nvPr/>
        </p:nvSpPr>
        <p:spPr>
          <a:xfrm>
            <a:off x="2247397" y="423809"/>
            <a:ext cx="161400" cy="1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2408813" y="400643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 sz="1100"/>
          </a:p>
        </p:txBody>
      </p:sp>
      <p:sp>
        <p:nvSpPr>
          <p:cNvPr id="287" name="Google Shape;287;p41"/>
          <p:cNvSpPr/>
          <p:nvPr/>
        </p:nvSpPr>
        <p:spPr>
          <a:xfrm>
            <a:off x="5565666" y="418451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5727083" y="395285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Games</a:t>
            </a:r>
            <a:endParaRPr sz="1100"/>
          </a:p>
        </p:txBody>
      </p:sp>
      <p:sp>
        <p:nvSpPr>
          <p:cNvPr id="289" name="Google Shape;289;p41"/>
          <p:cNvSpPr/>
          <p:nvPr/>
        </p:nvSpPr>
        <p:spPr>
          <a:xfrm>
            <a:off x="7144950" y="422103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7306366" y="398937"/>
            <a:ext cx="117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Others : . . . . . . . . . . . .</a:t>
            </a:r>
            <a:endParaRPr sz="1100"/>
          </a:p>
        </p:txBody>
      </p:sp>
      <p:sp>
        <p:nvSpPr>
          <p:cNvPr id="291" name="Google Shape;291;p41"/>
          <p:cNvSpPr/>
          <p:nvPr/>
        </p:nvSpPr>
        <p:spPr>
          <a:xfrm>
            <a:off x="467022" y="708579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1100"/>
          </a:p>
        </p:txBody>
      </p:sp>
      <p:sp>
        <p:nvSpPr>
          <p:cNvPr id="292" name="Google Shape;292;p41"/>
          <p:cNvSpPr/>
          <p:nvPr/>
        </p:nvSpPr>
        <p:spPr>
          <a:xfrm>
            <a:off x="467023" y="1831676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1100"/>
          </a:p>
        </p:txBody>
      </p:sp>
      <p:sp>
        <p:nvSpPr>
          <p:cNvPr id="293" name="Google Shape;293;p41"/>
          <p:cNvSpPr/>
          <p:nvPr/>
        </p:nvSpPr>
        <p:spPr>
          <a:xfrm>
            <a:off x="467023" y="2954772"/>
            <a:ext cx="40698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PERALATAN YANG DIBUTUHAN</a:t>
            </a:r>
            <a:endParaRPr sz="1100"/>
          </a:p>
        </p:txBody>
      </p:sp>
      <p:sp>
        <p:nvSpPr>
          <p:cNvPr id="294" name="Google Shape;294;p41"/>
          <p:cNvSpPr/>
          <p:nvPr/>
        </p:nvSpPr>
        <p:spPr>
          <a:xfrm>
            <a:off x="4609969" y="708579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PERSIAPAN</a:t>
            </a:r>
            <a:endParaRPr sz="1100"/>
          </a:p>
        </p:txBody>
      </p:sp>
      <p:sp>
        <p:nvSpPr>
          <p:cNvPr id="295" name="Google Shape;295;p41"/>
          <p:cNvSpPr/>
          <p:nvPr/>
        </p:nvSpPr>
        <p:spPr>
          <a:xfrm>
            <a:off x="4609968" y="1824946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100"/>
          </a:p>
        </p:txBody>
      </p:sp>
      <p:sp>
        <p:nvSpPr>
          <p:cNvPr id="296" name="Google Shape;296;p41"/>
          <p:cNvSpPr/>
          <p:nvPr/>
        </p:nvSpPr>
        <p:spPr>
          <a:xfrm>
            <a:off x="4609967" y="915688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Offline: Laptop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Online:  Link Zoom</a:t>
            </a:r>
            <a:endParaRPr sz="1100"/>
          </a:p>
        </p:txBody>
      </p:sp>
      <p:sp>
        <p:nvSpPr>
          <p:cNvPr id="297" name="Google Shape;297;p41"/>
          <p:cNvSpPr/>
          <p:nvPr/>
        </p:nvSpPr>
        <p:spPr>
          <a:xfrm>
            <a:off x="4609967" y="2039425"/>
            <a:ext cx="4065000" cy="27507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Menjelaskan </a:t>
            </a:r>
            <a:r>
              <a:rPr lang="id" sz="900">
                <a:solidFill>
                  <a:schemeClr val="dk2"/>
                </a:solidFill>
              </a:rPr>
              <a:t>kebutuhan nya terkait tools untuk memkin React project</a:t>
            </a:r>
            <a:endParaRPr sz="9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460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</a:pPr>
            <a:r>
              <a:rPr lang="id" sz="900">
                <a:solidFill>
                  <a:schemeClr val="dk2"/>
                </a:solidFill>
              </a:rPr>
              <a:t>Mengasih demonstrasi bagaimana bisa instalasi create-react-app</a:t>
            </a:r>
            <a:endParaRPr sz="9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Mengat</a:t>
            </a: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ur dan mengelola arah dan jalan-nya diskusi;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contoh-contoh, kasus dan ilustrasi;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apresiasi dalam tanya jawab;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debrief atau insight/pesan dari kegiatan;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dan menyampaikan kesimpulan dan di tiap sesi atau di akhir sesi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4590531" y="4796708"/>
            <a:ext cx="40842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d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*Catatan : </a:t>
            </a:r>
            <a:r>
              <a:rPr b="0" i="1" lang="id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jumlah halaman teaching Note dapat ditambah seauai kebutuhan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42"/>
          <p:cNvGraphicFramePr/>
          <p:nvPr/>
        </p:nvGraphicFramePr>
        <p:xfrm>
          <a:off x="191956" y="704545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{0091D547-4532-4105-8563-EC37CC71A999}</a:tableStyleId>
              </a:tblPr>
              <a:tblGrid>
                <a:gridCol w="1140425"/>
                <a:gridCol w="2712375"/>
                <a:gridCol w="4907275"/>
              </a:tblGrid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Section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(slide/clip/case/etc)</a:t>
                      </a:r>
                      <a:endParaRPr b="0" sz="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Activities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(Hal apa yang akan dilakukan untuk setiap section-nya)</a:t>
                      </a:r>
                      <a:endParaRPr sz="1100"/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(hal-hal spesifik yang harus dilakukan, misal : penjelasan dan atau penekanan materi, pengelolaan arah dan jalannya diskusi, wrap up/insight atau debrief, etc)</a:t>
                      </a:r>
                      <a:endParaRPr b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gambaran umum tentang bug, error, dan penanganannya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6-9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sintaks </a:t>
                      </a: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“try…catch”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10-12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Error Object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Optional “catch” binding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14-18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penggunaan “try…catch”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19-24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melempar error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25-30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melempar kembali error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31-35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“try…catch…finally”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35-40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global catch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4" name="Google Shape;304;p42"/>
          <p:cNvSpPr/>
          <p:nvPr/>
        </p:nvSpPr>
        <p:spPr>
          <a:xfrm>
            <a:off x="192025" y="160245"/>
            <a:ext cx="8760000" cy="168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NOTES 2/2*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192025" y="496796"/>
            <a:ext cx="8760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6"/>
          <p:cNvGraphicFramePr/>
          <p:nvPr/>
        </p:nvGraphicFramePr>
        <p:xfrm>
          <a:off x="621792" y="249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{95535CEE-310E-448D-9732-F114F0415664}</a:tableStyleId>
              </a:tblPr>
              <a:tblGrid>
                <a:gridCol w="1144450"/>
                <a:gridCol w="244025"/>
                <a:gridCol w="3265100"/>
                <a:gridCol w="3265100"/>
              </a:tblGrid>
              <a:tr h="37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Modul Pembelajaran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 Introduction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Deskripsi Modul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Create-react-app adalah command yang sering digunakan untuk memb</a:t>
                      </a:r>
                      <a:r>
                        <a:rPr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ikin proyek React secara automatis dan cepat. Tetapi, ada beberapa persyaratan yang harus dilakukan sebelum mulai.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5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Enabling Learning Objective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17161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Memahami tentang React sebagai salah satu tool untuk web development</a:t>
                      </a:r>
                      <a:endParaRPr sz="1100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Daftar Topik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Installation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0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Searching Keyword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-1460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ReactJS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Node.js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Command-line interface, CLI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npx create-react-app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Happy Hacking!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7"/>
          <p:cNvCxnSpPr/>
          <p:nvPr/>
        </p:nvCxnSpPr>
        <p:spPr>
          <a:xfrm flipH="1" rot="10800000">
            <a:off x="311744" y="3346038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7"/>
          <p:cNvSpPr txBox="1"/>
          <p:nvPr/>
        </p:nvSpPr>
        <p:spPr>
          <a:xfrm>
            <a:off x="239640" y="3428139"/>
            <a:ext cx="8446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REACTJS</a:t>
            </a:r>
            <a:endParaRPr b="1" i="0" sz="2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210450" y="4094025"/>
            <a:ext cx="8763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create-react-app</a:t>
            </a:r>
            <a:endParaRPr b="1"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210456" y="4539025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"/>
              <a:buNone/>
            </a:pPr>
            <a:r>
              <a:rPr b="1" i="0" lang="id" sz="17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Calvin Susanto Putra</a:t>
            </a:r>
            <a:endParaRPr b="1" i="0" sz="1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" y="295300"/>
            <a:ext cx="2024063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21" y="108455"/>
            <a:ext cx="899024" cy="63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6725"/>
            <a:ext cx="1619250" cy="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7974246" y="326400"/>
            <a:ext cx="24600" cy="35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6">
            <a:alphaModFix/>
          </a:blip>
          <a:srcRect b="0" l="0" r="30608" t="0"/>
          <a:stretch/>
        </p:blipFill>
        <p:spPr>
          <a:xfrm>
            <a:off x="4770425" y="927475"/>
            <a:ext cx="4388274" cy="421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4294967295" type="title"/>
          </p:nvPr>
        </p:nvSpPr>
        <p:spPr>
          <a:xfrm>
            <a:off x="243750" y="107588"/>
            <a:ext cx="2911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Nunito Sans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Table of Contents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3" name="Google Shape;163;p28"/>
          <p:cNvSpPr txBox="1"/>
          <p:nvPr>
            <p:ph idx="4294967295" type="body"/>
          </p:nvPr>
        </p:nvSpPr>
        <p:spPr>
          <a:xfrm>
            <a:off x="124600" y="1069500"/>
            <a:ext cx="84144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Requirements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 flipH="1" rot="10800000">
            <a:off x="326231" y="803644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Requirements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1" name="Google Shape;171;p29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Node.js and Node CLI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NPM, Yarn, or other package managers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Git version-control system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72" name="Google Shape;172;p29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9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storyset - freepik.com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150" y="1305338"/>
            <a:ext cx="4383898" cy="29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" name="Google Shape;181;p30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For installation, please ensure that Node.js and React is installed on your computer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Users can check if it has been installed using the following commands: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If React is uninstalled, follow the steps in the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next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 slide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82" name="Google Shape;182;p30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2697278"/>
            <a:ext cx="3847850" cy="128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" name="Google Shape;190;p31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To install React, simply run the “npm install” command in a Node.js terminal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This will ensure that any React project can be sourced and configured automatically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91" name="Google Shape;191;p31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2599935"/>
            <a:ext cx="3847850" cy="221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9" name="Google Shape;199;p32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However, users must also make sure to install the “create-react-app” command library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.This command serves as a trigger for NPM to create a React application instantly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00" name="Google Shape;200;p32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862575"/>
            <a:ext cx="6569099" cy="18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8" name="Google Shape;208;p33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However, users must also make sure to install the “create-react-app” command library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.This command serves as a trigger for NPM to create a React application instantly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09" name="Google Shape;209;p33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862575"/>
            <a:ext cx="6569099" cy="18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