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Nuni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968579-81AA-4586-941B-A02BC37D15ED}">
  <a:tblStyle styleId="{C9968579-81AA-4586-941B-A02BC37D15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6A349A8-19BA-4CAE-AAB6-AE4F3E36361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bold.fntdata"/><Relationship Id="rId20" Type="http://schemas.openxmlformats.org/officeDocument/2006/relationships/slide" Target="slides/slide13.xml"/><Relationship Id="rId42" Type="http://schemas.openxmlformats.org/officeDocument/2006/relationships/font" Target="fonts/NunitoSans-boldItalic.fntdata"/><Relationship Id="rId41" Type="http://schemas.openxmlformats.org/officeDocument/2006/relationships/font" Target="fonts/Nunito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Nuni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Nunito-italic.fntdata"/><Relationship Id="rId14" Type="http://schemas.openxmlformats.org/officeDocument/2006/relationships/slide" Target="slides/slide7.xml"/><Relationship Id="rId36" Type="http://schemas.openxmlformats.org/officeDocument/2006/relationships/font" Target="fonts/Nunito-bold.fntdata"/><Relationship Id="rId17" Type="http://schemas.openxmlformats.org/officeDocument/2006/relationships/slide" Target="slides/slide10.xml"/><Relationship Id="rId39" Type="http://schemas.openxmlformats.org/officeDocument/2006/relationships/font" Target="fonts/NunitoSans-regular.fntdata"/><Relationship Id="rId16" Type="http://schemas.openxmlformats.org/officeDocument/2006/relationships/slide" Target="slides/slide9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3994fa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43994fa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b062ee0f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3b062ee0f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3b062ee0f6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b062ee0f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3b062ee0f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3b062ee0f6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062ee0f6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3b062ee0f6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3b062ee0f6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b062ee0f6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3b062ee0f6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3b062ee0f6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b062ee0f6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3b062ee0f6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3b062ee0f6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b062ee0f6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3b062ee0f6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3b062ee0f6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b062ee0f6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3b062ee0f6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3b062ee0f6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062ee0f6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3b062ee0f6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3b062ee0f6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b062ee0f6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3b062ee0f6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13b062ee0f6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b062ee0f6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3b062ee0f6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13b062ee0f6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3994fa7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43994fa7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b062ee0f6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3b062ee0f6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3b062ee0f6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309061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3309061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133090619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ef54e93f7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12ef54e93f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43994fa7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343994fa7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43994fa7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343994fa7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43994fa7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343994fa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5" name="Google Shape;355;g1343994fa7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43994fa7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343994fa7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43994fa7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343994fa7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fed66e0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efed66e0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efed66e0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fed66e08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fed66e08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efed66e08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1a18e73b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a1a18e73b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3a1a18e73b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062ee0f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3b062ee0f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3b062ee0f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062ee0f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b062ee0f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3b062ee0f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b062ee0f6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3b062ee0f6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3b062ee0f6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iptutorial.com/reactjs/example/3846/nesting-component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nsights.stackoverflow.com/survey/2021#most-popular-technologies-webframe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43000" y="350217"/>
            <a:ext cx="6858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/>
              <a:t>Modul Pembelajaran [Kode Modul]</a:t>
            </a:r>
            <a:endParaRPr/>
          </a:p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3000"/>
              <a:t>[NAMA MODUL]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7404748" y="2583659"/>
            <a:ext cx="95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Sesuai Dirkom-10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9590" y="3247177"/>
            <a:ext cx="1040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Nama/ NIK/ Bidang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Nama Vendor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7182086" y="2237686"/>
            <a:ext cx="222900" cy="899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4880206"/>
            <a:ext cx="9144000" cy="27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880206"/>
            <a:ext cx="145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 : 00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6455227" y="4870287"/>
            <a:ext cx="2688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Created/Last Modified : 10-2021</a:t>
            </a:r>
            <a:endParaRPr sz="11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2074408" y="15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{C9968579-81AA-4586-941B-A02BC37D15ED}</a:tableStyleId>
              </a:tblPr>
              <a:tblGrid>
                <a:gridCol w="1076500"/>
                <a:gridCol w="210200"/>
                <a:gridCol w="37085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Kompetensi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Element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Mgr Learning Development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SM School of Dig Platform &amp; Service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7182086" y="264726"/>
            <a:ext cx="1886700" cy="23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 ini diisi oleh Telkom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" name="Google Shape;219;p3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JSX attributes ae written in a syntax not too dissimilar from those of a  normal HTML document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differences in JSX to HTML attribute types include the conversion of ‘class’ to ‘className’, due to the former being a reserved keyword in Javascript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Otherwise, custom attributes for elements could also be created with a ‘data-’ syntax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For example, ‘data-testCase’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20" name="Google Shape;220;p3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34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flaticons - freepik.com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350" y="1152938"/>
            <a:ext cx="2922600" cy="29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" name="Google Shape;229;p3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JSX attributes in use: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0" name="Google Shape;230;p3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24118" l="11408" r="8700" t="30756"/>
          <a:stretch/>
        </p:blipFill>
        <p:spPr>
          <a:xfrm>
            <a:off x="592900" y="1640025"/>
            <a:ext cx="5620651" cy="25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8" name="Google Shape;238;p36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or the implementation of custom attributes: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9" name="Google Shape;239;p3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29816" l="7811" r="10221" t="31565"/>
          <a:stretch/>
        </p:blipFill>
        <p:spPr>
          <a:xfrm>
            <a:off x="592900" y="1714500"/>
            <a:ext cx="7639124" cy="213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" name="Google Shape;247;p37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More advanced examples of JSX attributes allows users to perform callbacks on functions and variables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13039" l="7815" r="45187" t="17118"/>
          <a:stretch/>
        </p:blipFill>
        <p:spPr>
          <a:xfrm>
            <a:off x="1909050" y="2092500"/>
            <a:ext cx="2662950" cy="272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 rotWithShape="1">
          <a:blip r:embed="rId4">
            <a:alphaModFix/>
          </a:blip>
          <a:srcRect b="8713" l="6199" r="52634" t="18733"/>
          <a:stretch/>
        </p:blipFill>
        <p:spPr>
          <a:xfrm>
            <a:off x="4747800" y="2092500"/>
            <a:ext cx="2662950" cy="2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Comments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" name="Google Shape;257;p38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difference in React JSX, is that comments are written as both a block comment with curly braces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.comments are used to notify or deliver information about the code, making it vital for documentation and refactoring purposes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58" name="Google Shape;258;p38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20027" l="0" r="30814" t="22471"/>
          <a:stretch/>
        </p:blipFill>
        <p:spPr>
          <a:xfrm>
            <a:off x="1397675" y="1939450"/>
            <a:ext cx="4273200" cy="17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Comments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" name="Google Shape;266;p3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comments in JSX can be written anywhere in the code regardless of structure, assuming that the aforementioned syntax is used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comments are used to notify or deliver information about the code, making it vital for documentation and refactoring purposes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67" name="Google Shape;267;p3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675" y="860175"/>
            <a:ext cx="3286275" cy="3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Dryicons - dryicons.com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Comments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6" name="Google Shape;276;p4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in appropriate comment usage describing App.js: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7" name="Google Shape;277;p4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 b="9638" l="6158" r="15391" t="16560"/>
          <a:stretch/>
        </p:blipFill>
        <p:spPr>
          <a:xfrm>
            <a:off x="592900" y="1823925"/>
            <a:ext cx="4273200" cy="286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5" name="Google Shape;285;p4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styling in JSX can be done with various methods, all of which are supported internally and externally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primary method of styling requires a index.css file stored in the “src” folder; all styling done in this file will affect any JSX elements in App.js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Otherwise, inline-styling and external frameworks or libraries are available with NPM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86" name="Google Shape;286;p4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224" y="860175"/>
            <a:ext cx="1644725" cy="16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225" y="856575"/>
            <a:ext cx="1644725" cy="155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1"/>
          <p:cNvPicPr preferRelativeResize="0"/>
          <p:nvPr/>
        </p:nvPicPr>
        <p:blipFill rotWithShape="1">
          <a:blip r:embed="rId5">
            <a:alphaModFix/>
          </a:blip>
          <a:srcRect b="3893" l="15115" r="14842" t="4932"/>
          <a:stretch/>
        </p:blipFill>
        <p:spPr>
          <a:xfrm>
            <a:off x="5231225" y="2860875"/>
            <a:ext cx="1981999" cy="195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8150" y="2760225"/>
            <a:ext cx="1250625" cy="18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7" name="Google Shape;297;p4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styling JSX conventionally requires the style.css file to be imported, with standard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attribution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11685" l="6008" r="34563" t="20333"/>
          <a:stretch/>
        </p:blipFill>
        <p:spPr>
          <a:xfrm>
            <a:off x="592900" y="1862075"/>
            <a:ext cx="4509548" cy="26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6" name="Google Shape;306;p4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inline-styling in JSX: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.inline-styling passes an object to the style property of ‘color’,  ‘margin-top’, and ‘text-align’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07" name="Google Shape;307;p4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 b="9321" l="3658" r="5117" t="18585"/>
          <a:stretch/>
        </p:blipFill>
        <p:spPr>
          <a:xfrm>
            <a:off x="592900" y="1681275"/>
            <a:ext cx="4750302" cy="2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6"/>
          <p:cNvGraphicFramePr/>
          <p:nvPr/>
        </p:nvGraphicFramePr>
        <p:xfrm>
          <a:off x="621792" y="24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{C9968579-81AA-4586-941B-A02BC37D15ED}</a:tableStyleId>
              </a:tblPr>
              <a:tblGrid>
                <a:gridCol w="1144450"/>
                <a:gridCol w="244025"/>
                <a:gridCol w="3265100"/>
                <a:gridCol w="3265100"/>
              </a:tblGrid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 Pembelajaran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JSX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Deskripsi Modul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JSX adalah syntax HTML yang diinput dalam Javascript agar bisa membikin komponen user-interface secara modular, dinamis, dan gampang diolah.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5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Enabling Learning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Memahami tentang React JSX dan bagaimana bisa menggunakan nya untuk komponen UI</a:t>
                      </a:r>
                      <a:endParaRPr sz="1100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Daftar Topik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 use JSX ?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Nested Elements in JSX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JSX attributes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JSX comments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JSX styling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Installation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Keyword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create-react-app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XML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Virtual DOM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styled-components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5" name="Google Shape;315;p4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04958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Otherwise,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external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libraries or frameworks could be installed using the ‘npm install’ command in a Node.js terminal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the external framework, Tailwind CSS, being used to style a component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16" name="Google Shape;316;p4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7" name="Google Shape;317;p44"/>
          <p:cNvPicPr preferRelativeResize="0"/>
          <p:nvPr/>
        </p:nvPicPr>
        <p:blipFill rotWithShape="1">
          <a:blip r:embed="rId3">
            <a:alphaModFix/>
          </a:blip>
          <a:srcRect b="11214" l="5880" r="13668" t="22189"/>
          <a:stretch/>
        </p:blipFill>
        <p:spPr>
          <a:xfrm>
            <a:off x="592900" y="2748050"/>
            <a:ext cx="4212453" cy="20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References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4" name="Google Shape;324;p45"/>
          <p:cNvSpPr txBox="1"/>
          <p:nvPr>
            <p:ph idx="4294967295" type="body"/>
          </p:nvPr>
        </p:nvSpPr>
        <p:spPr>
          <a:xfrm>
            <a:off x="167550" y="1153000"/>
            <a:ext cx="8513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https://reactjs.org/docs/introducing-jsx.html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https://create-react-app.dev/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https://riptutorial.com/reactjs/example/3846/nesting-components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https://medium.com/@ralph1786/how-to-style-react-components-5b3111d77ab2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25" name="Google Shape;325;p4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46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46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33" name="Google Shape;3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JSX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Kelengkapan Modul</a:t>
            </a:r>
            <a:endParaRPr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&amp; Post Test (minimal 10 soal, pilihan ganda a-d)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Reading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Teaching Notes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Referensi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Assessment – [Pre &amp; Post Test]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Pre-Reading</a:t>
            </a:r>
            <a:endParaRPr/>
          </a:p>
        </p:txBody>
      </p:sp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628650" y="139032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04177"/>
            <a:ext cx="2522464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9"/>
          <p:cNvSpPr txBox="1"/>
          <p:nvPr>
            <p:ph idx="4294967295" type="body"/>
          </p:nvPr>
        </p:nvSpPr>
        <p:spPr>
          <a:xfrm>
            <a:off x="3997825" y="988625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ReactJS is a Javascript library for building user interfaces. This PDF ebook is a portable offline reference guide for the community, can be printed or synced with your kindle for a better reading experience. It's based on ReactJS version v.16.13.1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This is an excellent reference format for ReactJS beginners, is not a tutorial just the official documentation for your reference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/>
          <p:nvPr/>
        </p:nvSpPr>
        <p:spPr>
          <a:xfrm>
            <a:off x="472105" y="3162521"/>
            <a:ext cx="4065000" cy="16275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Link Zoom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0"/>
          <p:cNvSpPr/>
          <p:nvPr/>
        </p:nvSpPr>
        <p:spPr>
          <a:xfrm>
            <a:off x="467022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900">
                <a:solidFill>
                  <a:schemeClr val="dk1"/>
                </a:solidFill>
              </a:rPr>
              <a:t>Memahami tentang JSX dan penggunaan nya untuk bikin komponent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>
            <a:off x="467022" y="2039425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JSX adalah syntax HTML yang diinput dalam Javascript agar bisa membikin komponen user-interface yang modular dan gampang diolah.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>
            <a:off x="467022" y="353522"/>
            <a:ext cx="8207700" cy="3168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0"/>
          <p:cNvSpPr/>
          <p:nvPr/>
        </p:nvSpPr>
        <p:spPr>
          <a:xfrm>
            <a:off x="467022" y="160245"/>
            <a:ext cx="8207700" cy="19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50"/>
          <p:cNvSpPr/>
          <p:nvPr/>
        </p:nvSpPr>
        <p:spPr>
          <a:xfrm>
            <a:off x="666399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0"/>
          <p:cNvSpPr txBox="1"/>
          <p:nvPr/>
        </p:nvSpPr>
        <p:spPr>
          <a:xfrm>
            <a:off x="827816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Lesson/Topics</a:t>
            </a:r>
            <a:endParaRPr sz="1100"/>
          </a:p>
        </p:txBody>
      </p:sp>
      <p:sp>
        <p:nvSpPr>
          <p:cNvPr id="372" name="Google Shape;372;p50"/>
          <p:cNvSpPr/>
          <p:nvPr/>
        </p:nvSpPr>
        <p:spPr>
          <a:xfrm>
            <a:off x="3986383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4147799" y="398937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Clips</a:t>
            </a:r>
            <a:endParaRPr sz="1100"/>
          </a:p>
        </p:txBody>
      </p:sp>
      <p:sp>
        <p:nvSpPr>
          <p:cNvPr id="374" name="Google Shape;374;p50"/>
          <p:cNvSpPr/>
          <p:nvPr/>
        </p:nvSpPr>
        <p:spPr>
          <a:xfrm>
            <a:off x="2247397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2408813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 sz="1100"/>
          </a:p>
        </p:txBody>
      </p:sp>
      <p:sp>
        <p:nvSpPr>
          <p:cNvPr id="376" name="Google Shape;376;p50"/>
          <p:cNvSpPr/>
          <p:nvPr/>
        </p:nvSpPr>
        <p:spPr>
          <a:xfrm>
            <a:off x="5565666" y="418451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5727083" y="395285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 sz="1100"/>
          </a:p>
        </p:txBody>
      </p:sp>
      <p:sp>
        <p:nvSpPr>
          <p:cNvPr id="378" name="Google Shape;378;p50"/>
          <p:cNvSpPr/>
          <p:nvPr/>
        </p:nvSpPr>
        <p:spPr>
          <a:xfrm>
            <a:off x="7144950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0"/>
          <p:cNvSpPr txBox="1"/>
          <p:nvPr/>
        </p:nvSpPr>
        <p:spPr>
          <a:xfrm>
            <a:off x="7306366" y="398937"/>
            <a:ext cx="11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: . . . . . . . . . . . .</a:t>
            </a:r>
            <a:endParaRPr sz="1100"/>
          </a:p>
        </p:txBody>
      </p:sp>
      <p:sp>
        <p:nvSpPr>
          <p:cNvPr id="380" name="Google Shape;380;p50"/>
          <p:cNvSpPr/>
          <p:nvPr/>
        </p:nvSpPr>
        <p:spPr>
          <a:xfrm>
            <a:off x="467022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100"/>
          </a:p>
        </p:txBody>
      </p:sp>
      <p:sp>
        <p:nvSpPr>
          <p:cNvPr id="381" name="Google Shape;381;p50"/>
          <p:cNvSpPr/>
          <p:nvPr/>
        </p:nvSpPr>
        <p:spPr>
          <a:xfrm>
            <a:off x="467023" y="183167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100"/>
          </a:p>
        </p:txBody>
      </p:sp>
      <p:sp>
        <p:nvSpPr>
          <p:cNvPr id="382" name="Google Shape;382;p50"/>
          <p:cNvSpPr/>
          <p:nvPr/>
        </p:nvSpPr>
        <p:spPr>
          <a:xfrm>
            <a:off x="467023" y="2954772"/>
            <a:ext cx="40698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PERALATAN YANG DIBUTUHAN</a:t>
            </a:r>
            <a:endParaRPr sz="1100"/>
          </a:p>
        </p:txBody>
      </p:sp>
      <p:sp>
        <p:nvSpPr>
          <p:cNvPr id="383" name="Google Shape;383;p50"/>
          <p:cNvSpPr/>
          <p:nvPr/>
        </p:nvSpPr>
        <p:spPr>
          <a:xfrm>
            <a:off x="4609969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endParaRPr sz="1100"/>
          </a:p>
        </p:txBody>
      </p:sp>
      <p:sp>
        <p:nvSpPr>
          <p:cNvPr id="384" name="Google Shape;384;p50"/>
          <p:cNvSpPr/>
          <p:nvPr/>
        </p:nvSpPr>
        <p:spPr>
          <a:xfrm>
            <a:off x="4609968" y="182494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  <p:sp>
        <p:nvSpPr>
          <p:cNvPr id="385" name="Google Shape;385;p50"/>
          <p:cNvSpPr/>
          <p:nvPr/>
        </p:nvSpPr>
        <p:spPr>
          <a:xfrm>
            <a:off x="4609967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 Link Zoom</a:t>
            </a:r>
            <a:endParaRPr sz="1100"/>
          </a:p>
        </p:txBody>
      </p:sp>
      <p:sp>
        <p:nvSpPr>
          <p:cNvPr id="386" name="Google Shape;386;p50"/>
          <p:cNvSpPr/>
          <p:nvPr/>
        </p:nvSpPr>
        <p:spPr>
          <a:xfrm>
            <a:off x="4609967" y="2039425"/>
            <a:ext cx="4065000" cy="27507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Menjelaskan </a:t>
            </a:r>
            <a:r>
              <a:rPr lang="id" sz="900">
                <a:solidFill>
                  <a:schemeClr val="dk2"/>
                </a:solidFill>
              </a:rPr>
              <a:t>kepentingan JSX untuk bikin komponen dalam proyek React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dk2"/>
                </a:solidFill>
              </a:rPr>
              <a:t>.</a:t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Menjelaskan perbedaan atribut dan komen diantara syntax web development biasa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Demontrasikan metode untuk style elemen atau komponen JSX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Mengat</a:t>
            </a: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 dan mengelola arah dan jalan-nya diskusi;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contoh-contoh, kasus dan ilustrasi;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apresiasi dalam tanya jawab;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debrief atau insight/pesan dari kegiatan;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dan menyampaikan kesimpulan dan di tiap sesi atau di akhir sesi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4590531" y="4796708"/>
            <a:ext cx="4084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*Catatan : </a:t>
            </a:r>
            <a:r>
              <a:rPr b="0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halaman teaching Note dapat ditambah seauai kebutuhan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51"/>
          <p:cNvGraphicFramePr/>
          <p:nvPr/>
        </p:nvGraphicFramePr>
        <p:xfrm>
          <a:off x="191956" y="70454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{76A349A8-19BA-4CAE-AAB6-AE4F3E36361C}</a:tableStyleId>
              </a:tblPr>
              <a:tblGrid>
                <a:gridCol w="1140425"/>
                <a:gridCol w="2712375"/>
                <a:gridCol w="49072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(slide/clip/case/etc)</a:t>
                      </a:r>
                      <a:endParaRPr b="0" sz="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 apa yang akan dilakukan untuk setiap section-nya)</a:t>
                      </a:r>
                      <a:endParaRPr sz="1100"/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(hal-hal spesifik yang harus dilakukan, misal : penjelasan dan atau penekanan materi, pengelolaan arah dan jalannya diskusi, wrap up/insight atau debrief, etc)</a:t>
                      </a:r>
                      <a:endParaRPr b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5-6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kepentingan JSX untuk membikin komponen dalam proyek React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7-9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penggunaan nested elements dalam ReactJS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10-13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atribut dan tipe data untuk JSX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14-17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syntax, penggunaan, dan kepentingan komen di JSX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18-21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metode untuk styling elemen ReactJS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93" name="Google Shape;393;p51"/>
          <p:cNvSpPr/>
          <p:nvPr/>
        </p:nvSpPr>
        <p:spPr>
          <a:xfrm>
            <a:off x="192025" y="160245"/>
            <a:ext cx="8760000" cy="168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 2/2*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1"/>
          <p:cNvSpPr/>
          <p:nvPr/>
        </p:nvSpPr>
        <p:spPr>
          <a:xfrm>
            <a:off x="192025" y="496796"/>
            <a:ext cx="8760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JSX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243750" y="107588"/>
            <a:ext cx="2911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Nunito Sans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28"/>
          <p:cNvSpPr txBox="1"/>
          <p:nvPr>
            <p:ph idx="4294967295" type="body"/>
          </p:nvPr>
        </p:nvSpPr>
        <p:spPr>
          <a:xfrm>
            <a:off x="124600" y="1069500"/>
            <a:ext cx="84144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Why use JSX ?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Nested elements in JSX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JSX attributes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JSX comments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JSX styling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 flipH="1" rot="10800000">
            <a:off x="326231" y="803644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Why use JSX ?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stands for Javascript XML, it is a form of HTML written in Javascript and used to build React UI components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can access a virtual DOM, which replicates the real DOM of a standard HTML document and perform real-time updates to the structure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allows for the inclusion of programming logic to directly handle states and events from the user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has an active developer community and official documentation, surpassing jQuery as the most popular web developer framework by </a:t>
            </a: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40.14%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Harsha Vardhan - plainenglish.io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4">
            <a:alphaModFix/>
          </a:blip>
          <a:srcRect b="0" l="8797" r="33362" t="0"/>
          <a:stretch/>
        </p:blipFill>
        <p:spPr>
          <a:xfrm>
            <a:off x="4989357" y="856575"/>
            <a:ext cx="3897943" cy="35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Why use JSX ?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JSX as a variable declaration: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Another example as a React component: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13446" l="6976" r="7319" t="36992"/>
          <a:stretch/>
        </p:blipFill>
        <p:spPr>
          <a:xfrm>
            <a:off x="592900" y="1568600"/>
            <a:ext cx="3492725" cy="90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4">
            <a:alphaModFix/>
          </a:blip>
          <a:srcRect b="13269" l="7534" r="5659" t="21169"/>
          <a:stretch/>
        </p:blipFill>
        <p:spPr>
          <a:xfrm>
            <a:off x="592900" y="2819350"/>
            <a:ext cx="3492725" cy="215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Nested Elements in JSX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1" name="Google Shape;191;p3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JSX allows for the nesting of elements as components within other Javascript files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compatible files are in ‘.js, .jsx, .ts, .tsx’ format, where ‘TS’ stands for Typescript, a more advanced class-based language derived from Javascript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this allows for components or elements to be utilized and reused in multiple ways and sections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31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Rigel Network - rigelnetworks.com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8307" r="13101" t="0"/>
          <a:stretch/>
        </p:blipFill>
        <p:spPr>
          <a:xfrm>
            <a:off x="4827350" y="1493475"/>
            <a:ext cx="4059949" cy="2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Nested Elements in JSX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" name="Google Shape;201;p3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Nesting the helloWorld component in another React element; i.e. HomePage.jsx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2" name="Google Shape;202;p3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10385" l="10405" r="8491" t="19345"/>
          <a:stretch/>
        </p:blipFill>
        <p:spPr>
          <a:xfrm>
            <a:off x="592900" y="1799625"/>
            <a:ext cx="3343875" cy="258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Nested Elements in JSX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" name="Google Shape;210;p3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Nesting the HomePage component into the App.js file; the application is wrapped with a BrowserRouter to render pages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10344" l="8034" r="7298" t="19093"/>
          <a:stretch/>
        </p:blipFill>
        <p:spPr>
          <a:xfrm>
            <a:off x="592900" y="2206375"/>
            <a:ext cx="4246080" cy="261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