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Nunito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8E536B-7402-444B-8DF6-F0DCC0178C50}">
  <a:tblStyle styleId="{818E536B-7402-444B-8DF6-F0DCC0178C5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F2497F9-3135-46A3-9C51-624E9C8D3223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Nunito-regular.fntdata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NunitoSans-regular.fnt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NunitoSans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NunitoSans-boldItalic.fntdata"/><Relationship Id="rId30" Type="http://schemas.openxmlformats.org/officeDocument/2006/relationships/font" Target="fonts/NunitoSans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43994fa7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343994fa7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30906194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330906194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1330906194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ef54e93f7_1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12ef54e93f7_1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43994fa78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343994fa78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43994fa78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343994fa78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43994fa78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1343994fa78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0" name="Google Shape;250;g1343994fa78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43994fa78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1343994fa78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43994fa78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1343994fa78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43994fa78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343994fa78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efed66e08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2efed66e08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12efed66e08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efed66e08_1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2efed66e08_1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12efed66e08_1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a1a18e73b_0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3a1a18e73b_0_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13a1a18e73b_0_1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b062ee0f6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13b062ee0f6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13b062ee0f6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6a1b24f68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136a1b24f68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136a1b24f68_1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b062ee0f6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3b062ee0f6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13b062ee0f6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mitripavlutin.com/react-props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1143000" y="350217"/>
            <a:ext cx="68580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04800" lvl="0" marL="3429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id"/>
              <a:t>Modul Pembelajaran [Kode Modul]</a:t>
            </a:r>
            <a:endParaRPr/>
          </a:p>
          <a:p>
            <a:pPr indent="-304800" lvl="0" marL="3429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id" sz="3000"/>
              <a:t>[NAMA MODUL]</a:t>
            </a:r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7404748" y="2583659"/>
            <a:ext cx="955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Sesuai Dirkom-10</a:t>
            </a:r>
            <a:endParaRPr sz="1100"/>
          </a:p>
        </p:txBody>
      </p:sp>
      <p:sp>
        <p:nvSpPr>
          <p:cNvPr id="131" name="Google Shape;131;p25"/>
          <p:cNvSpPr txBox="1"/>
          <p:nvPr/>
        </p:nvSpPr>
        <p:spPr>
          <a:xfrm>
            <a:off x="7069590" y="3247177"/>
            <a:ext cx="1040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Nama/ NIK/ Bidang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Atau Nama Vendor</a:t>
            </a:r>
            <a:endParaRPr sz="1100"/>
          </a:p>
        </p:txBody>
      </p:sp>
      <p:sp>
        <p:nvSpPr>
          <p:cNvPr id="132" name="Google Shape;132;p25"/>
          <p:cNvSpPr/>
          <p:nvPr/>
        </p:nvSpPr>
        <p:spPr>
          <a:xfrm>
            <a:off x="7182086" y="2237686"/>
            <a:ext cx="222900" cy="899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0" y="4880206"/>
            <a:ext cx="9144000" cy="276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0" y="4880206"/>
            <a:ext cx="1451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Rev. : 00</a:t>
            </a:r>
            <a:endParaRPr sz="1100"/>
          </a:p>
        </p:txBody>
      </p:sp>
      <p:sp>
        <p:nvSpPr>
          <p:cNvPr id="135" name="Google Shape;135;p25"/>
          <p:cNvSpPr txBox="1"/>
          <p:nvPr/>
        </p:nvSpPr>
        <p:spPr>
          <a:xfrm>
            <a:off x="6455227" y="4870287"/>
            <a:ext cx="2688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Created/Last Modified : 10-2021</a:t>
            </a:r>
            <a:endParaRPr sz="1100"/>
          </a:p>
        </p:txBody>
      </p:sp>
      <p:graphicFrame>
        <p:nvGraphicFramePr>
          <p:cNvPr id="136" name="Google Shape;136;p25"/>
          <p:cNvGraphicFramePr/>
          <p:nvPr/>
        </p:nvGraphicFramePr>
        <p:xfrm>
          <a:off x="2074408" y="150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{818E536B-7402-444B-8DF6-F0DCC0178C50}</a:tableStyleId>
              </a:tblPr>
              <a:tblGrid>
                <a:gridCol w="1076500"/>
                <a:gridCol w="210200"/>
                <a:gridCol w="3708500"/>
              </a:tblGrid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Pathway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 Pathway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Kompetensi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Element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Level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Developer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Approval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Mgr Learning Development</a:t>
                      </a:r>
                      <a:b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b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SM School of Dig Platform &amp; Service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7" name="Google Shape;137;p25"/>
          <p:cNvSpPr txBox="1"/>
          <p:nvPr/>
        </p:nvSpPr>
        <p:spPr>
          <a:xfrm>
            <a:off x="7182086" y="264726"/>
            <a:ext cx="1886700" cy="23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1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Page ini diisi oleh Telkom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References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9" name="Google Shape;219;p34"/>
          <p:cNvSpPr txBox="1"/>
          <p:nvPr>
            <p:ph idx="4294967295" type="body"/>
          </p:nvPr>
        </p:nvSpPr>
        <p:spPr>
          <a:xfrm>
            <a:off x="167550" y="1153000"/>
            <a:ext cx="85131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https://www.freecodecamp.org/news/how-to-use-props-in-react/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https://www.robinwieruch.de/react-pass-props-to-component/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https://www.w3schools.com/react/react_props.asp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 u="sng">
                <a:solidFill>
                  <a:schemeClr val="hlink"/>
                </a:solidFill>
                <a:latin typeface="Nunito Sans"/>
                <a:ea typeface="Nunito Sans"/>
                <a:cs typeface="Nunito Sans"/>
                <a:sym typeface="Nunito Sans"/>
                <a:hlinkClick r:id="rId3"/>
              </a:rPr>
              <a:t>https://dmitripavlutin.com/react-props/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https://www.tutorialspoint.com/reactjs/reactjs_props_overview.htm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20" name="Google Shape;220;p34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/>
          <p:nvPr/>
        </p:nvSpPr>
        <p:spPr>
          <a:xfrm>
            <a:off x="0" y="0"/>
            <a:ext cx="9158700" cy="51435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6" name="Google Shape;226;p35"/>
          <p:cNvCxnSpPr/>
          <p:nvPr/>
        </p:nvCxnSpPr>
        <p:spPr>
          <a:xfrm flipH="1" rot="10800000">
            <a:off x="311744" y="3346038"/>
            <a:ext cx="3039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7" name="Google Shape;227;p35"/>
          <p:cNvSpPr txBox="1"/>
          <p:nvPr/>
        </p:nvSpPr>
        <p:spPr>
          <a:xfrm>
            <a:off x="210456" y="4539025"/>
            <a:ext cx="78867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 Sans"/>
              <a:buNone/>
            </a:pPr>
            <a:r>
              <a:rPr b="1" i="0" lang="id" sz="1700" u="none" cap="none" strike="noStrik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Calvin Susanto Putra</a:t>
            </a:r>
            <a:endParaRPr b="1" i="0" sz="1700" u="none" cap="none" strike="noStrike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0" y="295300"/>
            <a:ext cx="2024063" cy="42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2221" y="108455"/>
            <a:ext cx="899024" cy="635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4200" y="246725"/>
            <a:ext cx="1619250" cy="51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/>
          <p:nvPr/>
        </p:nvSpPr>
        <p:spPr>
          <a:xfrm>
            <a:off x="7974246" y="326400"/>
            <a:ext cx="24600" cy="35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5"/>
          <p:cNvPicPr preferRelativeResize="0"/>
          <p:nvPr/>
        </p:nvPicPr>
        <p:blipFill rotWithShape="1">
          <a:blip r:embed="rId6">
            <a:alphaModFix/>
          </a:blip>
          <a:srcRect b="0" l="0" r="30608" t="0"/>
          <a:stretch/>
        </p:blipFill>
        <p:spPr>
          <a:xfrm>
            <a:off x="4770425" y="927475"/>
            <a:ext cx="4388274" cy="4216026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5"/>
          <p:cNvSpPr txBox="1"/>
          <p:nvPr/>
        </p:nvSpPr>
        <p:spPr>
          <a:xfrm>
            <a:off x="239640" y="3428139"/>
            <a:ext cx="84465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27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REACTJS</a:t>
            </a:r>
            <a:endParaRPr b="1" i="0" sz="2700" u="none" cap="none" strike="noStrike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210450" y="4094025"/>
            <a:ext cx="8763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React Props</a:t>
            </a:r>
            <a:endParaRPr b="1"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d"/>
              <a:t>Kelengkapan Modul</a:t>
            </a:r>
            <a:endParaRPr/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id"/>
              <a:t>Pre &amp; Post Test (minimal 10 soal, pilihan ganda a-d)</a:t>
            </a: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id"/>
              <a:t>Pre Reading</a:t>
            </a: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id"/>
              <a:t>Teaching Notes</a:t>
            </a: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id"/>
              <a:t>Referensi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d"/>
              <a:t>Assessment – [Pre &amp; Post Test]</a:t>
            </a:r>
            <a:endParaRPr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d"/>
              <a:t>Pre-Reading</a:t>
            </a:r>
            <a:endParaRPr/>
          </a:p>
        </p:txBody>
      </p:sp>
      <p:sp>
        <p:nvSpPr>
          <p:cNvPr id="253" name="Google Shape;253;p38"/>
          <p:cNvSpPr txBox="1"/>
          <p:nvPr>
            <p:ph idx="1" type="body"/>
          </p:nvPr>
        </p:nvSpPr>
        <p:spPr>
          <a:xfrm>
            <a:off x="628650" y="1390321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54" name="Google Shape;2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204177"/>
            <a:ext cx="2522464" cy="3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8"/>
          <p:cNvSpPr txBox="1"/>
          <p:nvPr>
            <p:ph idx="4294967295" type="body"/>
          </p:nvPr>
        </p:nvSpPr>
        <p:spPr>
          <a:xfrm>
            <a:off x="3997825" y="988625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highlight>
                  <a:srgbClr val="EFEFEF"/>
                </a:highlight>
                <a:latin typeface="Nunito"/>
                <a:ea typeface="Nunito"/>
                <a:cs typeface="Nunito"/>
                <a:sym typeface="Nunito"/>
              </a:rPr>
              <a:t>ReactJS is a Javascript library for building user interfaces. This PDF ebook is a portable offline reference guide for the community, can be printed or synced with your kindle for a better reading experience. It's based on ReactJS version v.16.13.1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highlight>
                  <a:srgbClr val="EFEFEF"/>
                </a:highlight>
                <a:latin typeface="Nunito"/>
                <a:ea typeface="Nunito"/>
                <a:cs typeface="Nunito"/>
                <a:sym typeface="Nunito"/>
              </a:rPr>
              <a:t>This is an excellent reference format for ReactJS beginners, is not a tutorial just the official documentation for your reference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/>
          <p:nvPr/>
        </p:nvSpPr>
        <p:spPr>
          <a:xfrm>
            <a:off x="472105" y="3162521"/>
            <a:ext cx="4065000" cy="1627500"/>
          </a:xfrm>
          <a:prstGeom prst="rect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Offline : Laptop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Online: Link Zoom</a:t>
            </a:r>
            <a:endParaRPr b="0" i="1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9"/>
          <p:cNvSpPr/>
          <p:nvPr/>
        </p:nvSpPr>
        <p:spPr>
          <a:xfrm>
            <a:off x="467022" y="915688"/>
            <a:ext cx="4065000" cy="878400"/>
          </a:xfrm>
          <a:prstGeom prst="rect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d" sz="1100">
                <a:solidFill>
                  <a:srgbClr val="171616"/>
                </a:solidFill>
              </a:rPr>
              <a:t>Memahami tentang props, definisi nya, dan penggunaan nya dalam ReactJS.</a:t>
            </a:r>
            <a:endParaRPr i="1" sz="900">
              <a:solidFill>
                <a:schemeClr val="dk1"/>
              </a:solidFill>
            </a:endParaRPr>
          </a:p>
        </p:txBody>
      </p:sp>
      <p:sp>
        <p:nvSpPr>
          <p:cNvPr id="262" name="Google Shape;262;p39"/>
          <p:cNvSpPr/>
          <p:nvPr/>
        </p:nvSpPr>
        <p:spPr>
          <a:xfrm>
            <a:off x="467022" y="2039425"/>
            <a:ext cx="4065000" cy="878400"/>
          </a:xfrm>
          <a:prstGeom prst="rect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d" sz="1000">
                <a:solidFill>
                  <a:schemeClr val="dk1"/>
                </a:solidFill>
              </a:rPr>
              <a:t>Props adalah tipe obyek untuk mengekspresikan sebuah gaya atau event dalam komponen ReactJS.</a:t>
            </a:r>
            <a:endParaRPr i="1" sz="800">
              <a:solidFill>
                <a:schemeClr val="dk1"/>
              </a:solidFill>
            </a:endParaRPr>
          </a:p>
        </p:txBody>
      </p:sp>
      <p:sp>
        <p:nvSpPr>
          <p:cNvPr id="263" name="Google Shape;263;p39"/>
          <p:cNvSpPr/>
          <p:nvPr/>
        </p:nvSpPr>
        <p:spPr>
          <a:xfrm>
            <a:off x="467022" y="353522"/>
            <a:ext cx="8207700" cy="3168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9"/>
          <p:cNvSpPr/>
          <p:nvPr/>
        </p:nvSpPr>
        <p:spPr>
          <a:xfrm>
            <a:off x="467022" y="160245"/>
            <a:ext cx="8207700" cy="193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TEACHING NOTES*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9"/>
          <p:cNvSpPr/>
          <p:nvPr/>
        </p:nvSpPr>
        <p:spPr>
          <a:xfrm>
            <a:off x="666399" y="423809"/>
            <a:ext cx="161400" cy="16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9"/>
          <p:cNvSpPr txBox="1"/>
          <p:nvPr/>
        </p:nvSpPr>
        <p:spPr>
          <a:xfrm>
            <a:off x="827816" y="400643"/>
            <a:ext cx="932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Lesson/Topics</a:t>
            </a:r>
            <a:endParaRPr sz="1100"/>
          </a:p>
        </p:txBody>
      </p:sp>
      <p:sp>
        <p:nvSpPr>
          <p:cNvPr id="267" name="Google Shape;267;p39"/>
          <p:cNvSpPr/>
          <p:nvPr/>
        </p:nvSpPr>
        <p:spPr>
          <a:xfrm>
            <a:off x="3986383" y="422103"/>
            <a:ext cx="161400" cy="16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9"/>
          <p:cNvSpPr txBox="1"/>
          <p:nvPr/>
        </p:nvSpPr>
        <p:spPr>
          <a:xfrm>
            <a:off x="4147799" y="398937"/>
            <a:ext cx="932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Clips</a:t>
            </a:r>
            <a:endParaRPr sz="1100"/>
          </a:p>
        </p:txBody>
      </p:sp>
      <p:sp>
        <p:nvSpPr>
          <p:cNvPr id="269" name="Google Shape;269;p39"/>
          <p:cNvSpPr/>
          <p:nvPr/>
        </p:nvSpPr>
        <p:spPr>
          <a:xfrm>
            <a:off x="2247397" y="423809"/>
            <a:ext cx="161400" cy="16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9"/>
          <p:cNvSpPr txBox="1"/>
          <p:nvPr/>
        </p:nvSpPr>
        <p:spPr>
          <a:xfrm>
            <a:off x="2408813" y="400643"/>
            <a:ext cx="932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Case Study</a:t>
            </a:r>
            <a:endParaRPr sz="1100"/>
          </a:p>
        </p:txBody>
      </p:sp>
      <p:sp>
        <p:nvSpPr>
          <p:cNvPr id="271" name="Google Shape;271;p39"/>
          <p:cNvSpPr/>
          <p:nvPr/>
        </p:nvSpPr>
        <p:spPr>
          <a:xfrm>
            <a:off x="5565666" y="418451"/>
            <a:ext cx="161400" cy="16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9"/>
          <p:cNvSpPr txBox="1"/>
          <p:nvPr/>
        </p:nvSpPr>
        <p:spPr>
          <a:xfrm>
            <a:off x="5727083" y="395285"/>
            <a:ext cx="932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Games</a:t>
            </a:r>
            <a:endParaRPr sz="1100"/>
          </a:p>
        </p:txBody>
      </p:sp>
      <p:sp>
        <p:nvSpPr>
          <p:cNvPr id="273" name="Google Shape;273;p39"/>
          <p:cNvSpPr/>
          <p:nvPr/>
        </p:nvSpPr>
        <p:spPr>
          <a:xfrm>
            <a:off x="7144950" y="422103"/>
            <a:ext cx="161400" cy="16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9"/>
          <p:cNvSpPr txBox="1"/>
          <p:nvPr/>
        </p:nvSpPr>
        <p:spPr>
          <a:xfrm>
            <a:off x="7306366" y="398937"/>
            <a:ext cx="1175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Others : . . . . . . . . . . . .</a:t>
            </a:r>
            <a:endParaRPr sz="1100"/>
          </a:p>
        </p:txBody>
      </p:sp>
      <p:sp>
        <p:nvSpPr>
          <p:cNvPr id="275" name="Google Shape;275;p39"/>
          <p:cNvSpPr/>
          <p:nvPr/>
        </p:nvSpPr>
        <p:spPr>
          <a:xfrm>
            <a:off x="467022" y="708579"/>
            <a:ext cx="40650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sz="1100"/>
          </a:p>
        </p:txBody>
      </p:sp>
      <p:sp>
        <p:nvSpPr>
          <p:cNvPr id="276" name="Google Shape;276;p39"/>
          <p:cNvSpPr/>
          <p:nvPr/>
        </p:nvSpPr>
        <p:spPr>
          <a:xfrm>
            <a:off x="467023" y="1831676"/>
            <a:ext cx="40650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sz="1100"/>
          </a:p>
        </p:txBody>
      </p:sp>
      <p:sp>
        <p:nvSpPr>
          <p:cNvPr id="277" name="Google Shape;277;p39"/>
          <p:cNvSpPr/>
          <p:nvPr/>
        </p:nvSpPr>
        <p:spPr>
          <a:xfrm>
            <a:off x="467023" y="2954772"/>
            <a:ext cx="40698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PERALATAN YANG DIBUTUHAN</a:t>
            </a:r>
            <a:endParaRPr sz="1100"/>
          </a:p>
        </p:txBody>
      </p:sp>
      <p:sp>
        <p:nvSpPr>
          <p:cNvPr id="278" name="Google Shape;278;p39"/>
          <p:cNvSpPr/>
          <p:nvPr/>
        </p:nvSpPr>
        <p:spPr>
          <a:xfrm>
            <a:off x="4609969" y="708579"/>
            <a:ext cx="40650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PERSIAPAN</a:t>
            </a:r>
            <a:endParaRPr sz="1100"/>
          </a:p>
        </p:txBody>
      </p:sp>
      <p:sp>
        <p:nvSpPr>
          <p:cNvPr id="279" name="Google Shape;279;p39"/>
          <p:cNvSpPr/>
          <p:nvPr/>
        </p:nvSpPr>
        <p:spPr>
          <a:xfrm>
            <a:off x="4609968" y="1824946"/>
            <a:ext cx="40650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DIRECTION</a:t>
            </a:r>
            <a:endParaRPr sz="1100"/>
          </a:p>
        </p:txBody>
      </p:sp>
      <p:sp>
        <p:nvSpPr>
          <p:cNvPr id="280" name="Google Shape;280;p39"/>
          <p:cNvSpPr/>
          <p:nvPr/>
        </p:nvSpPr>
        <p:spPr>
          <a:xfrm>
            <a:off x="4609967" y="915688"/>
            <a:ext cx="4065000" cy="878400"/>
          </a:xfrm>
          <a:prstGeom prst="rect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Offline: Laptop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Online:  Link Zoom</a:t>
            </a:r>
            <a:endParaRPr sz="1100"/>
          </a:p>
        </p:txBody>
      </p:sp>
      <p:sp>
        <p:nvSpPr>
          <p:cNvPr id="281" name="Google Shape;281;p39"/>
          <p:cNvSpPr txBox="1"/>
          <p:nvPr/>
        </p:nvSpPr>
        <p:spPr>
          <a:xfrm>
            <a:off x="4590531" y="4796708"/>
            <a:ext cx="40842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d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*Catatan : </a:t>
            </a:r>
            <a:r>
              <a:rPr b="0" i="1" lang="id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jumlah halaman teaching Note dapat ditambah seauai kebutuhan</a:t>
            </a:r>
            <a:endParaRPr b="0" i="1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9"/>
          <p:cNvSpPr/>
          <p:nvPr/>
        </p:nvSpPr>
        <p:spPr>
          <a:xfrm>
            <a:off x="4609967" y="2039425"/>
            <a:ext cx="4065000" cy="2750700"/>
          </a:xfrm>
          <a:prstGeom prst="rect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Menjelaskan </a:t>
            </a:r>
            <a:r>
              <a:rPr lang="id" sz="900">
                <a:solidFill>
                  <a:schemeClr val="dk2"/>
                </a:solidFill>
              </a:rPr>
              <a:t>definisi dan penggunaan props untuk mengubah elemen dalam React</a:t>
            </a:r>
            <a:endParaRPr sz="900">
              <a:solidFill>
                <a:schemeClr val="dk2"/>
              </a:solidFill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1460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</a:pPr>
            <a:r>
              <a:rPr lang="id" sz="900">
                <a:solidFill>
                  <a:schemeClr val="dk2"/>
                </a:solidFill>
              </a:rPr>
              <a:t>Demontrasikan pemakaian props untuk mengasih nilai baru ke dalam elemen lain</a:t>
            </a:r>
            <a:endParaRPr sz="900">
              <a:solidFill>
                <a:schemeClr val="dk2"/>
              </a:solidFill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1460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</a:pPr>
            <a:r>
              <a:rPr lang="id" sz="900">
                <a:solidFill>
                  <a:schemeClr val="dk2"/>
                </a:solidFill>
              </a:rPr>
              <a:t>Menjelaskan perbedaan diantara props dan states</a:t>
            </a:r>
            <a:endParaRPr sz="900">
              <a:solidFill>
                <a:schemeClr val="dk2"/>
              </a:solidFill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Mengat</a:t>
            </a: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ur dan mengelola arah dan jalan-nya diskusi;</a:t>
            </a:r>
            <a:endParaRPr b="0" i="0" sz="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Memberikan contoh-contoh, kasus dan ilustrasi;</a:t>
            </a:r>
            <a:endParaRPr b="0" i="0" sz="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Memberikan apresiasi dalam tanya jawab;</a:t>
            </a:r>
            <a:endParaRPr b="0" i="0" sz="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Memberikan debrief atau insight/pesan dari kegiatan;</a:t>
            </a:r>
            <a:endParaRPr b="0" i="0" sz="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Memberikan dan menyampaikan kesimpulan dan di tiap sesi atau di akhir sesi</a:t>
            </a:r>
            <a:endParaRPr b="0" i="0" sz="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Google Shape;287;p40"/>
          <p:cNvGraphicFramePr/>
          <p:nvPr/>
        </p:nvGraphicFramePr>
        <p:xfrm>
          <a:off x="191956" y="704545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{4F2497F9-3135-46A3-9C51-624E9C8D3223}</a:tableStyleId>
              </a:tblPr>
              <a:tblGrid>
                <a:gridCol w="1140425"/>
                <a:gridCol w="2712375"/>
                <a:gridCol w="4907275"/>
              </a:tblGrid>
              <a:tr h="33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Section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(slide/clip/case/etc)</a:t>
                      </a:r>
                      <a:endParaRPr b="0" sz="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Activities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(Hal apa yang akan dilakukan untuk setiap section-nya)</a:t>
                      </a:r>
                      <a:endParaRPr sz="1100"/>
                    </a:p>
                  </a:txBody>
                  <a:tcPr marT="0" marB="0" marR="38150" marL="38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b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0" lang="id" sz="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(hal-hal spesifik yang harus dilakukan, misal : penjelasan dan atau penekanan materi, pengelolaan arah dan jalannya diskusi, wrap up/insight atau debrief, etc)</a:t>
                      </a:r>
                      <a:endParaRPr b="0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b="0" lang="id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Presentasi, Diskusi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Menjelaskan definisi dan penggunaan props untuk memgubah elemen dalam React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7-9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Presentasi, Diskusi, Case Study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Menjelaskan perbedaan props dan states dalam React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88" name="Google Shape;288;p40"/>
          <p:cNvSpPr/>
          <p:nvPr/>
        </p:nvSpPr>
        <p:spPr>
          <a:xfrm>
            <a:off x="192025" y="160245"/>
            <a:ext cx="8760000" cy="168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TEACHING NOTES 2/2*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0"/>
          <p:cNvSpPr/>
          <p:nvPr/>
        </p:nvSpPr>
        <p:spPr>
          <a:xfrm>
            <a:off x="192025" y="496796"/>
            <a:ext cx="87600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DIRECTION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Google Shape;142;p26"/>
          <p:cNvGraphicFramePr/>
          <p:nvPr/>
        </p:nvGraphicFramePr>
        <p:xfrm>
          <a:off x="621792" y="2491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{818E536B-7402-444B-8DF6-F0DCC0178C50}</a:tableStyleId>
              </a:tblPr>
              <a:tblGrid>
                <a:gridCol w="1144450"/>
                <a:gridCol w="244025"/>
                <a:gridCol w="3265100"/>
                <a:gridCol w="3265100"/>
              </a:tblGrid>
              <a:tr h="37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Modul Pembelajaran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React Props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06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Deskripsi Modul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Props adalah tipe obyek untuk mengekspresikan sebuah gaya atau event dalam komponen ReactJS.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85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Enabling Learning Objective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17161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Memahami tentang props, definisi nya, dan penggunaan nya dalam ReactJS.</a:t>
                      </a:r>
                      <a:endParaRPr sz="1100">
                        <a:solidFill>
                          <a:srgbClr val="17161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06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Daftar Topik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60350" lvl="0" marL="254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Default props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60350" lvl="0" marL="254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 and props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Searching Keyword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-1460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ReactJS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587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587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587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object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587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attributes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587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event-handling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>
            <a:off x="0" y="0"/>
            <a:ext cx="9158700" cy="51435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Google Shape;148;p27"/>
          <p:cNvCxnSpPr/>
          <p:nvPr/>
        </p:nvCxnSpPr>
        <p:spPr>
          <a:xfrm flipH="1" rot="10800000">
            <a:off x="311744" y="3346038"/>
            <a:ext cx="3039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27"/>
          <p:cNvSpPr txBox="1"/>
          <p:nvPr/>
        </p:nvSpPr>
        <p:spPr>
          <a:xfrm>
            <a:off x="239640" y="3428139"/>
            <a:ext cx="84465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27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REACTJS</a:t>
            </a:r>
            <a:endParaRPr b="1" i="0" sz="2700" u="none" cap="none" strike="noStrike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210450" y="4094025"/>
            <a:ext cx="8763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React Props</a:t>
            </a:r>
            <a:endParaRPr b="1"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210456" y="4539025"/>
            <a:ext cx="78867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 Sans"/>
              <a:buNone/>
            </a:pPr>
            <a:r>
              <a:rPr b="1" i="0" lang="id" sz="1700" u="none" cap="none" strike="noStrik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Calvin Susanto Putra</a:t>
            </a:r>
            <a:endParaRPr b="1" i="0" sz="1700" u="none" cap="none" strike="noStrike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0" y="295300"/>
            <a:ext cx="2024063" cy="42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2221" y="108455"/>
            <a:ext cx="899024" cy="635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4200" y="246725"/>
            <a:ext cx="1619250" cy="51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/>
          <p:nvPr/>
        </p:nvSpPr>
        <p:spPr>
          <a:xfrm>
            <a:off x="7974246" y="326400"/>
            <a:ext cx="24600" cy="35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 rotWithShape="1">
          <a:blip r:embed="rId6">
            <a:alphaModFix/>
          </a:blip>
          <a:srcRect b="0" l="0" r="30608" t="0"/>
          <a:stretch/>
        </p:blipFill>
        <p:spPr>
          <a:xfrm>
            <a:off x="4770425" y="927475"/>
            <a:ext cx="4388274" cy="421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idx="4294967295" type="title"/>
          </p:nvPr>
        </p:nvSpPr>
        <p:spPr>
          <a:xfrm>
            <a:off x="243750" y="107588"/>
            <a:ext cx="2911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300"/>
              <a:buFont typeface="Nunito Sans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Table of Contents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3" name="Google Shape;163;p28"/>
          <p:cNvSpPr txBox="1"/>
          <p:nvPr>
            <p:ph idx="4294967295" type="body"/>
          </p:nvPr>
        </p:nvSpPr>
        <p:spPr>
          <a:xfrm>
            <a:off x="124600" y="1069500"/>
            <a:ext cx="8414400" cy="3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Nunito Sans"/>
              <a:buAutoNum type="alphaLcPeriod"/>
            </a:pPr>
            <a:r>
              <a:rPr b="1" lang="id" sz="1200">
                <a:latin typeface="Nunito Sans"/>
                <a:ea typeface="Nunito Sans"/>
                <a:cs typeface="Nunito Sans"/>
                <a:sym typeface="Nunito Sans"/>
              </a:rPr>
              <a:t>Default Props</a:t>
            </a:r>
            <a:endParaRPr b="1" sz="1200">
              <a:latin typeface="Nunito Sans"/>
              <a:ea typeface="Nunito Sans"/>
              <a:cs typeface="Nunito Sans"/>
              <a:sym typeface="Nunito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AutoNum type="alphaLcPeriod"/>
            </a:pPr>
            <a:r>
              <a:rPr b="1" lang="id" sz="1200">
                <a:latin typeface="Nunito Sans"/>
                <a:ea typeface="Nunito Sans"/>
                <a:cs typeface="Nunito Sans"/>
                <a:sym typeface="Nunito Sans"/>
              </a:rPr>
              <a:t>States and Props</a:t>
            </a:r>
            <a:endParaRPr b="1" sz="12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164" name="Google Shape;164;p28"/>
          <p:cNvCxnSpPr/>
          <p:nvPr/>
        </p:nvCxnSpPr>
        <p:spPr>
          <a:xfrm flipH="1" rot="10800000">
            <a:off x="326231" y="803644"/>
            <a:ext cx="3039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Default Props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1" name="Google Shape;171;p29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Properties, shortened to </a:t>
            </a:r>
            <a:r>
              <a:rPr i="1" lang="id" sz="1300">
                <a:latin typeface="Nunito Sans"/>
                <a:ea typeface="Nunito Sans"/>
                <a:cs typeface="Nunito Sans"/>
                <a:sym typeface="Nunito Sans"/>
              </a:rPr>
              <a:t>props</a:t>
            </a: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, are an object type that allows users to handle events and conduct changes to the codes dynamically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Props are similar to states in that elements could be passed on to another function or component and rendered without implementing additional logic or utility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The primary difference is that props are immutable, wherein they could not be modified or updated further once it is created or rendered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172" name="Google Shape;172;p29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3" name="Google Shape;173;p29"/>
          <p:cNvPicPr preferRelativeResize="0"/>
          <p:nvPr/>
        </p:nvPicPr>
        <p:blipFill rotWithShape="1">
          <a:blip r:embed="rId3">
            <a:alphaModFix/>
          </a:blip>
          <a:srcRect b="10081" l="5784" r="17896" t="16760"/>
          <a:stretch/>
        </p:blipFill>
        <p:spPr>
          <a:xfrm>
            <a:off x="5260425" y="856575"/>
            <a:ext cx="3597526" cy="338587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/>
        </p:nvSpPr>
        <p:spPr>
          <a:xfrm>
            <a:off x="2068900" y="4380338"/>
            <a:ext cx="6818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id" sz="700">
                <a:latin typeface="Calibri"/>
                <a:ea typeface="Calibri"/>
                <a:cs typeface="Calibri"/>
                <a:sym typeface="Calibri"/>
              </a:rPr>
              <a:t>An example of a props used to pass on an element to a component.</a:t>
            </a:r>
            <a:endParaRPr b="0" i="0" sz="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Default Props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1" name="Google Shape;181;p30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Default props denote properties which are kept in the parent component and do not get passed on to any of the child component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The defaultProps method declares the static behaviour of a given prop when passed on to the previous example: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182" name="Google Shape;182;p30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3" name="Google Shape;183;p30"/>
          <p:cNvPicPr preferRelativeResize="0"/>
          <p:nvPr/>
        </p:nvPicPr>
        <p:blipFill rotWithShape="1">
          <a:blip r:embed="rId3">
            <a:alphaModFix/>
          </a:blip>
          <a:srcRect b="20619" l="10134" r="25845" t="32130"/>
          <a:stretch/>
        </p:blipFill>
        <p:spPr>
          <a:xfrm>
            <a:off x="592900" y="3316375"/>
            <a:ext cx="4279049" cy="15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States and Props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0" name="Google Shape;190;p31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Although both states and props are objects that allow for changes in an element, states are  mutable, in that it could constantly be updated and changed according to user needs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This allows states to be used in dynamic UI components for single-page applications; periodically fetching and storing data to be rendered on a page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191" name="Google Shape;191;p31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p31"/>
          <p:cNvSpPr txBox="1"/>
          <p:nvPr/>
        </p:nvSpPr>
        <p:spPr>
          <a:xfrm>
            <a:off x="2068900" y="4380338"/>
            <a:ext cx="6818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id" sz="700">
                <a:latin typeface="Calibri"/>
                <a:ea typeface="Calibri"/>
                <a:cs typeface="Calibri"/>
                <a:sym typeface="Calibri"/>
              </a:rPr>
              <a:t>Phuong Anh </a:t>
            </a:r>
            <a:r>
              <a:rPr lang="id" sz="700">
                <a:latin typeface="Calibri"/>
                <a:ea typeface="Calibri"/>
                <a:cs typeface="Calibri"/>
                <a:sym typeface="Calibri"/>
              </a:rPr>
              <a:t>- ArrowHiTech.com</a:t>
            </a:r>
            <a:endParaRPr b="0" i="0" sz="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31"/>
          <p:cNvPicPr preferRelativeResize="0"/>
          <p:nvPr/>
        </p:nvPicPr>
        <p:blipFill rotWithShape="1">
          <a:blip r:embed="rId3">
            <a:alphaModFix/>
          </a:blip>
          <a:srcRect b="0" l="13807" r="0" t="0"/>
          <a:stretch/>
        </p:blipFill>
        <p:spPr>
          <a:xfrm>
            <a:off x="4811325" y="1152950"/>
            <a:ext cx="4075976" cy="266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States and Props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0" name="Google Shape;200;p32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Although both states and props allow for changes in an element, states are  mutable, in that it could constantly be updated and changed according to user needs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This allows states to be used in dynamic UI components for single-page applications; periodically fetching and storing data to be rendered on a page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01" name="Google Shape;201;p32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32"/>
          <p:cNvSpPr txBox="1"/>
          <p:nvPr/>
        </p:nvSpPr>
        <p:spPr>
          <a:xfrm>
            <a:off x="2068900" y="4380338"/>
            <a:ext cx="6818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id" sz="700">
                <a:latin typeface="Calibri"/>
                <a:ea typeface="Calibri"/>
                <a:cs typeface="Calibri"/>
                <a:sym typeface="Calibri"/>
              </a:rPr>
              <a:t>Phuong Anh - ArrowHiTech.com</a:t>
            </a:r>
            <a:endParaRPr b="0" i="0" sz="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 rotWithShape="1">
          <a:blip r:embed="rId3">
            <a:alphaModFix/>
          </a:blip>
          <a:srcRect b="0" l="13807" r="0" t="0"/>
          <a:stretch/>
        </p:blipFill>
        <p:spPr>
          <a:xfrm>
            <a:off x="4811325" y="1152950"/>
            <a:ext cx="4075976" cy="266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The mutability of states influences the output of a component and could be hidden, whilst props are reliant on a preset  input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Refer to the figure for a complete example of props being used in a to pass to an element within a React project: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10" name="Google Shape;210;p33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33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States and Props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00" y="3322663"/>
            <a:ext cx="404812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