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y="5143500" cx="9144000"/>
  <p:notesSz cx="6858000" cy="9144000"/>
  <p:embeddedFontLst>
    <p:embeddedFont>
      <p:font typeface="Nunito"/>
      <p:regular r:id="rId41"/>
      <p:bold r:id="rId42"/>
      <p:italic r:id="rId43"/>
      <p:boldItalic r:id="rId44"/>
    </p:embeddedFont>
    <p:embeddedFont>
      <p:font typeface="Nunito Sans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EF8A009-7472-4A73-B7DF-637E426C3C48}">
  <a:tblStyle styleId="{5EF8A009-7472-4A73-B7DF-637E426C3C4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F29FCD85-A6F1-4362-9E8F-E182310390AA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20" Type="http://schemas.openxmlformats.org/officeDocument/2006/relationships/slide" Target="slides/slide13.xml"/><Relationship Id="rId42" Type="http://schemas.openxmlformats.org/officeDocument/2006/relationships/font" Target="fonts/Nunito-bold.fntdata"/><Relationship Id="rId41" Type="http://schemas.openxmlformats.org/officeDocument/2006/relationships/font" Target="fonts/Nunito-regular.fntdata"/><Relationship Id="rId22" Type="http://schemas.openxmlformats.org/officeDocument/2006/relationships/slide" Target="slides/slide15.xml"/><Relationship Id="rId44" Type="http://schemas.openxmlformats.org/officeDocument/2006/relationships/font" Target="fonts/Nunito-boldItalic.fntdata"/><Relationship Id="rId21" Type="http://schemas.openxmlformats.org/officeDocument/2006/relationships/slide" Target="slides/slide14.xml"/><Relationship Id="rId43" Type="http://schemas.openxmlformats.org/officeDocument/2006/relationships/font" Target="fonts/Nunito-italic.fntdata"/><Relationship Id="rId24" Type="http://schemas.openxmlformats.org/officeDocument/2006/relationships/slide" Target="slides/slide17.xml"/><Relationship Id="rId46" Type="http://schemas.openxmlformats.org/officeDocument/2006/relationships/font" Target="fonts/NunitoSans-bold.fntdata"/><Relationship Id="rId23" Type="http://schemas.openxmlformats.org/officeDocument/2006/relationships/slide" Target="slides/slide16.xml"/><Relationship Id="rId45" Type="http://schemas.openxmlformats.org/officeDocument/2006/relationships/font" Target="fonts/Nunito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48" Type="http://schemas.openxmlformats.org/officeDocument/2006/relationships/font" Target="fonts/NunitoSans-boldItalic.fntdata"/><Relationship Id="rId25" Type="http://schemas.openxmlformats.org/officeDocument/2006/relationships/slide" Target="slides/slide18.xml"/><Relationship Id="rId47" Type="http://schemas.openxmlformats.org/officeDocument/2006/relationships/font" Target="fonts/NunitoSans-italic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43994fa7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343994fa7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3a9de840ef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13a9de840ef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g13a9de840ef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3a9de840ef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13a9de840ef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g13a9de840ef_0_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3a9de840ef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13a9de840ef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g13a9de840ef_0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f43d281bc1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f43d281bc1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gf43d281bc1_0_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147da3b9c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13147da3b9c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g13147da3b9c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35b8a6b2b0_1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g135b8a6b2b0_1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9" name="Google Shape;269;g135b8a6b2b0_1_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3a8b058501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g13a8b058501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0" name="Google Shape;280;g13a8b058501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3a8b058501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g13a8b058501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0" name="Google Shape;290;g13a8b058501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3a8b058501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g13a8b058501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9" name="Google Shape;299;g13a8b058501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3a8b058501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g13a8b058501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9" name="Google Shape;309;g13a8b058501_0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43994fa78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1343994fa78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3a8b058501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g13a8b058501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8" name="Google Shape;318;g13a8b058501_0_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3ab359e55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g13ab359e55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7" name="Google Shape;327;g13ab359e55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203780e02a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g1203780e02a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7" name="Google Shape;337;g1203780e02a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203780e02a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g1203780e02a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6" name="Google Shape;346;g1203780e02a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203780e02a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g1203780e02a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5" name="Google Shape;355;g1203780e02a_0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203780e02a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g1203780e02a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5" name="Google Shape;365;g1203780e02a_0_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330906194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g1330906194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4" name="Google Shape;374;g13309061943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2ef54e93f7_1_1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1" name="Google Shape;381;g12ef54e93f7_1_1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343994fa78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g1343994fa78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343994fa78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g1343994fa78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343994fa78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g1343994fa78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08" name="Google Shape;408;g1343994fa78_0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343994fa78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g1343994fa78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343994fa78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g1343994fa78_0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343994fa78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g1343994fa78_0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efed66e08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12efed66e08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g12efed66e08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efed66e08_1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12efed66e08_1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g12efed66e08_1_8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147da3aca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13147da3aca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g13147da3aca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43d281bc1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f43d281bc1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f43d281bc1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3a9de840ef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13a9de840ef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g13a9de840ef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3a9de840ef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13a9de840ef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g13a9de840ef_0_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freecodecamp.org/news/learning-react-roadmap-from-scratch-to-advanced-bff7735531b6/" TargetMode="External"/><Relationship Id="rId4" Type="http://schemas.openxmlformats.org/officeDocument/2006/relationships/hyperlink" Target="https://www.tutorialspoint.com/reactjs/reactjs_environment_setup.htm" TargetMode="External"/><Relationship Id="rId5" Type="http://schemas.openxmlformats.org/officeDocument/2006/relationships/hyperlink" Target="https://docs.microsoft.com/en-us/windows/dev-environment/javascript/react-on-windows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javascript.info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5" Type="http://schemas.openxmlformats.org/officeDocument/2006/relationships/image" Target="../media/image8.png"/><Relationship Id="rId6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idx="1" type="subTitle"/>
          </p:nvPr>
        </p:nvSpPr>
        <p:spPr>
          <a:xfrm>
            <a:off x="1143000" y="350217"/>
            <a:ext cx="68580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04800" lvl="0" marL="3429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id"/>
              <a:t>Modul Pembelajaran [Kode Modul]</a:t>
            </a:r>
            <a:endParaRPr/>
          </a:p>
          <a:p>
            <a:pPr indent="-304800" lvl="0" marL="3429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id" sz="3000"/>
              <a:t>[NAMA MODUL]</a:t>
            </a:r>
            <a:endParaRPr/>
          </a:p>
        </p:txBody>
      </p:sp>
      <p:sp>
        <p:nvSpPr>
          <p:cNvPr id="130" name="Google Shape;130;p25"/>
          <p:cNvSpPr txBox="1"/>
          <p:nvPr/>
        </p:nvSpPr>
        <p:spPr>
          <a:xfrm>
            <a:off x="7404748" y="2583659"/>
            <a:ext cx="955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Sesuai Dirkom-10</a:t>
            </a:r>
            <a:endParaRPr sz="1100"/>
          </a:p>
        </p:txBody>
      </p:sp>
      <p:sp>
        <p:nvSpPr>
          <p:cNvPr id="131" name="Google Shape;131;p25"/>
          <p:cNvSpPr txBox="1"/>
          <p:nvPr/>
        </p:nvSpPr>
        <p:spPr>
          <a:xfrm>
            <a:off x="7069590" y="3247177"/>
            <a:ext cx="10401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Nama/ NIK/ Bidang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Atau Nama Vendor</a:t>
            </a:r>
            <a:endParaRPr sz="1100"/>
          </a:p>
        </p:txBody>
      </p:sp>
      <p:sp>
        <p:nvSpPr>
          <p:cNvPr id="132" name="Google Shape;132;p25"/>
          <p:cNvSpPr/>
          <p:nvPr/>
        </p:nvSpPr>
        <p:spPr>
          <a:xfrm>
            <a:off x="7182086" y="2237686"/>
            <a:ext cx="222900" cy="8997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5"/>
          <p:cNvSpPr/>
          <p:nvPr/>
        </p:nvSpPr>
        <p:spPr>
          <a:xfrm>
            <a:off x="0" y="4880206"/>
            <a:ext cx="9144000" cy="276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0" y="4880206"/>
            <a:ext cx="14514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Rev. : 00</a:t>
            </a:r>
            <a:endParaRPr sz="1100"/>
          </a:p>
        </p:txBody>
      </p:sp>
      <p:sp>
        <p:nvSpPr>
          <p:cNvPr id="135" name="Google Shape;135;p25"/>
          <p:cNvSpPr txBox="1"/>
          <p:nvPr/>
        </p:nvSpPr>
        <p:spPr>
          <a:xfrm>
            <a:off x="6455227" y="4870287"/>
            <a:ext cx="26889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Created/Last Modified : 10-2021</a:t>
            </a:r>
            <a:endParaRPr sz="1100"/>
          </a:p>
        </p:txBody>
      </p:sp>
      <p:graphicFrame>
        <p:nvGraphicFramePr>
          <p:cNvPr id="136" name="Google Shape;136;p25"/>
          <p:cNvGraphicFramePr/>
          <p:nvPr/>
        </p:nvGraphicFramePr>
        <p:xfrm>
          <a:off x="2074408" y="1506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{5EF8A009-7472-4A73-B7DF-637E426C3C48}</a:tableStyleId>
              </a:tblPr>
              <a:tblGrid>
                <a:gridCol w="1076500"/>
                <a:gridCol w="210200"/>
                <a:gridCol w="3708500"/>
              </a:tblGrid>
              <a:tr h="34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Pathway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 Pathway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Kompetensi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Key Element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Level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Developer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Approval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 Mgr Learning Development</a:t>
                      </a:r>
                      <a:b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b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 SM School of Dig Platform &amp; Service 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7" name="Google Shape;137;p25"/>
          <p:cNvSpPr txBox="1"/>
          <p:nvPr/>
        </p:nvSpPr>
        <p:spPr>
          <a:xfrm>
            <a:off x="7182086" y="264726"/>
            <a:ext cx="1886700" cy="238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1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Page ini diisi oleh Telkom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Prerequisites for Learning React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3" name="Google Shape;223;p34"/>
          <p:cNvSpPr txBox="1"/>
          <p:nvPr>
            <p:ph idx="4294967295" type="body"/>
          </p:nvPr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Node.js is required to start hosting a virtual server for developing React applications.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Furthermore, a Node.js runtime environment is one of the base requirements in installing package managers, </a:t>
            </a: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namely</a:t>
            </a: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 :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1" marL="9144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NPM, by default, comes with Node.js and contains an official registry of external libraries, ready to be installed by commands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1" marL="9144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Yarn maintains the same role, albeit does not come with Node.js by default. Rather, it is an independent 3rd-party software with an emphasis on speed, security, and consistency of module installations.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224" name="Google Shape;224;p34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5" name="Google Shape;2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9838" y="1010888"/>
            <a:ext cx="3019974" cy="3121724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4"/>
          <p:cNvSpPr txBox="1"/>
          <p:nvPr/>
        </p:nvSpPr>
        <p:spPr>
          <a:xfrm>
            <a:off x="5459813" y="4307725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solidFill>
                  <a:srgbClr val="292929"/>
                </a:solidFill>
                <a:highlight>
                  <a:schemeClr val="lt1"/>
                </a:highlight>
                <a:latin typeface="Nunito Sans"/>
                <a:ea typeface="Nunito Sans"/>
                <a:cs typeface="Nunito Sans"/>
                <a:sym typeface="Nunito Sans"/>
              </a:rPr>
              <a:t>Cc :   Freepik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Prerequisites for Learning React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3" name="Google Shape;233;p35"/>
          <p:cNvSpPr txBox="1"/>
          <p:nvPr>
            <p:ph idx="4294967295" type="body"/>
          </p:nvPr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An example of a Node.js terminal: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234" name="Google Shape;234;p35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35" name="Google Shape;23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975" y="1628550"/>
            <a:ext cx="5913099" cy="310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Prerequisites for Learning React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2" name="Google Shape;242;p36"/>
          <p:cNvSpPr txBox="1"/>
          <p:nvPr>
            <p:ph idx="4294967295" type="body"/>
          </p:nvPr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-304958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Package managers and related software aids in the automation of installation, update, configuration, and deprecations of external libraries or “</a:t>
            </a: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packages</a:t>
            </a: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”.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04958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The following lists the </a:t>
            </a: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standard</a:t>
            </a: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 package-management system for React: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04958" lvl="1" marL="9144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NPM is bundled in a Node.js Runtime Environment, and is available upon Node.js installation. It is written in the following  command form: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04958" lvl="1" marL="9144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npm install &gt;package-name&gt;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04958" lvl="1" marL="9144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Yarn operates in a similar manner with :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9144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yarn add &lt;package-name&gt;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243" name="Google Shape;243;p36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44" name="Google Shape;24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3174" y="1152949"/>
            <a:ext cx="2435174" cy="791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3575" y="2571750"/>
            <a:ext cx="4054375" cy="202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6"/>
          <p:cNvSpPr txBox="1"/>
          <p:nvPr/>
        </p:nvSpPr>
        <p:spPr>
          <a:xfrm>
            <a:off x="5715163" y="1742875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solidFill>
                  <a:srgbClr val="292929"/>
                </a:solidFill>
                <a:highlight>
                  <a:schemeClr val="lt1"/>
                </a:highlight>
                <a:latin typeface="Nunito Sans"/>
                <a:ea typeface="Nunito Sans"/>
                <a:cs typeface="Nunito Sans"/>
                <a:sym typeface="Nunito Sans"/>
              </a:rPr>
              <a:t>Cc :   Freepik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Prerequisites for Learning React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3" name="Google Shape;253;p37"/>
          <p:cNvSpPr txBox="1"/>
          <p:nvPr>
            <p:ph idx="4294967295" type="body"/>
          </p:nvPr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Git is a version-control system used for real-time collaboration and documentation between developers, often in remote teams.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utilizing a Node.js terminal or Git Bash, the system allows teams to “pull” a request or clone a Github repository, and then push updates to the code  -  a redundancy against inconsistent code.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Git is best used with Microsoft Visual Studio Code due to its integrated Git extensions or plugins and direct Github </a:t>
            </a: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connectivity</a:t>
            </a: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.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254" name="Google Shape;254;p37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55" name="Google Shape;255;p37"/>
          <p:cNvPicPr preferRelativeResize="0"/>
          <p:nvPr/>
        </p:nvPicPr>
        <p:blipFill rotWithShape="1">
          <a:blip r:embed="rId3">
            <a:alphaModFix/>
          </a:blip>
          <a:srcRect b="0" l="0" r="57671" t="0"/>
          <a:stretch/>
        </p:blipFill>
        <p:spPr>
          <a:xfrm>
            <a:off x="5786225" y="1358725"/>
            <a:ext cx="2567425" cy="2532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7"/>
          <p:cNvSpPr txBox="1"/>
          <p:nvPr/>
        </p:nvSpPr>
        <p:spPr>
          <a:xfrm>
            <a:off x="5459813" y="4307725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solidFill>
                  <a:srgbClr val="292929"/>
                </a:solidFill>
                <a:highlight>
                  <a:schemeClr val="lt1"/>
                </a:highlight>
                <a:latin typeface="Nunito Sans"/>
                <a:ea typeface="Nunito Sans"/>
                <a:cs typeface="Nunito Sans"/>
                <a:sym typeface="Nunito Sans"/>
              </a:rPr>
              <a:t>Cc :   Freepik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Prerequisites for Learning React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3" name="Google Shape;263;p38"/>
          <p:cNvSpPr txBox="1"/>
          <p:nvPr>
            <p:ph idx="4294967295" type="body"/>
          </p:nvPr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A Git instance running on a Node.js terminal: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264" name="Google Shape;264;p38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5" name="Google Shape;26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925" y="1532881"/>
            <a:ext cx="6768224" cy="31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9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Ways to install React.JS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72" name="Google Shape;272;p39"/>
          <p:cNvSpPr txBox="1"/>
          <p:nvPr>
            <p:ph idx="4294967295" type="body"/>
          </p:nvPr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To setup a React project calls for the creation of a stable runtime environment and virtual server to host the application. To do this requires Node.js.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However, a React App has a basis in two components: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1" marL="9144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Babel is a Javascript transpiler, converting code into another form  -  in this case, from XML to base Javascript as used on the web.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1" marL="9144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Webpack is a module bundler used to quickly swap or load independent modules.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273" name="Google Shape;273;p39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4" name="Google Shape;274;p39"/>
          <p:cNvSpPr txBox="1"/>
          <p:nvPr/>
        </p:nvSpPr>
        <p:spPr>
          <a:xfrm>
            <a:off x="2068900" y="4380338"/>
            <a:ext cx="6818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id" sz="700">
                <a:latin typeface="Calibri"/>
                <a:ea typeface="Calibri"/>
                <a:cs typeface="Calibri"/>
                <a:sym typeface="Calibri"/>
              </a:rPr>
              <a:t>pch.vector - freepik.com</a:t>
            </a:r>
            <a:endParaRPr b="0" i="0" sz="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5" name="Google Shape;27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2476" y="884400"/>
            <a:ext cx="3374675" cy="3374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9"/>
          <p:cNvSpPr txBox="1"/>
          <p:nvPr/>
        </p:nvSpPr>
        <p:spPr>
          <a:xfrm>
            <a:off x="5459813" y="4307725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solidFill>
                  <a:srgbClr val="292929"/>
                </a:solidFill>
                <a:highlight>
                  <a:schemeClr val="lt1"/>
                </a:highlight>
                <a:latin typeface="Nunito Sans"/>
                <a:ea typeface="Nunito Sans"/>
                <a:cs typeface="Nunito Sans"/>
                <a:sym typeface="Nunito Sans"/>
              </a:rPr>
              <a:t>Cc :   Freepik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Ways to install React.JS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83" name="Google Shape;283;p40"/>
          <p:cNvSpPr txBox="1"/>
          <p:nvPr>
            <p:ph idx="4294967295" type="body"/>
          </p:nvPr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To install a React.JS application manually, a directory must first be made as a root folder.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n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n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n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Once the folder has been created, track the directory and initialize an empty Git repository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284" name="Google Shape;284;p40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85" name="Google Shape;28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900" y="1785650"/>
            <a:ext cx="3784975" cy="7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900" y="3497225"/>
            <a:ext cx="4611400" cy="132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1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Ways to install React.JS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93" name="Google Shape;293;p41"/>
          <p:cNvSpPr txBox="1"/>
          <p:nvPr>
            <p:ph idx="4294967295" type="body"/>
          </p:nvPr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Once done, the terminal will ask for the user to fill in the blanks accordingly. This will also initialize a package.json file.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294" name="Google Shape;294;p41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95" name="Google Shape;29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900" y="2152250"/>
            <a:ext cx="5459900" cy="266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2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Ways to install React.JS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02" name="Google Shape;302;p42"/>
          <p:cNvSpPr txBox="1"/>
          <p:nvPr>
            <p:ph idx="4294967295" type="body"/>
          </p:nvPr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Press any button to confirm the project with a name of your own choosing.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.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Install React and React-Dom, this can be done in a single command:.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303" name="Google Shape;303;p42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04" name="Google Shape;30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900" y="1840363"/>
            <a:ext cx="188595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888" y="3528413"/>
            <a:ext cx="5648325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3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Ways to install React.JS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12" name="Google Shape;312;p43"/>
          <p:cNvSpPr txBox="1"/>
          <p:nvPr>
            <p:ph idx="4294967295" type="body"/>
          </p:nvPr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The next step is to </a:t>
            </a:r>
            <a:r>
              <a:rPr lang="id" sz="13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install webpack, webpack-dev-server and webpack-cli.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313" name="Google Shape;313;p43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14" name="Google Shape;31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898" y="1939250"/>
            <a:ext cx="5900324" cy="172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" name="Google Shape;142;p26"/>
          <p:cNvGraphicFramePr/>
          <p:nvPr/>
        </p:nvGraphicFramePr>
        <p:xfrm>
          <a:off x="621792" y="2491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{5EF8A009-7472-4A73-B7DF-637E426C3C48}</a:tableStyleId>
              </a:tblPr>
              <a:tblGrid>
                <a:gridCol w="1144450"/>
                <a:gridCol w="244025"/>
                <a:gridCol w="3265100"/>
                <a:gridCol w="3265100"/>
              </a:tblGrid>
              <a:tr h="372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Modul Pembelajaran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React Introduction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062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Deskripsi Modul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React adalah framework untuk bahasa pemrograman Javascript yang digunakan untuk membuat user-interfaces (UI) yang interaktif dan dinamis. React dibangun oleh Facebook pada tahun 2011, dengan rilis ofisial dan umum pada 2013.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85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Enabling Learning Objective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solidFill>
                            <a:srgbClr val="17161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Memahami tentang React sebagai salah satu tool untuk web development</a:t>
                      </a:r>
                      <a:endParaRPr sz="1100">
                        <a:solidFill>
                          <a:srgbClr val="17161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062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Daftar Topik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60350" lvl="0" marL="254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id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Why learn ReactJS?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60350" lvl="0" marL="254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id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r>
                        <a:rPr lang="id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</a:t>
                      </a:r>
                      <a:r>
                        <a:rPr lang="id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requisite for ReactJS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60350" lvl="0" marL="254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id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Ways to install ReactJS, 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60350" lvl="0" marL="254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id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Using the create react </a:t>
                      </a:r>
                      <a:r>
                        <a:rPr lang="id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 command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90500" lvl="0" marL="254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 Rethrowing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90500" lvl="0" marL="254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 try…catch…finally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90500" lvl="0" marL="254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 Global catch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0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Searching Keyword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-146050" lvl="0" marL="1778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id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React JS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46050" lvl="0" marL="1778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id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Node.js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58750" lvl="0" marL="1778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id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NPM and Yarn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46050" lvl="0" marL="1778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id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Git</a:t>
                      </a:r>
                      <a:endParaRPr sz="1100"/>
                    </a:p>
                    <a:p>
                      <a:pPr indent="-146050" lvl="0" marL="1778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npx install</a:t>
                      </a:r>
                      <a:endParaRPr sz="1100"/>
                    </a:p>
                    <a:p>
                      <a:pPr indent="-146050" lvl="0" marL="1778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id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npx create-react-app</a:t>
                      </a:r>
                      <a:endParaRPr sz="1100"/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4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Ways to install React.JS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21" name="Google Shape;321;p44"/>
          <p:cNvSpPr txBox="1"/>
          <p:nvPr>
            <p:ph idx="4294967295" type="body"/>
          </p:nvPr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Install Babel and its plugins: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1" marL="9144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2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babel-core, babel-loader, babel-preset-env, babel-preset-react and, html-webpack-plugin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322" name="Google Shape;322;p44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23" name="Google Shape;32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898" y="2194625"/>
            <a:ext cx="5900324" cy="172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5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Ways to install React.JS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30" name="Google Shape;330;p45"/>
          <p:cNvSpPr txBox="1"/>
          <p:nvPr>
            <p:ph idx="4294967295" type="body"/>
          </p:nvPr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Create a source folder with the following files: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1" marL="9144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2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index.html</a:t>
            </a:r>
            <a:endParaRPr sz="12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4800" lvl="1" marL="9144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•"/>
            </a:pPr>
            <a:r>
              <a:rPr lang="id" sz="12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App.js</a:t>
            </a:r>
            <a:endParaRPr sz="12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4800" lvl="1" marL="9144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•"/>
            </a:pPr>
            <a:r>
              <a:rPr lang="id" sz="12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index.js</a:t>
            </a:r>
            <a:endParaRPr sz="12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4800" lvl="1" marL="9144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•"/>
            </a:pPr>
            <a:r>
              <a:rPr lang="id" sz="12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index.css</a:t>
            </a:r>
            <a:endParaRPr sz="12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31" name="Google Shape;331;p45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32" name="Google Shape;332;p45"/>
          <p:cNvPicPr preferRelativeResize="0"/>
          <p:nvPr/>
        </p:nvPicPr>
        <p:blipFill rotWithShape="1">
          <a:blip r:embed="rId3">
            <a:alphaModFix/>
          </a:blip>
          <a:srcRect b="15909" l="0" r="0" t="0"/>
          <a:stretch/>
        </p:blipFill>
        <p:spPr>
          <a:xfrm>
            <a:off x="592900" y="2863323"/>
            <a:ext cx="4398450" cy="175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7559" y="2939787"/>
            <a:ext cx="3550391" cy="167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6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Using the create-react-app command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40" name="Google Shape;340;p46"/>
          <p:cNvSpPr txBox="1"/>
          <p:nvPr>
            <p:ph idx="4294967295" type="body"/>
          </p:nvPr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Alternatively, one can simply run the create-react-app command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Node.js and </a:t>
            </a: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accompanying</a:t>
            </a: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 package managers (NPM, Yarn)  must be installed beforehand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Ensure that the root directory is created with access to a secure network connectivity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341" name="Google Shape;341;p46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42" name="Google Shape;34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125" y="1898313"/>
            <a:ext cx="4181475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7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Using the create-react-app command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49" name="Google Shape;349;p47"/>
          <p:cNvSpPr txBox="1"/>
          <p:nvPr>
            <p:ph idx="4294967295" type="body"/>
          </p:nvPr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If successful, the results should look like this: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350" name="Google Shape;350;p47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51" name="Google Shape;35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775" y="1598450"/>
            <a:ext cx="4398450" cy="2774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8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Using the create-react-app command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58" name="Google Shape;358;p48"/>
          <p:cNvSpPr txBox="1"/>
          <p:nvPr>
            <p:ph idx="4294967295" type="body"/>
          </p:nvPr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To jumpstart the application, change the directory into the project folder and  run the command:</a:t>
            </a:r>
            <a:endParaRPr b="1"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The app is accessible through localhost:8000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359" name="Google Shape;359;p48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60" name="Google Shape;36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900" y="1864013"/>
            <a:ext cx="3609975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900" y="3255376"/>
            <a:ext cx="6724223" cy="156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9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Using the create-react-app command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68" name="Google Shape;368;p49"/>
          <p:cNvSpPr txBox="1"/>
          <p:nvPr>
            <p:ph idx="4294967295" type="body"/>
          </p:nvPr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The application should look like this: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369" name="Google Shape;369;p49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70" name="Google Shape;37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900" y="1682304"/>
            <a:ext cx="6009751" cy="290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0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References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77" name="Google Shape;377;p50"/>
          <p:cNvSpPr txBox="1"/>
          <p:nvPr>
            <p:ph idx="4294967295" type="body"/>
          </p:nvPr>
        </p:nvSpPr>
        <p:spPr>
          <a:xfrm>
            <a:off x="167550" y="1153000"/>
            <a:ext cx="85131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https://codersera.com/blog/why-learning-reactjs-makes-sense-in-2020/#:~:text=Why%20you%20should%20learn%20ReactJS,thinking%20behind%20'Design%20Systems'.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https://www.codecademy.com/resources/blog/3-reasons-to-learn-react/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 u="sng">
                <a:solidFill>
                  <a:schemeClr val="hlink"/>
                </a:solidFill>
                <a:latin typeface="Nunito Sans"/>
                <a:ea typeface="Nunito Sans"/>
                <a:cs typeface="Nunito Sans"/>
                <a:sym typeface="Nunito Sans"/>
                <a:hlinkClick r:id="rId3"/>
              </a:rPr>
              <a:t>https://www.freecodecamp.org/news/learning-react-roadmap-from-scratch-to-advanced-bff7735531b6/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 u="sng">
                <a:solidFill>
                  <a:schemeClr val="hlink"/>
                </a:solidFill>
                <a:latin typeface="Nunito Sans"/>
                <a:ea typeface="Nunito Sans"/>
                <a:cs typeface="Nunito Sans"/>
                <a:sym typeface="Nunito Sans"/>
                <a:hlinkClick r:id="rId4"/>
              </a:rPr>
              <a:t>https://www.tutorialspoint.com/reactjs/reactjs_environment_setup.htm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 u="sng">
                <a:solidFill>
                  <a:schemeClr val="hlink"/>
                </a:solidFill>
                <a:latin typeface="Nunito Sans"/>
                <a:ea typeface="Nunito Sans"/>
                <a:cs typeface="Nunito Sans"/>
                <a:sym typeface="Nunito Sans"/>
                <a:hlinkClick r:id="rId5"/>
              </a:rPr>
              <a:t>https://docs.microsoft.com/en-us/windows/dev-environment/javascript/react-on-windows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https://leanpub.com/reactjs-documentation-pdf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378" name="Google Shape;378;p50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1"/>
          <p:cNvSpPr/>
          <p:nvPr/>
        </p:nvSpPr>
        <p:spPr>
          <a:xfrm>
            <a:off x="0" y="0"/>
            <a:ext cx="9158700" cy="51435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4" name="Google Shape;384;p51"/>
          <p:cNvCxnSpPr/>
          <p:nvPr/>
        </p:nvCxnSpPr>
        <p:spPr>
          <a:xfrm flipH="1" rot="10800000">
            <a:off x="311744" y="3346038"/>
            <a:ext cx="3039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5" name="Google Shape;385;p51"/>
          <p:cNvSpPr txBox="1"/>
          <p:nvPr/>
        </p:nvSpPr>
        <p:spPr>
          <a:xfrm>
            <a:off x="210456" y="4539025"/>
            <a:ext cx="78867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 Sans"/>
              <a:buNone/>
            </a:pPr>
            <a:r>
              <a:rPr b="1" i="0" lang="id" sz="1700" u="none" cap="none" strike="noStrik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Calvin Susanto Putra</a:t>
            </a:r>
            <a:endParaRPr b="1" i="0" sz="1700" u="none" cap="none" strike="noStrike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386" name="Google Shape;38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80" y="295300"/>
            <a:ext cx="2024063" cy="421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2221" y="108455"/>
            <a:ext cx="899024" cy="635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4200" y="246725"/>
            <a:ext cx="1619250" cy="51815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51"/>
          <p:cNvSpPr/>
          <p:nvPr/>
        </p:nvSpPr>
        <p:spPr>
          <a:xfrm>
            <a:off x="7974246" y="326400"/>
            <a:ext cx="24600" cy="358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0" name="Google Shape;390;p51"/>
          <p:cNvPicPr preferRelativeResize="0"/>
          <p:nvPr/>
        </p:nvPicPr>
        <p:blipFill rotWithShape="1">
          <a:blip r:embed="rId6">
            <a:alphaModFix/>
          </a:blip>
          <a:srcRect b="0" l="0" r="30608" t="0"/>
          <a:stretch/>
        </p:blipFill>
        <p:spPr>
          <a:xfrm>
            <a:off x="4770425" y="927475"/>
            <a:ext cx="4388274" cy="4216026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51"/>
          <p:cNvSpPr txBox="1"/>
          <p:nvPr/>
        </p:nvSpPr>
        <p:spPr>
          <a:xfrm>
            <a:off x="239640" y="3428139"/>
            <a:ext cx="84465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 sz="27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REACTJS</a:t>
            </a:r>
            <a:endParaRPr b="1" i="0" sz="2700" u="none" cap="none" strike="noStrike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92" name="Google Shape;392;p51"/>
          <p:cNvSpPr txBox="1"/>
          <p:nvPr/>
        </p:nvSpPr>
        <p:spPr>
          <a:xfrm>
            <a:off x="210450" y="4094025"/>
            <a:ext cx="87630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 sz="19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React Introduction</a:t>
            </a:r>
            <a:endParaRPr b="1"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id"/>
              <a:t>Kelengkapan Modul</a:t>
            </a:r>
            <a:endParaRPr/>
          </a:p>
        </p:txBody>
      </p:sp>
      <p:sp>
        <p:nvSpPr>
          <p:cNvPr id="398" name="Google Shape;398;p5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540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id"/>
              <a:t>Pre &amp; Post Test (minimal 10 soal, pilihan ganda a-d)</a:t>
            </a:r>
            <a:endParaRPr/>
          </a:p>
          <a:p>
            <a:pPr indent="-2540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id"/>
              <a:t>Pre Reading</a:t>
            </a:r>
            <a:endParaRPr/>
          </a:p>
          <a:p>
            <a:pPr indent="-2540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id"/>
              <a:t>Teaching Notes</a:t>
            </a:r>
            <a:endParaRPr/>
          </a:p>
          <a:p>
            <a:pPr indent="-2540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id"/>
              <a:t>Referensi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id"/>
              <a:t>Assessment – [Pre &amp; Post Test]</a:t>
            </a:r>
            <a:endParaRPr/>
          </a:p>
        </p:txBody>
      </p:sp>
      <p:sp>
        <p:nvSpPr>
          <p:cNvPr id="404" name="Google Shape;404;p5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88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1651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/>
          <p:nvPr/>
        </p:nvSpPr>
        <p:spPr>
          <a:xfrm>
            <a:off x="0" y="0"/>
            <a:ext cx="9158700" cy="51435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8" name="Google Shape;148;p27"/>
          <p:cNvCxnSpPr/>
          <p:nvPr/>
        </p:nvCxnSpPr>
        <p:spPr>
          <a:xfrm flipH="1" rot="10800000">
            <a:off x="311744" y="3346038"/>
            <a:ext cx="3039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9" name="Google Shape;149;p27"/>
          <p:cNvSpPr txBox="1"/>
          <p:nvPr/>
        </p:nvSpPr>
        <p:spPr>
          <a:xfrm>
            <a:off x="239640" y="3428139"/>
            <a:ext cx="84465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 sz="27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REACTJS</a:t>
            </a:r>
            <a:endParaRPr b="1" i="0" sz="2700" u="none" cap="none" strike="noStrike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0" name="Google Shape;150;p27"/>
          <p:cNvSpPr txBox="1"/>
          <p:nvPr/>
        </p:nvSpPr>
        <p:spPr>
          <a:xfrm>
            <a:off x="210450" y="4094025"/>
            <a:ext cx="87630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 sz="19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React Introduction</a:t>
            </a:r>
            <a:endParaRPr b="1"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1" name="Google Shape;151;p27"/>
          <p:cNvSpPr txBox="1"/>
          <p:nvPr/>
        </p:nvSpPr>
        <p:spPr>
          <a:xfrm>
            <a:off x="210456" y="4539025"/>
            <a:ext cx="78867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 Sans"/>
              <a:buNone/>
            </a:pPr>
            <a:r>
              <a:rPr b="1" i="0" lang="id" sz="1700" u="none" cap="none" strike="noStrik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Calvin Susanto Putra</a:t>
            </a:r>
            <a:endParaRPr b="1" i="0" sz="1700" u="none" cap="none" strike="noStrike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80" y="295300"/>
            <a:ext cx="2024063" cy="421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2221" y="108455"/>
            <a:ext cx="899024" cy="635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4200" y="246725"/>
            <a:ext cx="1619250" cy="51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7"/>
          <p:cNvSpPr/>
          <p:nvPr/>
        </p:nvSpPr>
        <p:spPr>
          <a:xfrm>
            <a:off x="7974246" y="326400"/>
            <a:ext cx="24600" cy="358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7"/>
          <p:cNvPicPr preferRelativeResize="0"/>
          <p:nvPr/>
        </p:nvPicPr>
        <p:blipFill rotWithShape="1">
          <a:blip r:embed="rId6">
            <a:alphaModFix/>
          </a:blip>
          <a:srcRect b="0" l="0" r="30608" t="0"/>
          <a:stretch/>
        </p:blipFill>
        <p:spPr>
          <a:xfrm>
            <a:off x="4770425" y="927475"/>
            <a:ext cx="4388274" cy="421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id"/>
              <a:t>Pre-Reading</a:t>
            </a:r>
            <a:endParaRPr/>
          </a:p>
        </p:txBody>
      </p:sp>
      <p:sp>
        <p:nvSpPr>
          <p:cNvPr id="411" name="Google Shape;411;p54"/>
          <p:cNvSpPr txBox="1"/>
          <p:nvPr>
            <p:ph idx="1" type="body"/>
          </p:nvPr>
        </p:nvSpPr>
        <p:spPr>
          <a:xfrm>
            <a:off x="628650" y="1390321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88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1651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412" name="Google Shape;41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204177"/>
            <a:ext cx="2522464" cy="3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54"/>
          <p:cNvSpPr txBox="1"/>
          <p:nvPr>
            <p:ph idx="4294967295" type="body"/>
          </p:nvPr>
        </p:nvSpPr>
        <p:spPr>
          <a:xfrm>
            <a:off x="3997825" y="988625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highlight>
                  <a:srgbClr val="EFEFEF"/>
                </a:highlight>
                <a:latin typeface="Nunito"/>
                <a:ea typeface="Nunito"/>
                <a:cs typeface="Nunito"/>
                <a:sym typeface="Nunito"/>
              </a:rPr>
              <a:t>ReactJS is a Javascript library for building user interfaces. This PDF ebook is a portable offline reference guide for the community, can be printed or synced with your kindle for a better reading experience. It's based on ReactJS version v.16.13.1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highlight>
                  <a:srgbClr val="EFEFEF"/>
                </a:highlight>
                <a:latin typeface="Nunito"/>
                <a:ea typeface="Nunito"/>
                <a:cs typeface="Nunito"/>
                <a:sym typeface="Nunito"/>
              </a:rPr>
              <a:t>This is an excellent reference format for ReactJS beginners, is not a tutorial just the official documentation for your reference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5"/>
          <p:cNvSpPr/>
          <p:nvPr/>
        </p:nvSpPr>
        <p:spPr>
          <a:xfrm>
            <a:off x="472105" y="3162521"/>
            <a:ext cx="4065000" cy="1627500"/>
          </a:xfrm>
          <a:prstGeom prst="rect">
            <a:avLst/>
          </a:prstGeom>
          <a:noFill/>
          <a:ln cap="flat" cmpd="sng" w="9525">
            <a:solidFill>
              <a:srgbClr val="323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id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Offline : Laptop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id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Online: Link Zoom</a:t>
            </a:r>
            <a:endParaRPr b="0" i="1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55"/>
          <p:cNvSpPr/>
          <p:nvPr/>
        </p:nvSpPr>
        <p:spPr>
          <a:xfrm>
            <a:off x="467022" y="915688"/>
            <a:ext cx="4065000" cy="878400"/>
          </a:xfrm>
          <a:prstGeom prst="rect">
            <a:avLst/>
          </a:prstGeom>
          <a:noFill/>
          <a:ln cap="flat" cmpd="sng" w="9525">
            <a:solidFill>
              <a:srgbClr val="323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id" sz="900">
                <a:solidFill>
                  <a:schemeClr val="dk1"/>
                </a:solidFill>
              </a:rPr>
              <a:t>Memahami tentang konsep dasar nya ReactJS</a:t>
            </a:r>
            <a:endParaRPr i="1" sz="900">
              <a:solidFill>
                <a:schemeClr val="dk1"/>
              </a:solidFill>
            </a:endParaRPr>
          </a:p>
        </p:txBody>
      </p:sp>
      <p:sp>
        <p:nvSpPr>
          <p:cNvPr id="420" name="Google Shape;420;p55"/>
          <p:cNvSpPr/>
          <p:nvPr/>
        </p:nvSpPr>
        <p:spPr>
          <a:xfrm>
            <a:off x="467022" y="2039425"/>
            <a:ext cx="4065000" cy="878400"/>
          </a:xfrm>
          <a:prstGeom prst="rect">
            <a:avLst/>
          </a:prstGeom>
          <a:noFill/>
          <a:ln cap="flat" cmpd="sng" w="9525">
            <a:solidFill>
              <a:srgbClr val="323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id" sz="900">
                <a:solidFill>
                  <a:schemeClr val="dk1"/>
                </a:solidFill>
              </a:rPr>
              <a:t>React </a:t>
            </a:r>
            <a:r>
              <a:rPr i="1" lang="id" sz="900">
                <a:solidFill>
                  <a:schemeClr val="dk1"/>
                </a:solidFill>
              </a:rPr>
              <a:t>adalah framework untuk bahasa pemrograman Javascript yang digunakan untuk membuat user-interfaces (UI) yang interaktif dan dinamis. React dibangun oleh Facebook pada tahun 2011, dengan rilis ofisial dan umum pada 2013.</a:t>
            </a:r>
            <a:endParaRPr i="1" sz="900">
              <a:solidFill>
                <a:schemeClr val="dk1"/>
              </a:solidFill>
            </a:endParaRPr>
          </a:p>
        </p:txBody>
      </p:sp>
      <p:sp>
        <p:nvSpPr>
          <p:cNvPr id="421" name="Google Shape;421;p55"/>
          <p:cNvSpPr/>
          <p:nvPr/>
        </p:nvSpPr>
        <p:spPr>
          <a:xfrm>
            <a:off x="467022" y="353522"/>
            <a:ext cx="8207700" cy="316800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55"/>
          <p:cNvSpPr/>
          <p:nvPr/>
        </p:nvSpPr>
        <p:spPr>
          <a:xfrm>
            <a:off x="467022" y="160245"/>
            <a:ext cx="8207700" cy="193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TEACHING NOTES*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55"/>
          <p:cNvSpPr/>
          <p:nvPr/>
        </p:nvSpPr>
        <p:spPr>
          <a:xfrm>
            <a:off x="666399" y="423809"/>
            <a:ext cx="161400" cy="161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highlight>
                <a:srgbClr val="00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55"/>
          <p:cNvSpPr txBox="1"/>
          <p:nvPr/>
        </p:nvSpPr>
        <p:spPr>
          <a:xfrm>
            <a:off x="827816" y="400643"/>
            <a:ext cx="9324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Lesson/Topics</a:t>
            </a:r>
            <a:endParaRPr sz="1100"/>
          </a:p>
        </p:txBody>
      </p:sp>
      <p:sp>
        <p:nvSpPr>
          <p:cNvPr id="425" name="Google Shape;425;p55"/>
          <p:cNvSpPr/>
          <p:nvPr/>
        </p:nvSpPr>
        <p:spPr>
          <a:xfrm>
            <a:off x="3986383" y="422103"/>
            <a:ext cx="161400" cy="16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55"/>
          <p:cNvSpPr txBox="1"/>
          <p:nvPr/>
        </p:nvSpPr>
        <p:spPr>
          <a:xfrm>
            <a:off x="4147799" y="398937"/>
            <a:ext cx="9324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Clips</a:t>
            </a:r>
            <a:endParaRPr sz="1100"/>
          </a:p>
        </p:txBody>
      </p:sp>
      <p:sp>
        <p:nvSpPr>
          <p:cNvPr id="427" name="Google Shape;427;p55"/>
          <p:cNvSpPr/>
          <p:nvPr/>
        </p:nvSpPr>
        <p:spPr>
          <a:xfrm>
            <a:off x="2247397" y="423809"/>
            <a:ext cx="161400" cy="161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55"/>
          <p:cNvSpPr txBox="1"/>
          <p:nvPr/>
        </p:nvSpPr>
        <p:spPr>
          <a:xfrm>
            <a:off x="2408813" y="400643"/>
            <a:ext cx="9324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Case Study</a:t>
            </a:r>
            <a:endParaRPr sz="1100"/>
          </a:p>
        </p:txBody>
      </p:sp>
      <p:sp>
        <p:nvSpPr>
          <p:cNvPr id="429" name="Google Shape;429;p55"/>
          <p:cNvSpPr/>
          <p:nvPr/>
        </p:nvSpPr>
        <p:spPr>
          <a:xfrm>
            <a:off x="5565666" y="418451"/>
            <a:ext cx="161400" cy="16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55"/>
          <p:cNvSpPr txBox="1"/>
          <p:nvPr/>
        </p:nvSpPr>
        <p:spPr>
          <a:xfrm>
            <a:off x="5727083" y="395285"/>
            <a:ext cx="9324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Games</a:t>
            </a:r>
            <a:endParaRPr sz="1100"/>
          </a:p>
        </p:txBody>
      </p:sp>
      <p:sp>
        <p:nvSpPr>
          <p:cNvPr id="431" name="Google Shape;431;p55"/>
          <p:cNvSpPr/>
          <p:nvPr/>
        </p:nvSpPr>
        <p:spPr>
          <a:xfrm>
            <a:off x="7144950" y="422103"/>
            <a:ext cx="161400" cy="16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55"/>
          <p:cNvSpPr txBox="1"/>
          <p:nvPr/>
        </p:nvSpPr>
        <p:spPr>
          <a:xfrm>
            <a:off x="7306366" y="398937"/>
            <a:ext cx="1175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Others : . . . . . . . . . . . .</a:t>
            </a:r>
            <a:endParaRPr sz="1100"/>
          </a:p>
        </p:txBody>
      </p:sp>
      <p:sp>
        <p:nvSpPr>
          <p:cNvPr id="433" name="Google Shape;433;p55"/>
          <p:cNvSpPr/>
          <p:nvPr/>
        </p:nvSpPr>
        <p:spPr>
          <a:xfrm>
            <a:off x="467022" y="708579"/>
            <a:ext cx="4065000" cy="207600"/>
          </a:xfrm>
          <a:prstGeom prst="rect">
            <a:avLst/>
          </a:prstGeom>
          <a:solidFill>
            <a:srgbClr val="323F4F"/>
          </a:solidFill>
          <a:ln cap="flat" cmpd="sng" w="25400">
            <a:solidFill>
              <a:srgbClr val="323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 sz="1100"/>
          </a:p>
        </p:txBody>
      </p:sp>
      <p:sp>
        <p:nvSpPr>
          <p:cNvPr id="434" name="Google Shape;434;p55"/>
          <p:cNvSpPr/>
          <p:nvPr/>
        </p:nvSpPr>
        <p:spPr>
          <a:xfrm>
            <a:off x="467023" y="1831676"/>
            <a:ext cx="4065000" cy="207600"/>
          </a:xfrm>
          <a:prstGeom prst="rect">
            <a:avLst/>
          </a:prstGeom>
          <a:solidFill>
            <a:srgbClr val="323F4F"/>
          </a:solidFill>
          <a:ln cap="flat" cmpd="sng" w="25400">
            <a:solidFill>
              <a:srgbClr val="323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sz="1100"/>
          </a:p>
        </p:txBody>
      </p:sp>
      <p:sp>
        <p:nvSpPr>
          <p:cNvPr id="435" name="Google Shape;435;p55"/>
          <p:cNvSpPr/>
          <p:nvPr/>
        </p:nvSpPr>
        <p:spPr>
          <a:xfrm>
            <a:off x="467023" y="2954772"/>
            <a:ext cx="4069800" cy="207600"/>
          </a:xfrm>
          <a:prstGeom prst="rect">
            <a:avLst/>
          </a:prstGeom>
          <a:solidFill>
            <a:srgbClr val="323F4F"/>
          </a:solidFill>
          <a:ln cap="flat" cmpd="sng" w="25400">
            <a:solidFill>
              <a:srgbClr val="323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PERALATAN YANG DIBUTUHAN</a:t>
            </a:r>
            <a:endParaRPr sz="1100"/>
          </a:p>
        </p:txBody>
      </p:sp>
      <p:sp>
        <p:nvSpPr>
          <p:cNvPr id="436" name="Google Shape;436;p55"/>
          <p:cNvSpPr/>
          <p:nvPr/>
        </p:nvSpPr>
        <p:spPr>
          <a:xfrm>
            <a:off x="4609969" y="708579"/>
            <a:ext cx="4065000" cy="207600"/>
          </a:xfrm>
          <a:prstGeom prst="rect">
            <a:avLst/>
          </a:prstGeom>
          <a:solidFill>
            <a:srgbClr val="323F4F"/>
          </a:solidFill>
          <a:ln cap="flat" cmpd="sng" w="25400">
            <a:solidFill>
              <a:srgbClr val="323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PERSIAPAN</a:t>
            </a:r>
            <a:endParaRPr sz="1100"/>
          </a:p>
        </p:txBody>
      </p:sp>
      <p:sp>
        <p:nvSpPr>
          <p:cNvPr id="437" name="Google Shape;437;p55"/>
          <p:cNvSpPr/>
          <p:nvPr/>
        </p:nvSpPr>
        <p:spPr>
          <a:xfrm>
            <a:off x="4609968" y="1824946"/>
            <a:ext cx="4065000" cy="207600"/>
          </a:xfrm>
          <a:prstGeom prst="rect">
            <a:avLst/>
          </a:prstGeom>
          <a:solidFill>
            <a:srgbClr val="323F4F"/>
          </a:solidFill>
          <a:ln cap="flat" cmpd="sng" w="25400">
            <a:solidFill>
              <a:srgbClr val="323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DIRECTION</a:t>
            </a:r>
            <a:endParaRPr sz="1100"/>
          </a:p>
        </p:txBody>
      </p:sp>
      <p:sp>
        <p:nvSpPr>
          <p:cNvPr id="438" name="Google Shape;438;p55"/>
          <p:cNvSpPr/>
          <p:nvPr/>
        </p:nvSpPr>
        <p:spPr>
          <a:xfrm>
            <a:off x="4609967" y="915688"/>
            <a:ext cx="4065000" cy="878400"/>
          </a:xfrm>
          <a:prstGeom prst="rect">
            <a:avLst/>
          </a:prstGeom>
          <a:noFill/>
          <a:ln cap="flat" cmpd="sng" w="9525">
            <a:solidFill>
              <a:srgbClr val="323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id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Offline: Laptop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id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Online:  Link Zoom</a:t>
            </a:r>
            <a:endParaRPr sz="1100"/>
          </a:p>
        </p:txBody>
      </p:sp>
      <p:sp>
        <p:nvSpPr>
          <p:cNvPr id="439" name="Google Shape;439;p55"/>
          <p:cNvSpPr/>
          <p:nvPr/>
        </p:nvSpPr>
        <p:spPr>
          <a:xfrm>
            <a:off x="4609967" y="2039425"/>
            <a:ext cx="4065000" cy="2750700"/>
          </a:xfrm>
          <a:prstGeom prst="rect">
            <a:avLst/>
          </a:prstGeom>
          <a:noFill/>
          <a:ln cap="flat" cmpd="sng" w="9525">
            <a:solidFill>
              <a:srgbClr val="323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13335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•"/>
            </a:pPr>
            <a:r>
              <a:rPr b="0" i="0" lang="id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Menjelaskan apa, bagaimana dan tujuan dari kegiatan;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•"/>
            </a:pPr>
            <a:r>
              <a:rPr b="0" i="0" lang="id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Mengatur dan mengelola arah dan jalan-nya diskusi;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•"/>
            </a:pPr>
            <a:r>
              <a:rPr b="0" i="0" lang="id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Memberikan contoh-contoh, kasus dan ilustrasi;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•"/>
            </a:pPr>
            <a:r>
              <a:rPr b="0" i="0" lang="id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Memberikan apresiasi dalam tanya jawab;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•"/>
            </a:pPr>
            <a:r>
              <a:rPr b="0" i="0" lang="id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Memberikan debrief atau insight/pesan dari kegiatan;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•"/>
            </a:pPr>
            <a:r>
              <a:rPr b="0" i="0" lang="id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Memberikan dan menyampaikan kesimpulan dan di tiap sesi atau di akhir sesi</a:t>
            </a:r>
            <a:endParaRPr b="0" i="0" sz="9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55"/>
          <p:cNvSpPr txBox="1"/>
          <p:nvPr/>
        </p:nvSpPr>
        <p:spPr>
          <a:xfrm>
            <a:off x="4590531" y="4796708"/>
            <a:ext cx="40842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d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*Catatan : </a:t>
            </a:r>
            <a:r>
              <a:rPr b="0" i="1" lang="id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jumlah halaman teaching Note dapat ditambah seauai kebutuhan</a:t>
            </a:r>
            <a:endParaRPr b="0" i="1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5" name="Google Shape;445;p56"/>
          <p:cNvGraphicFramePr/>
          <p:nvPr/>
        </p:nvGraphicFramePr>
        <p:xfrm>
          <a:off x="191956" y="704545"/>
          <a:ext cx="3000000" cy="3000000"/>
        </p:xfrm>
        <a:graphic>
          <a:graphicData uri="http://schemas.openxmlformats.org/drawingml/2006/table">
            <a:tbl>
              <a:tblPr bandCol="1" bandRow="1" firstCol="1" firstRow="1" lastCol="1" lastRow="1">
                <a:noFill/>
                <a:tableStyleId>{F29FCD85-A6F1-4362-9E8F-E182310390AA}</a:tableStyleId>
              </a:tblPr>
              <a:tblGrid>
                <a:gridCol w="1140425"/>
                <a:gridCol w="2712375"/>
                <a:gridCol w="4907275"/>
              </a:tblGrid>
              <a:tr h="33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Section</a:t>
                      </a:r>
                      <a:endParaRPr sz="11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7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(slide/clip/case/etc)</a:t>
                      </a:r>
                      <a:endParaRPr b="0" sz="7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Activities</a:t>
                      </a:r>
                      <a:endParaRPr sz="11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7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(Hal apa yang akan dilakukan untuk setiap section-nya)</a:t>
                      </a:r>
                      <a:endParaRPr sz="1100"/>
                    </a:p>
                  </a:txBody>
                  <a:tcPr marT="0" marB="0" marR="38150" marL="38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b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b="0" lang="id" sz="7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(hal-hal spesifik yang harus dilakukan, misal : penjelasan dan atau penekanan materi, pengelolaan arah dan jalannya diskusi, wrap up/insight atau debrief, etc)</a:t>
                      </a:r>
                      <a:endParaRPr b="0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Presentasi, Diskusi</a:t>
                      </a:r>
                      <a:endParaRPr b="0"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Menjelaskan tentang gambaran umum tentang React</a:t>
                      </a:r>
                      <a:endParaRPr b="0"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0"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Presentasi, Diskusi, Case Study</a:t>
                      </a:r>
                      <a:endParaRPr b="0"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Menjelaskan tentang introduksi React dan kenapa ia popular</a:t>
                      </a:r>
                      <a:endParaRPr b="0"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7 - 14</a:t>
                      </a:r>
                      <a:endParaRPr b="0"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Presentasi, Diskusi, Case Study</a:t>
                      </a:r>
                      <a:endParaRPr b="0"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Menjelaskan tentang persyaratan dan tools untuk menggunakan React</a:t>
                      </a:r>
                      <a:endParaRPr b="0"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15 - 21</a:t>
                      </a:r>
                      <a:endParaRPr b="0"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Presentasi, Diskusi, Case Study</a:t>
                      </a:r>
                      <a:endParaRPr b="0"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Menjelaskan tentang installasi React secara manual dan automated</a:t>
                      </a:r>
                      <a:endParaRPr b="0"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22 - 25</a:t>
                      </a:r>
                      <a:endParaRPr b="0"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Presentasi, Diskusi, Case Study</a:t>
                      </a:r>
                      <a:endParaRPr b="0"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Menjelaskan tentang penggunaan command “npx create-react-app”</a:t>
                      </a:r>
                      <a:endParaRPr b="0"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46" name="Google Shape;446;p56"/>
          <p:cNvSpPr/>
          <p:nvPr/>
        </p:nvSpPr>
        <p:spPr>
          <a:xfrm>
            <a:off x="192025" y="160245"/>
            <a:ext cx="8760000" cy="168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TEACHING NOTES 2/2*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56"/>
          <p:cNvSpPr/>
          <p:nvPr/>
        </p:nvSpPr>
        <p:spPr>
          <a:xfrm>
            <a:off x="192025" y="496796"/>
            <a:ext cx="8760000" cy="207600"/>
          </a:xfrm>
          <a:prstGeom prst="rect">
            <a:avLst/>
          </a:prstGeom>
          <a:solidFill>
            <a:srgbClr val="323F4F"/>
          </a:solidFill>
          <a:ln cap="flat" cmpd="sng" w="25400">
            <a:solidFill>
              <a:srgbClr val="323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DIRECTION</a:t>
            </a:r>
            <a:endParaRPr sz="11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id"/>
              <a:t>References</a:t>
            </a:r>
            <a:endParaRPr/>
          </a:p>
        </p:txBody>
      </p:sp>
      <p:sp>
        <p:nvSpPr>
          <p:cNvPr id="453" name="Google Shape;453;p5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88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id"/>
              <a:t>Ilya Kantor (2022), “</a:t>
            </a:r>
            <a:r>
              <a:rPr lang="id"/>
              <a:t>Error handling, "try...catch"</a:t>
            </a:r>
            <a:r>
              <a:rPr lang="id"/>
              <a:t>”, </a:t>
            </a:r>
            <a:r>
              <a:rPr lang="id" u="sng">
                <a:solidFill>
                  <a:schemeClr val="hlink"/>
                </a:solidFill>
                <a:hlinkClick r:id="rId3"/>
              </a:rPr>
              <a:t>https://javascript.info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idx="4294967295" type="title"/>
          </p:nvPr>
        </p:nvSpPr>
        <p:spPr>
          <a:xfrm>
            <a:off x="243750" y="107588"/>
            <a:ext cx="29115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300"/>
              <a:buFont typeface="Nunito Sans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Table of Contents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3" name="Google Shape;163;p28"/>
          <p:cNvSpPr txBox="1"/>
          <p:nvPr>
            <p:ph idx="4294967295" type="body"/>
          </p:nvPr>
        </p:nvSpPr>
        <p:spPr>
          <a:xfrm>
            <a:off x="124600" y="1069500"/>
            <a:ext cx="8414400" cy="3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Nunito Sans"/>
              <a:buAutoNum type="alphaLcPeriod"/>
            </a:pPr>
            <a:r>
              <a:rPr b="1" lang="id" sz="1200">
                <a:latin typeface="Nunito Sans"/>
                <a:ea typeface="Nunito Sans"/>
                <a:cs typeface="Nunito Sans"/>
                <a:sym typeface="Nunito Sans"/>
              </a:rPr>
              <a:t>React.JS Introduction</a:t>
            </a:r>
            <a:endParaRPr b="1" sz="1200">
              <a:latin typeface="Nunito Sans"/>
              <a:ea typeface="Nunito Sans"/>
              <a:cs typeface="Nunito Sans"/>
              <a:sym typeface="Nunito Sa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Sans"/>
              <a:buAutoNum type="alphaLcPeriod"/>
            </a:pPr>
            <a:r>
              <a:rPr b="1" lang="id" sz="1200">
                <a:latin typeface="Nunito Sans"/>
                <a:ea typeface="Nunito Sans"/>
                <a:cs typeface="Nunito Sans"/>
                <a:sym typeface="Nunito Sans"/>
              </a:rPr>
              <a:t>Why Learn React.JS ?</a:t>
            </a:r>
            <a:endParaRPr b="1" sz="1200">
              <a:latin typeface="Nunito Sans"/>
              <a:ea typeface="Nunito Sans"/>
              <a:cs typeface="Nunito Sans"/>
              <a:sym typeface="Nunito Sa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Sans"/>
              <a:buAutoNum type="alphaLcPeriod"/>
            </a:pPr>
            <a:r>
              <a:rPr b="1" lang="id" sz="1200">
                <a:latin typeface="Nunito Sans"/>
                <a:ea typeface="Nunito Sans"/>
                <a:cs typeface="Nunito Sans"/>
                <a:sym typeface="Nunito Sans"/>
              </a:rPr>
              <a:t>Prerequisites for React.JS</a:t>
            </a:r>
            <a:endParaRPr b="1" sz="1200">
              <a:latin typeface="Nunito Sans"/>
              <a:ea typeface="Nunito Sans"/>
              <a:cs typeface="Nunito Sans"/>
              <a:sym typeface="Nunito Sa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Sans"/>
              <a:buAutoNum type="alphaLcPeriod"/>
            </a:pPr>
            <a:r>
              <a:rPr b="1" lang="id" sz="1200">
                <a:latin typeface="Nunito Sans"/>
                <a:ea typeface="Nunito Sans"/>
                <a:cs typeface="Nunito Sans"/>
                <a:sym typeface="Nunito Sans"/>
              </a:rPr>
              <a:t>Ways to install React.JS</a:t>
            </a:r>
            <a:endParaRPr b="1" sz="1200">
              <a:latin typeface="Nunito Sans"/>
              <a:ea typeface="Nunito Sans"/>
              <a:cs typeface="Nunito Sans"/>
              <a:sym typeface="Nunito Sa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Sans"/>
              <a:buAutoNum type="alphaLcPeriod"/>
            </a:pPr>
            <a:r>
              <a:rPr b="1" lang="id" sz="1200">
                <a:latin typeface="Nunito Sans"/>
                <a:ea typeface="Nunito Sans"/>
                <a:cs typeface="Nunito Sans"/>
                <a:sym typeface="Nunito Sans"/>
              </a:rPr>
              <a:t>Using the create-react-app command</a:t>
            </a:r>
            <a:endParaRPr b="1" sz="12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164" name="Google Shape;164;p28"/>
          <p:cNvCxnSpPr/>
          <p:nvPr/>
        </p:nvCxnSpPr>
        <p:spPr>
          <a:xfrm flipH="1" rot="10800000">
            <a:off x="326231" y="803644"/>
            <a:ext cx="3039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React Introduction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1" name="Google Shape;171;p29"/>
          <p:cNvSpPr txBox="1"/>
          <p:nvPr>
            <p:ph idx="4294967295" type="body"/>
          </p:nvPr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For creating reusable UI components, ReactJS is a declarative, effective, and adaptable JavaScript toolkit. 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It is an open-source front end library that is only in charge of the application's view layer. 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Jordan Walke, a software engineer at Facebook, developed it. 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Facebook created and maintained it at first, and then used it in products like WhatsApp and Instagram. 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ReactJS was created by Facebook in its newsfeed area in 2011, but it wasn't made available to the general public until May 2013.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172" name="Google Shape;172;p29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3" name="Google Shape;173;p29"/>
          <p:cNvSpPr txBox="1"/>
          <p:nvPr/>
        </p:nvSpPr>
        <p:spPr>
          <a:xfrm>
            <a:off x="2068900" y="4380338"/>
            <a:ext cx="6818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id" sz="700">
                <a:latin typeface="Calibri"/>
                <a:ea typeface="Calibri"/>
                <a:cs typeface="Calibri"/>
                <a:sym typeface="Calibri"/>
              </a:rPr>
              <a:t>storyset - freepik.com</a:t>
            </a:r>
            <a:endParaRPr b="0" i="0" sz="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150" y="1305338"/>
            <a:ext cx="4383898" cy="292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Why Learn React.JS ?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1" name="Google Shape;181;p30"/>
          <p:cNvSpPr txBox="1"/>
          <p:nvPr>
            <p:ph idx="4294967295" type="body"/>
          </p:nvPr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React is component-based, saving workload and time by breaking down an interface into reusable, modular components to build dynamic UI.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This is how it works: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1" marL="9144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with a declarative syntax, it cuts down on development time and grants web apps cross-platform capabilities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1" marL="9144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solidFill>
                  <a:srgbClr val="292929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representing a component’s state simply requires a declaration or utility function</a:t>
            </a:r>
            <a:endParaRPr sz="1300">
              <a:solidFill>
                <a:srgbClr val="292929"/>
              </a:solidFill>
              <a:highlight>
                <a:srgbClr val="FFFFFF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1" marL="9144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300"/>
              <a:buFont typeface="Nunito Sans"/>
              <a:buChar char="•"/>
            </a:pPr>
            <a:r>
              <a:rPr lang="id" sz="1300">
                <a:solidFill>
                  <a:srgbClr val="292929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being supported by FAANG companies means that React retains a popular status and strong community support</a:t>
            </a:r>
            <a:endParaRPr sz="1300">
              <a:solidFill>
                <a:srgbClr val="292929"/>
              </a:solidFill>
              <a:highlight>
                <a:srgbClr val="FFFFFF"/>
              </a:highlight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182" name="Google Shape;182;p30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3" name="Google Shape;1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2476" y="884400"/>
            <a:ext cx="3374675" cy="337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0"/>
          <p:cNvSpPr txBox="1"/>
          <p:nvPr/>
        </p:nvSpPr>
        <p:spPr>
          <a:xfrm>
            <a:off x="5459813" y="4307725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solidFill>
                  <a:srgbClr val="292929"/>
                </a:solidFill>
                <a:highlight>
                  <a:schemeClr val="lt1"/>
                </a:highlight>
                <a:latin typeface="Nunito Sans"/>
                <a:ea typeface="Nunito Sans"/>
                <a:cs typeface="Nunito Sans"/>
                <a:sym typeface="Nunito Sans"/>
              </a:rPr>
              <a:t>Cc :   Freepik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Prerequisites for Learning React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1" name="Google Shape;191;p31"/>
          <p:cNvSpPr txBox="1"/>
          <p:nvPr>
            <p:ph idx="4294967295" type="body"/>
          </p:nvPr>
        </p:nvSpPr>
        <p:spPr>
          <a:xfrm>
            <a:off x="167550" y="1153000"/>
            <a:ext cx="83739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HTML, CSS, JS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An understanding of ES6/7 concepts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Node.js and CLI (command-line interface)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NPM or Yarn package managers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Git version-control system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192" name="Google Shape;192;p31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93" name="Google Shape;1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9375" y="1398350"/>
            <a:ext cx="1036675" cy="117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4474" y="1784560"/>
            <a:ext cx="1906975" cy="79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0550" y="1803862"/>
            <a:ext cx="1906975" cy="757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1837" y="1398350"/>
            <a:ext cx="2631751" cy="156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1"/>
          <p:cNvSpPr txBox="1"/>
          <p:nvPr/>
        </p:nvSpPr>
        <p:spPr>
          <a:xfrm>
            <a:off x="5612213" y="4460125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solidFill>
                  <a:srgbClr val="292929"/>
                </a:solidFill>
                <a:highlight>
                  <a:schemeClr val="lt1"/>
                </a:highlight>
                <a:latin typeface="Nunito Sans"/>
                <a:ea typeface="Nunito Sans"/>
                <a:cs typeface="Nunito Sans"/>
                <a:sym typeface="Nunito Sans"/>
              </a:rPr>
              <a:t>Cc :   Freepik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Prerequisites for Learning React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4" name="Google Shape;204;p32"/>
          <p:cNvSpPr txBox="1"/>
          <p:nvPr>
            <p:ph idx="4294967295" type="body"/>
          </p:nvPr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HTML and CSS: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1" marL="9144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semantic HTML tags comprised the fundamental principles in understanding the format of JSX or Javascript XML to build React-based applications.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9144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1" marL="9144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300"/>
              <a:buFont typeface="Nunito Sans"/>
              <a:buChar char="•"/>
            </a:pPr>
            <a:r>
              <a:rPr lang="id" sz="1300">
                <a:solidFill>
                  <a:srgbClr val="292929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the box-model, selectors and classes, as well as mobile-responsiveness are critical in understanding the dynamism and intractability of user-interfaces</a:t>
            </a:r>
            <a:endParaRPr sz="1300">
              <a:solidFill>
                <a:srgbClr val="292929"/>
              </a:solidFill>
              <a:highlight>
                <a:srgbClr val="FFFFFF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9144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92929"/>
              </a:solidFill>
              <a:highlight>
                <a:srgbClr val="FFFFFF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1" marL="9144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300"/>
              <a:buFont typeface="Nunito Sans"/>
              <a:buChar char="•"/>
            </a:pPr>
            <a:r>
              <a:rPr lang="id" sz="1300">
                <a:solidFill>
                  <a:srgbClr val="292929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both languages are done entirely in JS, and stored as local or global variables</a:t>
            </a:r>
            <a:endParaRPr sz="1300">
              <a:solidFill>
                <a:srgbClr val="292929"/>
              </a:solidFill>
              <a:highlight>
                <a:srgbClr val="FFFFFF"/>
              </a:highlight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205" name="Google Shape;205;p32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06" name="Google Shape;2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2476" y="884400"/>
            <a:ext cx="3374675" cy="3374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2"/>
          <p:cNvSpPr txBox="1"/>
          <p:nvPr/>
        </p:nvSpPr>
        <p:spPr>
          <a:xfrm>
            <a:off x="5459813" y="4307725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solidFill>
                  <a:srgbClr val="292929"/>
                </a:solidFill>
                <a:highlight>
                  <a:schemeClr val="lt1"/>
                </a:highlight>
                <a:latin typeface="Nunito Sans"/>
                <a:ea typeface="Nunito Sans"/>
                <a:cs typeface="Nunito Sans"/>
                <a:sym typeface="Nunito Sans"/>
              </a:rPr>
              <a:t>Cc :   Freepik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Prerequisites for Learning React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4" name="Google Shape;214;p33"/>
          <p:cNvSpPr txBox="1"/>
          <p:nvPr>
            <p:ph idx="4294967295" type="body"/>
          </p:nvPr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A visualization of JSX :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215" name="Google Shape;215;p33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6" name="Google Shape;21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900" y="1766353"/>
            <a:ext cx="4398811" cy="305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