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6B4BD6E-F1F4-4989-9136-426A5A66B352}" type="datetimeFigureOut">
              <a:rPr lang="es-MX" smtClean="0"/>
              <a:t>06/05/2019</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9B33573-FE4A-4221-95B5-C1AA21C1809F}"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338263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B4BD6E-F1F4-4989-9136-426A5A66B352}"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349433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B4BD6E-F1F4-4989-9136-426A5A66B352}"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40162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B4BD6E-F1F4-4989-9136-426A5A66B352}"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51269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6B4BD6E-F1F4-4989-9136-426A5A66B352}" type="datetimeFigureOut">
              <a:rPr lang="es-MX" smtClean="0"/>
              <a:t>06/05/2019</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9B33573-FE4A-4221-95B5-C1AA21C1809F}"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498717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6B4BD6E-F1F4-4989-9136-426A5A66B352}"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307652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B4BD6E-F1F4-4989-9136-426A5A66B352}" type="datetimeFigureOut">
              <a:rPr lang="es-MX" smtClean="0"/>
              <a:t>06/05/2019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90934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6B4BD6E-F1F4-4989-9136-426A5A66B352}" type="datetimeFigureOut">
              <a:rPr lang="es-MX" smtClean="0"/>
              <a:t>06/05/2019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379219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4BD6E-F1F4-4989-9136-426A5A66B352}" type="datetimeFigureOut">
              <a:rPr lang="es-MX" smtClean="0"/>
              <a:t>06/05/2019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9B33573-FE4A-4221-95B5-C1AA21C1809F}" type="slidenum">
              <a:rPr lang="es-MX" smtClean="0"/>
              <a:t>‹Nº›</a:t>
            </a:fld>
            <a:endParaRPr lang="es-MX"/>
          </a:p>
        </p:txBody>
      </p:sp>
    </p:spTree>
    <p:extLst>
      <p:ext uri="{BB962C8B-B14F-4D97-AF65-F5344CB8AC3E}">
        <p14:creationId xmlns:p14="http://schemas.microsoft.com/office/powerpoint/2010/main" val="25542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6B4BD6E-F1F4-4989-9136-426A5A66B352}" type="datetimeFigureOut">
              <a:rPr lang="es-MX" smtClean="0"/>
              <a:t>06/05/2019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B33573-FE4A-4221-95B5-C1AA21C1809F}"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888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6B4BD6E-F1F4-4989-9136-426A5A66B352}" type="datetimeFigureOut">
              <a:rPr lang="es-MX" smtClean="0"/>
              <a:t>06/05/2019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B33573-FE4A-4221-95B5-C1AA21C1809F}"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446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6B4BD6E-F1F4-4989-9136-426A5A66B352}" type="datetimeFigureOut">
              <a:rPr lang="es-MX" smtClean="0"/>
              <a:t>06/05/2019</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9B33573-FE4A-4221-95B5-C1AA21C1809F}"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0925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1B902-4AD6-44BB-9583-7907A00084A2}"/>
              </a:ext>
            </a:extLst>
          </p:cNvPr>
          <p:cNvSpPr>
            <a:spLocks noGrp="1"/>
          </p:cNvSpPr>
          <p:nvPr>
            <p:ph type="ctrTitle"/>
          </p:nvPr>
        </p:nvSpPr>
        <p:spPr>
          <a:xfrm>
            <a:off x="1524000" y="2621018"/>
            <a:ext cx="9144000" cy="2758964"/>
          </a:xfrm>
        </p:spPr>
        <p:txBody>
          <a:bodyPr>
            <a:normAutofit fontScale="90000"/>
          </a:bodyPr>
          <a:lstStyle/>
          <a:p>
            <a:r>
              <a:rPr lang="es-ES" b="1" dirty="0"/>
              <a:t>Programación orientada a objetos en PHP</a:t>
            </a:r>
            <a:br>
              <a:rPr lang="es-MX" dirty="0"/>
            </a:br>
            <a:endParaRPr lang="es-MX" dirty="0"/>
          </a:p>
        </p:txBody>
      </p:sp>
      <p:pic>
        <p:nvPicPr>
          <p:cNvPr id="4" name="Imagen 3">
            <a:extLst>
              <a:ext uri="{FF2B5EF4-FFF2-40B4-BE49-F238E27FC236}">
                <a16:creationId xmlns:a16="http://schemas.microsoft.com/office/drawing/2014/main" id="{5113793D-7F96-41E3-B5CD-1831B6FE2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722" y="241773"/>
            <a:ext cx="1960216" cy="1009511"/>
          </a:xfrm>
          <a:prstGeom prst="rect">
            <a:avLst/>
          </a:prstGeom>
        </p:spPr>
      </p:pic>
    </p:spTree>
    <p:extLst>
      <p:ext uri="{BB962C8B-B14F-4D97-AF65-F5344CB8AC3E}">
        <p14:creationId xmlns:p14="http://schemas.microsoft.com/office/powerpoint/2010/main" val="98476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2A69-2798-4B03-A36C-CCD4EBCAB528}"/>
              </a:ext>
            </a:extLst>
          </p:cNvPr>
          <p:cNvSpPr>
            <a:spLocks noGrp="1"/>
          </p:cNvSpPr>
          <p:nvPr>
            <p:ph type="title"/>
          </p:nvPr>
        </p:nvSpPr>
        <p:spPr/>
        <p:txBody>
          <a:bodyPr/>
          <a:lstStyle/>
          <a:p>
            <a:pPr algn="ctr"/>
            <a:r>
              <a:rPr lang="es-MX" b="1" dirty="0"/>
              <a:t>Reglas de estilo sugeridas</a:t>
            </a:r>
            <a:r>
              <a:rPr lang="es-MX" dirty="0"/>
              <a:t> </a:t>
            </a:r>
          </a:p>
        </p:txBody>
      </p:sp>
      <p:sp>
        <p:nvSpPr>
          <p:cNvPr id="3" name="Marcador de contenido 2">
            <a:extLst>
              <a:ext uri="{FF2B5EF4-FFF2-40B4-BE49-F238E27FC236}">
                <a16:creationId xmlns:a16="http://schemas.microsoft.com/office/drawing/2014/main" id="{393486D3-F593-4E8A-BDAB-3F0B8E56C06E}"/>
              </a:ext>
            </a:extLst>
          </p:cNvPr>
          <p:cNvSpPr>
            <a:spLocks noGrp="1"/>
          </p:cNvSpPr>
          <p:nvPr>
            <p:ph idx="1"/>
          </p:nvPr>
        </p:nvSpPr>
        <p:spPr>
          <a:xfrm>
            <a:off x="1371600" y="1626268"/>
            <a:ext cx="9601200" cy="1155031"/>
          </a:xfrm>
        </p:spPr>
        <p:txBody>
          <a:bodyPr/>
          <a:lstStyle/>
          <a:p>
            <a:r>
              <a:rPr lang="es-ES" dirty="0"/>
              <a:t>Utilizar CamelCase para el nombre de las clases. La llave de apertura en la misma línea que el nombre de la clase, permite una mejor legibilidad del código.</a:t>
            </a:r>
            <a:endParaRPr lang="es-MX" dirty="0"/>
          </a:p>
        </p:txBody>
      </p:sp>
      <p:sp>
        <p:nvSpPr>
          <p:cNvPr id="4" name="Título 1">
            <a:extLst>
              <a:ext uri="{FF2B5EF4-FFF2-40B4-BE49-F238E27FC236}">
                <a16:creationId xmlns:a16="http://schemas.microsoft.com/office/drawing/2014/main" id="{5C3DAEF6-ACA8-4454-9642-3A947F1FEDF7}"/>
              </a:ext>
            </a:extLst>
          </p:cNvPr>
          <p:cNvSpPr txBox="1">
            <a:spLocks/>
          </p:cNvSpPr>
          <p:nvPr/>
        </p:nvSpPr>
        <p:spPr>
          <a:xfrm>
            <a:off x="1371600" y="717883"/>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MX" b="1"/>
              <a:t>Reglas de estilo sugeridas</a:t>
            </a:r>
            <a:r>
              <a:rPr lang="es-MX"/>
              <a:t> </a:t>
            </a:r>
            <a:endParaRPr lang="es-MX" dirty="0"/>
          </a:p>
        </p:txBody>
      </p:sp>
      <p:sp>
        <p:nvSpPr>
          <p:cNvPr id="5" name="Título 1">
            <a:extLst>
              <a:ext uri="{FF2B5EF4-FFF2-40B4-BE49-F238E27FC236}">
                <a16:creationId xmlns:a16="http://schemas.microsoft.com/office/drawing/2014/main" id="{3A5C39B9-E341-408B-9CFA-3C7C14CB83C9}"/>
              </a:ext>
            </a:extLst>
          </p:cNvPr>
          <p:cNvSpPr txBox="1">
            <a:spLocks/>
          </p:cNvSpPr>
          <p:nvPr/>
        </p:nvSpPr>
        <p:spPr>
          <a:xfrm>
            <a:off x="1295400" y="268605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MX" b="1" dirty="0"/>
              <a:t>Herencia de Clases</a:t>
            </a:r>
          </a:p>
        </p:txBody>
      </p:sp>
      <p:sp>
        <p:nvSpPr>
          <p:cNvPr id="6" name="Marcador de contenido 2">
            <a:extLst>
              <a:ext uri="{FF2B5EF4-FFF2-40B4-BE49-F238E27FC236}">
                <a16:creationId xmlns:a16="http://schemas.microsoft.com/office/drawing/2014/main" id="{11158F27-EEC9-4660-A303-CA035D9AF5C3}"/>
              </a:ext>
            </a:extLst>
          </p:cNvPr>
          <p:cNvSpPr txBox="1">
            <a:spLocks/>
          </p:cNvSpPr>
          <p:nvPr/>
        </p:nvSpPr>
        <p:spPr>
          <a:xfrm>
            <a:off x="1371600" y="3594434"/>
            <a:ext cx="9601200" cy="1155031"/>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dirty="0"/>
              <a:t>Los objetos pueden heredar propiedades y métodos de otros objetos. Para ello, PHP permite la “extensión” (herencia) de clases, cuya característica representa la relación existente entre diferentes objetos. Para definir una clase como extensión de una clase “padre” se utiliza la palabra clave extends.</a:t>
            </a:r>
            <a:endParaRPr lang="es-MX" dirty="0"/>
          </a:p>
        </p:txBody>
      </p:sp>
      <p:pic>
        <p:nvPicPr>
          <p:cNvPr id="7" name="Imagen 6">
            <a:extLst>
              <a:ext uri="{FF2B5EF4-FFF2-40B4-BE49-F238E27FC236}">
                <a16:creationId xmlns:a16="http://schemas.microsoft.com/office/drawing/2014/main" id="{DF6B24C0-8439-4256-A681-2A5085853E07}"/>
              </a:ext>
            </a:extLst>
          </p:cNvPr>
          <p:cNvPicPr>
            <a:picLocks noChangeAspect="1"/>
          </p:cNvPicPr>
          <p:nvPr/>
        </p:nvPicPr>
        <p:blipFill>
          <a:blip r:embed="rId2"/>
          <a:stretch>
            <a:fillRect/>
          </a:stretch>
        </p:blipFill>
        <p:spPr>
          <a:xfrm>
            <a:off x="7972926" y="4654217"/>
            <a:ext cx="3497117" cy="2118206"/>
          </a:xfrm>
          <a:prstGeom prst="rect">
            <a:avLst/>
          </a:prstGeom>
        </p:spPr>
      </p:pic>
      <p:pic>
        <p:nvPicPr>
          <p:cNvPr id="8" name="Imagen 7">
            <a:extLst>
              <a:ext uri="{FF2B5EF4-FFF2-40B4-BE49-F238E27FC236}">
                <a16:creationId xmlns:a16="http://schemas.microsoft.com/office/drawing/2014/main" id="{E5D6055B-EAB8-4B99-B979-30885DBBC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164402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2E68A-2FCE-44AD-AD26-BEED2C254D44}"/>
              </a:ext>
            </a:extLst>
          </p:cNvPr>
          <p:cNvSpPr>
            <a:spLocks noGrp="1"/>
          </p:cNvSpPr>
          <p:nvPr>
            <p:ph type="title"/>
          </p:nvPr>
        </p:nvSpPr>
        <p:spPr>
          <a:xfrm>
            <a:off x="1371600" y="579521"/>
            <a:ext cx="9601200" cy="822158"/>
          </a:xfrm>
        </p:spPr>
        <p:txBody>
          <a:bodyPr/>
          <a:lstStyle/>
          <a:p>
            <a:r>
              <a:rPr lang="es-MX" b="1" dirty="0"/>
              <a:t>Declaración de clases abstractas</a:t>
            </a:r>
          </a:p>
        </p:txBody>
      </p:sp>
      <p:sp>
        <p:nvSpPr>
          <p:cNvPr id="3" name="Marcador de contenido 2">
            <a:extLst>
              <a:ext uri="{FF2B5EF4-FFF2-40B4-BE49-F238E27FC236}">
                <a16:creationId xmlns:a16="http://schemas.microsoft.com/office/drawing/2014/main" id="{83E86A24-2C44-4212-9A45-AB3DBD2908A1}"/>
              </a:ext>
            </a:extLst>
          </p:cNvPr>
          <p:cNvSpPr>
            <a:spLocks noGrp="1"/>
          </p:cNvSpPr>
          <p:nvPr>
            <p:ph idx="1"/>
          </p:nvPr>
        </p:nvSpPr>
        <p:spPr>
          <a:xfrm>
            <a:off x="1371600" y="1401679"/>
            <a:ext cx="9938084" cy="5047247"/>
          </a:xfrm>
        </p:spPr>
        <p:txBody>
          <a:bodyPr/>
          <a:lstStyle/>
          <a:p>
            <a:r>
              <a:rPr lang="es-ES" dirty="0"/>
              <a:t>Las clases abstractas son aquellas que no necesitan ser instanciadas pero sin embargo, serán heredadas en algún momento. Se definen anteponiendo la palabra clave abstract:</a:t>
            </a:r>
            <a:endParaRPr lang="es-MX" dirty="0"/>
          </a:p>
        </p:txBody>
      </p:sp>
      <p:pic>
        <p:nvPicPr>
          <p:cNvPr id="4" name="Imagen 3">
            <a:extLst>
              <a:ext uri="{FF2B5EF4-FFF2-40B4-BE49-F238E27FC236}">
                <a16:creationId xmlns:a16="http://schemas.microsoft.com/office/drawing/2014/main" id="{5CBB7395-05DC-4D9C-84F7-0CA4EEACB01E}"/>
              </a:ext>
            </a:extLst>
          </p:cNvPr>
          <p:cNvPicPr>
            <a:picLocks noChangeAspect="1"/>
          </p:cNvPicPr>
          <p:nvPr/>
        </p:nvPicPr>
        <p:blipFill>
          <a:blip r:embed="rId2"/>
          <a:stretch>
            <a:fillRect/>
          </a:stretch>
        </p:blipFill>
        <p:spPr>
          <a:xfrm>
            <a:off x="6172200" y="2350932"/>
            <a:ext cx="5257942" cy="2156135"/>
          </a:xfrm>
          <a:prstGeom prst="rect">
            <a:avLst/>
          </a:prstGeom>
        </p:spPr>
      </p:pic>
      <p:sp>
        <p:nvSpPr>
          <p:cNvPr id="5" name="Rectángulo 4">
            <a:extLst>
              <a:ext uri="{FF2B5EF4-FFF2-40B4-BE49-F238E27FC236}">
                <a16:creationId xmlns:a16="http://schemas.microsoft.com/office/drawing/2014/main" id="{0EC5590F-7071-4E24-AC86-D6163F868736}"/>
              </a:ext>
            </a:extLst>
          </p:cNvPr>
          <p:cNvSpPr/>
          <p:nvPr/>
        </p:nvSpPr>
        <p:spPr>
          <a:xfrm>
            <a:off x="1604211" y="4971598"/>
            <a:ext cx="6096000" cy="1477328"/>
          </a:xfrm>
          <a:prstGeom prst="rect">
            <a:avLst/>
          </a:prstGeom>
        </p:spPr>
        <p:txBody>
          <a:bodyPr>
            <a:spAutoFit/>
          </a:bodyPr>
          <a:lstStyle/>
          <a:p>
            <a:r>
              <a:rPr lang="es-ES" dirty="0"/>
              <a:t>Este tipo de clases, será la que contenga métodos abstractos (que veremos más adelante) y generalmente, su finalidad, es la de declarar clases “genéricas” que necesitan ser declaradas pero a las cuales, no se puede otorgar una definición precisa</a:t>
            </a:r>
            <a:endParaRPr lang="es-MX" dirty="0"/>
          </a:p>
        </p:txBody>
      </p:sp>
      <p:pic>
        <p:nvPicPr>
          <p:cNvPr id="6" name="Imagen 5">
            <a:extLst>
              <a:ext uri="{FF2B5EF4-FFF2-40B4-BE49-F238E27FC236}">
                <a16:creationId xmlns:a16="http://schemas.microsoft.com/office/drawing/2014/main" id="{D6CA81C1-E487-496C-AC15-9523D7384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096" y="5542546"/>
            <a:ext cx="1960216" cy="1009511"/>
          </a:xfrm>
          <a:prstGeom prst="rect">
            <a:avLst/>
          </a:prstGeom>
        </p:spPr>
      </p:pic>
    </p:spTree>
    <p:extLst>
      <p:ext uri="{BB962C8B-B14F-4D97-AF65-F5344CB8AC3E}">
        <p14:creationId xmlns:p14="http://schemas.microsoft.com/office/powerpoint/2010/main" val="408519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4B627-850E-4FD7-A6CF-037859705D48}"/>
              </a:ext>
            </a:extLst>
          </p:cNvPr>
          <p:cNvSpPr>
            <a:spLocks noGrp="1"/>
          </p:cNvSpPr>
          <p:nvPr>
            <p:ph type="title"/>
          </p:nvPr>
        </p:nvSpPr>
        <p:spPr/>
        <p:txBody>
          <a:bodyPr/>
          <a:lstStyle/>
          <a:p>
            <a:r>
              <a:rPr lang="es-MX" b="1" dirty="0"/>
              <a:t>Declaración de Clases finales en PHP</a:t>
            </a:r>
          </a:p>
        </p:txBody>
      </p:sp>
      <p:pic>
        <p:nvPicPr>
          <p:cNvPr id="4" name="Marcador de contenido 3">
            <a:extLst>
              <a:ext uri="{FF2B5EF4-FFF2-40B4-BE49-F238E27FC236}">
                <a16:creationId xmlns:a16="http://schemas.microsoft.com/office/drawing/2014/main" id="{1FBB3A27-FCFF-43BB-A2CB-B21A9D5AE531}"/>
              </a:ext>
            </a:extLst>
          </p:cNvPr>
          <p:cNvPicPr>
            <a:picLocks noGrp="1" noChangeAspect="1"/>
          </p:cNvPicPr>
          <p:nvPr>
            <p:ph idx="1"/>
          </p:nvPr>
        </p:nvPicPr>
        <p:blipFill>
          <a:blip r:embed="rId2"/>
          <a:stretch>
            <a:fillRect/>
          </a:stretch>
        </p:blipFill>
        <p:spPr>
          <a:xfrm>
            <a:off x="1451810" y="1882005"/>
            <a:ext cx="4488671" cy="1855805"/>
          </a:xfrm>
          <a:prstGeom prst="rect">
            <a:avLst/>
          </a:prstGeom>
        </p:spPr>
      </p:pic>
      <p:pic>
        <p:nvPicPr>
          <p:cNvPr id="5" name="Imagen 4">
            <a:extLst>
              <a:ext uri="{FF2B5EF4-FFF2-40B4-BE49-F238E27FC236}">
                <a16:creationId xmlns:a16="http://schemas.microsoft.com/office/drawing/2014/main" id="{4DFD80E0-53EC-4222-9CED-1DA83012E9B9}"/>
              </a:ext>
            </a:extLst>
          </p:cNvPr>
          <p:cNvPicPr>
            <a:picLocks noChangeAspect="1"/>
          </p:cNvPicPr>
          <p:nvPr/>
        </p:nvPicPr>
        <p:blipFill>
          <a:blip r:embed="rId3"/>
          <a:stretch>
            <a:fillRect/>
          </a:stretch>
        </p:blipFill>
        <p:spPr>
          <a:xfrm>
            <a:off x="6096000" y="4031120"/>
            <a:ext cx="5398953" cy="1952586"/>
          </a:xfrm>
          <a:prstGeom prst="rect">
            <a:avLst/>
          </a:prstGeom>
        </p:spPr>
      </p:pic>
      <p:pic>
        <p:nvPicPr>
          <p:cNvPr id="6" name="Imagen 5">
            <a:extLst>
              <a:ext uri="{FF2B5EF4-FFF2-40B4-BE49-F238E27FC236}">
                <a16:creationId xmlns:a16="http://schemas.microsoft.com/office/drawing/2014/main" id="{02AC49F9-6027-4022-A519-F049B8941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172465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FF7B9-434A-46BD-9A03-9A4B0F3E9190}"/>
              </a:ext>
            </a:extLst>
          </p:cNvPr>
          <p:cNvSpPr>
            <a:spLocks noGrp="1"/>
          </p:cNvSpPr>
          <p:nvPr>
            <p:ph type="title"/>
          </p:nvPr>
        </p:nvSpPr>
        <p:spPr/>
        <p:txBody>
          <a:bodyPr/>
          <a:lstStyle/>
          <a:p>
            <a:pPr algn="ctr"/>
            <a:r>
              <a:rPr lang="es-MX" b="1" dirty="0"/>
              <a:t>Objetos e instancias </a:t>
            </a:r>
          </a:p>
        </p:txBody>
      </p:sp>
      <p:sp>
        <p:nvSpPr>
          <p:cNvPr id="3" name="Marcador de contenido 2">
            <a:extLst>
              <a:ext uri="{FF2B5EF4-FFF2-40B4-BE49-F238E27FC236}">
                <a16:creationId xmlns:a16="http://schemas.microsoft.com/office/drawing/2014/main" id="{B998A226-91B9-4247-91C2-A8C704EA7E07}"/>
              </a:ext>
            </a:extLst>
          </p:cNvPr>
          <p:cNvSpPr>
            <a:spLocks noGrp="1"/>
          </p:cNvSpPr>
          <p:nvPr>
            <p:ph idx="1"/>
          </p:nvPr>
        </p:nvSpPr>
        <p:spPr>
          <a:xfrm>
            <a:off x="1371600" y="1505952"/>
            <a:ext cx="9601200" cy="1056774"/>
          </a:xfrm>
        </p:spPr>
        <p:txBody>
          <a:bodyPr/>
          <a:lstStyle/>
          <a:p>
            <a:r>
              <a:rPr lang="es-ES" dirty="0"/>
              <a:t>Una vez que las clases han sido declaradas, es necesario crear los objetos y utilizarlos, aunque hemos visto que algunas clases, como las clases abstractas son solo modelos para otras, y por lo tanto no necesitan instanciar al objeto.</a:t>
            </a:r>
            <a:endParaRPr lang="es-MX" dirty="0"/>
          </a:p>
        </p:txBody>
      </p:sp>
      <p:sp>
        <p:nvSpPr>
          <p:cNvPr id="5" name="Título 1">
            <a:extLst>
              <a:ext uri="{FF2B5EF4-FFF2-40B4-BE49-F238E27FC236}">
                <a16:creationId xmlns:a16="http://schemas.microsoft.com/office/drawing/2014/main" id="{762FF6DD-185E-4D3B-9C11-794D4754BD0B}"/>
              </a:ext>
            </a:extLst>
          </p:cNvPr>
          <p:cNvSpPr txBox="1">
            <a:spLocks/>
          </p:cNvSpPr>
          <p:nvPr/>
        </p:nvSpPr>
        <p:spPr>
          <a:xfrm>
            <a:off x="1371600" y="2658981"/>
            <a:ext cx="9601200" cy="9294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MX" b="1" dirty="0"/>
              <a:t>Instanciar una clase</a:t>
            </a:r>
          </a:p>
        </p:txBody>
      </p:sp>
      <p:sp>
        <p:nvSpPr>
          <p:cNvPr id="6" name="Marcador de contenido 2">
            <a:extLst>
              <a:ext uri="{FF2B5EF4-FFF2-40B4-BE49-F238E27FC236}">
                <a16:creationId xmlns:a16="http://schemas.microsoft.com/office/drawing/2014/main" id="{84E159AA-2E6B-4ABB-A5A8-77AEF0257C73}"/>
              </a:ext>
            </a:extLst>
          </p:cNvPr>
          <p:cNvSpPr txBox="1">
            <a:spLocks/>
          </p:cNvSpPr>
          <p:nvPr/>
        </p:nvSpPr>
        <p:spPr>
          <a:xfrm>
            <a:off x="1371600" y="3346782"/>
            <a:ext cx="9601200" cy="105677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dirty="0"/>
              <a:t>Para instanciar una clase, solo es necesario utilizar la palabra clave new. El objeto será creado, asignando esta instancia a una variable (la cual, adoptará la forma de objeto). Lógicamente, la clase debe haber sido declarada antes de ser instanciada.</a:t>
            </a:r>
            <a:endParaRPr lang="es-MX" dirty="0"/>
          </a:p>
        </p:txBody>
      </p:sp>
      <p:pic>
        <p:nvPicPr>
          <p:cNvPr id="7" name="Imagen 6">
            <a:extLst>
              <a:ext uri="{FF2B5EF4-FFF2-40B4-BE49-F238E27FC236}">
                <a16:creationId xmlns:a16="http://schemas.microsoft.com/office/drawing/2014/main" id="{FA212A9F-F33F-40D3-9C5E-53FC84C4B4E2}"/>
              </a:ext>
            </a:extLst>
          </p:cNvPr>
          <p:cNvPicPr>
            <a:picLocks noChangeAspect="1"/>
          </p:cNvPicPr>
          <p:nvPr/>
        </p:nvPicPr>
        <p:blipFill>
          <a:blip r:embed="rId2"/>
          <a:stretch>
            <a:fillRect/>
          </a:stretch>
        </p:blipFill>
        <p:spPr>
          <a:xfrm>
            <a:off x="7744326" y="4403556"/>
            <a:ext cx="4054191" cy="2255715"/>
          </a:xfrm>
          <a:prstGeom prst="rect">
            <a:avLst/>
          </a:prstGeom>
        </p:spPr>
      </p:pic>
      <p:pic>
        <p:nvPicPr>
          <p:cNvPr id="8" name="Imagen 7">
            <a:extLst>
              <a:ext uri="{FF2B5EF4-FFF2-40B4-BE49-F238E27FC236}">
                <a16:creationId xmlns:a16="http://schemas.microsoft.com/office/drawing/2014/main" id="{277329CE-B9BE-4A45-ACC2-7B34485A2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10424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66A01-8AE1-4019-AF15-70E36421066B}"/>
              </a:ext>
            </a:extLst>
          </p:cNvPr>
          <p:cNvSpPr>
            <a:spLocks noGrp="1"/>
          </p:cNvSpPr>
          <p:nvPr>
            <p:ph type="title"/>
          </p:nvPr>
        </p:nvSpPr>
        <p:spPr>
          <a:xfrm>
            <a:off x="1371600" y="348916"/>
            <a:ext cx="9601200" cy="757989"/>
          </a:xfrm>
        </p:spPr>
        <p:txBody>
          <a:bodyPr>
            <a:normAutofit/>
          </a:bodyPr>
          <a:lstStyle/>
          <a:p>
            <a:r>
              <a:rPr lang="es-MX" sz="4000" dirty="0"/>
              <a:t>Reglas para la instanciación de los objetos</a:t>
            </a:r>
          </a:p>
        </p:txBody>
      </p:sp>
      <p:sp>
        <p:nvSpPr>
          <p:cNvPr id="3" name="Marcador de contenido 2">
            <a:extLst>
              <a:ext uri="{FF2B5EF4-FFF2-40B4-BE49-F238E27FC236}">
                <a16:creationId xmlns:a16="http://schemas.microsoft.com/office/drawing/2014/main" id="{99BABE52-5EB2-4060-AD18-3A5EC7A2F3C5}"/>
              </a:ext>
            </a:extLst>
          </p:cNvPr>
          <p:cNvSpPr>
            <a:spLocks noGrp="1"/>
          </p:cNvSpPr>
          <p:nvPr>
            <p:ph idx="1"/>
          </p:nvPr>
        </p:nvSpPr>
        <p:spPr>
          <a:xfrm>
            <a:off x="1371600" y="1269331"/>
            <a:ext cx="9601200" cy="1323474"/>
          </a:xfrm>
        </p:spPr>
        <p:txBody>
          <a:bodyPr/>
          <a:lstStyle/>
          <a:p>
            <a:r>
              <a:rPr lang="es-ES" dirty="0"/>
              <a:t>Se recomienda utilizar nombres de variables (objetos) descriptivos, siempre con guion bajo al comenzar, la primera letra debe ser en minúscula, y la siguiente palabra en mayúscula. Por ejemplo si el nombre de la clase es nombreClasecomo variable utilizar $_nombreClase</a:t>
            </a:r>
            <a:endParaRPr lang="es-MX" dirty="0"/>
          </a:p>
        </p:txBody>
      </p:sp>
      <p:sp>
        <p:nvSpPr>
          <p:cNvPr id="4" name="Título 1">
            <a:extLst>
              <a:ext uri="{FF2B5EF4-FFF2-40B4-BE49-F238E27FC236}">
                <a16:creationId xmlns:a16="http://schemas.microsoft.com/office/drawing/2014/main" id="{82F4925F-049B-4ED0-8A33-A05B7627262F}"/>
              </a:ext>
            </a:extLst>
          </p:cNvPr>
          <p:cNvSpPr txBox="1">
            <a:spLocks/>
          </p:cNvSpPr>
          <p:nvPr/>
        </p:nvSpPr>
        <p:spPr>
          <a:xfrm>
            <a:off x="1371600" y="2755231"/>
            <a:ext cx="9601200" cy="757989"/>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ES" sz="4000" dirty="0"/>
              <a:t>Definición de atributos o propiedades en PHP</a:t>
            </a:r>
            <a:endParaRPr lang="es-MX" sz="4000" dirty="0"/>
          </a:p>
        </p:txBody>
      </p:sp>
      <p:sp>
        <p:nvSpPr>
          <p:cNvPr id="5" name="Marcador de contenido 2">
            <a:extLst>
              <a:ext uri="{FF2B5EF4-FFF2-40B4-BE49-F238E27FC236}">
                <a16:creationId xmlns:a16="http://schemas.microsoft.com/office/drawing/2014/main" id="{5C729035-5E9E-4833-82BA-D6BE6ECBEAE3}"/>
              </a:ext>
            </a:extLst>
          </p:cNvPr>
          <p:cNvSpPr txBox="1">
            <a:spLocks/>
          </p:cNvSpPr>
          <p:nvPr/>
        </p:nvSpPr>
        <p:spPr>
          <a:xfrm>
            <a:off x="1295400" y="3513220"/>
            <a:ext cx="9601200" cy="75197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 dirty="0"/>
              <a:t>Las propiedades representan ciertas características del objeto en sí mismo. Se definen anteponiendo la palabra clave </a:t>
            </a:r>
            <a:r>
              <a:rPr lang="es-ES" b="1" dirty="0" err="1"/>
              <a:t>var</a:t>
            </a:r>
            <a:r>
              <a:rPr lang="es-ES" dirty="0"/>
              <a:t> al nombre de la variable (propiedad). </a:t>
            </a:r>
            <a:endParaRPr lang="es-MX" dirty="0"/>
          </a:p>
        </p:txBody>
      </p:sp>
      <p:pic>
        <p:nvPicPr>
          <p:cNvPr id="6" name="Imagen 5">
            <a:extLst>
              <a:ext uri="{FF2B5EF4-FFF2-40B4-BE49-F238E27FC236}">
                <a16:creationId xmlns:a16="http://schemas.microsoft.com/office/drawing/2014/main" id="{BD2A3F5E-F3F6-4A4C-9C77-8A576790B476}"/>
              </a:ext>
            </a:extLst>
          </p:cNvPr>
          <p:cNvPicPr>
            <a:picLocks noChangeAspect="1"/>
          </p:cNvPicPr>
          <p:nvPr/>
        </p:nvPicPr>
        <p:blipFill>
          <a:blip r:embed="rId2"/>
          <a:stretch>
            <a:fillRect/>
          </a:stretch>
        </p:blipFill>
        <p:spPr>
          <a:xfrm>
            <a:off x="8468805" y="4376984"/>
            <a:ext cx="2568163" cy="2423370"/>
          </a:xfrm>
          <a:prstGeom prst="rect">
            <a:avLst/>
          </a:prstGeom>
        </p:spPr>
      </p:pic>
      <p:pic>
        <p:nvPicPr>
          <p:cNvPr id="7" name="Imagen 6">
            <a:extLst>
              <a:ext uri="{FF2B5EF4-FFF2-40B4-BE49-F238E27FC236}">
                <a16:creationId xmlns:a16="http://schemas.microsoft.com/office/drawing/2014/main" id="{4D36D45C-DD86-48EB-A68F-0FCC1ACA5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329177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BF35D-4792-411E-8199-4E25D3EFA390}"/>
              </a:ext>
            </a:extLst>
          </p:cNvPr>
          <p:cNvSpPr>
            <a:spLocks noGrp="1"/>
          </p:cNvSpPr>
          <p:nvPr>
            <p:ph type="title"/>
          </p:nvPr>
        </p:nvSpPr>
        <p:spPr>
          <a:xfrm>
            <a:off x="1371600" y="332874"/>
            <a:ext cx="9601200" cy="790074"/>
          </a:xfrm>
        </p:spPr>
        <p:txBody>
          <a:bodyPr/>
          <a:lstStyle/>
          <a:p>
            <a:pPr algn="ctr"/>
            <a:r>
              <a:rPr lang="es-ES" b="1" dirty="0"/>
              <a:t>Nivel de acceso</a:t>
            </a:r>
            <a:r>
              <a:rPr lang="es-ES" dirty="0"/>
              <a:t> </a:t>
            </a:r>
            <a:endParaRPr lang="es-MX" dirty="0"/>
          </a:p>
        </p:txBody>
      </p:sp>
      <p:sp>
        <p:nvSpPr>
          <p:cNvPr id="3" name="Marcador de contenido 2">
            <a:extLst>
              <a:ext uri="{FF2B5EF4-FFF2-40B4-BE49-F238E27FC236}">
                <a16:creationId xmlns:a16="http://schemas.microsoft.com/office/drawing/2014/main" id="{B5522DD5-182B-459E-A598-2BCB8FD9F4DC}"/>
              </a:ext>
            </a:extLst>
          </p:cNvPr>
          <p:cNvSpPr>
            <a:spLocks noGrp="1"/>
          </p:cNvSpPr>
          <p:nvPr>
            <p:ph idx="1"/>
          </p:nvPr>
        </p:nvSpPr>
        <p:spPr>
          <a:xfrm>
            <a:off x="1371600" y="1122948"/>
            <a:ext cx="9601200" cy="5550568"/>
          </a:xfrm>
        </p:spPr>
        <p:txBody>
          <a:bodyPr/>
          <a:lstStyle/>
          <a:p>
            <a:r>
              <a:rPr lang="es-MX" b="1" dirty="0"/>
              <a:t>Propiedades públicas</a:t>
            </a:r>
          </a:p>
          <a:p>
            <a:pPr lvl="1"/>
            <a:r>
              <a:rPr lang="es-ES" dirty="0"/>
              <a:t>Las propiedades públicas se definen anteponiendo la palabra clave </a:t>
            </a:r>
            <a:r>
              <a:rPr lang="es-ES" b="1" dirty="0"/>
              <a:t>public</a:t>
            </a:r>
            <a:r>
              <a:rPr lang="es-ES" dirty="0"/>
              <a:t> al nombre de la variable. Éstas, pueden ser accedidas desde cualquier parte de la aplicación, sin restricción.</a:t>
            </a:r>
          </a:p>
          <a:p>
            <a:endParaRPr lang="es-MX" dirty="0"/>
          </a:p>
          <a:p>
            <a:endParaRPr lang="es-MX" dirty="0"/>
          </a:p>
          <a:p>
            <a:endParaRPr lang="es-MX" dirty="0"/>
          </a:p>
          <a:p>
            <a:r>
              <a:rPr lang="es-MX" b="1" dirty="0"/>
              <a:t>Propiedades privadas</a:t>
            </a:r>
            <a:endParaRPr lang="es-ES" b="1" dirty="0"/>
          </a:p>
          <a:p>
            <a:pPr lvl="1"/>
            <a:r>
              <a:rPr lang="es-ES" dirty="0"/>
              <a:t>Las propiedades privadas se definen anteponiendo la palabra clave </a:t>
            </a:r>
            <a:r>
              <a:rPr lang="es-ES" b="1" dirty="0"/>
              <a:t>private</a:t>
            </a:r>
            <a:r>
              <a:rPr lang="es-ES" dirty="0"/>
              <a:t> al nombre de la variable. Éstas solo pueden ser accedidas por la clase que las definió.</a:t>
            </a:r>
            <a:endParaRPr lang="es-MX" dirty="0"/>
          </a:p>
        </p:txBody>
      </p:sp>
      <p:pic>
        <p:nvPicPr>
          <p:cNvPr id="4" name="Imagen 3">
            <a:extLst>
              <a:ext uri="{FF2B5EF4-FFF2-40B4-BE49-F238E27FC236}">
                <a16:creationId xmlns:a16="http://schemas.microsoft.com/office/drawing/2014/main" id="{DED1E1D3-C7C4-4C5C-AA67-455726D9B088}"/>
              </a:ext>
            </a:extLst>
          </p:cNvPr>
          <p:cNvPicPr>
            <a:picLocks noChangeAspect="1"/>
          </p:cNvPicPr>
          <p:nvPr/>
        </p:nvPicPr>
        <p:blipFill>
          <a:blip r:embed="rId2"/>
          <a:stretch>
            <a:fillRect/>
          </a:stretch>
        </p:blipFill>
        <p:spPr>
          <a:xfrm>
            <a:off x="6172200" y="2438436"/>
            <a:ext cx="4084784" cy="1628201"/>
          </a:xfrm>
          <a:prstGeom prst="rect">
            <a:avLst/>
          </a:prstGeom>
        </p:spPr>
      </p:pic>
      <p:pic>
        <p:nvPicPr>
          <p:cNvPr id="5" name="Imagen 4">
            <a:extLst>
              <a:ext uri="{FF2B5EF4-FFF2-40B4-BE49-F238E27FC236}">
                <a16:creationId xmlns:a16="http://schemas.microsoft.com/office/drawing/2014/main" id="{4DAD38C4-BDC0-4915-A495-003B882E3A58}"/>
              </a:ext>
            </a:extLst>
          </p:cNvPr>
          <p:cNvPicPr>
            <a:picLocks noChangeAspect="1"/>
          </p:cNvPicPr>
          <p:nvPr/>
        </p:nvPicPr>
        <p:blipFill>
          <a:blip r:embed="rId3"/>
          <a:stretch>
            <a:fillRect/>
          </a:stretch>
        </p:blipFill>
        <p:spPr>
          <a:xfrm>
            <a:off x="6743636" y="5068243"/>
            <a:ext cx="3944384" cy="1605273"/>
          </a:xfrm>
          <a:prstGeom prst="rect">
            <a:avLst/>
          </a:prstGeom>
        </p:spPr>
      </p:pic>
      <p:pic>
        <p:nvPicPr>
          <p:cNvPr id="6" name="Imagen 5">
            <a:extLst>
              <a:ext uri="{FF2B5EF4-FFF2-40B4-BE49-F238E27FC236}">
                <a16:creationId xmlns:a16="http://schemas.microsoft.com/office/drawing/2014/main" id="{57A8AF98-DA4D-44D0-BA05-FBE46D104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350717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7B0B76-6881-4D3B-B018-0A59377AB51A}"/>
              </a:ext>
            </a:extLst>
          </p:cNvPr>
          <p:cNvSpPr>
            <a:spLocks noGrp="1"/>
          </p:cNvSpPr>
          <p:nvPr>
            <p:ph idx="1"/>
          </p:nvPr>
        </p:nvSpPr>
        <p:spPr>
          <a:xfrm>
            <a:off x="1371600" y="1427746"/>
            <a:ext cx="9601200" cy="4439653"/>
          </a:xfrm>
        </p:spPr>
        <p:txBody>
          <a:bodyPr/>
          <a:lstStyle/>
          <a:p>
            <a:r>
              <a:rPr lang="es-MX" dirty="0"/>
              <a:t>Propiedades protegidas</a:t>
            </a:r>
          </a:p>
          <a:p>
            <a:pPr lvl="1"/>
            <a:r>
              <a:rPr lang="es-ES" dirty="0"/>
              <a:t>Las propiedades protegidas pueden ser accedidas por la propia clase que la definió, así como por las clases que la heredan, pero no, desde otras partes de la aplicación. </a:t>
            </a:r>
          </a:p>
          <a:p>
            <a:pPr lvl="1"/>
            <a:endParaRPr lang="es-MX" dirty="0"/>
          </a:p>
          <a:p>
            <a:pPr lvl="1"/>
            <a:endParaRPr lang="es-MX" dirty="0"/>
          </a:p>
          <a:p>
            <a:pPr lvl="1"/>
            <a:endParaRPr lang="es-MX" dirty="0"/>
          </a:p>
          <a:p>
            <a:pPr lvl="1"/>
            <a:endParaRPr lang="es-MX" dirty="0"/>
          </a:p>
          <a:p>
            <a:pPr lvl="1"/>
            <a:endParaRPr lang="es-ES" dirty="0"/>
          </a:p>
        </p:txBody>
      </p:sp>
      <p:pic>
        <p:nvPicPr>
          <p:cNvPr id="4" name="Imagen 3">
            <a:extLst>
              <a:ext uri="{FF2B5EF4-FFF2-40B4-BE49-F238E27FC236}">
                <a16:creationId xmlns:a16="http://schemas.microsoft.com/office/drawing/2014/main" id="{153CAA2C-30E4-45FC-ACF7-022A1F2C9F0D}"/>
              </a:ext>
            </a:extLst>
          </p:cNvPr>
          <p:cNvPicPr>
            <a:picLocks noChangeAspect="1"/>
          </p:cNvPicPr>
          <p:nvPr/>
        </p:nvPicPr>
        <p:blipFill>
          <a:blip r:embed="rId2"/>
          <a:stretch>
            <a:fillRect/>
          </a:stretch>
        </p:blipFill>
        <p:spPr>
          <a:xfrm>
            <a:off x="6680564" y="2820730"/>
            <a:ext cx="3932261" cy="1653683"/>
          </a:xfrm>
          <a:prstGeom prst="rect">
            <a:avLst/>
          </a:prstGeom>
        </p:spPr>
      </p:pic>
      <p:pic>
        <p:nvPicPr>
          <p:cNvPr id="5" name="Imagen 4">
            <a:extLst>
              <a:ext uri="{FF2B5EF4-FFF2-40B4-BE49-F238E27FC236}">
                <a16:creationId xmlns:a16="http://schemas.microsoft.com/office/drawing/2014/main" id="{47986799-5D5A-4566-A8BD-58F556E67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976960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248B72-9287-4699-85E4-81129B674922}"/>
              </a:ext>
            </a:extLst>
          </p:cNvPr>
          <p:cNvSpPr>
            <a:spLocks noGrp="1"/>
          </p:cNvSpPr>
          <p:nvPr>
            <p:ph idx="1"/>
          </p:nvPr>
        </p:nvSpPr>
        <p:spPr>
          <a:xfrm>
            <a:off x="1371600" y="385011"/>
            <a:ext cx="9601200" cy="5482389"/>
          </a:xfrm>
        </p:spPr>
        <p:txBody>
          <a:bodyPr/>
          <a:lstStyle/>
          <a:p>
            <a:r>
              <a:rPr lang="es-MX" dirty="0"/>
              <a:t>Propiedades estáticas</a:t>
            </a:r>
          </a:p>
          <a:p>
            <a:pPr lvl="1"/>
            <a:r>
              <a:rPr lang="es-ES" dirty="0"/>
              <a:t>Las propiedades estáticas representan una característica de “variabilidad” de sus datos, de gran importancia en PHP. Una propiedad declarada como estática, puede ser accedida sin necesidad de instanciar un objeto y su valor es estático </a:t>
            </a:r>
            <a:endParaRPr lang="es-MX" dirty="0"/>
          </a:p>
          <a:p>
            <a:endParaRPr lang="es-MX" dirty="0"/>
          </a:p>
        </p:txBody>
      </p:sp>
      <p:pic>
        <p:nvPicPr>
          <p:cNvPr id="4" name="Imagen 3">
            <a:extLst>
              <a:ext uri="{FF2B5EF4-FFF2-40B4-BE49-F238E27FC236}">
                <a16:creationId xmlns:a16="http://schemas.microsoft.com/office/drawing/2014/main" id="{1CE219F0-503C-477F-BB84-9AFAFA0639ED}"/>
              </a:ext>
            </a:extLst>
          </p:cNvPr>
          <p:cNvPicPr>
            <a:picLocks noChangeAspect="1"/>
          </p:cNvPicPr>
          <p:nvPr/>
        </p:nvPicPr>
        <p:blipFill>
          <a:blip r:embed="rId2"/>
          <a:stretch>
            <a:fillRect/>
          </a:stretch>
        </p:blipFill>
        <p:spPr>
          <a:xfrm>
            <a:off x="5037221" y="1823431"/>
            <a:ext cx="5358063" cy="4649558"/>
          </a:xfrm>
          <a:prstGeom prst="rect">
            <a:avLst/>
          </a:prstGeom>
        </p:spPr>
      </p:pic>
      <p:pic>
        <p:nvPicPr>
          <p:cNvPr id="5" name="Imagen 4">
            <a:extLst>
              <a:ext uri="{FF2B5EF4-FFF2-40B4-BE49-F238E27FC236}">
                <a16:creationId xmlns:a16="http://schemas.microsoft.com/office/drawing/2014/main" id="{4EEA8953-F2D0-472D-955F-A9F62559E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261469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6D958-6C3F-4F35-8DBC-52F5110C6D07}"/>
              </a:ext>
            </a:extLst>
          </p:cNvPr>
          <p:cNvSpPr>
            <a:spLocks noGrp="1"/>
          </p:cNvSpPr>
          <p:nvPr>
            <p:ph type="title"/>
          </p:nvPr>
        </p:nvSpPr>
        <p:spPr>
          <a:xfrm>
            <a:off x="1371600" y="359944"/>
            <a:ext cx="9601200" cy="1485900"/>
          </a:xfrm>
        </p:spPr>
        <p:txBody>
          <a:bodyPr/>
          <a:lstStyle/>
          <a:p>
            <a:r>
              <a:rPr lang="es-ES" b="1" dirty="0"/>
              <a:t>Accediendo a las propiedades de un objeto</a:t>
            </a:r>
            <a:endParaRPr lang="es-MX" b="1" dirty="0"/>
          </a:p>
        </p:txBody>
      </p:sp>
      <p:sp>
        <p:nvSpPr>
          <p:cNvPr id="3" name="Marcador de contenido 2">
            <a:extLst>
              <a:ext uri="{FF2B5EF4-FFF2-40B4-BE49-F238E27FC236}">
                <a16:creationId xmlns:a16="http://schemas.microsoft.com/office/drawing/2014/main" id="{314ABE9B-0E9E-411D-BB2C-AF97EFA16218}"/>
              </a:ext>
            </a:extLst>
          </p:cNvPr>
          <p:cNvSpPr>
            <a:spLocks noGrp="1"/>
          </p:cNvSpPr>
          <p:nvPr>
            <p:ph idx="1"/>
          </p:nvPr>
        </p:nvSpPr>
        <p:spPr>
          <a:xfrm>
            <a:off x="1371600" y="1845844"/>
            <a:ext cx="10194758" cy="4652212"/>
          </a:xfrm>
        </p:spPr>
        <p:txBody>
          <a:bodyPr/>
          <a:lstStyle/>
          <a:p>
            <a:r>
              <a:rPr lang="es-ES" dirty="0"/>
              <a:t>Para acceder a la propiedad de un objeto, existen varias maneras de hacerlo. Todas ellas, dependerán del ámbito desde el cual se las invoque así como de su condición y visibilidad. ·</a:t>
            </a:r>
          </a:p>
          <a:p>
            <a:r>
              <a:rPr lang="es-ES" dirty="0"/>
              <a:t> Acceso a variables desde el ámbito de la clase Se accede a una propiedad no estática dentro de la clase, utilizando la pseudo-variable </a:t>
            </a:r>
            <a:r>
              <a:rPr lang="es-ES" b="1" dirty="0"/>
              <a:t>$</a:t>
            </a:r>
            <a:r>
              <a:rPr lang="es-ES" b="1" dirty="0" err="1"/>
              <a:t>this</a:t>
            </a:r>
            <a:r>
              <a:rPr lang="es-ES" b="1" dirty="0"/>
              <a:t> </a:t>
            </a:r>
            <a:r>
              <a:rPr lang="es-ES" dirty="0"/>
              <a:t>siendo esta pseudo-variable una referencia al objeto mismo, se debe tener en cuenta que la variable que se llamara no llevara adelante el</a:t>
            </a:r>
            <a:r>
              <a:rPr lang="es-ES" b="1" dirty="0"/>
              <a:t> $</a:t>
            </a:r>
            <a:endParaRPr lang="es-MX" b="1" dirty="0"/>
          </a:p>
        </p:txBody>
      </p:sp>
      <p:pic>
        <p:nvPicPr>
          <p:cNvPr id="4" name="Imagen 3">
            <a:extLst>
              <a:ext uri="{FF2B5EF4-FFF2-40B4-BE49-F238E27FC236}">
                <a16:creationId xmlns:a16="http://schemas.microsoft.com/office/drawing/2014/main" id="{6E2DDCD1-35D2-4E5A-8573-BF762B062CBE}"/>
              </a:ext>
            </a:extLst>
          </p:cNvPr>
          <p:cNvPicPr>
            <a:picLocks noChangeAspect="1"/>
          </p:cNvPicPr>
          <p:nvPr/>
        </p:nvPicPr>
        <p:blipFill>
          <a:blip r:embed="rId2"/>
          <a:stretch>
            <a:fillRect/>
          </a:stretch>
        </p:blipFill>
        <p:spPr>
          <a:xfrm>
            <a:off x="5611930" y="4171950"/>
            <a:ext cx="5954428" cy="2315066"/>
          </a:xfrm>
          <a:prstGeom prst="rect">
            <a:avLst/>
          </a:prstGeom>
        </p:spPr>
      </p:pic>
      <p:pic>
        <p:nvPicPr>
          <p:cNvPr id="5" name="Imagen 4">
            <a:extLst>
              <a:ext uri="{FF2B5EF4-FFF2-40B4-BE49-F238E27FC236}">
                <a16:creationId xmlns:a16="http://schemas.microsoft.com/office/drawing/2014/main" id="{DB414C28-26AC-42DF-B9C3-8DB713208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1103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DB4FA8-BDA3-4017-AFCB-E947C333B6A2}"/>
              </a:ext>
            </a:extLst>
          </p:cNvPr>
          <p:cNvSpPr>
            <a:spLocks noGrp="1"/>
          </p:cNvSpPr>
          <p:nvPr>
            <p:ph idx="1"/>
          </p:nvPr>
        </p:nvSpPr>
        <p:spPr>
          <a:xfrm>
            <a:off x="1295400" y="561474"/>
            <a:ext cx="9601200" cy="5354052"/>
          </a:xfrm>
        </p:spPr>
        <p:txBody>
          <a:bodyPr/>
          <a:lstStyle/>
          <a:p>
            <a:r>
              <a:rPr lang="es-ES" dirty="0"/>
              <a:t>Cuando la variable es estática, se accede a ella mediante el operador de resolución de ámbito, doble dos-puntos : anteponiendo la palabra clave </a:t>
            </a:r>
            <a:r>
              <a:rPr lang="es-ES" dirty="0" err="1"/>
              <a:t>self</a:t>
            </a:r>
            <a:r>
              <a:rPr lang="es-ES" dirty="0"/>
              <a:t> o </a:t>
            </a:r>
            <a:r>
              <a:rPr lang="es-ES" dirty="0" err="1"/>
              <a:t>parent</a:t>
            </a:r>
            <a:r>
              <a:rPr lang="es-ES" dirty="0"/>
              <a:t> según si trata de una variable de la misma clase o de otra de la cual se ha heredado, respectivamente:</a:t>
            </a:r>
            <a:endParaRPr lang="es-MX" dirty="0"/>
          </a:p>
        </p:txBody>
      </p:sp>
      <p:pic>
        <p:nvPicPr>
          <p:cNvPr id="4" name="Imagen 3">
            <a:extLst>
              <a:ext uri="{FF2B5EF4-FFF2-40B4-BE49-F238E27FC236}">
                <a16:creationId xmlns:a16="http://schemas.microsoft.com/office/drawing/2014/main" id="{B3108F2E-6DC9-403E-B211-9902075E37B1}"/>
              </a:ext>
            </a:extLst>
          </p:cNvPr>
          <p:cNvPicPr>
            <a:picLocks noChangeAspect="1"/>
          </p:cNvPicPr>
          <p:nvPr/>
        </p:nvPicPr>
        <p:blipFill>
          <a:blip r:embed="rId2"/>
          <a:stretch>
            <a:fillRect/>
          </a:stretch>
        </p:blipFill>
        <p:spPr>
          <a:xfrm>
            <a:off x="5022197" y="1903679"/>
            <a:ext cx="5874403" cy="3454383"/>
          </a:xfrm>
          <a:prstGeom prst="rect">
            <a:avLst/>
          </a:prstGeom>
        </p:spPr>
      </p:pic>
      <p:pic>
        <p:nvPicPr>
          <p:cNvPr id="5" name="Imagen 4">
            <a:extLst>
              <a:ext uri="{FF2B5EF4-FFF2-40B4-BE49-F238E27FC236}">
                <a16:creationId xmlns:a16="http://schemas.microsoft.com/office/drawing/2014/main" id="{DCB331C3-43AE-47A2-8517-0825048B2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1714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0C200B-4749-4BBF-9960-347FF3F64176}"/>
              </a:ext>
            </a:extLst>
          </p:cNvPr>
          <p:cNvSpPr>
            <a:spLocks noGrp="1"/>
          </p:cNvSpPr>
          <p:nvPr>
            <p:ph idx="1"/>
          </p:nvPr>
        </p:nvSpPr>
        <p:spPr>
          <a:xfrm>
            <a:off x="1295399" y="783771"/>
            <a:ext cx="10036629" cy="5127172"/>
          </a:xfrm>
        </p:spPr>
        <p:txBody>
          <a:bodyPr/>
          <a:lstStyle/>
          <a:p>
            <a:r>
              <a:rPr lang="es-ES" dirty="0"/>
              <a:t>La POO </a:t>
            </a:r>
            <a:r>
              <a:rPr lang="es-MX" dirty="0"/>
              <a:t>(Programación Orientada a Objetos) es una técnica de programación que generalmente utiliza los objetos que se basan en cosas de la vida real, tomando en cuenta sus características y sus atributos. </a:t>
            </a:r>
          </a:p>
          <a:p>
            <a:r>
              <a:rPr lang="es-MX" dirty="0"/>
              <a:t>Este paradigma se compone de 4 pilares y características diferentes. </a:t>
            </a:r>
          </a:p>
          <a:p>
            <a:endParaRPr lang="es-MX" dirty="0"/>
          </a:p>
        </p:txBody>
      </p:sp>
      <p:pic>
        <p:nvPicPr>
          <p:cNvPr id="4" name="Imagen 3">
            <a:extLst>
              <a:ext uri="{FF2B5EF4-FFF2-40B4-BE49-F238E27FC236}">
                <a16:creationId xmlns:a16="http://schemas.microsoft.com/office/drawing/2014/main" id="{6EE42A46-0972-41B9-94E2-C50BAE7C7D00}"/>
              </a:ext>
            </a:extLst>
          </p:cNvPr>
          <p:cNvPicPr/>
          <p:nvPr/>
        </p:nvPicPr>
        <p:blipFill>
          <a:blip r:embed="rId2"/>
          <a:stretch>
            <a:fillRect/>
          </a:stretch>
        </p:blipFill>
        <p:spPr>
          <a:xfrm>
            <a:off x="4495800" y="2884624"/>
            <a:ext cx="3200400" cy="3189605"/>
          </a:xfrm>
          <a:prstGeom prst="rect">
            <a:avLst/>
          </a:prstGeom>
        </p:spPr>
      </p:pic>
      <p:pic>
        <p:nvPicPr>
          <p:cNvPr id="5" name="Imagen 4">
            <a:extLst>
              <a:ext uri="{FF2B5EF4-FFF2-40B4-BE49-F238E27FC236}">
                <a16:creationId xmlns:a16="http://schemas.microsoft.com/office/drawing/2014/main" id="{494A707D-3C92-4E67-9AD7-FE93D3AB2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920" y="5848489"/>
            <a:ext cx="1960216" cy="1009511"/>
          </a:xfrm>
          <a:prstGeom prst="rect">
            <a:avLst/>
          </a:prstGeom>
        </p:spPr>
      </p:pic>
    </p:spTree>
    <p:extLst>
      <p:ext uri="{BB962C8B-B14F-4D97-AF65-F5344CB8AC3E}">
        <p14:creationId xmlns:p14="http://schemas.microsoft.com/office/powerpoint/2010/main" val="263586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F634A-1DE6-463A-8838-006843F27882}"/>
              </a:ext>
            </a:extLst>
          </p:cNvPr>
          <p:cNvSpPr>
            <a:spLocks noGrp="1"/>
          </p:cNvSpPr>
          <p:nvPr>
            <p:ph type="title"/>
          </p:nvPr>
        </p:nvSpPr>
        <p:spPr>
          <a:xfrm>
            <a:off x="1371600" y="685800"/>
            <a:ext cx="9601200" cy="629653"/>
          </a:xfrm>
        </p:spPr>
        <p:txBody>
          <a:bodyPr>
            <a:normAutofit fontScale="90000"/>
          </a:bodyPr>
          <a:lstStyle/>
          <a:p>
            <a:pPr algn="ctr"/>
            <a:r>
              <a:rPr lang="es-ES" b="1" dirty="0"/>
              <a:t>Constantes </a:t>
            </a:r>
            <a:endParaRPr lang="es-MX" b="1" dirty="0"/>
          </a:p>
        </p:txBody>
      </p:sp>
      <p:sp>
        <p:nvSpPr>
          <p:cNvPr id="3" name="Marcador de contenido 2">
            <a:extLst>
              <a:ext uri="{FF2B5EF4-FFF2-40B4-BE49-F238E27FC236}">
                <a16:creationId xmlns:a16="http://schemas.microsoft.com/office/drawing/2014/main" id="{85948226-CBD3-460D-B78B-9EED5AB3159B}"/>
              </a:ext>
            </a:extLst>
          </p:cNvPr>
          <p:cNvSpPr>
            <a:spLocks noGrp="1"/>
          </p:cNvSpPr>
          <p:nvPr>
            <p:ph idx="1"/>
          </p:nvPr>
        </p:nvSpPr>
        <p:spPr>
          <a:xfrm>
            <a:off x="1371600" y="1363580"/>
            <a:ext cx="9601200" cy="4551947"/>
          </a:xfrm>
        </p:spPr>
        <p:txBody>
          <a:bodyPr/>
          <a:lstStyle/>
          <a:p>
            <a:r>
              <a:rPr lang="es-ES" dirty="0"/>
              <a:t>Otro tipo de “propiedad” de una clase, son las constantes, aquellas que mantienen su valor de forma permanente y sin cambios. Las constantes solo pueden tener una visibilidad pública y no deben ser creadas dentro de las clases. </a:t>
            </a:r>
            <a:endParaRPr lang="es-MX" dirty="0"/>
          </a:p>
        </p:txBody>
      </p:sp>
      <p:pic>
        <p:nvPicPr>
          <p:cNvPr id="4" name="Imagen 3">
            <a:extLst>
              <a:ext uri="{FF2B5EF4-FFF2-40B4-BE49-F238E27FC236}">
                <a16:creationId xmlns:a16="http://schemas.microsoft.com/office/drawing/2014/main" id="{1D2CC321-84AD-4F8A-A191-25DE2C003A11}"/>
              </a:ext>
            </a:extLst>
          </p:cNvPr>
          <p:cNvPicPr>
            <a:picLocks noChangeAspect="1"/>
          </p:cNvPicPr>
          <p:nvPr/>
        </p:nvPicPr>
        <p:blipFill>
          <a:blip r:embed="rId2"/>
          <a:stretch>
            <a:fillRect/>
          </a:stretch>
        </p:blipFill>
        <p:spPr>
          <a:xfrm>
            <a:off x="2605673" y="2765726"/>
            <a:ext cx="7133053" cy="2389339"/>
          </a:xfrm>
          <a:prstGeom prst="rect">
            <a:avLst/>
          </a:prstGeom>
        </p:spPr>
      </p:pic>
      <p:pic>
        <p:nvPicPr>
          <p:cNvPr id="5" name="Imagen 4">
            <a:extLst>
              <a:ext uri="{FF2B5EF4-FFF2-40B4-BE49-F238E27FC236}">
                <a16:creationId xmlns:a16="http://schemas.microsoft.com/office/drawing/2014/main" id="{4CBDA9B6-9C39-47F3-AB80-601597F23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377550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341A7-6F14-4850-8AFF-25FAE2F5B46E}"/>
              </a:ext>
            </a:extLst>
          </p:cNvPr>
          <p:cNvSpPr>
            <a:spLocks noGrp="1"/>
          </p:cNvSpPr>
          <p:nvPr>
            <p:ph type="title"/>
          </p:nvPr>
        </p:nvSpPr>
        <p:spPr>
          <a:xfrm>
            <a:off x="1371600" y="445169"/>
            <a:ext cx="9601200" cy="725905"/>
          </a:xfrm>
        </p:spPr>
        <p:txBody>
          <a:bodyPr/>
          <a:lstStyle/>
          <a:p>
            <a:pPr algn="ctr"/>
            <a:r>
              <a:rPr lang="es-ES" b="1" dirty="0"/>
              <a:t>Métodos PHP</a:t>
            </a:r>
            <a:endParaRPr lang="es-MX" b="1" dirty="0"/>
          </a:p>
        </p:txBody>
      </p:sp>
      <p:sp>
        <p:nvSpPr>
          <p:cNvPr id="3" name="Marcador de contenido 2">
            <a:extLst>
              <a:ext uri="{FF2B5EF4-FFF2-40B4-BE49-F238E27FC236}">
                <a16:creationId xmlns:a16="http://schemas.microsoft.com/office/drawing/2014/main" id="{EC3BF2DC-C393-4FB1-9C8C-AD926AF2232E}"/>
              </a:ext>
            </a:extLst>
          </p:cNvPr>
          <p:cNvSpPr>
            <a:spLocks noGrp="1"/>
          </p:cNvSpPr>
          <p:nvPr>
            <p:ph idx="1"/>
          </p:nvPr>
        </p:nvSpPr>
        <p:spPr>
          <a:xfrm>
            <a:off x="1371600" y="1171074"/>
            <a:ext cx="9601200" cy="4696326"/>
          </a:xfrm>
        </p:spPr>
        <p:txBody>
          <a:bodyPr/>
          <a:lstStyle/>
          <a:p>
            <a:r>
              <a:rPr lang="es-ES" dirty="0"/>
              <a:t>La única diferencia entre método y función, es que llamamos método a las funciones de una clase (en la POO), mientras que llamamos funciones, a los algoritmos de la programación estructurada.</a:t>
            </a:r>
          </a:p>
          <a:p>
            <a:r>
              <a:rPr lang="es-ES" dirty="0"/>
              <a:t>La forma de declarar un método es anteponiendo la palabra clave </a:t>
            </a:r>
            <a:r>
              <a:rPr lang="es-ES" b="1" dirty="0" err="1"/>
              <a:t>function</a:t>
            </a:r>
            <a:r>
              <a:rPr lang="es-ES" dirty="0"/>
              <a:t> al nombre del método, seguido por un par paréntesis de apertura y cierre y llaves que encierren el algoritmo</a:t>
            </a:r>
          </a:p>
          <a:p>
            <a:endParaRPr lang="es-MX" dirty="0"/>
          </a:p>
        </p:txBody>
      </p:sp>
      <p:pic>
        <p:nvPicPr>
          <p:cNvPr id="4" name="Imagen 3">
            <a:extLst>
              <a:ext uri="{FF2B5EF4-FFF2-40B4-BE49-F238E27FC236}">
                <a16:creationId xmlns:a16="http://schemas.microsoft.com/office/drawing/2014/main" id="{E5F52319-5E63-4B35-8EC8-8D0196EC2014}"/>
              </a:ext>
            </a:extLst>
          </p:cNvPr>
          <p:cNvPicPr>
            <a:picLocks noChangeAspect="1"/>
          </p:cNvPicPr>
          <p:nvPr/>
        </p:nvPicPr>
        <p:blipFill>
          <a:blip r:embed="rId2"/>
          <a:stretch>
            <a:fillRect/>
          </a:stretch>
        </p:blipFill>
        <p:spPr>
          <a:xfrm>
            <a:off x="6478889" y="3243108"/>
            <a:ext cx="3675764" cy="3350197"/>
          </a:xfrm>
          <a:prstGeom prst="rect">
            <a:avLst/>
          </a:prstGeom>
        </p:spPr>
      </p:pic>
      <p:pic>
        <p:nvPicPr>
          <p:cNvPr id="5" name="Imagen 4">
            <a:extLst>
              <a:ext uri="{FF2B5EF4-FFF2-40B4-BE49-F238E27FC236}">
                <a16:creationId xmlns:a16="http://schemas.microsoft.com/office/drawing/2014/main" id="{4444C976-1F1C-4C9F-B11B-C27332914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65959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00613-2736-4CD3-957A-725CFDB8EEF7}"/>
              </a:ext>
            </a:extLst>
          </p:cNvPr>
          <p:cNvSpPr>
            <a:spLocks noGrp="1"/>
          </p:cNvSpPr>
          <p:nvPr>
            <p:ph type="title"/>
          </p:nvPr>
        </p:nvSpPr>
        <p:spPr>
          <a:xfrm>
            <a:off x="1371600" y="397042"/>
            <a:ext cx="9601200" cy="1485900"/>
          </a:xfrm>
        </p:spPr>
        <p:txBody>
          <a:bodyPr/>
          <a:lstStyle/>
          <a:p>
            <a:pPr algn="ctr"/>
            <a:r>
              <a:rPr lang="es-MX" b="1" dirty="0"/>
              <a:t>Métodos públicos, privados, protegidos y estáticos</a:t>
            </a:r>
          </a:p>
        </p:txBody>
      </p:sp>
      <p:sp>
        <p:nvSpPr>
          <p:cNvPr id="3" name="Marcador de contenido 2">
            <a:extLst>
              <a:ext uri="{FF2B5EF4-FFF2-40B4-BE49-F238E27FC236}">
                <a16:creationId xmlns:a16="http://schemas.microsoft.com/office/drawing/2014/main" id="{5A449D7A-5D12-4842-9965-21C835881AFB}"/>
              </a:ext>
            </a:extLst>
          </p:cNvPr>
          <p:cNvSpPr>
            <a:spLocks noGrp="1"/>
          </p:cNvSpPr>
          <p:nvPr>
            <p:ph idx="1"/>
          </p:nvPr>
        </p:nvSpPr>
        <p:spPr>
          <a:xfrm>
            <a:off x="1371600" y="1636295"/>
            <a:ext cx="9601200" cy="4824663"/>
          </a:xfrm>
        </p:spPr>
        <p:txBody>
          <a:bodyPr/>
          <a:lstStyle/>
          <a:p>
            <a:r>
              <a:rPr lang="es-ES" dirty="0"/>
              <a:t>Los métodos pueden ser públicos, privados, protegidos o estáticos. La forma de declarar su visibilidad tanto como las características de ésta, es exactamente la misma que para las propiedades.</a:t>
            </a:r>
            <a:endParaRPr lang="es-MX" dirty="0"/>
          </a:p>
        </p:txBody>
      </p:sp>
      <p:pic>
        <p:nvPicPr>
          <p:cNvPr id="4" name="Imagen 3">
            <a:extLst>
              <a:ext uri="{FF2B5EF4-FFF2-40B4-BE49-F238E27FC236}">
                <a16:creationId xmlns:a16="http://schemas.microsoft.com/office/drawing/2014/main" id="{F8051B21-21B9-45A5-B9E6-C60F8B767393}"/>
              </a:ext>
            </a:extLst>
          </p:cNvPr>
          <p:cNvPicPr>
            <a:picLocks noChangeAspect="1"/>
          </p:cNvPicPr>
          <p:nvPr/>
        </p:nvPicPr>
        <p:blipFill>
          <a:blip r:embed="rId2"/>
          <a:stretch>
            <a:fillRect/>
          </a:stretch>
        </p:blipFill>
        <p:spPr>
          <a:xfrm>
            <a:off x="6096000" y="2557399"/>
            <a:ext cx="5224060" cy="4002397"/>
          </a:xfrm>
          <a:prstGeom prst="rect">
            <a:avLst/>
          </a:prstGeom>
        </p:spPr>
      </p:pic>
      <p:pic>
        <p:nvPicPr>
          <p:cNvPr id="5" name="Imagen 4">
            <a:extLst>
              <a:ext uri="{FF2B5EF4-FFF2-40B4-BE49-F238E27FC236}">
                <a16:creationId xmlns:a16="http://schemas.microsoft.com/office/drawing/2014/main" id="{F182B9F6-C46A-49D3-B98D-B9AF40ADA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375927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0AB8B-37E0-4C90-9DC3-F6E0BCA2424D}"/>
              </a:ext>
            </a:extLst>
          </p:cNvPr>
          <p:cNvSpPr>
            <a:spLocks noGrp="1"/>
          </p:cNvSpPr>
          <p:nvPr>
            <p:ph type="title"/>
          </p:nvPr>
        </p:nvSpPr>
        <p:spPr>
          <a:xfrm>
            <a:off x="1371600" y="328863"/>
            <a:ext cx="9601200" cy="661737"/>
          </a:xfrm>
        </p:spPr>
        <p:txBody>
          <a:bodyPr>
            <a:normAutofit fontScale="90000"/>
          </a:bodyPr>
          <a:lstStyle/>
          <a:p>
            <a:pPr algn="ctr"/>
            <a:r>
              <a:rPr lang="es-MX" b="1" dirty="0"/>
              <a:t>MÉTODOS ABSTRACTOS </a:t>
            </a:r>
          </a:p>
        </p:txBody>
      </p:sp>
      <p:sp>
        <p:nvSpPr>
          <p:cNvPr id="3" name="Marcador de contenido 2">
            <a:extLst>
              <a:ext uri="{FF2B5EF4-FFF2-40B4-BE49-F238E27FC236}">
                <a16:creationId xmlns:a16="http://schemas.microsoft.com/office/drawing/2014/main" id="{03B62100-DBCC-4E5A-BD3C-79ED59B366E3}"/>
              </a:ext>
            </a:extLst>
          </p:cNvPr>
          <p:cNvSpPr>
            <a:spLocks noGrp="1"/>
          </p:cNvSpPr>
          <p:nvPr>
            <p:ph idx="1"/>
          </p:nvPr>
        </p:nvSpPr>
        <p:spPr>
          <a:xfrm>
            <a:off x="1371600" y="1267326"/>
            <a:ext cx="9601200" cy="4600074"/>
          </a:xfrm>
        </p:spPr>
        <p:txBody>
          <a:bodyPr/>
          <a:lstStyle/>
          <a:p>
            <a:r>
              <a:rPr lang="es-ES" dirty="0"/>
              <a:t>A diferencia de las propiedades, los métodos, pueden ser abstractos como sucede con las clases.</a:t>
            </a:r>
          </a:p>
          <a:p>
            <a:r>
              <a:rPr lang="es-ES" b="1" dirty="0"/>
              <a:t>Definición de método abstractos </a:t>
            </a:r>
          </a:p>
          <a:p>
            <a:pPr lvl="1"/>
            <a:r>
              <a:rPr lang="es-ES" dirty="0"/>
              <a:t>“Los métodos definidos como abstractos simplemente declaran la estructura del método, pero no pueden definir la implementación. Cuando se hereda de una clase abstracta, todos los métodos definidos como abstract en la definición de la clase </a:t>
            </a:r>
            <a:r>
              <a:rPr lang="es-ES" dirty="0" err="1"/>
              <a:t>parent</a:t>
            </a:r>
            <a:r>
              <a:rPr lang="es-ES" dirty="0"/>
              <a:t> deben ser redefinidos en la clase </a:t>
            </a:r>
            <a:r>
              <a:rPr lang="es-ES" dirty="0" err="1"/>
              <a:t>child</a:t>
            </a:r>
            <a:r>
              <a:rPr lang="es-ES" dirty="0"/>
              <a:t>; adicionalmente, estos métodos deben ser definidos con la misma visibilidad (o con una menos restrictiva)</a:t>
            </a:r>
            <a:endParaRPr lang="es-MX" b="1" dirty="0"/>
          </a:p>
        </p:txBody>
      </p:sp>
      <p:pic>
        <p:nvPicPr>
          <p:cNvPr id="5" name="Imagen 4">
            <a:extLst>
              <a:ext uri="{FF2B5EF4-FFF2-40B4-BE49-F238E27FC236}">
                <a16:creationId xmlns:a16="http://schemas.microsoft.com/office/drawing/2014/main" id="{600EA8B8-D537-46E7-BB28-AA5803157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296197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2118E8-6FBC-4D6A-A697-4854C6A9CF9E}"/>
              </a:ext>
            </a:extLst>
          </p:cNvPr>
          <p:cNvSpPr>
            <a:spLocks noGrp="1"/>
          </p:cNvSpPr>
          <p:nvPr>
            <p:ph idx="1"/>
          </p:nvPr>
        </p:nvSpPr>
        <p:spPr>
          <a:xfrm>
            <a:off x="1082842" y="475542"/>
            <a:ext cx="9601200" cy="5466347"/>
          </a:xfrm>
        </p:spPr>
        <p:txBody>
          <a:bodyPr/>
          <a:lstStyle/>
          <a:p>
            <a:r>
              <a:rPr lang="es-ES" dirty="0"/>
              <a:t>Clase padre</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Clase hija </a:t>
            </a:r>
            <a:endParaRPr lang="es-MX" dirty="0"/>
          </a:p>
        </p:txBody>
      </p:sp>
      <p:pic>
        <p:nvPicPr>
          <p:cNvPr id="4" name="Imagen 3">
            <a:extLst>
              <a:ext uri="{FF2B5EF4-FFF2-40B4-BE49-F238E27FC236}">
                <a16:creationId xmlns:a16="http://schemas.microsoft.com/office/drawing/2014/main" id="{E6B8EA40-4F8E-48AF-B9ED-9742DD7AA914}"/>
              </a:ext>
            </a:extLst>
          </p:cNvPr>
          <p:cNvPicPr>
            <a:picLocks noChangeAspect="1"/>
          </p:cNvPicPr>
          <p:nvPr/>
        </p:nvPicPr>
        <p:blipFill>
          <a:blip r:embed="rId2"/>
          <a:stretch>
            <a:fillRect/>
          </a:stretch>
        </p:blipFill>
        <p:spPr>
          <a:xfrm>
            <a:off x="1082842" y="1043620"/>
            <a:ext cx="4368386" cy="2870654"/>
          </a:xfrm>
          <a:prstGeom prst="rect">
            <a:avLst/>
          </a:prstGeom>
        </p:spPr>
      </p:pic>
      <p:pic>
        <p:nvPicPr>
          <p:cNvPr id="5" name="Imagen 4">
            <a:extLst>
              <a:ext uri="{FF2B5EF4-FFF2-40B4-BE49-F238E27FC236}">
                <a16:creationId xmlns:a16="http://schemas.microsoft.com/office/drawing/2014/main" id="{15D890C6-B7ED-4FCA-A800-2440DA66EF9E}"/>
              </a:ext>
            </a:extLst>
          </p:cNvPr>
          <p:cNvPicPr>
            <a:picLocks noChangeAspect="1"/>
          </p:cNvPicPr>
          <p:nvPr/>
        </p:nvPicPr>
        <p:blipFill>
          <a:blip r:embed="rId3"/>
          <a:stretch>
            <a:fillRect/>
          </a:stretch>
        </p:blipFill>
        <p:spPr>
          <a:xfrm>
            <a:off x="3619961" y="4488948"/>
            <a:ext cx="6073922" cy="2021019"/>
          </a:xfrm>
          <a:prstGeom prst="rect">
            <a:avLst/>
          </a:prstGeom>
        </p:spPr>
      </p:pic>
      <p:pic>
        <p:nvPicPr>
          <p:cNvPr id="6" name="Imagen 5">
            <a:extLst>
              <a:ext uri="{FF2B5EF4-FFF2-40B4-BE49-F238E27FC236}">
                <a16:creationId xmlns:a16="http://schemas.microsoft.com/office/drawing/2014/main" id="{6DCC7E05-1C39-4E15-8902-B9D3C8550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239104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83A70-AA14-462E-B1CA-4C70E310896C}"/>
              </a:ext>
            </a:extLst>
          </p:cNvPr>
          <p:cNvSpPr>
            <a:spLocks noGrp="1"/>
          </p:cNvSpPr>
          <p:nvPr>
            <p:ph type="title"/>
          </p:nvPr>
        </p:nvSpPr>
        <p:spPr>
          <a:xfrm>
            <a:off x="1371600" y="505326"/>
            <a:ext cx="9601200" cy="741947"/>
          </a:xfrm>
        </p:spPr>
        <p:txBody>
          <a:bodyPr/>
          <a:lstStyle/>
          <a:p>
            <a:pPr algn="ctr"/>
            <a:r>
              <a:rPr lang="es-MX" b="1" dirty="0"/>
              <a:t>INTERFACES</a:t>
            </a:r>
          </a:p>
        </p:txBody>
      </p:sp>
      <p:sp>
        <p:nvSpPr>
          <p:cNvPr id="3" name="Marcador de contenido 2">
            <a:extLst>
              <a:ext uri="{FF2B5EF4-FFF2-40B4-BE49-F238E27FC236}">
                <a16:creationId xmlns:a16="http://schemas.microsoft.com/office/drawing/2014/main" id="{779FF773-FB94-4E12-9A93-3E629233E7E1}"/>
              </a:ext>
            </a:extLst>
          </p:cNvPr>
          <p:cNvSpPr>
            <a:spLocks noGrp="1"/>
          </p:cNvSpPr>
          <p:nvPr>
            <p:ph idx="1"/>
          </p:nvPr>
        </p:nvSpPr>
        <p:spPr>
          <a:xfrm>
            <a:off x="1371600" y="1427747"/>
            <a:ext cx="9601200" cy="4924927"/>
          </a:xfrm>
        </p:spPr>
        <p:txBody>
          <a:bodyPr/>
          <a:lstStyle/>
          <a:p>
            <a:r>
              <a:rPr lang="es-ES" dirty="0"/>
              <a:t>Una interfaz es un conjunto de métodos abstractos y de constantes cuya funcionalidad es la de determinar el funcionamiento de una clase, es decir, funciona como un molde o como una plantilla. </a:t>
            </a:r>
          </a:p>
          <a:p>
            <a:r>
              <a:rPr lang="es-ES" dirty="0"/>
              <a:t>Para implementar una interface es necesario que la clase que quiera hacer uso de sus métodos utilice la palabra reservada </a:t>
            </a:r>
            <a:r>
              <a:rPr lang="es-ES" b="1" dirty="0"/>
              <a:t>implements</a:t>
            </a:r>
            <a:r>
              <a:rPr lang="es-ES" dirty="0"/>
              <a:t>. </a:t>
            </a:r>
          </a:p>
          <a:p>
            <a:endParaRPr lang="es-MX" dirty="0"/>
          </a:p>
        </p:txBody>
      </p:sp>
      <p:pic>
        <p:nvPicPr>
          <p:cNvPr id="4" name="Imagen 3">
            <a:extLst>
              <a:ext uri="{FF2B5EF4-FFF2-40B4-BE49-F238E27FC236}">
                <a16:creationId xmlns:a16="http://schemas.microsoft.com/office/drawing/2014/main" id="{BE1D24A5-4AA6-4E3C-8814-D61D6E07D7DA}"/>
              </a:ext>
            </a:extLst>
          </p:cNvPr>
          <p:cNvPicPr>
            <a:picLocks noChangeAspect="1"/>
          </p:cNvPicPr>
          <p:nvPr/>
        </p:nvPicPr>
        <p:blipFill>
          <a:blip r:embed="rId2"/>
          <a:stretch>
            <a:fillRect/>
          </a:stretch>
        </p:blipFill>
        <p:spPr>
          <a:xfrm>
            <a:off x="5920120" y="3429000"/>
            <a:ext cx="5389564" cy="3303544"/>
          </a:xfrm>
          <a:prstGeom prst="rect">
            <a:avLst/>
          </a:prstGeom>
        </p:spPr>
      </p:pic>
      <p:pic>
        <p:nvPicPr>
          <p:cNvPr id="5" name="Imagen 4">
            <a:extLst>
              <a:ext uri="{FF2B5EF4-FFF2-40B4-BE49-F238E27FC236}">
                <a16:creationId xmlns:a16="http://schemas.microsoft.com/office/drawing/2014/main" id="{08B41A53-5921-466B-B7DD-A86A04F17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261734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4710B-57EE-4190-AB0D-C511E16ADEBD}"/>
              </a:ext>
            </a:extLst>
          </p:cNvPr>
          <p:cNvSpPr>
            <a:spLocks noGrp="1"/>
          </p:cNvSpPr>
          <p:nvPr>
            <p:ph type="title"/>
          </p:nvPr>
        </p:nvSpPr>
        <p:spPr>
          <a:xfrm>
            <a:off x="1371600" y="489857"/>
            <a:ext cx="9601200" cy="1485900"/>
          </a:xfrm>
        </p:spPr>
        <p:txBody>
          <a:bodyPr/>
          <a:lstStyle/>
          <a:p>
            <a:r>
              <a:rPr lang="es-MX" b="1" dirty="0"/>
              <a:t>Características conceptuales de la POO</a:t>
            </a:r>
            <a:br>
              <a:rPr lang="es-MX" dirty="0"/>
            </a:br>
            <a:endParaRPr lang="es-MX" dirty="0"/>
          </a:p>
        </p:txBody>
      </p:sp>
      <p:sp>
        <p:nvSpPr>
          <p:cNvPr id="3" name="Marcador de contenido 2">
            <a:extLst>
              <a:ext uri="{FF2B5EF4-FFF2-40B4-BE49-F238E27FC236}">
                <a16:creationId xmlns:a16="http://schemas.microsoft.com/office/drawing/2014/main" id="{49D7AEAE-27B5-4B3B-9351-906D29D4F445}"/>
              </a:ext>
            </a:extLst>
          </p:cNvPr>
          <p:cNvSpPr>
            <a:spLocks noGrp="1"/>
          </p:cNvSpPr>
          <p:nvPr>
            <p:ph idx="1"/>
          </p:nvPr>
        </p:nvSpPr>
        <p:spPr>
          <a:xfrm>
            <a:off x="1371600" y="1272865"/>
            <a:ext cx="9601200" cy="5095277"/>
          </a:xfrm>
        </p:spPr>
        <p:txBody>
          <a:bodyPr>
            <a:normAutofit fontScale="92500" lnSpcReduction="20000"/>
          </a:bodyPr>
          <a:lstStyle/>
          <a:p>
            <a:r>
              <a:rPr lang="es-ES" b="1" dirty="0"/>
              <a:t>Abstracción</a:t>
            </a:r>
            <a:endParaRPr lang="es-MX" dirty="0"/>
          </a:p>
          <a:p>
            <a:pPr lvl="1"/>
            <a:r>
              <a:rPr lang="es-ES" dirty="0"/>
              <a:t>Es la aislación de un elemento de su contexto. Define las características esenciales de un objeto. </a:t>
            </a:r>
            <a:endParaRPr lang="es-MX" dirty="0"/>
          </a:p>
          <a:p>
            <a:r>
              <a:rPr lang="es-ES" b="1" dirty="0"/>
              <a:t>Encapsulamiento</a:t>
            </a:r>
          </a:p>
          <a:p>
            <a:pPr lvl="1"/>
            <a:r>
              <a:rPr lang="es-ES" dirty="0"/>
              <a:t>Reúne al mismo nivel de abstracción, a todos los elementos que puedan considerarse pertenecientes a una misma entidad.</a:t>
            </a:r>
          </a:p>
          <a:p>
            <a:r>
              <a:rPr lang="es-ES" b="1" dirty="0"/>
              <a:t>Modularidad </a:t>
            </a:r>
          </a:p>
          <a:p>
            <a:pPr lvl="1"/>
            <a:r>
              <a:rPr lang="es-ES" dirty="0"/>
              <a:t>Característica que permite dividir una aplicación en varias partes más pequeñas (denominadas módulos), independientes unas de otras.</a:t>
            </a:r>
          </a:p>
          <a:p>
            <a:r>
              <a:rPr lang="es-ES" b="1" dirty="0"/>
              <a:t>Ocultación (aislamiento) </a:t>
            </a:r>
          </a:p>
          <a:p>
            <a:pPr lvl="1"/>
            <a:r>
              <a:rPr lang="es-ES" dirty="0"/>
              <a:t>Los objetos están aislados del exterior, protegiendo a sus propiedades para no ser modificadas por aquellos que no tengan derecho a acceder a las mismas.</a:t>
            </a:r>
          </a:p>
          <a:p>
            <a:r>
              <a:rPr lang="es-ES" dirty="0"/>
              <a:t>-</a:t>
            </a:r>
            <a:r>
              <a:rPr lang="es-ES" b="1" dirty="0"/>
              <a:t>Polimorfismo</a:t>
            </a:r>
            <a:r>
              <a:rPr lang="es-ES" dirty="0"/>
              <a:t> </a:t>
            </a:r>
          </a:p>
          <a:p>
            <a:pPr lvl="1"/>
            <a:r>
              <a:rPr lang="es-ES" dirty="0"/>
              <a:t>Es la capacidad que da a diferentes objetos, la posibilidad de contar con métodos, propiedades y atributos de igual nombre, sin que los de un objeto interfieran con el de otro.</a:t>
            </a:r>
          </a:p>
          <a:p>
            <a:pPr marL="530225" lvl="1" indent="-530225">
              <a:buNone/>
            </a:pPr>
            <a:r>
              <a:rPr lang="es-ES" dirty="0"/>
              <a:t>	</a:t>
            </a:r>
          </a:p>
          <a:p>
            <a:pPr lvl="1"/>
            <a:endParaRPr lang="es-ES" dirty="0"/>
          </a:p>
        </p:txBody>
      </p:sp>
      <p:pic>
        <p:nvPicPr>
          <p:cNvPr id="4" name="Imagen 3">
            <a:extLst>
              <a:ext uri="{FF2B5EF4-FFF2-40B4-BE49-F238E27FC236}">
                <a16:creationId xmlns:a16="http://schemas.microsoft.com/office/drawing/2014/main" id="{9108C6F8-0794-4A98-827D-80ABD6279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84" y="5894900"/>
            <a:ext cx="1960216" cy="946484"/>
          </a:xfrm>
          <a:prstGeom prst="rect">
            <a:avLst/>
          </a:prstGeom>
        </p:spPr>
      </p:pic>
    </p:spTree>
    <p:extLst>
      <p:ext uri="{BB962C8B-B14F-4D97-AF65-F5344CB8AC3E}">
        <p14:creationId xmlns:p14="http://schemas.microsoft.com/office/powerpoint/2010/main" val="110662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5B44FC-B45A-4B6F-9F3D-2F3C8578CF44}"/>
              </a:ext>
            </a:extLst>
          </p:cNvPr>
          <p:cNvSpPr>
            <a:spLocks noGrp="1"/>
          </p:cNvSpPr>
          <p:nvPr>
            <p:ph idx="1"/>
          </p:nvPr>
        </p:nvSpPr>
        <p:spPr>
          <a:xfrm>
            <a:off x="1371600" y="457200"/>
            <a:ext cx="9601200" cy="3331029"/>
          </a:xfrm>
        </p:spPr>
        <p:txBody>
          <a:bodyPr/>
          <a:lstStyle/>
          <a:p>
            <a:r>
              <a:rPr lang="es-ES" b="1" dirty="0"/>
              <a:t>Herencia</a:t>
            </a:r>
            <a:r>
              <a:rPr lang="es-ES" dirty="0"/>
              <a:t> </a:t>
            </a:r>
          </a:p>
          <a:p>
            <a:pPr lvl="1"/>
            <a:r>
              <a:rPr lang="es-ES" dirty="0"/>
              <a:t>Es la relación existente entre dos o más clases, donde una es la principal (padre) y otras son secundarias y dependen (heredan) de ellas (clases “hijas”), donde a la vez.</a:t>
            </a:r>
          </a:p>
          <a:p>
            <a:r>
              <a:rPr lang="es-ES" b="1" dirty="0"/>
              <a:t>Recolección de basura</a:t>
            </a:r>
          </a:p>
          <a:p>
            <a:pPr lvl="1"/>
            <a:r>
              <a:rPr lang="es-ES" dirty="0"/>
              <a:t> Es la técnica que consiste en destruir aquellos objetos cuando ya no son necesarios, liberándolos de la memoria.</a:t>
            </a:r>
          </a:p>
          <a:p>
            <a:pPr lvl="1"/>
            <a:endParaRPr lang="es-ES" dirty="0"/>
          </a:p>
          <a:p>
            <a:pPr lvl="2"/>
            <a:endParaRPr lang="es-ES" dirty="0"/>
          </a:p>
        </p:txBody>
      </p:sp>
      <p:pic>
        <p:nvPicPr>
          <p:cNvPr id="4" name="Imagen 3">
            <a:extLst>
              <a:ext uri="{FF2B5EF4-FFF2-40B4-BE49-F238E27FC236}">
                <a16:creationId xmlns:a16="http://schemas.microsoft.com/office/drawing/2014/main" id="{B67CB8AF-B57F-4391-8569-D3186046E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84" y="5848489"/>
            <a:ext cx="1960216" cy="1009511"/>
          </a:xfrm>
          <a:prstGeom prst="rect">
            <a:avLst/>
          </a:prstGeom>
        </p:spPr>
      </p:pic>
    </p:spTree>
    <p:extLst>
      <p:ext uri="{BB962C8B-B14F-4D97-AF65-F5344CB8AC3E}">
        <p14:creationId xmlns:p14="http://schemas.microsoft.com/office/powerpoint/2010/main" val="316080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A8928-AC64-4C4F-907D-FAD870827F21}"/>
              </a:ext>
            </a:extLst>
          </p:cNvPr>
          <p:cNvSpPr>
            <a:spLocks noGrp="1"/>
          </p:cNvSpPr>
          <p:nvPr>
            <p:ph type="title"/>
          </p:nvPr>
        </p:nvSpPr>
        <p:spPr/>
        <p:txBody>
          <a:bodyPr/>
          <a:lstStyle/>
          <a:p>
            <a:pPr algn="ctr"/>
            <a:r>
              <a:rPr lang="es-MX" b="1" dirty="0"/>
              <a:t>Clases o clases concretas </a:t>
            </a:r>
          </a:p>
        </p:txBody>
      </p:sp>
      <p:sp>
        <p:nvSpPr>
          <p:cNvPr id="3" name="Marcador de contenido 2">
            <a:extLst>
              <a:ext uri="{FF2B5EF4-FFF2-40B4-BE49-F238E27FC236}">
                <a16:creationId xmlns:a16="http://schemas.microsoft.com/office/drawing/2014/main" id="{C2211020-0A3D-4C52-81E1-3D3D43F44B54}"/>
              </a:ext>
            </a:extLst>
          </p:cNvPr>
          <p:cNvSpPr>
            <a:spLocks noGrp="1"/>
          </p:cNvSpPr>
          <p:nvPr>
            <p:ph idx="1"/>
          </p:nvPr>
        </p:nvSpPr>
        <p:spPr>
          <a:xfrm>
            <a:off x="1371600" y="1534886"/>
            <a:ext cx="9601200" cy="4332514"/>
          </a:xfrm>
        </p:spPr>
        <p:txBody>
          <a:bodyPr/>
          <a:lstStyle/>
          <a:p>
            <a:r>
              <a:rPr lang="es-MX" b="1" dirty="0"/>
              <a:t>¿Qué es una clase?</a:t>
            </a:r>
          </a:p>
          <a:p>
            <a:pPr lvl="1"/>
            <a:r>
              <a:rPr lang="es-ES" dirty="0"/>
              <a:t>Una clase es un modelo que se utiliza para crear objetos que comparten un mismo comportamiento, estado e identidad.</a:t>
            </a:r>
            <a:endParaRPr lang="es-MX" b="1" dirty="0"/>
          </a:p>
          <a:p>
            <a:r>
              <a:rPr lang="es-ES" b="1" dirty="0"/>
              <a:t>Persona es la metáfora de una clase</a:t>
            </a:r>
          </a:p>
          <a:p>
            <a:pPr lvl="1"/>
            <a:r>
              <a:rPr lang="es-ES" dirty="0"/>
              <a:t>Comportamiento puede ser caminar, correr, estudiar, leer, etc. Puede estar en estado despierto, dormido, etc. Sus características (propiedades) pueden ser el color de ojos, color de pelo, su estado civil, etc.</a:t>
            </a:r>
          </a:p>
          <a:p>
            <a:pPr lvl="1"/>
            <a:endParaRPr lang="es-MX" b="1" dirty="0"/>
          </a:p>
          <a:p>
            <a:pPr lvl="1"/>
            <a:endParaRPr lang="es-MX" b="1" dirty="0"/>
          </a:p>
        </p:txBody>
      </p:sp>
      <p:pic>
        <p:nvPicPr>
          <p:cNvPr id="4" name="Imagen 3">
            <a:extLst>
              <a:ext uri="{FF2B5EF4-FFF2-40B4-BE49-F238E27FC236}">
                <a16:creationId xmlns:a16="http://schemas.microsoft.com/office/drawing/2014/main" id="{73A359B7-C3F0-4D10-BDA6-8218865F294D}"/>
              </a:ext>
            </a:extLst>
          </p:cNvPr>
          <p:cNvPicPr>
            <a:picLocks noChangeAspect="1"/>
          </p:cNvPicPr>
          <p:nvPr/>
        </p:nvPicPr>
        <p:blipFill>
          <a:blip r:embed="rId2"/>
          <a:stretch>
            <a:fillRect/>
          </a:stretch>
        </p:blipFill>
        <p:spPr>
          <a:xfrm>
            <a:off x="7166504" y="4122953"/>
            <a:ext cx="3996796" cy="2593533"/>
          </a:xfrm>
          <a:prstGeom prst="rect">
            <a:avLst/>
          </a:prstGeom>
        </p:spPr>
      </p:pic>
      <p:pic>
        <p:nvPicPr>
          <p:cNvPr id="5" name="Imagen 4">
            <a:extLst>
              <a:ext uri="{FF2B5EF4-FFF2-40B4-BE49-F238E27FC236}">
                <a16:creationId xmlns:a16="http://schemas.microsoft.com/office/drawing/2014/main" id="{91DB8E66-3500-474C-9952-D6EF1336F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244777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B6517-9ED1-495B-BB41-4F514860100E}"/>
              </a:ext>
            </a:extLst>
          </p:cNvPr>
          <p:cNvSpPr>
            <a:spLocks noGrp="1"/>
          </p:cNvSpPr>
          <p:nvPr>
            <p:ph type="title"/>
          </p:nvPr>
        </p:nvSpPr>
        <p:spPr/>
        <p:txBody>
          <a:bodyPr/>
          <a:lstStyle/>
          <a:p>
            <a:pPr algn="ctr"/>
            <a:r>
              <a:rPr lang="es-ES" b="1" dirty="0"/>
              <a:t>Objeto </a:t>
            </a:r>
            <a:endParaRPr lang="es-MX" b="1" dirty="0"/>
          </a:p>
        </p:txBody>
      </p:sp>
      <p:sp>
        <p:nvSpPr>
          <p:cNvPr id="3" name="Marcador de contenido 2">
            <a:extLst>
              <a:ext uri="{FF2B5EF4-FFF2-40B4-BE49-F238E27FC236}">
                <a16:creationId xmlns:a16="http://schemas.microsoft.com/office/drawing/2014/main" id="{61C46AAC-AD68-4441-8355-903B44EBC012}"/>
              </a:ext>
            </a:extLst>
          </p:cNvPr>
          <p:cNvSpPr>
            <a:spLocks noGrp="1"/>
          </p:cNvSpPr>
          <p:nvPr>
            <p:ph idx="1"/>
          </p:nvPr>
        </p:nvSpPr>
        <p:spPr>
          <a:xfrm>
            <a:off x="1371599" y="1684421"/>
            <a:ext cx="10209875" cy="4182979"/>
          </a:xfrm>
        </p:spPr>
        <p:txBody>
          <a:bodyPr/>
          <a:lstStyle/>
          <a:p>
            <a:r>
              <a:rPr lang="es-MX" b="1" dirty="0"/>
              <a:t>¿Qué es un objeto?</a:t>
            </a:r>
          </a:p>
          <a:p>
            <a:pPr lvl="1"/>
            <a:r>
              <a:rPr lang="es-ES" dirty="0"/>
              <a:t>Es una entidad provista de métodos o mensajes a los cuales responde (comportamiento); atributos con valores concretos (estado); y propiedades (identidad).</a:t>
            </a:r>
            <a:endParaRPr lang="es-MX" dirty="0"/>
          </a:p>
        </p:txBody>
      </p:sp>
      <p:pic>
        <p:nvPicPr>
          <p:cNvPr id="4" name="Imagen 3">
            <a:extLst>
              <a:ext uri="{FF2B5EF4-FFF2-40B4-BE49-F238E27FC236}">
                <a16:creationId xmlns:a16="http://schemas.microsoft.com/office/drawing/2014/main" id="{5FD2C718-B177-425A-A65B-268BBC1924EC}"/>
              </a:ext>
            </a:extLst>
          </p:cNvPr>
          <p:cNvPicPr>
            <a:picLocks noChangeAspect="1"/>
          </p:cNvPicPr>
          <p:nvPr/>
        </p:nvPicPr>
        <p:blipFill>
          <a:blip r:embed="rId2"/>
          <a:stretch>
            <a:fillRect/>
          </a:stretch>
        </p:blipFill>
        <p:spPr>
          <a:xfrm>
            <a:off x="3641780" y="3545306"/>
            <a:ext cx="7763232" cy="1905000"/>
          </a:xfrm>
          <a:prstGeom prst="rect">
            <a:avLst/>
          </a:prstGeom>
        </p:spPr>
      </p:pic>
      <p:pic>
        <p:nvPicPr>
          <p:cNvPr id="5" name="Imagen 4">
            <a:extLst>
              <a:ext uri="{FF2B5EF4-FFF2-40B4-BE49-F238E27FC236}">
                <a16:creationId xmlns:a16="http://schemas.microsoft.com/office/drawing/2014/main" id="{6270D647-DC18-4D04-A25B-FE2A40B41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76270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9E7F0-0FF5-4F6E-A6B9-59A55B1A640A}"/>
              </a:ext>
            </a:extLst>
          </p:cNvPr>
          <p:cNvSpPr>
            <a:spLocks noGrp="1"/>
          </p:cNvSpPr>
          <p:nvPr>
            <p:ph type="title"/>
          </p:nvPr>
        </p:nvSpPr>
        <p:spPr/>
        <p:txBody>
          <a:bodyPr/>
          <a:lstStyle/>
          <a:p>
            <a:pPr algn="ctr"/>
            <a:r>
              <a:rPr lang="es-MX" b="1" dirty="0"/>
              <a:t>Método</a:t>
            </a:r>
            <a:r>
              <a:rPr lang="es-MX" dirty="0"/>
              <a:t> </a:t>
            </a:r>
          </a:p>
        </p:txBody>
      </p:sp>
      <p:sp>
        <p:nvSpPr>
          <p:cNvPr id="3" name="Marcador de contenido 2">
            <a:extLst>
              <a:ext uri="{FF2B5EF4-FFF2-40B4-BE49-F238E27FC236}">
                <a16:creationId xmlns:a16="http://schemas.microsoft.com/office/drawing/2014/main" id="{DD9ED0A1-08A4-4FA0-9176-391F70E26A56}"/>
              </a:ext>
            </a:extLst>
          </p:cNvPr>
          <p:cNvSpPr>
            <a:spLocks noGrp="1"/>
          </p:cNvSpPr>
          <p:nvPr>
            <p:ph idx="1"/>
          </p:nvPr>
        </p:nvSpPr>
        <p:spPr>
          <a:xfrm>
            <a:off x="1371600" y="1716505"/>
            <a:ext cx="9601200" cy="4150895"/>
          </a:xfrm>
        </p:spPr>
        <p:txBody>
          <a:bodyPr/>
          <a:lstStyle/>
          <a:p>
            <a:r>
              <a:rPr lang="es-MX" b="1" dirty="0"/>
              <a:t>¿Qué es un método?</a:t>
            </a:r>
          </a:p>
          <a:p>
            <a:pPr lvl="1"/>
            <a:r>
              <a:rPr lang="es-ES" dirty="0"/>
              <a:t>Es el algoritmo asociado a un objeto que indica la capacidad de lo que éste puede hacer.</a:t>
            </a:r>
          </a:p>
          <a:p>
            <a:pPr lvl="1"/>
            <a:endParaRPr lang="es-ES" dirty="0"/>
          </a:p>
          <a:p>
            <a:pPr lvl="1"/>
            <a:endParaRPr lang="es-ES" dirty="0"/>
          </a:p>
        </p:txBody>
      </p:sp>
      <p:pic>
        <p:nvPicPr>
          <p:cNvPr id="4" name="Imagen 3">
            <a:extLst>
              <a:ext uri="{FF2B5EF4-FFF2-40B4-BE49-F238E27FC236}">
                <a16:creationId xmlns:a16="http://schemas.microsoft.com/office/drawing/2014/main" id="{8D4DFB50-1F7A-4E18-91B5-4FC295C1460D}"/>
              </a:ext>
            </a:extLst>
          </p:cNvPr>
          <p:cNvPicPr>
            <a:picLocks noChangeAspect="1"/>
          </p:cNvPicPr>
          <p:nvPr/>
        </p:nvPicPr>
        <p:blipFill>
          <a:blip r:embed="rId2"/>
          <a:stretch>
            <a:fillRect/>
          </a:stretch>
        </p:blipFill>
        <p:spPr>
          <a:xfrm>
            <a:off x="4668340" y="2952288"/>
            <a:ext cx="5431984" cy="2915112"/>
          </a:xfrm>
          <a:prstGeom prst="rect">
            <a:avLst/>
          </a:prstGeom>
        </p:spPr>
      </p:pic>
      <p:pic>
        <p:nvPicPr>
          <p:cNvPr id="5" name="Imagen 4">
            <a:extLst>
              <a:ext uri="{FF2B5EF4-FFF2-40B4-BE49-F238E27FC236}">
                <a16:creationId xmlns:a16="http://schemas.microsoft.com/office/drawing/2014/main" id="{CA49AC2C-09AB-4792-85CC-8AC68768B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330263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EAD1B-B73B-4A93-8416-89D53F8C2678}"/>
              </a:ext>
            </a:extLst>
          </p:cNvPr>
          <p:cNvSpPr>
            <a:spLocks noGrp="1"/>
          </p:cNvSpPr>
          <p:nvPr>
            <p:ph type="title"/>
          </p:nvPr>
        </p:nvSpPr>
        <p:spPr>
          <a:xfrm>
            <a:off x="1371600" y="505326"/>
            <a:ext cx="9601200" cy="1485900"/>
          </a:xfrm>
        </p:spPr>
        <p:txBody>
          <a:bodyPr/>
          <a:lstStyle/>
          <a:p>
            <a:pPr algn="ctr"/>
            <a:r>
              <a:rPr lang="es-MX" b="1" dirty="0"/>
              <a:t>Propiedades y atributos</a:t>
            </a:r>
          </a:p>
        </p:txBody>
      </p:sp>
      <p:sp>
        <p:nvSpPr>
          <p:cNvPr id="3" name="Marcador de contenido 2">
            <a:extLst>
              <a:ext uri="{FF2B5EF4-FFF2-40B4-BE49-F238E27FC236}">
                <a16:creationId xmlns:a16="http://schemas.microsoft.com/office/drawing/2014/main" id="{1699C042-DA32-4075-9E15-F7BB17A3C08A}"/>
              </a:ext>
            </a:extLst>
          </p:cNvPr>
          <p:cNvSpPr>
            <a:spLocks noGrp="1"/>
          </p:cNvSpPr>
          <p:nvPr>
            <p:ph idx="1"/>
          </p:nvPr>
        </p:nvSpPr>
        <p:spPr>
          <a:xfrm>
            <a:off x="1371600" y="1427747"/>
            <a:ext cx="9601200" cy="4924927"/>
          </a:xfrm>
        </p:spPr>
        <p:txBody>
          <a:bodyPr/>
          <a:lstStyle/>
          <a:p>
            <a:r>
              <a:rPr lang="es-MX" b="1" dirty="0"/>
              <a:t>¿Qué son las propiedades y los atributos?</a:t>
            </a:r>
          </a:p>
          <a:p>
            <a:pPr lvl="1"/>
            <a:r>
              <a:rPr lang="es-ES" dirty="0"/>
              <a:t>Las propiedades y atributos, son variables que contienen datos asociados a un objeto.</a:t>
            </a:r>
            <a:endParaRPr lang="es-MX" b="1" dirty="0"/>
          </a:p>
        </p:txBody>
      </p:sp>
      <p:pic>
        <p:nvPicPr>
          <p:cNvPr id="4" name="Imagen 3">
            <a:extLst>
              <a:ext uri="{FF2B5EF4-FFF2-40B4-BE49-F238E27FC236}">
                <a16:creationId xmlns:a16="http://schemas.microsoft.com/office/drawing/2014/main" id="{F00E1946-8B61-4284-AC6A-49E405F84F2E}"/>
              </a:ext>
            </a:extLst>
          </p:cNvPr>
          <p:cNvPicPr>
            <a:picLocks noChangeAspect="1"/>
          </p:cNvPicPr>
          <p:nvPr/>
        </p:nvPicPr>
        <p:blipFill>
          <a:blip r:embed="rId2"/>
          <a:stretch>
            <a:fillRect/>
          </a:stretch>
        </p:blipFill>
        <p:spPr>
          <a:xfrm>
            <a:off x="8633992" y="2268955"/>
            <a:ext cx="2790930" cy="2320089"/>
          </a:xfrm>
          <a:prstGeom prst="rect">
            <a:avLst/>
          </a:prstGeom>
        </p:spPr>
      </p:pic>
      <p:pic>
        <p:nvPicPr>
          <p:cNvPr id="5" name="Imagen 4">
            <a:extLst>
              <a:ext uri="{FF2B5EF4-FFF2-40B4-BE49-F238E27FC236}">
                <a16:creationId xmlns:a16="http://schemas.microsoft.com/office/drawing/2014/main" id="{8B72F68A-F67D-40F5-9E75-2CEBE4D0A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389538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F016A-572D-4AFD-AF34-9182CCA93C3A}"/>
              </a:ext>
            </a:extLst>
          </p:cNvPr>
          <p:cNvSpPr>
            <a:spLocks noGrp="1"/>
          </p:cNvSpPr>
          <p:nvPr>
            <p:ph type="title"/>
          </p:nvPr>
        </p:nvSpPr>
        <p:spPr/>
        <p:txBody>
          <a:bodyPr/>
          <a:lstStyle/>
          <a:p>
            <a:pPr algn="ctr"/>
            <a:r>
              <a:rPr lang="es-ES" b="1" dirty="0"/>
              <a:t>¿Qu</a:t>
            </a:r>
            <a:r>
              <a:rPr lang="es-MX" b="1" dirty="0"/>
              <a:t>é</a:t>
            </a:r>
            <a:r>
              <a:rPr lang="es-ES" b="1" dirty="0"/>
              <a:t> es un objeto copia?</a:t>
            </a:r>
            <a:endParaRPr lang="es-MX" b="1" dirty="0"/>
          </a:p>
        </p:txBody>
      </p:sp>
      <p:sp>
        <p:nvSpPr>
          <p:cNvPr id="3" name="Marcador de contenido 2">
            <a:extLst>
              <a:ext uri="{FF2B5EF4-FFF2-40B4-BE49-F238E27FC236}">
                <a16:creationId xmlns:a16="http://schemas.microsoft.com/office/drawing/2014/main" id="{1AE9C102-F30D-43CB-8E36-D2A20BD40BFC}"/>
              </a:ext>
            </a:extLst>
          </p:cNvPr>
          <p:cNvSpPr>
            <a:spLocks noGrp="1"/>
          </p:cNvSpPr>
          <p:nvPr>
            <p:ph idx="1"/>
          </p:nvPr>
        </p:nvSpPr>
        <p:spPr>
          <a:xfrm>
            <a:off x="1371600" y="1652337"/>
            <a:ext cx="9601200" cy="4684295"/>
          </a:xfrm>
        </p:spPr>
        <p:txBody>
          <a:bodyPr/>
          <a:lstStyle/>
          <a:p>
            <a:r>
              <a:rPr lang="es-MX" dirty="0"/>
              <a:t>Un objeto permite generar orden al encapsular las variables.</a:t>
            </a:r>
          </a:p>
          <a:p>
            <a:r>
              <a:rPr lang="es-MX" dirty="0"/>
              <a:t>Las funciones no están agrupadas, no se sabe cuales trabajan con que variables.</a:t>
            </a:r>
          </a:p>
          <a:p>
            <a:r>
              <a:rPr lang="es-MX" dirty="0"/>
              <a:t>Dos clases distintas pueden tener métodos con los mismos nombres.</a:t>
            </a:r>
          </a:p>
          <a:p>
            <a:r>
              <a:rPr lang="es-MX" dirty="0"/>
              <a:t>Los objetos tienen una estructura definida mientras que los arreglos son mas volátiles. </a:t>
            </a:r>
          </a:p>
          <a:p>
            <a:endParaRPr lang="es-MX" dirty="0"/>
          </a:p>
          <a:p>
            <a:pPr lvl="1"/>
            <a:r>
              <a:rPr lang="es-MX" dirty="0"/>
              <a:t>Dentro de un bloque de código se pueden crear tres tipos de bloques:</a:t>
            </a:r>
          </a:p>
          <a:p>
            <a:pPr lvl="2"/>
            <a:r>
              <a:rPr lang="es-MX" dirty="0"/>
              <a:t>Constantes</a:t>
            </a:r>
          </a:p>
          <a:p>
            <a:pPr lvl="2"/>
            <a:r>
              <a:rPr lang="es-MX" dirty="0"/>
              <a:t>Variables</a:t>
            </a:r>
          </a:p>
          <a:p>
            <a:pPr lvl="2"/>
            <a:r>
              <a:rPr lang="es-MX" dirty="0"/>
              <a:t>Métodos</a:t>
            </a:r>
          </a:p>
        </p:txBody>
      </p:sp>
      <p:pic>
        <p:nvPicPr>
          <p:cNvPr id="4" name="Imagen 3">
            <a:extLst>
              <a:ext uri="{FF2B5EF4-FFF2-40B4-BE49-F238E27FC236}">
                <a16:creationId xmlns:a16="http://schemas.microsoft.com/office/drawing/2014/main" id="{5D97A1CB-657A-49BE-89BB-8BB1AF163338}"/>
              </a:ext>
            </a:extLst>
          </p:cNvPr>
          <p:cNvPicPr>
            <a:picLocks noChangeAspect="1"/>
          </p:cNvPicPr>
          <p:nvPr/>
        </p:nvPicPr>
        <p:blipFill>
          <a:blip r:embed="rId2"/>
          <a:stretch>
            <a:fillRect/>
          </a:stretch>
        </p:blipFill>
        <p:spPr>
          <a:xfrm>
            <a:off x="8454190" y="4574862"/>
            <a:ext cx="2855495" cy="2283138"/>
          </a:xfrm>
          <a:prstGeom prst="rect">
            <a:avLst/>
          </a:prstGeom>
        </p:spPr>
      </p:pic>
      <p:pic>
        <p:nvPicPr>
          <p:cNvPr id="5" name="Imagen 4">
            <a:extLst>
              <a:ext uri="{FF2B5EF4-FFF2-40B4-BE49-F238E27FC236}">
                <a16:creationId xmlns:a16="http://schemas.microsoft.com/office/drawing/2014/main" id="{4938F712-3F52-4DB5-BE43-E4578C8E6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42" y="5667444"/>
            <a:ext cx="1960216" cy="1009511"/>
          </a:xfrm>
          <a:prstGeom prst="rect">
            <a:avLst/>
          </a:prstGeom>
        </p:spPr>
      </p:pic>
    </p:spTree>
    <p:extLst>
      <p:ext uri="{BB962C8B-B14F-4D97-AF65-F5344CB8AC3E}">
        <p14:creationId xmlns:p14="http://schemas.microsoft.com/office/powerpoint/2010/main" val="1910303982"/>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182</TotalTime>
  <Words>1461</Words>
  <Application>Microsoft Office PowerPoint</Application>
  <PresentationFormat>Panorámica</PresentationFormat>
  <Paragraphs>103</Paragraphs>
  <Slides>25</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25</vt:i4>
      </vt:variant>
    </vt:vector>
  </HeadingPairs>
  <TitlesOfParts>
    <vt:vector size="27" baseType="lpstr">
      <vt:lpstr>Franklin Gothic Book</vt:lpstr>
      <vt:lpstr>Recorte</vt:lpstr>
      <vt:lpstr>Programación orientada a objetos en PHP </vt:lpstr>
      <vt:lpstr>Presentación de PowerPoint</vt:lpstr>
      <vt:lpstr>Características conceptuales de la POO </vt:lpstr>
      <vt:lpstr>Presentación de PowerPoint</vt:lpstr>
      <vt:lpstr>Clases o clases concretas </vt:lpstr>
      <vt:lpstr>Objeto </vt:lpstr>
      <vt:lpstr>Método </vt:lpstr>
      <vt:lpstr>Propiedades y atributos</vt:lpstr>
      <vt:lpstr>¿Qué es un objeto copia?</vt:lpstr>
      <vt:lpstr>Reglas de estilo sugeridas </vt:lpstr>
      <vt:lpstr>Declaración de clases abstractas</vt:lpstr>
      <vt:lpstr>Declaración de Clases finales en PHP</vt:lpstr>
      <vt:lpstr>Objetos e instancias </vt:lpstr>
      <vt:lpstr>Reglas para la instanciación de los objetos</vt:lpstr>
      <vt:lpstr>Nivel de acceso </vt:lpstr>
      <vt:lpstr>Presentación de PowerPoint</vt:lpstr>
      <vt:lpstr>Presentación de PowerPoint</vt:lpstr>
      <vt:lpstr>Accediendo a las propiedades de un objeto</vt:lpstr>
      <vt:lpstr>Presentación de PowerPoint</vt:lpstr>
      <vt:lpstr>Constantes </vt:lpstr>
      <vt:lpstr>Métodos PHP</vt:lpstr>
      <vt:lpstr>Métodos públicos, privados, protegidos y estáticos</vt:lpstr>
      <vt:lpstr>MÉTODOS ABSTRACTOS </vt:lpstr>
      <vt:lpstr>Presentación de PowerPoint</vt:lpstr>
      <vt:lpstr>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en PHP</dc:title>
  <dc:creator>Carlos De los reyes</dc:creator>
  <cp:lastModifiedBy>Carlos De los reyes</cp:lastModifiedBy>
  <cp:revision>38</cp:revision>
  <dcterms:created xsi:type="dcterms:W3CDTF">2019-05-06T15:02:09Z</dcterms:created>
  <dcterms:modified xsi:type="dcterms:W3CDTF">2019-05-06T18:16:12Z</dcterms:modified>
</cp:coreProperties>
</file>