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313" r:id="rId3"/>
    <p:sldId id="464" r:id="rId4"/>
    <p:sldId id="446" r:id="rId5"/>
    <p:sldId id="451" r:id="rId6"/>
    <p:sldId id="452" r:id="rId7"/>
    <p:sldId id="457" r:id="rId8"/>
    <p:sldId id="445" r:id="rId9"/>
    <p:sldId id="444" r:id="rId10"/>
    <p:sldId id="44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6" r:id="rId24"/>
    <p:sldId id="437" r:id="rId25"/>
    <p:sldId id="439" r:id="rId26"/>
    <p:sldId id="463" r:id="rId27"/>
    <p:sldId id="440" r:id="rId28"/>
    <p:sldId id="44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2"/>
    <p:restoredTop sz="89089" autoAdjust="0"/>
  </p:normalViewPr>
  <p:slideViewPr>
    <p:cSldViewPr snapToGrid="0" snapToObjects="1">
      <p:cViewPr>
        <p:scale>
          <a:sx n="70" d="100"/>
          <a:sy n="70" d="100"/>
        </p:scale>
        <p:origin x="2216" y="7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21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E79FF-01BA-5D48-8FB4-91D723A433A5}" type="datetimeFigureOut">
              <a:rPr lang="en-US" smtClean="0"/>
              <a:t>9/16/18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38302-14C2-7545-B55B-653A547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1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9999" tIns="45001" rIns="89999" bIns="45001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600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</a:t>
            </a:r>
            <a:r>
              <a:rPr lang="en-US" baseline="0" dirty="0" smtClean="0"/>
              <a:t> interface called Consumer with a single method called accept.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forEach</a:t>
            </a:r>
            <a:r>
              <a:rPr lang="en-US" baseline="0" dirty="0" smtClean="0"/>
              <a:t> method iterates through the items in the object Consumer and performs the action accept on each item.</a:t>
            </a:r>
          </a:p>
          <a:p>
            <a:r>
              <a:rPr lang="en-US" baseline="0" dirty="0" smtClean="0"/>
              <a:t>The lambda expression becomes the body of the function in the interface.</a:t>
            </a:r>
          </a:p>
          <a:p>
            <a:r>
              <a:rPr lang="en-US" baseline="0" dirty="0" smtClean="0"/>
              <a:t>The signature of the function is defined by the interface.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8302-14C2-7545-B55B-653A547C50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39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interface with only one </a:t>
            </a:r>
            <a:r>
              <a:rPr lang="en-US" dirty="0" err="1" smtClean="0"/>
              <a:t>nondefault</a:t>
            </a:r>
            <a:r>
              <a:rPr lang="en-US" dirty="0" smtClean="0"/>
              <a:t> method is considered a functional interface by Java 8.</a:t>
            </a:r>
          </a:p>
          <a:p>
            <a:r>
              <a:rPr lang="en-US" dirty="0" smtClean="0"/>
              <a:t>So functional interfaces</a:t>
            </a:r>
            <a:r>
              <a:rPr lang="en-US" baseline="0" dirty="0" smtClean="0"/>
              <a:t> are Java 8’s secret sauce for backward compatibility.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8302-14C2-7545-B55B-653A547C50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26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lambda “captures” the variable var.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8302-14C2-7545-B55B-653A547C50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08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C1AF1A-325B-0649-9C11-96E47B83B1B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059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fld id="{7D4CF6D7-98F1-164C-B995-DB1A250BFF8C}" type="slidenum">
              <a:rPr lang="en-US" altLang="en-US" sz="1200">
                <a:latin typeface="+mn-lt" charset="0"/>
                <a:ea typeface="+mn-ea" charset="0"/>
                <a:cs typeface="+mn-ea" charset="0"/>
              </a:rPr>
              <a:pPr algn="r" hangingPunct="1">
                <a:lnSpc>
                  <a:spcPct val="100000"/>
                </a:lnSpc>
                <a:buClrTx/>
                <a:buFontTx/>
                <a:buNone/>
              </a:pPr>
              <a:t>3</a:t>
            </a:fld>
            <a:endParaRPr lang="en-US" altLang="en-US" sz="1200">
              <a:latin typeface="+mn-lt" charset="0"/>
              <a:ea typeface="+mn-ea" charset="0"/>
              <a:cs typeface="+mn-ea" charset="0"/>
            </a:endParaRPr>
          </a:p>
        </p:txBody>
      </p:sp>
      <p:sp>
        <p:nvSpPr>
          <p:cNvPr id="110594" name="Text Box 2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8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8302-14C2-7545-B55B-653A547C50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11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List&lt;Integer&gt; is a parameterized type, parameterized by the type</a:t>
            </a:r>
            <a:r>
              <a:rPr lang="en-US" baseline="0" dirty="0" smtClean="0"/>
              <a:t> argument &lt;Integer&gt;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Arrays.asList</a:t>
            </a:r>
            <a:r>
              <a:rPr lang="en-US" baseline="0" dirty="0" smtClean="0"/>
              <a:t> method returns a fixed-size list backed by an array; it can take “</a:t>
            </a:r>
            <a:r>
              <a:rPr lang="en-US" baseline="0" dirty="0" err="1" smtClean="0"/>
              <a:t>vararg</a:t>
            </a:r>
            <a:r>
              <a:rPr lang="en-US" baseline="0" dirty="0" smtClean="0"/>
              <a:t>” arguments</a:t>
            </a:r>
          </a:p>
          <a:p>
            <a:r>
              <a:rPr lang="en-US" dirty="0" err="1" smtClean="0"/>
              <a:t>forEach</a:t>
            </a:r>
            <a:r>
              <a:rPr lang="en-US" dirty="0" smtClean="0"/>
              <a:t> is a method that takes as input a function and calls the function for each value on the list</a:t>
            </a:r>
          </a:p>
          <a:p>
            <a:r>
              <a:rPr lang="en-US" dirty="0" smtClean="0"/>
              <a:t>Note the absence of type declarations in the lambda;</a:t>
            </a:r>
            <a:r>
              <a:rPr lang="en-US" baseline="0" dirty="0" smtClean="0"/>
              <a:t> the Java 8 compiler does type inference</a:t>
            </a:r>
          </a:p>
          <a:p>
            <a:r>
              <a:rPr lang="en-US" baseline="0" dirty="0" smtClean="0"/>
              <a:t>Java 8 is still statically typed</a:t>
            </a:r>
            <a:endParaRPr lang="en-US" dirty="0" smtClean="0"/>
          </a:p>
          <a:p>
            <a:r>
              <a:rPr lang="en-US" dirty="0" smtClean="0"/>
              <a:t>Braces are not needed</a:t>
            </a:r>
            <a:r>
              <a:rPr lang="en-US" baseline="0" dirty="0" smtClean="0"/>
              <a:t> for single-line lambdas (but could be used if desired).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8302-14C2-7545-B55B-653A547C50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5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braces are needed to enclose a multiline</a:t>
            </a:r>
            <a:r>
              <a:rPr lang="en-US" baseline="0" dirty="0" smtClean="0"/>
              <a:t> lambda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8302-14C2-7545-B55B-653A547C50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3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as with ordinary functions, you can define local variables inside the lambda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8302-14C2-7545-B55B-653A547C50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24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can, if you wish, specify the parameter type</a:t>
            </a:r>
          </a:p>
          <a:p>
            <a:r>
              <a:rPr lang="en-US" dirty="0" smtClean="0"/>
              <a:t>The compiler knows the</a:t>
            </a:r>
            <a:r>
              <a:rPr lang="en-US" baseline="0" dirty="0" smtClean="0"/>
              <a:t> type of </a:t>
            </a:r>
            <a:r>
              <a:rPr lang="en-US" baseline="0" dirty="0" err="1" smtClean="0"/>
              <a:t>intSeq</a:t>
            </a:r>
            <a:r>
              <a:rPr lang="en-US" baseline="0" dirty="0" smtClean="0"/>
              <a:t> is a list of Integers</a:t>
            </a:r>
          </a:p>
          <a:p>
            <a:r>
              <a:rPr lang="en-US" baseline="0" dirty="0" smtClean="0"/>
              <a:t>Since the compiler can do type inference, you don’t need to specify the type of 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8302-14C2-7545-B55B-653A547C50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29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type should be generated for this function? How should it be called?</a:t>
            </a:r>
          </a:p>
          <a:p>
            <a:r>
              <a:rPr lang="en-US" baseline="0" dirty="0" smtClean="0"/>
              <a:t>What class should the translated lambda expression function be placed it?</a:t>
            </a:r>
          </a:p>
          <a:p>
            <a:r>
              <a:rPr lang="en-US" baseline="0" dirty="0" smtClean="0"/>
              <a:t>Should the generated method be a static or an instance method?</a:t>
            </a:r>
          </a:p>
          <a:p>
            <a:r>
              <a:rPr lang="en-US" baseline="0" dirty="0" smtClean="0"/>
              <a:t>The Java 8 designers spent a lot of time thinking about how to implement lambdas!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8302-14C2-7545-B55B-653A547C50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3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interfaces are a common idiom</a:t>
            </a:r>
            <a:r>
              <a:rPr lang="en-US" baseline="0" dirty="0" smtClean="0"/>
              <a:t> in Java code.</a:t>
            </a:r>
          </a:p>
          <a:p>
            <a:r>
              <a:rPr lang="en-US" baseline="0" dirty="0" smtClean="0"/>
              <a:t>Examples of existing JDK functional interfaces: Runnable, Comparable&lt;T&gt;, Callable&lt;V&gt;.</a:t>
            </a:r>
          </a:p>
          <a:p>
            <a:r>
              <a:rPr lang="en-US" baseline="0" dirty="0" smtClean="0"/>
              <a:t>Design decision: Java 8 lambdas should work with existing Java code without requiring recompilation.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8302-14C2-7545-B55B-653A547C50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0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6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6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9/16/18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9/16/18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5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9/16/18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1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6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7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F49A7-0D4B-FA45-882A-A0E45151897D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7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88935"/>
            <a:ext cx="9144000" cy="173216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b="1" dirty="0" smtClean="0">
                <a:cs typeface="+mj-cs"/>
              </a:rPr>
              <a:t>Design and Implementation</a:t>
            </a:r>
            <a:br>
              <a:rPr lang="en-US" b="1" dirty="0" smtClean="0">
                <a:cs typeface="+mj-cs"/>
              </a:rPr>
            </a:br>
            <a:r>
              <a:rPr lang="en-US" b="1" dirty="0" smtClean="0">
                <a:cs typeface="+mj-cs"/>
              </a:rPr>
              <a:t>of Lambda Expressions in Java 8</a:t>
            </a:r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1296503" y="5229792"/>
            <a:ext cx="185948" cy="37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sz="2000" b="1">
              <a:solidFill>
                <a:schemeClr val="bg1"/>
              </a:solidFill>
              <a:cs typeface="+mn-cs"/>
            </a:endParaRPr>
          </a:p>
        </p:txBody>
      </p:sp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6669284" y="920750"/>
            <a:ext cx="1846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endParaRPr lang="en-US" sz="2400">
              <a:cs typeface="+mn-cs"/>
            </a:endParaRPr>
          </a:p>
        </p:txBody>
      </p:sp>
      <p:graphicFrame>
        <p:nvGraphicFramePr>
          <p:cNvPr id="4104" name="Object 14"/>
          <p:cNvGraphicFramePr>
            <a:graphicFrameLocks noChangeAspect="1"/>
          </p:cNvGraphicFramePr>
          <p:nvPr/>
        </p:nvGraphicFramePr>
        <p:xfrm>
          <a:off x="4515191" y="3319463"/>
          <a:ext cx="112063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191" y="3319463"/>
                        <a:ext cx="112063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Java 8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 8 is the biggest change to Java since the inception of the language</a:t>
            </a:r>
          </a:p>
          <a:p>
            <a:r>
              <a:rPr lang="en-US" dirty="0" smtClean="0"/>
              <a:t>Lambdas are the most important new addition</a:t>
            </a:r>
          </a:p>
          <a:p>
            <a:r>
              <a:rPr lang="en-US" dirty="0" smtClean="0"/>
              <a:t>Java is playing catch-up: most </a:t>
            </a:r>
            <a:r>
              <a:rPr lang="en-US" dirty="0"/>
              <a:t>major programming languages already have support for lambda expressions</a:t>
            </a:r>
          </a:p>
          <a:p>
            <a:r>
              <a:rPr lang="en-US" dirty="0" smtClean="0"/>
              <a:t>A big challenge was to introduce lambdas without requiring recompilation of existing binaries</a:t>
            </a:r>
          </a:p>
        </p:txBody>
      </p:sp>
    </p:spTree>
    <p:extLst>
      <p:ext uri="{BB962C8B-B14F-4D97-AF65-F5344CB8AC3E}">
        <p14:creationId xmlns:p14="http://schemas.microsoft.com/office/powerpoint/2010/main" val="25804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Benefits of Lambdas in Java 8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Enabling functional programming</a:t>
            </a:r>
          </a:p>
          <a:p>
            <a:r>
              <a:rPr lang="en-US" dirty="0" smtClean="0"/>
              <a:t>Writing leaner more compact code</a:t>
            </a:r>
          </a:p>
          <a:p>
            <a:r>
              <a:rPr lang="en-US" dirty="0" smtClean="0"/>
              <a:t>Facilitating parallel programming</a:t>
            </a:r>
          </a:p>
          <a:p>
            <a:r>
              <a:rPr lang="en-US" dirty="0" smtClean="0"/>
              <a:t>Developing more generic, flexible and reusable APIs </a:t>
            </a:r>
          </a:p>
          <a:p>
            <a:r>
              <a:rPr lang="en-US" dirty="0" smtClean="0"/>
              <a:t>Being able to pass behaviors as well as data to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2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Java 8 Lambdas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of Java 8 lambda expressions</a:t>
            </a:r>
          </a:p>
          <a:p>
            <a:r>
              <a:rPr lang="en-US" dirty="0" smtClean="0"/>
              <a:t>Functional interfaces</a:t>
            </a:r>
          </a:p>
          <a:p>
            <a:r>
              <a:rPr lang="en-US" dirty="0" smtClean="0"/>
              <a:t>Variable capture</a:t>
            </a:r>
          </a:p>
          <a:p>
            <a:r>
              <a:rPr lang="en-US" dirty="0" smtClean="0"/>
              <a:t>Method references</a:t>
            </a:r>
          </a:p>
          <a:p>
            <a:r>
              <a:rPr lang="en-US" dirty="0" smtClean="0"/>
              <a:t>Default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2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Example 1: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Print a list of integers with a lambda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07" y="1600200"/>
            <a:ext cx="882842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List&lt;Integer&gt; </a:t>
            </a: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intSeq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 = </a:t>
            </a: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Arrays.asList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(1,2,3);</a:t>
            </a:r>
          </a:p>
          <a:p>
            <a:pPr marL="0" indent="0">
              <a:buNone/>
            </a:pPr>
            <a:endParaRPr lang="en-US" sz="2400" dirty="0">
              <a:solidFill>
                <a:srgbClr val="4F81BD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intSeq.forEach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(x -&gt; </a:t>
            </a: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System.out.println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(x));</a:t>
            </a:r>
          </a:p>
          <a:p>
            <a:pPr marL="0" indent="0">
              <a:buNone/>
            </a:pPr>
            <a:endParaRPr lang="en-US" sz="20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2800" dirty="0" smtClean="0">
                <a:solidFill>
                  <a:schemeClr val="accent1"/>
                </a:solidFill>
                <a:cs typeface="Lucida Console"/>
              </a:rPr>
              <a:t>x -&gt; </a:t>
            </a:r>
            <a:r>
              <a:rPr lang="en-US" sz="2800" dirty="0" err="1" smtClean="0">
                <a:solidFill>
                  <a:schemeClr val="accent1"/>
                </a:solidFill>
                <a:cs typeface="Lucida Console"/>
              </a:rPr>
              <a:t>System.out.println</a:t>
            </a:r>
            <a:r>
              <a:rPr lang="en-US" sz="2800" dirty="0" smtClean="0">
                <a:solidFill>
                  <a:schemeClr val="accent1"/>
                </a:solidFill>
                <a:cs typeface="Lucida Console"/>
              </a:rPr>
              <a:t>(x) </a:t>
            </a:r>
            <a:r>
              <a:rPr lang="en-US" sz="2800" dirty="0" smtClean="0">
                <a:cs typeface="Courier New"/>
              </a:rPr>
              <a:t>is a lambda expression that defines an anonymous function with one parameter named x of type Integer</a:t>
            </a:r>
            <a:endParaRPr lang="en-US" sz="28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7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Example 2: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A multiline lambda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10" y="1600200"/>
            <a:ext cx="889919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List&lt;Integer&gt; </a:t>
            </a: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intSeq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 = </a:t>
            </a: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Arrays.asList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(1,2,3);</a:t>
            </a:r>
          </a:p>
          <a:p>
            <a:pPr marL="0" indent="0">
              <a:buNone/>
            </a:pPr>
            <a:endParaRPr lang="en-US" sz="2400" dirty="0">
              <a:solidFill>
                <a:srgbClr val="4F81BD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intSeq.forEach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(x -&gt;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  x += 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  </a:t>
            </a: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System.out.println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(x);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}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F81BD"/>
              </a:solidFill>
              <a:latin typeface="Lucida Console"/>
              <a:cs typeface="Lucida Console"/>
            </a:endParaRP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ourier New"/>
              </a:rPr>
              <a:t>Braces are needed to enclose a multiline body in a lambda expression.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4240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01827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Example 3: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A lambda with a defined local variable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711" y="1600200"/>
            <a:ext cx="885328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List&lt;Integer&gt; </a:t>
            </a:r>
            <a:r>
              <a:rPr lang="en-US" sz="2400" dirty="0" err="1" smtClean="0">
                <a:solidFill>
                  <a:schemeClr val="accent1"/>
                </a:solidFill>
                <a:latin typeface="Lucida Console"/>
                <a:cs typeface="Lucida Console"/>
              </a:rPr>
              <a:t>intSeq</a:t>
            </a:r>
            <a:r>
              <a:rPr lang="en-US" sz="24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 = </a:t>
            </a:r>
            <a:r>
              <a:rPr lang="en-US" sz="2400" dirty="0" err="1" smtClean="0">
                <a:solidFill>
                  <a:schemeClr val="accent1"/>
                </a:solidFill>
                <a:latin typeface="Lucida Console"/>
                <a:cs typeface="Lucida Console"/>
              </a:rPr>
              <a:t>Arrays.asList</a:t>
            </a:r>
            <a:r>
              <a:rPr lang="en-US" sz="24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(1,2,3);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1"/>
                </a:solidFill>
                <a:latin typeface="Lucida Console"/>
                <a:cs typeface="Lucida Console"/>
              </a:rPr>
              <a:t>intSeq.forEach</a:t>
            </a:r>
            <a:r>
              <a:rPr lang="en-US" sz="24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(x -&gt;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  </a:t>
            </a:r>
            <a:r>
              <a:rPr lang="en-US" sz="2400" dirty="0" err="1" smtClean="0">
                <a:solidFill>
                  <a:schemeClr val="accent1"/>
                </a:solidFill>
                <a:latin typeface="Lucida Console"/>
                <a:cs typeface="Lucida Console"/>
              </a:rPr>
              <a:t>int</a:t>
            </a:r>
            <a:r>
              <a:rPr lang="en-US" sz="24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 y = x * 2;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  </a:t>
            </a:r>
            <a:r>
              <a:rPr lang="en-US" sz="2400" dirty="0" err="1" smtClean="0">
                <a:solidFill>
                  <a:schemeClr val="accent1"/>
                </a:solidFill>
                <a:latin typeface="Lucida Console"/>
                <a:cs typeface="Lucida Console"/>
              </a:rPr>
              <a:t>System.out.println</a:t>
            </a:r>
            <a:r>
              <a:rPr lang="en-US" sz="24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(y);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Lucida Console"/>
                <a:cs typeface="Lucida Console"/>
              </a:rPr>
              <a:t>}</a:t>
            </a:r>
            <a:r>
              <a:rPr lang="en-US" sz="24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Lucida Console"/>
              <a:cs typeface="Lucida Console"/>
            </a:endParaRPr>
          </a:p>
          <a:p>
            <a:r>
              <a:rPr lang="en-US" sz="2800" dirty="0"/>
              <a:t>Just as with ordinary functions, you can define local variables inside </a:t>
            </a:r>
            <a:r>
              <a:rPr lang="en-US" sz="2800" smtClean="0"/>
              <a:t>the body of a </a:t>
            </a:r>
            <a:r>
              <a:rPr lang="en-US" sz="2800" dirty="0"/>
              <a:t>lambda expression</a:t>
            </a:r>
          </a:p>
          <a:p>
            <a:endParaRPr lang="en-US" sz="2400" dirty="0" smtClean="0">
              <a:cs typeface="Lucida Console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18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Example 4: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A lambda with a declared parameter type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10" y="1600200"/>
            <a:ext cx="864482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List&lt;Integer&gt; </a:t>
            </a: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intSeq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 = </a:t>
            </a: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Arrays.asList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(1,2,3);</a:t>
            </a:r>
          </a:p>
          <a:p>
            <a:pPr marL="0" indent="0">
              <a:buNone/>
            </a:pPr>
            <a:endParaRPr lang="en-US" sz="2400" dirty="0">
              <a:solidFill>
                <a:srgbClr val="4F81BD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intSeq.forEach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((Integer x -&gt;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  x += 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  </a:t>
            </a: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System.out.println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(x);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}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20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cs typeface="Courier New"/>
              </a:rPr>
              <a:t>You can, if you wish, specify the parameter type.</a:t>
            </a:r>
            <a:endParaRPr lang="en-US" sz="24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4772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Implementation of Java 8 Lambdas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7128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cs typeface="Courier New"/>
              </a:rPr>
              <a:t>The Java 8 compiler first converts a lambda expression into a function</a:t>
            </a:r>
          </a:p>
          <a:p>
            <a:r>
              <a:rPr lang="en-US" sz="2800" dirty="0" smtClean="0">
                <a:cs typeface="Courier New"/>
              </a:rPr>
              <a:t>It then calls the generated function</a:t>
            </a:r>
          </a:p>
          <a:p>
            <a:r>
              <a:rPr lang="en-US" sz="2800" dirty="0" smtClean="0">
                <a:cs typeface="Courier New"/>
              </a:rPr>
              <a:t>For example, </a:t>
            </a:r>
            <a:r>
              <a:rPr lang="en-US" sz="24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x -&gt; </a:t>
            </a:r>
            <a:r>
              <a:rPr lang="en-US" sz="2400" dirty="0" err="1" smtClean="0">
                <a:solidFill>
                  <a:schemeClr val="accent1"/>
                </a:solidFill>
                <a:latin typeface="Lucida Console"/>
                <a:cs typeface="Lucida Console"/>
              </a:rPr>
              <a:t>System.out.println</a:t>
            </a:r>
            <a:r>
              <a:rPr lang="en-US" sz="24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(x) </a:t>
            </a:r>
            <a:r>
              <a:rPr lang="en-US" sz="2800" dirty="0" smtClean="0">
                <a:cs typeface="Courier New"/>
              </a:rPr>
              <a:t>could be converted into a generated static function</a:t>
            </a:r>
            <a:endParaRPr lang="en-US" sz="2800" dirty="0">
              <a:cs typeface="Courier New"/>
            </a:endParaRP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public static void </a:t>
            </a: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genName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(Integer x) {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  </a:t>
            </a: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System.out.println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(x);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}</a:t>
            </a:r>
            <a:endParaRPr lang="en-US" sz="2400" dirty="0" smtClean="0">
              <a:solidFill>
                <a:srgbClr val="4F81BD"/>
              </a:solidFill>
              <a:latin typeface="Lucida Console"/>
              <a:cs typeface="Lucida Console"/>
            </a:endParaRPr>
          </a:p>
          <a:p>
            <a:r>
              <a:rPr lang="en-US" sz="2800" dirty="0" smtClean="0">
                <a:cs typeface="Courier New"/>
              </a:rPr>
              <a:t>But what type should be generated for this function? How should it be called? What class should it go in?</a:t>
            </a:r>
            <a:endParaRPr lang="en-US" sz="28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080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Functional Interfaces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712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cs typeface="Courier New"/>
              </a:rPr>
              <a:t>Design decision: Java 8 lambdas are assigned to functional interfaces.</a:t>
            </a:r>
          </a:p>
          <a:p>
            <a:r>
              <a:rPr lang="en-US" sz="2800" dirty="0" smtClean="0">
                <a:cs typeface="Courier New"/>
              </a:rPr>
              <a:t>A functional interface is a Java interface with exactly one non-default method.  E.g.,</a:t>
            </a:r>
          </a:p>
          <a:p>
            <a:pPr marL="0" indent="0">
              <a:buNone/>
            </a:pPr>
            <a:endParaRPr lang="en-US" sz="2800" dirty="0">
              <a:cs typeface="Courier New"/>
            </a:endParaRP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public interface Consumer&lt;T&gt; {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  void accept(T t);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Lucida Console"/>
                <a:cs typeface="Lucida Console"/>
              </a:rPr>
              <a:t>}</a:t>
            </a:r>
            <a:endParaRPr lang="en-US" sz="2400" dirty="0" smtClean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800" dirty="0" smtClean="0">
                <a:cs typeface="Courier New"/>
              </a:rPr>
              <a:t>The package </a:t>
            </a:r>
            <a:r>
              <a:rPr lang="en-US" sz="2800" dirty="0" err="1" smtClean="0">
                <a:latin typeface="Courier New"/>
                <a:cs typeface="Courier New"/>
              </a:rPr>
              <a:t>java.util.function</a:t>
            </a:r>
            <a:r>
              <a:rPr lang="en-US" sz="2800" dirty="0" smtClean="0">
                <a:cs typeface="Courier New"/>
              </a:rPr>
              <a:t> defines many new useful functional interfaces.</a:t>
            </a:r>
            <a:endParaRPr lang="en-US" sz="28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1418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09" y="274638"/>
            <a:ext cx="8692815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Assigning a Lambda to a Local Variable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09" y="1600200"/>
            <a:ext cx="889919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public interface Consumer&lt;T&gt;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void accept(T t);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void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forEach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(Consumer&lt;Integer&gt; action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for (Integer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i:items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 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action.accept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(t);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List&lt;Integer&gt;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intSeq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=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Arrrays.asList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(1,2,3);</a:t>
            </a:r>
          </a:p>
          <a:p>
            <a:pPr marL="0" indent="0">
              <a:buNone/>
            </a:pPr>
            <a:endParaRPr lang="en-US" sz="2000" dirty="0" smtClean="0">
              <a:solidFill>
                <a:srgbClr val="4F81BD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Consumer&lt;Integer&gt;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cnsmr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= x -&gt;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System.out.println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(x);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intSeq.forEach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(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cnsmr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);</a:t>
            </a:r>
            <a:endParaRPr lang="en-US" sz="2000" dirty="0">
              <a:solidFill>
                <a:srgbClr val="4F81BD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3824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2997" y="73025"/>
            <a:ext cx="8951003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b="1" dirty="0" smtClean="0">
                <a:solidFill>
                  <a:srgbClr val="0000FF"/>
                </a:solidFill>
              </a:rPr>
              <a:t>Outline</a:t>
            </a:r>
          </a:p>
        </p:txBody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997" y="919163"/>
            <a:ext cx="8951003" cy="54356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What is the lambda calculus?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What is functional programming?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What are the benefits of functional programming?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Functional programming in Java 8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Java 8 lambda expressions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Implementation of Java 8 lambda </a:t>
            </a:r>
            <a:r>
              <a:rPr lang="en-US" dirty="0" smtClean="0"/>
              <a:t>expression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26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3999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Properties of the Generated Method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method generated from a Java 8 lambda expression has the same signature as the method in the functional interface</a:t>
            </a:r>
          </a:p>
          <a:p>
            <a:r>
              <a:rPr lang="en-US" dirty="0" smtClean="0"/>
              <a:t>The type is the same as that of the functional interface to which the lambda expression is assigned</a:t>
            </a:r>
          </a:p>
          <a:p>
            <a:r>
              <a:rPr lang="en-US" dirty="0" smtClean="0"/>
              <a:t>The lambda expression becomes the body of the method in the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7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Variable Capture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Lambdas can interact with variables defined outside the body of the lambda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Using these variables is called variable capture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Local Variable Capture Example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1600200"/>
            <a:ext cx="869871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public class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LVCExample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public static void main(String[]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args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  List&lt;Integer&gt;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intSeq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=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Arrays.asList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(1,2,3);</a:t>
            </a:r>
          </a:p>
          <a:p>
            <a:pPr marL="0" indent="0">
              <a:buNone/>
            </a:pPr>
            <a:endParaRPr lang="en-US" sz="2000" dirty="0">
              <a:solidFill>
                <a:srgbClr val="4F81BD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  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int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= 10;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 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intSeq.forEach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(x -&gt;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System.out.println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(x +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r>
              <a:rPr lang="en-US" sz="2800" dirty="0" smtClean="0">
                <a:cs typeface="Courier New"/>
              </a:rPr>
              <a:t>Note: local variables used inside the body of a lambda must be final or effectively final</a:t>
            </a:r>
            <a:endParaRPr lang="en-US" sz="28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650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Static Variable Capture Example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74" y="1600200"/>
            <a:ext cx="887412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public class </a:t>
            </a: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S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VCExample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private static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int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= 10;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public static void main(String[]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args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  List&lt;Integer&gt;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intSeq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=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Arrays.asList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(1,2,3);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  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intSeq.forEach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(x -&gt;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System.out.println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(x + </a:t>
            </a:r>
            <a:r>
              <a:rPr lang="en-US" sz="20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4F81BD"/>
                </a:solidFill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64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Method References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references can be used to pass an existing function in places where a lambda is expected</a:t>
            </a:r>
          </a:p>
          <a:p>
            <a:r>
              <a:rPr lang="en-US" dirty="0" smtClean="0"/>
              <a:t>The signature of the referenced method needs to match the signature of the functional interface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86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Summary of Method References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119109"/>
              </p:ext>
            </p:extLst>
          </p:nvPr>
        </p:nvGraphicFramePr>
        <p:xfrm>
          <a:off x="457200" y="2303954"/>
          <a:ext cx="8229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188"/>
                <a:gridCol w="3779185"/>
                <a:gridCol w="20732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Method Reference</a:t>
                      </a:r>
                      <a:r>
                        <a:rPr lang="en-US" sz="2000" baseline="0" dirty="0" smtClean="0"/>
                        <a:t> 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Syntax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Example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static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ClassName</a:t>
                      </a:r>
                      <a:r>
                        <a:rPr lang="en-US" sz="2000" dirty="0" smtClean="0"/>
                        <a:t>::</a:t>
                      </a:r>
                      <a:r>
                        <a:rPr lang="en-US" sz="2000" dirty="0" err="1" smtClean="0"/>
                        <a:t>StaticMethodName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String::</a:t>
                      </a:r>
                      <a:r>
                        <a:rPr lang="en-US" sz="2000" dirty="0" err="1" smtClean="0"/>
                        <a:t>valueOf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constructor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ClassName</a:t>
                      </a:r>
                      <a:r>
                        <a:rPr lang="en-US" sz="2000" dirty="0" smtClean="0"/>
                        <a:t>::new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ArrayList</a:t>
                      </a:r>
                      <a:r>
                        <a:rPr lang="en-US" sz="2000" dirty="0" smtClean="0"/>
                        <a:t>::new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specific object instance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objectReference</a:t>
                      </a:r>
                      <a:r>
                        <a:rPr lang="en-US" sz="2000" dirty="0" smtClean="0"/>
                        <a:t>::</a:t>
                      </a:r>
                      <a:r>
                        <a:rPr lang="en-US" sz="2000" dirty="0" err="1" smtClean="0"/>
                        <a:t>MethodName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x::</a:t>
                      </a:r>
                      <a:r>
                        <a:rPr lang="en-US" sz="2000" dirty="0" err="1" smtClean="0"/>
                        <a:t>toString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arbitrary object of a given 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ClassName</a:t>
                      </a:r>
                      <a:r>
                        <a:rPr lang="en-US" sz="2000" dirty="0" smtClean="0"/>
                        <a:t>::</a:t>
                      </a:r>
                      <a:r>
                        <a:rPr lang="en-US" sz="2000" dirty="0" err="1" smtClean="0"/>
                        <a:t>InstanceMethodName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Object::</a:t>
                      </a:r>
                      <a:r>
                        <a:rPr lang="en-US" sz="2000" dirty="0" err="1" smtClean="0"/>
                        <a:t>toString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7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Conciseness with Method References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20" y="1600200"/>
            <a:ext cx="873636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rewrite the statement</a:t>
            </a:r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intSeq.forEach</a:t>
            </a: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(x -&gt; </a:t>
            </a:r>
            <a:r>
              <a:rPr lang="en-US" sz="2400" dirty="0" err="1">
                <a:solidFill>
                  <a:srgbClr val="4F81BD"/>
                </a:solidFill>
                <a:latin typeface="Lucida Console"/>
                <a:cs typeface="Lucida Console"/>
              </a:rPr>
              <a:t>System.out.println</a:t>
            </a: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(x));</a:t>
            </a:r>
          </a:p>
          <a:p>
            <a:pPr marL="400050" lvl="1" indent="0">
              <a:buNone/>
            </a:pPr>
            <a:endParaRPr lang="en-US" sz="2000" dirty="0" smtClean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smtClean="0">
                <a:cs typeface="Lucida Console"/>
              </a:rPr>
              <a:t>more concisely using a method reference</a:t>
            </a:r>
            <a:endParaRPr lang="en-US" dirty="0">
              <a:cs typeface="Lucida Console"/>
            </a:endParaRPr>
          </a:p>
          <a:p>
            <a:pPr marL="0" indent="0">
              <a:buNone/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400050" lvl="1" indent="0">
              <a:buNone/>
            </a:pP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intSeq.forEach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(</a:t>
            </a: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System.out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::</a:t>
            </a:r>
            <a:r>
              <a:rPr lang="en-US" sz="2400" dirty="0" err="1" smtClean="0">
                <a:solidFill>
                  <a:srgbClr val="4F81BD"/>
                </a:solidFill>
                <a:latin typeface="Lucida Console"/>
                <a:cs typeface="Lucida Console"/>
              </a:rPr>
              <a:t>println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);</a:t>
            </a:r>
          </a:p>
          <a:p>
            <a:pPr marL="400050" lvl="1" indent="0">
              <a:buNone/>
            </a:pPr>
            <a:endParaRPr lang="en-US" sz="2000" dirty="0">
              <a:solidFill>
                <a:srgbClr val="4F81BD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659786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Default Methods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Java 8 uses lambda expressions and default methods in conjunction with the Java collections framework to achieve backward compatibility with existing published interfaces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a full discussion see Brian </a:t>
            </a:r>
            <a:r>
              <a:rPr lang="en-US" dirty="0"/>
              <a:t>Goetz, Lambdas in Java: A peek under the </a:t>
            </a:r>
            <a:r>
              <a:rPr lang="en-US" dirty="0" smtClean="0"/>
              <a:t>hood.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https</a:t>
            </a:r>
            <a:r>
              <a:rPr lang="en-US" sz="2800" dirty="0">
                <a:solidFill>
                  <a:schemeClr val="accent1"/>
                </a:solidFill>
              </a:rPr>
              <a:t>://</a:t>
            </a:r>
            <a:r>
              <a:rPr lang="en-US" sz="2800" dirty="0" err="1">
                <a:solidFill>
                  <a:schemeClr val="accent1"/>
                </a:solidFill>
              </a:rPr>
              <a:t>www.youtube.com</a:t>
            </a:r>
            <a:r>
              <a:rPr lang="en-US" sz="2800" dirty="0">
                <a:solidFill>
                  <a:schemeClr val="accent1"/>
                </a:solidFill>
              </a:rPr>
              <a:t>/</a:t>
            </a:r>
            <a:r>
              <a:rPr lang="en-US" sz="2800" dirty="0" err="1">
                <a:solidFill>
                  <a:schemeClr val="accent1"/>
                </a:solidFill>
              </a:rPr>
              <a:t>watch?v</a:t>
            </a:r>
            <a:r>
              <a:rPr lang="en-US" sz="2800" dirty="0">
                <a:solidFill>
                  <a:schemeClr val="accent1"/>
                </a:solidFill>
              </a:rPr>
              <a:t>=MLksirK9nnE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9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References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A lot of the material in this lecture is discussed in much more detail in these informative references: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Java Tutorials, http://</a:t>
            </a:r>
            <a:r>
              <a:rPr lang="en-US" sz="2400" dirty="0" err="1"/>
              <a:t>docs.oracle.com</a:t>
            </a:r>
            <a:r>
              <a:rPr lang="en-US" sz="2400" dirty="0"/>
              <a:t>/</a:t>
            </a:r>
            <a:r>
              <a:rPr lang="en-US" sz="2400" dirty="0" err="1"/>
              <a:t>javase</a:t>
            </a:r>
            <a:r>
              <a:rPr lang="en-US" sz="2400" dirty="0"/>
              <a:t>/tutorial/java/</a:t>
            </a:r>
            <a:r>
              <a:rPr lang="en-US" sz="2400" dirty="0" err="1"/>
              <a:t>index.html</a:t>
            </a:r>
            <a:endParaRPr lang="en-US" sz="2400" dirty="0"/>
          </a:p>
          <a:p>
            <a:r>
              <a:rPr lang="en-US" sz="2400" dirty="0" smtClean="0"/>
              <a:t>Lambda Expressions</a:t>
            </a:r>
            <a:r>
              <a:rPr lang="en-US" sz="2400" dirty="0"/>
              <a:t>, http://</a:t>
            </a:r>
            <a:r>
              <a:rPr lang="en-US" sz="2400" dirty="0" err="1"/>
              <a:t>docs.oracle.com</a:t>
            </a:r>
            <a:r>
              <a:rPr lang="en-US" sz="2400" dirty="0"/>
              <a:t>/</a:t>
            </a:r>
            <a:r>
              <a:rPr lang="en-US" sz="2400" dirty="0" err="1"/>
              <a:t>javase</a:t>
            </a:r>
            <a:r>
              <a:rPr lang="en-US" sz="2400" dirty="0"/>
              <a:t>/tutorial/java/</a:t>
            </a:r>
            <a:r>
              <a:rPr lang="en-US" sz="2400" dirty="0" err="1"/>
              <a:t>javaOO</a:t>
            </a:r>
            <a:r>
              <a:rPr lang="en-US" sz="2400" dirty="0"/>
              <a:t>/</a:t>
            </a:r>
            <a:r>
              <a:rPr lang="en-US" sz="2400" dirty="0" err="1"/>
              <a:t>lambdaexpressions.html</a:t>
            </a:r>
            <a:endParaRPr lang="en-US" sz="2400" dirty="0" smtClean="0"/>
          </a:p>
          <a:p>
            <a:r>
              <a:rPr lang="en-US" sz="2400" dirty="0" err="1" smtClean="0"/>
              <a:t>Adib</a:t>
            </a:r>
            <a:r>
              <a:rPr lang="en-US" sz="2400" dirty="0" smtClean="0"/>
              <a:t> </a:t>
            </a:r>
            <a:r>
              <a:rPr lang="en-US" sz="2400" dirty="0" err="1" smtClean="0"/>
              <a:t>Saikali</a:t>
            </a:r>
            <a:r>
              <a:rPr lang="en-US" sz="2400" dirty="0" smtClean="0"/>
              <a:t>, Java 8 Lambda Expressions and Streams, </a:t>
            </a:r>
            <a:r>
              <a:rPr lang="en-US" sz="2400" dirty="0" err="1" smtClean="0"/>
              <a:t>www.youtube.com</a:t>
            </a:r>
            <a:r>
              <a:rPr lang="en-US" sz="2400" dirty="0" smtClean="0"/>
              <a:t>/</a:t>
            </a:r>
            <a:r>
              <a:rPr lang="en-US" sz="2400" dirty="0" err="1" smtClean="0"/>
              <a:t>watch?v</a:t>
            </a:r>
            <a:r>
              <a:rPr lang="en-US" sz="2400" dirty="0" smtClean="0"/>
              <a:t>=8pDm_kH4YKY</a:t>
            </a:r>
          </a:p>
          <a:p>
            <a:r>
              <a:rPr lang="en-US" sz="2400" dirty="0" smtClean="0"/>
              <a:t>Brian Goetz, Lambdas in Java: A peek under the </a:t>
            </a:r>
            <a:r>
              <a:rPr lang="en-US" sz="2400" dirty="0"/>
              <a:t>hood. https://</a:t>
            </a:r>
            <a:r>
              <a:rPr lang="en-US" sz="2400" dirty="0" err="1"/>
              <a:t>www.youtube.com</a:t>
            </a:r>
            <a:r>
              <a:rPr lang="en-US" sz="2400" dirty="0"/>
              <a:t>/</a:t>
            </a:r>
            <a:r>
              <a:rPr lang="en-US" sz="2400" dirty="0" err="1"/>
              <a:t>watch?v</a:t>
            </a:r>
            <a:r>
              <a:rPr lang="en-US" sz="2400" dirty="0"/>
              <a:t>=MLksirK9nnE</a:t>
            </a:r>
          </a:p>
        </p:txBody>
      </p:sp>
    </p:spTree>
    <p:extLst>
      <p:ext uri="{BB962C8B-B14F-4D97-AF65-F5344CB8AC3E}">
        <p14:creationId xmlns:p14="http://schemas.microsoft.com/office/powerpoint/2010/main" val="40242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A08889E-E492-3A46-8400-F50E5C1E733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4400">
                <a:latin typeface="Calibri" charset="0"/>
              </a:rPr>
              <a:t>Lambda                          Function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23528" y="1271836"/>
            <a:ext cx="8820472" cy="544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1313" indent="-328613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750"/>
              </a:spcBef>
              <a:buClrTx/>
              <a:buFontTx/>
              <a:buNone/>
            </a:pPr>
            <a:endParaRPr lang="en-US" altLang="en-US" sz="30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750"/>
              </a:spcBef>
              <a:buClrTx/>
              <a:buFontTx/>
              <a:buNone/>
            </a:pPr>
            <a:endParaRPr lang="en-US" altLang="en-US" sz="30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750"/>
              </a:spcBef>
              <a:buClrTx/>
              <a:buFontTx/>
              <a:buNone/>
            </a:pPr>
            <a:endParaRPr lang="en-US" altLang="en-US" sz="30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750"/>
              </a:spcBef>
              <a:buClrTx/>
              <a:buFontTx/>
              <a:buNone/>
            </a:pPr>
            <a:endParaRPr lang="en-US" altLang="en-US" sz="30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750"/>
              </a:spcBef>
              <a:buClrTx/>
              <a:buFontTx/>
              <a:buNone/>
            </a:pPr>
            <a:endParaRPr lang="en-US" altLang="en-US" sz="30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750"/>
              </a:spcBef>
              <a:buClrTx/>
              <a:buFontTx/>
              <a:buNone/>
            </a:pPr>
            <a:endParaRPr lang="en-US" altLang="en-US" sz="3000" dirty="0">
              <a:latin typeface="Calibri" charset="0"/>
            </a:endParaRPr>
          </a:p>
          <a:p>
            <a:pPr marL="338138" hangingPunct="1">
              <a:lnSpc>
                <a:spcPct val="100000"/>
              </a:lnSpc>
              <a:spcBef>
                <a:spcPts val="750"/>
              </a:spcBef>
              <a:buFont typeface="Arial" charset="0"/>
              <a:buChar char="•"/>
            </a:pPr>
            <a:r>
              <a:rPr lang="en-US" altLang="en-US" sz="2800" dirty="0">
                <a:latin typeface="Calibri" charset="0"/>
              </a:rPr>
              <a:t>Functions are now first-class citizens</a:t>
            </a:r>
          </a:p>
          <a:p>
            <a:pPr marL="338138" hangingPunct="1">
              <a:lnSpc>
                <a:spcPct val="100000"/>
              </a:lnSpc>
              <a:spcBef>
                <a:spcPts val="750"/>
              </a:spcBef>
              <a:buFont typeface="Arial" charset="0"/>
              <a:buChar char="•"/>
            </a:pPr>
            <a:r>
              <a:rPr lang="en-US" altLang="en-US" sz="2800" dirty="0">
                <a:latin typeface="Calibri" charset="0"/>
              </a:rPr>
              <a:t>Store a method in a Lambda for deferred execution.</a:t>
            </a:r>
          </a:p>
          <a:p>
            <a:pPr marL="338138" hangingPunct="1">
              <a:lnSpc>
                <a:spcPct val="100000"/>
              </a:lnSpc>
              <a:spcBef>
                <a:spcPts val="750"/>
              </a:spcBef>
              <a:buFont typeface="Arial" charset="0"/>
              <a:buChar char="•"/>
            </a:pPr>
            <a:r>
              <a:rPr lang="en-US" altLang="en-US" sz="2800" dirty="0">
                <a:latin typeface="Calibri" charset="0"/>
              </a:rPr>
              <a:t>Lambdas are not objects (reflection and “this” do not work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60538"/>
            <a:ext cx="2446338" cy="244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1763713"/>
            <a:ext cx="310832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0339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94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The Lambda Calculus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9894"/>
            <a:ext cx="8540496" cy="555009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300" dirty="0"/>
              <a:t>The lambda calculus was introduced in the 1930s by Alonzo Church as a mathematical system for defining computable functions. </a:t>
            </a:r>
          </a:p>
          <a:p>
            <a:pPr>
              <a:defRPr/>
            </a:pPr>
            <a:r>
              <a:rPr lang="en-US" sz="3300" dirty="0"/>
              <a:t>The lambda calculus is equivalent in definitional power to that of Turing machines. </a:t>
            </a:r>
          </a:p>
          <a:p>
            <a:pPr>
              <a:defRPr/>
            </a:pPr>
            <a:r>
              <a:rPr lang="en-US" sz="3300" dirty="0"/>
              <a:t>The lambda calculus serves as the computational model underlying functional programming </a:t>
            </a:r>
            <a:r>
              <a:rPr lang="en-US" sz="3300" dirty="0" smtClean="0"/>
              <a:t>languages such as Lisp, Haskell, and </a:t>
            </a:r>
            <a:r>
              <a:rPr lang="en-US" sz="3300" dirty="0" err="1" smtClean="0"/>
              <a:t>Ocaml</a:t>
            </a:r>
            <a:r>
              <a:rPr lang="en-US" sz="3300" dirty="0" smtClean="0"/>
              <a:t>. </a:t>
            </a:r>
            <a:endParaRPr lang="en-US" sz="3300" dirty="0"/>
          </a:p>
          <a:p>
            <a:pPr>
              <a:defRPr/>
            </a:pPr>
            <a:r>
              <a:rPr lang="en-US" sz="3300" dirty="0" smtClean="0">
                <a:solidFill>
                  <a:srgbClr val="000000"/>
                </a:solidFill>
              </a:rPr>
              <a:t>Features </a:t>
            </a:r>
            <a:r>
              <a:rPr lang="en-US" sz="3300" dirty="0">
                <a:solidFill>
                  <a:srgbClr val="000000"/>
                </a:solidFill>
              </a:rPr>
              <a:t>from the lambda calculus such as lambda expressions have been incorporated into many widely used programming languages like C++ and </a:t>
            </a:r>
            <a:r>
              <a:rPr lang="en-US" sz="3300" dirty="0" smtClean="0">
                <a:solidFill>
                  <a:srgbClr val="000000"/>
                </a:solidFill>
              </a:rPr>
              <a:t>now very </a:t>
            </a:r>
            <a:r>
              <a:rPr lang="en-US" sz="3300" dirty="0">
                <a:solidFill>
                  <a:srgbClr val="000000"/>
                </a:solidFill>
              </a:rPr>
              <a:t>recently Java 8</a:t>
            </a:r>
            <a:r>
              <a:rPr lang="en-US" sz="3300" dirty="0" smtClean="0">
                <a:solidFill>
                  <a:srgbClr val="000000"/>
                </a:solidFill>
              </a:rPr>
              <a:t>.</a:t>
            </a:r>
            <a:endParaRPr lang="en-US" sz="3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What is the Lambda Calculus?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0976"/>
            <a:ext cx="9144000" cy="59070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/>
              <a:t>The central concept in the lambda calculus is an </a:t>
            </a:r>
            <a:r>
              <a:rPr lang="en-US" sz="2800" dirty="0" smtClean="0"/>
              <a:t>expression generated by the following grammar </a:t>
            </a:r>
            <a:r>
              <a:rPr lang="en-US" sz="2800" dirty="0"/>
              <a:t>which can denote a function </a:t>
            </a:r>
            <a:r>
              <a:rPr lang="en-US" sz="2800" dirty="0" smtClean="0"/>
              <a:t>definition, </a:t>
            </a:r>
            <a:r>
              <a:rPr lang="en-US" sz="2800" dirty="0"/>
              <a:t>function </a:t>
            </a:r>
            <a:r>
              <a:rPr lang="en-US" sz="2800" dirty="0" smtClean="0"/>
              <a:t>application, variable, or parenthesized expression:</a:t>
            </a:r>
            <a:endParaRPr lang="en-US" sz="2800" dirty="0"/>
          </a:p>
          <a:p>
            <a:pPr lvl="1">
              <a:buNone/>
              <a:defRPr/>
            </a:pPr>
            <a:r>
              <a:rPr lang="en-US" dirty="0" err="1">
                <a:solidFill>
                  <a:schemeClr val="accent1"/>
                </a:solidFill>
                <a:cs typeface="Arial Unicode MS" charset="0"/>
              </a:rPr>
              <a:t>expr</a:t>
            </a:r>
            <a:r>
              <a:rPr lang="en-US" dirty="0">
                <a:solidFill>
                  <a:schemeClr val="accent1"/>
                </a:solidFill>
                <a:cs typeface="Arial Unicode MS" charset="0"/>
              </a:rPr>
              <a:t> → </a:t>
            </a:r>
            <a:r>
              <a:rPr lang="en-US" dirty="0" err="1">
                <a:solidFill>
                  <a:schemeClr val="accent1"/>
                </a:solidFill>
                <a:cs typeface="Arial Unicode MS" charset="0"/>
              </a:rPr>
              <a:t>λ</a:t>
            </a:r>
            <a:r>
              <a:rPr lang="en-US" dirty="0">
                <a:solidFill>
                  <a:schemeClr val="accent1"/>
                </a:solidFill>
                <a:cs typeface="Arial Unicode MS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cs typeface="Arial Unicode MS" charset="0"/>
              </a:rPr>
              <a:t>var</a:t>
            </a:r>
            <a:r>
              <a:rPr lang="en-US" dirty="0">
                <a:solidFill>
                  <a:schemeClr val="accent1"/>
                </a:solidFill>
                <a:cs typeface="Arial Unicode MS" charset="0"/>
              </a:rPr>
              <a:t> . </a:t>
            </a:r>
            <a:r>
              <a:rPr lang="en-US" dirty="0" smtClean="0">
                <a:solidFill>
                  <a:schemeClr val="accent1"/>
                </a:solidFill>
                <a:cs typeface="Arial Unicode MS" charset="0"/>
              </a:rPr>
              <a:t>expr | </a:t>
            </a:r>
            <a:r>
              <a:rPr lang="en-US" dirty="0" smtClean="0">
                <a:solidFill>
                  <a:schemeClr val="accent1"/>
                </a:solidFill>
                <a:cs typeface="Arial Unicode MS" charset="0"/>
              </a:rPr>
              <a:t>expr </a:t>
            </a:r>
            <a:r>
              <a:rPr lang="en-US" dirty="0" smtClean="0">
                <a:solidFill>
                  <a:schemeClr val="accent1"/>
                </a:solidFill>
                <a:cs typeface="Arial Unicode MS" charset="0"/>
              </a:rPr>
              <a:t>expr | </a:t>
            </a:r>
            <a:r>
              <a:rPr lang="en-US" dirty="0" err="1" smtClean="0">
                <a:solidFill>
                  <a:schemeClr val="accent1"/>
                </a:solidFill>
                <a:cs typeface="Arial Unicode MS" charset="0"/>
              </a:rPr>
              <a:t>var</a:t>
            </a:r>
            <a:r>
              <a:rPr lang="en-US" dirty="0" smtClean="0">
                <a:solidFill>
                  <a:schemeClr val="accent1"/>
                </a:solidFill>
                <a:cs typeface="Arial Unicode MS" charset="0"/>
              </a:rPr>
              <a:t> | </a:t>
            </a:r>
            <a:r>
              <a:rPr lang="en-US" dirty="0">
                <a:solidFill>
                  <a:schemeClr val="accent1"/>
                </a:solidFill>
                <a:cs typeface="Arial Unicode MS" charset="0"/>
              </a:rPr>
              <a:t>(expr</a:t>
            </a:r>
            <a:r>
              <a:rPr lang="en-US" dirty="0" smtClean="0">
                <a:solidFill>
                  <a:schemeClr val="accent1"/>
                </a:solidFill>
                <a:cs typeface="Arial Unicode MS" charset="0"/>
              </a:rPr>
              <a:t>)</a:t>
            </a:r>
          </a:p>
          <a:p>
            <a:pPr lvl="1">
              <a:buNone/>
              <a:defRPr/>
            </a:pPr>
            <a:endParaRPr lang="en-US" sz="2800" dirty="0">
              <a:solidFill>
                <a:schemeClr val="accent1"/>
              </a:solidFill>
              <a:latin typeface="Courier New" charset="0"/>
              <a:cs typeface="Arial Unicode MS" charset="0"/>
            </a:endParaRPr>
          </a:p>
          <a:p>
            <a:pPr>
              <a:defRPr/>
            </a:pPr>
            <a:r>
              <a:rPr lang="en-US" sz="2800" dirty="0"/>
              <a:t>We can think of a lambda-calculus expression as a program which when </a:t>
            </a:r>
            <a:r>
              <a:rPr lang="en-US" sz="2800" dirty="0" smtClean="0"/>
              <a:t>evaluated by beta-reductions </a:t>
            </a:r>
            <a:r>
              <a:rPr lang="en-US" sz="2800" dirty="0"/>
              <a:t>returns a result consisting of another lambda-calculus expression. </a:t>
            </a:r>
          </a:p>
        </p:txBody>
      </p:sp>
    </p:spTree>
    <p:extLst>
      <p:ext uri="{BB962C8B-B14F-4D97-AF65-F5344CB8AC3E}">
        <p14:creationId xmlns:p14="http://schemas.microsoft.com/office/powerpoint/2010/main" val="39630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Example of a Lambda Expression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/>
              <a:t>The </a:t>
            </a:r>
            <a:r>
              <a:rPr lang="en-US" sz="2800" dirty="0" smtClean="0"/>
              <a:t>lambda expression</a:t>
            </a:r>
          </a:p>
          <a:p>
            <a:pPr marL="0" indent="0" algn="ctr">
              <a:buNone/>
              <a:defRPr/>
            </a:pPr>
            <a:r>
              <a:rPr lang="en-US" dirty="0" err="1" smtClean="0">
                <a:solidFill>
                  <a:schemeClr val="accent1"/>
                </a:solidFill>
                <a:cs typeface="Arial Unicode MS" charset="0"/>
              </a:rPr>
              <a:t>λ</a:t>
            </a:r>
            <a:r>
              <a:rPr lang="en-US" dirty="0" smtClean="0">
                <a:solidFill>
                  <a:schemeClr val="accent1"/>
                </a:solidFill>
                <a:cs typeface="Arial Unicode MS" charset="0"/>
              </a:rPr>
              <a:t> x </a:t>
            </a:r>
            <a:r>
              <a:rPr lang="en-US" dirty="0">
                <a:solidFill>
                  <a:schemeClr val="accent1"/>
                </a:solidFill>
                <a:cs typeface="Arial Unicode MS" charset="0"/>
              </a:rPr>
              <a:t>. </a:t>
            </a:r>
            <a:r>
              <a:rPr lang="en-US" dirty="0" smtClean="0">
                <a:solidFill>
                  <a:schemeClr val="accent1"/>
                </a:solidFill>
                <a:cs typeface="Arial Unicode MS" charset="0"/>
              </a:rPr>
              <a:t>(+ x 1) 2</a:t>
            </a:r>
          </a:p>
          <a:p>
            <a:pPr marL="400050" lvl="1" indent="0">
              <a:buNone/>
              <a:defRPr/>
            </a:pPr>
            <a:r>
              <a:rPr lang="en-US" dirty="0" smtClean="0"/>
              <a:t>represents the application of </a:t>
            </a:r>
            <a:r>
              <a:rPr lang="en-US" dirty="0"/>
              <a:t>a</a:t>
            </a:r>
            <a:r>
              <a:rPr lang="en-US" dirty="0" smtClean="0"/>
              <a:t> function </a:t>
            </a:r>
            <a:r>
              <a:rPr lang="en-US" dirty="0" err="1">
                <a:solidFill>
                  <a:schemeClr val="accent1"/>
                </a:solidFill>
                <a:cs typeface="Arial Unicode MS" charset="0"/>
              </a:rPr>
              <a:t>λ</a:t>
            </a:r>
            <a:r>
              <a:rPr lang="en-US" dirty="0">
                <a:solidFill>
                  <a:schemeClr val="accent1"/>
                </a:solidFill>
                <a:cs typeface="Arial Unicode MS" charset="0"/>
              </a:rPr>
              <a:t> x . (+ x 1</a:t>
            </a:r>
            <a:r>
              <a:rPr lang="en-US" dirty="0" smtClean="0">
                <a:solidFill>
                  <a:schemeClr val="accent1"/>
                </a:solidFill>
                <a:cs typeface="Arial Unicode MS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cs typeface="Arial Unicode MS" charset="0"/>
              </a:rPr>
              <a:t>with a </a:t>
            </a:r>
            <a:r>
              <a:rPr lang="en-US" dirty="0" smtClean="0">
                <a:cs typeface="Arial Unicode MS" charset="0"/>
              </a:rPr>
              <a:t>formal parameter </a:t>
            </a:r>
            <a:r>
              <a:rPr lang="en-US" dirty="0" smtClean="0">
                <a:solidFill>
                  <a:schemeClr val="accent1"/>
                </a:solidFill>
                <a:cs typeface="Arial Unicode MS" charset="0"/>
              </a:rPr>
              <a:t>x</a:t>
            </a:r>
            <a:r>
              <a:rPr lang="en-US" dirty="0" smtClean="0">
                <a:cs typeface="Arial Unicode MS" charset="0"/>
              </a:rPr>
              <a:t> and a body </a:t>
            </a:r>
            <a:r>
              <a:rPr lang="en-US" dirty="0">
                <a:solidFill>
                  <a:schemeClr val="accent1"/>
                </a:solidFill>
                <a:cs typeface="Arial Unicode MS" charset="0"/>
              </a:rPr>
              <a:t>+ x </a:t>
            </a:r>
            <a:r>
              <a:rPr lang="en-US" dirty="0" smtClean="0">
                <a:solidFill>
                  <a:schemeClr val="accent1"/>
                </a:solidFill>
                <a:cs typeface="Arial Unicode MS" charset="0"/>
              </a:rPr>
              <a:t>1 </a:t>
            </a:r>
            <a:r>
              <a:rPr lang="en-US" dirty="0" smtClean="0">
                <a:solidFill>
                  <a:srgbClr val="000000"/>
                </a:solidFill>
                <a:cs typeface="Arial Unicode MS" charset="0"/>
              </a:rPr>
              <a:t>to the argument </a:t>
            </a:r>
            <a:r>
              <a:rPr lang="en-US" dirty="0" smtClean="0">
                <a:solidFill>
                  <a:srgbClr val="3366FF"/>
                </a:solidFill>
                <a:cs typeface="Arial Unicode MS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cs typeface="Arial Unicode MS" charset="0"/>
              </a:rPr>
              <a:t>. </a:t>
            </a:r>
            <a:r>
              <a:rPr lang="en-US" dirty="0" smtClean="0">
                <a:cs typeface="Arial Unicode MS" charset="0"/>
              </a:rPr>
              <a:t> Notice that the function definition        </a:t>
            </a:r>
            <a:r>
              <a:rPr lang="en-US" dirty="0" err="1" smtClean="0">
                <a:solidFill>
                  <a:schemeClr val="accent1"/>
                </a:solidFill>
                <a:cs typeface="Arial Unicode MS" charset="0"/>
              </a:rPr>
              <a:t>λ</a:t>
            </a:r>
            <a:r>
              <a:rPr lang="en-US" dirty="0" smtClean="0">
                <a:solidFill>
                  <a:schemeClr val="accent1"/>
                </a:solidFill>
                <a:cs typeface="Arial Unicode MS" charset="0"/>
              </a:rPr>
              <a:t> </a:t>
            </a:r>
            <a:r>
              <a:rPr lang="en-US" dirty="0">
                <a:solidFill>
                  <a:schemeClr val="accent1"/>
                </a:solidFill>
                <a:cs typeface="Arial Unicode MS" charset="0"/>
              </a:rPr>
              <a:t>x . (+ x 1) </a:t>
            </a:r>
            <a:r>
              <a:rPr lang="en-US" dirty="0" smtClean="0">
                <a:cs typeface="Arial Unicode MS" charset="0"/>
              </a:rPr>
              <a:t>has no name; it is an </a:t>
            </a:r>
            <a:r>
              <a:rPr lang="en-US" i="1" dirty="0" smtClean="0">
                <a:cs typeface="Arial Unicode MS" charset="0"/>
              </a:rPr>
              <a:t>anonymous function</a:t>
            </a:r>
            <a:r>
              <a:rPr lang="en-US" dirty="0" smtClean="0">
                <a:cs typeface="Arial Unicode MS" charset="0"/>
              </a:rPr>
              <a:t>.</a:t>
            </a:r>
          </a:p>
          <a:p>
            <a:pPr>
              <a:defRPr/>
            </a:pPr>
            <a:r>
              <a:rPr lang="en-US" sz="2800" dirty="0" smtClean="0">
                <a:cs typeface="Arial Unicode MS" charset="0"/>
              </a:rPr>
              <a:t>In Java 8, we would represent this function definition by the Java 8 lambda expression 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x -&gt; x + 1</a:t>
            </a:r>
            <a:r>
              <a:rPr lang="en-US" sz="2800" dirty="0" smtClean="0">
                <a:cs typeface="Lucida Console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951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97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More Examples of Java 8 Lambdas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3584"/>
            <a:ext cx="8686800" cy="5614416"/>
          </a:xfrm>
        </p:spPr>
        <p:txBody>
          <a:bodyPr>
            <a:normAutofit/>
          </a:bodyPr>
          <a:lstStyle/>
          <a:p>
            <a:r>
              <a:rPr lang="en-US" sz="2400" dirty="0" smtClean="0">
                <a:cs typeface="Lucida Console"/>
              </a:rPr>
              <a:t>A Java 8 lambda is basically a method in Java without a declaration usually written as (parameters) -&gt; { body }. Examples,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(</a:t>
            </a:r>
            <a:r>
              <a:rPr lang="en-US" sz="2000" dirty="0" err="1" smtClean="0">
                <a:solidFill>
                  <a:schemeClr val="accent1"/>
                </a:solidFill>
                <a:latin typeface="Lucida Console"/>
                <a:cs typeface="Lucida Console"/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 x, </a:t>
            </a:r>
            <a:r>
              <a:rPr lang="en-US" sz="2000" dirty="0" err="1" smtClean="0">
                <a:solidFill>
                  <a:schemeClr val="accent1"/>
                </a:solidFill>
                <a:latin typeface="Lucida Console"/>
                <a:cs typeface="Lucida Console"/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 y) -&gt; { return x + y; 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x -&gt; x * 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accent1"/>
                </a:solidFill>
                <a:latin typeface="Lucida Console"/>
                <a:cs typeface="Lucida Console"/>
              </a:rPr>
              <a:t>( ) -&gt; x</a:t>
            </a:r>
          </a:p>
          <a:p>
            <a:r>
              <a:rPr lang="en-US" sz="2400" dirty="0" smtClean="0">
                <a:cs typeface="Lucida Console"/>
              </a:rPr>
              <a:t>A lambda can have zero or more parameters separated by commas and their type can be explicitly declared or inferred from the context.</a:t>
            </a:r>
          </a:p>
          <a:p>
            <a:r>
              <a:rPr lang="en-US" sz="2400" dirty="0">
                <a:cs typeface="Lucida Console"/>
              </a:rPr>
              <a:t>P</a:t>
            </a:r>
            <a:r>
              <a:rPr lang="en-US" sz="2400" dirty="0" smtClean="0">
                <a:cs typeface="Lucida Console"/>
              </a:rPr>
              <a:t>arenthesis are not needed around a single parameter.</a:t>
            </a:r>
          </a:p>
          <a:p>
            <a:r>
              <a:rPr lang="en-US" sz="2400" dirty="0" smtClean="0">
                <a:cs typeface="Lucida Console"/>
              </a:rPr>
              <a:t>( ) is used to denote zero parameters. </a:t>
            </a:r>
          </a:p>
          <a:p>
            <a:r>
              <a:rPr lang="en-US" sz="2400" dirty="0" smtClean="0">
                <a:cs typeface="Lucida Console"/>
              </a:rPr>
              <a:t>The body can contain zero or more statements.</a:t>
            </a:r>
          </a:p>
          <a:p>
            <a:r>
              <a:rPr lang="en-US" sz="2400" dirty="0" smtClean="0">
                <a:cs typeface="Lucida Console"/>
              </a:rPr>
              <a:t>Braces are not needed around a single-statement body.</a:t>
            </a:r>
            <a:endParaRPr lang="en-US" sz="2400" dirty="0"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01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What is Functional Programming?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style of programming that treats computation as the evaluation of mathematical functions</a:t>
            </a:r>
          </a:p>
          <a:p>
            <a:r>
              <a:rPr lang="en-US" sz="2800" dirty="0" smtClean="0"/>
              <a:t>Eliminates side effects</a:t>
            </a:r>
          </a:p>
          <a:p>
            <a:r>
              <a:rPr lang="en-US" sz="2800" dirty="0" smtClean="0"/>
              <a:t>Treats data as being immutable</a:t>
            </a:r>
          </a:p>
          <a:p>
            <a:r>
              <a:rPr lang="en-US" sz="2800" dirty="0" smtClean="0"/>
              <a:t>Expressions have referential transparency</a:t>
            </a:r>
          </a:p>
          <a:p>
            <a:r>
              <a:rPr lang="en-US" sz="2800" dirty="0" smtClean="0"/>
              <a:t>Functions can take functions as arguments and return functions as results</a:t>
            </a:r>
          </a:p>
          <a:p>
            <a:r>
              <a:rPr lang="en-US" sz="2800" dirty="0" smtClean="0"/>
              <a:t>Prefers recursion over explicit for-loops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43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00FF"/>
                </a:solidFill>
              </a:rPr>
              <a:t>Why do </a:t>
            </a:r>
            <a:r>
              <a:rPr lang="en-US" b="1" dirty="0" smtClean="0">
                <a:solidFill>
                  <a:srgbClr val="0000FF"/>
                </a:solidFill>
              </a:rPr>
              <a:t>Functional Programming?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 to write easier-to-understand, more declarative, more concise programs than imperative programming</a:t>
            </a:r>
          </a:p>
          <a:p>
            <a:r>
              <a:rPr lang="en-US" dirty="0"/>
              <a:t>A</a:t>
            </a:r>
            <a:r>
              <a:rPr lang="en-US" dirty="0" smtClean="0"/>
              <a:t>llows us to focus on the problem rather than the code</a:t>
            </a:r>
          </a:p>
          <a:p>
            <a:r>
              <a:rPr lang="en-US" dirty="0"/>
              <a:t>F</a:t>
            </a:r>
            <a:r>
              <a:rPr lang="en-US" dirty="0" smtClean="0"/>
              <a:t>acilitates parallelism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</TotalTime>
  <Words>1680</Words>
  <Application>Microsoft Macintosh PowerPoint</Application>
  <PresentationFormat>On-screen Show (4:3)</PresentationFormat>
  <Paragraphs>246</Paragraphs>
  <Slides>28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Unicode MS</vt:lpstr>
      <vt:lpstr>Calibri</vt:lpstr>
      <vt:lpstr>Courier New</vt:lpstr>
      <vt:lpstr>Lucida Console</vt:lpstr>
      <vt:lpstr>Microsoft YaHei</vt:lpstr>
      <vt:lpstr>Office Theme</vt:lpstr>
      <vt:lpstr>Equation</vt:lpstr>
      <vt:lpstr>Design and Implementation of Lambda Expressions in Java 8</vt:lpstr>
      <vt:lpstr>Outline</vt:lpstr>
      <vt:lpstr>PowerPoint Presentation</vt:lpstr>
      <vt:lpstr>The Lambda Calculus</vt:lpstr>
      <vt:lpstr>What is the Lambda Calculus?</vt:lpstr>
      <vt:lpstr>Example of a Lambda Expression</vt:lpstr>
      <vt:lpstr>More Examples of Java 8 Lambdas</vt:lpstr>
      <vt:lpstr>What is Functional Programming?</vt:lpstr>
      <vt:lpstr>Why do Functional Programming?</vt:lpstr>
      <vt:lpstr>Java 8</vt:lpstr>
      <vt:lpstr>Benefits of Lambdas in Java 8</vt:lpstr>
      <vt:lpstr>Java 8 Lambdas</vt:lpstr>
      <vt:lpstr>Example 1: Print a list of integers with a lambda</vt:lpstr>
      <vt:lpstr>Example 2: A multiline lambda</vt:lpstr>
      <vt:lpstr>Example 3: A lambda with a defined local variable</vt:lpstr>
      <vt:lpstr>Example 4: A lambda with a declared parameter type</vt:lpstr>
      <vt:lpstr>Implementation of Java 8 Lambdas</vt:lpstr>
      <vt:lpstr>Functional Interfaces</vt:lpstr>
      <vt:lpstr>Assigning a Lambda to a Local Variable</vt:lpstr>
      <vt:lpstr>Properties of the Generated Method</vt:lpstr>
      <vt:lpstr>Variable Capture</vt:lpstr>
      <vt:lpstr>Local Variable Capture Example</vt:lpstr>
      <vt:lpstr>Static Variable Capture Example</vt:lpstr>
      <vt:lpstr>Method References</vt:lpstr>
      <vt:lpstr>Summary of Method References</vt:lpstr>
      <vt:lpstr>Conciseness with Method References</vt:lpstr>
      <vt:lpstr>Default Methods</vt:lpstr>
      <vt:lpstr>References</vt:lpstr>
    </vt:vector>
  </TitlesOfParts>
  <Company>Columbia University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 V Aho</dc:creator>
  <cp:lastModifiedBy>Md Omar Faruqe</cp:lastModifiedBy>
  <cp:revision>295</cp:revision>
  <dcterms:created xsi:type="dcterms:W3CDTF">2014-07-22T17:30:27Z</dcterms:created>
  <dcterms:modified xsi:type="dcterms:W3CDTF">2018-09-16T06:24:42Z</dcterms:modified>
</cp:coreProperties>
</file>