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EF44F-36FC-4DE1-B7F1-B3E6AE286A0F}" v="84" dt="2021-10-29T22:00:56.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orva Beedu" userId="/BtNb97m3wjSz7kHHJcsfiu995M0+fTsnw47c90RSGE=" providerId="None" clId="Web-{05CEF44F-36FC-4DE1-B7F1-B3E6AE286A0F}"/>
    <pc:docChg chg="addSld modSld sldOrd">
      <pc:chgData name="Apoorva Beedu" userId="/BtNb97m3wjSz7kHHJcsfiu995M0+fTsnw47c90RSGE=" providerId="None" clId="Web-{05CEF44F-36FC-4DE1-B7F1-B3E6AE286A0F}" dt="2021-10-29T22:00:51.554" v="77" actId="20577"/>
      <pc:docMkLst>
        <pc:docMk/>
      </pc:docMkLst>
      <pc:sldChg chg="modSp">
        <pc:chgData name="Apoorva Beedu" userId="/BtNb97m3wjSz7kHHJcsfiu995M0+fTsnw47c90RSGE=" providerId="None" clId="Web-{05CEF44F-36FC-4DE1-B7F1-B3E6AE286A0F}" dt="2021-10-29T21:58:41.867" v="26" actId="20577"/>
        <pc:sldMkLst>
          <pc:docMk/>
          <pc:sldMk cId="0" sldId="271"/>
        </pc:sldMkLst>
        <pc:spChg chg="mod">
          <ac:chgData name="Apoorva Beedu" userId="/BtNb97m3wjSz7kHHJcsfiu995M0+fTsnw47c90RSGE=" providerId="None" clId="Web-{05CEF44F-36FC-4DE1-B7F1-B3E6AE286A0F}" dt="2021-10-29T21:58:41.867" v="26" actId="20577"/>
          <ac:spMkLst>
            <pc:docMk/>
            <pc:sldMk cId="0" sldId="271"/>
            <ac:spMk id="149" creationId="{00000000-0000-0000-0000-000000000000}"/>
          </ac:spMkLst>
        </pc:spChg>
      </pc:sldChg>
      <pc:sldChg chg="modSp add ord replId">
        <pc:chgData name="Apoorva Beedu" userId="/BtNb97m3wjSz7kHHJcsfiu995M0+fTsnw47c90RSGE=" providerId="None" clId="Web-{05CEF44F-36FC-4DE1-B7F1-B3E6AE286A0F}" dt="2021-10-29T21:59:34.303" v="44" actId="20577"/>
        <pc:sldMkLst>
          <pc:docMk/>
          <pc:sldMk cId="1206334711" sldId="273"/>
        </pc:sldMkLst>
        <pc:spChg chg="mod">
          <ac:chgData name="Apoorva Beedu" userId="/BtNb97m3wjSz7kHHJcsfiu995M0+fTsnw47c90RSGE=" providerId="None" clId="Web-{05CEF44F-36FC-4DE1-B7F1-B3E6AE286A0F}" dt="2021-10-29T21:57:31.863" v="21" actId="20577"/>
          <ac:spMkLst>
            <pc:docMk/>
            <pc:sldMk cId="1206334711" sldId="273"/>
            <ac:spMk id="147" creationId="{00000000-0000-0000-0000-000000000000}"/>
          </ac:spMkLst>
        </pc:spChg>
        <pc:spChg chg="mod">
          <ac:chgData name="Apoorva Beedu" userId="/BtNb97m3wjSz7kHHJcsfiu995M0+fTsnw47c90RSGE=" providerId="None" clId="Web-{05CEF44F-36FC-4DE1-B7F1-B3E6AE286A0F}" dt="2021-10-29T21:59:34.303" v="44" actId="20577"/>
          <ac:spMkLst>
            <pc:docMk/>
            <pc:sldMk cId="1206334711" sldId="273"/>
            <ac:spMk id="149" creationId="{00000000-0000-0000-0000-000000000000}"/>
          </ac:spMkLst>
        </pc:spChg>
      </pc:sldChg>
      <pc:sldChg chg="modSp add replId">
        <pc:chgData name="Apoorva Beedu" userId="/BtNb97m3wjSz7kHHJcsfiu995M0+fTsnw47c90RSGE=" providerId="None" clId="Web-{05CEF44F-36FC-4DE1-B7F1-B3E6AE286A0F}" dt="2021-10-29T22:00:02.803" v="58" actId="20577"/>
        <pc:sldMkLst>
          <pc:docMk/>
          <pc:sldMk cId="3167241925" sldId="274"/>
        </pc:sldMkLst>
        <pc:spChg chg="mod">
          <ac:chgData name="Apoorva Beedu" userId="/BtNb97m3wjSz7kHHJcsfiu995M0+fTsnw47c90RSGE=" providerId="None" clId="Web-{05CEF44F-36FC-4DE1-B7F1-B3E6AE286A0F}" dt="2021-10-29T21:59:44.584" v="47" actId="20577"/>
          <ac:spMkLst>
            <pc:docMk/>
            <pc:sldMk cId="3167241925" sldId="274"/>
            <ac:spMk id="147" creationId="{00000000-0000-0000-0000-000000000000}"/>
          </ac:spMkLst>
        </pc:spChg>
        <pc:spChg chg="mod">
          <ac:chgData name="Apoorva Beedu" userId="/BtNb97m3wjSz7kHHJcsfiu995M0+fTsnw47c90RSGE=" providerId="None" clId="Web-{05CEF44F-36FC-4DE1-B7F1-B3E6AE286A0F}" dt="2021-10-29T22:00:02.803" v="58" actId="20577"/>
          <ac:spMkLst>
            <pc:docMk/>
            <pc:sldMk cId="3167241925" sldId="274"/>
            <ac:spMk id="149" creationId="{00000000-0000-0000-0000-000000000000}"/>
          </ac:spMkLst>
        </pc:spChg>
      </pc:sldChg>
      <pc:sldChg chg="modSp add ord replId">
        <pc:chgData name="Apoorva Beedu" userId="/BtNb97m3wjSz7kHHJcsfiu995M0+fTsnw47c90RSGE=" providerId="None" clId="Web-{05CEF44F-36FC-4DE1-B7F1-B3E6AE286A0F}" dt="2021-10-29T22:00:51.554" v="77" actId="20577"/>
        <pc:sldMkLst>
          <pc:docMk/>
          <pc:sldMk cId="880081433" sldId="275"/>
        </pc:sldMkLst>
        <pc:spChg chg="mod">
          <ac:chgData name="Apoorva Beedu" userId="/BtNb97m3wjSz7kHHJcsfiu995M0+fTsnw47c90RSGE=" providerId="None" clId="Web-{05CEF44F-36FC-4DE1-B7F1-B3E6AE286A0F}" dt="2021-10-29T22:00:35.366" v="70" actId="1076"/>
          <ac:spMkLst>
            <pc:docMk/>
            <pc:sldMk cId="880081433" sldId="275"/>
            <ac:spMk id="154" creationId="{00000000-0000-0000-0000-000000000000}"/>
          </ac:spMkLst>
        </pc:spChg>
        <pc:spChg chg="mod">
          <ac:chgData name="Apoorva Beedu" userId="/BtNb97m3wjSz7kHHJcsfiu995M0+fTsnw47c90RSGE=" providerId="None" clId="Web-{05CEF44F-36FC-4DE1-B7F1-B3E6AE286A0F}" dt="2021-10-29T22:00:51.554" v="77" actId="20577"/>
          <ac:spMkLst>
            <pc:docMk/>
            <pc:sldMk cId="880081433" sldId="275"/>
            <ac:spMk id="156" creationId="{00000000-0000-0000-0000-000000000000}"/>
          </ac:spMkLst>
        </pc:spChg>
        <pc:picChg chg="mod">
          <ac:chgData name="Apoorva Beedu" userId="/BtNb97m3wjSz7kHHJcsfiu995M0+fTsnw47c90RSGE=" providerId="None" clId="Web-{05CEF44F-36FC-4DE1-B7F1-B3E6AE286A0F}" dt="2021-10-29T22:00:38.163" v="71" actId="1076"/>
          <ac:picMkLst>
            <pc:docMk/>
            <pc:sldMk cId="880081433" sldId="275"/>
            <ac:picMk id="15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4eb611a5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4eb611a5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91eeeb3af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91eeeb3a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1eeeb3a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1eeeb3a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1eeeb3af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1eeeb3a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91eeeb3af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91eeeb3af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91eeeb3af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91eeeb3af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1eeeb3af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1eeeb3af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1eeeb3a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1eeeb3a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1eeeb3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1eeeb3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1eeeb3a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1eeeb3a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12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1eeeb3a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1eeeb3a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24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1eeeb3a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1eeeb3a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56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e0c7f72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e0c7f72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91eeeb3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91eeeb3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e207e6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e207e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91eeeb3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91eeeb3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1eeeb3a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1eeeb3a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1eeeb3a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1eeeb3a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1eeeb3a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1eeeb3a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1" name="Google Shape;11;p2"/>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2" name="Google Shape;12;p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a:spcBef>
                <a:spcPts val="0"/>
              </a:spcBef>
              <a:spcAft>
                <a:spcPts val="0"/>
              </a:spcAft>
              <a:buClr>
                <a:schemeClr val="dk1"/>
              </a:buClr>
              <a:buSzPts val="1800"/>
              <a:buNone/>
              <a:defRPr sz="1800">
                <a:solidFill>
                  <a:schemeClr val="dk1"/>
                </a:solidFill>
              </a:defRPr>
            </a:lvl1pPr>
          </a:lstStyle>
          <a:p>
            <a:endParaRPr/>
          </a:p>
        </p:txBody>
      </p:sp>
      <p:sp>
        <p:nvSpPr>
          <p:cNvPr id="27" name="Google Shape;27;p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ight-gradient">
    <p:bg>
      <p:bgPr>
        <a:gradFill>
          <a:gsLst>
            <a:gs pos="0">
              <a:schemeClr val="lt1"/>
            </a:gs>
            <a:gs pos="30000">
              <a:schemeClr val="lt1"/>
            </a:gs>
            <a:gs pos="100000">
              <a:schemeClr val="lt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SzPts val="3000"/>
              <a:buChar char="●"/>
              <a:defRPr sz="3000"/>
            </a:lvl1pPr>
            <a:lvl2pPr marL="914400" lvl="1" indent="-381000">
              <a:spcBef>
                <a:spcPts val="0"/>
              </a:spcBef>
              <a:spcAft>
                <a:spcPts val="0"/>
              </a:spcAft>
              <a:buSzPts val="2400"/>
              <a:buChar char="○"/>
              <a:defRPr sz="2400"/>
            </a:lvl2pPr>
            <a:lvl3pPr marL="1371600" lvl="2" indent="-381000">
              <a:spcBef>
                <a:spcPts val="0"/>
              </a:spcBef>
              <a:spcAft>
                <a:spcPts val="0"/>
              </a:spcAft>
              <a:buSzPts val="2400"/>
              <a:buChar char="■"/>
              <a:defRPr sz="24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8" name="Google Shape;8;p1"/>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subTitle" idx="1"/>
          </p:nvPr>
        </p:nvSpPr>
        <p:spPr>
          <a:xfrm>
            <a:off x="772875" y="358103"/>
            <a:ext cx="7772400" cy="7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Report Guidelines</a:t>
            </a:r>
            <a:endParaRPr b="1"/>
          </a:p>
        </p:txBody>
      </p:sp>
      <p:sp>
        <p:nvSpPr>
          <p:cNvPr id="35" name="Google Shape;35;p8"/>
          <p:cNvSpPr txBox="1"/>
          <p:nvPr/>
        </p:nvSpPr>
        <p:spPr>
          <a:xfrm>
            <a:off x="275775" y="1030525"/>
            <a:ext cx="8708700" cy="3831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As this course will be using Gradescope to grade reports, the number of slides needs to match with the template that we provide. It is imperative that you provide the answers in the designated space. Please do not change the template or add additional slides. Assignments will not be graded if answers appear in the wrong location.</a:t>
            </a:r>
            <a:br>
              <a:rPr lang="en"/>
            </a:br>
            <a:endParaRPr/>
          </a:p>
          <a:p>
            <a:pPr marL="457200" lvl="0" indent="-317500" algn="l" rtl="0">
              <a:spcBef>
                <a:spcPts val="0"/>
              </a:spcBef>
              <a:spcAft>
                <a:spcPts val="0"/>
              </a:spcAft>
              <a:buSzPts val="1400"/>
              <a:buChar char="●"/>
            </a:pPr>
            <a:r>
              <a:rPr lang="en"/>
              <a:t>Each image should be 2MB or lesser before being pasted in the template. This is done to reduce file size and make grading easier.</a:t>
            </a:r>
            <a:br>
              <a:rPr lang="en"/>
            </a:br>
            <a:endParaRPr/>
          </a:p>
          <a:p>
            <a:pPr marL="457200" lvl="0" indent="-317500" algn="l" rtl="0">
              <a:spcBef>
                <a:spcPts val="0"/>
              </a:spcBef>
              <a:spcAft>
                <a:spcPts val="0"/>
              </a:spcAft>
              <a:buSzPts val="1400"/>
              <a:buChar char="●"/>
            </a:pPr>
            <a:r>
              <a:rPr lang="en"/>
              <a:t>Questions will be in blue. Please </a:t>
            </a:r>
            <a:r>
              <a:rPr lang="en" b="1"/>
              <a:t>do not remove</a:t>
            </a:r>
            <a:r>
              <a:rPr lang="en"/>
              <a:t> the questions from the slides. </a:t>
            </a:r>
            <a:br>
              <a:rPr lang="en"/>
            </a:br>
            <a:endParaRPr/>
          </a:p>
          <a:p>
            <a:pPr marL="457200" lvl="0" indent="-317500" algn="l" rtl="0">
              <a:spcBef>
                <a:spcPts val="0"/>
              </a:spcBef>
              <a:spcAft>
                <a:spcPts val="0"/>
              </a:spcAft>
              <a:buSzPts val="1400"/>
              <a:buChar char="●"/>
            </a:pPr>
            <a:r>
              <a:rPr lang="en"/>
              <a:t>We expect thoughtful answers that provide clear explanations.  Short, one line answers will not receive the full score. Your answers should ideally fit in the space provided. </a:t>
            </a:r>
            <a:br>
              <a:rPr lang="en"/>
            </a:br>
            <a:endParaRPr/>
          </a:p>
          <a:p>
            <a:pPr marL="457200" lvl="0" indent="-317500" algn="l" rtl="0">
              <a:spcBef>
                <a:spcPts val="0"/>
              </a:spcBef>
              <a:spcAft>
                <a:spcPts val="0"/>
              </a:spcAft>
              <a:buSzPts val="1400"/>
              <a:buChar char="●"/>
            </a:pPr>
            <a:r>
              <a:rPr lang="en"/>
              <a:t>When you are done, convert your template report to a PDF and then check it to see if it looks okay! Students often end up with lines cut off on slide bottoms.  We can only grade what appears in the report.</a:t>
            </a:r>
            <a:endParaRPr/>
          </a:p>
          <a:p>
            <a:pPr marL="457200" lvl="0" indent="0" algn="l" rtl="0">
              <a:spcBef>
                <a:spcPts val="0"/>
              </a:spcBef>
              <a:spcAft>
                <a:spcPts val="0"/>
              </a:spcAft>
              <a:buNone/>
            </a:pPr>
            <a:r>
              <a:rPr lang="en" b="1" u="sng"/>
              <a:t>				</a:t>
            </a:r>
            <a:r>
              <a:rPr lang="en" b="1" u="sng">
                <a:solidFill>
                  <a:srgbClr val="FF0000"/>
                </a:solidFill>
              </a:rPr>
              <a:t>DELETE THIS SLIDE BEFORE YOU SUBMIT</a:t>
            </a:r>
            <a:endParaRPr b="1" u="sng">
              <a:solidFill>
                <a:srgbClr val="FF0000"/>
              </a:solidFill>
            </a:endParaRPr>
          </a:p>
          <a:p>
            <a:pPr marL="1371600" lvl="0" indent="457200" algn="l" rtl="0">
              <a:spcBef>
                <a:spcPts val="0"/>
              </a:spcBef>
              <a:spcAft>
                <a:spcPts val="0"/>
              </a:spcAft>
              <a:buNone/>
            </a:pP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101" name="Google Shape;101;p17"/>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02" name="Google Shape;102;p17"/>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ps6-3-a-3</a:t>
            </a:r>
            <a:endParaRPr b="1">
              <a:latin typeface="Calibri"/>
              <a:ea typeface="Calibri"/>
              <a:cs typeface="Calibri"/>
              <a:sym typeface="Calibri"/>
            </a:endParaRPr>
          </a:p>
        </p:txBody>
      </p:sp>
      <p:pic>
        <p:nvPicPr>
          <p:cNvPr id="103" name="Google Shape;103;p17"/>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109" name="Google Shape;109;p18"/>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0" name="Google Shape;110;p18"/>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ps6-3-a-4</a:t>
            </a:r>
            <a:endParaRPr b="1">
              <a:latin typeface="Calibri"/>
              <a:ea typeface="Calibri"/>
              <a:cs typeface="Calibri"/>
              <a:sym typeface="Calibri"/>
            </a:endParaRPr>
          </a:p>
        </p:txBody>
      </p:sp>
      <p:pic>
        <p:nvPicPr>
          <p:cNvPr id="111" name="Google Shape;111;p18"/>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117" name="Google Shape;117;p1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18" name="Google Shape;118;p19"/>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ps6-3-a-5</a:t>
            </a:r>
            <a:endParaRPr b="1">
              <a:latin typeface="Calibri"/>
              <a:ea typeface="Calibri"/>
              <a:cs typeface="Calibri"/>
              <a:sym typeface="Calibri"/>
            </a:endParaRPr>
          </a:p>
        </p:txBody>
      </p:sp>
      <p:pic>
        <p:nvPicPr>
          <p:cNvPr id="119" name="Google Shape;119;p19"/>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3c: Analysis</a:t>
            </a:r>
            <a:endParaRPr/>
          </a:p>
        </p:txBody>
      </p:sp>
      <p:sp>
        <p:nvSpPr>
          <p:cNvPr id="125" name="Google Shape;125;p2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26" name="Google Shape;126;p2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How does working with integral images help with computation time? Give some examples comparing this method and np.sum.</a:t>
            </a:r>
            <a:endParaRPr sz="1000" b="1">
              <a:solidFill>
                <a:srgbClr val="0000FF"/>
              </a:solidFill>
            </a:endParaRPr>
          </a:p>
          <a:p>
            <a:pPr marL="0" lvl="0" indent="0" algn="l" rtl="0">
              <a:lnSpc>
                <a:spcPct val="115000"/>
              </a:lnSpc>
              <a:spcBef>
                <a:spcPts val="0"/>
              </a:spcBef>
              <a:spcAft>
                <a:spcPts val="0"/>
              </a:spcAft>
              <a:buNone/>
            </a:pPr>
            <a:endParaRPr sz="10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b="1">
                <a:solidFill>
                  <a:schemeClr val="dk1"/>
                </a:solidFill>
              </a:rPr>
              <a:t>I think</a:t>
            </a:r>
            <a:endParaRPr sz="10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b="1">
                <a:solidFill>
                  <a:schemeClr val="dk1"/>
                </a:solidFill>
              </a:rPr>
              <a:t>my answer is ...</a:t>
            </a:r>
            <a:endParaRPr sz="10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Viola Jones Features</a:t>
            </a:r>
            <a:endParaRPr/>
          </a:p>
        </p:txBody>
      </p:sp>
      <p:sp>
        <p:nvSpPr>
          <p:cNvPr id="132" name="Google Shape;132;p2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33" name="Google Shape;133;p2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ps6-4-b-1</a:t>
            </a:r>
            <a:endParaRPr b="1">
              <a:latin typeface="Calibri"/>
              <a:ea typeface="Calibri"/>
              <a:cs typeface="Calibri"/>
              <a:sym typeface="Calibri"/>
            </a:endParaRPr>
          </a:p>
        </p:txBody>
      </p:sp>
      <p:pic>
        <p:nvPicPr>
          <p:cNvPr id="134" name="Google Shape;134;p21"/>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Viola Jones Features</a:t>
            </a:r>
            <a:endParaRPr/>
          </a:p>
        </p:txBody>
      </p:sp>
      <p:sp>
        <p:nvSpPr>
          <p:cNvPr id="140" name="Google Shape;140;p2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1" name="Google Shape;141;p22"/>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ps6-4-b-2</a:t>
            </a:r>
            <a:endParaRPr b="1">
              <a:latin typeface="Calibri"/>
              <a:ea typeface="Calibri"/>
              <a:cs typeface="Calibri"/>
              <a:sym typeface="Calibri"/>
            </a:endParaRPr>
          </a:p>
        </p:txBody>
      </p:sp>
      <p:pic>
        <p:nvPicPr>
          <p:cNvPr id="142" name="Google Shape;142;p22"/>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4b: Analysis</a:t>
            </a:r>
            <a:endParaRPr/>
          </a:p>
        </p:txBody>
      </p:sp>
      <p:sp>
        <p:nvSpPr>
          <p:cNvPr id="148" name="Google Shape;148;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9" name="Google Shape;149;p2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dirty="0">
                <a:solidFill>
                  <a:srgbClr val="0000FF"/>
                </a:solidFill>
              </a:rPr>
              <a:t>Report the classifier accuracy both the training and test sets with a number of classifiers set to 5. What do the selected Haar features mean? How do they contribute in identifying faces in an image?</a:t>
            </a:r>
            <a:endParaRPr sz="1100" b="1" dirty="0">
              <a:solidFill>
                <a:srgbClr val="0000FF"/>
              </a:solidFill>
            </a:endParaRPr>
          </a:p>
          <a:p>
            <a:pPr marL="0" lvl="0" indent="0" algn="l" rtl="0">
              <a:lnSpc>
                <a:spcPct val="115000"/>
              </a:lnSpc>
              <a:spcBef>
                <a:spcPts val="0"/>
              </a:spcBef>
              <a:spcAft>
                <a:spcPts val="0"/>
              </a:spcAft>
              <a:buNone/>
            </a:pPr>
            <a:endParaRPr sz="1100" b="1">
              <a:solidFill>
                <a:schemeClr val="dk1"/>
              </a:solidFill>
            </a:endParaRPr>
          </a:p>
          <a:p>
            <a:pPr marL="0" lvl="0" indent="0" algn="l" rtl="0">
              <a:lnSpc>
                <a:spcPct val="115000"/>
              </a:lnSpc>
              <a:spcBef>
                <a:spcPts val="0"/>
              </a:spcBef>
              <a:spcAft>
                <a:spcPts val="0"/>
              </a:spcAft>
              <a:buNone/>
            </a:pPr>
            <a:r>
              <a:rPr lang="en" sz="1000" b="1" dirty="0">
                <a:solidFill>
                  <a:schemeClr val="dk1"/>
                </a:solidFill>
              </a:rPr>
              <a:t>I think</a:t>
            </a:r>
            <a:endParaRPr sz="1000" b="1" dirty="0">
              <a:solidFill>
                <a:schemeClr val="dk1"/>
              </a:solidFill>
            </a:endParaRPr>
          </a:p>
          <a:p>
            <a:pPr marL="0" lvl="0" indent="0" algn="l" rtl="0">
              <a:lnSpc>
                <a:spcPct val="115000"/>
              </a:lnSpc>
              <a:spcBef>
                <a:spcPts val="0"/>
              </a:spcBef>
              <a:spcAft>
                <a:spcPts val="0"/>
              </a:spcAft>
              <a:buNone/>
            </a:pPr>
            <a:r>
              <a:rPr lang="en" sz="1000" b="1" dirty="0">
                <a:solidFill>
                  <a:schemeClr val="dk1"/>
                </a:solidFill>
              </a:rPr>
              <a:t>my answer is ...</a:t>
            </a:r>
            <a:endParaRPr sz="1100" b="1" dirty="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4c: Viola Jones Face Recognition</a:t>
            </a:r>
            <a:endParaRPr/>
          </a:p>
        </p:txBody>
      </p:sp>
      <p:sp>
        <p:nvSpPr>
          <p:cNvPr id="155" name="Google Shape;155;p2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6" name="Google Shape;156;p24"/>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ps6-4-c-1</a:t>
            </a:r>
            <a:endParaRPr b="1">
              <a:latin typeface="Calibri"/>
              <a:ea typeface="Calibri"/>
              <a:cs typeface="Calibri"/>
              <a:sym typeface="Calibri"/>
            </a:endParaRPr>
          </a:p>
        </p:txBody>
      </p:sp>
      <p:pic>
        <p:nvPicPr>
          <p:cNvPr id="157" name="Google Shape;157;p24"/>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r>
              <a:rPr lang="en" dirty="0"/>
              <a:t>5b-1 Extra Credit: Cascade classifier</a:t>
            </a:r>
            <a:endParaRPr dirty="0"/>
          </a:p>
        </p:txBody>
      </p:sp>
      <p:sp>
        <p:nvSpPr>
          <p:cNvPr id="148" name="Google Shape;148;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9" name="Google Shape;149;p2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indent="0">
              <a:lnSpc>
                <a:spcPct val="114999"/>
              </a:lnSpc>
              <a:spcBef>
                <a:spcPts val="0"/>
              </a:spcBef>
              <a:buNone/>
            </a:pPr>
            <a:r>
              <a:rPr lang="en" sz="1100" b="1" dirty="0">
                <a:solidFill>
                  <a:srgbClr val="0000FF"/>
                </a:solidFill>
              </a:rPr>
              <a:t>Report the cascaded classifier accuracy on both the training and test sets. What was the best percentage for the train/test split? What values did you choose for the false positive target, the false positive rate, and the detection rate? What impact did these have on the overall cascaded classifier?</a:t>
            </a:r>
            <a:r>
              <a:rPr lang="en" sz="1100" dirty="0">
                <a:solidFill>
                  <a:srgbClr val="0070C0"/>
                </a:solidFill>
              </a:rPr>
              <a:t> </a:t>
            </a:r>
            <a:endParaRPr lang="en" sz="1100" b="1" dirty="0">
              <a:solidFill>
                <a:srgbClr val="0000FF"/>
              </a:solidFill>
            </a:endParaRPr>
          </a:p>
          <a:p>
            <a:pPr marL="0" lvl="0" indent="0" algn="l" rtl="0">
              <a:lnSpc>
                <a:spcPct val="115000"/>
              </a:lnSpc>
              <a:spcBef>
                <a:spcPts val="0"/>
              </a:spcBef>
              <a:spcAft>
                <a:spcPts val="0"/>
              </a:spcAft>
              <a:buNone/>
            </a:pPr>
            <a:endParaRPr sz="1100" b="1">
              <a:solidFill>
                <a:schemeClr val="dk1"/>
              </a:solidFill>
            </a:endParaRPr>
          </a:p>
          <a:p>
            <a:pPr marL="0" lvl="0" indent="0" algn="l" rtl="0">
              <a:lnSpc>
                <a:spcPct val="115000"/>
              </a:lnSpc>
              <a:spcBef>
                <a:spcPts val="0"/>
              </a:spcBef>
              <a:spcAft>
                <a:spcPts val="0"/>
              </a:spcAft>
              <a:buNone/>
            </a:pPr>
            <a:r>
              <a:rPr lang="en" sz="1000" b="1" dirty="0">
                <a:solidFill>
                  <a:schemeClr val="dk1"/>
                </a:solidFill>
              </a:rPr>
              <a:t>I think</a:t>
            </a:r>
            <a:endParaRPr sz="1000" b="1" dirty="0">
              <a:solidFill>
                <a:schemeClr val="dk1"/>
              </a:solidFill>
            </a:endParaRPr>
          </a:p>
          <a:p>
            <a:pPr marL="0" lvl="0" indent="0" algn="l" rtl="0">
              <a:lnSpc>
                <a:spcPct val="115000"/>
              </a:lnSpc>
              <a:spcBef>
                <a:spcPts val="0"/>
              </a:spcBef>
              <a:spcAft>
                <a:spcPts val="0"/>
              </a:spcAft>
              <a:buNone/>
            </a:pPr>
            <a:r>
              <a:rPr lang="en" sz="1000" b="1" dirty="0">
                <a:solidFill>
                  <a:schemeClr val="dk1"/>
                </a:solidFill>
              </a:rPr>
              <a:t>my answer is ...</a:t>
            </a:r>
            <a:endParaRPr sz="1100" b="1" dirty="0">
              <a:solidFill>
                <a:schemeClr val="dk1"/>
              </a:solidFill>
            </a:endParaRPr>
          </a:p>
        </p:txBody>
      </p:sp>
    </p:spTree>
    <p:extLst>
      <p:ext uri="{BB962C8B-B14F-4D97-AF65-F5344CB8AC3E}">
        <p14:creationId xmlns:p14="http://schemas.microsoft.com/office/powerpoint/2010/main" val="120633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r>
              <a:rPr lang="en" dirty="0"/>
              <a:t>5b-2 Extra Credit: Cascade classifier</a:t>
            </a:r>
            <a:endParaRPr dirty="0"/>
          </a:p>
        </p:txBody>
      </p:sp>
      <p:sp>
        <p:nvSpPr>
          <p:cNvPr id="148" name="Google Shape;148;p2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49" name="Google Shape;149;p2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indent="0">
              <a:lnSpc>
                <a:spcPct val="114999"/>
              </a:lnSpc>
              <a:spcBef>
                <a:spcPts val="0"/>
              </a:spcBef>
              <a:buNone/>
            </a:pPr>
            <a:r>
              <a:rPr lang="en" sz="1100" b="1" dirty="0">
                <a:solidFill>
                  <a:srgbClr val="0000FF"/>
                </a:solidFill>
              </a:rPr>
              <a:t>How many classifiers did your cascade algorithm produce? How many features did each of these classifiers have? Compare this classifier to just a single Viola Jones classifiers. </a:t>
            </a:r>
          </a:p>
          <a:p>
            <a:pPr marL="0" lvl="0" indent="0" algn="l" rtl="0">
              <a:lnSpc>
                <a:spcPct val="115000"/>
              </a:lnSpc>
              <a:spcBef>
                <a:spcPts val="0"/>
              </a:spcBef>
              <a:spcAft>
                <a:spcPts val="0"/>
              </a:spcAft>
              <a:buNone/>
            </a:pPr>
            <a:endParaRPr sz="1100" b="1">
              <a:solidFill>
                <a:schemeClr val="dk1"/>
              </a:solidFill>
            </a:endParaRPr>
          </a:p>
          <a:p>
            <a:pPr marL="0" lvl="0" indent="0" algn="l" rtl="0">
              <a:lnSpc>
                <a:spcPct val="115000"/>
              </a:lnSpc>
              <a:spcBef>
                <a:spcPts val="0"/>
              </a:spcBef>
              <a:spcAft>
                <a:spcPts val="0"/>
              </a:spcAft>
              <a:buNone/>
            </a:pPr>
            <a:r>
              <a:rPr lang="en" sz="1000" b="1" dirty="0">
                <a:solidFill>
                  <a:schemeClr val="dk1"/>
                </a:solidFill>
              </a:rPr>
              <a:t>I think</a:t>
            </a:r>
            <a:endParaRPr sz="1000" b="1" dirty="0">
              <a:solidFill>
                <a:schemeClr val="dk1"/>
              </a:solidFill>
            </a:endParaRPr>
          </a:p>
          <a:p>
            <a:pPr marL="0" lvl="0" indent="0" algn="l" rtl="0">
              <a:lnSpc>
                <a:spcPct val="115000"/>
              </a:lnSpc>
              <a:spcBef>
                <a:spcPts val="0"/>
              </a:spcBef>
              <a:spcAft>
                <a:spcPts val="0"/>
              </a:spcAft>
              <a:buNone/>
            </a:pPr>
            <a:r>
              <a:rPr lang="en" sz="1000" b="1" dirty="0">
                <a:solidFill>
                  <a:schemeClr val="dk1"/>
                </a:solidFill>
              </a:rPr>
              <a:t>my answer is ...</a:t>
            </a:r>
            <a:endParaRPr sz="1100" b="1" dirty="0">
              <a:solidFill>
                <a:schemeClr val="dk1"/>
              </a:solidFill>
            </a:endParaRPr>
          </a:p>
        </p:txBody>
      </p:sp>
    </p:spTree>
    <p:extLst>
      <p:ext uri="{BB962C8B-B14F-4D97-AF65-F5344CB8AC3E}">
        <p14:creationId xmlns:p14="http://schemas.microsoft.com/office/powerpoint/2010/main" val="316724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ctrTitle"/>
          </p:nvPr>
        </p:nvSpPr>
        <p:spPr>
          <a:xfrm>
            <a:off x="685800" y="265900"/>
            <a:ext cx="7772400" cy="247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Computer Vision </a:t>
            </a:r>
            <a:endParaRPr sz="3600"/>
          </a:p>
          <a:p>
            <a:pPr marL="0" lvl="0" indent="0" algn="ctr" rtl="0">
              <a:spcBef>
                <a:spcPts val="0"/>
              </a:spcBef>
              <a:spcAft>
                <a:spcPts val="0"/>
              </a:spcAft>
              <a:buClr>
                <a:schemeClr val="dk1"/>
              </a:buClr>
              <a:buSzPts val="1100"/>
              <a:buFont typeface="Arial"/>
              <a:buNone/>
            </a:pPr>
            <a:r>
              <a:rPr lang="en" sz="3600"/>
              <a:t>(TERM YEAR)</a:t>
            </a:r>
            <a:endParaRPr sz="3600"/>
          </a:p>
          <a:p>
            <a:pPr marL="0" lvl="0" indent="0" algn="ctr" rtl="0">
              <a:spcBef>
                <a:spcPts val="0"/>
              </a:spcBef>
              <a:spcAft>
                <a:spcPts val="0"/>
              </a:spcAft>
              <a:buNone/>
            </a:pPr>
            <a:r>
              <a:rPr lang="en" sz="3600"/>
              <a:t>Problem Set #6</a:t>
            </a:r>
            <a:endParaRPr sz="3600"/>
          </a:p>
        </p:txBody>
      </p:sp>
      <p:sp>
        <p:nvSpPr>
          <p:cNvPr id="41" name="Google Shape;41;p9"/>
          <p:cNvSpPr txBox="1">
            <a:spLocks noGrp="1"/>
          </p:cNvSpPr>
          <p:nvPr>
            <p:ph type="subTitle" idx="1"/>
          </p:nvPr>
        </p:nvSpPr>
        <p:spPr>
          <a:xfrm>
            <a:off x="685800" y="3042499"/>
            <a:ext cx="7772400" cy="112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First Name  Last Name</a:t>
            </a:r>
            <a:endParaRPr sz="1800"/>
          </a:p>
          <a:p>
            <a:pPr marL="0" lvl="0" indent="0" algn="ctr" rtl="0">
              <a:spcBef>
                <a:spcPts val="0"/>
              </a:spcBef>
              <a:spcAft>
                <a:spcPts val="0"/>
              </a:spcAft>
              <a:buNone/>
            </a:pPr>
            <a:r>
              <a:rPr lang="en" sz="1800"/>
              <a:t>Email Address</a:t>
            </a:r>
            <a:endParaRPr sz="1800"/>
          </a:p>
          <a:p>
            <a:pPr marL="0" lvl="0" indent="0" algn="ctr" rtl="0">
              <a:spcBef>
                <a:spcPts val="0"/>
              </a:spcBef>
              <a:spcAft>
                <a:spcPts val="0"/>
              </a:spcAft>
              <a:buNone/>
            </a:pPr>
            <a:endParaRPr/>
          </a:p>
        </p:txBody>
      </p:sp>
      <p:sp>
        <p:nvSpPr>
          <p:cNvPr id="42" name="Google Shape;42;p9"/>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384572"/>
            <a:ext cx="8229600" cy="857400"/>
          </a:xfrm>
          <a:prstGeom prst="rect">
            <a:avLst/>
          </a:prstGeom>
        </p:spPr>
        <p:txBody>
          <a:bodyPr spcFirstLastPara="1" wrap="square" lIns="91425" tIns="91425" rIns="91425" bIns="91425" anchor="b" anchorCtr="0">
            <a:noAutofit/>
          </a:bodyPr>
          <a:lstStyle/>
          <a:p>
            <a:r>
              <a:rPr lang="en" dirty="0"/>
              <a:t>5b-3 Extra Credit: Cascade classifier Face Recognition</a:t>
            </a:r>
            <a:endParaRPr lang="en-US" b="0" dirty="0"/>
          </a:p>
        </p:txBody>
      </p:sp>
      <p:sp>
        <p:nvSpPr>
          <p:cNvPr id="155" name="Google Shape;155;p2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156" name="Google Shape;156;p24"/>
          <p:cNvSpPr txBox="1"/>
          <p:nvPr/>
        </p:nvSpPr>
        <p:spPr>
          <a:xfrm>
            <a:off x="2430459" y="4416216"/>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dirty="0">
                <a:solidFill>
                  <a:schemeClr val="dk1"/>
                </a:solidFill>
                <a:latin typeface="Calibri"/>
                <a:ea typeface="Calibri"/>
                <a:cs typeface="Calibri"/>
                <a:sym typeface="Calibri"/>
              </a:rPr>
              <a:t>ps6-5-b-1</a:t>
            </a:r>
            <a:endParaRPr b="1" dirty="0">
              <a:latin typeface="Calibri"/>
              <a:ea typeface="Calibri"/>
              <a:cs typeface="Calibri"/>
              <a:sym typeface="Calibri"/>
            </a:endParaRPr>
          </a:p>
        </p:txBody>
      </p:sp>
      <p:pic>
        <p:nvPicPr>
          <p:cNvPr id="157" name="Google Shape;157;p24"/>
          <p:cNvPicPr preferRelativeResize="0"/>
          <p:nvPr/>
        </p:nvPicPr>
        <p:blipFill>
          <a:blip r:embed="rId3">
            <a:alphaModFix/>
          </a:blip>
          <a:stretch>
            <a:fillRect/>
          </a:stretch>
        </p:blipFill>
        <p:spPr>
          <a:xfrm>
            <a:off x="2582896" y="1408471"/>
            <a:ext cx="3915698" cy="3068950"/>
          </a:xfrm>
          <a:prstGeom prst="rect">
            <a:avLst/>
          </a:prstGeom>
          <a:noFill/>
          <a:ln w="9525" cap="flat" cmpd="sng">
            <a:solidFill>
              <a:srgbClr val="666666"/>
            </a:solidFill>
            <a:prstDash val="solid"/>
            <a:round/>
            <a:headEnd type="none" w="sm" len="sm"/>
            <a:tailEnd type="none" w="sm" len="sm"/>
          </a:ln>
        </p:spPr>
      </p:pic>
    </p:spTree>
    <p:extLst>
      <p:ext uri="{BB962C8B-B14F-4D97-AF65-F5344CB8AC3E}">
        <p14:creationId xmlns:p14="http://schemas.microsoft.com/office/powerpoint/2010/main" val="88008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1a: Average face</a:t>
            </a:r>
            <a:endParaRPr/>
          </a:p>
        </p:txBody>
      </p:sp>
      <p:sp>
        <p:nvSpPr>
          <p:cNvPr id="48" name="Google Shape;48;p10"/>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49" name="Google Shape;49;p10"/>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ps6-1-a-1</a:t>
            </a:r>
            <a:endParaRPr b="1">
              <a:latin typeface="Calibri"/>
              <a:ea typeface="Calibri"/>
              <a:cs typeface="Calibri"/>
              <a:sym typeface="Calibri"/>
            </a:endParaRPr>
          </a:p>
        </p:txBody>
      </p:sp>
      <p:pic>
        <p:nvPicPr>
          <p:cNvPr id="50" name="Google Shape;50;p10"/>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1b: Eigenvectors</a:t>
            </a:r>
            <a:endParaRPr/>
          </a:p>
        </p:txBody>
      </p:sp>
      <p:sp>
        <p:nvSpPr>
          <p:cNvPr id="56" name="Google Shape;56;p11"/>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57" name="Google Shape;57;p11"/>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ps6-1-b-1</a:t>
            </a:r>
            <a:endParaRPr b="1">
              <a:latin typeface="Calibri"/>
              <a:ea typeface="Calibri"/>
              <a:cs typeface="Calibri"/>
              <a:sym typeface="Calibri"/>
            </a:endParaRPr>
          </a:p>
        </p:txBody>
      </p:sp>
      <p:pic>
        <p:nvPicPr>
          <p:cNvPr id="58" name="Google Shape;58;p11"/>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1c: Analysis</a:t>
            </a:r>
            <a:endParaRPr/>
          </a:p>
        </p:txBody>
      </p:sp>
      <p:sp>
        <p:nvSpPr>
          <p:cNvPr id="64" name="Google Shape;64;p12"/>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65" name="Google Shape;65;p1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Analyze the accuracy results over multiple iterations. Do these “predictions” perform better than randomly selecting a label between 1 and 15? Are there any changes in accuracy if you try low values of k? How about high values? Does this algorithm improve changing the split percentage p?</a:t>
            </a:r>
            <a:endParaRPr sz="1000" b="1">
              <a:solidFill>
                <a:srgbClr val="0000FF"/>
              </a:solidFill>
            </a:endParaRPr>
          </a:p>
          <a:p>
            <a:pPr marL="0" lvl="0" indent="0" algn="l" rtl="0">
              <a:lnSpc>
                <a:spcPct val="115000"/>
              </a:lnSpc>
              <a:spcBef>
                <a:spcPts val="0"/>
              </a:spcBef>
              <a:spcAft>
                <a:spcPts val="0"/>
              </a:spcAft>
              <a:buNone/>
            </a:pPr>
            <a:endParaRPr sz="1000" b="1"/>
          </a:p>
          <a:p>
            <a:pPr marL="0" lvl="0" indent="0" algn="l" rtl="0">
              <a:lnSpc>
                <a:spcPct val="115000"/>
              </a:lnSpc>
              <a:spcBef>
                <a:spcPts val="0"/>
              </a:spcBef>
              <a:spcAft>
                <a:spcPts val="0"/>
              </a:spcAft>
              <a:buClr>
                <a:schemeClr val="dk1"/>
              </a:buClr>
              <a:buSzPts val="1100"/>
              <a:buFont typeface="Arial"/>
              <a:buNone/>
            </a:pPr>
            <a:r>
              <a:rPr lang="en" sz="1000" b="1"/>
              <a:t>I think</a:t>
            </a:r>
            <a:endParaRPr sz="1000" b="1"/>
          </a:p>
          <a:p>
            <a:pPr marL="0" lvl="0" indent="0" algn="l" rtl="0">
              <a:lnSpc>
                <a:spcPct val="115000"/>
              </a:lnSpc>
              <a:spcBef>
                <a:spcPts val="0"/>
              </a:spcBef>
              <a:spcAft>
                <a:spcPts val="0"/>
              </a:spcAft>
              <a:buNone/>
            </a:pPr>
            <a:r>
              <a:rPr lang="en" sz="1000" b="1"/>
              <a:t>my answer is ...</a:t>
            </a:r>
            <a:endParaRPr sz="1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Average accuracy</a:t>
            </a:r>
            <a:endParaRPr/>
          </a:p>
        </p:txBody>
      </p:sp>
      <p:sp>
        <p:nvSpPr>
          <p:cNvPr id="71" name="Google Shape;71;p13"/>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2" name="Google Shape;72;p1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Report the average accuracy over 5 iterations. In each iteration, load and split the dataset, instantiate a Boosting object and obtain its accuracy.</a:t>
            </a:r>
            <a:endParaRPr sz="1000" b="1">
              <a:solidFill>
                <a:srgbClr val="0000FF"/>
              </a:solidFill>
            </a:endParaRPr>
          </a:p>
          <a:p>
            <a:pPr marL="0" lvl="0" indent="0" algn="l" rtl="0">
              <a:lnSpc>
                <a:spcPct val="115000"/>
              </a:lnSpc>
              <a:spcBef>
                <a:spcPts val="0"/>
              </a:spcBef>
              <a:spcAft>
                <a:spcPts val="0"/>
              </a:spcAft>
              <a:buNone/>
            </a:pPr>
            <a:endParaRPr sz="1000" b="1">
              <a:solidFill>
                <a:schemeClr val="dk1"/>
              </a:solidFill>
            </a:endParaRPr>
          </a:p>
          <a:p>
            <a:pPr marL="0" lvl="0" indent="0" algn="l" rtl="0">
              <a:lnSpc>
                <a:spcPct val="115000"/>
              </a:lnSpc>
              <a:spcBef>
                <a:spcPts val="0"/>
              </a:spcBef>
              <a:spcAft>
                <a:spcPts val="0"/>
              </a:spcAft>
              <a:buNone/>
            </a:pPr>
            <a:r>
              <a:rPr lang="en" sz="1000" b="1">
                <a:solidFill>
                  <a:schemeClr val="dk1"/>
                </a:solidFill>
              </a:rPr>
              <a:t>I think</a:t>
            </a:r>
            <a:endParaRPr sz="10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b="1">
                <a:solidFill>
                  <a:schemeClr val="dk1"/>
                </a:solidFill>
              </a:rPr>
              <a:t>my answer is ...</a:t>
            </a:r>
            <a:endParaRPr sz="1000"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57200" y="205975"/>
            <a:ext cx="85893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 Analysis</a:t>
            </a:r>
            <a:endParaRPr/>
          </a:p>
        </p:txBody>
      </p:sp>
      <p:sp>
        <p:nvSpPr>
          <p:cNvPr id="78" name="Google Shape;78;p14"/>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79" name="Google Shape;79;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rgbClr val="0000FF"/>
                </a:solidFill>
              </a:rPr>
              <a:t>Analyze your results. How do the Random, Weak Classifier, and Boosting perform? Is there any improvement when using Boosting? How do your results change when selecting different values for num_iterations? Does it matter the percentage of data you select for training and testing (explain your answers showing how each accuracy changes).</a:t>
            </a:r>
            <a:endParaRPr sz="1000" b="1">
              <a:solidFill>
                <a:srgbClr val="0000FF"/>
              </a:solidFill>
            </a:endParaRPr>
          </a:p>
          <a:p>
            <a:pPr marL="0" lvl="0" indent="0" algn="l" rtl="0">
              <a:lnSpc>
                <a:spcPct val="115000"/>
              </a:lnSpc>
              <a:spcBef>
                <a:spcPts val="0"/>
              </a:spcBef>
              <a:spcAft>
                <a:spcPts val="0"/>
              </a:spcAft>
              <a:buNone/>
            </a:pPr>
            <a:endParaRPr sz="1000" b="1">
              <a:solidFill>
                <a:schemeClr val="dk1"/>
              </a:solidFill>
            </a:endParaRPr>
          </a:p>
          <a:p>
            <a:pPr marL="0" lvl="0" indent="0" algn="l" rtl="0">
              <a:lnSpc>
                <a:spcPct val="115000"/>
              </a:lnSpc>
              <a:spcBef>
                <a:spcPts val="0"/>
              </a:spcBef>
              <a:spcAft>
                <a:spcPts val="0"/>
              </a:spcAft>
              <a:buNone/>
            </a:pPr>
            <a:r>
              <a:rPr lang="en" sz="1000" b="1">
                <a:solidFill>
                  <a:schemeClr val="dk1"/>
                </a:solidFill>
              </a:rPr>
              <a:t>I think</a:t>
            </a:r>
            <a:endParaRPr sz="1000" b="1">
              <a:solidFill>
                <a:schemeClr val="dk1"/>
              </a:solidFill>
            </a:endParaRPr>
          </a:p>
          <a:p>
            <a:pPr marL="0" lvl="0" indent="0" algn="l" rtl="0">
              <a:lnSpc>
                <a:spcPct val="115000"/>
              </a:lnSpc>
              <a:spcBef>
                <a:spcPts val="0"/>
              </a:spcBef>
              <a:spcAft>
                <a:spcPts val="0"/>
              </a:spcAft>
              <a:buNone/>
            </a:pPr>
            <a:r>
              <a:rPr lang="en" sz="1000" b="1">
                <a:solidFill>
                  <a:schemeClr val="dk1"/>
                </a:solidFill>
              </a:rPr>
              <a:t>my answer is ...</a:t>
            </a:r>
            <a:endParaRPr sz="10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85" name="Google Shape;85;p15"/>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86" name="Google Shape;86;p15"/>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ps6-3-a-1</a:t>
            </a:r>
            <a:endParaRPr b="1">
              <a:latin typeface="Calibri"/>
              <a:ea typeface="Calibri"/>
              <a:cs typeface="Calibri"/>
              <a:sym typeface="Calibri"/>
            </a:endParaRPr>
          </a:p>
        </p:txBody>
      </p:sp>
      <p:pic>
        <p:nvPicPr>
          <p:cNvPr id="87" name="Google Shape;87;p15"/>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3a: Haar Features</a:t>
            </a:r>
            <a:endParaRPr/>
          </a:p>
        </p:txBody>
      </p:sp>
      <p:sp>
        <p:nvSpPr>
          <p:cNvPr id="93" name="Google Shape;93;p16"/>
          <p:cNvSpPr txBox="1"/>
          <p:nvPr/>
        </p:nvSpPr>
        <p:spPr>
          <a:xfrm>
            <a:off x="0" y="4944075"/>
            <a:ext cx="2567400" cy="19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999999"/>
                </a:solidFill>
              </a:rPr>
              <a:t>Computer Vision @ GT</a:t>
            </a:r>
            <a:endParaRPr sz="1000">
              <a:solidFill>
                <a:srgbClr val="999999"/>
              </a:solidFill>
            </a:endParaRPr>
          </a:p>
        </p:txBody>
      </p:sp>
      <p:sp>
        <p:nvSpPr>
          <p:cNvPr id="94" name="Google Shape;94;p16"/>
          <p:cNvSpPr txBox="1"/>
          <p:nvPr/>
        </p:nvSpPr>
        <p:spPr>
          <a:xfrm>
            <a:off x="2412600" y="4313525"/>
            <a:ext cx="4318800" cy="504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b="1">
                <a:solidFill>
                  <a:schemeClr val="dk1"/>
                </a:solidFill>
                <a:latin typeface="Calibri"/>
                <a:ea typeface="Calibri"/>
                <a:cs typeface="Calibri"/>
                <a:sym typeface="Calibri"/>
              </a:rPr>
              <a:t>ps6-3-a-2</a:t>
            </a:r>
            <a:endParaRPr b="1">
              <a:latin typeface="Calibri"/>
              <a:ea typeface="Calibri"/>
              <a:cs typeface="Calibri"/>
              <a:sym typeface="Calibri"/>
            </a:endParaRPr>
          </a:p>
        </p:txBody>
      </p:sp>
      <p:pic>
        <p:nvPicPr>
          <p:cNvPr id="95" name="Google Shape;95;p16"/>
          <p:cNvPicPr preferRelativeResize="0"/>
          <p:nvPr/>
        </p:nvPicPr>
        <p:blipFill>
          <a:blip r:embed="rId3">
            <a:alphaModFix/>
          </a:blip>
          <a:stretch>
            <a:fillRect/>
          </a:stretch>
        </p:blipFill>
        <p:spPr>
          <a:xfrm>
            <a:off x="2614150" y="1153975"/>
            <a:ext cx="3915698" cy="3068950"/>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Light Gradien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Light Gradient</vt:lpstr>
      <vt:lpstr>PowerPoint Presentation</vt:lpstr>
      <vt:lpstr>Computer Vision  (TERM YEAR) Problem Set #6</vt:lpstr>
      <vt:lpstr>1a: Average face</vt:lpstr>
      <vt:lpstr>1b: Eigenvectors</vt:lpstr>
      <vt:lpstr>1c: Analysis</vt:lpstr>
      <vt:lpstr>2a: Average accuracy</vt:lpstr>
      <vt:lpstr>2a: Analysis</vt:lpstr>
      <vt:lpstr>3a: Haar Features</vt:lpstr>
      <vt:lpstr>3a: Haar Features</vt:lpstr>
      <vt:lpstr>3a: Haar Features</vt:lpstr>
      <vt:lpstr>3a: Haar Features</vt:lpstr>
      <vt:lpstr>3a: Haar Features</vt:lpstr>
      <vt:lpstr>3c: Analysis</vt:lpstr>
      <vt:lpstr>4b: Viola Jones Features</vt:lpstr>
      <vt:lpstr>4b: Viola Jones Features</vt:lpstr>
      <vt:lpstr>4b: Analysis</vt:lpstr>
      <vt:lpstr>4c: Viola Jones Face Recognition</vt:lpstr>
      <vt:lpstr>5b-1 Extra Credit: Cascade classifier</vt:lpstr>
      <vt:lpstr>5b-2 Extra Credit: Cascade classifier</vt:lpstr>
      <vt:lpstr>5b-3 Extra Credit: Cascade classifier Face Recognition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30</cp:revision>
  <dcterms:modified xsi:type="dcterms:W3CDTF">2021-10-29T22:00:59Z</dcterms:modified>
</cp:coreProperties>
</file>