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32.jpeg" ContentType="image/jpeg"/>
  <Override PartName="/ppt/media/image31.jpeg" ContentType="image/jpeg"/>
  <Override PartName="/ppt/media/image30.jpeg" ContentType="image/jpeg"/>
  <Override PartName="/ppt/media/image29.jpeg" ContentType="image/jpeg"/>
  <Override PartName="/ppt/media/image28.jpeg" ContentType="image/jpeg"/>
  <Override PartName="/ppt/media/image27.jpeg" ContentType="image/jpeg"/>
  <Override PartName="/ppt/media/image26.jpeg" ContentType="image/jpeg"/>
  <Override PartName="/ppt/media/image25.jpeg" ContentType="image/jpeg"/>
  <Override PartName="/ppt/media/image24.jpeg" ContentType="image/jpeg"/>
  <Override PartName="/ppt/media/image23.jpeg" ContentType="image/jpeg"/>
  <Override PartName="/ppt/media/image22.jpeg" ContentType="image/jpeg"/>
  <Override PartName="/ppt/media/image21.jpeg" ContentType="image/jpeg"/>
  <Override PartName="/ppt/media/image20.jpeg" ContentType="image/jpeg"/>
  <Override PartName="/ppt/media/image6.png" ContentType="image/png"/>
  <Override PartName="/ppt/media/image7.png" ContentType="image/png"/>
  <Override PartName="/ppt/media/image5.jpeg" ContentType="image/jpeg"/>
  <Override PartName="/ppt/media/image4.jpeg" ContentType="image/jpeg"/>
  <Override PartName="/ppt/media/image3.jpeg" ContentType="image/jpeg"/>
  <Override PartName="/ppt/media/image1.jpeg" ContentType="image/jpeg"/>
  <Override PartName="/ppt/media/image2.jpeg" ContentType="image/jpeg"/>
  <Override PartName="/ppt/media/image8.jpeg" ContentType="image/jpeg"/>
  <Override PartName="/ppt/media/image9.jpeg" ContentType="image/jpeg"/>
  <Override PartName="/ppt/media/image19.jpeg" ContentType="image/jpeg"/>
  <Override PartName="/ppt/media/image18.jpeg" ContentType="image/jpeg"/>
  <Override PartName="/ppt/media/image17.jpeg" ContentType="image/jpeg"/>
  <Override PartName="/ppt/media/image15.jpeg" ContentType="image/jpeg"/>
  <Override PartName="/ppt/media/image16.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200240"/>
            <a:ext cx="8228880" cy="17766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146040"/>
            <a:ext cx="822888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200240"/>
            <a:ext cx="4015440" cy="17766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3880" y="1200240"/>
            <a:ext cx="4015440" cy="17766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146040"/>
            <a:ext cx="4015440" cy="17766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3880" y="3146040"/>
            <a:ext cx="401544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200240"/>
            <a:ext cx="2649600" cy="17766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0240"/>
            <a:ext cx="2649600" cy="17766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0240"/>
            <a:ext cx="2649600" cy="17766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146040"/>
            <a:ext cx="2649600" cy="17766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146040"/>
            <a:ext cx="2649600" cy="17766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146040"/>
            <a:ext cx="264960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200240"/>
            <a:ext cx="8228880" cy="372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200240"/>
            <a:ext cx="8228880" cy="372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200240"/>
            <a:ext cx="4015440" cy="372492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3880" y="1200240"/>
            <a:ext cx="4015440" cy="372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920"/>
            <a:ext cx="8228880" cy="397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200240"/>
            <a:ext cx="4015440" cy="17766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3880" y="1200240"/>
            <a:ext cx="4015440" cy="372492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146040"/>
            <a:ext cx="401544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200240"/>
            <a:ext cx="8228880" cy="372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200240"/>
            <a:ext cx="4015440" cy="37249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3880" y="1200240"/>
            <a:ext cx="4015440" cy="17766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3880" y="3146040"/>
            <a:ext cx="401544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200240"/>
            <a:ext cx="4015440" cy="17766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3880" y="1200240"/>
            <a:ext cx="4015440" cy="177660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146040"/>
            <a:ext cx="822888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200240"/>
            <a:ext cx="8228880" cy="177660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146040"/>
            <a:ext cx="822888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200240"/>
            <a:ext cx="4015440" cy="177660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3880" y="1200240"/>
            <a:ext cx="4015440" cy="17766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146040"/>
            <a:ext cx="4015440" cy="177660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3880" y="3146040"/>
            <a:ext cx="401544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200240"/>
            <a:ext cx="2649600" cy="17766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0240"/>
            <a:ext cx="2649600" cy="17766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0240"/>
            <a:ext cx="2649600" cy="17766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146040"/>
            <a:ext cx="2649600" cy="177660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146040"/>
            <a:ext cx="2649600" cy="177660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146040"/>
            <a:ext cx="264960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200240"/>
            <a:ext cx="8228880" cy="372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200240"/>
            <a:ext cx="4015440" cy="3724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3880" y="1200240"/>
            <a:ext cx="4015440" cy="372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920"/>
            <a:ext cx="8228880" cy="397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200240"/>
            <a:ext cx="4015440" cy="17766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3880" y="1200240"/>
            <a:ext cx="4015440" cy="3724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146040"/>
            <a:ext cx="401544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200240"/>
            <a:ext cx="4015440" cy="3724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3880" y="1200240"/>
            <a:ext cx="4015440" cy="17766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3880" y="3146040"/>
            <a:ext cx="401544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920"/>
            <a:ext cx="8228880" cy="856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200240"/>
            <a:ext cx="4015440" cy="17766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3880" y="1200240"/>
            <a:ext cx="4015440" cy="17766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146040"/>
            <a:ext cx="8228880" cy="17766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920"/>
            <a:ext cx="8228880" cy="856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920"/>
            <a:ext cx="8228880" cy="856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457200" y="1200240"/>
            <a:ext cx="8228880" cy="372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image" Target="../media/image17.jpeg"/><Relationship Id="rId4" Type="http://schemas.openxmlformats.org/officeDocument/2006/relationships/image" Target="../media/image18.jpeg"/><Relationship Id="rId5" Type="http://schemas.openxmlformats.org/officeDocument/2006/relationships/image" Target="../media/image19.jpeg"/><Relationship Id="rId6" Type="http://schemas.openxmlformats.org/officeDocument/2006/relationships/image" Target="../media/image20.jpeg"/><Relationship Id="rId7"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jpeg"/><Relationship Id="rId3" Type="http://schemas.openxmlformats.org/officeDocument/2006/relationships/image" Target="../media/image23.jpeg"/><Relationship Id="rId4" Type="http://schemas.openxmlformats.org/officeDocument/2006/relationships/image" Target="../media/image24.jpeg"/><Relationship Id="rId5" Type="http://schemas.openxmlformats.org/officeDocument/2006/relationships/image" Target="../media/image25.jpeg"/><Relationship Id="rId6" Type="http://schemas.openxmlformats.org/officeDocument/2006/relationships/image" Target="../media/image26.jpeg"/><Relationship Id="rId7"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image" Target="../media/image29.jpeg"/><Relationship Id="rId4" Type="http://schemas.openxmlformats.org/officeDocument/2006/relationships/image" Target="../media/image30.jpeg"/><Relationship Id="rId5" Type="http://schemas.openxmlformats.org/officeDocument/2006/relationships/image" Target="../media/image31.jpeg"/><Relationship Id="rId6" Type="http://schemas.openxmlformats.org/officeDocument/2006/relationships/image" Target="../media/image32.jpeg"/><Relationship Id="rId7"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s://smallpdf.com/compress-pdf"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772920" y="358200"/>
            <a:ext cx="7771680" cy="784080"/>
          </a:xfrm>
          <a:prstGeom prst="rect">
            <a:avLst/>
          </a:prstGeom>
          <a:noFill/>
          <a:ln>
            <a:noFill/>
          </a:ln>
        </p:spPr>
        <p:style>
          <a:lnRef idx="0"/>
          <a:fillRef idx="0"/>
          <a:effectRef idx="0"/>
          <a:fontRef idx="minor"/>
        </p:style>
        <p:txBody>
          <a:bodyPr lIns="90000" rIns="90000" tIns="91440" bIns="91440"/>
          <a:p>
            <a:pPr algn="ctr">
              <a:lnSpc>
                <a:spcPct val="100000"/>
              </a:lnSpc>
            </a:pPr>
            <a:r>
              <a:rPr b="1" lang="en-US" sz="3000" spc="-1" strike="noStrike">
                <a:solidFill>
                  <a:srgbClr val="666666"/>
                </a:solidFill>
                <a:latin typeface="Arial"/>
                <a:ea typeface="Arial"/>
              </a:rPr>
              <a:t>Report Guidelines</a:t>
            </a:r>
            <a:endParaRPr b="0" lang="en-US" sz="3000" spc="-1" strike="noStrike">
              <a:latin typeface="Arial"/>
            </a:endParaRPr>
          </a:p>
        </p:txBody>
      </p:sp>
      <p:sp>
        <p:nvSpPr>
          <p:cNvPr id="77" name="CustomShape 2"/>
          <p:cNvSpPr/>
          <p:nvPr/>
        </p:nvSpPr>
        <p:spPr>
          <a:xfrm>
            <a:off x="275760" y="1030680"/>
            <a:ext cx="8708040" cy="3830760"/>
          </a:xfrm>
          <a:prstGeom prst="rect">
            <a:avLst/>
          </a:prstGeom>
          <a:noFill/>
          <a:ln w="9360">
            <a:solidFill>
              <a:srgbClr val="000000"/>
            </a:solidFill>
            <a:round/>
          </a:ln>
        </p:spPr>
        <p:style>
          <a:lnRef idx="0"/>
          <a:fillRef idx="0"/>
          <a:effectRef idx="0"/>
          <a:fontRef idx="minor"/>
        </p:style>
        <p:txBody>
          <a:bodyPr lIns="90000" rIns="90000" tIns="91440" bIns="91440"/>
          <a:p>
            <a:pPr marL="457200" indent="-316800">
              <a:lnSpc>
                <a:spcPct val="100000"/>
              </a:lnSpc>
              <a:buClr>
                <a:srgbClr val="000000"/>
              </a:buClr>
              <a:buFont typeface="Arial"/>
              <a:buChar char="●"/>
            </a:pPr>
            <a:r>
              <a:rPr b="0" lang="en-US" sz="1400" spc="-1" strike="noStrike">
                <a:solidFill>
                  <a:srgbClr val="000000"/>
                </a:solidFill>
                <a:latin typeface="Arial"/>
                <a:ea typeface="Arial"/>
              </a:rPr>
              <a:t>As this course will be using Gradescope to grade reports, the number of slides needs to match with the template that we provide. It is imperative that you provide the answers in the designated space. Please do not change the template or add additional slides. Assignments will not be graded if answers appear in the wrong location.</a:t>
            </a:r>
            <a:br/>
            <a:r>
              <a:rPr b="0" lang="en-US" sz="1400" spc="-1" strike="noStrike">
                <a:solidFill>
                  <a:srgbClr val="000000"/>
                </a:solidFill>
                <a:latin typeface="Arial"/>
                <a:ea typeface="DejaVu Sans"/>
              </a:rPr>
              <a:t> </a:t>
            </a:r>
            <a:endParaRPr b="0" lang="en-US" sz="1400" spc="-1" strike="noStrike">
              <a:latin typeface="Arial"/>
            </a:endParaRPr>
          </a:p>
          <a:p>
            <a:pPr marL="457200" indent="-316800">
              <a:lnSpc>
                <a:spcPct val="100000"/>
              </a:lnSpc>
              <a:buClr>
                <a:srgbClr val="000000"/>
              </a:buClr>
              <a:buFont typeface="Arial"/>
              <a:buChar char="●"/>
            </a:pPr>
            <a:r>
              <a:rPr b="0" lang="en-US" sz="1400" spc="-1" strike="noStrike">
                <a:solidFill>
                  <a:srgbClr val="000000"/>
                </a:solidFill>
                <a:latin typeface="Arial"/>
                <a:ea typeface="Arial"/>
              </a:rPr>
              <a:t>Each image should be 2MB or lesser before being pasted in the template. This is done to reduce file size and make grading easier.</a:t>
            </a:r>
            <a:br/>
            <a:r>
              <a:rPr b="0" lang="en-US" sz="1400" spc="-1" strike="noStrike">
                <a:solidFill>
                  <a:srgbClr val="000000"/>
                </a:solidFill>
                <a:latin typeface="Arial"/>
                <a:ea typeface="DejaVu Sans"/>
              </a:rPr>
              <a:t> </a:t>
            </a:r>
            <a:endParaRPr b="0" lang="en-US" sz="1400" spc="-1" strike="noStrike">
              <a:latin typeface="Arial"/>
            </a:endParaRPr>
          </a:p>
          <a:p>
            <a:pPr marL="457200" indent="-316800">
              <a:lnSpc>
                <a:spcPct val="100000"/>
              </a:lnSpc>
              <a:buClr>
                <a:srgbClr val="000000"/>
              </a:buClr>
              <a:buFont typeface="Arial"/>
              <a:buChar char="●"/>
            </a:pPr>
            <a:r>
              <a:rPr b="0" lang="en-US" sz="1400" spc="-1" strike="noStrike">
                <a:solidFill>
                  <a:srgbClr val="000000"/>
                </a:solidFill>
                <a:latin typeface="Arial"/>
                <a:ea typeface="Arial"/>
              </a:rPr>
              <a:t>Questions will be in blue. Please </a:t>
            </a:r>
            <a:r>
              <a:rPr b="1" lang="en-US" sz="1400" spc="-1" strike="noStrike">
                <a:solidFill>
                  <a:srgbClr val="000000"/>
                </a:solidFill>
                <a:latin typeface="Arial"/>
                <a:ea typeface="Arial"/>
              </a:rPr>
              <a:t>do not remove</a:t>
            </a:r>
            <a:r>
              <a:rPr b="0" lang="en-US" sz="1400" spc="-1" strike="noStrike">
                <a:solidFill>
                  <a:srgbClr val="000000"/>
                </a:solidFill>
                <a:latin typeface="Arial"/>
                <a:ea typeface="Arial"/>
              </a:rPr>
              <a:t> the questions from the slides. </a:t>
            </a:r>
            <a:br/>
            <a:r>
              <a:rPr b="0" lang="en-US" sz="1400" spc="-1" strike="noStrike">
                <a:solidFill>
                  <a:srgbClr val="000000"/>
                </a:solidFill>
                <a:latin typeface="Arial"/>
                <a:ea typeface="DejaVu Sans"/>
              </a:rPr>
              <a:t> </a:t>
            </a:r>
            <a:endParaRPr b="0" lang="en-US" sz="1400" spc="-1" strike="noStrike">
              <a:latin typeface="Arial"/>
            </a:endParaRPr>
          </a:p>
          <a:p>
            <a:pPr marL="457200" indent="-316800">
              <a:lnSpc>
                <a:spcPct val="100000"/>
              </a:lnSpc>
              <a:buClr>
                <a:srgbClr val="000000"/>
              </a:buClr>
              <a:buFont typeface="Arial"/>
              <a:buChar char="●"/>
            </a:pPr>
            <a:r>
              <a:rPr b="0" lang="en-US" sz="1400" spc="-1" strike="noStrike">
                <a:solidFill>
                  <a:srgbClr val="000000"/>
                </a:solidFill>
                <a:latin typeface="Arial"/>
                <a:ea typeface="Arial"/>
              </a:rPr>
              <a:t>We expect thoughtful answers that provide clear explanations.  Short, one line answers will not receive the full score. Your answers should ideally fit in the space provided. </a:t>
            </a:r>
            <a:br/>
            <a:r>
              <a:rPr b="0" lang="en-US" sz="1400" spc="-1" strike="noStrike">
                <a:solidFill>
                  <a:srgbClr val="000000"/>
                </a:solidFill>
                <a:latin typeface="Arial"/>
                <a:ea typeface="DejaVu Sans"/>
              </a:rPr>
              <a:t> </a:t>
            </a:r>
            <a:endParaRPr b="0" lang="en-US" sz="1400" spc="-1" strike="noStrike">
              <a:latin typeface="Arial"/>
            </a:endParaRPr>
          </a:p>
          <a:p>
            <a:pPr marL="457200" indent="-316800">
              <a:lnSpc>
                <a:spcPct val="100000"/>
              </a:lnSpc>
              <a:buClr>
                <a:srgbClr val="000000"/>
              </a:buClr>
              <a:buFont typeface="Arial"/>
              <a:buChar char="●"/>
            </a:pPr>
            <a:r>
              <a:rPr b="0" lang="en-US" sz="1400" spc="-1" strike="noStrike">
                <a:solidFill>
                  <a:srgbClr val="000000"/>
                </a:solidFill>
                <a:latin typeface="Arial"/>
                <a:ea typeface="Arial"/>
              </a:rPr>
              <a:t>When you are done, convert your template report to a PDF and then check it to see if it looks okay! Students often end up with lines cut off on slide bottoms.  We can only grade what appears in the report.</a:t>
            </a:r>
            <a:endParaRPr b="0" lang="en-US" sz="1400" spc="-1" strike="noStrike">
              <a:latin typeface="Arial"/>
            </a:endParaRPr>
          </a:p>
          <a:p>
            <a:pPr marL="457200">
              <a:lnSpc>
                <a:spcPct val="100000"/>
              </a:lnSpc>
            </a:pPr>
            <a:r>
              <a:rPr b="1" lang="en-US" sz="1400" spc="-1" strike="noStrike" u="sng">
                <a:solidFill>
                  <a:srgbClr val="000000"/>
                </a:solidFill>
                <a:uFillTx/>
                <a:latin typeface="Arial"/>
                <a:ea typeface="Arial"/>
              </a:rPr>
              <a:t>	</a:t>
            </a:r>
            <a:r>
              <a:rPr b="1" lang="en-US" sz="1400" spc="-1" strike="noStrike" u="sng">
                <a:solidFill>
                  <a:srgbClr val="000000"/>
                </a:solidFill>
                <a:uFillTx/>
                <a:latin typeface="Arial"/>
                <a:ea typeface="Arial"/>
              </a:rPr>
              <a:t>	</a:t>
            </a:r>
            <a:r>
              <a:rPr b="1" lang="en-US" sz="1400" spc="-1" strike="noStrike" u="sng">
                <a:solidFill>
                  <a:srgbClr val="000000"/>
                </a:solidFill>
                <a:uFillTx/>
                <a:latin typeface="Arial"/>
                <a:ea typeface="Arial"/>
              </a:rPr>
              <a:t>	</a:t>
            </a:r>
            <a:r>
              <a:rPr b="1" lang="en-US" sz="1400" spc="-1" strike="noStrike" u="sng">
                <a:solidFill>
                  <a:srgbClr val="000000"/>
                </a:solidFill>
                <a:uFillTx/>
                <a:latin typeface="Arial"/>
                <a:ea typeface="Arial"/>
              </a:rPr>
              <a:t>	</a:t>
            </a:r>
            <a:r>
              <a:rPr b="1" lang="en-US" sz="1400" spc="-1" strike="noStrike" u="sng">
                <a:solidFill>
                  <a:srgbClr val="ff0000"/>
                </a:solidFill>
                <a:uFillTx/>
                <a:latin typeface="Arial"/>
                <a:ea typeface="Arial"/>
              </a:rPr>
              <a:t>DELETE THIS SLIDE BEFORE YOU SUBMIT</a:t>
            </a:r>
            <a:endParaRPr b="0" lang="en-US" sz="1400" spc="-1" strike="noStrike">
              <a:latin typeface="Arial"/>
            </a:endParaRPr>
          </a:p>
          <a:p>
            <a:pPr marL="1371600" indent="457200">
              <a:lnSpc>
                <a:spcPct val="100000"/>
              </a:lnSpc>
            </a:pPr>
            <a:endParaRPr b="0" lang="en-US" sz="1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2b: Laplacian Pyramid</a:t>
            </a:r>
            <a:endParaRPr b="0" lang="en-US" sz="3600" spc="-1" strike="noStrike">
              <a:latin typeface="Arial"/>
            </a:endParaRPr>
          </a:p>
        </p:txBody>
      </p:sp>
      <p:sp>
        <p:nvSpPr>
          <p:cNvPr id="109"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10" name="CustomShape 3"/>
          <p:cNvSpPr/>
          <p:nvPr/>
        </p:nvSpPr>
        <p:spPr>
          <a:xfrm>
            <a:off x="2412720" y="444024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US" sz="1400" spc="-1" strike="noStrike">
                <a:solidFill>
                  <a:srgbClr val="000000"/>
                </a:solidFill>
                <a:latin typeface="Calibri"/>
                <a:ea typeface="Calibri"/>
              </a:rPr>
              <a:t>ps4-2-b-1</a:t>
            </a:r>
            <a:endParaRPr b="0" lang="en-US" sz="1400" spc="-1" strike="noStrike">
              <a:latin typeface="Arial"/>
            </a:endParaRPr>
          </a:p>
        </p:txBody>
      </p:sp>
      <p:pic>
        <p:nvPicPr>
          <p:cNvPr id="111" name="Google Shape;105;p17" descr=""/>
          <p:cNvPicPr/>
          <p:nvPr/>
        </p:nvPicPr>
        <p:blipFill>
          <a:blip r:embed="rId1"/>
          <a:stretch/>
        </p:blipFill>
        <p:spPr>
          <a:xfrm>
            <a:off x="704880" y="1116720"/>
            <a:ext cx="7733520" cy="303768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3a: Difference images</a:t>
            </a:r>
            <a:endParaRPr b="0" lang="en-US" sz="3600" spc="-1" strike="noStrike">
              <a:latin typeface="Arial"/>
            </a:endParaRPr>
          </a:p>
        </p:txBody>
      </p:sp>
      <p:sp>
        <p:nvSpPr>
          <p:cNvPr id="113"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14" name="CustomShape 3"/>
          <p:cNvSpPr/>
          <p:nvPr/>
        </p:nvSpPr>
        <p:spPr>
          <a:xfrm>
            <a:off x="2523600" y="4294080"/>
            <a:ext cx="409644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US" sz="1400" spc="-1" strike="noStrike">
                <a:solidFill>
                  <a:srgbClr val="000000"/>
                </a:solidFill>
                <a:latin typeface="Calibri"/>
                <a:ea typeface="Calibri"/>
              </a:rPr>
              <a:t>ps4-3-a-1</a:t>
            </a:r>
            <a:endParaRPr b="0" lang="en-US" sz="1400" spc="-1" strike="noStrike">
              <a:latin typeface="Arial"/>
            </a:endParaRPr>
          </a:p>
        </p:txBody>
      </p:sp>
      <p:pic>
        <p:nvPicPr>
          <p:cNvPr id="115" name="Google Shape;113;p18" descr=""/>
          <p:cNvPicPr/>
          <p:nvPr/>
        </p:nvPicPr>
        <p:blipFill>
          <a:blip r:embed="rId1"/>
          <a:stretch/>
        </p:blipFill>
        <p:spPr>
          <a:xfrm>
            <a:off x="2523600" y="1063440"/>
            <a:ext cx="4096440" cy="3210480"/>
          </a:xfrm>
          <a:prstGeom prst="rect">
            <a:avLst/>
          </a:prstGeom>
          <a:ln w="9360">
            <a:solidFill>
              <a:srgbClr val="666666"/>
            </a:solidFill>
            <a:round/>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3a: Difference images (cont.)</a:t>
            </a:r>
            <a:endParaRPr b="0" lang="en-US" sz="3600" spc="-1" strike="noStrike">
              <a:latin typeface="Arial"/>
            </a:endParaRPr>
          </a:p>
        </p:txBody>
      </p:sp>
      <p:sp>
        <p:nvSpPr>
          <p:cNvPr id="117"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18" name="CustomShape 3"/>
          <p:cNvSpPr/>
          <p:nvPr/>
        </p:nvSpPr>
        <p:spPr>
          <a:xfrm>
            <a:off x="2523600" y="4294080"/>
            <a:ext cx="409644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US" sz="1400" spc="-1" strike="noStrike">
                <a:solidFill>
                  <a:srgbClr val="000000"/>
                </a:solidFill>
                <a:latin typeface="Calibri"/>
                <a:ea typeface="Calibri"/>
              </a:rPr>
              <a:t>ps4-3-a-2</a:t>
            </a:r>
            <a:endParaRPr b="0" lang="en-US" sz="1400" spc="-1" strike="noStrike">
              <a:latin typeface="Arial"/>
            </a:endParaRPr>
          </a:p>
        </p:txBody>
      </p:sp>
      <p:pic>
        <p:nvPicPr>
          <p:cNvPr id="119" name="Google Shape;121;p19" descr=""/>
          <p:cNvPicPr/>
          <p:nvPr/>
        </p:nvPicPr>
        <p:blipFill>
          <a:blip r:embed="rId1"/>
          <a:stretch/>
        </p:blipFill>
        <p:spPr>
          <a:xfrm>
            <a:off x="2523600" y="1063440"/>
            <a:ext cx="4096440" cy="3210480"/>
          </a:xfrm>
          <a:prstGeom prst="rect">
            <a:avLst/>
          </a:prstGeom>
          <a:ln w="9360">
            <a:solidFill>
              <a:srgbClr val="666666"/>
            </a:solidFill>
            <a:round/>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4a: Hierarchical LK</a:t>
            </a:r>
            <a:endParaRPr b="0" lang="en-US" sz="3600" spc="-1" strike="noStrike">
              <a:latin typeface="Arial"/>
            </a:endParaRPr>
          </a:p>
        </p:txBody>
      </p:sp>
      <p:sp>
        <p:nvSpPr>
          <p:cNvPr id="121"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22" name="CustomShape 3"/>
          <p:cNvSpPr/>
          <p:nvPr/>
        </p:nvSpPr>
        <p:spPr>
          <a:xfrm>
            <a:off x="2523600" y="4294080"/>
            <a:ext cx="409644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US" sz="1400" spc="-1" strike="noStrike">
                <a:solidFill>
                  <a:srgbClr val="000000"/>
                </a:solidFill>
                <a:latin typeface="Calibri"/>
                <a:ea typeface="Calibri"/>
              </a:rPr>
              <a:t>ps4-4-a-1</a:t>
            </a:r>
            <a:endParaRPr b="0" lang="en-US" sz="1400" spc="-1" strike="noStrike">
              <a:latin typeface="Arial"/>
            </a:endParaRPr>
          </a:p>
        </p:txBody>
      </p:sp>
      <p:pic>
        <p:nvPicPr>
          <p:cNvPr id="123" name="Google Shape;129;p20" descr=""/>
          <p:cNvPicPr/>
          <p:nvPr/>
        </p:nvPicPr>
        <p:blipFill>
          <a:blip r:embed="rId1"/>
          <a:stretch/>
        </p:blipFill>
        <p:spPr>
          <a:xfrm>
            <a:off x="2523600" y="1063440"/>
            <a:ext cx="4096440" cy="3210480"/>
          </a:xfrm>
          <a:prstGeom prst="rect">
            <a:avLst/>
          </a:prstGeom>
          <a:ln w="9360">
            <a:solidFill>
              <a:srgbClr val="666666"/>
            </a:solidFill>
            <a:round/>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4a: Hierarchical LK (cont.)</a:t>
            </a:r>
            <a:endParaRPr b="0" lang="en-US" sz="3600" spc="-1" strike="noStrike">
              <a:latin typeface="Arial"/>
            </a:endParaRPr>
          </a:p>
        </p:txBody>
      </p:sp>
      <p:sp>
        <p:nvSpPr>
          <p:cNvPr id="125"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26" name="CustomShape 3"/>
          <p:cNvSpPr/>
          <p:nvPr/>
        </p:nvSpPr>
        <p:spPr>
          <a:xfrm>
            <a:off x="2523600" y="4294080"/>
            <a:ext cx="409644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US" sz="1400" spc="-1" strike="noStrike">
                <a:solidFill>
                  <a:srgbClr val="000000"/>
                </a:solidFill>
                <a:latin typeface="Calibri"/>
                <a:ea typeface="Calibri"/>
              </a:rPr>
              <a:t>ps4-4-a-2</a:t>
            </a:r>
            <a:endParaRPr b="0" lang="en-US" sz="1400" spc="-1" strike="noStrike">
              <a:latin typeface="Arial"/>
            </a:endParaRPr>
          </a:p>
        </p:txBody>
      </p:sp>
      <p:pic>
        <p:nvPicPr>
          <p:cNvPr id="127" name="Google Shape;137;p21" descr=""/>
          <p:cNvPicPr/>
          <p:nvPr/>
        </p:nvPicPr>
        <p:blipFill>
          <a:blip r:embed="rId1"/>
          <a:stretch/>
        </p:blipFill>
        <p:spPr>
          <a:xfrm>
            <a:off x="2523240" y="1063440"/>
            <a:ext cx="4096440" cy="3210480"/>
          </a:xfrm>
          <a:prstGeom prst="rect">
            <a:avLst/>
          </a:prstGeom>
          <a:ln w="9360">
            <a:solidFill>
              <a:srgbClr val="666666"/>
            </a:solidFill>
            <a:round/>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4a: Hierarchical LK (cont.)</a:t>
            </a:r>
            <a:endParaRPr b="0" lang="en-US" sz="3600" spc="-1" strike="noStrike">
              <a:latin typeface="Arial"/>
            </a:endParaRPr>
          </a:p>
        </p:txBody>
      </p:sp>
      <p:sp>
        <p:nvSpPr>
          <p:cNvPr id="129"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30" name="CustomShape 3"/>
          <p:cNvSpPr/>
          <p:nvPr/>
        </p:nvSpPr>
        <p:spPr>
          <a:xfrm>
            <a:off x="2523600" y="4294080"/>
            <a:ext cx="409644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US" sz="1400" spc="-1" strike="noStrike">
                <a:solidFill>
                  <a:srgbClr val="000000"/>
                </a:solidFill>
                <a:latin typeface="Calibri"/>
                <a:ea typeface="Calibri"/>
              </a:rPr>
              <a:t>ps4-4-a-3</a:t>
            </a:r>
            <a:endParaRPr b="0" lang="en-US" sz="1400" spc="-1" strike="noStrike">
              <a:latin typeface="Arial"/>
            </a:endParaRPr>
          </a:p>
        </p:txBody>
      </p:sp>
      <p:pic>
        <p:nvPicPr>
          <p:cNvPr id="131" name="Google Shape;145;p22" descr=""/>
          <p:cNvPicPr/>
          <p:nvPr/>
        </p:nvPicPr>
        <p:blipFill>
          <a:blip r:embed="rId1"/>
          <a:stretch/>
        </p:blipFill>
        <p:spPr>
          <a:xfrm>
            <a:off x="2523600" y="1063440"/>
            <a:ext cx="4096440" cy="3210480"/>
          </a:xfrm>
          <a:prstGeom prst="rect">
            <a:avLst/>
          </a:prstGeom>
          <a:ln w="9360">
            <a:solidFill>
              <a:srgbClr val="666666"/>
            </a:solidFill>
            <a:round/>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4b: Hierarchical LK (cont.)</a:t>
            </a:r>
            <a:endParaRPr b="0" lang="en-US" sz="3600" spc="-1" strike="noStrike">
              <a:latin typeface="Arial"/>
            </a:endParaRPr>
          </a:p>
        </p:txBody>
      </p:sp>
      <p:sp>
        <p:nvSpPr>
          <p:cNvPr id="133"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34" name="CustomShape 3"/>
          <p:cNvSpPr/>
          <p:nvPr/>
        </p:nvSpPr>
        <p:spPr>
          <a:xfrm>
            <a:off x="2523600" y="4294080"/>
            <a:ext cx="409644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US" sz="1400" spc="-1" strike="noStrike">
                <a:solidFill>
                  <a:srgbClr val="000000"/>
                </a:solidFill>
                <a:latin typeface="Calibri"/>
                <a:ea typeface="Calibri"/>
              </a:rPr>
              <a:t>ps4-4-b-1</a:t>
            </a:r>
            <a:endParaRPr b="0" lang="en-US" sz="1400" spc="-1" strike="noStrike">
              <a:latin typeface="Arial"/>
            </a:endParaRPr>
          </a:p>
        </p:txBody>
      </p:sp>
      <p:pic>
        <p:nvPicPr>
          <p:cNvPr id="135" name="Google Shape;153;p23" descr=""/>
          <p:cNvPicPr/>
          <p:nvPr/>
        </p:nvPicPr>
        <p:blipFill>
          <a:blip r:embed="rId1"/>
          <a:stretch/>
        </p:blipFill>
        <p:spPr>
          <a:xfrm>
            <a:off x="2523600" y="1063440"/>
            <a:ext cx="4096440" cy="3210480"/>
          </a:xfrm>
          <a:prstGeom prst="rect">
            <a:avLst/>
          </a:prstGeom>
          <a:ln w="9360">
            <a:solidFill>
              <a:srgbClr val="666666"/>
            </a:solidFill>
            <a:round/>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4b: Hierarchical LK (cont.)</a:t>
            </a:r>
            <a:endParaRPr b="0" lang="en-US" sz="3600" spc="-1" strike="noStrike">
              <a:latin typeface="Arial"/>
            </a:endParaRPr>
          </a:p>
        </p:txBody>
      </p:sp>
      <p:sp>
        <p:nvSpPr>
          <p:cNvPr id="137"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38" name="CustomShape 3"/>
          <p:cNvSpPr/>
          <p:nvPr/>
        </p:nvSpPr>
        <p:spPr>
          <a:xfrm>
            <a:off x="2523600" y="4294080"/>
            <a:ext cx="409644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US" sz="1400" spc="-1" strike="noStrike">
                <a:solidFill>
                  <a:srgbClr val="000000"/>
                </a:solidFill>
                <a:latin typeface="Calibri"/>
                <a:ea typeface="Calibri"/>
              </a:rPr>
              <a:t>ps4-4-b-2</a:t>
            </a:r>
            <a:endParaRPr b="0" lang="en-US" sz="1400" spc="-1" strike="noStrike">
              <a:latin typeface="Arial"/>
            </a:endParaRPr>
          </a:p>
        </p:txBody>
      </p:sp>
      <p:pic>
        <p:nvPicPr>
          <p:cNvPr id="139" name="Google Shape;161;p24" descr=""/>
          <p:cNvPicPr/>
          <p:nvPr/>
        </p:nvPicPr>
        <p:blipFill>
          <a:blip r:embed="rId1"/>
          <a:stretch/>
        </p:blipFill>
        <p:spPr>
          <a:xfrm>
            <a:off x="2523600" y="1063440"/>
            <a:ext cx="4096440" cy="3210480"/>
          </a:xfrm>
          <a:prstGeom prst="rect">
            <a:avLst/>
          </a:prstGeom>
          <a:ln w="9360">
            <a:solidFill>
              <a:srgbClr val="666666"/>
            </a:solidFill>
            <a:round/>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5a: Frame Interpolation</a:t>
            </a:r>
            <a:endParaRPr b="0" lang="en-US" sz="3600" spc="-1" strike="noStrike">
              <a:latin typeface="Arial"/>
            </a:endParaRPr>
          </a:p>
        </p:txBody>
      </p:sp>
      <p:sp>
        <p:nvSpPr>
          <p:cNvPr id="141"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42" name="CustomShape 3"/>
          <p:cNvSpPr/>
          <p:nvPr/>
        </p:nvSpPr>
        <p:spPr>
          <a:xfrm>
            <a:off x="2412720" y="42919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US" sz="1400" spc="-1" strike="noStrike">
                <a:solidFill>
                  <a:srgbClr val="000000"/>
                </a:solidFill>
                <a:latin typeface="Calibri"/>
                <a:ea typeface="Calibri"/>
              </a:rPr>
              <a:t>ps4-5-a-1</a:t>
            </a:r>
            <a:endParaRPr b="0" lang="en-US" sz="1400" spc="-1" strike="noStrike">
              <a:latin typeface="Arial"/>
            </a:endParaRPr>
          </a:p>
        </p:txBody>
      </p:sp>
      <p:grpSp>
        <p:nvGrpSpPr>
          <p:cNvPr id="143" name="Group 4"/>
          <p:cNvGrpSpPr/>
          <p:nvPr/>
        </p:nvGrpSpPr>
        <p:grpSpPr>
          <a:xfrm>
            <a:off x="1624320" y="1211400"/>
            <a:ext cx="5894640" cy="3079800"/>
            <a:chOff x="1624320" y="1211400"/>
            <a:chExt cx="5894640" cy="3079800"/>
          </a:xfrm>
        </p:grpSpPr>
        <p:pic>
          <p:nvPicPr>
            <p:cNvPr id="144" name="Google Shape;170;p25" descr=""/>
            <p:cNvPicPr/>
            <p:nvPr/>
          </p:nvPicPr>
          <p:blipFill>
            <a:blip r:embed="rId1"/>
            <a:stretch/>
          </p:blipFill>
          <p:spPr>
            <a:xfrm>
              <a:off x="1624320" y="1211400"/>
              <a:ext cx="1964520" cy="1539360"/>
            </a:xfrm>
            <a:prstGeom prst="rect">
              <a:avLst/>
            </a:prstGeom>
            <a:ln w="9360">
              <a:solidFill>
                <a:srgbClr val="666666"/>
              </a:solidFill>
              <a:round/>
            </a:ln>
          </p:spPr>
        </p:pic>
        <p:pic>
          <p:nvPicPr>
            <p:cNvPr id="145" name="Google Shape;171;p25" descr=""/>
            <p:cNvPicPr/>
            <p:nvPr/>
          </p:nvPicPr>
          <p:blipFill>
            <a:blip r:embed="rId2"/>
            <a:stretch/>
          </p:blipFill>
          <p:spPr>
            <a:xfrm>
              <a:off x="3589560" y="1211400"/>
              <a:ext cx="1964520" cy="1539360"/>
            </a:xfrm>
            <a:prstGeom prst="rect">
              <a:avLst/>
            </a:prstGeom>
            <a:ln w="9360">
              <a:solidFill>
                <a:srgbClr val="666666"/>
              </a:solidFill>
              <a:round/>
            </a:ln>
          </p:spPr>
        </p:pic>
        <p:pic>
          <p:nvPicPr>
            <p:cNvPr id="146" name="Google Shape;172;p25" descr=""/>
            <p:cNvPicPr/>
            <p:nvPr/>
          </p:nvPicPr>
          <p:blipFill>
            <a:blip r:embed="rId3"/>
            <a:stretch/>
          </p:blipFill>
          <p:spPr>
            <a:xfrm>
              <a:off x="5554440" y="1211400"/>
              <a:ext cx="1964520" cy="1539360"/>
            </a:xfrm>
            <a:prstGeom prst="rect">
              <a:avLst/>
            </a:prstGeom>
            <a:ln w="9360">
              <a:solidFill>
                <a:srgbClr val="666666"/>
              </a:solidFill>
              <a:round/>
            </a:ln>
          </p:spPr>
        </p:pic>
        <p:pic>
          <p:nvPicPr>
            <p:cNvPr id="147" name="Google Shape;173;p25" descr=""/>
            <p:cNvPicPr/>
            <p:nvPr/>
          </p:nvPicPr>
          <p:blipFill>
            <a:blip r:embed="rId4"/>
            <a:stretch/>
          </p:blipFill>
          <p:spPr>
            <a:xfrm>
              <a:off x="1624320" y="2751840"/>
              <a:ext cx="1964520" cy="1539360"/>
            </a:xfrm>
            <a:prstGeom prst="rect">
              <a:avLst/>
            </a:prstGeom>
            <a:ln w="9360">
              <a:solidFill>
                <a:srgbClr val="666666"/>
              </a:solidFill>
              <a:round/>
            </a:ln>
          </p:spPr>
        </p:pic>
        <p:pic>
          <p:nvPicPr>
            <p:cNvPr id="148" name="Google Shape;174;p25" descr=""/>
            <p:cNvPicPr/>
            <p:nvPr/>
          </p:nvPicPr>
          <p:blipFill>
            <a:blip r:embed="rId5"/>
            <a:stretch/>
          </p:blipFill>
          <p:spPr>
            <a:xfrm>
              <a:off x="3589560" y="2751840"/>
              <a:ext cx="1964520" cy="1539360"/>
            </a:xfrm>
            <a:prstGeom prst="rect">
              <a:avLst/>
            </a:prstGeom>
            <a:ln w="9360">
              <a:solidFill>
                <a:srgbClr val="666666"/>
              </a:solidFill>
              <a:round/>
            </a:ln>
          </p:spPr>
        </p:pic>
        <p:pic>
          <p:nvPicPr>
            <p:cNvPr id="149" name="Google Shape;175;p25" descr=""/>
            <p:cNvPicPr/>
            <p:nvPr/>
          </p:nvPicPr>
          <p:blipFill>
            <a:blip r:embed="rId6"/>
            <a:stretch/>
          </p:blipFill>
          <p:spPr>
            <a:xfrm>
              <a:off x="5554440" y="2751840"/>
              <a:ext cx="1964520" cy="1539360"/>
            </a:xfrm>
            <a:prstGeom prst="rect">
              <a:avLst/>
            </a:prstGeom>
            <a:ln w="9360">
              <a:solidFill>
                <a:srgbClr val="666666"/>
              </a:solidFill>
              <a:round/>
            </a:ln>
          </p:spPr>
        </p:pic>
      </p:gr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5b: Frame Interpolation</a:t>
            </a:r>
            <a:endParaRPr b="0" lang="en-US" sz="3600" spc="-1" strike="noStrike">
              <a:latin typeface="Arial"/>
            </a:endParaRPr>
          </a:p>
        </p:txBody>
      </p:sp>
      <p:sp>
        <p:nvSpPr>
          <p:cNvPr id="151"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52" name="CustomShape 3"/>
          <p:cNvSpPr/>
          <p:nvPr/>
        </p:nvSpPr>
        <p:spPr>
          <a:xfrm>
            <a:off x="2412720" y="42919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US" sz="1400" spc="-1" strike="noStrike">
                <a:solidFill>
                  <a:srgbClr val="000000"/>
                </a:solidFill>
                <a:latin typeface="Calibri"/>
                <a:ea typeface="Calibri"/>
              </a:rPr>
              <a:t>ps4-5-b-1</a:t>
            </a:r>
            <a:endParaRPr b="0" lang="en-US" sz="1400" spc="-1" strike="noStrike">
              <a:latin typeface="Arial"/>
            </a:endParaRPr>
          </a:p>
        </p:txBody>
      </p:sp>
      <p:grpSp>
        <p:nvGrpSpPr>
          <p:cNvPr id="153" name="Group 4"/>
          <p:cNvGrpSpPr/>
          <p:nvPr/>
        </p:nvGrpSpPr>
        <p:grpSpPr>
          <a:xfrm>
            <a:off x="1624320" y="1211400"/>
            <a:ext cx="5894640" cy="3079800"/>
            <a:chOff x="1624320" y="1211400"/>
            <a:chExt cx="5894640" cy="3079800"/>
          </a:xfrm>
        </p:grpSpPr>
        <p:pic>
          <p:nvPicPr>
            <p:cNvPr id="154" name="Google Shape;184;p26" descr=""/>
            <p:cNvPicPr/>
            <p:nvPr/>
          </p:nvPicPr>
          <p:blipFill>
            <a:blip r:embed="rId1"/>
            <a:stretch/>
          </p:blipFill>
          <p:spPr>
            <a:xfrm>
              <a:off x="1624320" y="1211400"/>
              <a:ext cx="1964520" cy="1539360"/>
            </a:xfrm>
            <a:prstGeom prst="rect">
              <a:avLst/>
            </a:prstGeom>
            <a:ln w="9360">
              <a:solidFill>
                <a:srgbClr val="666666"/>
              </a:solidFill>
              <a:round/>
            </a:ln>
          </p:spPr>
        </p:pic>
        <p:pic>
          <p:nvPicPr>
            <p:cNvPr id="155" name="Google Shape;185;p26" descr=""/>
            <p:cNvPicPr/>
            <p:nvPr/>
          </p:nvPicPr>
          <p:blipFill>
            <a:blip r:embed="rId2"/>
            <a:stretch/>
          </p:blipFill>
          <p:spPr>
            <a:xfrm>
              <a:off x="3589560" y="1211400"/>
              <a:ext cx="1964520" cy="1539360"/>
            </a:xfrm>
            <a:prstGeom prst="rect">
              <a:avLst/>
            </a:prstGeom>
            <a:ln w="9360">
              <a:solidFill>
                <a:srgbClr val="666666"/>
              </a:solidFill>
              <a:round/>
            </a:ln>
          </p:spPr>
        </p:pic>
        <p:pic>
          <p:nvPicPr>
            <p:cNvPr id="156" name="Google Shape;186;p26" descr=""/>
            <p:cNvPicPr/>
            <p:nvPr/>
          </p:nvPicPr>
          <p:blipFill>
            <a:blip r:embed="rId3"/>
            <a:stretch/>
          </p:blipFill>
          <p:spPr>
            <a:xfrm>
              <a:off x="5554440" y="1211400"/>
              <a:ext cx="1964520" cy="1539360"/>
            </a:xfrm>
            <a:prstGeom prst="rect">
              <a:avLst/>
            </a:prstGeom>
            <a:ln w="9360">
              <a:solidFill>
                <a:srgbClr val="666666"/>
              </a:solidFill>
              <a:round/>
            </a:ln>
          </p:spPr>
        </p:pic>
        <p:pic>
          <p:nvPicPr>
            <p:cNvPr id="157" name="Google Shape;187;p26" descr=""/>
            <p:cNvPicPr/>
            <p:nvPr/>
          </p:nvPicPr>
          <p:blipFill>
            <a:blip r:embed="rId4"/>
            <a:stretch/>
          </p:blipFill>
          <p:spPr>
            <a:xfrm>
              <a:off x="1624320" y="2751840"/>
              <a:ext cx="1964520" cy="1539360"/>
            </a:xfrm>
            <a:prstGeom prst="rect">
              <a:avLst/>
            </a:prstGeom>
            <a:ln w="9360">
              <a:solidFill>
                <a:srgbClr val="666666"/>
              </a:solidFill>
              <a:round/>
            </a:ln>
          </p:spPr>
        </p:pic>
        <p:pic>
          <p:nvPicPr>
            <p:cNvPr id="158" name="Google Shape;188;p26" descr=""/>
            <p:cNvPicPr/>
            <p:nvPr/>
          </p:nvPicPr>
          <p:blipFill>
            <a:blip r:embed="rId5"/>
            <a:stretch/>
          </p:blipFill>
          <p:spPr>
            <a:xfrm>
              <a:off x="3589560" y="2751840"/>
              <a:ext cx="1964520" cy="1539360"/>
            </a:xfrm>
            <a:prstGeom prst="rect">
              <a:avLst/>
            </a:prstGeom>
            <a:ln w="9360">
              <a:solidFill>
                <a:srgbClr val="666666"/>
              </a:solidFill>
              <a:round/>
            </a:ln>
          </p:spPr>
        </p:pic>
        <p:pic>
          <p:nvPicPr>
            <p:cNvPr id="159" name="Google Shape;189;p26" descr=""/>
            <p:cNvPicPr/>
            <p:nvPr/>
          </p:nvPicPr>
          <p:blipFill>
            <a:blip r:embed="rId6"/>
            <a:stretch/>
          </p:blipFill>
          <p:spPr>
            <a:xfrm>
              <a:off x="5554440" y="2751840"/>
              <a:ext cx="1964520" cy="1539360"/>
            </a:xfrm>
            <a:prstGeom prst="rect">
              <a:avLst/>
            </a:prstGeom>
            <a:ln w="9360">
              <a:solidFill>
                <a:srgbClr val="666666"/>
              </a:solidFill>
              <a:round/>
            </a:ln>
          </p:spPr>
        </p:pic>
      </p:gr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685800" y="266040"/>
            <a:ext cx="7771680" cy="247680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US" sz="3600" spc="-1" strike="noStrike">
                <a:solidFill>
                  <a:srgbClr val="000000"/>
                </a:solidFill>
                <a:latin typeface="Arial"/>
                <a:ea typeface="Arial"/>
              </a:rPr>
              <a:t>Computer Vision </a:t>
            </a:r>
            <a:br/>
            <a:r>
              <a:rPr b="1" lang="en-US" sz="3600" spc="-1" strike="noStrike">
                <a:solidFill>
                  <a:srgbClr val="000000"/>
                </a:solidFill>
                <a:latin typeface="Arial"/>
                <a:ea typeface="Arial"/>
              </a:rPr>
              <a:t>(TERM YEAR)</a:t>
            </a:r>
            <a:br/>
            <a:r>
              <a:rPr b="1" lang="en-US" sz="3600" spc="-1" strike="noStrike">
                <a:solidFill>
                  <a:srgbClr val="000000"/>
                </a:solidFill>
                <a:latin typeface="Arial"/>
                <a:ea typeface="Arial"/>
              </a:rPr>
              <a:t>Problem Set #4</a:t>
            </a:r>
            <a:endParaRPr b="0" lang="en-US" sz="3600" spc="-1" strike="noStrike">
              <a:latin typeface="Arial"/>
            </a:endParaRPr>
          </a:p>
        </p:txBody>
      </p:sp>
      <p:sp>
        <p:nvSpPr>
          <p:cNvPr id="79" name="CustomShape 2"/>
          <p:cNvSpPr/>
          <p:nvPr/>
        </p:nvSpPr>
        <p:spPr>
          <a:xfrm>
            <a:off x="685800" y="3042360"/>
            <a:ext cx="7771680" cy="1122840"/>
          </a:xfrm>
          <a:prstGeom prst="rect">
            <a:avLst/>
          </a:prstGeom>
          <a:noFill/>
          <a:ln>
            <a:noFill/>
          </a:ln>
        </p:spPr>
        <p:style>
          <a:lnRef idx="0"/>
          <a:fillRef idx="0"/>
          <a:effectRef idx="0"/>
          <a:fontRef idx="minor"/>
        </p:style>
        <p:txBody>
          <a:bodyPr lIns="90000" rIns="90000" tIns="91440" bIns="91440"/>
          <a:p>
            <a:pPr algn="ctr">
              <a:lnSpc>
                <a:spcPct val="100000"/>
              </a:lnSpc>
            </a:pPr>
            <a:r>
              <a:rPr b="0" lang="en-US" sz="1800" spc="-1" strike="noStrike">
                <a:solidFill>
                  <a:srgbClr val="666666"/>
                </a:solidFill>
                <a:latin typeface="Arial"/>
                <a:ea typeface="Arial"/>
              </a:rPr>
              <a:t>First Name  Last Name</a:t>
            </a:r>
            <a:endParaRPr b="0" lang="en-US" sz="1800" spc="-1" strike="noStrike">
              <a:latin typeface="Arial"/>
            </a:endParaRPr>
          </a:p>
          <a:p>
            <a:pPr algn="ctr">
              <a:lnSpc>
                <a:spcPct val="100000"/>
              </a:lnSpc>
            </a:pPr>
            <a:r>
              <a:rPr b="0" lang="en-US" sz="1800" spc="-1" strike="noStrike">
                <a:solidFill>
                  <a:srgbClr val="666666"/>
                </a:solidFill>
                <a:latin typeface="Arial"/>
                <a:ea typeface="Arial"/>
              </a:rPr>
              <a:t>Email Address</a:t>
            </a:r>
            <a:endParaRPr b="0" lang="en-US" sz="1800" spc="-1" strike="noStrike">
              <a:latin typeface="Arial"/>
            </a:endParaRPr>
          </a:p>
          <a:p>
            <a:pPr algn="ctr">
              <a:lnSpc>
                <a:spcPct val="100000"/>
              </a:lnSpc>
            </a:pPr>
            <a:endParaRPr b="0" lang="en-US" sz="1800" spc="-1" strike="noStrike">
              <a:latin typeface="Arial"/>
            </a:endParaRPr>
          </a:p>
        </p:txBody>
      </p:sp>
      <p:sp>
        <p:nvSpPr>
          <p:cNvPr id="80" name="CustomShape 3"/>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5b: Frame Interpolation</a:t>
            </a:r>
            <a:endParaRPr b="0" lang="en-US" sz="3600" spc="-1" strike="noStrike">
              <a:latin typeface="Arial"/>
            </a:endParaRPr>
          </a:p>
        </p:txBody>
      </p:sp>
      <p:sp>
        <p:nvSpPr>
          <p:cNvPr id="161"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62" name="CustomShape 3"/>
          <p:cNvSpPr/>
          <p:nvPr/>
        </p:nvSpPr>
        <p:spPr>
          <a:xfrm>
            <a:off x="2412720" y="42919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US" sz="1400" spc="-1" strike="noStrike">
                <a:solidFill>
                  <a:srgbClr val="000000"/>
                </a:solidFill>
                <a:latin typeface="Calibri"/>
                <a:ea typeface="Calibri"/>
              </a:rPr>
              <a:t>ps4-5-b-2</a:t>
            </a:r>
            <a:endParaRPr b="0" lang="en-US" sz="1400" spc="-1" strike="noStrike">
              <a:latin typeface="Arial"/>
            </a:endParaRPr>
          </a:p>
        </p:txBody>
      </p:sp>
      <p:grpSp>
        <p:nvGrpSpPr>
          <p:cNvPr id="163" name="Group 4"/>
          <p:cNvGrpSpPr/>
          <p:nvPr/>
        </p:nvGrpSpPr>
        <p:grpSpPr>
          <a:xfrm>
            <a:off x="1624320" y="1211400"/>
            <a:ext cx="5894640" cy="3079800"/>
            <a:chOff x="1624320" y="1211400"/>
            <a:chExt cx="5894640" cy="3079800"/>
          </a:xfrm>
        </p:grpSpPr>
        <p:pic>
          <p:nvPicPr>
            <p:cNvPr id="164" name="Google Shape;198;p27" descr=""/>
            <p:cNvPicPr/>
            <p:nvPr/>
          </p:nvPicPr>
          <p:blipFill>
            <a:blip r:embed="rId1"/>
            <a:stretch/>
          </p:blipFill>
          <p:spPr>
            <a:xfrm>
              <a:off x="1624320" y="1211400"/>
              <a:ext cx="1964520" cy="1539360"/>
            </a:xfrm>
            <a:prstGeom prst="rect">
              <a:avLst/>
            </a:prstGeom>
            <a:ln w="9360">
              <a:solidFill>
                <a:srgbClr val="666666"/>
              </a:solidFill>
              <a:round/>
            </a:ln>
          </p:spPr>
        </p:pic>
        <p:pic>
          <p:nvPicPr>
            <p:cNvPr id="165" name="Google Shape;199;p27" descr=""/>
            <p:cNvPicPr/>
            <p:nvPr/>
          </p:nvPicPr>
          <p:blipFill>
            <a:blip r:embed="rId2"/>
            <a:stretch/>
          </p:blipFill>
          <p:spPr>
            <a:xfrm>
              <a:off x="3589560" y="1211400"/>
              <a:ext cx="1964520" cy="1539360"/>
            </a:xfrm>
            <a:prstGeom prst="rect">
              <a:avLst/>
            </a:prstGeom>
            <a:ln w="9360">
              <a:solidFill>
                <a:srgbClr val="666666"/>
              </a:solidFill>
              <a:round/>
            </a:ln>
          </p:spPr>
        </p:pic>
        <p:pic>
          <p:nvPicPr>
            <p:cNvPr id="166" name="Google Shape;200;p27" descr=""/>
            <p:cNvPicPr/>
            <p:nvPr/>
          </p:nvPicPr>
          <p:blipFill>
            <a:blip r:embed="rId3"/>
            <a:stretch/>
          </p:blipFill>
          <p:spPr>
            <a:xfrm>
              <a:off x="5554440" y="1211400"/>
              <a:ext cx="1964520" cy="1539360"/>
            </a:xfrm>
            <a:prstGeom prst="rect">
              <a:avLst/>
            </a:prstGeom>
            <a:ln w="9360">
              <a:solidFill>
                <a:srgbClr val="666666"/>
              </a:solidFill>
              <a:round/>
            </a:ln>
          </p:spPr>
        </p:pic>
        <p:pic>
          <p:nvPicPr>
            <p:cNvPr id="167" name="Google Shape;201;p27" descr=""/>
            <p:cNvPicPr/>
            <p:nvPr/>
          </p:nvPicPr>
          <p:blipFill>
            <a:blip r:embed="rId4"/>
            <a:stretch/>
          </p:blipFill>
          <p:spPr>
            <a:xfrm>
              <a:off x="1624320" y="2751840"/>
              <a:ext cx="1964520" cy="1539360"/>
            </a:xfrm>
            <a:prstGeom prst="rect">
              <a:avLst/>
            </a:prstGeom>
            <a:ln w="9360">
              <a:solidFill>
                <a:srgbClr val="666666"/>
              </a:solidFill>
              <a:round/>
            </a:ln>
          </p:spPr>
        </p:pic>
        <p:pic>
          <p:nvPicPr>
            <p:cNvPr id="168" name="Google Shape;202;p27" descr=""/>
            <p:cNvPicPr/>
            <p:nvPr/>
          </p:nvPicPr>
          <p:blipFill>
            <a:blip r:embed="rId5"/>
            <a:stretch/>
          </p:blipFill>
          <p:spPr>
            <a:xfrm>
              <a:off x="3589560" y="2751840"/>
              <a:ext cx="1964520" cy="1539360"/>
            </a:xfrm>
            <a:prstGeom prst="rect">
              <a:avLst/>
            </a:prstGeom>
            <a:ln w="9360">
              <a:solidFill>
                <a:srgbClr val="666666"/>
              </a:solidFill>
              <a:round/>
            </a:ln>
          </p:spPr>
        </p:pic>
        <p:pic>
          <p:nvPicPr>
            <p:cNvPr id="169" name="Google Shape;203;p27" descr=""/>
            <p:cNvPicPr/>
            <p:nvPr/>
          </p:nvPicPr>
          <p:blipFill>
            <a:blip r:embed="rId6"/>
            <a:stretch/>
          </p:blipFill>
          <p:spPr>
            <a:xfrm>
              <a:off x="5554440" y="2751840"/>
              <a:ext cx="1964520" cy="1539360"/>
            </a:xfrm>
            <a:prstGeom prst="rect">
              <a:avLst/>
            </a:prstGeom>
            <a:ln w="9360">
              <a:solidFill>
                <a:srgbClr val="666666"/>
              </a:solidFill>
              <a:round/>
            </a:ln>
          </p:spPr>
        </p:pic>
      </p:gr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6: Challenge Problem</a:t>
            </a:r>
            <a:endParaRPr b="0" lang="en-US" sz="3600" spc="-1" strike="noStrike">
              <a:latin typeface="Arial"/>
            </a:endParaRPr>
          </a:p>
        </p:txBody>
      </p:sp>
      <p:sp>
        <p:nvSpPr>
          <p:cNvPr id="171"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72" name="CustomShape 3"/>
          <p:cNvSpPr/>
          <p:nvPr/>
        </p:nvSpPr>
        <p:spPr>
          <a:xfrm>
            <a:off x="2523600" y="4294080"/>
            <a:ext cx="4096440" cy="503280"/>
          </a:xfrm>
          <a:prstGeom prst="rect">
            <a:avLst/>
          </a:prstGeom>
          <a:noFill/>
          <a:ln>
            <a:noFill/>
          </a:ln>
        </p:spPr>
        <p:style>
          <a:lnRef idx="0"/>
          <a:fillRef idx="0"/>
          <a:effectRef idx="0"/>
          <a:fontRef idx="minor"/>
        </p:style>
      </p:sp>
      <p:sp>
        <p:nvSpPr>
          <p:cNvPr id="173" name="TextShape 4"/>
          <p:cNvSpPr txBox="1"/>
          <p:nvPr/>
        </p:nvSpPr>
        <p:spPr>
          <a:xfrm>
            <a:off x="640080" y="1097280"/>
            <a:ext cx="3931920" cy="346320"/>
          </a:xfrm>
          <a:prstGeom prst="rect">
            <a:avLst/>
          </a:prstGeom>
          <a:noFill/>
          <a:ln>
            <a:noFill/>
          </a:ln>
        </p:spPr>
        <p:txBody>
          <a:bodyPr lIns="90000" rIns="90000" tIns="45000" bIns="45000"/>
          <a:p>
            <a:r>
              <a:rPr b="0" lang="en-US" sz="1800" spc="-1" strike="noStrike">
                <a:latin typeface="Arial"/>
              </a:rPr>
              <a:t>Results goes here!</a:t>
            </a:r>
            <a:endParaRPr b="0" lang="en-US"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6: Challenge Problem (cont.)</a:t>
            </a:r>
            <a:endParaRPr b="0" lang="en-US" sz="3600" spc="-1" strike="noStrike">
              <a:latin typeface="Arial"/>
            </a:endParaRPr>
          </a:p>
        </p:txBody>
      </p:sp>
      <p:sp>
        <p:nvSpPr>
          <p:cNvPr id="175"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76" name="TextShape 3"/>
          <p:cNvSpPr txBox="1"/>
          <p:nvPr/>
        </p:nvSpPr>
        <p:spPr>
          <a:xfrm>
            <a:off x="731520" y="1188720"/>
            <a:ext cx="3108960" cy="346320"/>
          </a:xfrm>
          <a:prstGeom prst="rect">
            <a:avLst/>
          </a:prstGeom>
          <a:noFill/>
          <a:ln>
            <a:noFill/>
          </a:ln>
        </p:spPr>
        <p:txBody>
          <a:bodyPr lIns="90000" rIns="90000" tIns="45000" bIns="45000"/>
          <a:p>
            <a:r>
              <a:rPr b="0" lang="en-US" sz="1800" spc="-1" strike="noStrike">
                <a:latin typeface="Arial"/>
              </a:rPr>
              <a:t>Method goes here</a:t>
            </a:r>
            <a:endParaRPr b="0" lang="en-US"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6: Challenge Problem (cont.)</a:t>
            </a:r>
            <a:endParaRPr b="0" lang="en-US" sz="3600" spc="-1" strike="noStrike">
              <a:latin typeface="Arial"/>
            </a:endParaRPr>
          </a:p>
        </p:txBody>
      </p:sp>
      <p:sp>
        <p:nvSpPr>
          <p:cNvPr id="178"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79" name="CustomShape 3"/>
          <p:cNvSpPr/>
          <p:nvPr/>
        </p:nvSpPr>
        <p:spPr>
          <a:xfrm>
            <a:off x="852480" y="1063440"/>
            <a:ext cx="7293240" cy="3789000"/>
          </a:xfrm>
          <a:prstGeom prst="rect">
            <a:avLst/>
          </a:prstGeom>
          <a:noFill/>
          <a:ln>
            <a:noFill/>
          </a:ln>
        </p:spPr>
        <p:style>
          <a:lnRef idx="0"/>
          <a:fillRef idx="0"/>
          <a:effectRef idx="0"/>
          <a:fontRef idx="minor"/>
        </p:style>
        <p:txBody>
          <a:bodyPr lIns="90000" rIns="90000" tIns="91440" bIns="91440"/>
          <a:p>
            <a:pPr>
              <a:lnSpc>
                <a:spcPct val="115000"/>
              </a:lnSpc>
            </a:pPr>
            <a:r>
              <a:rPr b="1" lang="en-US" sz="1000" spc="-1" strike="noStrike">
                <a:solidFill>
                  <a:srgbClr val="0000ff"/>
                </a:solidFill>
                <a:latin typeface="Arial"/>
                <a:ea typeface="Arial"/>
              </a:rPr>
              <a:t>Optical flow is only one approach to activity recognition and classification. Many modern methods do not require optical flow at all, but simply learn to classify actions directly from the pixels. Can you think of a situation in which calculating the optical flow would be a vital part of action classification? What about a situation in which optical flow might be unhelpful in action classification? </a:t>
            </a:r>
            <a:endParaRPr b="0" lang="en-US" sz="1000" spc="-1" strike="noStrike">
              <a:latin typeface="Arial"/>
            </a:endParaRPr>
          </a:p>
          <a:p>
            <a:pPr>
              <a:lnSpc>
                <a:spcPct val="115000"/>
              </a:lnSpc>
            </a:pPr>
            <a:endParaRPr b="0" lang="en-US" sz="1000" spc="-1" strike="noStrike">
              <a:latin typeface="Arial"/>
            </a:endParaRPr>
          </a:p>
          <a:p>
            <a:pPr>
              <a:lnSpc>
                <a:spcPct val="115000"/>
              </a:lnSpc>
            </a:pPr>
            <a:endParaRPr b="0" lang="en-US" sz="10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If your pdf is larger than 7MB</a:t>
            </a:r>
            <a:endParaRPr b="0" lang="en-US" sz="3600" spc="-1" strike="noStrike">
              <a:latin typeface="Arial"/>
            </a:endParaRPr>
          </a:p>
        </p:txBody>
      </p:sp>
      <p:sp>
        <p:nvSpPr>
          <p:cNvPr id="181" name="CustomShape 2"/>
          <p:cNvSpPr/>
          <p:nvPr/>
        </p:nvSpPr>
        <p:spPr>
          <a:xfrm>
            <a:off x="457200" y="1200240"/>
            <a:ext cx="8228880" cy="3724920"/>
          </a:xfrm>
          <a:prstGeom prst="rect">
            <a:avLst/>
          </a:prstGeom>
          <a:noFill/>
          <a:ln>
            <a:noFill/>
          </a:ln>
        </p:spPr>
        <p:style>
          <a:lnRef idx="0"/>
          <a:fillRef idx="0"/>
          <a:effectRef idx="0"/>
          <a:fontRef idx="minor"/>
        </p:style>
        <p:txBody>
          <a:bodyPr lIns="90000" rIns="90000" tIns="91440" bIns="91440"/>
          <a:p>
            <a:pPr>
              <a:lnSpc>
                <a:spcPct val="100000"/>
              </a:lnSpc>
              <a:spcBef>
                <a:spcPts val="601"/>
              </a:spcBef>
            </a:pPr>
            <a:r>
              <a:rPr b="0" lang="en-US" sz="3000" spc="-1" strike="noStrike">
                <a:solidFill>
                  <a:srgbClr val="000000"/>
                </a:solidFill>
                <a:latin typeface="Arial"/>
                <a:ea typeface="Arial"/>
              </a:rPr>
              <a:t>Please compress it using (or something similar):</a:t>
            </a:r>
            <a:endParaRPr b="0" lang="en-US" sz="3000" spc="-1" strike="noStrike">
              <a:latin typeface="Arial"/>
            </a:endParaRPr>
          </a:p>
          <a:p>
            <a:pPr>
              <a:lnSpc>
                <a:spcPct val="100000"/>
              </a:lnSpc>
              <a:spcBef>
                <a:spcPts val="601"/>
              </a:spcBef>
            </a:pPr>
            <a:r>
              <a:rPr b="0" lang="en-US" sz="3000" spc="-1" strike="noStrike" u="sng">
                <a:solidFill>
                  <a:srgbClr val="1155cc"/>
                </a:solidFill>
                <a:uFillTx/>
                <a:latin typeface="Arial"/>
                <a:ea typeface="Arial"/>
                <a:hlinkClick r:id="rId1"/>
              </a:rPr>
              <a:t>https://smallpdf.com/compress-pdf</a:t>
            </a:r>
            <a:r>
              <a:rPr b="0" lang="en-US" sz="3000" spc="-1" strike="noStrike">
                <a:solidFill>
                  <a:srgbClr val="000000"/>
                </a:solidFill>
                <a:latin typeface="Arial"/>
                <a:ea typeface="Arial"/>
              </a:rPr>
              <a:t> </a:t>
            </a:r>
            <a:endParaRPr b="0" lang="en-US" sz="3000" spc="-1" strike="noStrike">
              <a:latin typeface="Arial"/>
            </a:endParaRPr>
          </a:p>
          <a:p>
            <a:pPr>
              <a:lnSpc>
                <a:spcPct val="100000"/>
              </a:lnSpc>
              <a:spcBef>
                <a:spcPts val="601"/>
              </a:spcBef>
            </a:pPr>
            <a:endParaRPr b="0" lang="en-US" sz="3000" spc="-1" strike="noStrike">
              <a:latin typeface="Arial"/>
            </a:endParaRPr>
          </a:p>
          <a:p>
            <a:pPr>
              <a:lnSpc>
                <a:spcPct val="100000"/>
              </a:lnSpc>
              <a:spcBef>
                <a:spcPts val="601"/>
              </a:spcBef>
            </a:pPr>
            <a:r>
              <a:rPr b="0" lang="en-US" sz="3000" spc="-1" strike="noStrike">
                <a:solidFill>
                  <a:srgbClr val="000000"/>
                </a:solidFill>
                <a:latin typeface="Arial"/>
                <a:ea typeface="Arial"/>
              </a:rPr>
              <a:t>Verify that all images are still visible for grading.</a:t>
            </a:r>
            <a:endParaRPr b="0" lang="en-US" sz="30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1a: Base Shift0 and ShiftR2</a:t>
            </a:r>
            <a:endParaRPr b="0" lang="en-US" sz="3600" spc="-1" strike="noStrike">
              <a:latin typeface="Arial"/>
            </a:endParaRPr>
          </a:p>
        </p:txBody>
      </p:sp>
      <p:sp>
        <p:nvSpPr>
          <p:cNvPr id="82"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83" name="CustomShape 3"/>
          <p:cNvSpPr/>
          <p:nvPr/>
        </p:nvSpPr>
        <p:spPr>
          <a:xfrm>
            <a:off x="2523600" y="4294080"/>
            <a:ext cx="409644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US" sz="1400" spc="-1" strike="noStrike">
                <a:solidFill>
                  <a:srgbClr val="000000"/>
                </a:solidFill>
                <a:latin typeface="Calibri"/>
                <a:ea typeface="Calibri"/>
              </a:rPr>
              <a:t>ps4-1-a-1</a:t>
            </a:r>
            <a:endParaRPr b="0" lang="en-US" sz="1400" spc="-1" strike="noStrike">
              <a:latin typeface="Arial"/>
            </a:endParaRPr>
          </a:p>
        </p:txBody>
      </p:sp>
      <p:pic>
        <p:nvPicPr>
          <p:cNvPr id="84" name="Google Shape;50;p10" descr=""/>
          <p:cNvPicPr/>
          <p:nvPr/>
        </p:nvPicPr>
        <p:blipFill>
          <a:blip r:embed="rId1"/>
          <a:stretch/>
        </p:blipFill>
        <p:spPr>
          <a:xfrm>
            <a:off x="2523600" y="1063440"/>
            <a:ext cx="4096440" cy="3210480"/>
          </a:xfrm>
          <a:prstGeom prst="rect">
            <a:avLst/>
          </a:prstGeom>
          <a:ln w="9360">
            <a:solidFill>
              <a:srgbClr val="666666"/>
            </a:solidFill>
            <a:round/>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1a: Base Shift0 and ShiftR5U5</a:t>
            </a:r>
            <a:endParaRPr b="0" lang="en-US" sz="3600" spc="-1" strike="noStrike">
              <a:latin typeface="Arial"/>
            </a:endParaRPr>
          </a:p>
        </p:txBody>
      </p:sp>
      <p:sp>
        <p:nvSpPr>
          <p:cNvPr id="86"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87" name="CustomShape 3"/>
          <p:cNvSpPr/>
          <p:nvPr/>
        </p:nvSpPr>
        <p:spPr>
          <a:xfrm>
            <a:off x="2523600" y="4294080"/>
            <a:ext cx="409644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US" sz="1400" spc="-1" strike="noStrike">
                <a:solidFill>
                  <a:srgbClr val="000000"/>
                </a:solidFill>
                <a:latin typeface="Calibri"/>
                <a:ea typeface="Calibri"/>
              </a:rPr>
              <a:t>ps4-1-a-2</a:t>
            </a:r>
            <a:endParaRPr b="0" lang="en-US" sz="1400" spc="-1" strike="noStrike">
              <a:latin typeface="Arial"/>
            </a:endParaRPr>
          </a:p>
        </p:txBody>
      </p:sp>
      <p:pic>
        <p:nvPicPr>
          <p:cNvPr id="88" name="Google Shape;58;p11" descr=""/>
          <p:cNvPicPr/>
          <p:nvPr/>
        </p:nvPicPr>
        <p:blipFill>
          <a:blip r:embed="rId1"/>
          <a:stretch/>
        </p:blipFill>
        <p:spPr>
          <a:xfrm>
            <a:off x="2523600" y="1063440"/>
            <a:ext cx="4096440" cy="3210480"/>
          </a:xfrm>
          <a:prstGeom prst="rect">
            <a:avLst/>
          </a:prstGeom>
          <a:ln w="9360">
            <a:solidFill>
              <a:srgbClr val="666666"/>
            </a:solidFill>
            <a:round/>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1b: Base Shift0 and ShiftR10</a:t>
            </a:r>
            <a:endParaRPr b="0" lang="en-US" sz="3600" spc="-1" strike="noStrike">
              <a:latin typeface="Arial"/>
            </a:endParaRPr>
          </a:p>
        </p:txBody>
      </p:sp>
      <p:sp>
        <p:nvSpPr>
          <p:cNvPr id="90"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91" name="CustomShape 3"/>
          <p:cNvSpPr/>
          <p:nvPr/>
        </p:nvSpPr>
        <p:spPr>
          <a:xfrm>
            <a:off x="2523600" y="4294080"/>
            <a:ext cx="409644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US" sz="1400" spc="-1" strike="noStrike">
                <a:solidFill>
                  <a:srgbClr val="000000"/>
                </a:solidFill>
                <a:latin typeface="Calibri"/>
                <a:ea typeface="Calibri"/>
              </a:rPr>
              <a:t>ps4-1-b-1</a:t>
            </a:r>
            <a:endParaRPr b="0" lang="en-US" sz="1400" spc="-1" strike="noStrike">
              <a:latin typeface="Arial"/>
            </a:endParaRPr>
          </a:p>
        </p:txBody>
      </p:sp>
      <p:pic>
        <p:nvPicPr>
          <p:cNvPr id="92" name="Google Shape;66;p12" descr=""/>
          <p:cNvPicPr/>
          <p:nvPr/>
        </p:nvPicPr>
        <p:blipFill>
          <a:blip r:embed="rId1"/>
          <a:stretch/>
        </p:blipFill>
        <p:spPr>
          <a:xfrm>
            <a:off x="2523240" y="1063440"/>
            <a:ext cx="4096440" cy="3210480"/>
          </a:xfrm>
          <a:prstGeom prst="rect">
            <a:avLst/>
          </a:prstGeom>
          <a:ln w="9360">
            <a:solidFill>
              <a:srgbClr val="666666"/>
            </a:solidFill>
            <a:round/>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1b: Base Shift0 and ShiftR20</a:t>
            </a:r>
            <a:endParaRPr b="0" lang="en-US" sz="3600" spc="-1" strike="noStrike">
              <a:latin typeface="Arial"/>
            </a:endParaRPr>
          </a:p>
        </p:txBody>
      </p:sp>
      <p:sp>
        <p:nvSpPr>
          <p:cNvPr id="94"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95" name="CustomShape 3"/>
          <p:cNvSpPr/>
          <p:nvPr/>
        </p:nvSpPr>
        <p:spPr>
          <a:xfrm>
            <a:off x="2523600" y="4294080"/>
            <a:ext cx="409644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US" sz="1400" spc="-1" strike="noStrike">
                <a:solidFill>
                  <a:srgbClr val="000000"/>
                </a:solidFill>
                <a:latin typeface="Calibri"/>
                <a:ea typeface="Calibri"/>
              </a:rPr>
              <a:t>ps4-1-b-2</a:t>
            </a:r>
            <a:endParaRPr b="0" lang="en-US" sz="1400" spc="-1" strike="noStrike">
              <a:latin typeface="Arial"/>
            </a:endParaRPr>
          </a:p>
        </p:txBody>
      </p:sp>
      <p:pic>
        <p:nvPicPr>
          <p:cNvPr id="96" name="Google Shape;74;p13" descr=""/>
          <p:cNvPicPr/>
          <p:nvPr/>
        </p:nvPicPr>
        <p:blipFill>
          <a:blip r:embed="rId1"/>
          <a:stretch/>
        </p:blipFill>
        <p:spPr>
          <a:xfrm>
            <a:off x="2523600" y="1063440"/>
            <a:ext cx="4096440" cy="3210480"/>
          </a:xfrm>
          <a:prstGeom prst="rect">
            <a:avLst/>
          </a:prstGeom>
          <a:ln w="9360">
            <a:solidFill>
              <a:srgbClr val="666666"/>
            </a:solidFill>
            <a:round/>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1b: Base Shift0 and ShiftR40</a:t>
            </a:r>
            <a:endParaRPr b="0" lang="en-US" sz="3600" spc="-1" strike="noStrike">
              <a:latin typeface="Arial"/>
            </a:endParaRPr>
          </a:p>
        </p:txBody>
      </p:sp>
      <p:sp>
        <p:nvSpPr>
          <p:cNvPr id="98"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99" name="CustomShape 3"/>
          <p:cNvSpPr/>
          <p:nvPr/>
        </p:nvSpPr>
        <p:spPr>
          <a:xfrm>
            <a:off x="2523600" y="4294080"/>
            <a:ext cx="409644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US" sz="1400" spc="-1" strike="noStrike">
                <a:solidFill>
                  <a:srgbClr val="000000"/>
                </a:solidFill>
                <a:latin typeface="Calibri"/>
                <a:ea typeface="Calibri"/>
              </a:rPr>
              <a:t>ps4-1-b-3</a:t>
            </a:r>
            <a:endParaRPr b="0" lang="en-US" sz="1400" spc="-1" strike="noStrike">
              <a:latin typeface="Arial"/>
            </a:endParaRPr>
          </a:p>
        </p:txBody>
      </p:sp>
      <p:pic>
        <p:nvPicPr>
          <p:cNvPr id="100" name="Google Shape;82;p14" descr=""/>
          <p:cNvPicPr/>
          <p:nvPr/>
        </p:nvPicPr>
        <p:blipFill>
          <a:blip r:embed="rId1"/>
          <a:stretch/>
        </p:blipFill>
        <p:spPr>
          <a:xfrm>
            <a:off x="2523240" y="1063440"/>
            <a:ext cx="4096440" cy="3210480"/>
          </a:xfrm>
          <a:prstGeom prst="rect">
            <a:avLst/>
          </a:prstGeom>
          <a:ln w="9360">
            <a:solidFill>
              <a:srgbClr val="666666"/>
            </a:solidFill>
            <a:round/>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1b: Text Response</a:t>
            </a:r>
            <a:endParaRPr b="0" lang="en-US" sz="3600" spc="-1" strike="noStrike">
              <a:latin typeface="Arial"/>
            </a:endParaRPr>
          </a:p>
        </p:txBody>
      </p:sp>
      <p:sp>
        <p:nvSpPr>
          <p:cNvPr id="102" name="CustomShape 2"/>
          <p:cNvSpPr/>
          <p:nvPr/>
        </p:nvSpPr>
        <p:spPr>
          <a:xfrm>
            <a:off x="1113840" y="1063440"/>
            <a:ext cx="7572240" cy="3724920"/>
          </a:xfrm>
          <a:prstGeom prst="rect">
            <a:avLst/>
          </a:prstGeom>
          <a:noFill/>
          <a:ln>
            <a:noFill/>
          </a:ln>
        </p:spPr>
        <p:style>
          <a:lnRef idx="0"/>
          <a:fillRef idx="0"/>
          <a:effectRef idx="0"/>
          <a:fontRef idx="minor"/>
        </p:style>
        <p:txBody>
          <a:bodyPr lIns="90000" rIns="90000" tIns="91440" bIns="91440"/>
          <a:p>
            <a:pPr>
              <a:lnSpc>
                <a:spcPct val="115000"/>
              </a:lnSpc>
            </a:pPr>
            <a:r>
              <a:rPr b="1" lang="en-US" sz="1000" spc="-1" strike="noStrike">
                <a:solidFill>
                  <a:srgbClr val="0000ff"/>
                </a:solidFill>
                <a:latin typeface="Arial"/>
                <a:ea typeface="Arial"/>
              </a:rPr>
              <a:t>Does LK still work? Does it fall apart on any of the pairs? Try using different parameters to get results closer to the ones above. Describe your results and what you tried.</a:t>
            </a:r>
            <a:endParaRPr b="0" lang="en-US" sz="1000" spc="-1" strike="noStrike">
              <a:latin typeface="Arial"/>
            </a:endParaRPr>
          </a:p>
          <a:p>
            <a:pPr>
              <a:lnSpc>
                <a:spcPct val="115000"/>
              </a:lnSpc>
            </a:pPr>
            <a:endParaRPr b="0" lang="en-US" sz="1000" spc="-1" strike="noStrike">
              <a:latin typeface="Arial"/>
            </a:endParaRPr>
          </a:p>
          <a:p>
            <a:pPr>
              <a:lnSpc>
                <a:spcPct val="115000"/>
              </a:lnSpc>
            </a:pPr>
            <a:r>
              <a:rPr b="1" lang="en-US" sz="1000" spc="-1" strike="noStrike">
                <a:solidFill>
                  <a:srgbClr val="000000"/>
                </a:solidFill>
                <a:latin typeface="Arial"/>
                <a:ea typeface="Arial"/>
              </a:rPr>
              <a:t>I think</a:t>
            </a:r>
            <a:endParaRPr b="0" lang="en-US" sz="1000" spc="-1" strike="noStrike">
              <a:latin typeface="Arial"/>
            </a:endParaRPr>
          </a:p>
          <a:p>
            <a:pPr>
              <a:lnSpc>
                <a:spcPct val="115000"/>
              </a:lnSpc>
            </a:pPr>
            <a:r>
              <a:rPr b="1" lang="en-US" sz="1000" spc="-1" strike="noStrike">
                <a:solidFill>
                  <a:srgbClr val="000000"/>
                </a:solidFill>
                <a:latin typeface="Arial"/>
                <a:ea typeface="Arial"/>
              </a:rPr>
              <a:t>my answer is … </a:t>
            </a:r>
            <a:endParaRPr b="0" lang="en-US" sz="1000" spc="-1" strike="noStrike">
              <a:latin typeface="Arial"/>
            </a:endParaRPr>
          </a:p>
        </p:txBody>
      </p:sp>
      <p:sp>
        <p:nvSpPr>
          <p:cNvPr id="103" name="CustomShape 3"/>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2a: Gaussian Pyramid</a:t>
            </a:r>
            <a:endParaRPr b="0" lang="en-US" sz="3600" spc="-1" strike="noStrike">
              <a:latin typeface="Arial"/>
            </a:endParaRPr>
          </a:p>
        </p:txBody>
      </p:sp>
      <p:sp>
        <p:nvSpPr>
          <p:cNvPr id="105"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06" name="CustomShape 3"/>
          <p:cNvSpPr/>
          <p:nvPr/>
        </p:nvSpPr>
        <p:spPr>
          <a:xfrm>
            <a:off x="2412720" y="444024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US" sz="1400" spc="-1" strike="noStrike">
                <a:solidFill>
                  <a:srgbClr val="000000"/>
                </a:solidFill>
                <a:latin typeface="Calibri"/>
                <a:ea typeface="Calibri"/>
              </a:rPr>
              <a:t>ps4-2-a-1</a:t>
            </a:r>
            <a:endParaRPr b="0" lang="en-US" sz="1400" spc="-1" strike="noStrike">
              <a:latin typeface="Arial"/>
            </a:endParaRPr>
          </a:p>
        </p:txBody>
      </p:sp>
      <p:pic>
        <p:nvPicPr>
          <p:cNvPr id="107" name="Google Shape;97;p16" descr=""/>
          <p:cNvPicPr/>
          <p:nvPr/>
        </p:nvPicPr>
        <p:blipFill>
          <a:blip r:embed="rId1"/>
          <a:stretch/>
        </p:blipFill>
        <p:spPr>
          <a:xfrm>
            <a:off x="704880" y="1116720"/>
            <a:ext cx="7733520" cy="30376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2021-10-09T17:37:07Z</dcterms:modified>
  <cp:revision>3</cp:revision>
  <dc:subject/>
  <dc:title/>
</cp:coreProperties>
</file>