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4" r:id="rId10"/>
    <p:sldId id="275" r:id="rId11"/>
    <p:sldId id="276" r:id="rId12"/>
    <p:sldId id="262" r:id="rId13"/>
    <p:sldId id="27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8" r:id="rId25"/>
    <p:sldId id="279" r:id="rId26"/>
    <p:sldId id="280" r:id="rId27"/>
    <p:sldId id="282" r:id="rId28"/>
    <p:sldId id="27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EE34-7164-4C59-8F7D-29ED3FE197A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53EA-8B73-4AC4-B6AA-D5683013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pring-data/data-commons/docs/current/api/org/springframework/data/repository/PagingAndSortingRepository.html" TargetMode="External"/><Relationship Id="rId2" Type="http://schemas.openxmlformats.org/officeDocument/2006/relationships/hyperlink" Target="http://static.springsource.org/spring-data/data-jpa/docs/current/api/org/springframework/data/jpa/repository/JpaReposito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c.springsource.org/spring-data/data-commons/docs/current/api/org/springframework/data/repository/CrudRepository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00B0F0"/>
                </a:solidFill>
              </a:rPr>
              <a:t>RESTful  Web Services</a:t>
            </a:r>
            <a:r>
              <a:rPr lang="en-US" sz="4800" cap="none" dirty="0" smtClean="0"/>
              <a:t> with </a:t>
            </a:r>
            <a:r>
              <a:rPr lang="en-US" sz="4800" b="1" cap="none" dirty="0" smtClean="0">
                <a:solidFill>
                  <a:srgbClr val="00B050"/>
                </a:solidFill>
              </a:rPr>
              <a:t>Spring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4412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Mo’minjon</a:t>
            </a:r>
            <a:r>
              <a:rPr lang="en-US" dirty="0" smtClean="0"/>
              <a:t> </a:t>
            </a:r>
            <a:r>
              <a:rPr lang="en-US" dirty="0" err="1" smtClean="0"/>
              <a:t>Abduraimov</a:t>
            </a:r>
            <a:endParaRPr lang="en-US" dirty="0" smtClean="0"/>
          </a:p>
          <a:p>
            <a:r>
              <a:rPr lang="en-US" sz="2000" dirty="0" smtClean="0">
                <a:solidFill>
                  <a:srgbClr val="002060"/>
                </a:solidFill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</a:rPr>
              <a:t>MrDelphiGuru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61" y="1456733"/>
            <a:ext cx="1314096" cy="1287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10" y="1393286"/>
            <a:ext cx="2047619" cy="135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36" y="1456733"/>
            <a:ext cx="1471671" cy="1287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1021" y="5505692"/>
            <a:ext cx="754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The difference between a web service and a website is about who access it. The latter is accessed by human beings and former is accessed by programmed clients.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HTTP-REST</a:t>
            </a:r>
            <a:r>
              <a:rPr lang="en-US" dirty="0" smtClean="0"/>
              <a:t> Request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HTTP request </a:t>
            </a:r>
            <a:r>
              <a:rPr lang="en-US" dirty="0" smtClean="0"/>
              <a:t>is sent </a:t>
            </a:r>
            <a:r>
              <a:rPr lang="en-US" i="1" dirty="0" smtClean="0"/>
              <a:t>from the client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Identifies the location of a </a:t>
            </a:r>
            <a:r>
              <a:rPr lang="en-US" b="1" dirty="0" smtClean="0"/>
              <a:t>resource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Specifies the </a:t>
            </a:r>
            <a:r>
              <a:rPr lang="en-US" b="1" dirty="0" smtClean="0"/>
              <a:t>verb</a:t>
            </a:r>
            <a:r>
              <a:rPr lang="en-US" dirty="0" smtClean="0"/>
              <a:t>, or HTTP </a:t>
            </a:r>
            <a:r>
              <a:rPr lang="en-US" b="1" dirty="0" smtClean="0"/>
              <a:t>method</a:t>
            </a:r>
            <a:r>
              <a:rPr lang="en-US" dirty="0" smtClean="0"/>
              <a:t> to use when accessing the resource.</a:t>
            </a:r>
          </a:p>
          <a:p>
            <a:pPr lvl="1"/>
            <a:r>
              <a:rPr lang="en-US" dirty="0" smtClean="0"/>
              <a:t>Supplies optional </a:t>
            </a:r>
            <a:r>
              <a:rPr lang="en-US" b="1" dirty="0" smtClean="0"/>
              <a:t>request headers</a:t>
            </a:r>
            <a:r>
              <a:rPr lang="en-US" dirty="0" smtClean="0"/>
              <a:t> (name-value pairs) that provide additional information the server may need when processing the request.</a:t>
            </a:r>
          </a:p>
          <a:p>
            <a:pPr lvl="1"/>
            <a:r>
              <a:rPr lang="en-US" dirty="0" smtClean="0"/>
              <a:t>Supplies an optional </a:t>
            </a:r>
            <a:r>
              <a:rPr lang="en-US" b="1" dirty="0" smtClean="0"/>
              <a:t>request body</a:t>
            </a:r>
            <a:r>
              <a:rPr lang="en-US" dirty="0" smtClean="0"/>
              <a:t> that identifies additional data to be uploaded to the server (e.g. form parameters, attachments, etc.)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Requests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Responses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459846"/>
          </a:xfrm>
        </p:spPr>
      </p:pic>
    </p:spTree>
    <p:extLst>
      <p:ext uri="{BB962C8B-B14F-4D97-AF65-F5344CB8AC3E}">
        <p14:creationId xmlns:p14="http://schemas.microsoft.com/office/powerpoint/2010/main" val="20406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44" y="81479"/>
            <a:ext cx="10515600" cy="1325563"/>
          </a:xfrm>
        </p:spPr>
        <p:txBody>
          <a:bodyPr/>
          <a:lstStyle/>
          <a:p>
            <a:r>
              <a:rPr lang="en-US" dirty="0" smtClean="0"/>
              <a:t>HTTP-REST </a:t>
            </a:r>
            <a:r>
              <a:rPr lang="en-US" b="1" dirty="0" smtClean="0">
                <a:solidFill>
                  <a:srgbClr val="0070C0"/>
                </a:solidFill>
              </a:rPr>
              <a:t>Request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44" y="12344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Sample Client Requests:</a:t>
            </a:r>
          </a:p>
          <a:p>
            <a:r>
              <a:rPr lang="en-US" dirty="0" smtClean="0"/>
              <a:t>A typical client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request: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A typical client 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 request: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209800"/>
            <a:ext cx="830580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view?id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Chrome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application/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267200"/>
            <a:ext cx="8305800" cy="14773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/save HTTP/1.1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application/x-www-form-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urlencoded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x&amp;id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962400" y="2266657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553200" y="4677392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2209800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Requested Resource</a:t>
            </a:r>
            <a:r>
              <a:rPr lang="en-US" sz="1600" smtClean="0">
                <a:solidFill>
                  <a:srgbClr val="00B050"/>
                </a:solidFill>
              </a:rPr>
              <a:t> (path and query string)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4428" y="472815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Request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2475914" y="5429665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1138" y="5376446"/>
            <a:ext cx="50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Request Body</a:t>
            </a:r>
            <a:r>
              <a:rPr lang="en-US" sz="1600" smtClean="0">
                <a:solidFill>
                  <a:srgbClr val="00B050"/>
                </a:solidFill>
              </a:rPr>
              <a:t> (e.g. form parameters)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78237" y="4324057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4267200"/>
            <a:ext cx="495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Requested Resource</a:t>
            </a:r>
            <a:r>
              <a:rPr lang="en-US" sz="1600" smtClean="0">
                <a:solidFill>
                  <a:srgbClr val="00B050"/>
                </a:solidFill>
              </a:rPr>
              <a:t> (typically no query string)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962400" y="2628900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3628" y="267966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Request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3058493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B050"/>
                </a:solidFill>
              </a:rPr>
              <a:t>(no request body)</a:t>
            </a:r>
            <a:endParaRPr 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HTTP-REST </a:t>
            </a:r>
            <a:r>
              <a:rPr lang="en-US" dirty="0" smtClean="0"/>
              <a:t>Response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Basics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HTTP response </a:t>
            </a:r>
            <a:r>
              <a:rPr lang="en-US" dirty="0" smtClean="0"/>
              <a:t>is sent </a:t>
            </a:r>
            <a:r>
              <a:rPr lang="en-US" i="1" dirty="0" smtClean="0"/>
              <a:t>from the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Gives the </a:t>
            </a:r>
            <a:r>
              <a:rPr lang="en-US" b="1" dirty="0" smtClean="0"/>
              <a:t>status</a:t>
            </a:r>
            <a:r>
              <a:rPr lang="en-US" dirty="0" smtClean="0"/>
              <a:t> of the processed request.</a:t>
            </a:r>
          </a:p>
          <a:p>
            <a:pPr lvl="1"/>
            <a:r>
              <a:rPr lang="en-US" dirty="0" smtClean="0"/>
              <a:t>Supplies </a:t>
            </a:r>
            <a:r>
              <a:rPr lang="en-US" b="1" dirty="0" smtClean="0"/>
              <a:t>response headers</a:t>
            </a:r>
            <a:r>
              <a:rPr lang="en-US" dirty="0" smtClean="0"/>
              <a:t> (name-value pairs) that provide additional information about the response.</a:t>
            </a:r>
          </a:p>
          <a:p>
            <a:pPr lvl="1"/>
            <a:r>
              <a:rPr lang="en-US" dirty="0" smtClean="0"/>
              <a:t>Supplies an optional </a:t>
            </a:r>
            <a:r>
              <a:rPr lang="en-US" b="1" dirty="0" smtClean="0"/>
              <a:t>response body </a:t>
            </a:r>
            <a:r>
              <a:rPr lang="en-US" dirty="0" smtClean="0"/>
              <a:t>that identifies additional data to be downloaded to the client (html, xml, binary data, etc.)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3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79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HTTP-REST Response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7462"/>
            <a:ext cx="10515600" cy="4351338"/>
          </a:xfrm>
        </p:spPr>
        <p:txBody>
          <a:bodyPr/>
          <a:lstStyle/>
          <a:p>
            <a:r>
              <a:rPr lang="en-US" dirty="0" smtClean="0"/>
              <a:t>Sample Server Responses: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1722416"/>
            <a:ext cx="8534400" cy="20313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HTTP/1.1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200 OK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text/html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1337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&lt;!-- Some HTML Content.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3896774"/>
            <a:ext cx="8534400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HTTP/1.1 500 Internal Server Error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4470229"/>
            <a:ext cx="853440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HTTP/1.1 201 Created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Location: /view/7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[CRLF]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Some message goes here.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3200400" y="1734429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3405" y="1699276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3902613" y="2055864"/>
            <a:ext cx="152400" cy="4191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91000" y="20961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Headers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4600135" y="3007726"/>
            <a:ext cx="152400" cy="57367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88522" y="3125285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Body (content)</a:t>
            </a:r>
            <a:endParaRPr lang="en-US" sz="1600" b="1">
              <a:solidFill>
                <a:srgbClr val="00B050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3391486" y="4527086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7048" y="4470229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3391486" y="4818003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7048" y="4761146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Header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>
            <a:off x="3723249" y="5357103"/>
            <a:ext cx="185224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8811" y="5300246"/>
            <a:ext cx="446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Body</a:t>
            </a:r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154638" y="3969020"/>
            <a:ext cx="112145" cy="22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0200" y="3912163"/>
            <a:ext cx="270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B050"/>
                </a:solidFill>
              </a:rPr>
              <a:t>Response Status</a:t>
            </a:r>
            <a:endParaRPr lang="en-US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68" y="276224"/>
            <a:ext cx="10515600" cy="1325563"/>
          </a:xfrm>
        </p:spPr>
        <p:txBody>
          <a:bodyPr/>
          <a:lstStyle/>
          <a:p>
            <a:r>
              <a:rPr lang="en-US" dirty="0" smtClean="0"/>
              <a:t>A typical </a:t>
            </a:r>
            <a:r>
              <a:rPr lang="en-US" b="1" dirty="0" smtClean="0">
                <a:solidFill>
                  <a:srgbClr val="00B050"/>
                </a:solidFill>
              </a:rPr>
              <a:t>HTTP REST URL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68" y="3872089"/>
            <a:ext cx="11077832" cy="230487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protocol</a:t>
            </a:r>
            <a:r>
              <a:rPr lang="en-US" dirty="0" smtClean="0"/>
              <a:t> identifies the transport scheme that will be used to process and respond to the request.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host name </a:t>
            </a:r>
            <a:r>
              <a:rPr lang="en-US" dirty="0" smtClean="0"/>
              <a:t>identifies the server address of the resource.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path</a:t>
            </a:r>
            <a:r>
              <a:rPr lang="en-US" dirty="0" smtClean="0"/>
              <a:t> and </a:t>
            </a:r>
            <a:r>
              <a:rPr lang="en-US" b="1" dirty="0" smtClean="0"/>
              <a:t>query string  </a:t>
            </a:r>
            <a:r>
              <a:rPr lang="en-US" dirty="0" smtClean="0"/>
              <a:t>can be used to identify and customize the accessed resource.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968" y="1676400"/>
            <a:ext cx="8534400" cy="20313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http://my.store.com/fruits/list?category=fruit&amp;limit=20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663762" y="2434533"/>
            <a:ext cx="228604" cy="5774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171697" y="1885066"/>
            <a:ext cx="228607" cy="1676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848097" y="1961266"/>
            <a:ext cx="228605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321365" y="1164403"/>
            <a:ext cx="235072" cy="3124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2907268"/>
            <a:ext cx="103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protocol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907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smtClean="0"/>
              <a:t>ost name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0628" y="2907268"/>
            <a:ext cx="20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path to a resource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999" y="2904923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 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F0"/>
                </a:solidFill>
              </a:rPr>
              <a:t>REST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REST service framework provides a </a:t>
            </a:r>
            <a:r>
              <a:rPr lang="en-US" b="1" dirty="0" smtClean="0"/>
              <a:t>controller</a:t>
            </a:r>
            <a:r>
              <a:rPr lang="en-US" dirty="0" smtClean="0"/>
              <a:t> for routing HTTP requests to a request handler according to:</a:t>
            </a:r>
          </a:p>
          <a:p>
            <a:r>
              <a:rPr lang="en-US" dirty="0" smtClean="0"/>
              <a:t>The HTTP method used (e.g. GET, POST)</a:t>
            </a:r>
          </a:p>
          <a:p>
            <a:r>
              <a:rPr lang="en-US" dirty="0" smtClean="0"/>
              <a:t>Supplied path information (</a:t>
            </a:r>
            <a:r>
              <a:rPr lang="en-US" dirty="0" err="1" smtClean="0"/>
              <a:t>e.g</a:t>
            </a:r>
            <a:r>
              <a:rPr lang="en-US" dirty="0" smtClean="0"/>
              <a:t> /service/</a:t>
            </a:r>
            <a:r>
              <a:rPr lang="en-US" dirty="0" err="1" smtClean="0"/>
              <a:t>listItems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Query, form, and path parameters</a:t>
            </a:r>
          </a:p>
          <a:p>
            <a:r>
              <a:rPr lang="en-US" dirty="0" smtClean="0"/>
              <a:t>Headers, cookies,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</a:t>
            </a:r>
            <a:r>
              <a:rPr lang="en-US" dirty="0" smtClean="0">
                <a:solidFill>
                  <a:srgbClr val="FF0000"/>
                </a:solidFill>
              </a:rPr>
              <a:t>REST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REST services in Java web applications can be implemented in several ways:</a:t>
            </a:r>
          </a:p>
          <a:p>
            <a:r>
              <a:rPr lang="en-US" dirty="0"/>
              <a:t>As a plain Java Servlet</a:t>
            </a:r>
          </a:p>
          <a:p>
            <a:pPr lvl="1"/>
            <a:r>
              <a:rPr lang="en-US" dirty="0"/>
              <a:t>Adequate for very simple REST services.</a:t>
            </a:r>
          </a:p>
          <a:p>
            <a:pPr lvl="1"/>
            <a:r>
              <a:rPr lang="en-US" dirty="0"/>
              <a:t>Requires a lot of “boiler plate” code for complex services.</a:t>
            </a:r>
          </a:p>
          <a:p>
            <a:r>
              <a:rPr lang="en-US" dirty="0"/>
              <a:t>Using a REST service framework.</a:t>
            </a:r>
          </a:p>
          <a:p>
            <a:pPr lvl="1"/>
            <a:r>
              <a:rPr lang="en-US" dirty="0"/>
              <a:t>Eliminates the need to write “boilerplate” code.</a:t>
            </a:r>
            <a:endParaRPr lang="en-US" dirty="0" smtClean="0"/>
          </a:p>
          <a:p>
            <a:pPr lvl="1"/>
            <a:r>
              <a:rPr lang="en-US" dirty="0"/>
              <a:t>Typically integrates with other technologies, such as Spring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b="1" dirty="0">
                <a:solidFill>
                  <a:schemeClr val="accent6"/>
                </a:solidFill>
              </a:rPr>
              <a:t>Spring</a:t>
            </a:r>
            <a:r>
              <a:rPr lang="en-US" dirty="0"/>
              <a:t>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356"/>
            <a:ext cx="10515600" cy="4404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Injection</a:t>
            </a:r>
          </a:p>
          <a:p>
            <a:pPr lvl="1"/>
            <a:r>
              <a:rPr lang="en-US" sz="2800" dirty="0"/>
              <a:t>Also known as </a:t>
            </a:r>
            <a:r>
              <a:rPr lang="en-US" sz="2800" dirty="0" err="1"/>
              <a:t>IoC</a:t>
            </a:r>
            <a:r>
              <a:rPr lang="en-US" sz="2800" dirty="0"/>
              <a:t> (Inversion of Control)</a:t>
            </a:r>
          </a:p>
          <a:p>
            <a:pPr lvl="1"/>
            <a:r>
              <a:rPr lang="en-US" sz="2800" dirty="0">
                <a:hlinkClick r:id="rId2" action="ppaction://hlinkfile" tooltip="Inversion of control"/>
              </a:rPr>
              <a:t>Inversion of control</a:t>
            </a:r>
            <a:r>
              <a:rPr lang="en-US" sz="2800" dirty="0"/>
              <a:t> takes the integration and configuration of the system out of the application, and instead performs </a:t>
            </a:r>
            <a:r>
              <a:rPr lang="en-US" sz="2800" dirty="0">
                <a:hlinkClick r:id="rId3" action="ppaction://hlinkfile" tooltip="Dependency injection"/>
              </a:rPr>
              <a:t>dependency injection</a:t>
            </a:r>
            <a:r>
              <a:rPr lang="en-US" sz="2800" dirty="0"/>
              <a:t>.</a:t>
            </a:r>
          </a:p>
          <a:p>
            <a:r>
              <a:rPr lang="en-US" dirty="0"/>
              <a:t>Aspect Oriented Programming</a:t>
            </a:r>
          </a:p>
          <a:p>
            <a:pPr lvl="1"/>
            <a:r>
              <a:rPr lang="en-US" sz="2800" dirty="0"/>
              <a:t>Runtime injection-based</a:t>
            </a:r>
          </a:p>
          <a:p>
            <a:r>
              <a:rPr lang="en-US" dirty="0"/>
              <a:t>Service Abstractions</a:t>
            </a:r>
          </a:p>
          <a:p>
            <a:pPr lvl="2"/>
            <a:r>
              <a:rPr lang="en-US" sz="2800" dirty="0"/>
              <a:t>ORM, DAO, Web MVC etc.</a:t>
            </a:r>
          </a:p>
          <a:p>
            <a:pPr lvl="2"/>
            <a:r>
              <a:rPr lang="en-US" sz="2800" dirty="0"/>
              <a:t>Allows access to these without knowing how they actually </a:t>
            </a:r>
            <a:r>
              <a:rPr lang="en-US" sz="2800" dirty="0" smtClean="0"/>
              <a:t>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b="1" dirty="0">
                <a:solidFill>
                  <a:schemeClr val="accent6"/>
                </a:solidFill>
              </a:rPr>
              <a:t>Spring</a:t>
            </a:r>
            <a:r>
              <a:rPr lang="en-US" dirty="0"/>
              <a:t>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dirty="0"/>
              <a:t>Enable applications to be coded from POJOs</a:t>
            </a:r>
          </a:p>
          <a:p>
            <a:pPr>
              <a:lnSpc>
                <a:spcPct val="80000"/>
              </a:lnSpc>
            </a:pPr>
            <a:r>
              <a:rPr lang="en-GB" dirty="0"/>
              <a:t>Allow enterprise services to be applied to those POJOs in a declarative, non-invasive way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Collaborating </a:t>
            </a:r>
            <a:r>
              <a:rPr lang="en-US" dirty="0"/>
              <a:t>instances are injected using plain Java constructors or setter methods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Decouples </a:t>
            </a:r>
            <a:r>
              <a:rPr lang="en-GB" dirty="0"/>
              <a:t>your application objects from their environment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Switch to global transactions over JTA</a:t>
            </a:r>
          </a:p>
          <a:p>
            <a:pPr lvl="1">
              <a:lnSpc>
                <a:spcPct val="80000"/>
              </a:lnSpc>
            </a:pPr>
            <a:r>
              <a:rPr lang="en-GB" sz="2600" dirty="0"/>
              <a:t>Export your business objects in different environments</a:t>
            </a:r>
          </a:p>
          <a:p>
            <a:pPr lvl="2">
              <a:lnSpc>
                <a:spcPct val="80000"/>
              </a:lnSpc>
            </a:pPr>
            <a:r>
              <a:rPr lang="en-GB" sz="2600" dirty="0"/>
              <a:t>Switch between SLSB, web service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Mo’minjon</a:t>
            </a:r>
            <a:r>
              <a:rPr lang="en-US" sz="2000" dirty="0" smtClean="0"/>
              <a:t> </a:t>
            </a:r>
            <a:r>
              <a:rPr lang="en-US" sz="2000" dirty="0" err="1" smtClean="0"/>
              <a:t>Abduraimov</a:t>
            </a:r>
            <a:r>
              <a:rPr lang="en-US" sz="2000" dirty="0" smtClean="0"/>
              <a:t>  -  </a:t>
            </a:r>
            <a:r>
              <a:rPr lang="en-US" sz="1600" u="sng" dirty="0" smtClean="0">
                <a:solidFill>
                  <a:srgbClr val="00B0F0"/>
                </a:solidFill>
              </a:rPr>
              <a:t>@</a:t>
            </a:r>
            <a:r>
              <a:rPr lang="en-US" sz="1600" u="sng" dirty="0" err="1" smtClean="0">
                <a:solidFill>
                  <a:srgbClr val="00B0F0"/>
                </a:solidFill>
              </a:rPr>
              <a:t>MrDelphiGuru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or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u="sng" dirty="0" smtClean="0">
                <a:solidFill>
                  <a:srgbClr val="00B0F0"/>
                </a:solidFill>
              </a:rPr>
              <a:t>@</a:t>
            </a:r>
            <a:r>
              <a:rPr lang="en-US" sz="1600" u="sng" dirty="0" err="1" smtClean="0">
                <a:solidFill>
                  <a:srgbClr val="00B0F0"/>
                </a:solidFill>
              </a:rPr>
              <a:t>DelphiGuru</a:t>
            </a:r>
            <a:endParaRPr lang="en-US" sz="2000" u="sng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Frontend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Developer </a:t>
            </a:r>
            <a:r>
              <a:rPr lang="en-US" sz="2000" dirty="0" smtClean="0"/>
              <a:t>(Learning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en-US" sz="2000" dirty="0" smtClean="0"/>
              <a:t> ! )</a:t>
            </a:r>
            <a:r>
              <a:rPr lang="en-US" sz="2000" dirty="0" smtClean="0"/>
              <a:t>				</a:t>
            </a:r>
          </a:p>
          <a:p>
            <a:endParaRPr lang="en-US" sz="2000" dirty="0" smtClean="0"/>
          </a:p>
          <a:p>
            <a:r>
              <a:rPr lang="en-US" sz="2000" dirty="0" smtClean="0"/>
              <a:t>Delphi, C++ &amp; Java   {FMX, VCL, Spring, </a:t>
            </a:r>
            <a:r>
              <a:rPr lang="en-US" sz="2000" dirty="0" err="1" smtClean="0"/>
              <a:t>DataSnap</a:t>
            </a:r>
            <a:r>
              <a:rPr lang="en-US" sz="2000" dirty="0" smtClean="0"/>
              <a:t>, </a:t>
            </a:r>
            <a:r>
              <a:rPr lang="en-US" sz="2000" dirty="0" err="1" smtClean="0"/>
              <a:t>FireDAC</a:t>
            </a:r>
            <a:r>
              <a:rPr lang="en-US" sz="2000" dirty="0"/>
              <a:t> </a:t>
            </a:r>
            <a:r>
              <a:rPr lang="en-US" sz="2000" dirty="0" smtClean="0"/>
              <a:t>… frameworks}</a:t>
            </a:r>
          </a:p>
          <a:p>
            <a:endParaRPr lang="en-US" sz="2000" dirty="0"/>
          </a:p>
          <a:p>
            <a:r>
              <a:rPr lang="en-US" sz="1800" u="sng" smtClean="0">
                <a:solidFill>
                  <a:schemeClr val="accent1">
                    <a:lumMod val="50000"/>
                  </a:schemeClr>
                </a:solidFill>
              </a:rPr>
              <a:t>Delphi.uz</a:t>
            </a:r>
            <a:endParaRPr lang="en-US" sz="18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en-US" sz="1800" u="sng" dirty="0" err="1" smtClean="0">
                <a:solidFill>
                  <a:schemeClr val="accent1">
                    <a:lumMod val="50000"/>
                  </a:schemeClr>
                </a:solidFill>
              </a:rPr>
              <a:t>DelphiUz</a:t>
            </a:r>
            <a:endParaRPr lang="en-US" sz="18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25" y="365125"/>
            <a:ext cx="3501053" cy="32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b="1" dirty="0">
                <a:solidFill>
                  <a:schemeClr val="accent6"/>
                </a:solidFill>
              </a:rPr>
              <a:t>Spring</a:t>
            </a:r>
            <a:r>
              <a:rPr lang="en-US" dirty="0"/>
              <a:t>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Core Lightweight Container(The heart of Spring)</a:t>
            </a:r>
          </a:p>
          <a:p>
            <a:pPr marL="571500" indent="-571500"/>
            <a:r>
              <a:rPr lang="en-US" dirty="0"/>
              <a:t>Aspect-Oriented Programming (AOP) framework </a:t>
            </a:r>
          </a:p>
          <a:p>
            <a:pPr marL="990600" lvl="1" indent="-533400"/>
            <a:r>
              <a:rPr lang="en-US" dirty="0"/>
              <a:t>Modularizes behavior that would otherwise be scattered through different methods</a:t>
            </a:r>
          </a:p>
          <a:p>
            <a:pPr marL="990600" lvl="1" indent="-533400"/>
            <a:r>
              <a:rPr lang="en-US" dirty="0"/>
              <a:t>Decorates your POJOs with cross-cutting behavior in a transparent manner</a:t>
            </a:r>
          </a:p>
          <a:p>
            <a:r>
              <a:rPr lang="en-GB" dirty="0"/>
              <a:t>Container instantiates objects and injects dependencies on collaborating objects and configuration properties through Java </a:t>
            </a:r>
            <a:r>
              <a:rPr lang="en-GB" dirty="0" smtClean="0"/>
              <a:t>methods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Portability</a:t>
            </a:r>
          </a:p>
          <a:p>
            <a:pPr lvl="1"/>
            <a:r>
              <a:rPr lang="en-US" dirty="0"/>
              <a:t>Your core business logic is implemented </a:t>
            </a:r>
            <a:r>
              <a:rPr lang="en-US" i="1" dirty="0"/>
              <a:t>once</a:t>
            </a:r>
            <a:r>
              <a:rPr lang="en-US" dirty="0"/>
              <a:t> and runs anywhere</a:t>
            </a:r>
          </a:p>
          <a:p>
            <a:r>
              <a:rPr lang="en-US" sz="2600" dirty="0"/>
              <a:t>Leverage</a:t>
            </a:r>
          </a:p>
          <a:p>
            <a:pPr lvl="1"/>
            <a:r>
              <a:rPr lang="en-US" dirty="0"/>
              <a:t>Your core code is decoupled from volatile infrastructure</a:t>
            </a:r>
          </a:p>
          <a:p>
            <a:r>
              <a:rPr lang="en-US" sz="2600" dirty="0"/>
              <a:t>Consistency</a:t>
            </a:r>
          </a:p>
          <a:p>
            <a:pPr lvl="1"/>
            <a:r>
              <a:rPr lang="en-US" dirty="0"/>
              <a:t>Common configuration strategy everywhere</a:t>
            </a:r>
          </a:p>
          <a:p>
            <a:r>
              <a:rPr lang="en-US" sz="2600" dirty="0"/>
              <a:t>Productivity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GB" dirty="0"/>
              <a:t>Don’t need to reinvent your own infrastructure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0" y="365125"/>
            <a:ext cx="8074081" cy="5811838"/>
          </a:xfrm>
        </p:spPr>
      </p:pic>
    </p:spTree>
    <p:extLst>
      <p:ext uri="{BB962C8B-B14F-4D97-AF65-F5344CB8AC3E}">
        <p14:creationId xmlns:p14="http://schemas.microsoft.com/office/powerpoint/2010/main" val="4114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Why are we still writing …. 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JPA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jOOQ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4" y="1781000"/>
            <a:ext cx="3002845" cy="114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4" y="3215168"/>
            <a:ext cx="2947606" cy="60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0" y="4315143"/>
            <a:ext cx="4066667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CRUD</a:t>
            </a:r>
            <a:r>
              <a:rPr lang="en-US" dirty="0" smtClean="0"/>
              <a:t> Repositories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4" y="2901246"/>
            <a:ext cx="9611889" cy="1891496"/>
          </a:xfrm>
        </p:spPr>
      </p:pic>
    </p:spTree>
    <p:extLst>
      <p:ext uri="{BB962C8B-B14F-4D97-AF65-F5344CB8AC3E}">
        <p14:creationId xmlns:p14="http://schemas.microsoft.com/office/powerpoint/2010/main" val="7398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CRUD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JPA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Repositories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linkClick r:id="rId2"/>
              </a:rPr>
              <a:t>JpaRepository</a:t>
            </a:r>
            <a:r>
              <a:rPr lang="en-US" sz="1800" dirty="0"/>
              <a:t> extends </a:t>
            </a:r>
            <a:r>
              <a:rPr lang="en-US" sz="1800" dirty="0" err="1" smtClean="0">
                <a:hlinkClick r:id="rId3"/>
              </a:rPr>
              <a:t>PagingAndSortingRepository</a:t>
            </a:r>
            <a:r>
              <a:rPr lang="en-US" sz="1800" dirty="0"/>
              <a:t> which in turn extends </a:t>
            </a:r>
            <a:r>
              <a:rPr lang="en-US" sz="1800" dirty="0" err="1">
                <a:hlinkClick r:id="rId4"/>
              </a:rPr>
              <a:t>CrudRepository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err="1">
                <a:hlinkClick r:id="rId4"/>
              </a:rPr>
              <a:t>CrudRepository</a:t>
            </a:r>
            <a:r>
              <a:rPr lang="en-US" sz="1800" dirty="0"/>
              <a:t> mainly provides </a:t>
            </a:r>
            <a:r>
              <a:rPr lang="en-US" sz="1800" dirty="0">
                <a:solidFill>
                  <a:srgbClr val="0070C0"/>
                </a:solidFill>
              </a:rPr>
              <a:t>CRUD</a:t>
            </a:r>
            <a:r>
              <a:rPr lang="en-US" sz="1800" dirty="0"/>
              <a:t> </a:t>
            </a:r>
            <a:r>
              <a:rPr lang="en-US" sz="1800" dirty="0" smtClean="0"/>
              <a:t>functions</a:t>
            </a:r>
          </a:p>
          <a:p>
            <a:endParaRPr lang="en-US" sz="1800" dirty="0"/>
          </a:p>
          <a:p>
            <a:r>
              <a:rPr lang="en-US" sz="1800" dirty="0" err="1">
                <a:hlinkClick r:id="rId3"/>
              </a:rPr>
              <a:t>PagingAndSortingRepository</a:t>
            </a:r>
            <a:r>
              <a:rPr lang="en-US" sz="1800" dirty="0"/>
              <a:t> provide methods to do pagination and sorting records.</a:t>
            </a:r>
          </a:p>
          <a:p>
            <a:endParaRPr lang="en-US" sz="1800" dirty="0" smtClean="0"/>
          </a:p>
          <a:p>
            <a:r>
              <a:rPr lang="en-US" sz="1800" dirty="0" err="1">
                <a:hlinkClick r:id="rId2"/>
              </a:rPr>
              <a:t>JpaRepository</a:t>
            </a:r>
            <a:r>
              <a:rPr lang="en-US" sz="1800" dirty="0"/>
              <a:t> provides some </a:t>
            </a:r>
            <a:r>
              <a:rPr lang="en-US" sz="1800" dirty="0">
                <a:solidFill>
                  <a:srgbClr val="0070C0"/>
                </a:solidFill>
              </a:rPr>
              <a:t>JPA</a:t>
            </a:r>
            <a:r>
              <a:rPr lang="en-US" sz="1800" dirty="0"/>
              <a:t> related method such as flushing the persistence context and delete record in a batch.</a:t>
            </a:r>
          </a:p>
          <a:p>
            <a:endParaRPr lang="en-US" dirty="0" smtClean="0"/>
          </a:p>
          <a:p>
            <a:r>
              <a:rPr lang="en-US" sz="2000" dirty="0"/>
              <a:t>Because of the inheritance mentioned above,  </a:t>
            </a:r>
            <a:r>
              <a:rPr lang="en-US" sz="2000" dirty="0" err="1">
                <a:solidFill>
                  <a:srgbClr val="0070C0"/>
                </a:solidFill>
              </a:rPr>
              <a:t>JpaRepository</a:t>
            </a:r>
            <a:r>
              <a:rPr lang="en-US" sz="2000" dirty="0"/>
              <a:t> will have all the functions of </a:t>
            </a:r>
            <a:r>
              <a:rPr lang="en-US" sz="2000" dirty="0" err="1">
                <a:solidFill>
                  <a:srgbClr val="0070C0"/>
                </a:solidFill>
              </a:rPr>
              <a:t>CrudRepository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0070C0"/>
                </a:solidFill>
              </a:rPr>
              <a:t>PagingAndSortingRepository</a:t>
            </a:r>
            <a:r>
              <a:rPr lang="en-US" sz="2000" dirty="0"/>
              <a:t>. So if you don't need the repository to have the functions provided by </a:t>
            </a:r>
            <a:r>
              <a:rPr lang="en-US" sz="2000" dirty="0" err="1">
                <a:solidFill>
                  <a:srgbClr val="0070C0"/>
                </a:solidFill>
              </a:rPr>
              <a:t>JpaRepository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0070C0"/>
                </a:solidFill>
              </a:rPr>
              <a:t>PagingAndSortingRepository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, use </a:t>
            </a:r>
            <a:r>
              <a:rPr lang="en-US" sz="2000" dirty="0" err="1">
                <a:solidFill>
                  <a:srgbClr val="0070C0"/>
                </a:solidFill>
              </a:rPr>
              <a:t>CrudRepository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5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619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RESTful </a:t>
            </a:r>
            <a:r>
              <a:rPr lang="en-US" b="1" dirty="0" err="1" smtClean="0">
                <a:solidFill>
                  <a:srgbClr val="00B050"/>
                </a:solidFill>
              </a:rPr>
              <a:t>WebService</a:t>
            </a:r>
            <a:r>
              <a:rPr lang="en-US" b="1" dirty="0" smtClean="0">
                <a:solidFill>
                  <a:srgbClr val="00B050"/>
                </a:solidFill>
              </a:rPr>
              <a:t> Application - Demo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56" y="460553"/>
            <a:ext cx="5079888" cy="15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CONCLUSION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designing web services through adopting </a:t>
            </a:r>
            <a:r>
              <a:rPr lang="en-US" dirty="0">
                <a:solidFill>
                  <a:srgbClr val="0070C0"/>
                </a:solidFill>
              </a:rPr>
              <a:t>RESTful</a:t>
            </a:r>
            <a:r>
              <a:rPr lang="en-US" dirty="0"/>
              <a:t> guidelines and best </a:t>
            </a:r>
            <a:r>
              <a:rPr lang="en-US" dirty="0" err="1" smtClean="0"/>
              <a:t>practices,your</a:t>
            </a:r>
            <a:r>
              <a:rPr lang="en-US" dirty="0" smtClean="0"/>
              <a:t> </a:t>
            </a:r>
            <a:r>
              <a:rPr lang="en-US" dirty="0"/>
              <a:t>application can best utilize the in-built features of a web platform and </a:t>
            </a:r>
            <a:r>
              <a:rPr lang="en-US" dirty="0" smtClean="0"/>
              <a:t>the HTTP </a:t>
            </a:r>
            <a:r>
              <a:rPr lang="en-US" dirty="0"/>
              <a:t>protocol.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REST</a:t>
            </a:r>
            <a:r>
              <a:rPr lang="en-US" dirty="0" smtClean="0"/>
              <a:t> </a:t>
            </a:r>
            <a:r>
              <a:rPr lang="en-US" dirty="0"/>
              <a:t>provides a superb way to implement services with inherited </a:t>
            </a:r>
            <a:r>
              <a:rPr lang="en-US" dirty="0" smtClean="0"/>
              <a:t>features such </a:t>
            </a:r>
            <a:r>
              <a:rPr lang="en-US" dirty="0"/>
              <a:t>as uniform interface and caching.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Developers </a:t>
            </a:r>
            <a:r>
              <a:rPr lang="en-US" dirty="0"/>
              <a:t>can enhance productivity and </a:t>
            </a:r>
            <a:r>
              <a:rPr lang="en-US" dirty="0" smtClean="0"/>
              <a:t>develop loosely </a:t>
            </a:r>
            <a:r>
              <a:rPr lang="en-US" dirty="0"/>
              <a:t>coupled web services by adopting the best </a:t>
            </a:r>
            <a:r>
              <a:rPr lang="en-US" dirty="0">
                <a:solidFill>
                  <a:srgbClr val="0070C0"/>
                </a:solidFill>
              </a:rPr>
              <a:t>REST</a:t>
            </a:r>
            <a:r>
              <a:rPr lang="en-US" dirty="0"/>
              <a:t> practices.</a:t>
            </a:r>
          </a:p>
        </p:txBody>
      </p:sp>
    </p:spTree>
    <p:extLst>
      <p:ext uri="{BB962C8B-B14F-4D97-AF65-F5344CB8AC3E}">
        <p14:creationId xmlns:p14="http://schemas.microsoft.com/office/powerpoint/2010/main" val="23754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Objectives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At the end of this presentation, the participant will be able to:</a:t>
            </a:r>
          </a:p>
          <a:p>
            <a:r>
              <a:rPr lang="en-US" sz="2400" dirty="0" smtClean="0"/>
              <a:t>Understand the basics of the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HTTP</a:t>
            </a:r>
            <a:r>
              <a:rPr lang="en-US" sz="2400" dirty="0" smtClean="0"/>
              <a:t> protocol.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REST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70C0"/>
                </a:solidFill>
              </a:rPr>
              <a:t>SOAP</a:t>
            </a:r>
            <a:r>
              <a:rPr lang="en-US" sz="2400" dirty="0"/>
              <a:t>;  When to choose </a:t>
            </a:r>
            <a:r>
              <a:rPr lang="en-US" sz="2400" dirty="0">
                <a:solidFill>
                  <a:srgbClr val="FF0000"/>
                </a:solidFill>
              </a:rPr>
              <a:t>REST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Understand how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REST</a:t>
            </a:r>
            <a:r>
              <a:rPr lang="en-US" sz="2400" dirty="0" smtClean="0"/>
              <a:t> web services  fit onto the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HTTP</a:t>
            </a:r>
            <a:r>
              <a:rPr lang="en-US" sz="2400" dirty="0" smtClean="0"/>
              <a:t> protocol.</a:t>
            </a:r>
          </a:p>
          <a:p>
            <a:r>
              <a:rPr lang="en-US" sz="2400" b="1" dirty="0" smtClean="0"/>
              <a:t>RESTful Spring Data Web Service (demo)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Hypersonic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sz="2400" dirty="0" smtClean="0"/>
              <a:t> database -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Runtime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CRUD</a:t>
            </a:r>
            <a:r>
              <a:rPr lang="en-US" dirty="0" smtClean="0"/>
              <a:t> Repositories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>
                <a:solidFill>
                  <a:srgbClr val="00B050"/>
                </a:solidFill>
              </a:rPr>
              <a:t>REST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 stands for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presentational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tate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ransfer</a:t>
            </a:r>
          </a:p>
          <a:p>
            <a:pPr marL="0" indent="0">
              <a:buNone/>
            </a:pPr>
            <a:r>
              <a:rPr lang="en-US" dirty="0" smtClean="0"/>
              <a:t>REST </a:t>
            </a:r>
            <a:r>
              <a:rPr lang="en-US" dirty="0"/>
              <a:t>is an architectural style, </a:t>
            </a:r>
            <a:r>
              <a:rPr lang="en-US" dirty="0" smtClean="0"/>
              <a:t>which </a:t>
            </a:r>
            <a:r>
              <a:rPr lang="en-US" dirty="0"/>
              <a:t>provides direction for building distributed and loosely coupled services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REST is not linked to any particular platform or technology - it's an idea to </a:t>
            </a:r>
            <a:r>
              <a:rPr lang="en-US" dirty="0" smtClean="0"/>
              <a:t>develop </a:t>
            </a:r>
            <a:r>
              <a:rPr lang="en-US" dirty="0"/>
              <a:t>services to function similar to the </a:t>
            </a:r>
            <a:r>
              <a:rPr lang="en-US" dirty="0" smtClean="0"/>
              <a:t>Web. </a:t>
            </a:r>
            <a:endParaRPr lang="en-US" sz="2400" dirty="0" smtClean="0"/>
          </a:p>
          <a:p>
            <a:r>
              <a:rPr lang="en-US" sz="2400" dirty="0" smtClean="0"/>
              <a:t>REST web services communicate over the HTTP specification, using HTTP vocabulary:</a:t>
            </a:r>
            <a:endParaRPr lang="en-US" sz="1800" dirty="0" smtClean="0"/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en-US" dirty="0" smtClean="0"/>
              <a:t> (GET, POST, etc.)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URI</a:t>
            </a:r>
            <a:r>
              <a:rPr lang="en-US" dirty="0" smtClean="0"/>
              <a:t> syntax (paths, parameters, etc.)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</a:t>
            </a:r>
            <a:r>
              <a:rPr lang="en-US" dirty="0" smtClean="0"/>
              <a:t> types (xml, </a:t>
            </a:r>
            <a:r>
              <a:rPr lang="en-US" dirty="0" err="1" smtClean="0"/>
              <a:t>json</a:t>
            </a:r>
            <a:r>
              <a:rPr lang="en-US" dirty="0" smtClean="0"/>
              <a:t>, html, plain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en-US" dirty="0" smtClean="0"/>
              <a:t> Response codes.</a:t>
            </a:r>
            <a:endParaRPr lang="en-US" sz="2800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>
                <a:solidFill>
                  <a:srgbClr val="00B050"/>
                </a:solidFill>
              </a:rPr>
              <a:t>REST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</a:t>
            </a:r>
          </a:p>
          <a:p>
            <a:pPr lvl="1"/>
            <a:r>
              <a:rPr lang="en-US" dirty="0" smtClean="0"/>
              <a:t>Clients possess the information necessary to identify, modify, and/or delete a web resource.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All resource state information is stored on the client.</a:t>
            </a:r>
          </a:p>
          <a:p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Client state is passed from the client to the service through HTTP.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b="1" dirty="0" smtClean="0">
                <a:solidFill>
                  <a:srgbClr val="00B050"/>
                </a:solidFill>
              </a:rPr>
              <a:t>REST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dirty="0" smtClean="0"/>
              <a:t>The six characteristics of REST: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Uniform interface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Decoupled client-server interaction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Stateless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Cacheable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Layered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Extensible through code on demand (optional)</a:t>
            </a:r>
          </a:p>
          <a:p>
            <a:pPr marL="114300" indent="0">
              <a:spcBef>
                <a:spcPts val="1400"/>
              </a:spcBef>
              <a:buNone/>
            </a:pPr>
            <a:r>
              <a:rPr lang="en-US" dirty="0"/>
              <a:t>* Services that do not conform to the above required </a:t>
            </a:r>
            <a:r>
              <a:rPr lang="en-US" dirty="0" err="1"/>
              <a:t>contstraints</a:t>
            </a:r>
            <a:r>
              <a:rPr lang="en-US" dirty="0"/>
              <a:t> are not strictly RESTful web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REST</a:t>
            </a:r>
            <a:r>
              <a:rPr lang="en-US" dirty="0" smtClean="0"/>
              <a:t>  Vs.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SOAP</a:t>
            </a:r>
            <a:r>
              <a:rPr lang="en-US" dirty="0" smtClean="0"/>
              <a:t>: When to choose </a:t>
            </a:r>
            <a:r>
              <a:rPr lang="en-US" dirty="0" smtClean="0">
                <a:solidFill>
                  <a:srgbClr val="FF0000"/>
                </a:solidFill>
              </a:rPr>
              <a:t>REST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Object Access Protocol (SOAP) depends primarily on XML to provide messaging services.</a:t>
            </a:r>
          </a:p>
          <a:p>
            <a:r>
              <a:rPr lang="en-US" sz="2400" dirty="0"/>
              <a:t>SOAP uses different protocols for communication, such as HTTP, SMTP or FTP.</a:t>
            </a:r>
          </a:p>
          <a:p>
            <a:endParaRPr lang="en-US" sz="2400" dirty="0"/>
          </a:p>
          <a:p>
            <a:r>
              <a:rPr lang="en-US" sz="2400" dirty="0"/>
              <a:t>REST on the other hand, is an architectural style, which uses existing HTTP actions and methods and </a:t>
            </a:r>
            <a:r>
              <a:rPr lang="en-US" sz="2400" dirty="0" smtClean="0"/>
              <a:t>does </a:t>
            </a:r>
            <a:r>
              <a:rPr lang="en-US" sz="2400" dirty="0"/>
              <a:t>not create any new standards. SOAP on the other hand, is a protocol.</a:t>
            </a:r>
          </a:p>
        </p:txBody>
      </p:sp>
      <p:grpSp>
        <p:nvGrpSpPr>
          <p:cNvPr id="23" name="CommandPrompt"/>
          <p:cNvGrpSpPr/>
          <p:nvPr>
            <p:custDataLst>
              <p:custData r:id="rId1"/>
            </p:custDataLst>
          </p:nvPr>
        </p:nvGrpSpPr>
        <p:grpSpPr>
          <a:xfrm>
            <a:off x="1936193" y="1542117"/>
            <a:ext cx="7678744" cy="4159735"/>
            <a:chOff x="2170981" y="2010944"/>
            <a:chExt cx="4779345" cy="2794936"/>
          </a:xfrm>
        </p:grpSpPr>
        <p:grpSp>
          <p:nvGrpSpPr>
            <p:cNvPr id="25" name="Minimize - Maximize - Close"/>
            <p:cNvGrpSpPr/>
            <p:nvPr/>
          </p:nvGrpSpPr>
          <p:grpSpPr>
            <a:xfrm>
              <a:off x="6899599" y="2031423"/>
              <a:ext cx="44051" cy="51200"/>
              <a:chOff x="9728652" y="96615"/>
              <a:chExt cx="44051" cy="51200"/>
            </a:xfrm>
          </p:grpSpPr>
          <p:cxnSp>
            <p:nvCxnSpPr>
              <p:cNvPr id="33" name="X2"/>
              <p:cNvCxnSpPr>
                <a:cxnSpLocks/>
              </p:cNvCxnSpPr>
              <p:nvPr/>
            </p:nvCxnSpPr>
            <p:spPr>
              <a:xfrm>
                <a:off x="9728653" y="96615"/>
                <a:ext cx="44050" cy="5119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X1"/>
              <p:cNvCxnSpPr>
                <a:cxnSpLocks/>
              </p:cNvCxnSpPr>
              <p:nvPr/>
            </p:nvCxnSpPr>
            <p:spPr>
              <a:xfrm flipH="1">
                <a:off x="9728652" y="96616"/>
                <a:ext cx="44050" cy="5119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6897536" y="2181918"/>
              <a:ext cx="52790" cy="2623962"/>
              <a:chOff x="469942" y="1284112"/>
              <a:chExt cx="52790" cy="2623962"/>
            </a:xfrm>
          </p:grpSpPr>
          <p:sp>
            <p:nvSpPr>
              <p:cNvPr id="31" name="UpArrow"/>
              <p:cNvSpPr>
                <a:spLocks/>
              </p:cNvSpPr>
              <p:nvPr/>
            </p:nvSpPr>
            <p:spPr>
              <a:xfrm>
                <a:off x="472126" y="1284112"/>
                <a:ext cx="50606" cy="32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ownArrow"/>
              <p:cNvSpPr>
                <a:spLocks/>
              </p:cNvSpPr>
              <p:nvPr/>
            </p:nvSpPr>
            <p:spPr>
              <a:xfrm rot="10800000">
                <a:off x="469942" y="3875307"/>
                <a:ext cx="50606" cy="327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WindowIcon"/>
            <p:cNvSpPr>
              <a:spLocks/>
            </p:cNvSpPr>
            <p:nvPr/>
          </p:nvSpPr>
          <p:spPr>
            <a:xfrm>
              <a:off x="2170981" y="2010944"/>
              <a:ext cx="82348" cy="92157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6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14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REST</a:t>
            </a:r>
            <a:r>
              <a:rPr lang="en-US" dirty="0"/>
              <a:t> is more flexible compared to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SOAP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web services. It has following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r>
              <a:rPr lang="en-US" dirty="0"/>
              <a:t> over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SOAP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664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SOAP uses only XML for messages</a:t>
            </a:r>
            <a:r>
              <a:rPr lang="en-US" dirty="0" smtClean="0"/>
              <a:t>,  </a:t>
            </a:r>
            <a:r>
              <a:rPr lang="en-US" dirty="0"/>
              <a:t>REST supports different </a:t>
            </a:r>
            <a:r>
              <a:rPr lang="en-US" dirty="0" smtClean="0">
                <a:solidFill>
                  <a:srgbClr val="0070C0"/>
                </a:solidFill>
              </a:rPr>
              <a:t>formats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REST messages are smaller in size and consume </a:t>
            </a:r>
            <a:r>
              <a:rPr lang="en-US" dirty="0">
                <a:solidFill>
                  <a:srgbClr val="0070C0"/>
                </a:solidFill>
              </a:rPr>
              <a:t>lesser </a:t>
            </a:r>
            <a:r>
              <a:rPr lang="en-US" dirty="0" err="1">
                <a:solidFill>
                  <a:srgbClr val="0070C0"/>
                </a:solidFill>
              </a:rPr>
              <a:t>bandwith</a:t>
            </a:r>
            <a:r>
              <a:rPr lang="en-US" dirty="0">
                <a:solidFill>
                  <a:srgbClr val="0070C0"/>
                </a:solidFill>
              </a:rPr>
              <a:t>.  </a:t>
            </a:r>
          </a:p>
          <a:p>
            <a:r>
              <a:rPr lang="en-US" dirty="0" smtClean="0"/>
              <a:t> </a:t>
            </a:r>
            <a:r>
              <a:rPr lang="en-US" dirty="0"/>
              <a:t>REST if better in terms of performance with </a:t>
            </a:r>
            <a:r>
              <a:rPr lang="en-US" dirty="0">
                <a:solidFill>
                  <a:srgbClr val="0070C0"/>
                </a:solidFill>
              </a:rPr>
              <a:t>better caching </a:t>
            </a:r>
            <a:r>
              <a:rPr lang="en-US" dirty="0"/>
              <a:t>support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less coupling between REST Clients (browsers) and Servers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REST should be </a:t>
            </a:r>
            <a:r>
              <a:rPr lang="en-US" dirty="0" err="1">
                <a:solidFill>
                  <a:srgbClr val="0070C0"/>
                </a:solidFill>
              </a:rPr>
              <a:t>choosen</a:t>
            </a:r>
            <a:r>
              <a:rPr lang="en-US" dirty="0">
                <a:solidFill>
                  <a:srgbClr val="0070C0"/>
                </a:solidFill>
              </a:rPr>
              <a:t> when you have to develop a highly secure and complex API, </a:t>
            </a:r>
            <a:r>
              <a:rPr lang="en-US" dirty="0" smtClean="0">
                <a:solidFill>
                  <a:srgbClr val="0070C0"/>
                </a:solidFill>
              </a:rPr>
              <a:t>which </a:t>
            </a:r>
            <a:r>
              <a:rPr lang="en-US" dirty="0">
                <a:solidFill>
                  <a:srgbClr val="0070C0"/>
                </a:solidFill>
              </a:rPr>
              <a:t>supports different protocols.</a:t>
            </a:r>
          </a:p>
          <a:p>
            <a:r>
              <a:rPr lang="en-US" dirty="0"/>
              <a:t>Although SOAP may be a good choice, REST may be better when you have to develop </a:t>
            </a:r>
            <a:r>
              <a:rPr lang="en-US" dirty="0" err="1"/>
              <a:t>lighweight</a:t>
            </a:r>
            <a:endParaRPr lang="en-US" dirty="0"/>
          </a:p>
          <a:p>
            <a:r>
              <a:rPr lang="en-US" dirty="0"/>
              <a:t>APIs with great performance and support for </a:t>
            </a:r>
            <a:r>
              <a:rPr lang="en-US" dirty="0">
                <a:solidFill>
                  <a:srgbClr val="0070C0"/>
                </a:solidFill>
              </a:rPr>
              <a:t>CRUD</a:t>
            </a:r>
            <a:r>
              <a:rPr lang="en-US" dirty="0"/>
              <a:t> operations.</a:t>
            </a:r>
          </a:p>
        </p:txBody>
      </p:sp>
    </p:spTree>
    <p:extLst>
      <p:ext uri="{BB962C8B-B14F-4D97-AF65-F5344CB8AC3E}">
        <p14:creationId xmlns:p14="http://schemas.microsoft.com/office/powerpoint/2010/main" val="34630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17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49" y="662781"/>
            <a:ext cx="9661736" cy="5747333"/>
          </a:xfrm>
        </p:spPr>
      </p:pic>
    </p:spTree>
    <p:extLst>
      <p:ext uri="{BB962C8B-B14F-4D97-AF65-F5344CB8AC3E}">
        <p14:creationId xmlns:p14="http://schemas.microsoft.com/office/powerpoint/2010/main" val="757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3E1ECA7B-DC60-4C5E-9247-2C6FAC2F6B6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D3AF17-8DCD-4BBC-ACF6-41547FF0BB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1278</Words>
  <Application>Microsoft Office PowerPoint</Application>
  <PresentationFormat>Widescreen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RESTful  Web Services with Spring</vt:lpstr>
      <vt:lpstr>Who am I ?</vt:lpstr>
      <vt:lpstr>Objectives</vt:lpstr>
      <vt:lpstr>Introduction to REST</vt:lpstr>
      <vt:lpstr>Introduction to REST</vt:lpstr>
      <vt:lpstr>Introduction to REST</vt:lpstr>
      <vt:lpstr>REST  Vs. SOAP: When to choose REST ?</vt:lpstr>
      <vt:lpstr>REST is more flexible compared to SOAP web services. It has following benefits over SOAP:</vt:lpstr>
      <vt:lpstr>PowerPoint Presentation</vt:lpstr>
      <vt:lpstr>HTTP-REST Request Basics</vt:lpstr>
      <vt:lpstr>HTTP Requests and Responses</vt:lpstr>
      <vt:lpstr>HTTP-REST Request Basics</vt:lpstr>
      <vt:lpstr>HTTP-REST Response Basics</vt:lpstr>
      <vt:lpstr>HTTP-REST Response Basics</vt:lpstr>
      <vt:lpstr>A typical HTTP REST URL</vt:lpstr>
      <vt:lpstr>HTTP and REST</vt:lpstr>
      <vt:lpstr>Producing REST Services</vt:lpstr>
      <vt:lpstr>What does Spring offer?</vt:lpstr>
      <vt:lpstr>What does Spring offer?</vt:lpstr>
      <vt:lpstr>What does Spring offer?</vt:lpstr>
      <vt:lpstr>Benefits</vt:lpstr>
      <vt:lpstr>PowerPoint Presentation</vt:lpstr>
      <vt:lpstr>Why are we still writing …. ?!</vt:lpstr>
      <vt:lpstr>CRUD Repositories</vt:lpstr>
      <vt:lpstr>CRUD and JPA Repositories </vt:lpstr>
      <vt:lpstr>RESTful WebService Application - 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 Web Services with Spring</dc:title>
  <dc:creator>JavaGuru</dc:creator>
  <cp:lastModifiedBy>JavaGuru</cp:lastModifiedBy>
  <cp:revision>83</cp:revision>
  <dcterms:created xsi:type="dcterms:W3CDTF">2017-05-17T15:46:07Z</dcterms:created>
  <dcterms:modified xsi:type="dcterms:W3CDTF">2017-05-19T18:58:15Z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