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6" r:id="rId2"/>
    <p:sldId id="257" r:id="rId3"/>
    <p:sldId id="270" r:id="rId4"/>
    <p:sldId id="267" r:id="rId5"/>
    <p:sldId id="269" r:id="rId6"/>
    <p:sldId id="259" r:id="rId7"/>
    <p:sldId id="260" r:id="rId8"/>
    <p:sldId id="261" r:id="rId9"/>
    <p:sldId id="264" r:id="rId10"/>
    <p:sldId id="268" r:id="rId11"/>
    <p:sldId id="263"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89339C0-92D5-4BF8-BC65-E28C6C8E6FF4}" type="datetimeFigureOut">
              <a:rPr lang="en-CA" smtClean="0"/>
              <a:t>2023-02-24</a:t>
            </a:fld>
            <a:endParaRPr lang="en-CA"/>
          </a:p>
        </p:txBody>
      </p:sp>
      <p:sp>
        <p:nvSpPr>
          <p:cNvPr id="5" name="Footer Placeholder 4"/>
          <p:cNvSpPr>
            <a:spLocks noGrp="1"/>
          </p:cNvSpPr>
          <p:nvPr>
            <p:ph type="ftr" sz="quarter" idx="11"/>
          </p:nvPr>
        </p:nvSpPr>
        <p:spPr>
          <a:xfrm>
            <a:off x="1876424" y="5410201"/>
            <a:ext cx="5124886" cy="365125"/>
          </a:xfrm>
        </p:spPr>
        <p:txBody>
          <a:bodyPr/>
          <a:lstStyle/>
          <a:p>
            <a:endParaRPr lang="en-CA"/>
          </a:p>
        </p:txBody>
      </p:sp>
      <p:sp>
        <p:nvSpPr>
          <p:cNvPr id="6" name="Slide Number Placeholder 5"/>
          <p:cNvSpPr>
            <a:spLocks noGrp="1"/>
          </p:cNvSpPr>
          <p:nvPr>
            <p:ph type="sldNum" sz="quarter" idx="12"/>
          </p:nvPr>
        </p:nvSpPr>
        <p:spPr>
          <a:xfrm>
            <a:off x="9896911" y="5410199"/>
            <a:ext cx="771089" cy="365125"/>
          </a:xfrm>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355162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9339C0-92D5-4BF8-BC65-E28C6C8E6FF4}" type="datetimeFigureOut">
              <a:rPr lang="en-CA" smtClean="0"/>
              <a:t>2023-02-24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405251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9339C0-92D5-4BF8-BC65-E28C6C8E6FF4}" type="datetimeFigureOut">
              <a:rPr lang="en-CA" smtClean="0"/>
              <a:t>2023-02-24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415428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9339C0-92D5-4BF8-BC65-E28C6C8E6FF4}" type="datetimeFigureOut">
              <a:rPr lang="en-CA" smtClean="0"/>
              <a:t>2023-02-24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352B7A-E542-409E-8444-CFDD9813FDA0}" type="slidenum">
              <a:rPr lang="en-CA" smtClean="0"/>
              <a:t>‹#›</a:t>
            </a:fld>
            <a:endParaRPr lang="en-CA"/>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8246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9339C0-92D5-4BF8-BC65-E28C6C8E6FF4}" type="datetimeFigureOut">
              <a:rPr lang="en-CA" smtClean="0"/>
              <a:t>2023-02-24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1692611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89339C0-92D5-4BF8-BC65-E28C6C8E6FF4}" type="datetimeFigureOut">
              <a:rPr lang="en-CA" smtClean="0"/>
              <a:t>2023-02-24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1273121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89339C0-92D5-4BF8-BC65-E28C6C8E6FF4}" type="datetimeFigureOut">
              <a:rPr lang="en-CA" smtClean="0"/>
              <a:t>2023-02-24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4231523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339C0-92D5-4BF8-BC65-E28C6C8E6FF4}" type="datetimeFigureOut">
              <a:rPr lang="en-CA" smtClean="0"/>
              <a:t>2023-02-24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4115227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339C0-92D5-4BF8-BC65-E28C6C8E6FF4}" type="datetimeFigureOut">
              <a:rPr lang="en-CA" smtClean="0"/>
              <a:t>2023-02-24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268162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9339C0-92D5-4BF8-BC65-E28C6C8E6FF4}" type="datetimeFigureOut">
              <a:rPr lang="en-CA" smtClean="0"/>
              <a:t>2023-02-24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416148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9339C0-92D5-4BF8-BC65-E28C6C8E6FF4}" type="datetimeFigureOut">
              <a:rPr lang="en-CA" smtClean="0"/>
              <a:t>2023-02-24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62131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9339C0-92D5-4BF8-BC65-E28C6C8E6FF4}" type="datetimeFigureOut">
              <a:rPr lang="en-CA" smtClean="0"/>
              <a:t>2023-02-24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74927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339C0-92D5-4BF8-BC65-E28C6C8E6FF4}" type="datetimeFigureOut">
              <a:rPr lang="en-CA" smtClean="0"/>
              <a:t>2023-02-24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396926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9339C0-92D5-4BF8-BC65-E28C6C8E6FF4}" type="datetimeFigureOut">
              <a:rPr lang="en-CA" smtClean="0"/>
              <a:t>2023-02-24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3535697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339C0-92D5-4BF8-BC65-E28C6C8E6FF4}" type="datetimeFigureOut">
              <a:rPr lang="en-CA" smtClean="0"/>
              <a:t>2023-02-24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308228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9339C0-92D5-4BF8-BC65-E28C6C8E6FF4}" type="datetimeFigureOut">
              <a:rPr lang="en-CA" smtClean="0"/>
              <a:t>2023-02-24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123097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9339C0-92D5-4BF8-BC65-E28C6C8E6FF4}" type="datetimeFigureOut">
              <a:rPr lang="en-CA" smtClean="0"/>
              <a:t>2023-02-24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D352B7A-E542-409E-8444-CFDD9813FDA0}" type="slidenum">
              <a:rPr lang="en-CA" smtClean="0"/>
              <a:t>‹#›</a:t>
            </a:fld>
            <a:endParaRPr lang="en-CA"/>
          </a:p>
        </p:txBody>
      </p:sp>
    </p:spTree>
    <p:extLst>
      <p:ext uri="{BB962C8B-B14F-4D97-AF65-F5344CB8AC3E}">
        <p14:creationId xmlns:p14="http://schemas.microsoft.com/office/powerpoint/2010/main" val="354057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9339C0-92D5-4BF8-BC65-E28C6C8E6FF4}" type="datetimeFigureOut">
              <a:rPr lang="en-CA" smtClean="0"/>
              <a:t>2023-02-24</a:t>
            </a:fld>
            <a:endParaRPr lang="en-CA"/>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D352B7A-E542-409E-8444-CFDD9813FDA0}" type="slidenum">
              <a:rPr lang="en-CA" smtClean="0"/>
              <a:t>‹#›</a:t>
            </a:fld>
            <a:endParaRPr lang="en-CA"/>
          </a:p>
        </p:txBody>
      </p:sp>
    </p:spTree>
    <p:extLst>
      <p:ext uri="{BB962C8B-B14F-4D97-AF65-F5344CB8AC3E}">
        <p14:creationId xmlns:p14="http://schemas.microsoft.com/office/powerpoint/2010/main" val="3176088477"/>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meerkat.cv/a-study-on-beer-logo-detection-and-analysis-on-social-media-9ab2dab0014c" TargetMode="External"/><Relationship Id="rId2" Type="http://schemas.openxmlformats.org/officeDocument/2006/relationships/hyperlink" Target="https://www.researchgate.net/publication/354507140_Logo_Infringement_Detection_using_Machine_Learn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3FCCC06-E616-245F-1FB4-62B925C065F0}"/>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b="1" dirty="0">
                <a:latin typeface="Times New Roman" panose="02020603050405020304" pitchFamily="18" charset="0"/>
                <a:cs typeface="Times New Roman" panose="02020603050405020304" pitchFamily="18" charset="0"/>
              </a:rPr>
              <a:t>Fake Brand Logo Detection</a:t>
            </a:r>
          </a:p>
        </p:txBody>
      </p:sp>
      <p:sp>
        <p:nvSpPr>
          <p:cNvPr id="6" name="TextBox 5">
            <a:extLst>
              <a:ext uri="{FF2B5EF4-FFF2-40B4-BE49-F238E27FC236}">
                <a16:creationId xmlns:a16="http://schemas.microsoft.com/office/drawing/2014/main" id="{7F8F5F87-A8B7-2C5D-02F5-846062E033E9}"/>
              </a:ext>
            </a:extLst>
          </p:cNvPr>
          <p:cNvSpPr txBox="1"/>
          <p:nvPr/>
        </p:nvSpPr>
        <p:spPr>
          <a:xfrm>
            <a:off x="7886701" y="2097088"/>
            <a:ext cx="3160710" cy="3694113"/>
          </a:xfrm>
          <a:prstGeom prst="rect">
            <a:avLst/>
          </a:prstGeom>
        </p:spPr>
        <p:txBody>
          <a:bodyPr vert="horz" lIns="91440" tIns="45720" rIns="91440" bIns="45720" rtlCol="0">
            <a:normAutofit/>
          </a:bodyPr>
          <a:lstStyle/>
          <a:p>
            <a:pPr defTabSz="914400">
              <a:lnSpc>
                <a:spcPct val="120000"/>
              </a:lnSpc>
              <a:spcAft>
                <a:spcPts val="600"/>
              </a:spcAft>
              <a:buSzPct val="125000"/>
            </a:pPr>
            <a:r>
              <a:rPr lang="en-US" sz="2000" dirty="0">
                <a:latin typeface="Times New Roman" panose="02020603050405020304" pitchFamily="18" charset="0"/>
                <a:cs typeface="Times New Roman" panose="02020603050405020304" pitchFamily="18" charset="0"/>
              </a:rPr>
              <a:t>Group members:</a:t>
            </a:r>
          </a:p>
          <a:p>
            <a:pPr indent="-228600" defTabSz="914400">
              <a:lnSpc>
                <a:spcPct val="120000"/>
              </a:lnSpc>
              <a:spcAft>
                <a:spcPts val="600"/>
              </a:spcAft>
              <a:buSzPct val="125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Delphina Dominic Carval </a:t>
            </a:r>
          </a:p>
          <a:p>
            <a:pPr indent="-228600" defTabSz="914400">
              <a:lnSpc>
                <a:spcPct val="120000"/>
              </a:lnSpc>
              <a:spcAft>
                <a:spcPts val="600"/>
              </a:spcAft>
              <a:buSzPct val="1250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Deelan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Joston</a:t>
            </a:r>
            <a:r>
              <a:rPr lang="en-US" sz="2000" dirty="0">
                <a:latin typeface="Times New Roman" panose="02020603050405020304" pitchFamily="18" charset="0"/>
                <a:cs typeface="Times New Roman" panose="02020603050405020304" pitchFamily="18" charset="0"/>
              </a:rPr>
              <a:t> Monteiro </a:t>
            </a:r>
          </a:p>
          <a:p>
            <a:pPr indent="-228600" defTabSz="914400">
              <a:lnSpc>
                <a:spcPct val="120000"/>
              </a:lnSpc>
              <a:spcAft>
                <a:spcPts val="600"/>
              </a:spcAft>
              <a:buSzPct val="1250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Akshay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Shaji</a:t>
            </a:r>
            <a:r>
              <a:rPr lang="en-US" sz="2000" dirty="0">
                <a:latin typeface="Times New Roman" panose="02020603050405020304" pitchFamily="18" charset="0"/>
                <a:cs typeface="Times New Roman" panose="02020603050405020304" pitchFamily="18" charset="0"/>
              </a:rPr>
              <a:t> </a:t>
            </a:r>
          </a:p>
          <a:p>
            <a:pPr indent="-228600" defTabSz="914400">
              <a:lnSpc>
                <a:spcPct val="120000"/>
              </a:lnSpc>
              <a:spcAft>
                <a:spcPts val="600"/>
              </a:spcAft>
              <a:buSzPct val="125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Sai Kumar </a:t>
            </a:r>
            <a:r>
              <a:rPr lang="en-US" sz="2000" dirty="0" err="1">
                <a:latin typeface="Times New Roman" panose="02020603050405020304" pitchFamily="18" charset="0"/>
                <a:cs typeface="Times New Roman" panose="02020603050405020304" pitchFamily="18" charset="0"/>
              </a:rPr>
              <a:t>Yamasani</a:t>
            </a:r>
            <a:endParaRPr lang="en-US" sz="2000" dirty="0">
              <a:latin typeface="Times New Roman" panose="02020603050405020304" pitchFamily="18" charset="0"/>
              <a:cs typeface="Times New Roman" panose="02020603050405020304" pitchFamily="18" charset="0"/>
            </a:endParaRPr>
          </a:p>
        </p:txBody>
      </p:sp>
      <p:grpSp>
        <p:nvGrpSpPr>
          <p:cNvPr id="42" name="Group 41">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3"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pic>
        <p:nvPicPr>
          <p:cNvPr id="8" name="Picture 7">
            <a:extLst>
              <a:ext uri="{FF2B5EF4-FFF2-40B4-BE49-F238E27FC236}">
                <a16:creationId xmlns:a16="http://schemas.microsoft.com/office/drawing/2014/main" id="{1246A491-1A07-C71C-7D86-33E1FFD42496}"/>
              </a:ext>
            </a:extLst>
          </p:cNvPr>
          <p:cNvPicPr>
            <a:picLocks noChangeAspect="1"/>
          </p:cNvPicPr>
          <p:nvPr/>
        </p:nvPicPr>
        <p:blipFill>
          <a:blip r:embed="rId2"/>
          <a:stretch>
            <a:fillRect/>
          </a:stretch>
        </p:blipFill>
        <p:spPr>
          <a:xfrm>
            <a:off x="2408602" y="2100384"/>
            <a:ext cx="5041537" cy="3336804"/>
          </a:xfrm>
          <a:prstGeom prst="rect">
            <a:avLst/>
          </a:prstGeom>
        </p:spPr>
      </p:pic>
    </p:spTree>
    <p:extLst>
      <p:ext uri="{BB962C8B-B14F-4D97-AF65-F5344CB8AC3E}">
        <p14:creationId xmlns:p14="http://schemas.microsoft.com/office/powerpoint/2010/main" val="1848845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D4A8109F-5091-A3A4-70DD-EDC1D5B48D4C}"/>
              </a:ext>
            </a:extLst>
          </p:cNvPr>
          <p:cNvSpPr>
            <a:spLocks noGrp="1"/>
          </p:cNvSpPr>
          <p:nvPr>
            <p:ph type="title"/>
          </p:nvPr>
        </p:nvSpPr>
        <p:spPr>
          <a:xfrm>
            <a:off x="1141413" y="618518"/>
            <a:ext cx="9905998" cy="1478570"/>
          </a:xfrm>
        </p:spPr>
        <p:txBody>
          <a:bodyPr>
            <a:normAutofit/>
          </a:bodyPr>
          <a:lstStyle/>
          <a:p>
            <a:r>
              <a:rPr lang="en-US" b="1" dirty="0">
                <a:latin typeface="Times New Roman" panose="02020603050405020304" pitchFamily="18" charset="0"/>
                <a:cs typeface="Times New Roman" panose="02020603050405020304" pitchFamily="18" charset="0"/>
              </a:rPr>
              <a:t>Ethical Concerns</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4F7D08-0A42-C976-2807-C40E9E56F3A2}"/>
              </a:ext>
            </a:extLst>
          </p:cNvPr>
          <p:cNvSpPr>
            <a:spLocks noGrp="1"/>
          </p:cNvSpPr>
          <p:nvPr>
            <p:ph idx="1"/>
          </p:nvPr>
        </p:nvSpPr>
        <p:spPr>
          <a:xfrm>
            <a:off x="1141412" y="2249487"/>
            <a:ext cx="9905999" cy="3541714"/>
          </a:xfrm>
        </p:spPr>
        <p:txBody>
          <a:bodyPr>
            <a:normAutofit/>
          </a:bodyPr>
          <a:lstStyle/>
          <a:p>
            <a:r>
              <a:rPr lang="en-US">
                <a:latin typeface="Times New Roman" panose="02020603050405020304" pitchFamily="18" charset="0"/>
                <a:cs typeface="Times New Roman" panose="02020603050405020304" pitchFamily="18" charset="0"/>
              </a:rPr>
              <a:t>In our system, we will try to have high accuracy and reliability to avoid causing harm to legitimate brand owners or customers as false detections could result in financial losses or damage to brand reputation.</a:t>
            </a:r>
          </a:p>
          <a:p>
            <a:r>
              <a:rPr lang="en-US">
                <a:latin typeface="Times New Roman" panose="02020603050405020304" pitchFamily="18" charset="0"/>
                <a:cs typeface="Times New Roman" panose="02020603050405020304" pitchFamily="18" charset="0"/>
              </a:rPr>
              <a:t> We will make sure that the collected data is not used for any unintended purpose. </a:t>
            </a:r>
            <a:endParaRPr lang="en-CA">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512571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6AF60A4E-EEF9-DB7D-DE0D-14CD255B4222}"/>
              </a:ext>
            </a:extLst>
          </p:cNvPr>
          <p:cNvSpPr>
            <a:spLocks noGrp="1"/>
          </p:cNvSpPr>
          <p:nvPr>
            <p:ph type="title"/>
          </p:nvPr>
        </p:nvSpPr>
        <p:spPr>
          <a:xfrm>
            <a:off x="1141413" y="618518"/>
            <a:ext cx="9905998" cy="1478570"/>
          </a:xfrm>
        </p:spPr>
        <p:txBody>
          <a:bodyPr>
            <a:normAutofit/>
          </a:bodyPr>
          <a:lstStyle/>
          <a:p>
            <a:r>
              <a:rPr lang="en-US" b="1" dirty="0">
                <a:latin typeface="Times New Roman" panose="02020603050405020304" pitchFamily="18" charset="0"/>
                <a:cs typeface="Times New Roman" panose="02020603050405020304" pitchFamily="18" charset="0"/>
              </a:rPr>
              <a:t>Impact on stakeholders</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BFD635-4D7E-BE89-7579-7E15FDB094B5}"/>
              </a:ext>
            </a:extLst>
          </p:cNvPr>
          <p:cNvSpPr>
            <a:spLocks noGrp="1"/>
          </p:cNvSpPr>
          <p:nvPr>
            <p:ph idx="1"/>
          </p:nvPr>
        </p:nvSpPr>
        <p:spPr>
          <a:xfrm>
            <a:off x="1141412" y="2249487"/>
            <a:ext cx="9905999" cy="3541714"/>
          </a:xfrm>
        </p:spPr>
        <p:txBody>
          <a:bodyPr>
            <a:normAutofit/>
          </a:bodyPr>
          <a:lstStyle/>
          <a:p>
            <a:r>
              <a:rPr lang="en-US" sz="2200" dirty="0">
                <a:latin typeface="Times New Roman" panose="02020603050405020304" pitchFamily="18" charset="0"/>
                <a:cs typeface="Times New Roman" panose="02020603050405020304" pitchFamily="18" charset="0"/>
              </a:rPr>
              <a:t>Our primary stakeholders will be the Brand owners and customers. By detecting fake brand logos, brand owners can protect their reputation, copyright, and financial interests. </a:t>
            </a:r>
          </a:p>
          <a:p>
            <a:r>
              <a:rPr lang="en-US" sz="2200" dirty="0">
                <a:latin typeface="Times New Roman" panose="02020603050405020304" pitchFamily="18" charset="0"/>
                <a:cs typeface="Times New Roman" panose="02020603050405020304" pitchFamily="18" charset="0"/>
              </a:rPr>
              <a:t>Customers can also benefit from being able to identify genuine products and avoid being misled or scammed.</a:t>
            </a:r>
          </a:p>
          <a:p>
            <a:r>
              <a:rPr lang="en-US" sz="2200" dirty="0">
                <a:latin typeface="Times New Roman" panose="02020603050405020304" pitchFamily="18" charset="0"/>
                <a:cs typeface="Times New Roman" panose="02020603050405020304" pitchFamily="18" charset="0"/>
              </a:rPr>
              <a:t>Social media platforms such as Facebook, Instagram, and Twitter are also important stakeholders as they are major channels for advertising and brand promotion.</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CA" sz="2200"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633330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ADB5E522-5C75-0D39-2B74-4092B4E2F277}"/>
              </a:ext>
            </a:extLst>
          </p:cNvPr>
          <p:cNvSpPr>
            <a:spLocks noGrp="1"/>
          </p:cNvSpPr>
          <p:nvPr>
            <p:ph type="title"/>
          </p:nvPr>
        </p:nvSpPr>
        <p:spPr>
          <a:xfrm>
            <a:off x="1141413" y="618518"/>
            <a:ext cx="9905998" cy="1478570"/>
          </a:xfrm>
        </p:spPr>
        <p:txBody>
          <a:bodyPr>
            <a:normAutofit/>
          </a:bodyPr>
          <a:lstStyle/>
          <a:p>
            <a:r>
              <a:rPr lang="en-CA"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27E04E7-8B66-5B4A-EFBB-B26DC97BE271}"/>
              </a:ext>
            </a:extLst>
          </p:cNvPr>
          <p:cNvSpPr>
            <a:spLocks noGrp="1"/>
          </p:cNvSpPr>
          <p:nvPr>
            <p:ph idx="1"/>
          </p:nvPr>
        </p:nvSpPr>
        <p:spPr>
          <a:xfrm>
            <a:off x="1141412" y="2250281"/>
            <a:ext cx="9905999" cy="3541714"/>
          </a:xfrm>
        </p:spPr>
        <p:txBody>
          <a:bodyPr>
            <a:normAutofit/>
          </a:bodyPr>
          <a:lstStyle/>
          <a:p>
            <a:pPr marL="0" indent="0">
              <a:buNone/>
            </a:pPr>
            <a:r>
              <a:rPr lang="en-CA" dirty="0">
                <a:solidFill>
                  <a:schemeClr val="tx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https://www.researchgate.net/publication/354507140_Logo_Infringement_Detection_using_Machine_Learning</a:t>
            </a:r>
            <a:endParaRPr lang="en-CA" dirty="0">
              <a:solidFill>
                <a:schemeClr val="tx2"/>
              </a:solidFill>
              <a:latin typeface="Times New Roman" panose="02020603050405020304" pitchFamily="18" charset="0"/>
              <a:cs typeface="Times New Roman" panose="02020603050405020304" pitchFamily="18" charset="0"/>
            </a:endParaRPr>
          </a:p>
          <a:p>
            <a:pPr marL="0" indent="0">
              <a:buNone/>
            </a:pPr>
            <a:r>
              <a:rPr lang="en-CA"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https://medium.com/@meerkat.cv/a-study-on-beer-logo-detection-and-analysis-on-social-media-9ab2dab0014c</a:t>
            </a:r>
            <a:endParaRPr lang="en-CA" dirty="0">
              <a:solidFill>
                <a:schemeClr val="tx2"/>
              </a:solidFill>
              <a:latin typeface="Times New Roman" panose="02020603050405020304" pitchFamily="18" charset="0"/>
              <a:cs typeface="Times New Roman" panose="02020603050405020304" pitchFamily="18" charset="0"/>
            </a:endParaRPr>
          </a:p>
          <a:p>
            <a:pPr marL="0" indent="0">
              <a:buNone/>
            </a:pPr>
            <a:endParaRPr lang="en-CA" dirty="0">
              <a:solidFill>
                <a:schemeClr val="tx2"/>
              </a:solidFill>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67742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E8F2A51A-4E4B-21CC-1699-6A1F64D88E45}"/>
              </a:ext>
            </a:extLst>
          </p:cNvPr>
          <p:cNvSpPr>
            <a:spLocks noGrp="1"/>
          </p:cNvSpPr>
          <p:nvPr>
            <p:ph type="title"/>
          </p:nvPr>
        </p:nvSpPr>
        <p:spPr>
          <a:xfrm>
            <a:off x="1141413" y="618518"/>
            <a:ext cx="9905998" cy="1478570"/>
          </a:xfrm>
        </p:spPr>
        <p:txBody>
          <a:bodyPr>
            <a:normAutofit/>
          </a:bodyPr>
          <a:lstStyle/>
          <a:p>
            <a:r>
              <a:rPr lang="en-CA" b="1" dirty="0">
                <a:latin typeface="Times New Roman" panose="02020603050405020304" pitchFamily="18" charset="0"/>
                <a:cs typeface="Times New Roman" panose="02020603050405020304" pitchFamily="18" charset="0"/>
              </a:rPr>
              <a:t>INTRODUCTION</a:t>
            </a:r>
            <a:r>
              <a:rPr lang="en-CA" b="1" i="0" dirty="0">
                <a:effectLst/>
                <a:latin typeface="Times New Roman" panose="02020603050405020304" pitchFamily="18" charset="0"/>
                <a:cs typeface="Times New Roman" panose="02020603050405020304" pitchFamily="18" charset="0"/>
              </a:rPr>
              <a:t> </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0B104-D123-6C6D-7583-250FCB979130}"/>
              </a:ext>
            </a:extLst>
          </p:cNvPr>
          <p:cNvSpPr>
            <a:spLocks noGrp="1"/>
          </p:cNvSpPr>
          <p:nvPr>
            <p:ph idx="1"/>
          </p:nvPr>
        </p:nvSpPr>
        <p:spPr>
          <a:xfrm>
            <a:off x="1141412" y="2249487"/>
            <a:ext cx="9905999" cy="3541714"/>
          </a:xfrm>
        </p:spPr>
        <p:txBody>
          <a:bodyPr>
            <a:normAutofit/>
          </a:bodyPr>
          <a:lstStyle/>
          <a:p>
            <a:pPr>
              <a:lnSpc>
                <a:spcPct val="110000"/>
              </a:lnSpc>
            </a:pPr>
            <a:r>
              <a:rPr lang="en-US" sz="2200" b="0" i="0" dirty="0">
                <a:effectLst/>
                <a:latin typeface="Times New Roman" panose="02020603050405020304" pitchFamily="18" charset="0"/>
                <a:cs typeface="Times New Roman" panose="02020603050405020304" pitchFamily="18" charset="0"/>
              </a:rPr>
              <a:t>Fake brand logos, also known as counterfeit or knockoff logos, are logos that are intentionally designed to look like the logos of well-known brands but are not authorized or produced by the brand owner. These logos are often used to sell fake or low-quality products to unsuspecting consumers, which can harm the reputation of the brand and the safety of the consumer.</a:t>
            </a:r>
          </a:p>
          <a:p>
            <a:pPr>
              <a:lnSpc>
                <a:spcPct val="110000"/>
              </a:lnSpc>
            </a:pPr>
            <a:r>
              <a:rPr lang="en-US" sz="2200" b="0" i="0" dirty="0">
                <a:effectLst/>
                <a:latin typeface="Times New Roman" panose="02020603050405020304" pitchFamily="18" charset="0"/>
                <a:cs typeface="Times New Roman" panose="02020603050405020304" pitchFamily="18" charset="0"/>
              </a:rPr>
              <a:t>The problem of fake brand logos is widespread and can affect a wide range of industries, from fashion and luxury goods to electronics and pharmaceuticals. In fact, the global value of counterfeit goods is estimated to be in the hundreds of billions of dollars annually.</a:t>
            </a:r>
          </a:p>
          <a:p>
            <a:pPr>
              <a:lnSpc>
                <a:spcPct val="110000"/>
              </a:lnSpc>
            </a:pPr>
            <a:endParaRPr lang="en-CA" sz="2200"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2239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Map&#10;&#10;Description automatically generated">
            <a:extLst>
              <a:ext uri="{FF2B5EF4-FFF2-40B4-BE49-F238E27FC236}">
                <a16:creationId xmlns:a16="http://schemas.microsoft.com/office/drawing/2014/main" id="{07A76106-26DC-938D-62B0-8DAB8EFE3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949" y="405607"/>
            <a:ext cx="6347146" cy="4252588"/>
          </a:xfrm>
        </p:spPr>
      </p:pic>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7" name="TextBox 6">
            <a:extLst>
              <a:ext uri="{FF2B5EF4-FFF2-40B4-BE49-F238E27FC236}">
                <a16:creationId xmlns:a16="http://schemas.microsoft.com/office/drawing/2014/main" id="{5D29CCE7-4D22-F1F7-1228-58ACB461503D}"/>
              </a:ext>
            </a:extLst>
          </p:cNvPr>
          <p:cNvSpPr txBox="1"/>
          <p:nvPr/>
        </p:nvSpPr>
        <p:spPr>
          <a:xfrm>
            <a:off x="1432421" y="4880273"/>
            <a:ext cx="9162874" cy="646331"/>
          </a:xfrm>
          <a:prstGeom prst="rect">
            <a:avLst/>
          </a:prstGeom>
          <a:noFill/>
        </p:spPr>
        <p:txBody>
          <a:bodyPr wrap="square">
            <a:spAutoFit/>
          </a:bodyPr>
          <a:lstStyle/>
          <a:p>
            <a:r>
              <a:rPr lang="en-CA" dirty="0"/>
              <a:t>Research showed that most counterfeit products had produced in Asian countries. China and Hong Kong were the leading producers of counterfeit goods than the other countries.</a:t>
            </a:r>
          </a:p>
        </p:txBody>
      </p:sp>
    </p:spTree>
    <p:extLst>
      <p:ext uri="{BB962C8B-B14F-4D97-AF65-F5344CB8AC3E}">
        <p14:creationId xmlns:p14="http://schemas.microsoft.com/office/powerpoint/2010/main" val="347107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Graphical user interface, website&#10;&#10;Description automatically generated">
            <a:extLst>
              <a:ext uri="{FF2B5EF4-FFF2-40B4-BE49-F238E27FC236}">
                <a16:creationId xmlns:a16="http://schemas.microsoft.com/office/drawing/2014/main" id="{136F80FB-A941-6A51-5A1D-4BC83DAA75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393701"/>
            <a:ext cx="6523293" cy="4183062"/>
          </a:xfrm>
        </p:spPr>
      </p:pic>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
        <p:nvSpPr>
          <p:cNvPr id="7" name="TextBox 6">
            <a:extLst>
              <a:ext uri="{FF2B5EF4-FFF2-40B4-BE49-F238E27FC236}">
                <a16:creationId xmlns:a16="http://schemas.microsoft.com/office/drawing/2014/main" id="{5F17C7F6-2F32-00B1-0668-20AFA686BD05}"/>
              </a:ext>
            </a:extLst>
          </p:cNvPr>
          <p:cNvSpPr txBox="1"/>
          <p:nvPr/>
        </p:nvSpPr>
        <p:spPr>
          <a:xfrm>
            <a:off x="1371599" y="4961235"/>
            <a:ext cx="9139238" cy="646331"/>
          </a:xfrm>
          <a:prstGeom prst="rect">
            <a:avLst/>
          </a:prstGeom>
          <a:noFill/>
        </p:spPr>
        <p:txBody>
          <a:bodyPr wrap="square">
            <a:spAutoFit/>
          </a:bodyPr>
          <a:lstStyle/>
          <a:p>
            <a:r>
              <a:rPr lang="en-CA" dirty="0"/>
              <a:t>The most counterfeited category was handbags and wallets while the least counterfeiting category was automotive and transportation.</a:t>
            </a:r>
          </a:p>
        </p:txBody>
      </p:sp>
    </p:spTree>
    <p:extLst>
      <p:ext uri="{BB962C8B-B14F-4D97-AF65-F5344CB8AC3E}">
        <p14:creationId xmlns:p14="http://schemas.microsoft.com/office/powerpoint/2010/main" val="18213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69900">
              <a:srgbClr val="0D4878"/>
            </a:gs>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57"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8"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A7C08311-6E83-5E5B-5DF8-3B85F878A528}"/>
              </a:ext>
            </a:extLst>
          </p:cNvPr>
          <p:cNvSpPr>
            <a:spLocks noGrp="1"/>
          </p:cNvSpPr>
          <p:nvPr>
            <p:ph type="title"/>
          </p:nvPr>
        </p:nvSpPr>
        <p:spPr>
          <a:xfrm>
            <a:off x="1141413" y="1082673"/>
            <a:ext cx="2869416" cy="4708528"/>
          </a:xfrm>
        </p:spPr>
        <p:txBody>
          <a:bodyPr>
            <a:normAutofit/>
          </a:bodyPr>
          <a:lstStyle/>
          <a:p>
            <a:pPr algn="r"/>
            <a:r>
              <a:rPr lang="en-CA" sz="2800" b="1">
                <a:latin typeface="Times New Roman" panose="02020603050405020304" pitchFamily="18" charset="0"/>
                <a:cs typeface="Times New Roman" panose="02020603050405020304" pitchFamily="18" charset="0"/>
              </a:rPr>
              <a:t>Importance</a:t>
            </a:r>
          </a:p>
        </p:txBody>
      </p:sp>
      <p:cxnSp>
        <p:nvCxnSpPr>
          <p:cNvPr id="85" name="Straight Connector 84">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F450CF-A951-E0FD-7496-B28FBA03986F}"/>
              </a:ext>
            </a:extLst>
          </p:cNvPr>
          <p:cNvSpPr>
            <a:spLocks noGrp="1"/>
          </p:cNvSpPr>
          <p:nvPr>
            <p:ph idx="1"/>
          </p:nvPr>
        </p:nvSpPr>
        <p:spPr>
          <a:xfrm>
            <a:off x="5370788" y="1055685"/>
            <a:ext cx="5751237" cy="4708528"/>
          </a:xfrm>
        </p:spPr>
        <p:txBody>
          <a:bodyPr anchor="ctr">
            <a:normAutofit/>
          </a:bodyPr>
          <a:lstStyle/>
          <a:p>
            <a:pPr marL="0" indent="0">
              <a:buNone/>
            </a:pPr>
            <a:r>
              <a:rPr lang="en-US" sz="1800" b="0" i="0" dirty="0">
                <a:effectLst/>
                <a:latin typeface="Times New Roman" panose="02020603050405020304" pitchFamily="18" charset="0"/>
                <a:cs typeface="Times New Roman" panose="02020603050405020304" pitchFamily="18" charset="0"/>
              </a:rPr>
              <a:t>Detecting fake brand logos is important for several reasons.</a:t>
            </a:r>
          </a:p>
          <a:p>
            <a:r>
              <a:rPr lang="en-US" sz="1800" b="0" i="0" dirty="0">
                <a:effectLst/>
                <a:latin typeface="Times New Roman" panose="02020603050405020304" pitchFamily="18" charset="0"/>
                <a:cs typeface="Times New Roman" panose="02020603050405020304" pitchFamily="18" charset="0"/>
              </a:rPr>
              <a:t> Firstly, it helps to protect the brand owner's reputation and revenue by preventing counterfeit products from being sold under their name.</a:t>
            </a:r>
          </a:p>
          <a:p>
            <a:r>
              <a:rPr lang="en-US" sz="1800" b="0" i="0" dirty="0">
                <a:effectLst/>
                <a:latin typeface="Times New Roman" panose="02020603050405020304" pitchFamily="18" charset="0"/>
                <a:cs typeface="Times New Roman" panose="02020603050405020304" pitchFamily="18" charset="0"/>
              </a:rPr>
              <a:t> Secondly, it helps to protect consumers from being deceived into purchasing fake or low-quality products that may not meet safety standards.</a:t>
            </a:r>
          </a:p>
          <a:p>
            <a:r>
              <a:rPr lang="en-US" sz="1800" b="0" i="0" dirty="0">
                <a:effectLst/>
                <a:latin typeface="Times New Roman" panose="02020603050405020304" pitchFamily="18" charset="0"/>
                <a:cs typeface="Times New Roman" panose="02020603050405020304" pitchFamily="18" charset="0"/>
              </a:rPr>
              <a:t> Finally, it helps to support fair competition by preventing counterfeiters from undercutting legitimate businesses with cheaper, inferior products.</a:t>
            </a:r>
            <a:endParaRPr lang="en-CA" sz="1800" dirty="0">
              <a:latin typeface="Times New Roman" panose="02020603050405020304" pitchFamily="18" charset="0"/>
              <a:cs typeface="Times New Roman" panose="02020603050405020304" pitchFamily="18" charset="0"/>
            </a:endParaRPr>
          </a:p>
          <a:p>
            <a:endParaRPr lang="en-CA" sz="1800" dirty="0">
              <a:latin typeface="Times New Roman" panose="02020603050405020304" pitchFamily="18" charset="0"/>
              <a:cs typeface="Times New Roman" panose="02020603050405020304" pitchFamily="18" charset="0"/>
            </a:endParaRPr>
          </a:p>
        </p:txBody>
      </p:sp>
      <p:grpSp>
        <p:nvGrpSpPr>
          <p:cNvPr id="87" name="Group 86">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88"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7055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9" name="Rectangle 53">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0"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B1FF15FB-8322-70A8-46A0-422488422F48}"/>
              </a:ext>
            </a:extLst>
          </p:cNvPr>
          <p:cNvSpPr>
            <a:spLocks noGrp="1"/>
          </p:cNvSpPr>
          <p:nvPr>
            <p:ph type="title"/>
          </p:nvPr>
        </p:nvSpPr>
        <p:spPr>
          <a:xfrm>
            <a:off x="1141413" y="618518"/>
            <a:ext cx="9905998" cy="1478570"/>
          </a:xfrm>
        </p:spPr>
        <p:txBody>
          <a:bodyPr>
            <a:normAutofit/>
          </a:bodyPr>
          <a:lstStyle/>
          <a:p>
            <a:r>
              <a:rPr lang="en-CA" b="1">
                <a:latin typeface="Times New Roman" panose="02020603050405020304" pitchFamily="18" charset="0"/>
                <a:cs typeface="Times New Roman" panose="02020603050405020304" pitchFamily="18" charset="0"/>
              </a:rPr>
              <a:t>Project </a:t>
            </a:r>
            <a:r>
              <a:rPr lang="en-US" b="1">
                <a:latin typeface="Times New Roman" panose="02020603050405020304" pitchFamily="18" charset="0"/>
                <a:cs typeface="Times New Roman" panose="02020603050405020304" pitchFamily="18" charset="0"/>
              </a:rPr>
              <a:t>Objective</a:t>
            </a:r>
            <a:endParaRPr lang="en-CA"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A35605-9447-840D-ECCA-4427A56BEDB6}"/>
              </a:ext>
            </a:extLst>
          </p:cNvPr>
          <p:cNvSpPr>
            <a:spLocks noGrp="1"/>
          </p:cNvSpPr>
          <p:nvPr>
            <p:ph idx="1"/>
          </p:nvPr>
        </p:nvSpPr>
        <p:spPr>
          <a:xfrm>
            <a:off x="1141412" y="2249487"/>
            <a:ext cx="9905999" cy="3541714"/>
          </a:xfrm>
        </p:spPr>
        <p:txBody>
          <a:bodyPr>
            <a:normAutofit/>
          </a:bodyPr>
          <a:lstStyle/>
          <a:p>
            <a:pPr marL="0" indent="0">
              <a:buNone/>
            </a:pPr>
            <a:r>
              <a:rPr lang="en-US">
                <a:latin typeface="Times New Roman" panose="02020603050405020304" pitchFamily="18" charset="0"/>
                <a:cs typeface="Times New Roman" panose="02020603050405020304" pitchFamily="18" charset="0"/>
              </a:rPr>
              <a:t>The main objective of this project is to develop a machine learning-based model by using API will connect to the website that can accurately detect fake brand logos and distinguish them from genuine ones, with a focus on copyright infringement.</a:t>
            </a:r>
          </a:p>
          <a:p>
            <a:endParaRPr lang="en-CA" dirty="0">
              <a:latin typeface="Times New Roman" panose="02020603050405020304" pitchFamily="18" charset="0"/>
              <a:cs typeface="Times New Roman" panose="02020603050405020304" pitchFamily="18" charset="0"/>
            </a:endParaRPr>
          </a:p>
        </p:txBody>
      </p:sp>
      <p:grpSp>
        <p:nvGrpSpPr>
          <p:cNvPr id="101" name="Group 84">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86"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56884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A52E9493-DE79-08D4-B373-09E6D93DCFD7}"/>
              </a:ext>
            </a:extLst>
          </p:cNvPr>
          <p:cNvSpPr>
            <a:spLocks noGrp="1"/>
          </p:cNvSpPr>
          <p:nvPr>
            <p:ph type="title"/>
          </p:nvPr>
        </p:nvSpPr>
        <p:spPr>
          <a:xfrm>
            <a:off x="1141413" y="618518"/>
            <a:ext cx="9905998" cy="1478570"/>
          </a:xfrm>
        </p:spPr>
        <p:txBody>
          <a:bodyPr>
            <a:normAutofit/>
          </a:bodyPr>
          <a:lstStyle/>
          <a:p>
            <a:r>
              <a:rPr lang="en-CA" b="1" dirty="0">
                <a:latin typeface="Times New Roman" panose="02020603050405020304" pitchFamily="18" charset="0"/>
                <a:cs typeface="Times New Roman" panose="02020603050405020304" pitchFamily="18" charset="0"/>
              </a:rPr>
              <a:t>Tools and technology</a:t>
            </a:r>
          </a:p>
        </p:txBody>
      </p:sp>
      <p:sp>
        <p:nvSpPr>
          <p:cNvPr id="3" name="Content Placeholder 2">
            <a:extLst>
              <a:ext uri="{FF2B5EF4-FFF2-40B4-BE49-F238E27FC236}">
                <a16:creationId xmlns:a16="http://schemas.microsoft.com/office/drawing/2014/main" id="{2CCA7D2D-971A-4A65-1EC4-51C76C0936D1}"/>
              </a:ext>
            </a:extLst>
          </p:cNvPr>
          <p:cNvSpPr>
            <a:spLocks noGrp="1"/>
          </p:cNvSpPr>
          <p:nvPr>
            <p:ph idx="1"/>
          </p:nvPr>
        </p:nvSpPr>
        <p:spPr>
          <a:xfrm>
            <a:off x="1141412" y="2249487"/>
            <a:ext cx="9905999" cy="3541714"/>
          </a:xfrm>
        </p:spPr>
        <p:txBody>
          <a:bodyPr>
            <a:normAutofit/>
          </a:bodyPr>
          <a:lstStyle/>
          <a:p>
            <a:r>
              <a:rPr lang="en-US" dirty="0">
                <a:latin typeface="Times New Roman" panose="02020603050405020304" pitchFamily="18" charset="0"/>
                <a:cs typeface="Times New Roman" panose="02020603050405020304" pitchFamily="18" charset="0"/>
              </a:rPr>
              <a:t>Python </a:t>
            </a:r>
          </a:p>
          <a:p>
            <a:r>
              <a:rPr lang="en-US" dirty="0">
                <a:latin typeface="Times New Roman" panose="02020603050405020304" pitchFamily="18" charset="0"/>
                <a:cs typeface="Times New Roman" panose="02020603050405020304" pitchFamily="18" charset="0"/>
              </a:rPr>
              <a:t>Machine Learning </a:t>
            </a:r>
          </a:p>
          <a:p>
            <a:r>
              <a:rPr lang="en-US" dirty="0">
                <a:latin typeface="Times New Roman" panose="02020603050405020304" pitchFamily="18" charset="0"/>
                <a:cs typeface="Times New Roman" panose="02020603050405020304" pitchFamily="18" charset="0"/>
              </a:rPr>
              <a:t>Jupyter Notebook </a:t>
            </a:r>
          </a:p>
          <a:p>
            <a:r>
              <a:rPr lang="en-US" dirty="0">
                <a:latin typeface="Times New Roman" panose="02020603050405020304" pitchFamily="18" charset="0"/>
                <a:cs typeface="Times New Roman" panose="02020603050405020304" pitchFamily="18" charset="0"/>
              </a:rPr>
              <a:t>Data Visualization (Excel, Tableau) </a:t>
            </a:r>
          </a:p>
          <a:p>
            <a:r>
              <a:rPr lang="en-US" dirty="0">
                <a:latin typeface="Times New Roman" panose="02020603050405020304" pitchFamily="18" charset="0"/>
                <a:cs typeface="Times New Roman" panose="02020603050405020304" pitchFamily="18" charset="0"/>
              </a:rPr>
              <a:t>Notepad++ and Php to develop web application   </a:t>
            </a:r>
          </a:p>
          <a:p>
            <a:endParaRPr lang="en-US"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endParaRP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92003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31416D1F-A02A-A59D-C924-7B6EBA981C8C}"/>
              </a:ext>
            </a:extLst>
          </p:cNvPr>
          <p:cNvSpPr>
            <a:spLocks noGrp="1"/>
          </p:cNvSpPr>
          <p:nvPr>
            <p:ph type="title"/>
          </p:nvPr>
        </p:nvSpPr>
        <p:spPr>
          <a:xfrm>
            <a:off x="1141413" y="618518"/>
            <a:ext cx="9905998" cy="1478570"/>
          </a:xfrm>
        </p:spPr>
        <p:txBody>
          <a:bodyPr>
            <a:normAutofit/>
          </a:bodyPr>
          <a:lstStyle/>
          <a:p>
            <a:r>
              <a:rPr lang="en-CA" b="1"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80C228A9-F386-3BC1-FCE5-6056EC88F089}"/>
              </a:ext>
            </a:extLst>
          </p:cNvPr>
          <p:cNvSpPr>
            <a:spLocks noGrp="1"/>
          </p:cNvSpPr>
          <p:nvPr>
            <p:ph idx="1"/>
          </p:nvPr>
        </p:nvSpPr>
        <p:spPr>
          <a:xfrm>
            <a:off x="1141412" y="2249487"/>
            <a:ext cx="9905999" cy="3541714"/>
          </a:xfrm>
        </p:spPr>
        <p:txBody>
          <a:bodyPr>
            <a:normAutofit/>
          </a:bodyPr>
          <a:lstStyle/>
          <a:p>
            <a:pPr marL="0" indent="0">
              <a:buNone/>
            </a:pPr>
            <a:r>
              <a:rPr lang="en-CA" dirty="0"/>
              <a:t>We will be using image dataset consisting of 100 brands. The dataset will include images of both original and fake logos and there will be same number  of images for all the brands. We already have flickr-32 dataset consisting of original logos of 33 brands .We will be adding more images from internet and social media.</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248539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8716DA5E-3361-AD86-8452-B501C2ECB8C3}"/>
              </a:ext>
            </a:extLst>
          </p:cNvPr>
          <p:cNvSpPr>
            <a:spLocks noGrp="1"/>
          </p:cNvSpPr>
          <p:nvPr>
            <p:ph type="title"/>
          </p:nvPr>
        </p:nvSpPr>
        <p:spPr>
          <a:xfrm>
            <a:off x="1141413" y="618518"/>
            <a:ext cx="9905998" cy="1478570"/>
          </a:xfrm>
        </p:spPr>
        <p:txBody>
          <a:bodyPr>
            <a:normAutofit/>
          </a:bodyPr>
          <a:lstStyle/>
          <a:p>
            <a:r>
              <a:rPr lang="en-CA" b="1" dirty="0">
                <a:latin typeface="Times New Roman" panose="02020603050405020304" pitchFamily="18" charset="0"/>
                <a:cs typeface="Times New Roman" panose="02020603050405020304" pitchFamily="18" charset="0"/>
              </a:rPr>
              <a:t>Existing project</a:t>
            </a:r>
          </a:p>
        </p:txBody>
      </p:sp>
      <p:sp>
        <p:nvSpPr>
          <p:cNvPr id="3" name="Content Placeholder 2">
            <a:extLst>
              <a:ext uri="{FF2B5EF4-FFF2-40B4-BE49-F238E27FC236}">
                <a16:creationId xmlns:a16="http://schemas.microsoft.com/office/drawing/2014/main" id="{0EFB2033-7988-8121-78CD-8A3F0DE7ABC0}"/>
              </a:ext>
            </a:extLst>
          </p:cNvPr>
          <p:cNvSpPr>
            <a:spLocks noGrp="1"/>
          </p:cNvSpPr>
          <p:nvPr>
            <p:ph idx="1"/>
          </p:nvPr>
        </p:nvSpPr>
        <p:spPr>
          <a:xfrm>
            <a:off x="1141412" y="2249487"/>
            <a:ext cx="9905999" cy="3541714"/>
          </a:xfrm>
        </p:spPr>
        <p:txBody>
          <a:bodyPr>
            <a:normAutofit/>
          </a:bodyPr>
          <a:lstStyle/>
          <a:p>
            <a:pPr marL="0" indent="0">
              <a:buNone/>
            </a:pPr>
            <a:r>
              <a:rPr lang="en-US" dirty="0"/>
              <a:t>There is a research done by SRM Institute of Science and Technology in which  they have used correlation method and </a:t>
            </a:r>
            <a:r>
              <a:rPr lang="en-CA" b="0" i="0" dirty="0">
                <a:effectLst/>
                <a:latin typeface="Söhne"/>
              </a:rPr>
              <a:t>Tesseract-OCR</a:t>
            </a:r>
            <a:r>
              <a:rPr lang="en-CA" b="0" i="0" dirty="0">
                <a:solidFill>
                  <a:srgbClr val="374151"/>
                </a:solidFill>
                <a:effectLst/>
                <a:latin typeface="Söhne"/>
              </a:rPr>
              <a:t> </a:t>
            </a:r>
            <a:r>
              <a:rPr lang="en-US" dirty="0"/>
              <a:t>to detect fake logos.</a:t>
            </a:r>
            <a:r>
              <a:rPr lang="en-US" b="0" i="0" dirty="0">
                <a:solidFill>
                  <a:srgbClr val="374151"/>
                </a:solidFill>
                <a:effectLst/>
                <a:latin typeface="Söhne"/>
              </a:rPr>
              <a:t> </a:t>
            </a:r>
            <a:r>
              <a:rPr lang="en-US" b="0" i="0" dirty="0">
                <a:effectLst/>
                <a:latin typeface="Söhne"/>
              </a:rPr>
              <a:t>Tesseract-OCR is a tool that can recognize text in images</a:t>
            </a:r>
            <a:r>
              <a:rPr lang="en-US" dirty="0"/>
              <a:t>. </a:t>
            </a:r>
            <a:r>
              <a:rPr lang="en-US" b="0" i="0" dirty="0">
                <a:effectLst/>
                <a:latin typeface="Söhne"/>
              </a:rPr>
              <a:t>It works well, but sometimes has trouble with unique fonts due to which they</a:t>
            </a:r>
            <a:r>
              <a:rPr lang="en-US" dirty="0"/>
              <a:t> have 80% accuracy .We will be using machine learning algorithms like Random </a:t>
            </a:r>
            <a:r>
              <a:rPr lang="en-US" dirty="0" err="1"/>
              <a:t>forest,CNN</a:t>
            </a:r>
            <a:r>
              <a:rPr lang="en-US" dirty="0"/>
              <a:t> and SVM to increased the accuracy more than 80%.</a:t>
            </a:r>
            <a:endParaRPr lang="en-CA" dirty="0"/>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114899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2186</TotalTime>
  <Words>640</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Söhne</vt:lpstr>
      <vt:lpstr>Times New Roman</vt:lpstr>
      <vt:lpstr>Tw Cen MT</vt:lpstr>
      <vt:lpstr>Circuit</vt:lpstr>
      <vt:lpstr>Fake Brand Logo Detection</vt:lpstr>
      <vt:lpstr>INTRODUCTION </vt:lpstr>
      <vt:lpstr>PowerPoint Presentation</vt:lpstr>
      <vt:lpstr>PowerPoint Presentation</vt:lpstr>
      <vt:lpstr>Importance</vt:lpstr>
      <vt:lpstr>Project Objective</vt:lpstr>
      <vt:lpstr>Tools and technology</vt:lpstr>
      <vt:lpstr>Dataset</vt:lpstr>
      <vt:lpstr>Existing project</vt:lpstr>
      <vt:lpstr>Ethical Concerns</vt:lpstr>
      <vt:lpstr>Impact on stakeholders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Delphina Dominic Carval</dc:creator>
  <cp:lastModifiedBy>SaiR 7872</cp:lastModifiedBy>
  <cp:revision>10</cp:revision>
  <dcterms:created xsi:type="dcterms:W3CDTF">2023-02-22T20:01:04Z</dcterms:created>
  <dcterms:modified xsi:type="dcterms:W3CDTF">2023-02-24T18:22:49Z</dcterms:modified>
</cp:coreProperties>
</file>