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34A1A6-0F80-44D2-8BAF-4317C4D7DAD3}">
  <a:tblStyle styleId="{5034A1A6-0F80-44D2-8BAF-4317C4D7DA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2c392b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2c392b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8fc2f2c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8fc2f2c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81833e3f51c1b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81833e3f51c1b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8154de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8154de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8c74362c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8c74362c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8c74362c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8c74362c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92f9026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92f90261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92f90261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92f90261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92f90261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92f90261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92f90261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92f90261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8c74362c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8c74362c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42c392b8b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42c392b8b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8c74362c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b8c74362c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8c74362c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b8c74362c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947cc1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947cc1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8fb36699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8fb36699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9164c585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9164c585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8eaf6ef6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8eaf6ef6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164c585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164c585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8c74362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8c74362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8c74362c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8c74362c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8c74362c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8c74362c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8c74362c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8c74362c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8f9d938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8f9d938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project/p_khwUykQ3zGUeoncNECgFmlL73vwfmzi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preview/cF9KUUlWUlBkQ1hWek96S2lSbTVnTFVmQUI5ZjZpTTl4MA==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project/p_khwUykQ3zGUeoncNECgFmlL73vwfmzi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2183400" y="1377000"/>
            <a:ext cx="4777200" cy="23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Group Members: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Nigel Tan (Leader)		(181391W) </a:t>
            </a:r>
            <a:br>
              <a:rPr lang="en" sz="1600" dirty="0">
                <a:solidFill>
                  <a:srgbClr val="FFFFFF"/>
                </a:solidFill>
              </a:rPr>
            </a:br>
            <a:r>
              <a:rPr lang="en" sz="1600" dirty="0">
                <a:solidFill>
                  <a:srgbClr val="FFFFFF"/>
                </a:solidFill>
              </a:rPr>
              <a:t>Ivan Che 			(183641U)</a:t>
            </a:r>
            <a:br>
              <a:rPr lang="en" sz="1600" dirty="0">
                <a:solidFill>
                  <a:srgbClr val="FFFFFF"/>
                </a:solidFill>
              </a:rPr>
            </a:br>
            <a:r>
              <a:rPr lang="en" sz="1600" dirty="0">
                <a:solidFill>
                  <a:srgbClr val="FFFFFF"/>
                </a:solidFill>
              </a:rPr>
              <a:t>Kok Jia Ming 		(180780E) 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Alstin Lau 		(185399N) </a:t>
            </a:r>
            <a:br>
              <a:rPr lang="en" sz="1600" dirty="0">
                <a:solidFill>
                  <a:srgbClr val="FFFFFF"/>
                </a:solidFill>
              </a:rPr>
            </a:br>
            <a:r>
              <a:rPr lang="en" sz="1600" dirty="0">
                <a:solidFill>
                  <a:srgbClr val="FFFFFF"/>
                </a:solidFill>
              </a:rPr>
              <a:t>Tan Yi Tong 		(180164S) </a:t>
            </a:r>
            <a:br>
              <a:rPr lang="en" sz="1600" dirty="0">
                <a:solidFill>
                  <a:srgbClr val="FFFFFF"/>
                </a:solidFill>
              </a:rPr>
            </a:b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267175" y="4269625"/>
            <a:ext cx="6197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3810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Module: 2019S2 - ITP292</a:t>
            </a:r>
            <a:endParaRPr sz="1800" b="1">
              <a:solidFill>
                <a:srgbClr val="FFFFFF"/>
              </a:solidFill>
            </a:endParaRPr>
          </a:p>
          <a:p>
            <a:pPr marL="457200" marR="3810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APPLICATIONS SECURITY &amp; PROJECT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03425"/>
            <a:ext cx="8520600" cy="9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/>
              <a:t>NYPTalk</a:t>
            </a:r>
            <a:endParaRPr sz="4800" b="1" u="sng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762" y="203425"/>
            <a:ext cx="3486465" cy="11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53900" y="4672825"/>
            <a:ext cx="82362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https://www.fluidui.com/editor/live/project/p_khwUykQ3zGUeoncNECgFmlL73vwfmzil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495350" y="284488"/>
          <a:ext cx="8153300" cy="4318450"/>
        </p:xfrm>
        <a:graphic>
          <a:graphicData uri="http://schemas.openxmlformats.org/drawingml/2006/table">
            <a:tbl>
              <a:tblPr>
                <a:noFill/>
                <a:tableStyleId>{5034A1A6-0F80-44D2-8BAF-4317C4D7DAD3}</a:tableStyleId>
              </a:tblPr>
              <a:tblGrid>
                <a:gridCol w="407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Score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Able to display the the past user score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Left top can be return to the game master page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Right bottom user able to search their past date score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Leaderboard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Able to display ALL NYP student score, and able to find your friend or yourself. Lastly able to chat with random user up to 3 messages/ add friends continue more chat.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50" y="284500"/>
            <a:ext cx="4076649" cy="21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50" y="2443725"/>
            <a:ext cx="4076650" cy="21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311700" y="957600"/>
            <a:ext cx="85206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>
                <a:solidFill>
                  <a:schemeClr val="dk1"/>
                </a:solidFill>
              </a:rPr>
              <a:t>Output Encoding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Contextually sanitize all output of untrusted data to queries for SQL, XML, and LDAP]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>
                <a:solidFill>
                  <a:schemeClr val="dk1"/>
                </a:solidFill>
              </a:rPr>
              <a:t>System Configuration</a:t>
            </a:r>
            <a:br>
              <a:rPr lang="en" b="1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When exceptions occur, fail securely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>
                <a:solidFill>
                  <a:schemeClr val="dk1"/>
                </a:solidFill>
              </a:rPr>
              <a:t>Error Handling &amp; Logging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The application should handle application errors and not rely on the server configuration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All logging controls should be implemented on a trusted system (Microsoft SQL Server management studio)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>
                <a:solidFill>
                  <a:schemeClr val="dk1"/>
                </a:solidFill>
              </a:rPr>
              <a:t>General Coding Practice</a:t>
            </a:r>
            <a:br>
              <a:rPr lang="en" b="1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Utilise locking to prevent multiple simultaneous request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846350" y="73800"/>
            <a:ext cx="7292400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Security features</a:t>
            </a:r>
            <a:endParaRPr sz="5200">
              <a:solidFill>
                <a:schemeClr val="dk1"/>
              </a:solidFill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175" y="3885350"/>
            <a:ext cx="1065000" cy="10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398250" y="4516825"/>
            <a:ext cx="66711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https://www.fluidui.com/editor/live/preview/cF9KUUlWUlBkQ1hWek96S2lSbTVnTFVmQUI5ZjZpTTl4MA==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2055625" y="218575"/>
            <a:ext cx="67662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Chat &amp; Friend matcher (Ivan)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5251825" y="754450"/>
            <a:ext cx="3570000" cy="3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6004175" y="1422500"/>
            <a:ext cx="2758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Chat</a:t>
            </a:r>
            <a:endParaRPr b="1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Linked with friend feature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Live chat with added friends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50" y="921700"/>
            <a:ext cx="5408776" cy="36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2" name="Google Shape;182;p25"/>
          <p:cNvSpPr/>
          <p:nvPr/>
        </p:nvSpPr>
        <p:spPr>
          <a:xfrm rot="10800000" flipH="1">
            <a:off x="4268375" y="3227550"/>
            <a:ext cx="875400" cy="411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4666475" y="324575"/>
            <a:ext cx="4189500" cy="1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Friend Matcher</a:t>
            </a:r>
            <a:endParaRPr b="1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Allow users to find their ideal friend by specifying the traits they are looking out for in a person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4268374" y="3875475"/>
            <a:ext cx="190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List of matches displayed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00" y="239875"/>
            <a:ext cx="4257309" cy="285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200" y="1610825"/>
            <a:ext cx="3206069" cy="21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0425" y="3228438"/>
            <a:ext cx="2849296" cy="16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311700" y="439700"/>
            <a:ext cx="8451000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features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311700" y="1574175"/>
            <a:ext cx="8520600" cy="30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b="1">
                <a:solidFill>
                  <a:schemeClr val="dk1"/>
                </a:solidFill>
              </a:rPr>
              <a:t>Input Validation</a:t>
            </a:r>
            <a:r>
              <a:rPr lang="en" sz="1800">
                <a:solidFill>
                  <a:schemeClr val="dk1"/>
                </a:solidFill>
              </a:rPr>
              <a:t> on code-behind( data length, expected data types, check for blacklisted characters like ‘&lt;’ &amp; ‘&gt;’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b="1">
                <a:solidFill>
                  <a:schemeClr val="dk1"/>
                </a:solidFill>
              </a:rPr>
              <a:t>Restrict access</a:t>
            </a:r>
            <a:r>
              <a:rPr lang="en" sz="1800">
                <a:solidFill>
                  <a:schemeClr val="dk1"/>
                </a:solidFill>
              </a:rPr>
              <a:t> to protected URLS (e.g. </a:t>
            </a:r>
            <a:r>
              <a:rPr lang="en" sz="1800" b="1">
                <a:solidFill>
                  <a:schemeClr val="dk1"/>
                </a:solidFill>
              </a:rPr>
              <a:t>api/Chat </a:t>
            </a:r>
            <a:r>
              <a:rPr lang="en" sz="1800">
                <a:solidFill>
                  <a:schemeClr val="dk1"/>
                </a:solidFill>
              </a:rPr>
              <a:t>which will display all chat data from the database)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b="1">
                <a:solidFill>
                  <a:schemeClr val="dk1"/>
                </a:solidFill>
              </a:rPr>
              <a:t>Use error handlers</a:t>
            </a:r>
            <a:r>
              <a:rPr lang="en" sz="1800">
                <a:solidFill>
                  <a:schemeClr val="dk1"/>
                </a:solidFill>
              </a:rPr>
              <a:t> that do not display debugging or stack trace information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b="1">
                <a:solidFill>
                  <a:schemeClr val="dk1"/>
                </a:solidFill>
              </a:rPr>
              <a:t>Encrypt connection string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925" y="3554325"/>
            <a:ext cx="1345524" cy="134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7689775" y="0"/>
            <a:ext cx="1454400" cy="4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Newsfeed page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Function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 can share information about themselves and also see updates about those in their friend list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FluidUI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https://www.fluidui.com/editor/live/preview/cF96dUFOcW5ERDZpaVJUMGJOY2lFQUVORzZjTEpEdEsyNQ==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6897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7687300" y="155200"/>
            <a:ext cx="1333800" cy="3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Create event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page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 fills up create event form fields (Event name, Location, Date/Time and Description)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 can also choose whether this event allows mutual friends to be invited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50"/>
            <a:ext cx="7625476" cy="508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7818450" y="155200"/>
            <a:ext cx="1202700" cy="46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View event page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Users can view upcoming events from both created by user and other users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Users can invite or edit their own events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 to other user events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25"/>
            <a:ext cx="7638324" cy="50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ctrTitle"/>
          </p:nvPr>
        </p:nvSpPr>
        <p:spPr>
          <a:xfrm>
            <a:off x="105975" y="-271275"/>
            <a:ext cx="8520600" cy="11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features</a:t>
            </a:r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subTitle" idx="1"/>
          </p:nvPr>
        </p:nvSpPr>
        <p:spPr>
          <a:xfrm>
            <a:off x="105975" y="608300"/>
            <a:ext cx="8520600" cy="4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1.</a:t>
            </a:r>
            <a:r>
              <a:rPr lang="en" sz="1800" b="1">
                <a:solidFill>
                  <a:schemeClr val="dk1"/>
                </a:solidFill>
              </a:rPr>
              <a:t>Input validation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Validate for expected data types</a:t>
            </a:r>
            <a:endParaRPr sz="180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Validate data range/length</a:t>
            </a:r>
            <a:endParaRPr sz="180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Validate all input against a “white” list of allowed characters, whenever possible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2.</a:t>
            </a:r>
            <a:r>
              <a:rPr lang="en" sz="1800" b="1">
                <a:solidFill>
                  <a:schemeClr val="dk1"/>
                </a:solidFill>
              </a:rPr>
              <a:t>Input validation </a:t>
            </a:r>
            <a:endParaRPr sz="1800" b="1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Conduct all data validation on a trusted system.</a:t>
            </a:r>
            <a:endParaRPr sz="180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Specify proper character sets, such as UTF-8, for all sources of input.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3.</a:t>
            </a:r>
            <a:r>
              <a:rPr lang="en" sz="1800" b="1">
                <a:solidFill>
                  <a:schemeClr val="dk1"/>
                </a:solidFill>
              </a:rPr>
              <a:t>Session Management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Establish a session inactivity timeout that is as short as possible, based on balancing risk and business functional requirements. In most cases it should be no more than several hours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4.</a:t>
            </a:r>
            <a:r>
              <a:rPr lang="en" sz="1800" b="1">
                <a:solidFill>
                  <a:schemeClr val="dk1"/>
                </a:solidFill>
              </a:rPr>
              <a:t>Database Security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Use secure credentials for database access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5.</a:t>
            </a:r>
            <a:r>
              <a:rPr lang="en" sz="1800" b="1">
                <a:solidFill>
                  <a:schemeClr val="dk1"/>
                </a:solidFill>
              </a:rPr>
              <a:t>Access control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Restrict access to protected URLs to only authorized users.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Restrict direct object references to only authorized users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3" name="Google Shape;22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150" y="3810650"/>
            <a:ext cx="1119300" cy="11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850" y="152400"/>
            <a:ext cx="72242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9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43200" y="958650"/>
            <a:ext cx="7857600" cy="3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Objective						3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Architecture Diagram				4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Prototype UI					5 - 21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Login/Sign up/Friends			5 - 8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Game						9 - 11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Chat/Friend matcher			12 - 14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News feed/Event planner			15 - 18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To-do list					19 - 21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Q&amp;A						22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		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4569700" cy="30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700" y="0"/>
            <a:ext cx="4555577" cy="30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118200" y="3313700"/>
            <a:ext cx="87348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Clicking on the plus icon will add a new task which prompts for user input.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Input will be encoded and validated server-side, if it fails validation, a generic error message will be shown, asking the user to try again.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05750" cy="306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84351" cy="306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/>
        </p:nvSpPr>
        <p:spPr>
          <a:xfrm>
            <a:off x="118200" y="3313700"/>
            <a:ext cx="87348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validation succeeds, the text will be stored inside the database.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Clicking on the text itself will allow users to edit it and is validated again.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Clicking on the circle will strike-through the task, denoting a completed task.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Tasks will auto-delete themselves after each day.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ctrTitle"/>
          </p:nvPr>
        </p:nvSpPr>
        <p:spPr>
          <a:xfrm>
            <a:off x="105975" y="-271275"/>
            <a:ext cx="8520600" cy="11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features</a:t>
            </a: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1"/>
          </p:nvPr>
        </p:nvSpPr>
        <p:spPr>
          <a:xfrm>
            <a:off x="105975" y="608300"/>
            <a:ext cx="8520600" cy="4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1.</a:t>
            </a:r>
            <a:r>
              <a:rPr lang="en" sz="1800" b="1">
                <a:solidFill>
                  <a:schemeClr val="dk1"/>
                </a:solidFill>
              </a:rPr>
              <a:t>Input validation</a:t>
            </a:r>
            <a:endParaRPr sz="180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Conduct all data validation on a trusted system.</a:t>
            </a:r>
            <a:endParaRPr sz="180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Specify proper character sets, such as UTF-8, for all sources of input.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2.</a:t>
            </a:r>
            <a:r>
              <a:rPr lang="en" sz="1800" b="1">
                <a:solidFill>
                  <a:schemeClr val="dk1"/>
                </a:solidFill>
              </a:rPr>
              <a:t>Input validation </a:t>
            </a:r>
            <a:endParaRPr sz="180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Encode data to a common character set before validating.</a:t>
            </a:r>
            <a:endParaRPr sz="180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Validate data length.</a:t>
            </a:r>
            <a:endParaRPr sz="180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Validate for expected data types.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3.Error Handling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Do not disclose sensitive information in error responses, including system details, session or account information.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4.</a:t>
            </a:r>
            <a:r>
              <a:rPr lang="en" sz="1800" b="1">
                <a:solidFill>
                  <a:schemeClr val="dk1"/>
                </a:solidFill>
              </a:rPr>
              <a:t>Database Security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Close the connection as soon as possible.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5.</a:t>
            </a:r>
            <a:r>
              <a:rPr lang="en" sz="1800" b="1">
                <a:solidFill>
                  <a:schemeClr val="dk1"/>
                </a:solidFill>
              </a:rPr>
              <a:t>Access control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Use secure credentials for database access.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Remove or change all default database administrative passwords.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 Utilize strong passwords/phrases or implement multi-factor authentication.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600" y="3473050"/>
            <a:ext cx="1119300" cy="11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ctrTitle"/>
          </p:nvPr>
        </p:nvSpPr>
        <p:spPr>
          <a:xfrm>
            <a:off x="0" y="2083200"/>
            <a:ext cx="9144000" cy="9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ctrTitle"/>
          </p:nvPr>
        </p:nvSpPr>
        <p:spPr>
          <a:xfrm>
            <a:off x="0" y="2075250"/>
            <a:ext cx="9144000" cy="9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9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0" y="1258550"/>
            <a:ext cx="9144000" cy="16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Our main objective is</a:t>
            </a:r>
            <a:r>
              <a:rPr lang="en" sz="2400">
                <a:solidFill>
                  <a:srgbClr val="FFFFFF"/>
                </a:solidFill>
              </a:rPr>
              <a:t> to develop a web-application that allows students from various schools to interact with each other, manage their time and entertain themselves.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090" y="3174700"/>
            <a:ext cx="3141814" cy="17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2289100" y="1624275"/>
            <a:ext cx="6854700" cy="2776800"/>
          </a:xfrm>
          <a:prstGeom prst="roundRect">
            <a:avLst>
              <a:gd name="adj" fmla="val 16667"/>
            </a:avLst>
          </a:prstGeom>
          <a:solidFill>
            <a:srgbClr val="274E13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915325" y="1624400"/>
            <a:ext cx="4047600" cy="2776800"/>
          </a:xfrm>
          <a:prstGeom prst="roundRect">
            <a:avLst>
              <a:gd name="adj" fmla="val 16667"/>
            </a:avLst>
          </a:prstGeom>
          <a:solidFill>
            <a:srgbClr val="7F6000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418225" y="1624400"/>
            <a:ext cx="1730400" cy="1923900"/>
          </a:xfrm>
          <a:prstGeom prst="roundRect">
            <a:avLst>
              <a:gd name="adj" fmla="val 16667"/>
            </a:avLst>
          </a:prstGeom>
          <a:solidFill>
            <a:srgbClr val="741B47"/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0" y="0"/>
            <a:ext cx="914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Architecture diagram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052000" y="1880950"/>
            <a:ext cx="1245300" cy="9975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Server IIS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(Check what is requested)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4" name="Google Shape;84;p16"/>
          <p:cNvSpPr/>
          <p:nvPr/>
        </p:nvSpPr>
        <p:spPr>
          <a:xfrm>
            <a:off x="291500" y="1880950"/>
            <a:ext cx="1337400" cy="9975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End User</a:t>
            </a:r>
            <a:br>
              <a:rPr lang="en" b="1"/>
            </a:br>
            <a:r>
              <a:rPr lang="en" b="1"/>
              <a:t>(Student, Admin)</a:t>
            </a:r>
            <a:endParaRPr b="1"/>
          </a:p>
        </p:txBody>
      </p:sp>
      <p:sp>
        <p:nvSpPr>
          <p:cNvPr id="85" name="Google Shape;85;p16"/>
          <p:cNvSpPr/>
          <p:nvPr/>
        </p:nvSpPr>
        <p:spPr>
          <a:xfrm>
            <a:off x="7496275" y="1880950"/>
            <a:ext cx="1337400" cy="9975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DBMS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(SQL server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management studio)</a:t>
            </a:r>
            <a:endParaRPr b="1"/>
          </a:p>
        </p:txBody>
      </p:sp>
      <p:sp>
        <p:nvSpPr>
          <p:cNvPr id="86" name="Google Shape;86;p16"/>
          <p:cNvSpPr/>
          <p:nvPr/>
        </p:nvSpPr>
        <p:spPr>
          <a:xfrm>
            <a:off x="2637050" y="1880950"/>
            <a:ext cx="1337400" cy="1422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Web Application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6"/>
          <p:cNvSpPr txBox="1"/>
          <p:nvPr/>
        </p:nvSpPr>
        <p:spPr>
          <a:xfrm>
            <a:off x="4193225" y="1761760"/>
            <a:ext cx="7221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HTTPS POST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token 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 rot="10800000">
            <a:off x="6384100" y="2759719"/>
            <a:ext cx="9909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 txBox="1"/>
          <p:nvPr/>
        </p:nvSpPr>
        <p:spPr>
          <a:xfrm>
            <a:off x="6210850" y="1590950"/>
            <a:ext cx="1337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CRUD operation/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Hash password 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90" name="Google Shape;90;p16"/>
          <p:cNvCxnSpPr/>
          <p:nvPr/>
        </p:nvCxnSpPr>
        <p:spPr>
          <a:xfrm rot="10800000" flipH="1">
            <a:off x="6384100" y="2437818"/>
            <a:ext cx="1031100" cy="11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6523606" y="2831977"/>
            <a:ext cx="834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Return result</a:t>
            </a:r>
            <a:endParaRPr sz="1200">
              <a:solidFill>
                <a:srgbClr val="FFFFFF"/>
              </a:solidFill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2917038" y="1428673"/>
            <a:ext cx="2620800" cy="3628162"/>
            <a:chOff x="3127975" y="806950"/>
            <a:chExt cx="2620800" cy="4175100"/>
          </a:xfrm>
        </p:grpSpPr>
        <p:cxnSp>
          <p:nvCxnSpPr>
            <p:cNvPr id="93" name="Google Shape;93;p16"/>
            <p:cNvCxnSpPr/>
            <p:nvPr/>
          </p:nvCxnSpPr>
          <p:spPr>
            <a:xfrm>
              <a:off x="4434775" y="806950"/>
              <a:ext cx="7200" cy="4175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Google Shape;94;p16"/>
            <p:cNvSpPr txBox="1"/>
            <p:nvPr/>
          </p:nvSpPr>
          <p:spPr>
            <a:xfrm>
              <a:off x="3127975" y="4307913"/>
              <a:ext cx="1314000" cy="5646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</a:rPr>
                <a:t>Front-end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4434775" y="4307914"/>
              <a:ext cx="1314000" cy="5646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FFFFFF"/>
                  </a:solidFill>
                </a:rPr>
                <a:t>Back-end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sp>
        <p:nvSpPr>
          <p:cNvPr id="96" name="Google Shape;96;p16"/>
          <p:cNvSpPr txBox="1"/>
          <p:nvPr/>
        </p:nvSpPr>
        <p:spPr>
          <a:xfrm>
            <a:off x="1696175" y="1761760"/>
            <a:ext cx="7221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HTTPS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token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155850" y="2831973"/>
            <a:ext cx="818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Return response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598488" y="2831977"/>
            <a:ext cx="917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Return result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356600" y="745863"/>
            <a:ext cx="3045900" cy="780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Security measures includes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SHA512 for password hashing + salt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Validate requests (deny access to certain pages without proper authentication)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536125" y="745875"/>
            <a:ext cx="1494600" cy="780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Client side code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.NET web app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Web API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Stream API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 rot="10800000">
            <a:off x="4153600" y="2751319"/>
            <a:ext cx="859200" cy="8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6"/>
          <p:cNvCxnSpPr/>
          <p:nvPr/>
        </p:nvCxnSpPr>
        <p:spPr>
          <a:xfrm flipH="1">
            <a:off x="1599850" y="2712600"/>
            <a:ext cx="830700" cy="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6"/>
          <p:cNvCxnSpPr/>
          <p:nvPr/>
        </p:nvCxnSpPr>
        <p:spPr>
          <a:xfrm rot="10800000" flipH="1">
            <a:off x="4166475" y="2437775"/>
            <a:ext cx="886500" cy="4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6"/>
          <p:cNvCxnSpPr/>
          <p:nvPr/>
        </p:nvCxnSpPr>
        <p:spPr>
          <a:xfrm rot="10800000" flipH="1">
            <a:off x="1599775" y="2403991"/>
            <a:ext cx="804900" cy="6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6"/>
          <p:cNvSpPr txBox="1"/>
          <p:nvPr/>
        </p:nvSpPr>
        <p:spPr>
          <a:xfrm>
            <a:off x="5274550" y="3303600"/>
            <a:ext cx="33321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Server: 			Windows 10 VM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Database: 			MSSQL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Coding language: 	Code C#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748613" y="2790125"/>
            <a:ext cx="1174500" cy="393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Stream API</a:t>
            </a:r>
            <a:endParaRPr b="1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600" y="2712725"/>
            <a:ext cx="548700" cy="22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100" y="2659012"/>
            <a:ext cx="548700" cy="4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r="487" b="1758"/>
          <a:stretch/>
        </p:blipFill>
        <p:spPr>
          <a:xfrm>
            <a:off x="99825" y="77613"/>
            <a:ext cx="36611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25" y="2646538"/>
            <a:ext cx="3661107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4572000" y="77550"/>
            <a:ext cx="4184400" cy="2419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Login page</a:t>
            </a:r>
            <a:endParaRPr b="1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secure to prevent unauthorised access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Authentication and password management</a:t>
            </a:r>
            <a:endParaRPr>
              <a:solidFill>
                <a:srgbClr val="FFFFFF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Password entry should be obscured on the user's screen</a:t>
            </a:r>
            <a:endParaRPr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Authentication failure responses should not indicate which part of the authentication data was incorrect.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572050" y="2646625"/>
            <a:ext cx="4184400" cy="2419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Sign up page</a:t>
            </a:r>
            <a:endParaRPr b="1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Authentication and password management</a:t>
            </a:r>
            <a:endParaRPr>
              <a:solidFill>
                <a:srgbClr val="FFFFFF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Enforce password length</a:t>
            </a:r>
            <a:endParaRPr>
              <a:solidFill>
                <a:srgbClr val="FFFFFF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Password entry should be obscured on the user's screen</a:t>
            </a:r>
            <a:endParaRPr>
              <a:solidFill>
                <a:schemeClr val="dk1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Enforce password complexity (letters, numbers, symbols)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13" y="152400"/>
            <a:ext cx="7243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7396050" y="833850"/>
            <a:ext cx="1625100" cy="3475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Friend List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Shows the list of user’s existing friends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Allow user to easily chat with them or see their profile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User can find their friends through their friend’s ID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8" y="154900"/>
            <a:ext cx="7243114" cy="483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7396050" y="1914900"/>
            <a:ext cx="1625100" cy="131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Profile page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Shows the list of user’s own information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5" y="84600"/>
            <a:ext cx="36611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r="1244"/>
          <a:stretch/>
        </p:blipFill>
        <p:spPr>
          <a:xfrm>
            <a:off x="99825" y="2639550"/>
            <a:ext cx="3661101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4572000" y="77550"/>
            <a:ext cx="4184400" cy="2419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Other people’s profile</a:t>
            </a:r>
            <a:endParaRPr b="1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Users cannot see private information like birthday and phone numbers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Access Control</a:t>
            </a:r>
            <a:endParaRPr>
              <a:solidFill>
                <a:srgbClr val="FFFFFF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Restrict access to protected functions to only authorized users</a:t>
            </a:r>
            <a:endParaRPr>
              <a:solidFill>
                <a:srgbClr val="FFFFFF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Restrict access to application data to only authorized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572050" y="2646625"/>
            <a:ext cx="4184400" cy="2419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Existing friend’s profile</a:t>
            </a:r>
            <a:endParaRPr b="1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Users can see private informations of their friends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Users must accept the friend requests in order to be able to exchange information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Users can advance and talk to their friends on more common social media like whatsapp using their phone numbers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68558" y="46289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01100" y="4628975"/>
            <a:ext cx="8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https://www.fluidui.com/editor/live/project/p_khwUykQ3zGUeoncNECgFmlL73vwfmzil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47" name="Google Shape;147;p21"/>
          <p:cNvGraphicFramePr/>
          <p:nvPr/>
        </p:nvGraphicFramePr>
        <p:xfrm>
          <a:off x="421275" y="172313"/>
          <a:ext cx="8153300" cy="4410075"/>
        </p:xfrm>
        <a:graphic>
          <a:graphicData uri="http://schemas.openxmlformats.org/drawingml/2006/table">
            <a:tbl>
              <a:tblPr>
                <a:noFill/>
                <a:tableStyleId>{5034A1A6-0F80-44D2-8BAF-4317C4D7DAD3}</a:tableStyleId>
              </a:tblPr>
              <a:tblGrid>
                <a:gridCol w="407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Main Page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 master page of “Game” Page. 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Start/Game Page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Start page is to start the game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 top left have able to back to game master page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Right top will be display username, score and previous score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Score user hit 1500 able to get 1 point, one month maximum to get 3 point.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75" y="172325"/>
            <a:ext cx="4076650" cy="20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275" y="2271600"/>
            <a:ext cx="4076650" cy="2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Microsoft Office PowerPoint</Application>
  <PresentationFormat>On-screen Show (16:9)</PresentationFormat>
  <Paragraphs>199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Dark</vt:lpstr>
      <vt:lpstr>NYPTalk</vt:lpstr>
      <vt:lpstr>Overview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features</vt:lpstr>
      <vt:lpstr>PowerPoint Presentation</vt:lpstr>
      <vt:lpstr>PowerPoint Presentation</vt:lpstr>
      <vt:lpstr>PowerPoint Presentation</vt:lpstr>
      <vt:lpstr>Security features</vt:lpstr>
      <vt:lpstr>PowerPoint Presentation</vt:lpstr>
      <vt:lpstr>PowerPoint Presentation</vt:lpstr>
      <vt:lpstr>PowerPoint Presentation</vt:lpstr>
      <vt:lpstr>Security features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NYPTalk</dc:title>
  <cp:lastModifiedBy>Delphine Tan</cp:lastModifiedBy>
  <cp:revision>2</cp:revision>
  <dcterms:modified xsi:type="dcterms:W3CDTF">2022-12-13T06:05:43Z</dcterms:modified>
</cp:coreProperties>
</file>