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7" r:id="rId4"/>
    <p:sldId id="276" r:id="rId5"/>
    <p:sldId id="269" r:id="rId6"/>
    <p:sldId id="270" r:id="rId7"/>
    <p:sldId id="282" r:id="rId8"/>
    <p:sldId id="283" r:id="rId9"/>
    <p:sldId id="271" r:id="rId10"/>
    <p:sldId id="272" r:id="rId11"/>
    <p:sldId id="274" r:id="rId12"/>
    <p:sldId id="279" r:id="rId13"/>
    <p:sldId id="277" r:id="rId1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hana Rovira Delgado Ramos" initials="YRDR" lastIdx="1" clrIdx="0">
    <p:extLst>
      <p:ext uri="{19B8F6BF-5375-455C-9EA6-DF929625EA0E}">
        <p15:presenceInfo xmlns:p15="http://schemas.microsoft.com/office/powerpoint/2012/main" userId="S::yohanar.delgador@utadeo.edu.co::c7a6a76c-f6c1-4d2d-b54b-8749e6c6df6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5088" autoAdjust="0"/>
  </p:normalViewPr>
  <p:slideViewPr>
    <p:cSldViewPr snapToGrid="0">
      <p:cViewPr varScale="1">
        <p:scale>
          <a:sx n="85" d="100"/>
          <a:sy n="85" d="100"/>
        </p:scale>
        <p:origin x="153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21EE5D-5B93-439C-867D-1FF01EAC05AC}" type="doc">
      <dgm:prSet loTypeId="urn:microsoft.com/office/officeart/2005/8/layout/vList3" loCatId="list" qsTypeId="urn:microsoft.com/office/officeart/2005/8/quickstyle/simple1" qsCatId="simple" csTypeId="urn:microsoft.com/office/officeart/2005/8/colors/accent1_3" csCatId="accent1" phldr="1"/>
      <dgm:spPr/>
    </dgm:pt>
    <dgm:pt modelId="{D7606053-00CE-4C5C-8062-8621FDA20DB6}">
      <dgm:prSet phldrT="[Texto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s-ES" sz="1600" dirty="0"/>
            <a:t>Permite comprimir la entrada</a:t>
          </a:r>
          <a:endParaRPr lang="es-CO" sz="1600" dirty="0"/>
        </a:p>
      </dgm:t>
    </dgm:pt>
    <dgm:pt modelId="{84F6F3E6-F370-4D1D-9F48-A11D5E51688B}" type="parTrans" cxnId="{52168556-59A8-4D7B-8847-40C6097480C3}">
      <dgm:prSet/>
      <dgm:spPr/>
      <dgm:t>
        <a:bodyPr/>
        <a:lstStyle/>
        <a:p>
          <a:endParaRPr lang="es-CO"/>
        </a:p>
      </dgm:t>
    </dgm:pt>
    <dgm:pt modelId="{3B9350B7-0D63-4447-A48D-C19706488956}" type="sibTrans" cxnId="{52168556-59A8-4D7B-8847-40C6097480C3}">
      <dgm:prSet/>
      <dgm:spPr/>
      <dgm:t>
        <a:bodyPr/>
        <a:lstStyle/>
        <a:p>
          <a:endParaRPr lang="es-CO"/>
        </a:p>
      </dgm:t>
    </dgm:pt>
    <dgm:pt modelId="{2F58FF74-DA4B-4055-8F5A-BC5C48C3FCD2}">
      <dgm:prSet phldrT="[Texto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s-ES" dirty="0"/>
            <a:t>Resultado de la compresión de la entrada. Se tiene una representación compacta de la entrada, esta representación se conoce como </a:t>
          </a:r>
          <a:r>
            <a:rPr lang="es-ES" b="1" dirty="0"/>
            <a:t>Espacio latente</a:t>
          </a:r>
          <a:endParaRPr lang="es-CO" b="1" dirty="0"/>
        </a:p>
      </dgm:t>
    </dgm:pt>
    <dgm:pt modelId="{4A3A6B13-A323-4720-BDC6-F59FBF75C897}" type="parTrans" cxnId="{DEF25B3E-1E81-4331-BBF8-EC31581FF709}">
      <dgm:prSet/>
      <dgm:spPr/>
      <dgm:t>
        <a:bodyPr/>
        <a:lstStyle/>
        <a:p>
          <a:endParaRPr lang="es-CO"/>
        </a:p>
      </dgm:t>
    </dgm:pt>
    <dgm:pt modelId="{24D647EA-FB83-4C82-9C9F-4C043B1D8931}" type="sibTrans" cxnId="{DEF25B3E-1E81-4331-BBF8-EC31581FF709}">
      <dgm:prSet/>
      <dgm:spPr/>
      <dgm:t>
        <a:bodyPr/>
        <a:lstStyle/>
        <a:p>
          <a:endParaRPr lang="es-CO"/>
        </a:p>
      </dgm:t>
    </dgm:pt>
    <dgm:pt modelId="{927C3908-2E3E-49E7-85B6-76A48C2850C9}">
      <dgm:prSet phldrT="[Texto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s-ES" dirty="0"/>
            <a:t>Reconstruye la entrada a partir de el </a:t>
          </a:r>
          <a:r>
            <a:rPr lang="es-ES" dirty="0" err="1"/>
            <a:t>bottleneck</a:t>
          </a:r>
          <a:r>
            <a:rPr lang="es-ES" dirty="0"/>
            <a:t>.</a:t>
          </a:r>
          <a:endParaRPr lang="es-CO" dirty="0"/>
        </a:p>
      </dgm:t>
    </dgm:pt>
    <dgm:pt modelId="{66961362-31C2-4A9D-ABD6-C1E573FC1090}" type="parTrans" cxnId="{CBE3430E-F2B7-421E-859D-DE84657740D1}">
      <dgm:prSet/>
      <dgm:spPr/>
      <dgm:t>
        <a:bodyPr/>
        <a:lstStyle/>
        <a:p>
          <a:endParaRPr lang="es-CO"/>
        </a:p>
      </dgm:t>
    </dgm:pt>
    <dgm:pt modelId="{BBEF920F-8F07-459C-B2E4-5321ED7408AA}" type="sibTrans" cxnId="{CBE3430E-F2B7-421E-859D-DE84657740D1}">
      <dgm:prSet/>
      <dgm:spPr/>
      <dgm:t>
        <a:bodyPr/>
        <a:lstStyle/>
        <a:p>
          <a:endParaRPr lang="es-CO"/>
        </a:p>
      </dgm:t>
    </dgm:pt>
    <dgm:pt modelId="{76F99DA4-1191-44FA-8E37-3B6C93C9B64B}" type="pres">
      <dgm:prSet presAssocID="{6421EE5D-5B93-439C-867D-1FF01EAC05AC}" presName="linearFlow" presStyleCnt="0">
        <dgm:presLayoutVars>
          <dgm:dir/>
          <dgm:resizeHandles val="exact"/>
        </dgm:presLayoutVars>
      </dgm:prSet>
      <dgm:spPr/>
    </dgm:pt>
    <dgm:pt modelId="{BC83F066-7508-4EF5-8831-55DB21AD6272}" type="pres">
      <dgm:prSet presAssocID="{D7606053-00CE-4C5C-8062-8621FDA20DB6}" presName="composite" presStyleCnt="0"/>
      <dgm:spPr/>
    </dgm:pt>
    <dgm:pt modelId="{EA27BDC2-AC17-45E0-B61D-6458F07DAB95}" type="pres">
      <dgm:prSet presAssocID="{D7606053-00CE-4C5C-8062-8621FDA20DB6}" presName="imgShp" presStyleLbl="fgImgPlace1" presStyleIdx="0" presStyleCnt="3" custLinFactNeighborX="-841" custLinFactNeighborY="-543"/>
      <dgm:spPr>
        <a:solidFill>
          <a:schemeClr val="bg1"/>
        </a:solidFill>
        <a:ln>
          <a:solidFill>
            <a:schemeClr val="tx1"/>
          </a:solidFill>
        </a:ln>
      </dgm:spPr>
    </dgm:pt>
    <dgm:pt modelId="{C7ED7B77-3F15-4966-A0D9-6992E9D99D7E}" type="pres">
      <dgm:prSet presAssocID="{D7606053-00CE-4C5C-8062-8621FDA20DB6}" presName="txShp" presStyleLbl="node1" presStyleIdx="0" presStyleCnt="3">
        <dgm:presLayoutVars>
          <dgm:bulletEnabled val="1"/>
        </dgm:presLayoutVars>
      </dgm:prSet>
      <dgm:spPr/>
    </dgm:pt>
    <dgm:pt modelId="{5FAE2B11-0537-4DE1-8926-19E1711CC06A}" type="pres">
      <dgm:prSet presAssocID="{3B9350B7-0D63-4447-A48D-C19706488956}" presName="spacing" presStyleCnt="0"/>
      <dgm:spPr/>
    </dgm:pt>
    <dgm:pt modelId="{514160BE-2A74-47EB-852E-D57477DC5C01}" type="pres">
      <dgm:prSet presAssocID="{2F58FF74-DA4B-4055-8F5A-BC5C48C3FCD2}" presName="composite" presStyleCnt="0"/>
      <dgm:spPr/>
    </dgm:pt>
    <dgm:pt modelId="{3F7E3F3D-BB21-41F7-AACF-FA4564BC035B}" type="pres">
      <dgm:prSet presAssocID="{2F58FF74-DA4B-4055-8F5A-BC5C48C3FCD2}" presName="imgShp" presStyleLbl="fgImgPlace1" presStyleIdx="1" presStyleCnt="3" custLinFactNeighborX="-316" custLinFactNeighborY="-2789"/>
      <dgm:spPr>
        <a:solidFill>
          <a:schemeClr val="bg1"/>
        </a:solidFill>
        <a:ln>
          <a:solidFill>
            <a:schemeClr val="tx1"/>
          </a:solidFill>
        </a:ln>
      </dgm:spPr>
    </dgm:pt>
    <dgm:pt modelId="{6E4A3D2C-5AC5-4E3F-AD4E-8DB71EDD56B2}" type="pres">
      <dgm:prSet presAssocID="{2F58FF74-DA4B-4055-8F5A-BC5C48C3FCD2}" presName="txShp" presStyleLbl="node1" presStyleIdx="1" presStyleCnt="3">
        <dgm:presLayoutVars>
          <dgm:bulletEnabled val="1"/>
        </dgm:presLayoutVars>
      </dgm:prSet>
      <dgm:spPr/>
    </dgm:pt>
    <dgm:pt modelId="{07FA9CE2-5E0A-4722-B584-C72FEA123DFB}" type="pres">
      <dgm:prSet presAssocID="{24D647EA-FB83-4C82-9C9F-4C043B1D8931}" presName="spacing" presStyleCnt="0"/>
      <dgm:spPr/>
    </dgm:pt>
    <dgm:pt modelId="{789937F5-CBC2-4DF1-90DB-2EA735F45B2B}" type="pres">
      <dgm:prSet presAssocID="{927C3908-2E3E-49E7-85B6-76A48C2850C9}" presName="composite" presStyleCnt="0"/>
      <dgm:spPr/>
    </dgm:pt>
    <dgm:pt modelId="{800FF929-66F8-4D27-B44A-5418F1758FDF}" type="pres">
      <dgm:prSet presAssocID="{927C3908-2E3E-49E7-85B6-76A48C2850C9}" presName="imgShp" presStyleLbl="fgImgPlace1" presStyleIdx="2" presStyleCnt="3"/>
      <dgm:spPr>
        <a:solidFill>
          <a:schemeClr val="bg1"/>
        </a:solidFill>
        <a:ln>
          <a:solidFill>
            <a:schemeClr val="tx1"/>
          </a:solidFill>
        </a:ln>
      </dgm:spPr>
    </dgm:pt>
    <dgm:pt modelId="{E67E9146-92DA-4555-844E-7836F61E7BA2}" type="pres">
      <dgm:prSet presAssocID="{927C3908-2E3E-49E7-85B6-76A48C2850C9}" presName="txShp" presStyleLbl="node1" presStyleIdx="2" presStyleCnt="3">
        <dgm:presLayoutVars>
          <dgm:bulletEnabled val="1"/>
        </dgm:presLayoutVars>
      </dgm:prSet>
      <dgm:spPr/>
    </dgm:pt>
  </dgm:ptLst>
  <dgm:cxnLst>
    <dgm:cxn modelId="{CBE3430E-F2B7-421E-859D-DE84657740D1}" srcId="{6421EE5D-5B93-439C-867D-1FF01EAC05AC}" destId="{927C3908-2E3E-49E7-85B6-76A48C2850C9}" srcOrd="2" destOrd="0" parTransId="{66961362-31C2-4A9D-ABD6-C1E573FC1090}" sibTransId="{BBEF920F-8F07-459C-B2E4-5321ED7408AA}"/>
    <dgm:cxn modelId="{DEF25B3E-1E81-4331-BBF8-EC31581FF709}" srcId="{6421EE5D-5B93-439C-867D-1FF01EAC05AC}" destId="{2F58FF74-DA4B-4055-8F5A-BC5C48C3FCD2}" srcOrd="1" destOrd="0" parTransId="{4A3A6B13-A323-4720-BDC6-F59FBF75C897}" sibTransId="{24D647EA-FB83-4C82-9C9F-4C043B1D8931}"/>
    <dgm:cxn modelId="{087DBE4F-2FE6-4AA8-9618-F363ABF3063C}" type="presOf" srcId="{D7606053-00CE-4C5C-8062-8621FDA20DB6}" destId="{C7ED7B77-3F15-4966-A0D9-6992E9D99D7E}" srcOrd="0" destOrd="0" presId="urn:microsoft.com/office/officeart/2005/8/layout/vList3"/>
    <dgm:cxn modelId="{52168556-59A8-4D7B-8847-40C6097480C3}" srcId="{6421EE5D-5B93-439C-867D-1FF01EAC05AC}" destId="{D7606053-00CE-4C5C-8062-8621FDA20DB6}" srcOrd="0" destOrd="0" parTransId="{84F6F3E6-F370-4D1D-9F48-A11D5E51688B}" sibTransId="{3B9350B7-0D63-4447-A48D-C19706488956}"/>
    <dgm:cxn modelId="{E8172997-DBBB-4421-B4E6-E1BD09BBBFAE}" type="presOf" srcId="{927C3908-2E3E-49E7-85B6-76A48C2850C9}" destId="{E67E9146-92DA-4555-844E-7836F61E7BA2}" srcOrd="0" destOrd="0" presId="urn:microsoft.com/office/officeart/2005/8/layout/vList3"/>
    <dgm:cxn modelId="{BAC210E6-A1D5-419E-B625-CFA756453E65}" type="presOf" srcId="{6421EE5D-5B93-439C-867D-1FF01EAC05AC}" destId="{76F99DA4-1191-44FA-8E37-3B6C93C9B64B}" srcOrd="0" destOrd="0" presId="urn:microsoft.com/office/officeart/2005/8/layout/vList3"/>
    <dgm:cxn modelId="{1B6297FE-2F44-4898-B9AC-866D33578133}" type="presOf" srcId="{2F58FF74-DA4B-4055-8F5A-BC5C48C3FCD2}" destId="{6E4A3D2C-5AC5-4E3F-AD4E-8DB71EDD56B2}" srcOrd="0" destOrd="0" presId="urn:microsoft.com/office/officeart/2005/8/layout/vList3"/>
    <dgm:cxn modelId="{C6082F27-1A5E-4097-B93B-AA9BBFEA322A}" type="presParOf" srcId="{76F99DA4-1191-44FA-8E37-3B6C93C9B64B}" destId="{BC83F066-7508-4EF5-8831-55DB21AD6272}" srcOrd="0" destOrd="0" presId="urn:microsoft.com/office/officeart/2005/8/layout/vList3"/>
    <dgm:cxn modelId="{4693091B-9ED8-463F-AB18-A02020981069}" type="presParOf" srcId="{BC83F066-7508-4EF5-8831-55DB21AD6272}" destId="{EA27BDC2-AC17-45E0-B61D-6458F07DAB95}" srcOrd="0" destOrd="0" presId="urn:microsoft.com/office/officeart/2005/8/layout/vList3"/>
    <dgm:cxn modelId="{2B48C259-9B55-4C36-B948-8F7D9D94989D}" type="presParOf" srcId="{BC83F066-7508-4EF5-8831-55DB21AD6272}" destId="{C7ED7B77-3F15-4966-A0D9-6992E9D99D7E}" srcOrd="1" destOrd="0" presId="urn:microsoft.com/office/officeart/2005/8/layout/vList3"/>
    <dgm:cxn modelId="{71573E02-FBEB-4DC6-8D33-89658F75B373}" type="presParOf" srcId="{76F99DA4-1191-44FA-8E37-3B6C93C9B64B}" destId="{5FAE2B11-0537-4DE1-8926-19E1711CC06A}" srcOrd="1" destOrd="0" presId="urn:microsoft.com/office/officeart/2005/8/layout/vList3"/>
    <dgm:cxn modelId="{B0E35840-BC4A-4A89-B0B2-B499EFEAA92C}" type="presParOf" srcId="{76F99DA4-1191-44FA-8E37-3B6C93C9B64B}" destId="{514160BE-2A74-47EB-852E-D57477DC5C01}" srcOrd="2" destOrd="0" presId="urn:microsoft.com/office/officeart/2005/8/layout/vList3"/>
    <dgm:cxn modelId="{C6B3B7BC-9F29-490F-A653-A637B237C7EB}" type="presParOf" srcId="{514160BE-2A74-47EB-852E-D57477DC5C01}" destId="{3F7E3F3D-BB21-41F7-AACF-FA4564BC035B}" srcOrd="0" destOrd="0" presId="urn:microsoft.com/office/officeart/2005/8/layout/vList3"/>
    <dgm:cxn modelId="{67B3ED2B-310E-4A28-BDA5-727A7AF2D02F}" type="presParOf" srcId="{514160BE-2A74-47EB-852E-D57477DC5C01}" destId="{6E4A3D2C-5AC5-4E3F-AD4E-8DB71EDD56B2}" srcOrd="1" destOrd="0" presId="urn:microsoft.com/office/officeart/2005/8/layout/vList3"/>
    <dgm:cxn modelId="{65321507-D4CE-43DA-9EC2-4B87FBFE4417}" type="presParOf" srcId="{76F99DA4-1191-44FA-8E37-3B6C93C9B64B}" destId="{07FA9CE2-5E0A-4722-B584-C72FEA123DFB}" srcOrd="3" destOrd="0" presId="urn:microsoft.com/office/officeart/2005/8/layout/vList3"/>
    <dgm:cxn modelId="{DA723F7B-EA97-4C73-A118-0368C554AE4E}" type="presParOf" srcId="{76F99DA4-1191-44FA-8E37-3B6C93C9B64B}" destId="{789937F5-CBC2-4DF1-90DB-2EA735F45B2B}" srcOrd="4" destOrd="0" presId="urn:microsoft.com/office/officeart/2005/8/layout/vList3"/>
    <dgm:cxn modelId="{499C0788-D0BC-456D-8F64-B9EDE67F56D3}" type="presParOf" srcId="{789937F5-CBC2-4DF1-90DB-2EA735F45B2B}" destId="{800FF929-66F8-4D27-B44A-5418F1758FDF}" srcOrd="0" destOrd="0" presId="urn:microsoft.com/office/officeart/2005/8/layout/vList3"/>
    <dgm:cxn modelId="{8352098C-C53B-461F-B9EF-236D1BEBD06A}" type="presParOf" srcId="{789937F5-CBC2-4DF1-90DB-2EA735F45B2B}" destId="{E67E9146-92DA-4555-844E-7836F61E7BA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ED7B77-3F15-4966-A0D9-6992E9D99D7E}">
      <dsp:nvSpPr>
        <dsp:cNvPr id="0" name=""/>
        <dsp:cNvSpPr/>
      </dsp:nvSpPr>
      <dsp:spPr>
        <a:xfrm rot="10800000">
          <a:off x="1374769" y="613"/>
          <a:ext cx="4418207" cy="1047650"/>
        </a:xfrm>
        <a:prstGeom prst="homePlat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1985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Permite comprimir la entrada</a:t>
          </a:r>
          <a:endParaRPr lang="es-CO" sz="1600" kern="1200" dirty="0"/>
        </a:p>
      </dsp:txBody>
      <dsp:txXfrm rot="10800000">
        <a:off x="1636681" y="613"/>
        <a:ext cx="4156295" cy="1047650"/>
      </dsp:txXfrm>
    </dsp:sp>
    <dsp:sp modelId="{EA27BDC2-AC17-45E0-B61D-6458F07DAB95}">
      <dsp:nvSpPr>
        <dsp:cNvPr id="0" name=""/>
        <dsp:cNvSpPr/>
      </dsp:nvSpPr>
      <dsp:spPr>
        <a:xfrm>
          <a:off x="842133" y="0"/>
          <a:ext cx="1047650" cy="1047650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4A3D2C-5AC5-4E3F-AD4E-8DB71EDD56B2}">
      <dsp:nvSpPr>
        <dsp:cNvPr id="0" name=""/>
        <dsp:cNvSpPr/>
      </dsp:nvSpPr>
      <dsp:spPr>
        <a:xfrm rot="10800000">
          <a:off x="1374769" y="1360994"/>
          <a:ext cx="4418207" cy="1047650"/>
        </a:xfrm>
        <a:prstGeom prst="homePlate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1985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Resultado de la compresión de la entrada. Se tiene una representación compacta de la entrada, esta representación se conoce como </a:t>
          </a:r>
          <a:r>
            <a:rPr lang="es-ES" sz="1600" b="1" kern="1200" dirty="0"/>
            <a:t>Espacio latente</a:t>
          </a:r>
          <a:endParaRPr lang="es-CO" sz="1600" b="1" kern="1200" dirty="0"/>
        </a:p>
      </dsp:txBody>
      <dsp:txXfrm rot="10800000">
        <a:off x="1636681" y="1360994"/>
        <a:ext cx="4156295" cy="1047650"/>
      </dsp:txXfrm>
    </dsp:sp>
    <dsp:sp modelId="{3F7E3F3D-BB21-41F7-AACF-FA4564BC035B}">
      <dsp:nvSpPr>
        <dsp:cNvPr id="0" name=""/>
        <dsp:cNvSpPr/>
      </dsp:nvSpPr>
      <dsp:spPr>
        <a:xfrm>
          <a:off x="847633" y="1331775"/>
          <a:ext cx="1047650" cy="1047650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7E9146-92DA-4555-844E-7836F61E7BA2}">
      <dsp:nvSpPr>
        <dsp:cNvPr id="0" name=""/>
        <dsp:cNvSpPr/>
      </dsp:nvSpPr>
      <dsp:spPr>
        <a:xfrm rot="10800000">
          <a:off x="1374769" y="2721376"/>
          <a:ext cx="4418207" cy="1047650"/>
        </a:xfrm>
        <a:prstGeom prst="homePlate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1985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Reconstruye la entrada a partir de el </a:t>
          </a:r>
          <a:r>
            <a:rPr lang="es-ES" sz="1600" kern="1200" dirty="0" err="1"/>
            <a:t>bottleneck</a:t>
          </a:r>
          <a:r>
            <a:rPr lang="es-ES" sz="1600" kern="1200" dirty="0"/>
            <a:t>.</a:t>
          </a:r>
          <a:endParaRPr lang="es-CO" sz="1600" kern="1200" dirty="0"/>
        </a:p>
      </dsp:txBody>
      <dsp:txXfrm rot="10800000">
        <a:off x="1636681" y="2721376"/>
        <a:ext cx="4156295" cy="1047650"/>
      </dsp:txXfrm>
    </dsp:sp>
    <dsp:sp modelId="{800FF929-66F8-4D27-B44A-5418F1758FDF}">
      <dsp:nvSpPr>
        <dsp:cNvPr id="0" name=""/>
        <dsp:cNvSpPr/>
      </dsp:nvSpPr>
      <dsp:spPr>
        <a:xfrm>
          <a:off x="850944" y="2721376"/>
          <a:ext cx="1047650" cy="1047650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05496-C3A0-49C0-BF62-16938A4540EC}" type="datetimeFigureOut">
              <a:rPr lang="es-CO" smtClean="0"/>
              <a:t>5/04/2021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F5C83F-4419-49FB-AA8D-FB01797327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2367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F5C83F-4419-49FB-AA8D-FB017973277E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457227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1200" dirty="0" err="1"/>
              <a:t>Precision</a:t>
            </a:r>
            <a:r>
              <a:rPr lang="es-ES" sz="1200" dirty="0"/>
              <a:t>: TP/ TP + FP </a:t>
            </a:r>
          </a:p>
          <a:p>
            <a:pPr marL="0" indent="0">
              <a:buNone/>
            </a:pPr>
            <a:r>
              <a:rPr lang="es-ES" sz="1200" dirty="0" err="1"/>
              <a:t>Recall</a:t>
            </a:r>
            <a:r>
              <a:rPr lang="es-ES" sz="1200" dirty="0"/>
              <a:t>: TP/TP+FN</a:t>
            </a:r>
          </a:p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F5C83F-4419-49FB-AA8D-FB017973277E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86078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1200" dirty="0" err="1"/>
              <a:t>Precision</a:t>
            </a:r>
            <a:r>
              <a:rPr lang="es-ES" sz="1200" dirty="0"/>
              <a:t>: TP/ TP + FP </a:t>
            </a:r>
          </a:p>
          <a:p>
            <a:pPr marL="0" indent="0">
              <a:buNone/>
            </a:pPr>
            <a:r>
              <a:rPr lang="es-ES" sz="1200" dirty="0" err="1"/>
              <a:t>Recall</a:t>
            </a:r>
            <a:r>
              <a:rPr lang="es-ES" sz="1200" dirty="0"/>
              <a:t>: TP/TP+FN</a:t>
            </a:r>
          </a:p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F5C83F-4419-49FB-AA8D-FB017973277E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26113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1200" dirty="0" err="1"/>
              <a:t>Precision</a:t>
            </a:r>
            <a:r>
              <a:rPr lang="es-ES" sz="1200" dirty="0"/>
              <a:t>: TP/ TP + FP </a:t>
            </a:r>
          </a:p>
          <a:p>
            <a:pPr marL="0" indent="0">
              <a:buNone/>
            </a:pPr>
            <a:r>
              <a:rPr lang="es-ES" sz="1200" dirty="0" err="1"/>
              <a:t>Recall</a:t>
            </a:r>
            <a:r>
              <a:rPr lang="es-ES" sz="1200" dirty="0"/>
              <a:t>: TP/TP+FN</a:t>
            </a:r>
          </a:p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F5C83F-4419-49FB-AA8D-FB017973277E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4592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F5C83F-4419-49FB-AA8D-FB017973277E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7440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F5C83F-4419-49FB-AA8D-FB017973277E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1978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F5C83F-4419-49FB-AA8D-FB017973277E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9446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F5C83F-4419-49FB-AA8D-FB017973277E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2597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F5C83F-4419-49FB-AA8D-FB017973277E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7689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F5C83F-4419-49FB-AA8D-FB017973277E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5055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F5C83F-4419-49FB-AA8D-FB017973277E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90477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1200" dirty="0" err="1"/>
              <a:t>Precision</a:t>
            </a:r>
            <a:r>
              <a:rPr lang="es-ES" sz="1200" dirty="0"/>
              <a:t>: TP/ TP + FP </a:t>
            </a:r>
          </a:p>
          <a:p>
            <a:pPr marL="0" indent="0">
              <a:buNone/>
            </a:pPr>
            <a:r>
              <a:rPr lang="es-ES" sz="1200" dirty="0" err="1"/>
              <a:t>Recall</a:t>
            </a:r>
            <a:r>
              <a:rPr lang="es-ES" sz="1200" dirty="0"/>
              <a:t>: TP/TP+FN</a:t>
            </a:r>
          </a:p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F5C83F-4419-49FB-AA8D-FB017973277E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7043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A17B5D-D113-4A9E-AEBC-D2C22DE707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8DACCB-9E6B-439D-A431-E970D3C403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6FD5EC-4D07-47B1-A4D9-BE9155364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B2AB-D25F-4182-A8CE-97F4DC6F9884}" type="datetimeFigureOut">
              <a:rPr lang="es-CO" smtClean="0"/>
              <a:t>5/04/2021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301F12-F9A1-416C-B73C-70E65C24E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FA5A44-309D-4900-908A-81F98E446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1B534-05E7-4649-9751-FC2443D0A4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3885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448ACA-6EF5-47F6-B3B2-4539E063F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6D7ECEF-1EC0-46E3-880D-EE93D6463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10B7A4-B0FD-447C-96C6-29DF79D77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B2AB-D25F-4182-A8CE-97F4DC6F9884}" type="datetimeFigureOut">
              <a:rPr lang="es-CO" smtClean="0"/>
              <a:t>5/04/2021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55248F-C605-4710-869C-4239BC8D1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90BD85-13ED-46C8-B1F0-BD88BD527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1B534-05E7-4649-9751-FC2443D0A4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92652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2D0D6E7-23D4-409F-87D6-ACEF679440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417A0E0-843A-412B-A407-5C04686E85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BFBBBA-17CB-4343-8635-C38997CEE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B2AB-D25F-4182-A8CE-97F4DC6F9884}" type="datetimeFigureOut">
              <a:rPr lang="es-CO" smtClean="0"/>
              <a:t>5/04/2021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D0C3D5-10DD-466D-885C-F90D13358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E6A296-36CE-4D60-8374-3A589493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1B534-05E7-4649-9751-FC2443D0A4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51745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2FC325-EBC6-4D5E-982F-C94330F77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B9AB54-0935-4FD1-AB0C-9A5871891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2AD636-16ED-4756-92EA-951326649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B2AB-D25F-4182-A8CE-97F4DC6F9884}" type="datetimeFigureOut">
              <a:rPr lang="es-CO" smtClean="0"/>
              <a:t>5/04/2021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C57869-CC5B-4E3E-B24C-898DF7F70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5381F9-F6C9-4A18-96B4-55CC81917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1B534-05E7-4649-9751-FC2443D0A4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09099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0A3C8B-6576-4B69-A0E8-DF732D289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7B67E5-79D7-40C9-BC0F-08E8D1F99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2A921F-774B-4855-8A4A-18D5155EA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B2AB-D25F-4182-A8CE-97F4DC6F9884}" type="datetimeFigureOut">
              <a:rPr lang="es-CO" smtClean="0"/>
              <a:t>5/04/2021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48C071-6563-48A6-94B1-04792857E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EA9FC9-9445-48B8-8C24-E8EE8C24B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1B534-05E7-4649-9751-FC2443D0A4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4197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047A35-1794-42E7-ABBD-0D24D12FF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1A1F13-3FA7-4F40-ADC8-9B787BA92D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D88A6AC-BAAF-46A4-A538-80696AC31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32235DA-3D88-4D9F-8CA4-F84BC56B3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B2AB-D25F-4182-A8CE-97F4DC6F9884}" type="datetimeFigureOut">
              <a:rPr lang="es-CO" smtClean="0"/>
              <a:t>5/04/2021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47664F4-DA79-4561-B9E4-B151E67D4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40CD088-F439-49B9-AA24-5D67C024B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1B534-05E7-4649-9751-FC2443D0A4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556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39CF94-7815-4923-895B-4A3F6AFDD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D774463-D398-411A-95F7-FBBBDCED2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29BA358-11BD-4B74-9289-A34E4D685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2D7C5BD-6A39-40BF-BE98-3E51F00503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1925D99-DAD0-4CD6-9805-B7227B5C87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E886DB3-2167-409B-9B40-9D01666FC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B2AB-D25F-4182-A8CE-97F4DC6F9884}" type="datetimeFigureOut">
              <a:rPr lang="es-CO" smtClean="0"/>
              <a:t>5/04/2021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9B477A6-25A4-47AA-B669-00C132140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02A7D26-E75A-4FCB-AD0B-795A21A8A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1B534-05E7-4649-9751-FC2443D0A4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1493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A60DCD-3F02-4756-AAE0-C74A12A1D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729189D-F829-4317-97FA-E2AA0893B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B2AB-D25F-4182-A8CE-97F4DC6F9884}" type="datetimeFigureOut">
              <a:rPr lang="es-CO" smtClean="0"/>
              <a:t>5/04/2021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0213D4A-6E93-4075-B25D-6B7146B2C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203D911-B643-4F8E-846E-3A6F3B71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1B534-05E7-4649-9751-FC2443D0A4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7426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D5B5248-5018-4D54-AE7A-1C48B7A3E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B2AB-D25F-4182-A8CE-97F4DC6F9884}" type="datetimeFigureOut">
              <a:rPr lang="es-CO" smtClean="0"/>
              <a:t>5/04/2021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11F431B-BC52-46BF-82BE-3EF8E75FB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EF45C8C-C1DC-4D02-863C-E7668809E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1B534-05E7-4649-9751-FC2443D0A4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8332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3E9D81-CA30-439D-88D2-6E6BE27EF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198BFB-A10C-4808-BB0E-9433C8450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8FE2673-A586-44A2-8745-4680FF6334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6931737-4714-4E85-81DD-A27D0F0AC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B2AB-D25F-4182-A8CE-97F4DC6F9884}" type="datetimeFigureOut">
              <a:rPr lang="es-CO" smtClean="0"/>
              <a:t>5/04/2021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5B4AAAA-0168-4CFA-9302-204342B89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BB1BB19-AC11-42A9-B7E6-2BDAFAF56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1B534-05E7-4649-9751-FC2443D0A4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40815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FC73DF-1BFA-4919-B958-334273001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56CA479-3313-4C3F-9378-992C21E898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340A20A-76B8-4232-B2D6-CFD357FBA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663152D-5027-4B51-88F3-8E52AE859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B2AB-D25F-4182-A8CE-97F4DC6F9884}" type="datetimeFigureOut">
              <a:rPr lang="es-CO" smtClean="0"/>
              <a:t>5/04/2021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B1657DF-A4B9-4D45-911B-5203BC4D5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479ABFC-58C9-4BD0-870D-809078F5A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1B534-05E7-4649-9751-FC2443D0A4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36720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59C0F8D-EAF0-4C7B-98F3-F1347ADA1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F173624-E8CE-432A-B854-ADA4AC97F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F62F51-FB62-447A-80B6-954F087560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7B2AB-D25F-4182-A8CE-97F4DC6F9884}" type="datetimeFigureOut">
              <a:rPr lang="es-CO" smtClean="0"/>
              <a:t>5/04/2021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B45054-6A8C-4C9D-A726-6B013884E7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2ED112-0F51-4FC7-B300-0423D6C31C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1B534-05E7-4649-9751-FC2443D0A4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4009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iegocalvo.es/funcion-de-activacion-redes-neuronales/#:~:text=Tanh%20%E2%80%93%20Tangent%20Hyperbolic%20%E2%80%93%20Tangente%20hiperb%C3%B3lica,de%20manera%20asint%C3%B3tica%20a%20%2D1" TargetMode="External"/><Relationship Id="rId3" Type="http://schemas.openxmlformats.org/officeDocument/2006/relationships/hyperlink" Target="https://towardsdatascience.com/applied-deep-learning-part-3-autoencoders-1c083af4d798" TargetMode="External"/><Relationship Id="rId7" Type="http://schemas.openxmlformats.org/officeDocument/2006/relationships/hyperlink" Target="https://www.kaggle.com/mlg-ulb/creditcardfraud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codificandobits/Deteccion_de_fraudes_usando_autoencoders" TargetMode="External"/><Relationship Id="rId5" Type="http://schemas.openxmlformats.org/officeDocument/2006/relationships/hyperlink" Target="http://www.cs.us.es/~fsancho/?e=232" TargetMode="External"/><Relationship Id="rId4" Type="http://schemas.openxmlformats.org/officeDocument/2006/relationships/hyperlink" Target="https://www.youtube.com/watch?v=nTt_ajul8NY&amp;t=848s" TargetMode="External"/><Relationship Id="rId9" Type="http://schemas.openxmlformats.org/officeDocument/2006/relationships/hyperlink" Target="https://keras.io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mlg-ulb/creditcardfrau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6AF4ABE2-381B-4B67-9C0F-27FFD64F7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8">
            <a:extLst>
              <a:ext uri="{FF2B5EF4-FFF2-40B4-BE49-F238E27FC236}">
                <a16:creationId xmlns:a16="http://schemas.microsoft.com/office/drawing/2014/main" id="{4AA509EC-4C56-4A74-A517-3ECD04C3F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82070" y="2355786"/>
            <a:ext cx="7341665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228C7C-13F3-4DD4-A091-5EE5E09228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20689" y="2520377"/>
            <a:ext cx="5822343" cy="2439683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Autoencoder </a:t>
            </a:r>
            <a:r>
              <a:rPr lang="en-US" sz="3600" dirty="0">
                <a:solidFill>
                  <a:srgbClr val="FFFFFF"/>
                </a:solidFill>
                <a:latin typeface="Arial" panose="020B0604020202020204" pitchFamily="34" charset="0"/>
              </a:rPr>
              <a:t>N</a:t>
            </a:r>
            <a:r>
              <a:rPr lang="en-US" sz="36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eural Networks </a:t>
            </a:r>
            <a:r>
              <a:rPr lang="en-US" sz="3600" dirty="0">
                <a:solidFill>
                  <a:srgbClr val="FFFFFF"/>
                </a:solidFill>
                <a:latin typeface="Arial" panose="020B0604020202020204" pitchFamily="34" charset="0"/>
              </a:rPr>
              <a:t>F</a:t>
            </a:r>
            <a:r>
              <a:rPr lang="en-US" sz="36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or </a:t>
            </a:r>
            <a:r>
              <a:rPr lang="en-US" sz="3600" dirty="0">
                <a:solidFill>
                  <a:srgbClr val="FFFFFF"/>
                </a:solidFill>
                <a:latin typeface="Arial" panose="020B0604020202020204" pitchFamily="34" charset="0"/>
              </a:rPr>
              <a:t>U</a:t>
            </a:r>
            <a:r>
              <a:rPr lang="en-US" sz="36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nbalanced </a:t>
            </a:r>
            <a:r>
              <a:rPr lang="en-US" sz="3600" dirty="0">
                <a:solidFill>
                  <a:srgbClr val="FFFFFF"/>
                </a:solidFill>
                <a:latin typeface="Arial" panose="020B0604020202020204" pitchFamily="34" charset="0"/>
              </a:rPr>
              <a:t>D</a:t>
            </a:r>
            <a:r>
              <a:rPr lang="en-US" sz="36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ata</a:t>
            </a:r>
            <a:br>
              <a:rPr lang="en-US" sz="36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</a:br>
            <a:br>
              <a:rPr lang="en-US" sz="36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</a:br>
            <a:endParaRPr lang="es-CO" sz="3600" dirty="0">
              <a:solidFill>
                <a:srgbClr val="FFFFFF"/>
              </a:solidFill>
            </a:endParaRPr>
          </a:p>
        </p:txBody>
      </p:sp>
      <p:sp>
        <p:nvSpPr>
          <p:cNvPr id="49" name="Freeform 5">
            <a:extLst>
              <a:ext uri="{FF2B5EF4-FFF2-40B4-BE49-F238E27FC236}">
                <a16:creationId xmlns:a16="http://schemas.microsoft.com/office/drawing/2014/main" id="{6FBC94C7-2F0E-4FBA-B442-0E0296AAA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82070" y="1654168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6CF43A2F-2E6F-44F4-A006-A10CF1DCB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16808" y="1311136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7">
            <a:extLst>
              <a:ext uri="{FF2B5EF4-FFF2-40B4-BE49-F238E27FC236}">
                <a16:creationId xmlns:a16="http://schemas.microsoft.com/office/drawing/2014/main" id="{F83DA5F0-0D4C-4E74-8A5C-F6CBD391F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16808" y="1126737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7798713-AB3F-41E3-8CE3-1C1FBCF7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528" y="1120021"/>
            <a:ext cx="3268481" cy="3509529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Imagen 15" descr="Logotipo&#10;&#10;Descripción generada automáticamente">
            <a:extLst>
              <a:ext uri="{FF2B5EF4-FFF2-40B4-BE49-F238E27FC236}">
                <a16:creationId xmlns:a16="http://schemas.microsoft.com/office/drawing/2014/main" id="{A09CE213-953D-4EB0-BD71-968979569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047" y="2486163"/>
            <a:ext cx="2961361" cy="1727460"/>
          </a:xfrm>
          <a:prstGeom prst="rect">
            <a:avLst/>
          </a:prstGeom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A2604205-5C20-45AE-AB41-B7DAA72D48B9}"/>
              </a:ext>
            </a:extLst>
          </p:cNvPr>
          <p:cNvSpPr txBox="1"/>
          <p:nvPr/>
        </p:nvSpPr>
        <p:spPr>
          <a:xfrm>
            <a:off x="4720688" y="496006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Milena Beltran B</a:t>
            </a:r>
            <a:br>
              <a:rPr lang="en-US" sz="18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Yohana Delgado 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00041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3" name="Rectangle 12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60B154D-124A-4FAA-B700-5C1EF3D33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45" y="241737"/>
            <a:ext cx="10073469" cy="668210"/>
          </a:xfrm>
        </p:spPr>
        <p:txBody>
          <a:bodyPr anchor="b">
            <a:normAutofit/>
          </a:bodyPr>
          <a:lstStyle/>
          <a:p>
            <a:r>
              <a:rPr lang="es-ES" sz="4000" dirty="0"/>
              <a:t>Evaluación</a:t>
            </a:r>
            <a:endParaRPr lang="es-CO" sz="4000" dirty="0"/>
          </a:p>
        </p:txBody>
      </p:sp>
      <p:sp>
        <p:nvSpPr>
          <p:cNvPr id="134" name="Rectangle 12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1" name="Conector recto 110">
            <a:extLst>
              <a:ext uri="{FF2B5EF4-FFF2-40B4-BE49-F238E27FC236}">
                <a16:creationId xmlns:a16="http://schemas.microsoft.com/office/drawing/2014/main" id="{3C98D722-2B96-4E53-9A50-3C4644279799}"/>
              </a:ext>
            </a:extLst>
          </p:cNvPr>
          <p:cNvCxnSpPr/>
          <p:nvPr/>
        </p:nvCxnSpPr>
        <p:spPr>
          <a:xfrm>
            <a:off x="5567813" y="536510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upo 13">
            <a:extLst>
              <a:ext uri="{FF2B5EF4-FFF2-40B4-BE49-F238E27FC236}">
                <a16:creationId xmlns:a16="http://schemas.microsoft.com/office/drawing/2014/main" id="{6B759302-6219-48A6-B41B-9E4085F9164A}"/>
              </a:ext>
            </a:extLst>
          </p:cNvPr>
          <p:cNvGrpSpPr/>
          <p:nvPr/>
        </p:nvGrpSpPr>
        <p:grpSpPr>
          <a:xfrm>
            <a:off x="6175022" y="4600528"/>
            <a:ext cx="5204178" cy="1411111"/>
            <a:chOff x="1399822" y="1817510"/>
            <a:chExt cx="5204178" cy="1411111"/>
          </a:xfrm>
        </p:grpSpPr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97F33169-2E7D-4B1D-BBE3-853B2812F567}"/>
                </a:ext>
              </a:extLst>
            </p:cNvPr>
            <p:cNvSpPr/>
            <p:nvPr/>
          </p:nvSpPr>
          <p:spPr>
            <a:xfrm>
              <a:off x="2619022" y="2058207"/>
              <a:ext cx="3984978" cy="92971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Fraude es clasificado como fraude</a:t>
              </a:r>
              <a:endParaRPr lang="es-CO" dirty="0"/>
            </a:p>
          </p:txBody>
        </p:sp>
        <p:sp>
          <p:nvSpPr>
            <p:cNvPr id="8" name="Diagrama de flujo: conector 7">
              <a:extLst>
                <a:ext uri="{FF2B5EF4-FFF2-40B4-BE49-F238E27FC236}">
                  <a16:creationId xmlns:a16="http://schemas.microsoft.com/office/drawing/2014/main" id="{3FCEC36A-9CF6-4D19-84A8-1EDF207BA657}"/>
                </a:ext>
              </a:extLst>
            </p:cNvPr>
            <p:cNvSpPr/>
            <p:nvPr/>
          </p:nvSpPr>
          <p:spPr>
            <a:xfrm>
              <a:off x="1399822" y="1817510"/>
              <a:ext cx="1467556" cy="1411111"/>
            </a:xfrm>
            <a:prstGeom prst="flowChartConnector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2400" dirty="0"/>
                <a:t>TP</a:t>
              </a:r>
              <a:r>
                <a:rPr lang="es-ES" sz="1600" dirty="0"/>
                <a:t>  (</a:t>
              </a:r>
              <a:r>
                <a:rPr lang="es-ES" sz="1400" dirty="0"/>
                <a:t>Verdadero Positivo)</a:t>
              </a:r>
              <a:endParaRPr lang="es-CO" sz="1600" dirty="0"/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06758F8F-31C1-45D3-AF13-0BF366738449}"/>
              </a:ext>
            </a:extLst>
          </p:cNvPr>
          <p:cNvGrpSpPr/>
          <p:nvPr/>
        </p:nvGrpSpPr>
        <p:grpSpPr>
          <a:xfrm>
            <a:off x="288832" y="4571775"/>
            <a:ext cx="5204178" cy="1411111"/>
            <a:chOff x="1399822" y="1817510"/>
            <a:chExt cx="5204178" cy="1411111"/>
          </a:xfrm>
        </p:grpSpPr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E1887E88-4F76-4976-9327-CC721EA38F80}"/>
                </a:ext>
              </a:extLst>
            </p:cNvPr>
            <p:cNvSpPr/>
            <p:nvPr/>
          </p:nvSpPr>
          <p:spPr>
            <a:xfrm>
              <a:off x="2619022" y="2058207"/>
              <a:ext cx="3984978" cy="9297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  Fraude detectado Normal</a:t>
              </a:r>
              <a:endParaRPr lang="es-CO" dirty="0"/>
            </a:p>
          </p:txBody>
        </p:sp>
        <p:sp>
          <p:nvSpPr>
            <p:cNvPr id="21" name="Diagrama de flujo: conector 20">
              <a:extLst>
                <a:ext uri="{FF2B5EF4-FFF2-40B4-BE49-F238E27FC236}">
                  <a16:creationId xmlns:a16="http://schemas.microsoft.com/office/drawing/2014/main" id="{FDCE09E5-C27E-475B-96C1-F45D0637BAF8}"/>
                </a:ext>
              </a:extLst>
            </p:cNvPr>
            <p:cNvSpPr/>
            <p:nvPr/>
          </p:nvSpPr>
          <p:spPr>
            <a:xfrm>
              <a:off x="1399822" y="1817510"/>
              <a:ext cx="1467556" cy="1411111"/>
            </a:xfrm>
            <a:prstGeom prst="flowChartConnector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2400" dirty="0"/>
                <a:t>FN</a:t>
              </a:r>
              <a:r>
                <a:rPr lang="es-ES" sz="1600" dirty="0"/>
                <a:t>  (</a:t>
              </a:r>
              <a:r>
                <a:rPr lang="es-ES" sz="1400" dirty="0"/>
                <a:t>Falso Negativo)</a:t>
              </a:r>
              <a:endParaRPr lang="es-CO" sz="1600" dirty="0"/>
            </a:p>
          </p:txBody>
        </p: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17A7DDBF-7367-47AF-B6CF-24EC18C1CE85}"/>
              </a:ext>
            </a:extLst>
          </p:cNvPr>
          <p:cNvGrpSpPr/>
          <p:nvPr/>
        </p:nvGrpSpPr>
        <p:grpSpPr>
          <a:xfrm>
            <a:off x="288832" y="3012202"/>
            <a:ext cx="5204178" cy="1411111"/>
            <a:chOff x="1399822" y="1817510"/>
            <a:chExt cx="5204178" cy="1411111"/>
          </a:xfrm>
        </p:grpSpPr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586E4C94-BA0A-497F-B4FC-A7AA267186E5}"/>
                </a:ext>
              </a:extLst>
            </p:cNvPr>
            <p:cNvSpPr/>
            <p:nvPr/>
          </p:nvSpPr>
          <p:spPr>
            <a:xfrm>
              <a:off x="2619022" y="2058207"/>
              <a:ext cx="3984978" cy="92971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  Normal detectado Normal</a:t>
              </a:r>
              <a:endParaRPr lang="es-CO" dirty="0"/>
            </a:p>
          </p:txBody>
        </p:sp>
        <p:sp>
          <p:nvSpPr>
            <p:cNvPr id="24" name="Diagrama de flujo: conector 23">
              <a:extLst>
                <a:ext uri="{FF2B5EF4-FFF2-40B4-BE49-F238E27FC236}">
                  <a16:creationId xmlns:a16="http://schemas.microsoft.com/office/drawing/2014/main" id="{143A00E7-8310-4BC6-80E0-807A4F7D54BB}"/>
                </a:ext>
              </a:extLst>
            </p:cNvPr>
            <p:cNvSpPr/>
            <p:nvPr/>
          </p:nvSpPr>
          <p:spPr>
            <a:xfrm>
              <a:off x="1399822" y="1817510"/>
              <a:ext cx="1467556" cy="1411111"/>
            </a:xfrm>
            <a:prstGeom prst="flowChartConnector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2400" dirty="0"/>
                <a:t>TN</a:t>
              </a:r>
              <a:r>
                <a:rPr lang="es-ES" sz="1600" dirty="0"/>
                <a:t>  (</a:t>
              </a:r>
              <a:r>
                <a:rPr lang="es-ES" sz="1400" dirty="0"/>
                <a:t>Verdadero Negativo)</a:t>
              </a:r>
              <a:endParaRPr lang="es-CO" sz="1600" dirty="0"/>
            </a:p>
          </p:txBody>
        </p:sp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DB1211F9-90E3-4806-B8CF-C9727D8493E8}"/>
              </a:ext>
            </a:extLst>
          </p:cNvPr>
          <p:cNvGrpSpPr/>
          <p:nvPr/>
        </p:nvGrpSpPr>
        <p:grpSpPr>
          <a:xfrm>
            <a:off x="6175022" y="3069068"/>
            <a:ext cx="5204178" cy="1411111"/>
            <a:chOff x="1399822" y="1817510"/>
            <a:chExt cx="5204178" cy="1411111"/>
          </a:xfrm>
        </p:grpSpPr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33B688D6-CB4D-40D7-9E82-102C91FA3315}"/>
                </a:ext>
              </a:extLst>
            </p:cNvPr>
            <p:cNvSpPr/>
            <p:nvPr/>
          </p:nvSpPr>
          <p:spPr>
            <a:xfrm>
              <a:off x="2619022" y="2058207"/>
              <a:ext cx="3984978" cy="92971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Normal detectado como Fraude</a:t>
              </a:r>
              <a:endParaRPr lang="es-CO" dirty="0"/>
            </a:p>
          </p:txBody>
        </p:sp>
        <p:sp>
          <p:nvSpPr>
            <p:cNvPr id="27" name="Diagrama de flujo: conector 26">
              <a:extLst>
                <a:ext uri="{FF2B5EF4-FFF2-40B4-BE49-F238E27FC236}">
                  <a16:creationId xmlns:a16="http://schemas.microsoft.com/office/drawing/2014/main" id="{69860035-E33F-48F8-9CA9-ACF97D5B26DB}"/>
                </a:ext>
              </a:extLst>
            </p:cNvPr>
            <p:cNvSpPr/>
            <p:nvPr/>
          </p:nvSpPr>
          <p:spPr>
            <a:xfrm>
              <a:off x="1399822" y="1817510"/>
              <a:ext cx="1467556" cy="1411111"/>
            </a:xfrm>
            <a:prstGeom prst="flowChartConnector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2400" dirty="0"/>
                <a:t>FP</a:t>
              </a:r>
              <a:r>
                <a:rPr lang="es-ES" sz="1600" dirty="0"/>
                <a:t>  (</a:t>
              </a:r>
              <a:r>
                <a:rPr lang="es-ES" sz="1400" dirty="0"/>
                <a:t>Falso Positivo)</a:t>
              </a:r>
              <a:endParaRPr lang="es-CO" sz="1600" dirty="0"/>
            </a:p>
          </p:txBody>
        </p:sp>
      </p:grpSp>
      <p:sp>
        <p:nvSpPr>
          <p:cNvPr id="30" name="Marcador de contenido 2">
            <a:extLst>
              <a:ext uri="{FF2B5EF4-FFF2-40B4-BE49-F238E27FC236}">
                <a16:creationId xmlns:a16="http://schemas.microsoft.com/office/drawing/2014/main" id="{5489A8C8-E2EE-4570-955A-6F6B9E72A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263" y="1394021"/>
            <a:ext cx="9920114" cy="92971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ES" sz="2000" dirty="0"/>
              <a:t>Se toma en cuenta las métricas </a:t>
            </a:r>
            <a:r>
              <a:rPr lang="es-ES" sz="2000" dirty="0" err="1"/>
              <a:t>Precision</a:t>
            </a:r>
            <a:r>
              <a:rPr lang="es-ES" sz="2000" dirty="0"/>
              <a:t> y </a:t>
            </a:r>
            <a:r>
              <a:rPr lang="es-ES" sz="2000" dirty="0" err="1"/>
              <a:t>recall</a:t>
            </a:r>
            <a:r>
              <a:rPr lang="es-ES" sz="2000" dirty="0"/>
              <a:t> para definir el umbral, El objetivo es identificar la mayor cantidad de fraudes, por tanto se ajusta el umbral de tal forma que se puedan identificar la mayoría de fraudes. </a:t>
            </a:r>
          </a:p>
        </p:txBody>
      </p:sp>
    </p:spTree>
    <p:extLst>
      <p:ext uri="{BB962C8B-B14F-4D97-AF65-F5344CB8AC3E}">
        <p14:creationId xmlns:p14="http://schemas.microsoft.com/office/powerpoint/2010/main" val="135367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3" name="Rectangle 12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60B154D-124A-4FAA-B700-5C1EF3D33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45" y="241737"/>
            <a:ext cx="10073469" cy="668210"/>
          </a:xfrm>
        </p:spPr>
        <p:txBody>
          <a:bodyPr anchor="b">
            <a:normAutofit/>
          </a:bodyPr>
          <a:lstStyle/>
          <a:p>
            <a:r>
              <a:rPr lang="es-ES" sz="4000" dirty="0"/>
              <a:t>Evaluación</a:t>
            </a:r>
            <a:endParaRPr lang="es-CO" sz="4000" dirty="0"/>
          </a:p>
        </p:txBody>
      </p:sp>
      <p:sp>
        <p:nvSpPr>
          <p:cNvPr id="134" name="Rectangle 12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1" name="Conector recto 110">
            <a:extLst>
              <a:ext uri="{FF2B5EF4-FFF2-40B4-BE49-F238E27FC236}">
                <a16:creationId xmlns:a16="http://schemas.microsoft.com/office/drawing/2014/main" id="{3C98D722-2B96-4E53-9A50-3C4644279799}"/>
              </a:ext>
            </a:extLst>
          </p:cNvPr>
          <p:cNvCxnSpPr/>
          <p:nvPr/>
        </p:nvCxnSpPr>
        <p:spPr>
          <a:xfrm>
            <a:off x="5567813" y="536510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Marcador de contenido 2">
            <a:extLst>
              <a:ext uri="{FF2B5EF4-FFF2-40B4-BE49-F238E27FC236}">
                <a16:creationId xmlns:a16="http://schemas.microsoft.com/office/drawing/2014/main" id="{5489A8C8-E2EE-4570-955A-6F6B9E72A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263" y="1394021"/>
            <a:ext cx="9920114" cy="92971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ES" sz="2000" dirty="0"/>
              <a:t>Se asigna el umbral de 0.75 , si el valor pasa este umbral, entonces es un fraude. </a:t>
            </a:r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8401F8D0-8031-415C-B8BC-D4EC9E1FE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4420" y="2138026"/>
            <a:ext cx="4903317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037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3" name="Rectangle 12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60B154D-124A-4FAA-B700-5C1EF3D33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45" y="241737"/>
            <a:ext cx="10073469" cy="668210"/>
          </a:xfrm>
        </p:spPr>
        <p:txBody>
          <a:bodyPr anchor="b">
            <a:normAutofit/>
          </a:bodyPr>
          <a:lstStyle/>
          <a:p>
            <a:r>
              <a:rPr lang="es-ES" sz="4000" b="1" dirty="0"/>
              <a:t>Resultado</a:t>
            </a:r>
            <a:endParaRPr lang="es-CO" sz="4000" b="1" dirty="0"/>
          </a:p>
        </p:txBody>
      </p:sp>
      <p:sp>
        <p:nvSpPr>
          <p:cNvPr id="134" name="Rectangle 12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1" name="Conector recto 110">
            <a:extLst>
              <a:ext uri="{FF2B5EF4-FFF2-40B4-BE49-F238E27FC236}">
                <a16:creationId xmlns:a16="http://schemas.microsoft.com/office/drawing/2014/main" id="{3C98D722-2B96-4E53-9A50-3C4644279799}"/>
              </a:ext>
            </a:extLst>
          </p:cNvPr>
          <p:cNvCxnSpPr/>
          <p:nvPr/>
        </p:nvCxnSpPr>
        <p:spPr>
          <a:xfrm>
            <a:off x="5567813" y="536510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5D045D22-79A5-49C3-B9B1-73D007EA4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61" y="1151684"/>
            <a:ext cx="5042715" cy="4567750"/>
          </a:xfrm>
          <a:prstGeom prst="rect">
            <a:avLst/>
          </a:prstGeom>
        </p:spPr>
      </p:pic>
      <p:graphicFrame>
        <p:nvGraphicFramePr>
          <p:cNvPr id="13" name="Tabla 14">
            <a:extLst>
              <a:ext uri="{FF2B5EF4-FFF2-40B4-BE49-F238E27FC236}">
                <a16:creationId xmlns:a16="http://schemas.microsoft.com/office/drawing/2014/main" id="{9601E08D-E72A-42E2-B757-3E28006BD0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912947"/>
              </p:ext>
            </p:extLst>
          </p:nvPr>
        </p:nvGraphicFramePr>
        <p:xfrm>
          <a:off x="7224890" y="2317640"/>
          <a:ext cx="3205796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4730">
                  <a:extLst>
                    <a:ext uri="{9D8B030D-6E8A-4147-A177-3AD203B41FA5}">
                      <a16:colId xmlns:a16="http://schemas.microsoft.com/office/drawing/2014/main" val="4213244588"/>
                    </a:ext>
                  </a:extLst>
                </a:gridCol>
                <a:gridCol w="1761066">
                  <a:extLst>
                    <a:ext uri="{9D8B030D-6E8A-4147-A177-3AD203B41FA5}">
                      <a16:colId xmlns:a16="http://schemas.microsoft.com/office/drawing/2014/main" val="1591911919"/>
                    </a:ext>
                  </a:extLst>
                </a:gridCol>
              </a:tblGrid>
              <a:tr h="247926">
                <a:tc gridSpan="2">
                  <a:txBody>
                    <a:bodyPr/>
                    <a:lstStyle/>
                    <a:p>
                      <a:pPr algn="ctr"/>
                      <a:r>
                        <a:rPr lang="es-ES" sz="2800" dirty="0"/>
                        <a:t>MÉTRICAS</a:t>
                      </a:r>
                      <a:endParaRPr lang="es-CO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634297"/>
                  </a:ext>
                </a:extLst>
              </a:tr>
              <a:tr h="247926">
                <a:tc>
                  <a:txBody>
                    <a:bodyPr/>
                    <a:lstStyle/>
                    <a:p>
                      <a:r>
                        <a:rPr lang="es-CO" sz="2000" b="1" dirty="0"/>
                        <a:t>Precisión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2400" dirty="0"/>
                        <a:t>0,01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943339"/>
                  </a:ext>
                </a:extLst>
              </a:tr>
              <a:tr h="247926">
                <a:tc>
                  <a:txBody>
                    <a:bodyPr/>
                    <a:lstStyle/>
                    <a:p>
                      <a:r>
                        <a:rPr lang="es-CO" sz="2000" b="1" dirty="0" err="1"/>
                        <a:t>Recall</a:t>
                      </a:r>
                      <a:endParaRPr lang="es-C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2400" dirty="0"/>
                        <a:t>0,92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306167"/>
                  </a:ext>
                </a:extLst>
              </a:tr>
              <a:tr h="247926">
                <a:tc>
                  <a:txBody>
                    <a:bodyPr/>
                    <a:lstStyle/>
                    <a:p>
                      <a:r>
                        <a:rPr lang="es-CO" sz="2000" b="1" dirty="0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0,02</a:t>
                      </a:r>
                      <a:endParaRPr lang="es-CO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25353"/>
                  </a:ext>
                </a:extLst>
              </a:tr>
              <a:tr h="247926">
                <a:tc>
                  <a:txBody>
                    <a:bodyPr/>
                    <a:lstStyle/>
                    <a:p>
                      <a:r>
                        <a:rPr lang="es-CO" sz="2000" b="1" dirty="0" err="1"/>
                        <a:t>Accuracy</a:t>
                      </a:r>
                      <a:endParaRPr lang="es-C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0,87</a:t>
                      </a:r>
                      <a:endParaRPr lang="es-CO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4889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5055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3" name="Rectangle 12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60B154D-124A-4FAA-B700-5C1EF3D33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45" y="241737"/>
            <a:ext cx="10073469" cy="668210"/>
          </a:xfrm>
        </p:spPr>
        <p:txBody>
          <a:bodyPr anchor="b">
            <a:normAutofit/>
          </a:bodyPr>
          <a:lstStyle/>
          <a:p>
            <a:r>
              <a:rPr lang="es-ES" sz="4000" dirty="0"/>
              <a:t>Referencias</a:t>
            </a:r>
            <a:endParaRPr lang="es-CO" sz="4000" dirty="0"/>
          </a:p>
        </p:txBody>
      </p:sp>
      <p:sp>
        <p:nvSpPr>
          <p:cNvPr id="134" name="Rectangle 12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1" name="Conector recto 110">
            <a:extLst>
              <a:ext uri="{FF2B5EF4-FFF2-40B4-BE49-F238E27FC236}">
                <a16:creationId xmlns:a16="http://schemas.microsoft.com/office/drawing/2014/main" id="{3C98D722-2B96-4E53-9A50-3C4644279799}"/>
              </a:ext>
            </a:extLst>
          </p:cNvPr>
          <p:cNvCxnSpPr/>
          <p:nvPr/>
        </p:nvCxnSpPr>
        <p:spPr>
          <a:xfrm>
            <a:off x="5567813" y="536510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6E26FA09-1232-4A1B-B46B-7E175070BDAD}"/>
              </a:ext>
            </a:extLst>
          </p:cNvPr>
          <p:cNvSpPr txBox="1">
            <a:spLocks/>
          </p:cNvSpPr>
          <p:nvPr/>
        </p:nvSpPr>
        <p:spPr>
          <a:xfrm>
            <a:off x="990600" y="1354667"/>
            <a:ext cx="10515600" cy="497469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>
                <a:hlinkClick r:id="rId3"/>
              </a:rPr>
              <a:t>https://towardsdatascience.com/applied-deep-learning-part-3-autoencoders-1c083af4d798</a:t>
            </a:r>
            <a:endParaRPr lang="es-CO" dirty="0"/>
          </a:p>
          <a:p>
            <a:r>
              <a:rPr lang="es-CO" dirty="0">
                <a:hlinkClick r:id="rId4"/>
              </a:rPr>
              <a:t>https://www.youtube.com/watch?v=nTt_ajul8NY&amp;t=848s</a:t>
            </a:r>
            <a:endParaRPr lang="es-CO" dirty="0"/>
          </a:p>
          <a:p>
            <a:r>
              <a:rPr lang="es-CO" dirty="0">
                <a:hlinkClick r:id="rId3"/>
              </a:rPr>
              <a:t>https://towardsdatascience.com/applied-deep-learning-part-3-autoencoders-1c083af4d798</a:t>
            </a:r>
            <a:endParaRPr lang="es-CO" dirty="0"/>
          </a:p>
          <a:p>
            <a:r>
              <a:rPr lang="es-CO" dirty="0">
                <a:hlinkClick r:id="rId5"/>
              </a:rPr>
              <a:t>http://www.cs.us.es/~fsancho/?e=232</a:t>
            </a:r>
            <a:endParaRPr lang="es-CO" dirty="0"/>
          </a:p>
          <a:p>
            <a:r>
              <a:rPr lang="es-CO" dirty="0">
                <a:hlinkClick r:id="rId6"/>
              </a:rPr>
              <a:t>https://github.com/codificandobits/Deteccion_de_fraudes_usando_autoencoders</a:t>
            </a:r>
            <a:endParaRPr lang="es-CO" dirty="0"/>
          </a:p>
          <a:p>
            <a:r>
              <a:rPr lang="es-CO" dirty="0">
                <a:hlinkClick r:id="rId7"/>
              </a:rPr>
              <a:t>https://www.kaggle.com/mlg-ulb/creditcardfraud</a:t>
            </a:r>
            <a:endParaRPr lang="es-CO" dirty="0"/>
          </a:p>
          <a:p>
            <a:r>
              <a:rPr lang="es-CO" dirty="0">
                <a:hlinkClick r:id="rId8"/>
              </a:rPr>
              <a:t>https://www.diegocalvo.es/funcion-de-activacion-redes-neuronales/#:~:text=Tanh%20%E2%80%93%20Tangent%20Hyperbolic%20%E2%80%93%20Tangente%20hiperb%C3%B3lica,de%20manera%20asint%C3%B3tica%20a%20%2D1</a:t>
            </a:r>
            <a:r>
              <a:rPr lang="es-CO" dirty="0"/>
              <a:t>.</a:t>
            </a:r>
          </a:p>
          <a:p>
            <a:r>
              <a:rPr lang="es-CO" dirty="0">
                <a:hlinkClick r:id="rId9"/>
              </a:rPr>
              <a:t>https://keras.io/</a:t>
            </a:r>
            <a:endParaRPr lang="es-CO" dirty="0"/>
          </a:p>
          <a:p>
            <a:pPr marL="0" indent="0">
              <a:buFont typeface="Arial" panose="020B0604020202020204" pitchFamily="34" charset="0"/>
              <a:buNone/>
            </a:pPr>
            <a:endParaRPr lang="es-CO" dirty="0"/>
          </a:p>
          <a:p>
            <a:pPr marL="0" indent="0">
              <a:buFont typeface="Arial" panose="020B0604020202020204" pitchFamily="34" charset="0"/>
              <a:buNone/>
            </a:pPr>
            <a:endParaRPr lang="es-CO" dirty="0"/>
          </a:p>
          <a:p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58136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3" name="Rectangle 12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60B154D-124A-4FAA-B700-5C1EF3D33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45" y="241737"/>
            <a:ext cx="10073469" cy="668210"/>
          </a:xfrm>
        </p:spPr>
        <p:txBody>
          <a:bodyPr anchor="b">
            <a:normAutofit/>
          </a:bodyPr>
          <a:lstStyle/>
          <a:p>
            <a:r>
              <a:rPr lang="en-US" sz="4000" b="0" i="0" dirty="0">
                <a:effectLst/>
                <a:latin typeface="Arial" panose="020B0604020202020204" pitchFamily="34" charset="0"/>
              </a:rPr>
              <a:t>Autoencoder </a:t>
            </a:r>
            <a:r>
              <a:rPr lang="en-US" sz="4000" dirty="0">
                <a:latin typeface="Arial" panose="020B0604020202020204" pitchFamily="34" charset="0"/>
              </a:rPr>
              <a:t>N</a:t>
            </a:r>
            <a:r>
              <a:rPr lang="en-US" sz="4000" b="0" i="0" dirty="0">
                <a:effectLst/>
                <a:latin typeface="Arial" panose="020B0604020202020204" pitchFamily="34" charset="0"/>
              </a:rPr>
              <a:t>eural Networks</a:t>
            </a:r>
            <a:endParaRPr lang="es-CO" sz="4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650E0C-2AC8-4375-92A9-156F3A3FD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741" y="2281826"/>
            <a:ext cx="4614948" cy="203053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ES" sz="2000" dirty="0"/>
              <a:t>Los </a:t>
            </a:r>
            <a:r>
              <a:rPr lang="es-ES" sz="2000" dirty="0" err="1"/>
              <a:t>autoenconders</a:t>
            </a:r>
            <a:r>
              <a:rPr lang="es-ES" sz="2000" dirty="0"/>
              <a:t> son una técnica de aprendizaje no supervisado, en el que la red neuronal artificial (ANN) tiene como objetivo principal transformar las entradas en salidas con el mínimo error posible. </a:t>
            </a:r>
          </a:p>
          <a:p>
            <a:endParaRPr lang="es-ES" sz="2000" dirty="0"/>
          </a:p>
          <a:p>
            <a:endParaRPr lang="es-ES" sz="2000" dirty="0"/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endParaRPr lang="es-ES" sz="2000" dirty="0"/>
          </a:p>
          <a:p>
            <a:endParaRPr lang="es-ES" sz="2000" dirty="0"/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endParaRPr lang="es-ES" sz="2000" dirty="0"/>
          </a:p>
          <a:p>
            <a:endParaRPr lang="es-CO" sz="2000" dirty="0"/>
          </a:p>
        </p:txBody>
      </p:sp>
      <p:sp>
        <p:nvSpPr>
          <p:cNvPr id="134" name="Rectangle 12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Conector recto 110">
            <a:extLst>
              <a:ext uri="{FF2B5EF4-FFF2-40B4-BE49-F238E27FC236}">
                <a16:creationId xmlns:a16="http://schemas.microsoft.com/office/drawing/2014/main" id="{3C98D722-2B96-4E53-9A50-3C4644279799}"/>
              </a:ext>
            </a:extLst>
          </p:cNvPr>
          <p:cNvCxnSpPr/>
          <p:nvPr/>
        </p:nvCxnSpPr>
        <p:spPr>
          <a:xfrm>
            <a:off x="5567813" y="536510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Grupo 122">
            <a:extLst>
              <a:ext uri="{FF2B5EF4-FFF2-40B4-BE49-F238E27FC236}">
                <a16:creationId xmlns:a16="http://schemas.microsoft.com/office/drawing/2014/main" id="{D720D22D-6059-4A58-A780-8DCEF6871F90}"/>
              </a:ext>
            </a:extLst>
          </p:cNvPr>
          <p:cNvGrpSpPr/>
          <p:nvPr/>
        </p:nvGrpSpPr>
        <p:grpSpPr>
          <a:xfrm>
            <a:off x="5373512" y="1659468"/>
            <a:ext cx="6486748" cy="4131732"/>
            <a:chOff x="2562225" y="3022322"/>
            <a:chExt cx="5750636" cy="3868377"/>
          </a:xfrm>
        </p:grpSpPr>
        <p:grpSp>
          <p:nvGrpSpPr>
            <p:cNvPr id="114" name="Grupo 113">
              <a:extLst>
                <a:ext uri="{FF2B5EF4-FFF2-40B4-BE49-F238E27FC236}">
                  <a16:creationId xmlns:a16="http://schemas.microsoft.com/office/drawing/2014/main" id="{C28DB828-673D-4FFF-A11D-DF0373028FA6}"/>
                </a:ext>
              </a:extLst>
            </p:cNvPr>
            <p:cNvGrpSpPr/>
            <p:nvPr/>
          </p:nvGrpSpPr>
          <p:grpSpPr>
            <a:xfrm>
              <a:off x="2705100" y="3330099"/>
              <a:ext cx="5410200" cy="2950720"/>
              <a:chOff x="517849" y="2970680"/>
              <a:chExt cx="5410200" cy="2950720"/>
            </a:xfrm>
          </p:grpSpPr>
          <p:pic>
            <p:nvPicPr>
              <p:cNvPr id="112" name="Imagen 111">
                <a:extLst>
                  <a:ext uri="{FF2B5EF4-FFF2-40B4-BE49-F238E27FC236}">
                    <a16:creationId xmlns:a16="http://schemas.microsoft.com/office/drawing/2014/main" id="{5F2ECA7F-559E-4230-A9BB-0AE24A91FF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7849" y="2970680"/>
                <a:ext cx="2834886" cy="2950720"/>
              </a:xfrm>
              <a:prstGeom prst="rect">
                <a:avLst/>
              </a:prstGeom>
            </p:spPr>
          </p:pic>
          <p:pic>
            <p:nvPicPr>
              <p:cNvPr id="113" name="Imagen 112">
                <a:extLst>
                  <a:ext uri="{FF2B5EF4-FFF2-40B4-BE49-F238E27FC236}">
                    <a16:creationId xmlns:a16="http://schemas.microsoft.com/office/drawing/2014/main" id="{A5E1FFF8-931D-41A5-88B1-0067A72E1D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0800000">
                <a:off x="3093163" y="2970680"/>
                <a:ext cx="2834886" cy="2950720"/>
              </a:xfrm>
              <a:prstGeom prst="rect">
                <a:avLst/>
              </a:prstGeom>
            </p:spPr>
          </p:pic>
        </p:grpSp>
        <p:sp>
          <p:nvSpPr>
            <p:cNvPr id="115" name="CuadroTexto 114">
              <a:extLst>
                <a:ext uri="{FF2B5EF4-FFF2-40B4-BE49-F238E27FC236}">
                  <a16:creationId xmlns:a16="http://schemas.microsoft.com/office/drawing/2014/main" id="{65E893E4-3BA9-4E2B-B87E-5B86BB975796}"/>
                </a:ext>
              </a:extLst>
            </p:cNvPr>
            <p:cNvSpPr txBox="1"/>
            <p:nvPr/>
          </p:nvSpPr>
          <p:spPr>
            <a:xfrm>
              <a:off x="2562225" y="3027370"/>
              <a:ext cx="574196" cy="307777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s-ES" sz="900"/>
                <a:t>Input</a:t>
              </a:r>
              <a:endParaRPr lang="es-CO" sz="900"/>
            </a:p>
          </p:txBody>
        </p:sp>
        <p:sp>
          <p:nvSpPr>
            <p:cNvPr id="116" name="CuadroTexto 115">
              <a:extLst>
                <a:ext uri="{FF2B5EF4-FFF2-40B4-BE49-F238E27FC236}">
                  <a16:creationId xmlns:a16="http://schemas.microsoft.com/office/drawing/2014/main" id="{B626AF8A-149F-434D-A849-22EA25B72B5A}"/>
                </a:ext>
              </a:extLst>
            </p:cNvPr>
            <p:cNvSpPr txBox="1"/>
            <p:nvPr/>
          </p:nvSpPr>
          <p:spPr>
            <a:xfrm>
              <a:off x="7664927" y="3022322"/>
              <a:ext cx="647934" cy="307777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s-ES" sz="900" err="1"/>
                <a:t>Ouput</a:t>
              </a:r>
              <a:endParaRPr lang="es-CO" sz="900"/>
            </a:p>
          </p:txBody>
        </p:sp>
        <p:sp>
          <p:nvSpPr>
            <p:cNvPr id="117" name="CuadroTexto 116">
              <a:extLst>
                <a:ext uri="{FF2B5EF4-FFF2-40B4-BE49-F238E27FC236}">
                  <a16:creationId xmlns:a16="http://schemas.microsoft.com/office/drawing/2014/main" id="{225013F7-E684-47BE-A43A-7C7A234DF417}"/>
                </a:ext>
              </a:extLst>
            </p:cNvPr>
            <p:cNvSpPr txBox="1"/>
            <p:nvPr/>
          </p:nvSpPr>
          <p:spPr>
            <a:xfrm>
              <a:off x="4990049" y="3644329"/>
              <a:ext cx="882045" cy="309541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s-ES" sz="900" err="1"/>
                <a:t>Bottleneck</a:t>
              </a:r>
              <a:endParaRPr lang="es-CO" sz="900"/>
            </a:p>
          </p:txBody>
        </p:sp>
        <p:sp>
          <p:nvSpPr>
            <p:cNvPr id="118" name="Abrir llave 117">
              <a:extLst>
                <a:ext uri="{FF2B5EF4-FFF2-40B4-BE49-F238E27FC236}">
                  <a16:creationId xmlns:a16="http://schemas.microsoft.com/office/drawing/2014/main" id="{00B65514-E114-4E16-B405-0728D668273F}"/>
                </a:ext>
              </a:extLst>
            </p:cNvPr>
            <p:cNvSpPr/>
            <p:nvPr/>
          </p:nvSpPr>
          <p:spPr>
            <a:xfrm rot="16200000">
              <a:off x="3818614" y="5519363"/>
              <a:ext cx="274292" cy="1813579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19" name="Abrir llave 118">
              <a:extLst>
                <a:ext uri="{FF2B5EF4-FFF2-40B4-BE49-F238E27FC236}">
                  <a16:creationId xmlns:a16="http://schemas.microsoft.com/office/drawing/2014/main" id="{6DAB15AF-E0E4-4764-B9DB-93C16EAC06A6}"/>
                </a:ext>
              </a:extLst>
            </p:cNvPr>
            <p:cNvSpPr/>
            <p:nvPr/>
          </p:nvSpPr>
          <p:spPr>
            <a:xfrm rot="16200000">
              <a:off x="6769236" y="5538986"/>
              <a:ext cx="274292" cy="1813579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20" name="CuadroTexto 119">
              <a:extLst>
                <a:ext uri="{FF2B5EF4-FFF2-40B4-BE49-F238E27FC236}">
                  <a16:creationId xmlns:a16="http://schemas.microsoft.com/office/drawing/2014/main" id="{711597BA-EDC8-48C6-9E22-762FF69B6D9E}"/>
                </a:ext>
              </a:extLst>
            </p:cNvPr>
            <p:cNvSpPr txBox="1"/>
            <p:nvPr/>
          </p:nvSpPr>
          <p:spPr>
            <a:xfrm>
              <a:off x="3564402" y="6582922"/>
              <a:ext cx="782715" cy="307777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s-ES" sz="900" err="1"/>
                <a:t>Encoder</a:t>
              </a:r>
              <a:endParaRPr lang="es-CO" sz="900"/>
            </a:p>
          </p:txBody>
        </p:sp>
        <p:sp>
          <p:nvSpPr>
            <p:cNvPr id="121" name="CuadroTexto 120">
              <a:extLst>
                <a:ext uri="{FF2B5EF4-FFF2-40B4-BE49-F238E27FC236}">
                  <a16:creationId xmlns:a16="http://schemas.microsoft.com/office/drawing/2014/main" id="{217E572E-959B-4BEA-B56F-CFEDF9365E1F}"/>
                </a:ext>
              </a:extLst>
            </p:cNvPr>
            <p:cNvSpPr txBox="1"/>
            <p:nvPr/>
          </p:nvSpPr>
          <p:spPr>
            <a:xfrm>
              <a:off x="6506208" y="6582922"/>
              <a:ext cx="800347" cy="307777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s-ES" sz="900" err="1"/>
                <a:t>Decoder</a:t>
              </a:r>
              <a:endParaRPr lang="es-CO" sz="900"/>
            </a:p>
          </p:txBody>
        </p:sp>
      </p:grpSp>
    </p:spTree>
    <p:extLst>
      <p:ext uri="{BB962C8B-B14F-4D97-AF65-F5344CB8AC3E}">
        <p14:creationId xmlns:p14="http://schemas.microsoft.com/office/powerpoint/2010/main" val="4246077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3" name="Rectangle 12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60B154D-124A-4FAA-B700-5C1EF3D33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45" y="241737"/>
            <a:ext cx="10073469" cy="668210"/>
          </a:xfrm>
        </p:spPr>
        <p:txBody>
          <a:bodyPr anchor="b">
            <a:normAutofit/>
          </a:bodyPr>
          <a:lstStyle/>
          <a:p>
            <a:r>
              <a:rPr lang="en-US" sz="4000" b="0" i="0" dirty="0" err="1">
                <a:effectLst/>
                <a:latin typeface="Arial" panose="020B0604020202020204" pitchFamily="34" charset="0"/>
              </a:rPr>
              <a:t>Componentes</a:t>
            </a:r>
            <a:r>
              <a:rPr lang="en-US" sz="4000" b="0" i="0" dirty="0">
                <a:effectLst/>
                <a:latin typeface="Arial" panose="020B0604020202020204" pitchFamily="34" charset="0"/>
              </a:rPr>
              <a:t> de un Autoencoder</a:t>
            </a:r>
            <a:endParaRPr lang="es-CO" sz="4000" dirty="0"/>
          </a:p>
        </p:txBody>
      </p:sp>
      <p:sp>
        <p:nvSpPr>
          <p:cNvPr id="134" name="Rectangle 12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1" name="Conector recto 110">
            <a:extLst>
              <a:ext uri="{FF2B5EF4-FFF2-40B4-BE49-F238E27FC236}">
                <a16:creationId xmlns:a16="http://schemas.microsoft.com/office/drawing/2014/main" id="{3C98D722-2B96-4E53-9A50-3C4644279799}"/>
              </a:ext>
            </a:extLst>
          </p:cNvPr>
          <p:cNvCxnSpPr/>
          <p:nvPr/>
        </p:nvCxnSpPr>
        <p:spPr>
          <a:xfrm>
            <a:off x="5567813" y="536510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Marcador de contenido 3">
            <a:extLst>
              <a:ext uri="{FF2B5EF4-FFF2-40B4-BE49-F238E27FC236}">
                <a16:creationId xmlns:a16="http://schemas.microsoft.com/office/drawing/2014/main" id="{D5A2D93B-BF16-4BB6-B7BC-F454256A97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8822954"/>
              </p:ext>
            </p:extLst>
          </p:nvPr>
        </p:nvGraphicFramePr>
        <p:xfrm>
          <a:off x="328727" y="1737944"/>
          <a:ext cx="6643921" cy="3769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2" name="CuadroTexto 21">
            <a:extLst>
              <a:ext uri="{FF2B5EF4-FFF2-40B4-BE49-F238E27FC236}">
                <a16:creationId xmlns:a16="http://schemas.microsoft.com/office/drawing/2014/main" id="{9259120F-F887-42EA-A378-DA3B9AC8C177}"/>
              </a:ext>
            </a:extLst>
          </p:cNvPr>
          <p:cNvSpPr txBox="1"/>
          <p:nvPr/>
        </p:nvSpPr>
        <p:spPr>
          <a:xfrm>
            <a:off x="1258359" y="2078443"/>
            <a:ext cx="869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err="1"/>
              <a:t>Encoder</a:t>
            </a:r>
            <a:endParaRPr lang="es-CO" sz="1600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736BEFD9-7595-4627-AC8E-D7D8B616FF03}"/>
              </a:ext>
            </a:extLst>
          </p:cNvPr>
          <p:cNvSpPr txBox="1"/>
          <p:nvPr/>
        </p:nvSpPr>
        <p:spPr>
          <a:xfrm>
            <a:off x="1170570" y="3368848"/>
            <a:ext cx="1071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/>
              <a:t>Bottleneck</a:t>
            </a:r>
            <a:endParaRPr lang="es-CO" sz="1000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6F8E25FB-FC24-47B8-8E4D-418AACB20F5F}"/>
              </a:ext>
            </a:extLst>
          </p:cNvPr>
          <p:cNvSpPr txBox="1"/>
          <p:nvPr/>
        </p:nvSpPr>
        <p:spPr>
          <a:xfrm>
            <a:off x="1169472" y="4778480"/>
            <a:ext cx="1071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/>
              <a:t>Decoder</a:t>
            </a:r>
            <a:endParaRPr lang="es-CO" sz="1050" dirty="0"/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49FD5DF3-EB45-48A6-94D2-61C4FE1CDE7A}"/>
              </a:ext>
            </a:extLst>
          </p:cNvPr>
          <p:cNvGrpSpPr/>
          <p:nvPr/>
        </p:nvGrpSpPr>
        <p:grpSpPr>
          <a:xfrm>
            <a:off x="6799261" y="1724371"/>
            <a:ext cx="4353833" cy="3830009"/>
            <a:chOff x="6799261" y="1724371"/>
            <a:chExt cx="4353833" cy="3830009"/>
          </a:xfrm>
        </p:grpSpPr>
        <p:grpSp>
          <p:nvGrpSpPr>
            <p:cNvPr id="26" name="Grupo 25">
              <a:extLst>
                <a:ext uri="{FF2B5EF4-FFF2-40B4-BE49-F238E27FC236}">
                  <a16:creationId xmlns:a16="http://schemas.microsoft.com/office/drawing/2014/main" id="{F8F03979-3BA3-46C9-A8DB-657590C1C195}"/>
                </a:ext>
              </a:extLst>
            </p:cNvPr>
            <p:cNvGrpSpPr/>
            <p:nvPr/>
          </p:nvGrpSpPr>
          <p:grpSpPr>
            <a:xfrm>
              <a:off x="6799261" y="1724371"/>
              <a:ext cx="4213297" cy="2922953"/>
              <a:chOff x="2562225" y="3022322"/>
              <a:chExt cx="5750636" cy="3258497"/>
            </a:xfrm>
          </p:grpSpPr>
          <p:grpSp>
            <p:nvGrpSpPr>
              <p:cNvPr id="30" name="Grupo 29">
                <a:extLst>
                  <a:ext uri="{FF2B5EF4-FFF2-40B4-BE49-F238E27FC236}">
                    <a16:creationId xmlns:a16="http://schemas.microsoft.com/office/drawing/2014/main" id="{04F61B88-1400-42E9-94B1-EED510E1D277}"/>
                  </a:ext>
                </a:extLst>
              </p:cNvPr>
              <p:cNvGrpSpPr/>
              <p:nvPr/>
            </p:nvGrpSpPr>
            <p:grpSpPr>
              <a:xfrm>
                <a:off x="2705100" y="3330099"/>
                <a:ext cx="5410200" cy="2950720"/>
                <a:chOff x="517849" y="2970680"/>
                <a:chExt cx="5410200" cy="2950720"/>
              </a:xfrm>
            </p:grpSpPr>
            <p:pic>
              <p:nvPicPr>
                <p:cNvPr id="34" name="Imagen 33">
                  <a:extLst>
                    <a:ext uri="{FF2B5EF4-FFF2-40B4-BE49-F238E27FC236}">
                      <a16:creationId xmlns:a16="http://schemas.microsoft.com/office/drawing/2014/main" id="{2E559E40-4A04-4D53-AC5E-C3945021BE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17849" y="2970680"/>
                  <a:ext cx="2834886" cy="2950720"/>
                </a:xfrm>
                <a:prstGeom prst="rect">
                  <a:avLst/>
                </a:prstGeom>
              </p:spPr>
            </p:pic>
            <p:pic>
              <p:nvPicPr>
                <p:cNvPr id="35" name="Imagen 34">
                  <a:extLst>
                    <a:ext uri="{FF2B5EF4-FFF2-40B4-BE49-F238E27FC236}">
                      <a16:creationId xmlns:a16="http://schemas.microsoft.com/office/drawing/2014/main" id="{6B56AFDB-E3D2-4DDE-827E-AF2478366A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 rot="10800000">
                  <a:off x="3093163" y="2970680"/>
                  <a:ext cx="2834886" cy="2950720"/>
                </a:xfrm>
                <a:prstGeom prst="rect">
                  <a:avLst/>
                </a:prstGeom>
              </p:spPr>
            </p:pic>
          </p:grpSp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6F0F0828-15B2-40C3-933E-8D32365F894D}"/>
                  </a:ext>
                </a:extLst>
              </p:cNvPr>
              <p:cNvSpPr txBox="1"/>
              <p:nvPr/>
            </p:nvSpPr>
            <p:spPr>
              <a:xfrm>
                <a:off x="2562225" y="3027370"/>
                <a:ext cx="57419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400" dirty="0"/>
                  <a:t>Input</a:t>
                </a:r>
                <a:endParaRPr lang="es-CO" sz="1400" dirty="0"/>
              </a:p>
            </p:txBody>
          </p:sp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A76E736F-A37E-4B24-A8B4-D4E6238C7FFE}"/>
                  </a:ext>
                </a:extLst>
              </p:cNvPr>
              <p:cNvSpPr txBox="1"/>
              <p:nvPr/>
            </p:nvSpPr>
            <p:spPr>
              <a:xfrm>
                <a:off x="7664927" y="3022322"/>
                <a:ext cx="6479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400" dirty="0" err="1"/>
                  <a:t>Ouput</a:t>
                </a:r>
                <a:endParaRPr lang="es-CO" sz="1400" dirty="0"/>
              </a:p>
            </p:txBody>
          </p:sp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D35CC72C-AD9C-4E61-A7FD-FFF2FFB7BD5E}"/>
                  </a:ext>
                </a:extLst>
              </p:cNvPr>
              <p:cNvSpPr txBox="1"/>
              <p:nvPr/>
            </p:nvSpPr>
            <p:spPr>
              <a:xfrm>
                <a:off x="4990049" y="3644329"/>
                <a:ext cx="882045" cy="3095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sz="1200" dirty="0" err="1"/>
                  <a:t>Bottleneck</a:t>
                </a:r>
                <a:endParaRPr lang="es-CO" sz="1200" dirty="0"/>
              </a:p>
            </p:txBody>
          </p:sp>
        </p:grpSp>
        <p:pic>
          <p:nvPicPr>
            <p:cNvPr id="27" name="Imagen 26">
              <a:extLst>
                <a:ext uri="{FF2B5EF4-FFF2-40B4-BE49-F238E27FC236}">
                  <a16:creationId xmlns:a16="http://schemas.microsoft.com/office/drawing/2014/main" id="{94152559-1ED9-4E19-BA72-520DAD9829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b="68287"/>
            <a:stretch/>
          </p:blipFill>
          <p:spPr>
            <a:xfrm>
              <a:off x="6799261" y="4764907"/>
              <a:ext cx="795599" cy="789473"/>
            </a:xfrm>
            <a:prstGeom prst="rect">
              <a:avLst/>
            </a:prstGeom>
          </p:spPr>
        </p:pic>
        <p:pic>
          <p:nvPicPr>
            <p:cNvPr id="28" name="Imagen 27">
              <a:extLst>
                <a:ext uri="{FF2B5EF4-FFF2-40B4-BE49-F238E27FC236}">
                  <a16:creationId xmlns:a16="http://schemas.microsoft.com/office/drawing/2014/main" id="{3DD176F3-9C9B-4B2B-90E4-A35D9CDD1D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t="35026" b="37946"/>
            <a:stretch/>
          </p:blipFill>
          <p:spPr>
            <a:xfrm>
              <a:off x="8646041" y="4013005"/>
              <a:ext cx="795599" cy="672843"/>
            </a:xfrm>
            <a:prstGeom prst="rect">
              <a:avLst/>
            </a:prstGeom>
          </p:spPr>
        </p:pic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AD5F6196-2206-4352-AD62-88F4012F1E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t="67940"/>
            <a:stretch/>
          </p:blipFill>
          <p:spPr>
            <a:xfrm>
              <a:off x="10397302" y="4724372"/>
              <a:ext cx="755792" cy="7581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5714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3" name="Rectangle 12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60B154D-124A-4FAA-B700-5C1EF3D33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45" y="241737"/>
            <a:ext cx="10073469" cy="668210"/>
          </a:xfrm>
        </p:spPr>
        <p:txBody>
          <a:bodyPr anchor="b">
            <a:normAutofit/>
          </a:bodyPr>
          <a:lstStyle/>
          <a:p>
            <a:r>
              <a:rPr lang="en-US" sz="4000" b="0" i="0" dirty="0" err="1">
                <a:effectLst/>
                <a:latin typeface="Arial" panose="020B0604020202020204" pitchFamily="34" charset="0"/>
              </a:rPr>
              <a:t>Keras</a:t>
            </a:r>
            <a:r>
              <a:rPr lang="en-US" sz="4000" b="0" i="0" dirty="0">
                <a:effectLst/>
                <a:latin typeface="Arial" panose="020B0604020202020204" pitchFamily="34" charset="0"/>
              </a:rPr>
              <a:t> </a:t>
            </a:r>
            <a:endParaRPr lang="es-CO" sz="4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650E0C-2AC8-4375-92A9-156F3A3FD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45" y="1435159"/>
            <a:ext cx="5606215" cy="359968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MX" sz="2000" dirty="0" err="1"/>
              <a:t>Keras</a:t>
            </a:r>
            <a:r>
              <a:rPr lang="es-MX" sz="2000" dirty="0"/>
              <a:t> es un </a:t>
            </a:r>
            <a:r>
              <a:rPr lang="es-MX" sz="2000" dirty="0" err="1"/>
              <a:t>framework</a:t>
            </a:r>
            <a:r>
              <a:rPr lang="es-MX" sz="2000" dirty="0"/>
              <a:t> de alto nivel para el aprendizaje, escrito en Python y capaz de correr sobre los </a:t>
            </a:r>
            <a:r>
              <a:rPr lang="es-MX" sz="2000" dirty="0" err="1"/>
              <a:t>frameworks</a:t>
            </a:r>
            <a:r>
              <a:rPr lang="es-MX" sz="2000" dirty="0"/>
              <a:t> </a:t>
            </a:r>
            <a:r>
              <a:rPr lang="es-MX" sz="2000" dirty="0" err="1"/>
              <a:t>TensorFlow</a:t>
            </a:r>
            <a:r>
              <a:rPr lang="es-MX" sz="2000" dirty="0"/>
              <a:t>, CNTK, o </a:t>
            </a:r>
            <a:r>
              <a:rPr lang="es-MX" sz="2000" dirty="0" err="1"/>
              <a:t>Theano</a:t>
            </a:r>
            <a:r>
              <a:rPr lang="es-MX" sz="2000" dirty="0"/>
              <a:t>. Fue desarrollado con el objeto de facilitar un proceso de experimentación rápida. </a:t>
            </a:r>
            <a:endParaRPr lang="es-ES" sz="2000" dirty="0"/>
          </a:p>
          <a:p>
            <a:endParaRPr lang="es-ES" sz="2000" dirty="0"/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endParaRPr lang="es-ES" sz="2000" dirty="0"/>
          </a:p>
          <a:p>
            <a:endParaRPr lang="es-ES" sz="2000" dirty="0"/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endParaRPr lang="es-ES" sz="2000" dirty="0"/>
          </a:p>
          <a:p>
            <a:endParaRPr lang="es-CO" sz="2000" dirty="0"/>
          </a:p>
        </p:txBody>
      </p:sp>
      <p:sp>
        <p:nvSpPr>
          <p:cNvPr id="134" name="Rectangle 12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Conector recto 110">
            <a:extLst>
              <a:ext uri="{FF2B5EF4-FFF2-40B4-BE49-F238E27FC236}">
                <a16:creationId xmlns:a16="http://schemas.microsoft.com/office/drawing/2014/main" id="{3C98D722-2B96-4E53-9A50-3C4644279799}"/>
              </a:ext>
            </a:extLst>
          </p:cNvPr>
          <p:cNvCxnSpPr/>
          <p:nvPr/>
        </p:nvCxnSpPr>
        <p:spPr>
          <a:xfrm>
            <a:off x="5567813" y="536510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E0350534-58D3-493E-8BD8-C81432949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3609" y="2020711"/>
            <a:ext cx="4237846" cy="197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034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3" name="Rectangle 12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60B154D-124A-4FAA-B700-5C1EF3D33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45" y="241737"/>
            <a:ext cx="10073469" cy="668210"/>
          </a:xfrm>
        </p:spPr>
        <p:txBody>
          <a:bodyPr anchor="b">
            <a:normAutofit/>
          </a:bodyPr>
          <a:lstStyle/>
          <a:p>
            <a:r>
              <a:rPr lang="en-US" sz="4000" b="0" i="0" dirty="0" err="1">
                <a:effectLst/>
                <a:latin typeface="Arial" panose="020B0604020202020204" pitchFamily="34" charset="0"/>
              </a:rPr>
              <a:t>Ejemplo</a:t>
            </a:r>
            <a:endParaRPr lang="es-CO" sz="4000" dirty="0"/>
          </a:p>
        </p:txBody>
      </p:sp>
      <p:sp>
        <p:nvSpPr>
          <p:cNvPr id="134" name="Rectangle 12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1" name="Conector recto 110">
            <a:extLst>
              <a:ext uri="{FF2B5EF4-FFF2-40B4-BE49-F238E27FC236}">
                <a16:creationId xmlns:a16="http://schemas.microsoft.com/office/drawing/2014/main" id="{3C98D722-2B96-4E53-9A50-3C4644279799}"/>
              </a:ext>
            </a:extLst>
          </p:cNvPr>
          <p:cNvCxnSpPr/>
          <p:nvPr/>
        </p:nvCxnSpPr>
        <p:spPr>
          <a:xfrm>
            <a:off x="5567813" y="536510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Marcador de contenido 2">
            <a:extLst>
              <a:ext uri="{FF2B5EF4-FFF2-40B4-BE49-F238E27FC236}">
                <a16:creationId xmlns:a16="http://schemas.microsoft.com/office/drawing/2014/main" id="{FD85716D-B9CA-4BDC-8621-65F0DEDC2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511" y="1253331"/>
            <a:ext cx="5140569" cy="4351338"/>
          </a:xfrm>
        </p:spPr>
        <p:txBody>
          <a:bodyPr>
            <a:normAutofit lnSpcReduction="10000"/>
          </a:bodyPr>
          <a:lstStyle/>
          <a:p>
            <a:r>
              <a:rPr lang="es-ES" dirty="0"/>
              <a:t>Detención de fraudes. </a:t>
            </a:r>
          </a:p>
          <a:p>
            <a:r>
              <a:rPr lang="es-ES" dirty="0" err="1"/>
              <a:t>Librerias</a:t>
            </a:r>
            <a:r>
              <a:rPr lang="es-ES" dirty="0"/>
              <a:t> </a:t>
            </a:r>
            <a:r>
              <a:rPr lang="es-ES" dirty="0" err="1"/>
              <a:t>Keras</a:t>
            </a:r>
            <a:r>
              <a:rPr lang="es-ES" dirty="0"/>
              <a:t>.</a:t>
            </a:r>
          </a:p>
          <a:p>
            <a:r>
              <a:rPr lang="es-ES" dirty="0" err="1"/>
              <a:t>Dataset</a:t>
            </a:r>
            <a:r>
              <a:rPr lang="es-ES" dirty="0"/>
              <a:t>: Registros de transacciones realizadas en Europa durante septiembre de 2013 ( </a:t>
            </a:r>
            <a:r>
              <a:rPr lang="es-ES" dirty="0">
                <a:hlinkClick r:id="rId3"/>
              </a:rPr>
              <a:t>https://www.kaggle.com/mlg-ulb/creditcardfraud</a:t>
            </a:r>
            <a:r>
              <a:rPr lang="es-ES" dirty="0"/>
              <a:t>)</a:t>
            </a:r>
          </a:p>
          <a:p>
            <a:r>
              <a:rPr lang="es-ES" dirty="0"/>
              <a:t>Numero registros: 284807</a:t>
            </a:r>
          </a:p>
          <a:p>
            <a:r>
              <a:rPr lang="es-ES" dirty="0"/>
              <a:t>Numero de columnas: 31</a:t>
            </a:r>
          </a:p>
        </p:txBody>
      </p:sp>
      <p:pic>
        <p:nvPicPr>
          <p:cNvPr id="37" name="Imagen 36">
            <a:extLst>
              <a:ext uri="{FF2B5EF4-FFF2-40B4-BE49-F238E27FC236}">
                <a16:creationId xmlns:a16="http://schemas.microsoft.com/office/drawing/2014/main" id="{76B9A41B-B11E-4BBE-86C3-4C904D459C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512" y="909947"/>
            <a:ext cx="285750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834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3" name="Rectangle 12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60B154D-124A-4FAA-B700-5C1EF3D33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45" y="241737"/>
            <a:ext cx="10073469" cy="668210"/>
          </a:xfrm>
        </p:spPr>
        <p:txBody>
          <a:bodyPr anchor="b">
            <a:normAutofit/>
          </a:bodyPr>
          <a:lstStyle/>
          <a:p>
            <a:r>
              <a:rPr lang="en-US" sz="4000" b="0" i="0" dirty="0" err="1">
                <a:effectLst/>
                <a:latin typeface="Arial" panose="020B0604020202020204" pitchFamily="34" charset="0"/>
              </a:rPr>
              <a:t>Verificación</a:t>
            </a:r>
            <a:r>
              <a:rPr lang="en-US" sz="4000" b="0" i="0" dirty="0">
                <a:effectLst/>
                <a:latin typeface="Arial" panose="020B0604020202020204" pitchFamily="34" charset="0"/>
              </a:rPr>
              <a:t> del dataset </a:t>
            </a:r>
            <a:endParaRPr lang="es-CO" sz="4000" dirty="0"/>
          </a:p>
        </p:txBody>
      </p:sp>
      <p:sp>
        <p:nvSpPr>
          <p:cNvPr id="134" name="Rectangle 12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1" name="Conector recto 110">
            <a:extLst>
              <a:ext uri="{FF2B5EF4-FFF2-40B4-BE49-F238E27FC236}">
                <a16:creationId xmlns:a16="http://schemas.microsoft.com/office/drawing/2014/main" id="{3C98D722-2B96-4E53-9A50-3C4644279799}"/>
              </a:ext>
            </a:extLst>
          </p:cNvPr>
          <p:cNvCxnSpPr/>
          <p:nvPr/>
        </p:nvCxnSpPr>
        <p:spPr>
          <a:xfrm>
            <a:off x="5567813" y="536510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>
            <a:extLst>
              <a:ext uri="{FF2B5EF4-FFF2-40B4-BE49-F238E27FC236}">
                <a16:creationId xmlns:a16="http://schemas.microsoft.com/office/drawing/2014/main" id="{52CAEBA7-E881-4DFE-B9C8-F0E5AA1C5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71" y="1589399"/>
            <a:ext cx="7996328" cy="3679201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2EAAA965-5B61-42ED-8B3D-736B522CD061}"/>
              </a:ext>
            </a:extLst>
          </p:cNvPr>
          <p:cNvSpPr txBox="1"/>
          <p:nvPr/>
        </p:nvSpPr>
        <p:spPr>
          <a:xfrm>
            <a:off x="8590845" y="3055208"/>
            <a:ext cx="25964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2000" dirty="0"/>
          </a:p>
          <a:p>
            <a:r>
              <a:rPr lang="es-CO" sz="2000" b="1" dirty="0"/>
              <a:t>Transacciones:</a:t>
            </a:r>
          </a:p>
          <a:p>
            <a:r>
              <a:rPr lang="es-CO" sz="2000" dirty="0"/>
              <a:t>Normales : 284315</a:t>
            </a:r>
          </a:p>
          <a:p>
            <a:r>
              <a:rPr lang="es-CO" sz="2000" dirty="0"/>
              <a:t>Fraudulentas: 492</a:t>
            </a:r>
          </a:p>
        </p:txBody>
      </p:sp>
    </p:spTree>
    <p:extLst>
      <p:ext uri="{BB962C8B-B14F-4D97-AF65-F5344CB8AC3E}">
        <p14:creationId xmlns:p14="http://schemas.microsoft.com/office/powerpoint/2010/main" val="3692527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3" name="Rectangle 12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60B154D-124A-4FAA-B700-5C1EF3D33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45" y="241737"/>
            <a:ext cx="10073469" cy="668210"/>
          </a:xfrm>
        </p:spPr>
        <p:txBody>
          <a:bodyPr anchor="b">
            <a:normAutofit/>
          </a:bodyPr>
          <a:lstStyle/>
          <a:p>
            <a:r>
              <a:rPr lang="en-US" sz="4000" b="0" i="0" dirty="0" err="1">
                <a:effectLst/>
                <a:latin typeface="Arial" panose="020B0604020202020204" pitchFamily="34" charset="0"/>
              </a:rPr>
              <a:t>Verificación</a:t>
            </a:r>
            <a:r>
              <a:rPr lang="en-US" sz="4000" b="0" i="0" dirty="0">
                <a:effectLst/>
                <a:latin typeface="Arial" panose="020B0604020202020204" pitchFamily="34" charset="0"/>
              </a:rPr>
              <a:t> del dataset </a:t>
            </a:r>
            <a:endParaRPr lang="es-CO" sz="4000" dirty="0"/>
          </a:p>
        </p:txBody>
      </p:sp>
      <p:sp>
        <p:nvSpPr>
          <p:cNvPr id="134" name="Rectangle 12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1" name="Conector recto 110">
            <a:extLst>
              <a:ext uri="{FF2B5EF4-FFF2-40B4-BE49-F238E27FC236}">
                <a16:creationId xmlns:a16="http://schemas.microsoft.com/office/drawing/2014/main" id="{3C98D722-2B96-4E53-9A50-3C4644279799}"/>
              </a:ext>
            </a:extLst>
          </p:cNvPr>
          <p:cNvCxnSpPr/>
          <p:nvPr/>
        </p:nvCxnSpPr>
        <p:spPr>
          <a:xfrm>
            <a:off x="5567813" y="536510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>
            <a:extLst>
              <a:ext uri="{FF2B5EF4-FFF2-40B4-BE49-F238E27FC236}">
                <a16:creationId xmlns:a16="http://schemas.microsoft.com/office/drawing/2014/main" id="{B630DC09-2F9B-43BB-98BB-54AFEB3C0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009" y="1498777"/>
            <a:ext cx="5131969" cy="369654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43F9317-8EE3-4730-A3E7-D41A5FC12E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2747" y="1580729"/>
            <a:ext cx="5195484" cy="369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518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3" name="Rectangle 12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60B154D-124A-4FAA-B700-5C1EF3D33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45" y="241737"/>
            <a:ext cx="10073469" cy="668210"/>
          </a:xfrm>
        </p:spPr>
        <p:txBody>
          <a:bodyPr anchor="b">
            <a:normAutofit/>
          </a:bodyPr>
          <a:lstStyle/>
          <a:p>
            <a:r>
              <a:rPr lang="en-US" sz="4000" b="0" i="0" dirty="0" err="1">
                <a:effectLst/>
                <a:latin typeface="Arial" panose="020B0604020202020204" pitchFamily="34" charset="0"/>
              </a:rPr>
              <a:t>Verificación</a:t>
            </a:r>
            <a:r>
              <a:rPr lang="en-US" sz="4000" b="0" i="0" dirty="0">
                <a:effectLst/>
                <a:latin typeface="Arial" panose="020B0604020202020204" pitchFamily="34" charset="0"/>
              </a:rPr>
              <a:t> del dataset </a:t>
            </a:r>
            <a:endParaRPr lang="es-CO" sz="4000" dirty="0"/>
          </a:p>
        </p:txBody>
      </p:sp>
      <p:sp>
        <p:nvSpPr>
          <p:cNvPr id="134" name="Rectangle 12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1" name="Conector recto 110">
            <a:extLst>
              <a:ext uri="{FF2B5EF4-FFF2-40B4-BE49-F238E27FC236}">
                <a16:creationId xmlns:a16="http://schemas.microsoft.com/office/drawing/2014/main" id="{3C98D722-2B96-4E53-9A50-3C4644279799}"/>
              </a:ext>
            </a:extLst>
          </p:cNvPr>
          <p:cNvCxnSpPr/>
          <p:nvPr/>
        </p:nvCxnSpPr>
        <p:spPr>
          <a:xfrm>
            <a:off x="5567813" y="536510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2F15CE5D-7EC5-47B0-AE67-785754829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755" y="1017963"/>
            <a:ext cx="4642663" cy="504981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64290AE-1633-4125-9B18-FFC1E508E7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2658" y="1086769"/>
            <a:ext cx="4642664" cy="491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362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3" name="Rectangle 12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60B154D-124A-4FAA-B700-5C1EF3D33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45" y="241737"/>
            <a:ext cx="10073469" cy="668210"/>
          </a:xfrm>
        </p:spPr>
        <p:txBody>
          <a:bodyPr anchor="b">
            <a:normAutofit/>
          </a:bodyPr>
          <a:lstStyle/>
          <a:p>
            <a:r>
              <a:rPr lang="es-ES" sz="4000" dirty="0"/>
              <a:t>Diseño del </a:t>
            </a:r>
            <a:r>
              <a:rPr lang="es-ES" sz="4000" dirty="0" err="1"/>
              <a:t>autoencoder</a:t>
            </a:r>
            <a:r>
              <a:rPr lang="es-ES" sz="4000" dirty="0"/>
              <a:t>	</a:t>
            </a:r>
            <a:endParaRPr lang="es-CO" sz="4000" dirty="0"/>
          </a:p>
        </p:txBody>
      </p:sp>
      <p:sp>
        <p:nvSpPr>
          <p:cNvPr id="134" name="Rectangle 12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1" name="Conector recto 110">
            <a:extLst>
              <a:ext uri="{FF2B5EF4-FFF2-40B4-BE49-F238E27FC236}">
                <a16:creationId xmlns:a16="http://schemas.microsoft.com/office/drawing/2014/main" id="{3C98D722-2B96-4E53-9A50-3C4644279799}"/>
              </a:ext>
            </a:extLst>
          </p:cNvPr>
          <p:cNvCxnSpPr/>
          <p:nvPr/>
        </p:nvCxnSpPr>
        <p:spPr>
          <a:xfrm>
            <a:off x="5567813" y="536510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34D38479-EEFD-4FA4-909F-A69841DB0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156" y="1479704"/>
            <a:ext cx="4706815" cy="4351338"/>
          </a:xfrm>
        </p:spPr>
        <p:txBody>
          <a:bodyPr>
            <a:normAutofit lnSpcReduction="10000"/>
          </a:bodyPr>
          <a:lstStyle/>
          <a:p>
            <a:r>
              <a:rPr lang="es-ES" dirty="0"/>
              <a:t>Entradas : 29 </a:t>
            </a:r>
          </a:p>
          <a:p>
            <a:r>
              <a:rPr lang="es-ES" dirty="0" err="1"/>
              <a:t>Encoder</a:t>
            </a:r>
            <a:r>
              <a:rPr lang="es-ES" dirty="0"/>
              <a:t>: 20 neuronas activación tangente hiperbólica</a:t>
            </a:r>
          </a:p>
          <a:p>
            <a:r>
              <a:rPr lang="es-ES" dirty="0"/>
              <a:t> </a:t>
            </a:r>
            <a:r>
              <a:rPr lang="es-ES" sz="2800" dirty="0" err="1"/>
              <a:t>Bottleneck</a:t>
            </a:r>
            <a:r>
              <a:rPr lang="es-ES" sz="2800" dirty="0"/>
              <a:t> : 14 activación </a:t>
            </a:r>
            <a:r>
              <a:rPr lang="es-ES" sz="2800" dirty="0" err="1"/>
              <a:t>relu</a:t>
            </a:r>
            <a:r>
              <a:rPr lang="es-ES" sz="2800" dirty="0"/>
              <a:t>. </a:t>
            </a:r>
          </a:p>
          <a:p>
            <a:r>
              <a:rPr lang="es-ES" dirty="0"/>
              <a:t> </a:t>
            </a:r>
            <a:r>
              <a:rPr lang="es-ES" dirty="0" err="1"/>
              <a:t>decoder</a:t>
            </a:r>
            <a:r>
              <a:rPr lang="es-ES" dirty="0"/>
              <a:t> : 20 neuronas activación tangente hiperbólica</a:t>
            </a:r>
          </a:p>
          <a:p>
            <a:r>
              <a:rPr lang="es-ES" dirty="0"/>
              <a:t>Salida : 29 activación </a:t>
            </a:r>
            <a:r>
              <a:rPr lang="es-ES" dirty="0" err="1"/>
              <a:t>Relu</a:t>
            </a:r>
            <a:r>
              <a:rPr lang="es-ES" dirty="0"/>
              <a:t>. </a:t>
            </a:r>
          </a:p>
          <a:p>
            <a:endParaRPr lang="es-ES" dirty="0"/>
          </a:p>
          <a:p>
            <a:endParaRPr lang="es-CO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6B83052E-C305-4490-9805-2637934DB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631" y="1729161"/>
            <a:ext cx="4791871" cy="360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6215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</TotalTime>
  <Words>547</Words>
  <Application>Microsoft Office PowerPoint</Application>
  <PresentationFormat>Panorámica</PresentationFormat>
  <Paragraphs>104</Paragraphs>
  <Slides>13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de Office</vt:lpstr>
      <vt:lpstr>Autoencoder Neural Networks For Unbalanced Data  </vt:lpstr>
      <vt:lpstr>Autoencoder Neural Networks</vt:lpstr>
      <vt:lpstr>Componentes de un Autoencoder</vt:lpstr>
      <vt:lpstr>Keras </vt:lpstr>
      <vt:lpstr>Ejemplo</vt:lpstr>
      <vt:lpstr>Verificación del dataset </vt:lpstr>
      <vt:lpstr>Verificación del dataset </vt:lpstr>
      <vt:lpstr>Verificación del dataset </vt:lpstr>
      <vt:lpstr>Diseño del autoencoder </vt:lpstr>
      <vt:lpstr>Evaluación</vt:lpstr>
      <vt:lpstr>Evaluación</vt:lpstr>
      <vt:lpstr>Resultado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Autoencoder Neural Networks For Unbalanced Data</dc:title>
  <dc:creator>Yohana Rovira Delgado Ramos</dc:creator>
  <cp:lastModifiedBy>Yohana Rovira Delgado Ramos</cp:lastModifiedBy>
  <cp:revision>67</cp:revision>
  <dcterms:created xsi:type="dcterms:W3CDTF">2021-03-16T01:51:35Z</dcterms:created>
  <dcterms:modified xsi:type="dcterms:W3CDTF">2021-04-06T04:43:47Z</dcterms:modified>
</cp:coreProperties>
</file>