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2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ien, Catarina L" userId="055f424c-5a88-4e6e-9e88-d4462ff2eeee" providerId="ADAL" clId="{71692A80-4AF7-436C-8CC1-B836767807F3}"/>
    <pc:docChg chg="modSld">
      <pc:chgData name="Pien, Catarina L" userId="055f424c-5a88-4e6e-9e88-d4462ff2eeee" providerId="ADAL" clId="{71692A80-4AF7-436C-8CC1-B836767807F3}" dt="2023-06-12T18:06:00.992" v="18" actId="1076"/>
      <pc:docMkLst>
        <pc:docMk/>
      </pc:docMkLst>
      <pc:sldChg chg="modSp mod">
        <pc:chgData name="Pien, Catarina L" userId="055f424c-5a88-4e6e-9e88-d4462ff2eeee" providerId="ADAL" clId="{71692A80-4AF7-436C-8CC1-B836767807F3}" dt="2023-06-12T18:06:00.992" v="18" actId="1076"/>
        <pc:sldMkLst>
          <pc:docMk/>
          <pc:sldMk cId="3351560325" sldId="257"/>
        </pc:sldMkLst>
        <pc:spChg chg="mod">
          <ac:chgData name="Pien, Catarina L" userId="055f424c-5a88-4e6e-9e88-d4462ff2eeee" providerId="ADAL" clId="{71692A80-4AF7-436C-8CC1-B836767807F3}" dt="2023-06-12T18:05:52.012" v="16" actId="1038"/>
          <ac:spMkLst>
            <pc:docMk/>
            <pc:sldMk cId="3351560325" sldId="257"/>
            <ac:spMk id="205" creationId="{00A10660-3338-E4CB-D496-4A8BE98467C3}"/>
          </ac:spMkLst>
        </pc:spChg>
        <pc:spChg chg="mod">
          <ac:chgData name="Pien, Catarina L" userId="055f424c-5a88-4e6e-9e88-d4462ff2eeee" providerId="ADAL" clId="{71692A80-4AF7-436C-8CC1-B836767807F3}" dt="2023-06-12T18:05:52.012" v="16" actId="1038"/>
          <ac:spMkLst>
            <pc:docMk/>
            <pc:sldMk cId="3351560325" sldId="257"/>
            <ac:spMk id="207" creationId="{E7ED3C89-AF72-77DF-7CCD-1D0FD9DEF7B3}"/>
          </ac:spMkLst>
        </pc:spChg>
        <pc:spChg chg="mod">
          <ac:chgData name="Pien, Catarina L" userId="055f424c-5a88-4e6e-9e88-d4462ff2eeee" providerId="ADAL" clId="{71692A80-4AF7-436C-8CC1-B836767807F3}" dt="2023-06-12T18:06:00.992" v="18" actId="1076"/>
          <ac:spMkLst>
            <pc:docMk/>
            <pc:sldMk cId="3351560325" sldId="257"/>
            <ac:spMk id="208" creationId="{47B0D763-F802-75CB-DDFE-69A110877859}"/>
          </ac:spMkLst>
        </pc:spChg>
        <pc:spChg chg="mod">
          <ac:chgData name="Pien, Catarina L" userId="055f424c-5a88-4e6e-9e88-d4462ff2eeee" providerId="ADAL" clId="{71692A80-4AF7-436C-8CC1-B836767807F3}" dt="2023-06-12T18:05:56.241" v="17" actId="1076"/>
          <ac:spMkLst>
            <pc:docMk/>
            <pc:sldMk cId="3351560325" sldId="257"/>
            <ac:spMk id="212" creationId="{466381EE-FEB1-6D12-B8E4-51A75F1EDEE3}"/>
          </ac:spMkLst>
        </pc:spChg>
        <pc:cxnChg chg="mod">
          <ac:chgData name="Pien, Catarina L" userId="055f424c-5a88-4e6e-9e88-d4462ff2eeee" providerId="ADAL" clId="{71692A80-4AF7-436C-8CC1-B836767807F3}" dt="2023-06-12T18:05:56.241" v="17" actId="1076"/>
          <ac:cxnSpMkLst>
            <pc:docMk/>
            <pc:sldMk cId="3351560325" sldId="257"/>
            <ac:cxnSpMk id="213" creationId="{2D66EA6C-A8E7-9598-7A4A-8AD7D3158BA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B3A-5656-4452-A054-EE379AC81CD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80E0-A5AE-48E6-A703-6F93307F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41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B3A-5656-4452-A054-EE379AC81CD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80E0-A5AE-48E6-A703-6F93307F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391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B3A-5656-4452-A054-EE379AC81CD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80E0-A5AE-48E6-A703-6F93307F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357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B3A-5656-4452-A054-EE379AC81CD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80E0-A5AE-48E6-A703-6F93307F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52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B3A-5656-4452-A054-EE379AC81CD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80E0-A5AE-48E6-A703-6F93307F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38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B3A-5656-4452-A054-EE379AC81CD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80E0-A5AE-48E6-A703-6F93307F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92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B3A-5656-4452-A054-EE379AC81CD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80E0-A5AE-48E6-A703-6F93307F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1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B3A-5656-4452-A054-EE379AC81CD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80E0-A5AE-48E6-A703-6F93307F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2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B3A-5656-4452-A054-EE379AC81CD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80E0-A5AE-48E6-A703-6F93307F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182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B3A-5656-4452-A054-EE379AC81CD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80E0-A5AE-48E6-A703-6F93307F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03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33B3A-5656-4452-A054-EE379AC81CD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FD80E0-A5AE-48E6-A703-6F93307F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01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33B3A-5656-4452-A054-EE379AC81CD9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D80E0-A5AE-48E6-A703-6F93307F7E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738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8A1CE1-F49C-4881-BB85-BF29D4163ED2}"/>
              </a:ext>
            </a:extLst>
          </p:cNvPr>
          <p:cNvSpPr/>
          <p:nvPr/>
        </p:nvSpPr>
        <p:spPr>
          <a:xfrm>
            <a:off x="2296793" y="3488079"/>
            <a:ext cx="1458121" cy="26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f_integrate_model_data.R</a:t>
            </a:r>
            <a:endParaRPr lang="en-US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445B21-BE7F-4713-BE75-BF5835DB4967}"/>
              </a:ext>
            </a:extLst>
          </p:cNvPr>
          <p:cNvSpPr/>
          <p:nvPr/>
        </p:nvSpPr>
        <p:spPr>
          <a:xfrm>
            <a:off x="2302476" y="1240948"/>
            <a:ext cx="1423109" cy="43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1) </a:t>
            </a:r>
            <a:r>
              <a:rPr lang="en-US" sz="900" dirty="0" err="1"/>
              <a:t>f_clean_flow_riovista.R</a:t>
            </a:r>
            <a:endParaRPr lang="en-US" sz="900" dirty="0"/>
          </a:p>
          <a:p>
            <a:r>
              <a:rPr lang="en-US" sz="900" dirty="0"/>
              <a:t>2) </a:t>
            </a:r>
            <a:r>
              <a:rPr lang="en-US" sz="900" dirty="0" err="1"/>
              <a:t>f_clean_flow_verona.R</a:t>
            </a:r>
            <a:endParaRPr lang="en-US" sz="9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8664707-BD87-4514-8C9A-60B626D3518E}"/>
              </a:ext>
            </a:extLst>
          </p:cNvPr>
          <p:cNvSpPr/>
          <p:nvPr/>
        </p:nvSpPr>
        <p:spPr>
          <a:xfrm>
            <a:off x="2087226" y="1919914"/>
            <a:ext cx="1853608" cy="488134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-114300">
              <a:buAutoNum type="arabicParenR"/>
            </a:pPr>
            <a:r>
              <a:rPr lang="en-US" sz="900" dirty="0">
                <a:solidFill>
                  <a:schemeClr val="tx1"/>
                </a:solidFill>
              </a:rPr>
              <a:t>clean_flow_usgs_11455420.csv</a:t>
            </a:r>
          </a:p>
          <a:p>
            <a:pPr marL="114300" indent="-114300">
              <a:buAutoNum type="arabicParenR"/>
            </a:pPr>
            <a:r>
              <a:rPr lang="en-US" sz="900" dirty="0">
                <a:solidFill>
                  <a:schemeClr val="tx1"/>
                </a:solidFill>
              </a:rPr>
              <a:t>clean_flow_usgs_11425500.csv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1E7FC2E-E851-42B5-AFF9-37980119A6F2}"/>
              </a:ext>
            </a:extLst>
          </p:cNvPr>
          <p:cNvSpPr/>
          <p:nvPr/>
        </p:nvSpPr>
        <p:spPr>
          <a:xfrm>
            <a:off x="2296793" y="3986330"/>
            <a:ext cx="1458121" cy="35568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model_chla_covars.csv</a:t>
            </a:r>
            <a:endParaRPr lang="en-US" sz="9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2237706-19B2-4A87-9F97-4C7CBCD54AFE}"/>
              </a:ext>
            </a:extLst>
          </p:cNvPr>
          <p:cNvSpPr/>
          <p:nvPr/>
        </p:nvSpPr>
        <p:spPr>
          <a:xfrm>
            <a:off x="2136383" y="729047"/>
            <a:ext cx="1764186" cy="36808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-114300">
              <a:buAutoNum type="arabicParenR"/>
            </a:pPr>
            <a:r>
              <a:rPr lang="en-US" sz="900" dirty="0">
                <a:solidFill>
                  <a:schemeClr val="tx1"/>
                </a:solidFill>
              </a:rPr>
              <a:t>raw_flow_usgs_11455420.csv</a:t>
            </a:r>
          </a:p>
          <a:p>
            <a:pPr marL="114300" indent="-114300">
              <a:buAutoNum type="arabicParenR"/>
            </a:pPr>
            <a:r>
              <a:rPr lang="en-US" sz="900" dirty="0">
                <a:solidFill>
                  <a:schemeClr val="tx1"/>
                </a:solidFill>
              </a:rPr>
              <a:t>raw_flow_usgs_11425500.csv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83C91D-67AD-42CE-90D0-02E04C183D3C}"/>
              </a:ext>
            </a:extLst>
          </p:cNvPr>
          <p:cNvSpPr/>
          <p:nvPr/>
        </p:nvSpPr>
        <p:spPr>
          <a:xfrm>
            <a:off x="4415717" y="2623504"/>
            <a:ext cx="1071759" cy="208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f_load_chla.R</a:t>
            </a:r>
            <a:endParaRPr lang="en-US" sz="9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4ED50A-5118-493A-A5AF-2A0123E43987}"/>
              </a:ext>
            </a:extLst>
          </p:cNvPr>
          <p:cNvSpPr/>
          <p:nvPr/>
        </p:nvSpPr>
        <p:spPr>
          <a:xfrm>
            <a:off x="2316553" y="193274"/>
            <a:ext cx="1394957" cy="35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 1) </a:t>
            </a:r>
            <a:r>
              <a:rPr lang="en-US" sz="900" dirty="0" err="1"/>
              <a:t>f_get_flow_riovista.R</a:t>
            </a:r>
            <a:endParaRPr lang="en-US" sz="900" dirty="0"/>
          </a:p>
          <a:p>
            <a:pPr algn="ctr"/>
            <a:r>
              <a:rPr lang="en-US" sz="900" dirty="0"/>
              <a:t>2) </a:t>
            </a:r>
            <a:r>
              <a:rPr lang="en-US" sz="900" dirty="0" err="1"/>
              <a:t>f_get_flow_verona.R</a:t>
            </a:r>
            <a:endParaRPr lang="en-US" sz="9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996D4E8-DBE8-421D-8126-905F6EE920DF}"/>
              </a:ext>
            </a:extLst>
          </p:cNvPr>
          <p:cNvSpPr/>
          <p:nvPr/>
        </p:nvSpPr>
        <p:spPr>
          <a:xfrm>
            <a:off x="4224027" y="1915300"/>
            <a:ext cx="1461885" cy="488131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-114300">
              <a:buAutoNum type="arabicParenR"/>
            </a:pPr>
            <a:r>
              <a:rPr lang="en-US" sz="900" dirty="0">
                <a:solidFill>
                  <a:schemeClr val="tx1"/>
                </a:solidFill>
              </a:rPr>
              <a:t>clean_discretewq.csv</a:t>
            </a:r>
          </a:p>
          <a:p>
            <a:pPr marL="114300" indent="-114300">
              <a:buAutoNum type="arabicParenR"/>
            </a:pPr>
            <a:r>
              <a:rPr lang="en-US" sz="900" dirty="0">
                <a:solidFill>
                  <a:schemeClr val="tx1"/>
                </a:solidFill>
              </a:rPr>
              <a:t>clean_ybfmp.csv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3512197-0BB8-40B4-AC51-BD2568CD76D5}"/>
              </a:ext>
            </a:extLst>
          </p:cNvPr>
          <p:cNvCxnSpPr>
            <a:cxnSpLocks/>
            <a:stCxn id="25" idx="2"/>
            <a:endCxn id="23" idx="0"/>
          </p:cNvCxnSpPr>
          <p:nvPr/>
        </p:nvCxnSpPr>
        <p:spPr>
          <a:xfrm>
            <a:off x="3014032" y="548949"/>
            <a:ext cx="4444" cy="180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E90D87-C8F8-4B5B-B3B8-95CB7EFABE0C}"/>
              </a:ext>
            </a:extLst>
          </p:cNvPr>
          <p:cNvCxnSpPr>
            <a:cxnSpLocks/>
            <a:stCxn id="27" idx="2"/>
            <a:endCxn id="24" idx="0"/>
          </p:cNvCxnSpPr>
          <p:nvPr/>
        </p:nvCxnSpPr>
        <p:spPr>
          <a:xfrm flipH="1">
            <a:off x="4951597" y="2403431"/>
            <a:ext cx="3373" cy="220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8238352-86F1-40B6-9B88-4E6C677D1E2F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>
          <a:xfrm flipH="1">
            <a:off x="3014030" y="1678641"/>
            <a:ext cx="1" cy="241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ED1DB65-8397-4BD1-987C-8706D71FA650}"/>
              </a:ext>
            </a:extLst>
          </p:cNvPr>
          <p:cNvCxnSpPr>
            <a:cxnSpLocks/>
            <a:stCxn id="23" idx="2"/>
            <a:endCxn id="5" idx="0"/>
          </p:cNvCxnSpPr>
          <p:nvPr/>
        </p:nvCxnSpPr>
        <p:spPr>
          <a:xfrm flipH="1">
            <a:off x="3014031" y="1097128"/>
            <a:ext cx="4445" cy="143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C43CE18-130E-470B-AA31-D6DB386DB107}"/>
              </a:ext>
            </a:extLst>
          </p:cNvPr>
          <p:cNvSpPr txBox="1"/>
          <p:nvPr/>
        </p:nvSpPr>
        <p:spPr>
          <a:xfrm>
            <a:off x="6134094" y="1424802"/>
            <a:ext cx="3902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Prepare Data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CEDC81B-3322-4A09-A403-5CFFEE1BC488}"/>
              </a:ext>
            </a:extLst>
          </p:cNvPr>
          <p:cNvSpPr/>
          <p:nvPr/>
        </p:nvSpPr>
        <p:spPr>
          <a:xfrm>
            <a:off x="4224025" y="1245629"/>
            <a:ext cx="1461885" cy="437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14300" indent="-114300">
              <a:buAutoNum type="arabicParenR"/>
            </a:pPr>
            <a:r>
              <a:rPr lang="en-US" sz="900" dirty="0" err="1"/>
              <a:t>f_clean_discretewq.R</a:t>
            </a:r>
            <a:endParaRPr lang="en-US" sz="900" dirty="0"/>
          </a:p>
          <a:p>
            <a:pPr marL="114300" indent="-114300">
              <a:buAutoNum type="arabicParenR"/>
            </a:pPr>
            <a:r>
              <a:rPr lang="en-US" sz="900" dirty="0" err="1"/>
              <a:t>f_clean_ybfmp.R</a:t>
            </a:r>
            <a:endParaRPr lang="en-US" sz="90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6B1E027-A09A-463F-B8CA-352D067C6EB5}"/>
              </a:ext>
            </a:extLst>
          </p:cNvPr>
          <p:cNvCxnSpPr>
            <a:cxnSpLocks/>
            <a:stCxn id="180" idx="2"/>
            <a:endCxn id="50" idx="0"/>
          </p:cNvCxnSpPr>
          <p:nvPr/>
        </p:nvCxnSpPr>
        <p:spPr>
          <a:xfrm>
            <a:off x="4950431" y="1079966"/>
            <a:ext cx="4537" cy="165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D3C60AF-687F-4B1A-A8B1-7C6593B08B35}"/>
              </a:ext>
            </a:extLst>
          </p:cNvPr>
          <p:cNvCxnSpPr>
            <a:cxnSpLocks/>
            <a:stCxn id="14" idx="2"/>
            <a:endCxn id="4" idx="0"/>
          </p:cNvCxnSpPr>
          <p:nvPr/>
        </p:nvCxnSpPr>
        <p:spPr>
          <a:xfrm>
            <a:off x="3014030" y="2408048"/>
            <a:ext cx="11824" cy="1080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9D9F58-4A9F-75EB-2389-478C1E3B03B0}"/>
              </a:ext>
            </a:extLst>
          </p:cNvPr>
          <p:cNvCxnSpPr>
            <a:cxnSpLocks/>
            <a:stCxn id="24" idx="2"/>
            <a:endCxn id="91" idx="0"/>
          </p:cNvCxnSpPr>
          <p:nvPr/>
        </p:nvCxnSpPr>
        <p:spPr>
          <a:xfrm>
            <a:off x="4951597" y="2831838"/>
            <a:ext cx="0" cy="175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05325A78-6EEA-0A08-52EF-49D4DBF884E8}"/>
              </a:ext>
            </a:extLst>
          </p:cNvPr>
          <p:cNvSpPr/>
          <p:nvPr/>
        </p:nvSpPr>
        <p:spPr>
          <a:xfrm>
            <a:off x="4186724" y="3006964"/>
            <a:ext cx="1529746" cy="242386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model_chla.csv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4FF4DC7C-7360-BAD8-DA9A-5A04825BF3A3}"/>
              </a:ext>
            </a:extLst>
          </p:cNvPr>
          <p:cNvCxnSpPr>
            <a:cxnSpLocks/>
            <a:stCxn id="91" idx="2"/>
            <a:endCxn id="4" idx="0"/>
          </p:cNvCxnSpPr>
          <p:nvPr/>
        </p:nvCxnSpPr>
        <p:spPr>
          <a:xfrm flipH="1">
            <a:off x="3025854" y="3249350"/>
            <a:ext cx="1925743" cy="238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ight Bracket 128">
            <a:extLst>
              <a:ext uri="{FF2B5EF4-FFF2-40B4-BE49-F238E27FC236}">
                <a16:creationId xmlns:a16="http://schemas.microsoft.com/office/drawing/2014/main" id="{ED34C07F-E096-2546-70CC-42445B63CC7B}"/>
              </a:ext>
            </a:extLst>
          </p:cNvPr>
          <p:cNvSpPr/>
          <p:nvPr/>
        </p:nvSpPr>
        <p:spPr>
          <a:xfrm>
            <a:off x="7817509" y="193274"/>
            <a:ext cx="249747" cy="3070538"/>
          </a:xfrm>
          <a:prstGeom prst="rightBracket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07246B96-DEFF-3233-3927-A69DA0A098F6}"/>
              </a:ext>
            </a:extLst>
          </p:cNvPr>
          <p:cNvSpPr/>
          <p:nvPr/>
        </p:nvSpPr>
        <p:spPr>
          <a:xfrm>
            <a:off x="620106" y="4658985"/>
            <a:ext cx="1224494" cy="31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run_gams.R</a:t>
            </a:r>
            <a:endParaRPr lang="en-US" sz="9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997B8ED-0C2F-31A7-89E2-3A4D197AB1E6}"/>
              </a:ext>
            </a:extLst>
          </p:cNvPr>
          <p:cNvSpPr/>
          <p:nvPr/>
        </p:nvSpPr>
        <p:spPr>
          <a:xfrm>
            <a:off x="2143903" y="4658985"/>
            <a:ext cx="1763901" cy="31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plot_model_validation_re.R</a:t>
            </a:r>
            <a:endParaRPr lang="en-US" sz="900"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F64654D-F7FC-791E-4913-5A5A6459BCAE}"/>
              </a:ext>
            </a:extLst>
          </p:cNvPr>
          <p:cNvSpPr/>
          <p:nvPr/>
        </p:nvSpPr>
        <p:spPr>
          <a:xfrm>
            <a:off x="4093919" y="4658985"/>
            <a:ext cx="1224494" cy="310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err="1"/>
              <a:t>plot_raw_data.R</a:t>
            </a:r>
            <a:endParaRPr lang="en-US" sz="900" dirty="0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DCCD674-4366-36A0-1549-33CB71583302}"/>
              </a:ext>
            </a:extLst>
          </p:cNvPr>
          <p:cNvCxnSpPr>
            <a:cxnSpLocks/>
            <a:stCxn id="20" idx="2"/>
            <a:endCxn id="134" idx="0"/>
          </p:cNvCxnSpPr>
          <p:nvPr/>
        </p:nvCxnSpPr>
        <p:spPr>
          <a:xfrm>
            <a:off x="3025854" y="4342018"/>
            <a:ext cx="1680312" cy="31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2428C091-A7A9-2092-3E2B-C3ECF7903111}"/>
              </a:ext>
            </a:extLst>
          </p:cNvPr>
          <p:cNvCxnSpPr>
            <a:cxnSpLocks/>
          </p:cNvCxnSpPr>
          <p:nvPr/>
        </p:nvCxnSpPr>
        <p:spPr>
          <a:xfrm flipH="1">
            <a:off x="1232352" y="4969755"/>
            <a:ext cx="1" cy="194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Oval 148">
            <a:extLst>
              <a:ext uri="{FF2B5EF4-FFF2-40B4-BE49-F238E27FC236}">
                <a16:creationId xmlns:a16="http://schemas.microsoft.com/office/drawing/2014/main" id="{380D3A30-0853-780D-DA00-CC8219BA4459}"/>
              </a:ext>
            </a:extLst>
          </p:cNvPr>
          <p:cNvSpPr/>
          <p:nvPr/>
        </p:nvSpPr>
        <p:spPr>
          <a:xfrm>
            <a:off x="641689" y="6076538"/>
            <a:ext cx="1325879" cy="421694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Gam output</a:t>
            </a:r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85ADD938-EA97-A226-63EA-98710083B4D4}"/>
              </a:ext>
            </a:extLst>
          </p:cNvPr>
          <p:cNvSpPr/>
          <p:nvPr/>
        </p:nvSpPr>
        <p:spPr>
          <a:xfrm>
            <a:off x="2411565" y="5163918"/>
            <a:ext cx="1325879" cy="421694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Model validation plots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39FDAC0-1D83-2DAF-0C1F-2C3C266BD506}"/>
              </a:ext>
            </a:extLst>
          </p:cNvPr>
          <p:cNvSpPr/>
          <p:nvPr/>
        </p:nvSpPr>
        <p:spPr>
          <a:xfrm>
            <a:off x="4043226" y="5150380"/>
            <a:ext cx="1325879" cy="421694"/>
          </a:xfrm>
          <a:prstGeom prst="ellipse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boxplots</a:t>
            </a:r>
          </a:p>
        </p:txBody>
      </p: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EBDA8B03-B183-3507-09B4-B22BEA37557C}"/>
              </a:ext>
            </a:extLst>
          </p:cNvPr>
          <p:cNvCxnSpPr>
            <a:cxnSpLocks/>
            <a:stCxn id="164" idx="2"/>
            <a:endCxn id="4" idx="0"/>
          </p:cNvCxnSpPr>
          <p:nvPr/>
        </p:nvCxnSpPr>
        <p:spPr>
          <a:xfrm flipH="1">
            <a:off x="3025854" y="3263812"/>
            <a:ext cx="3794156" cy="224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EE8D85B8-10B8-67D3-C2F0-9B2476A17425}"/>
              </a:ext>
            </a:extLst>
          </p:cNvPr>
          <p:cNvSpPr/>
          <p:nvPr/>
        </p:nvSpPr>
        <p:spPr>
          <a:xfrm>
            <a:off x="6020947" y="2206787"/>
            <a:ext cx="1598125" cy="1057025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1) inundation package (inundation, yolo </a:t>
            </a:r>
            <a:r>
              <a:rPr lang="en-US" sz="900" dirty="0" err="1">
                <a:solidFill>
                  <a:schemeClr val="tx1"/>
                </a:solidFill>
              </a:rPr>
              <a:t>dayflow</a:t>
            </a:r>
            <a:r>
              <a:rPr lang="en-US" sz="900" dirty="0">
                <a:solidFill>
                  <a:schemeClr val="tx1"/>
                </a:solidFill>
              </a:rPr>
              <a:t>)</a:t>
            </a:r>
          </a:p>
          <a:p>
            <a:r>
              <a:rPr lang="en-US" sz="900" b="0" i="0" dirty="0">
                <a:solidFill>
                  <a:schemeClr val="tx1"/>
                </a:solidFill>
                <a:effectLst/>
              </a:rPr>
              <a:t>2) water temperature data: https://doi.org/10.6073/pasta/5d84e5b8ea74dd0854d4aba1e4a6122d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80" name="Rectangle: Rounded Corners 179">
            <a:extLst>
              <a:ext uri="{FF2B5EF4-FFF2-40B4-BE49-F238E27FC236}">
                <a16:creationId xmlns:a16="http://schemas.microsoft.com/office/drawing/2014/main" id="{33A30034-3251-0C63-1536-69B77B380156}"/>
              </a:ext>
            </a:extLst>
          </p:cNvPr>
          <p:cNvSpPr/>
          <p:nvPr/>
        </p:nvSpPr>
        <p:spPr>
          <a:xfrm>
            <a:off x="4185558" y="288796"/>
            <a:ext cx="1529746" cy="791170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1) </a:t>
            </a:r>
            <a:r>
              <a:rPr lang="en-US" sz="900" dirty="0" err="1">
                <a:solidFill>
                  <a:schemeClr val="tx1"/>
                </a:solidFill>
              </a:rPr>
              <a:t>discretewq</a:t>
            </a:r>
            <a:r>
              <a:rPr lang="en-US" sz="900" dirty="0">
                <a:solidFill>
                  <a:schemeClr val="tx1"/>
                </a:solidFill>
              </a:rPr>
              <a:t> package</a:t>
            </a:r>
          </a:p>
          <a:p>
            <a:r>
              <a:rPr lang="en-US" sz="900" b="0" i="0" dirty="0">
                <a:solidFill>
                  <a:schemeClr val="tx1"/>
                </a:solidFill>
                <a:effectLst/>
              </a:rPr>
              <a:t>2) Yolo bypass data: https://doi.org/10.6073/pasta/5791d7eaca09fb9471c5589c66f86863</a:t>
            </a:r>
            <a:endParaRPr lang="en-US" sz="900" dirty="0">
              <a:solidFill>
                <a:schemeClr val="tx1"/>
              </a:solidFill>
            </a:endParaRPr>
          </a:p>
        </p:txBody>
      </p: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AFCFC6E2-C2EB-3882-F12A-E45D735204BA}"/>
              </a:ext>
            </a:extLst>
          </p:cNvPr>
          <p:cNvCxnSpPr>
            <a:cxnSpLocks/>
            <a:stCxn id="20" idx="2"/>
            <a:endCxn id="133" idx="0"/>
          </p:cNvCxnSpPr>
          <p:nvPr/>
        </p:nvCxnSpPr>
        <p:spPr>
          <a:xfrm>
            <a:off x="3025854" y="4342018"/>
            <a:ext cx="0" cy="31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26417AAC-7CC1-3AC3-B5B6-513C614878AF}"/>
              </a:ext>
            </a:extLst>
          </p:cNvPr>
          <p:cNvCxnSpPr>
            <a:cxnSpLocks/>
            <a:stCxn id="20" idx="2"/>
            <a:endCxn id="132" idx="0"/>
          </p:cNvCxnSpPr>
          <p:nvPr/>
        </p:nvCxnSpPr>
        <p:spPr>
          <a:xfrm flipH="1">
            <a:off x="1232353" y="4342018"/>
            <a:ext cx="1793501" cy="316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00A10660-3338-E4CB-D496-4A8BE98467C3}"/>
              </a:ext>
            </a:extLst>
          </p:cNvPr>
          <p:cNvSpPr txBox="1"/>
          <p:nvPr/>
        </p:nvSpPr>
        <p:spPr>
          <a:xfrm>
            <a:off x="6257167" y="3868358"/>
            <a:ext cx="3902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Integrate Data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E1E8F9AF-DD0C-7E91-5BA2-FBFDD4B37997}"/>
              </a:ext>
            </a:extLst>
          </p:cNvPr>
          <p:cNvSpPr txBox="1"/>
          <p:nvPr/>
        </p:nvSpPr>
        <p:spPr>
          <a:xfrm>
            <a:off x="4572000" y="6082521"/>
            <a:ext cx="39027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Analyze and Visualize Data</a:t>
            </a:r>
          </a:p>
        </p:txBody>
      </p:sp>
      <p:sp>
        <p:nvSpPr>
          <p:cNvPr id="207" name="Right Bracket 206">
            <a:extLst>
              <a:ext uri="{FF2B5EF4-FFF2-40B4-BE49-F238E27FC236}">
                <a16:creationId xmlns:a16="http://schemas.microsoft.com/office/drawing/2014/main" id="{E7ED3C89-AF72-77DF-7CCD-1D0FD9DEF7B3}"/>
              </a:ext>
            </a:extLst>
          </p:cNvPr>
          <p:cNvSpPr/>
          <p:nvPr/>
        </p:nvSpPr>
        <p:spPr>
          <a:xfrm>
            <a:off x="7481871" y="3488080"/>
            <a:ext cx="290830" cy="1535468"/>
          </a:xfrm>
          <a:prstGeom prst="rightBracket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8" name="Right Bracket 207">
            <a:extLst>
              <a:ext uri="{FF2B5EF4-FFF2-40B4-BE49-F238E27FC236}">
                <a16:creationId xmlns:a16="http://schemas.microsoft.com/office/drawing/2014/main" id="{47B0D763-F802-75CB-DDFE-69A110877859}"/>
              </a:ext>
            </a:extLst>
          </p:cNvPr>
          <p:cNvSpPr/>
          <p:nvPr/>
        </p:nvSpPr>
        <p:spPr>
          <a:xfrm>
            <a:off x="6945663" y="4685028"/>
            <a:ext cx="284798" cy="1910323"/>
          </a:xfrm>
          <a:prstGeom prst="rightBracket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CB2E9959-D1B0-B1CB-406A-6983AC5CC863}"/>
              </a:ext>
            </a:extLst>
          </p:cNvPr>
          <p:cNvSpPr/>
          <p:nvPr/>
        </p:nvSpPr>
        <p:spPr>
          <a:xfrm>
            <a:off x="620106" y="5652888"/>
            <a:ext cx="1224494" cy="3107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Vis </a:t>
            </a:r>
            <a:r>
              <a:rPr lang="en-US" sz="900" dirty="0" err="1"/>
              <a:t>code.R</a:t>
            </a:r>
            <a:endParaRPr lang="en-US" sz="900" dirty="0"/>
          </a:p>
        </p:txBody>
      </p:sp>
      <p:sp>
        <p:nvSpPr>
          <p:cNvPr id="210" name="Rectangle: Rounded Corners 209">
            <a:extLst>
              <a:ext uri="{FF2B5EF4-FFF2-40B4-BE49-F238E27FC236}">
                <a16:creationId xmlns:a16="http://schemas.microsoft.com/office/drawing/2014/main" id="{EBB3A467-79E6-6F32-9639-9998279740B9}"/>
              </a:ext>
            </a:extLst>
          </p:cNvPr>
          <p:cNvSpPr/>
          <p:nvPr/>
        </p:nvSpPr>
        <p:spPr>
          <a:xfrm>
            <a:off x="509447" y="5164274"/>
            <a:ext cx="1458121" cy="355688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 err="1">
                <a:solidFill>
                  <a:schemeClr val="tx1"/>
                </a:solidFill>
              </a:rPr>
              <a:t>data_gam_results.Rdata</a:t>
            </a:r>
            <a:endParaRPr lang="en-US" sz="900" dirty="0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C93EAFC5-C5D3-129E-080D-E90D33225DED}"/>
              </a:ext>
            </a:extLst>
          </p:cNvPr>
          <p:cNvSpPr/>
          <p:nvPr/>
        </p:nvSpPr>
        <p:spPr>
          <a:xfrm>
            <a:off x="5586288" y="4431915"/>
            <a:ext cx="1183082" cy="2623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/>
              <a:t>1) </a:t>
            </a:r>
            <a:r>
              <a:rPr lang="en-US" sz="900" dirty="0" err="1"/>
              <a:t>f_clean_stations.R</a:t>
            </a:r>
            <a:endParaRPr lang="en-US" sz="900" dirty="0"/>
          </a:p>
        </p:txBody>
      </p:sp>
      <p:sp>
        <p:nvSpPr>
          <p:cNvPr id="212" name="Rectangle: Rounded Corners 211">
            <a:extLst>
              <a:ext uri="{FF2B5EF4-FFF2-40B4-BE49-F238E27FC236}">
                <a16:creationId xmlns:a16="http://schemas.microsoft.com/office/drawing/2014/main" id="{466381EE-FEB1-6D12-B8E4-51A75F1EDEE3}"/>
              </a:ext>
            </a:extLst>
          </p:cNvPr>
          <p:cNvSpPr/>
          <p:nvPr/>
        </p:nvSpPr>
        <p:spPr>
          <a:xfrm>
            <a:off x="5799636" y="4798544"/>
            <a:ext cx="821854" cy="215809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900" dirty="0">
                <a:solidFill>
                  <a:schemeClr val="tx1"/>
                </a:solidFill>
              </a:rPr>
              <a:t>stations.csv</a:t>
            </a:r>
            <a:endParaRPr lang="en-US" sz="900" dirty="0"/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2D66EA6C-A8E7-9598-7A4A-8AD7D3158BA7}"/>
              </a:ext>
            </a:extLst>
          </p:cNvPr>
          <p:cNvCxnSpPr>
            <a:cxnSpLocks/>
            <a:endCxn id="212" idx="0"/>
          </p:cNvCxnSpPr>
          <p:nvPr/>
        </p:nvCxnSpPr>
        <p:spPr>
          <a:xfrm>
            <a:off x="6206993" y="4685028"/>
            <a:ext cx="3570" cy="11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38499C79-0D39-D37A-1237-FC7A4ED8C306}"/>
              </a:ext>
            </a:extLst>
          </p:cNvPr>
          <p:cNvCxnSpPr>
            <a:cxnSpLocks/>
            <a:stCxn id="164" idx="2"/>
            <a:endCxn id="211" idx="0"/>
          </p:cNvCxnSpPr>
          <p:nvPr/>
        </p:nvCxnSpPr>
        <p:spPr>
          <a:xfrm flipH="1">
            <a:off x="6177829" y="3263812"/>
            <a:ext cx="642181" cy="116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9D82D468-7913-2967-5DFB-224990262572}"/>
              </a:ext>
            </a:extLst>
          </p:cNvPr>
          <p:cNvCxnSpPr>
            <a:cxnSpLocks/>
            <a:stCxn id="20" idx="2"/>
            <a:endCxn id="211" idx="0"/>
          </p:cNvCxnSpPr>
          <p:nvPr/>
        </p:nvCxnSpPr>
        <p:spPr>
          <a:xfrm>
            <a:off x="3025854" y="4342018"/>
            <a:ext cx="3151975" cy="8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7E9C594A-F824-C2DF-B1A7-B23A57FBCDF8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3025854" y="3750386"/>
            <a:ext cx="0" cy="235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560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</TotalTime>
  <Words>239</Words>
  <Application>Microsoft Office PowerPoint</Application>
  <PresentationFormat>On-screen Show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Pien, Catarina L</dc:creator>
  <cp:lastModifiedBy>Pien, Catarina L</cp:lastModifiedBy>
  <cp:revision>1</cp:revision>
  <dcterms:created xsi:type="dcterms:W3CDTF">2023-06-12T16:39:45Z</dcterms:created>
  <dcterms:modified xsi:type="dcterms:W3CDTF">2023-06-12T18:06:05Z</dcterms:modified>
</cp:coreProperties>
</file>