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1"/>
  </p:notesMasterIdLst>
  <p:sldIdLst>
    <p:sldId id="256" r:id="rId2"/>
    <p:sldId id="311" r:id="rId3"/>
    <p:sldId id="327" r:id="rId4"/>
    <p:sldId id="346" r:id="rId5"/>
    <p:sldId id="259" r:id="rId6"/>
    <p:sldId id="312" r:id="rId7"/>
    <p:sldId id="313" r:id="rId8"/>
    <p:sldId id="314" r:id="rId9"/>
    <p:sldId id="262" r:id="rId10"/>
    <p:sldId id="263" r:id="rId11"/>
    <p:sldId id="295" r:id="rId12"/>
    <p:sldId id="338" r:id="rId13"/>
    <p:sldId id="337" r:id="rId14"/>
    <p:sldId id="350" r:id="rId15"/>
    <p:sldId id="351" r:id="rId16"/>
    <p:sldId id="349" r:id="rId17"/>
    <p:sldId id="304" r:id="rId18"/>
    <p:sldId id="331" r:id="rId19"/>
    <p:sldId id="317" r:id="rId20"/>
    <p:sldId id="319" r:id="rId21"/>
    <p:sldId id="320" r:id="rId22"/>
    <p:sldId id="332" r:id="rId23"/>
    <p:sldId id="333" r:id="rId24"/>
    <p:sldId id="334" r:id="rId25"/>
    <p:sldId id="335" r:id="rId26"/>
    <p:sldId id="321" r:id="rId27"/>
    <p:sldId id="352" r:id="rId28"/>
    <p:sldId id="339" r:id="rId29"/>
    <p:sldId id="300" r:id="rId30"/>
    <p:sldId id="305" r:id="rId31"/>
    <p:sldId id="306" r:id="rId32"/>
    <p:sldId id="324" r:id="rId33"/>
    <p:sldId id="315" r:id="rId34"/>
    <p:sldId id="265" r:id="rId35"/>
    <p:sldId id="266" r:id="rId36"/>
    <p:sldId id="285" r:id="rId37"/>
    <p:sldId id="308" r:id="rId38"/>
    <p:sldId id="353" r:id="rId39"/>
    <p:sldId id="287" r:id="rId40"/>
    <p:sldId id="309" r:id="rId41"/>
    <p:sldId id="336" r:id="rId42"/>
    <p:sldId id="316" r:id="rId43"/>
    <p:sldId id="279" r:id="rId44"/>
    <p:sldId id="278" r:id="rId45"/>
    <p:sldId id="281" r:id="rId46"/>
    <p:sldId id="280" r:id="rId47"/>
    <p:sldId id="284" r:id="rId48"/>
    <p:sldId id="283" r:id="rId49"/>
    <p:sldId id="326" r:id="rId50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FFFFCC"/>
    <a:srgbClr val="FF3300"/>
    <a:srgbClr val="99CCFF"/>
    <a:srgbClr val="DBFBA7"/>
    <a:srgbClr val="FFCCFF"/>
    <a:srgbClr val="66FFFF"/>
    <a:srgbClr val="FFFF00"/>
    <a:srgbClr val="00CC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880" autoAdjust="0"/>
    <p:restoredTop sz="94619"/>
  </p:normalViewPr>
  <p:slideViewPr>
    <p:cSldViewPr showGuides="1">
      <p:cViewPr varScale="1">
        <p:scale>
          <a:sx n="107" d="100"/>
          <a:sy n="107" d="100"/>
        </p:scale>
        <p:origin x="124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3294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E39BB59-193D-41E7-988D-DAD758D1A56B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1</a:t>
            </a:fld>
            <a:endParaRPr lang="en-US" altLang="zh-CN" dirty="0"/>
          </a:p>
        </p:txBody>
      </p:sp>
      <p:sp>
        <p:nvSpPr>
          <p:cNvPr id="5123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10</a:t>
            </a:fld>
            <a:endParaRPr lang="en-US" altLang="zh-CN" dirty="0"/>
          </a:p>
        </p:txBody>
      </p:sp>
      <p:sp>
        <p:nvSpPr>
          <p:cNvPr id="25603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11</a:t>
            </a:fld>
            <a:endParaRPr lang="en-US" altLang="zh-CN" dirty="0"/>
          </a:p>
        </p:txBody>
      </p:sp>
      <p:sp>
        <p:nvSpPr>
          <p:cNvPr id="2765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12</a:t>
            </a:fld>
            <a:endParaRPr lang="en-US" altLang="zh-CN" dirty="0"/>
          </a:p>
        </p:txBody>
      </p:sp>
      <p:sp>
        <p:nvSpPr>
          <p:cNvPr id="29699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13</a:t>
            </a:fld>
            <a:endParaRPr lang="en-US" altLang="zh-CN" dirty="0"/>
          </a:p>
        </p:txBody>
      </p:sp>
      <p:sp>
        <p:nvSpPr>
          <p:cNvPr id="31747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14</a:t>
            </a:fld>
            <a:endParaRPr lang="en-US" altLang="zh-CN" dirty="0"/>
          </a:p>
        </p:txBody>
      </p:sp>
      <p:sp>
        <p:nvSpPr>
          <p:cNvPr id="35843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15</a:t>
            </a:fld>
            <a:endParaRPr lang="en-US" altLang="zh-CN" dirty="0"/>
          </a:p>
        </p:txBody>
      </p:sp>
      <p:sp>
        <p:nvSpPr>
          <p:cNvPr id="39939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16</a:t>
            </a:fld>
            <a:endParaRPr lang="en-US" altLang="zh-CN" dirty="0"/>
          </a:p>
        </p:txBody>
      </p:sp>
      <p:sp>
        <p:nvSpPr>
          <p:cNvPr id="62467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17</a:t>
            </a:fld>
            <a:endParaRPr lang="en-US" altLang="zh-CN" dirty="0"/>
          </a:p>
        </p:txBody>
      </p:sp>
      <p:sp>
        <p:nvSpPr>
          <p:cNvPr id="41987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18</a:t>
            </a:fld>
            <a:endParaRPr lang="en-US" altLang="zh-CN" dirty="0"/>
          </a:p>
        </p:txBody>
      </p:sp>
      <p:sp>
        <p:nvSpPr>
          <p:cNvPr id="44035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19</a:t>
            </a:fld>
            <a:endParaRPr lang="en-US" altLang="zh-CN" dirty="0"/>
          </a:p>
        </p:txBody>
      </p:sp>
      <p:sp>
        <p:nvSpPr>
          <p:cNvPr id="46083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2</a:t>
            </a:fld>
            <a:endParaRPr lang="en-US" altLang="zh-CN" dirty="0"/>
          </a:p>
        </p:txBody>
      </p:sp>
      <p:sp>
        <p:nvSpPr>
          <p:cNvPr id="717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20</a:t>
            </a:fld>
            <a:endParaRPr lang="en-US" altLang="zh-CN" dirty="0"/>
          </a:p>
        </p:txBody>
      </p:sp>
      <p:sp>
        <p:nvSpPr>
          <p:cNvPr id="4813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21</a:t>
            </a:fld>
            <a:endParaRPr lang="en-US" altLang="zh-CN" dirty="0"/>
          </a:p>
        </p:txBody>
      </p:sp>
      <p:sp>
        <p:nvSpPr>
          <p:cNvPr id="50179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22</a:t>
            </a:fld>
            <a:endParaRPr lang="en-US" altLang="zh-CN" dirty="0"/>
          </a:p>
        </p:txBody>
      </p:sp>
      <p:sp>
        <p:nvSpPr>
          <p:cNvPr id="52227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23</a:t>
            </a:fld>
            <a:endParaRPr lang="en-US" altLang="zh-CN" dirty="0"/>
          </a:p>
        </p:txBody>
      </p:sp>
      <p:sp>
        <p:nvSpPr>
          <p:cNvPr id="54275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24</a:t>
            </a:fld>
            <a:endParaRPr lang="en-US" altLang="zh-CN" dirty="0"/>
          </a:p>
        </p:txBody>
      </p:sp>
      <p:sp>
        <p:nvSpPr>
          <p:cNvPr id="56323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25</a:t>
            </a:fld>
            <a:endParaRPr lang="en-US" altLang="zh-CN" dirty="0"/>
          </a:p>
        </p:txBody>
      </p:sp>
      <p:sp>
        <p:nvSpPr>
          <p:cNvPr id="5837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26</a:t>
            </a:fld>
            <a:endParaRPr lang="en-US" altLang="zh-CN" dirty="0"/>
          </a:p>
        </p:txBody>
      </p:sp>
      <p:sp>
        <p:nvSpPr>
          <p:cNvPr id="60419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27</a:t>
            </a:fld>
            <a:endParaRPr lang="en-US" altLang="zh-CN" dirty="0"/>
          </a:p>
        </p:txBody>
      </p:sp>
      <p:sp>
        <p:nvSpPr>
          <p:cNvPr id="6861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28</a:t>
            </a:fld>
            <a:endParaRPr lang="en-US" altLang="zh-CN" dirty="0"/>
          </a:p>
        </p:txBody>
      </p:sp>
      <p:sp>
        <p:nvSpPr>
          <p:cNvPr id="64515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29</a:t>
            </a:fld>
            <a:endParaRPr lang="en-US" altLang="zh-CN" dirty="0"/>
          </a:p>
        </p:txBody>
      </p:sp>
      <p:sp>
        <p:nvSpPr>
          <p:cNvPr id="66563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3</a:t>
            </a:fld>
            <a:endParaRPr lang="en-US" altLang="zh-CN" dirty="0"/>
          </a:p>
        </p:txBody>
      </p:sp>
      <p:sp>
        <p:nvSpPr>
          <p:cNvPr id="9219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30</a:t>
            </a:fld>
            <a:endParaRPr lang="en-US" altLang="zh-CN" dirty="0"/>
          </a:p>
        </p:txBody>
      </p:sp>
      <p:sp>
        <p:nvSpPr>
          <p:cNvPr id="72707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31</a:t>
            </a:fld>
            <a:endParaRPr lang="en-US" altLang="zh-CN" dirty="0"/>
          </a:p>
        </p:txBody>
      </p:sp>
      <p:sp>
        <p:nvSpPr>
          <p:cNvPr id="74755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32</a:t>
            </a:fld>
            <a:endParaRPr lang="en-US" altLang="zh-CN" dirty="0"/>
          </a:p>
        </p:txBody>
      </p:sp>
      <p:sp>
        <p:nvSpPr>
          <p:cNvPr id="76803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33</a:t>
            </a:fld>
            <a:endParaRPr lang="en-US" altLang="zh-CN" dirty="0"/>
          </a:p>
        </p:txBody>
      </p:sp>
      <p:sp>
        <p:nvSpPr>
          <p:cNvPr id="7885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34</a:t>
            </a:fld>
            <a:endParaRPr lang="en-US" altLang="zh-CN" dirty="0"/>
          </a:p>
        </p:txBody>
      </p:sp>
      <p:sp>
        <p:nvSpPr>
          <p:cNvPr id="80899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35</a:t>
            </a:fld>
            <a:endParaRPr lang="en-US" altLang="zh-CN" dirty="0"/>
          </a:p>
        </p:txBody>
      </p:sp>
      <p:sp>
        <p:nvSpPr>
          <p:cNvPr id="82947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36</a:t>
            </a:fld>
            <a:endParaRPr lang="en-US" altLang="zh-CN" dirty="0"/>
          </a:p>
        </p:txBody>
      </p:sp>
      <p:sp>
        <p:nvSpPr>
          <p:cNvPr id="84995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37</a:t>
            </a:fld>
            <a:endParaRPr lang="en-US" altLang="zh-CN" dirty="0"/>
          </a:p>
        </p:txBody>
      </p:sp>
      <p:sp>
        <p:nvSpPr>
          <p:cNvPr id="87043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38</a:t>
            </a:fld>
            <a:endParaRPr lang="en-US" altLang="zh-CN" dirty="0"/>
          </a:p>
        </p:txBody>
      </p:sp>
      <p:sp>
        <p:nvSpPr>
          <p:cNvPr id="33795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39</a:t>
            </a:fld>
            <a:endParaRPr lang="en-US" altLang="zh-CN" dirty="0"/>
          </a:p>
        </p:txBody>
      </p:sp>
      <p:sp>
        <p:nvSpPr>
          <p:cNvPr id="8909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4</a:t>
            </a:fld>
            <a:endParaRPr lang="en-US" altLang="zh-CN" dirty="0"/>
          </a:p>
        </p:txBody>
      </p:sp>
      <p:sp>
        <p:nvSpPr>
          <p:cNvPr id="11267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40</a:t>
            </a:fld>
            <a:endParaRPr lang="en-US" altLang="zh-CN" dirty="0"/>
          </a:p>
        </p:txBody>
      </p:sp>
      <p:sp>
        <p:nvSpPr>
          <p:cNvPr id="91139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41</a:t>
            </a:fld>
            <a:endParaRPr lang="en-US" altLang="zh-CN" dirty="0"/>
          </a:p>
        </p:txBody>
      </p:sp>
      <p:sp>
        <p:nvSpPr>
          <p:cNvPr id="93187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42</a:t>
            </a:fld>
            <a:endParaRPr lang="en-US" altLang="zh-CN" dirty="0"/>
          </a:p>
        </p:txBody>
      </p:sp>
      <p:sp>
        <p:nvSpPr>
          <p:cNvPr id="95235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43</a:t>
            </a:fld>
            <a:endParaRPr lang="en-US" altLang="zh-CN" dirty="0"/>
          </a:p>
        </p:txBody>
      </p:sp>
      <p:sp>
        <p:nvSpPr>
          <p:cNvPr id="97283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44</a:t>
            </a:fld>
            <a:endParaRPr lang="en-US" altLang="zh-CN" dirty="0"/>
          </a:p>
        </p:txBody>
      </p:sp>
      <p:sp>
        <p:nvSpPr>
          <p:cNvPr id="9933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45</a:t>
            </a:fld>
            <a:endParaRPr lang="en-US" altLang="zh-CN" dirty="0"/>
          </a:p>
        </p:txBody>
      </p:sp>
      <p:sp>
        <p:nvSpPr>
          <p:cNvPr id="103427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46</a:t>
            </a:fld>
            <a:endParaRPr lang="en-US" altLang="zh-CN" dirty="0"/>
          </a:p>
        </p:txBody>
      </p:sp>
      <p:sp>
        <p:nvSpPr>
          <p:cNvPr id="105475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47</a:t>
            </a:fld>
            <a:endParaRPr lang="en-US" altLang="zh-CN" dirty="0"/>
          </a:p>
        </p:txBody>
      </p:sp>
      <p:sp>
        <p:nvSpPr>
          <p:cNvPr id="107523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48</a:t>
            </a:fld>
            <a:endParaRPr lang="en-US" altLang="zh-CN" dirty="0"/>
          </a:p>
        </p:txBody>
      </p:sp>
      <p:sp>
        <p:nvSpPr>
          <p:cNvPr id="10957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49</a:t>
            </a:fld>
            <a:endParaRPr lang="en-US" altLang="zh-CN" dirty="0"/>
          </a:p>
        </p:txBody>
      </p:sp>
      <p:sp>
        <p:nvSpPr>
          <p:cNvPr id="111619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5</a:t>
            </a:fld>
            <a:endParaRPr lang="en-US" altLang="zh-CN" dirty="0"/>
          </a:p>
        </p:txBody>
      </p:sp>
      <p:sp>
        <p:nvSpPr>
          <p:cNvPr id="15363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6</a:t>
            </a:fld>
            <a:endParaRPr lang="en-US" altLang="zh-CN" dirty="0"/>
          </a:p>
        </p:txBody>
      </p:sp>
      <p:sp>
        <p:nvSpPr>
          <p:cNvPr id="1741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7</a:t>
            </a:fld>
            <a:endParaRPr lang="en-US" altLang="zh-CN" dirty="0"/>
          </a:p>
        </p:txBody>
      </p:sp>
      <p:sp>
        <p:nvSpPr>
          <p:cNvPr id="19459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8</a:t>
            </a:fld>
            <a:endParaRPr lang="en-US" altLang="zh-CN" dirty="0"/>
          </a:p>
        </p:txBody>
      </p:sp>
      <p:sp>
        <p:nvSpPr>
          <p:cNvPr id="21507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pPr lvl="0" algn="r" eaLnBrk="1" hangingPunct="1">
                <a:spcBef>
                  <a:spcPct val="0"/>
                </a:spcBef>
              </a:pPr>
              <a:t>9</a:t>
            </a:fld>
            <a:endParaRPr lang="en-US" altLang="zh-CN" dirty="0"/>
          </a:p>
        </p:txBody>
      </p:sp>
      <p:sp>
        <p:nvSpPr>
          <p:cNvPr id="23555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31" descr="图片1"/>
          <p:cNvPicPr>
            <a:picLocks noChangeAspect="1"/>
          </p:cNvPicPr>
          <p:nvPr userDrawn="1"/>
        </p:nvPicPr>
        <p:blipFill>
          <a:blip r:embed="rId2">
            <a:lum bright="45999" contrast="-52000"/>
          </a:blip>
          <a:stretch>
            <a:fillRect/>
          </a:stretch>
        </p:blipFill>
        <p:spPr>
          <a:xfrm>
            <a:off x="0" y="0"/>
            <a:ext cx="9144000" cy="6832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Picture 1032" descr="bar_flare_md_clr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V="1">
            <a:off x="368300" y="4005263"/>
            <a:ext cx="8458200" cy="228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2" name="Picture 1033" descr="earth_no_clouds_md_clr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914400" cy="8175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3" name="Picture 103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05788" y="0"/>
            <a:ext cx="938212" cy="895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270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73037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2707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878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5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6044428-7955-4F62-A382-CFFEF69C193D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527DD1F-0AEF-4502-BDAC-79E8C8BA8E20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131763"/>
            <a:ext cx="1943100" cy="59642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131763"/>
            <a:ext cx="5676900" cy="59642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527DD1F-0AEF-4502-BDAC-79E8C8BA8E20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31763"/>
            <a:ext cx="7772400" cy="9271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412875"/>
            <a:ext cx="3810000" cy="4683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3810000" cy="4683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527DD1F-0AEF-4502-BDAC-79E8C8BA8E20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527DD1F-0AEF-4502-BDAC-79E8C8BA8E20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527DD1F-0AEF-4502-BDAC-79E8C8BA8E20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412875"/>
            <a:ext cx="3810000" cy="4683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3810000" cy="4683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527DD1F-0AEF-4502-BDAC-79E8C8BA8E20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527DD1F-0AEF-4502-BDAC-79E8C8BA8E20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527DD1F-0AEF-4502-BDAC-79E8C8BA8E20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527DD1F-0AEF-4502-BDAC-79E8C8BA8E20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527DD1F-0AEF-4502-BDAC-79E8C8BA8E20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527DD1F-0AEF-4502-BDAC-79E8C8BA8E20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gi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gif"/><Relationship Id="rId20" Type="http://schemas.openxmlformats.org/officeDocument/2006/relationships/image" Target="../media/image7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图片1"/>
          <p:cNvPicPr>
            <a:picLocks noChangeAspect="1"/>
          </p:cNvPicPr>
          <p:nvPr userDrawn="1"/>
        </p:nvPicPr>
        <p:blipFill>
          <a:blip r:embed="rId14">
            <a:lum bright="45999" contrast="-52000"/>
          </a:blip>
          <a:stretch>
            <a:fillRect/>
          </a:stretch>
        </p:blipFill>
        <p:spPr>
          <a:xfrm>
            <a:off x="0" y="1219200"/>
            <a:ext cx="9144000" cy="5613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7" name="Picture 8" descr="bar_flare_md_clr"/>
          <p:cNvPicPr preferRelativeResize="0"/>
          <p:nvPr userDrawn="1"/>
        </p:nvPicPr>
        <p:blipFill>
          <a:blip r:embed="rId15"/>
          <a:stretch>
            <a:fillRect/>
          </a:stretch>
        </p:blipFill>
        <p:spPr>
          <a:xfrm flipV="1">
            <a:off x="0" y="1054100"/>
            <a:ext cx="9140825" cy="228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8" name="Picture 9" descr="rxiaohui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242300" y="203200"/>
            <a:ext cx="838200" cy="838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9" name="Picture 10" descr="earth_no_clouds_md_wht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0" y="228600"/>
            <a:ext cx="838200" cy="749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31763"/>
            <a:ext cx="7772400" cy="9271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Rectangle 3"/>
          <p:cNvSpPr>
            <a:spLocks noGrp="1"/>
          </p:cNvSpPr>
          <p:nvPr>
            <p:ph type="body" idx="1"/>
          </p:nvPr>
        </p:nvSpPr>
        <p:spPr>
          <a:xfrm>
            <a:off x="685800" y="1412875"/>
            <a:ext cx="7772400" cy="46831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527DD1F-0AEF-4502-BDAC-79E8C8BA8E20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0066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0066"/>
          </a:solidFill>
          <a:effectLst>
            <a:outerShdw blurRad="38100" dist="38100" dir="2700000" algn="tl">
              <a:srgbClr val="C0C0C0"/>
            </a:outerShdw>
          </a:effectLst>
          <a:latin typeface="Monotype Corsiva" panose="03010101010201010101" pitchFamily="66" charset="0"/>
          <a:ea typeface="华文行楷" panose="0201080004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0066"/>
          </a:solidFill>
          <a:effectLst>
            <a:outerShdw blurRad="38100" dist="38100" dir="2700000" algn="tl">
              <a:srgbClr val="C0C0C0"/>
            </a:outerShdw>
          </a:effectLst>
          <a:latin typeface="Monotype Corsiva" panose="03010101010201010101" pitchFamily="66" charset="0"/>
          <a:ea typeface="华文行楷" panose="0201080004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0066"/>
          </a:solidFill>
          <a:effectLst>
            <a:outerShdw blurRad="38100" dist="38100" dir="2700000" algn="tl">
              <a:srgbClr val="C0C0C0"/>
            </a:outerShdw>
          </a:effectLst>
          <a:latin typeface="Monotype Corsiva" panose="03010101010201010101" pitchFamily="66" charset="0"/>
          <a:ea typeface="华文行楷" panose="0201080004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0066"/>
          </a:solidFill>
          <a:effectLst>
            <a:outerShdw blurRad="38100" dist="38100" dir="2700000" algn="tl">
              <a:srgbClr val="C0C0C0"/>
            </a:outerShdw>
          </a:effectLst>
          <a:latin typeface="Monotype Corsiva" panose="03010101010201010101" pitchFamily="66" charset="0"/>
          <a:ea typeface="华文行楷" panose="0201080004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FF0066"/>
          </a:solidFill>
          <a:effectLst>
            <a:outerShdw blurRad="38100" dist="38100" dir="2700000" algn="tl">
              <a:srgbClr val="C0C0C0"/>
            </a:outerShdw>
          </a:effectLst>
          <a:latin typeface="Monotype Corsiva" panose="03010101010201010101" pitchFamily="66" charset="0"/>
          <a:ea typeface="华文行楷" panose="0201080004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FF0066"/>
          </a:solidFill>
          <a:effectLst>
            <a:outerShdw blurRad="38100" dist="38100" dir="2700000" algn="tl">
              <a:srgbClr val="C0C0C0"/>
            </a:outerShdw>
          </a:effectLst>
          <a:latin typeface="Monotype Corsiva" panose="03010101010201010101" pitchFamily="66" charset="0"/>
          <a:ea typeface="华文行楷" panose="0201080004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FF0066"/>
          </a:solidFill>
          <a:effectLst>
            <a:outerShdw blurRad="38100" dist="38100" dir="2700000" algn="tl">
              <a:srgbClr val="C0C0C0"/>
            </a:outerShdw>
          </a:effectLst>
          <a:latin typeface="Monotype Corsiva" panose="03010101010201010101" pitchFamily="66" charset="0"/>
          <a:ea typeface="华文行楷" panose="0201080004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FF0066"/>
          </a:solidFill>
          <a:effectLst>
            <a:outerShdw blurRad="38100" dist="38100" dir="2700000" algn="tl">
              <a:srgbClr val="C0C0C0"/>
            </a:outerShdw>
          </a:effectLst>
          <a:latin typeface="Monotype Corsiva" panose="03010101010201010101" pitchFamily="66" charset="0"/>
          <a:ea typeface="华文行楷" panose="020108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9"/>
        </a:buBlip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20"/>
        </a:buBlip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5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5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w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349500"/>
            <a:ext cx="7772400" cy="136683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5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操作系统课程设计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56125"/>
            <a:ext cx="6400800" cy="7445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2019</a:t>
            </a:r>
            <a:r>
              <a:rPr kumimoji="1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级计算机、物联网专业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1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要求</a:t>
            </a:r>
          </a:p>
        </p:txBody>
      </p:sp>
      <p:sp>
        <p:nvSpPr>
          <p:cNvPr id="24579" name="Rectangle 3"/>
          <p:cNvSpPr>
            <a:spLocks noGrp="1"/>
          </p:cNvSpPr>
          <p:nvPr>
            <p:ph idx="1"/>
          </p:nvPr>
        </p:nvSpPr>
        <p:spPr>
          <a:xfrm>
            <a:off x="611188" y="1412875"/>
            <a:ext cx="7993062" cy="4895850"/>
          </a:xfrm>
          <a:ln/>
        </p:spPr>
        <p:txBody>
          <a:bodyPr vert="horz" wrap="square" lIns="91440" tIns="45720" rIns="91440" bIns="45720" anchor="t"/>
          <a:lstStyle/>
          <a:p>
            <a:pPr algn="just" eaLnBrk="1" hangingPunct="1">
              <a:spcBef>
                <a:spcPct val="30000"/>
              </a:spcBef>
            </a:pPr>
            <a:r>
              <a:rPr lang="zh-CN" altLang="en-US" b="1" dirty="0"/>
              <a:t>以菜单列表方式给出功能选择，然后给出参数，再执行文件管理操作。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b="1" dirty="0"/>
              <a:t>或者模拟命令行方式输入操作命令，接收命令，分析命令，执行命令。如：</a:t>
            </a:r>
            <a:br>
              <a:rPr lang="zh-CN" altLang="en-US" b="1" dirty="0"/>
            </a:br>
            <a:r>
              <a:rPr lang="en-US" altLang="zh-CN" b="1" dirty="0"/>
              <a:t>$dir &lt;cr&gt;</a:t>
            </a:r>
            <a:br>
              <a:rPr lang="en-US" altLang="zh-CN" b="1" dirty="0"/>
            </a:br>
            <a:r>
              <a:rPr lang="en-US" altLang="zh-CN" b="1" dirty="0"/>
              <a:t>$mkdir subdir&lt;cr&gt;</a:t>
            </a:r>
            <a:br>
              <a:rPr lang="en-US" altLang="zh-CN" b="1" dirty="0"/>
            </a:br>
            <a:r>
              <a:rPr lang="en-US" altLang="zh-CN" b="1" dirty="0"/>
              <a:t>$creat(user_id,Filename,mode)&lt;cr&gt;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b="1" dirty="0"/>
              <a:t>要求模拟的文件系统可以保存，以便下次开机时再用。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772400" cy="762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UNIX </a:t>
            </a:r>
            <a:r>
              <a:rPr kumimoji="1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文件格式说明</a:t>
            </a:r>
          </a:p>
        </p:txBody>
      </p:sp>
      <p:sp>
        <p:nvSpPr>
          <p:cNvPr id="26627" name="Rectangle 35"/>
          <p:cNvSpPr>
            <a:spLocks noGrp="1"/>
          </p:cNvSpPr>
          <p:nvPr>
            <p:ph idx="1"/>
          </p:nvPr>
        </p:nvSpPr>
        <p:spPr>
          <a:xfrm>
            <a:off x="442913" y="1412875"/>
            <a:ext cx="8305800" cy="5273675"/>
          </a:xfrm>
          <a:ln/>
        </p:spPr>
        <p:txBody>
          <a:bodyPr vert="horz" wrap="square" lIns="91440" tIns="45720" rIns="91440" bIns="45720" anchor="t"/>
          <a:lstStyle/>
          <a:p>
            <a:pPr marL="265430" indent="-265430" eaLnBrk="1" hangingPunct="1"/>
            <a:r>
              <a:rPr lang="zh-CN" altLang="en-US" sz="2800" b="1" dirty="0"/>
              <a:t>文件是对磁盘设备进行多层次抽象的结果</a:t>
            </a:r>
          </a:p>
          <a:p>
            <a:pPr lvl="1" indent="-298450" eaLnBrk="1" hangingPunct="1"/>
            <a:r>
              <a:rPr lang="zh-CN" altLang="en-US" sz="2400" b="1" dirty="0"/>
              <a:t>第一层抽象，从磁盘到分区。一个物理磁盘可划分成分区，每个分区可以从逻辑上看作是一个独立的磁盘，可安装和驻留一个文件系统；</a:t>
            </a:r>
          </a:p>
          <a:p>
            <a:pPr lvl="1" indent="-298450" eaLnBrk="1" hangingPunct="1"/>
            <a:r>
              <a:rPr lang="zh-CN" altLang="en-US" sz="2400" b="1" dirty="0"/>
              <a:t>第二层抽象，从分区到扇区。磁盘由柱面号、磁道号和扇区号来定位，扇区是磁道上的基本存储单元；</a:t>
            </a:r>
          </a:p>
          <a:p>
            <a:pPr lvl="1" indent="-298450" eaLnBrk="1" hangingPunct="1"/>
            <a:r>
              <a:rPr lang="zh-CN" altLang="en-US" sz="2400" b="1" dirty="0"/>
              <a:t>第三层抽象，从扇区到簇。不同磁盘的扇区大小可能不同，通过系统软件屏蔽这一事实并向高层软件提供统一的数据块尺寸，将若干扇区合并成一个逻辑块，称簇，再按簇进行编号；</a:t>
            </a:r>
          </a:p>
          <a:p>
            <a:pPr lvl="1" indent="-298450" eaLnBrk="1" hangingPunct="1"/>
            <a:r>
              <a:rPr lang="zh-CN" altLang="en-US" sz="2400" b="1" dirty="0"/>
              <a:t>第四层抽象，从簇到文件系统分区。内核再将簇序列分成超级块、索引节点区和数据块区，再加上各种组织、控制和管理信息的软件便形成文件和文件系统。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772400" cy="762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UNIX </a:t>
            </a:r>
            <a:r>
              <a:rPr kumimoji="1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文件格式说明</a:t>
            </a:r>
          </a:p>
        </p:txBody>
      </p:sp>
      <p:sp>
        <p:nvSpPr>
          <p:cNvPr id="28675" name="Rectangle 3"/>
          <p:cNvSpPr>
            <a:spLocks noGrp="1"/>
          </p:cNvSpPr>
          <p:nvPr>
            <p:ph idx="1"/>
          </p:nvPr>
        </p:nvSpPr>
        <p:spPr>
          <a:xfrm>
            <a:off x="87544" y="1571613"/>
            <a:ext cx="8950325" cy="4857783"/>
          </a:xfrm>
          <a:ln/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b="1" dirty="0"/>
              <a:t>簇序列分成以下</a:t>
            </a:r>
            <a:r>
              <a:rPr lang="en-US" altLang="zh-CN" b="1" dirty="0"/>
              <a:t>3</a:t>
            </a:r>
            <a:r>
              <a:rPr lang="zh-CN" altLang="en-US" b="1" dirty="0"/>
              <a:t>个部分：</a:t>
            </a:r>
          </a:p>
          <a:p>
            <a:pPr marL="531813" lvl="1" indent="-265113" eaLnBrk="1" hangingPunct="1"/>
            <a:r>
              <a:rPr lang="zh-CN" altLang="en-US" sz="3200" b="1" dirty="0">
                <a:solidFill>
                  <a:srgbClr val="FF0000"/>
                </a:solidFill>
              </a:rPr>
              <a:t>超级块：</a:t>
            </a:r>
            <a:r>
              <a:rPr lang="zh-CN" altLang="en-US" sz="3200" b="1" dirty="0"/>
              <a:t>占用</a:t>
            </a:r>
            <a:r>
              <a:rPr lang="en-US" altLang="zh-CN" sz="3200" b="1" dirty="0"/>
              <a:t>1#</a:t>
            </a:r>
            <a:r>
              <a:rPr lang="zh-CN" altLang="en-US" sz="3200" b="1" dirty="0"/>
              <a:t>号块，存放文件系统结构和管理信息；</a:t>
            </a:r>
          </a:p>
          <a:p>
            <a:pPr marL="531813" lvl="1" indent="-265113" eaLnBrk="1" hangingPunct="1"/>
            <a:r>
              <a:rPr lang="zh-CN" altLang="en-US" sz="3200" b="1" dirty="0">
                <a:solidFill>
                  <a:srgbClr val="FF0000"/>
                </a:solidFill>
              </a:rPr>
              <a:t>索引节点区：</a:t>
            </a:r>
            <a:r>
              <a:rPr lang="en-US" altLang="zh-CN" sz="3200" b="1" dirty="0"/>
              <a:t>2#~(k+1)#</a:t>
            </a:r>
            <a:r>
              <a:rPr lang="zh-CN" altLang="en-US" sz="3200" b="1" dirty="0"/>
              <a:t>号块，存放索引节点表。索引节点记录文件属性，每个索引节点都有相同的大小和唯一的编号；文件系统的每个文件在该表中都有一个索引节点；</a:t>
            </a:r>
          </a:p>
          <a:p>
            <a:pPr marL="531813" lvl="1" indent="-265113" eaLnBrk="1" hangingPunct="1"/>
            <a:r>
              <a:rPr lang="zh-CN" altLang="en-US" sz="3200" b="1" dirty="0">
                <a:solidFill>
                  <a:srgbClr val="FF0000"/>
                </a:solidFill>
              </a:rPr>
              <a:t>数据区</a:t>
            </a:r>
            <a:r>
              <a:rPr lang="zh-CN" altLang="en-US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：</a:t>
            </a:r>
            <a:r>
              <a:rPr lang="en-US" altLang="zh-CN" sz="3200" b="1" dirty="0">
                <a:sym typeface="Wingdings" panose="05000000000000000000" pitchFamily="2" charset="2"/>
              </a:rPr>
              <a:t>(</a:t>
            </a:r>
            <a:r>
              <a:rPr lang="en-US" altLang="zh-CN" sz="3200" b="1" dirty="0"/>
              <a:t>k+2)#~n#</a:t>
            </a:r>
            <a:r>
              <a:rPr lang="zh-CN" altLang="en-US" sz="3200" b="1" dirty="0"/>
              <a:t>为数据块，文件的内容保存在这个区域的块中。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772400" cy="762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UNIX </a:t>
            </a:r>
            <a:r>
              <a:rPr kumimoji="1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文件格式说明</a:t>
            </a:r>
          </a:p>
        </p:txBody>
      </p:sp>
      <p:grpSp>
        <p:nvGrpSpPr>
          <p:cNvPr id="30723" name="Group 3"/>
          <p:cNvGrpSpPr/>
          <p:nvPr/>
        </p:nvGrpSpPr>
        <p:grpSpPr>
          <a:xfrm>
            <a:off x="971550" y="1341438"/>
            <a:ext cx="7283450" cy="2519362"/>
            <a:chOff x="432" y="1071"/>
            <a:chExt cx="5040" cy="2064"/>
          </a:xfrm>
        </p:grpSpPr>
        <p:sp>
          <p:nvSpPr>
            <p:cNvPr id="30730" name="Rectangle 4"/>
            <p:cNvSpPr/>
            <p:nvPr/>
          </p:nvSpPr>
          <p:spPr>
            <a:xfrm>
              <a:off x="5088" y="1071"/>
              <a:ext cx="384" cy="57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endParaRPr lang="zh-CN" altLang="zh-CN" sz="2000" b="1" dirty="0"/>
            </a:p>
          </p:txBody>
        </p:sp>
        <p:sp>
          <p:nvSpPr>
            <p:cNvPr id="30731" name="Rectangle 5"/>
            <p:cNvSpPr/>
            <p:nvPr/>
          </p:nvSpPr>
          <p:spPr>
            <a:xfrm>
              <a:off x="3744" y="1071"/>
              <a:ext cx="1344" cy="57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sz="2000" b="1" dirty="0"/>
                <a:t>……</a:t>
              </a:r>
            </a:p>
          </p:txBody>
        </p:sp>
        <p:sp>
          <p:nvSpPr>
            <p:cNvPr id="30732" name="Rectangle 6"/>
            <p:cNvSpPr/>
            <p:nvPr/>
          </p:nvSpPr>
          <p:spPr>
            <a:xfrm>
              <a:off x="3360" y="1071"/>
              <a:ext cx="384" cy="57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endParaRPr lang="zh-CN" altLang="zh-CN" sz="2000" b="1" dirty="0"/>
            </a:p>
          </p:txBody>
        </p:sp>
        <p:sp>
          <p:nvSpPr>
            <p:cNvPr id="30733" name="Rectangle 7"/>
            <p:cNvSpPr/>
            <p:nvPr/>
          </p:nvSpPr>
          <p:spPr>
            <a:xfrm>
              <a:off x="2976" y="1071"/>
              <a:ext cx="384" cy="57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endParaRPr lang="zh-CN" altLang="zh-CN" sz="2000" b="1" dirty="0"/>
            </a:p>
          </p:txBody>
        </p:sp>
        <p:sp>
          <p:nvSpPr>
            <p:cNvPr id="30734" name="Rectangle 8"/>
            <p:cNvSpPr/>
            <p:nvPr/>
          </p:nvSpPr>
          <p:spPr>
            <a:xfrm>
              <a:off x="1728" y="1071"/>
              <a:ext cx="1248" cy="57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sz="2000" b="1" dirty="0"/>
                <a:t>……</a:t>
              </a:r>
            </a:p>
          </p:txBody>
        </p:sp>
        <p:sp>
          <p:nvSpPr>
            <p:cNvPr id="30735" name="Rectangle 9"/>
            <p:cNvSpPr/>
            <p:nvPr/>
          </p:nvSpPr>
          <p:spPr>
            <a:xfrm>
              <a:off x="1296" y="1071"/>
              <a:ext cx="432" cy="57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endParaRPr lang="zh-CN" altLang="zh-CN" sz="2000" b="1" dirty="0"/>
            </a:p>
          </p:txBody>
        </p:sp>
        <p:sp>
          <p:nvSpPr>
            <p:cNvPr id="30736" name="Rectangle 10"/>
            <p:cNvSpPr/>
            <p:nvPr/>
          </p:nvSpPr>
          <p:spPr>
            <a:xfrm>
              <a:off x="864" y="1071"/>
              <a:ext cx="432" cy="57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endParaRPr lang="zh-CN" altLang="zh-CN" sz="2000" b="1" dirty="0"/>
            </a:p>
          </p:txBody>
        </p:sp>
        <p:sp>
          <p:nvSpPr>
            <p:cNvPr id="30737" name="Rectangle 11"/>
            <p:cNvSpPr/>
            <p:nvPr/>
          </p:nvSpPr>
          <p:spPr>
            <a:xfrm>
              <a:off x="432" y="1071"/>
              <a:ext cx="432" cy="57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endParaRPr lang="zh-CN" altLang="zh-CN" sz="2000" b="1" dirty="0"/>
            </a:p>
          </p:txBody>
        </p:sp>
        <p:sp>
          <p:nvSpPr>
            <p:cNvPr id="30738" name="Line 12"/>
            <p:cNvSpPr/>
            <p:nvPr/>
          </p:nvSpPr>
          <p:spPr>
            <a:xfrm>
              <a:off x="432" y="1071"/>
              <a:ext cx="5040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39" name="Line 13"/>
            <p:cNvSpPr/>
            <p:nvPr/>
          </p:nvSpPr>
          <p:spPr>
            <a:xfrm>
              <a:off x="432" y="1071"/>
              <a:ext cx="0" cy="576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40" name="Line 14"/>
            <p:cNvSpPr/>
            <p:nvPr/>
          </p:nvSpPr>
          <p:spPr>
            <a:xfrm>
              <a:off x="864" y="1071"/>
              <a:ext cx="0" cy="57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41" name="Line 15"/>
            <p:cNvSpPr/>
            <p:nvPr/>
          </p:nvSpPr>
          <p:spPr>
            <a:xfrm>
              <a:off x="1296" y="1071"/>
              <a:ext cx="0" cy="57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42" name="Line 16"/>
            <p:cNvSpPr/>
            <p:nvPr/>
          </p:nvSpPr>
          <p:spPr>
            <a:xfrm>
              <a:off x="1728" y="1071"/>
              <a:ext cx="0" cy="57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43" name="Line 17"/>
            <p:cNvSpPr/>
            <p:nvPr/>
          </p:nvSpPr>
          <p:spPr>
            <a:xfrm>
              <a:off x="2976" y="1071"/>
              <a:ext cx="0" cy="57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44" name="Line 18"/>
            <p:cNvSpPr/>
            <p:nvPr/>
          </p:nvSpPr>
          <p:spPr>
            <a:xfrm>
              <a:off x="5472" y="1071"/>
              <a:ext cx="0" cy="576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45" name="Line 19"/>
            <p:cNvSpPr/>
            <p:nvPr/>
          </p:nvSpPr>
          <p:spPr>
            <a:xfrm>
              <a:off x="1296" y="1647"/>
              <a:ext cx="43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46" name="Line 20"/>
            <p:cNvSpPr/>
            <p:nvPr/>
          </p:nvSpPr>
          <p:spPr>
            <a:xfrm>
              <a:off x="432" y="1647"/>
              <a:ext cx="864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47" name="Line 21"/>
            <p:cNvSpPr/>
            <p:nvPr/>
          </p:nvSpPr>
          <p:spPr>
            <a:xfrm>
              <a:off x="1728" y="1647"/>
              <a:ext cx="3744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48" name="Line 22"/>
            <p:cNvSpPr/>
            <p:nvPr/>
          </p:nvSpPr>
          <p:spPr>
            <a:xfrm>
              <a:off x="3360" y="1071"/>
              <a:ext cx="0" cy="57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49" name="Line 23"/>
            <p:cNvSpPr/>
            <p:nvPr/>
          </p:nvSpPr>
          <p:spPr>
            <a:xfrm>
              <a:off x="3744" y="1071"/>
              <a:ext cx="0" cy="57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50" name="Line 24"/>
            <p:cNvSpPr/>
            <p:nvPr/>
          </p:nvSpPr>
          <p:spPr>
            <a:xfrm>
              <a:off x="5088" y="1071"/>
              <a:ext cx="0" cy="57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51" name="AutoShape 25"/>
            <p:cNvSpPr/>
            <p:nvPr/>
          </p:nvSpPr>
          <p:spPr>
            <a:xfrm flipV="1">
              <a:off x="432" y="1839"/>
              <a:ext cx="384" cy="960"/>
            </a:xfrm>
            <a:prstGeom prst="wedgeRectCallout">
              <a:avLst>
                <a:gd name="adj1" fmla="val 5986"/>
                <a:gd name="adj2" fmla="val 69375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ot="108000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000" b="1" dirty="0"/>
                <a:t>引导块</a:t>
              </a:r>
            </a:p>
          </p:txBody>
        </p:sp>
        <p:sp>
          <p:nvSpPr>
            <p:cNvPr id="30752" name="AutoShape 26"/>
            <p:cNvSpPr/>
            <p:nvPr/>
          </p:nvSpPr>
          <p:spPr>
            <a:xfrm flipV="1">
              <a:off x="912" y="1839"/>
              <a:ext cx="384" cy="960"/>
            </a:xfrm>
            <a:prstGeom prst="wedgeRectCallout">
              <a:avLst>
                <a:gd name="adj1" fmla="val 5727"/>
                <a:gd name="adj2" fmla="val 69375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ot="108000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000" b="1" dirty="0"/>
                <a:t>超级块</a:t>
              </a:r>
            </a:p>
          </p:txBody>
        </p:sp>
        <p:sp>
          <p:nvSpPr>
            <p:cNvPr id="30753" name="AutoShape 27"/>
            <p:cNvSpPr/>
            <p:nvPr/>
          </p:nvSpPr>
          <p:spPr>
            <a:xfrm rot="5400000" flipH="1" flipV="1">
              <a:off x="2184" y="759"/>
              <a:ext cx="288" cy="2064"/>
            </a:xfrm>
            <a:prstGeom prst="leftBrace">
              <a:avLst>
                <a:gd name="adj1" fmla="val 59722"/>
                <a:gd name="adj2" fmla="val 49949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0754" name="Text Box 28"/>
            <p:cNvSpPr txBox="1"/>
            <p:nvPr/>
          </p:nvSpPr>
          <p:spPr>
            <a:xfrm>
              <a:off x="1632" y="1935"/>
              <a:ext cx="1487" cy="32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endParaRPr lang="zh-CN" altLang="zh-CN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30755" name="Text Box 29"/>
            <p:cNvSpPr txBox="1"/>
            <p:nvPr/>
          </p:nvSpPr>
          <p:spPr>
            <a:xfrm>
              <a:off x="1824" y="1983"/>
              <a:ext cx="1008" cy="69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000" b="1" i="1" dirty="0"/>
                <a:t>i </a:t>
              </a:r>
              <a:r>
                <a:rPr lang="zh-CN" altLang="en-US" sz="2000" b="1" dirty="0"/>
                <a:t>节点区</a:t>
              </a:r>
            </a:p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000" b="1" dirty="0"/>
                <a:t>32</a:t>
              </a:r>
              <a:r>
                <a:rPr lang="zh-CN" altLang="en-US" sz="2000" b="1" dirty="0"/>
                <a:t>块 </a:t>
              </a:r>
            </a:p>
          </p:txBody>
        </p:sp>
        <p:sp>
          <p:nvSpPr>
            <p:cNvPr id="30756" name="AutoShape 30"/>
            <p:cNvSpPr/>
            <p:nvPr/>
          </p:nvSpPr>
          <p:spPr>
            <a:xfrm>
              <a:off x="1536" y="2799"/>
              <a:ext cx="1008" cy="288"/>
            </a:xfrm>
            <a:prstGeom prst="borderCallout2">
              <a:avLst>
                <a:gd name="adj1" fmla="val 25000"/>
                <a:gd name="adj2" fmla="val -4764"/>
                <a:gd name="adj3" fmla="val 25000"/>
                <a:gd name="adj4" fmla="val -13889"/>
                <a:gd name="adj5" fmla="val -397222"/>
                <a:gd name="adj6" fmla="val -23315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ea typeface="宋体" panose="02010600030101010101" pitchFamily="2" charset="-122"/>
                </a:rPr>
                <a:t>DISTART</a:t>
              </a:r>
            </a:p>
          </p:txBody>
        </p:sp>
        <p:sp>
          <p:nvSpPr>
            <p:cNvPr id="30757" name="AutoShape 31"/>
            <p:cNvSpPr/>
            <p:nvPr/>
          </p:nvSpPr>
          <p:spPr>
            <a:xfrm>
              <a:off x="3504" y="2847"/>
              <a:ext cx="1296" cy="288"/>
            </a:xfrm>
            <a:prstGeom prst="borderCallout2">
              <a:avLst>
                <a:gd name="adj1" fmla="val 25000"/>
                <a:gd name="adj2" fmla="val -3704"/>
                <a:gd name="adj3" fmla="val 25000"/>
                <a:gd name="adj4" fmla="val -7097"/>
                <a:gd name="adj5" fmla="val -410417"/>
                <a:gd name="adj6" fmla="val -11653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ea typeface="宋体" panose="02010600030101010101" pitchFamily="2" charset="-122"/>
                </a:rPr>
                <a:t>DATASTART</a:t>
              </a:r>
            </a:p>
          </p:txBody>
        </p:sp>
        <p:sp>
          <p:nvSpPr>
            <p:cNvPr id="30758" name="AutoShape 32"/>
            <p:cNvSpPr/>
            <p:nvPr/>
          </p:nvSpPr>
          <p:spPr>
            <a:xfrm rot="5400000" flipH="1" flipV="1">
              <a:off x="4296" y="807"/>
              <a:ext cx="288" cy="2064"/>
            </a:xfrm>
            <a:prstGeom prst="leftBrace">
              <a:avLst>
                <a:gd name="adj1" fmla="val 59722"/>
                <a:gd name="adj2" fmla="val 49949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0759" name="Text Box 33"/>
            <p:cNvSpPr txBox="1"/>
            <p:nvPr/>
          </p:nvSpPr>
          <p:spPr>
            <a:xfrm>
              <a:off x="3696" y="2031"/>
              <a:ext cx="1488" cy="70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zh-CN" altLang="en-US" sz="2000" b="1" dirty="0"/>
                <a:t>目录及数据区</a:t>
              </a:r>
            </a:p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000" b="1" dirty="0"/>
                <a:t>512</a:t>
              </a:r>
              <a:r>
                <a:rPr lang="zh-CN" altLang="en-US" sz="2000" b="1" dirty="0"/>
                <a:t>块</a:t>
              </a:r>
            </a:p>
          </p:txBody>
        </p:sp>
      </p:grpSp>
      <p:sp>
        <p:nvSpPr>
          <p:cNvPr id="30724" name="Rectangle 34"/>
          <p:cNvSpPr>
            <a:spLocks noGrp="1"/>
          </p:cNvSpPr>
          <p:nvPr>
            <p:ph idx="1"/>
          </p:nvPr>
        </p:nvSpPr>
        <p:spPr>
          <a:xfrm>
            <a:off x="442913" y="4019550"/>
            <a:ext cx="8507412" cy="2667000"/>
          </a:xfrm>
          <a:ln/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sz="2800" b="1" dirty="0"/>
              <a:t>超级块：描述文件系统的状态，包括磁盘空闲块栈，空闲</a:t>
            </a:r>
            <a:r>
              <a:rPr lang="en-US" altLang="zh-CN" sz="2800" b="1" i="1" dirty="0"/>
              <a:t>i</a:t>
            </a:r>
            <a:r>
              <a:rPr lang="zh-CN" altLang="en-US" sz="2800" b="1" dirty="0"/>
              <a:t>结点栈</a:t>
            </a:r>
          </a:p>
          <a:p>
            <a:pPr eaLnBrk="1" hangingPunct="1"/>
            <a:r>
              <a:rPr lang="en-US" altLang="zh-CN" sz="2800" b="1" i="1" dirty="0"/>
              <a:t>i</a:t>
            </a:r>
            <a:r>
              <a:rPr lang="zh-CN" altLang="en-US" sz="2800" b="1" dirty="0"/>
              <a:t>节点（</a:t>
            </a:r>
            <a:r>
              <a:rPr lang="en-US" altLang="zh-CN" sz="2800" b="1" dirty="0"/>
              <a:t>inode</a:t>
            </a:r>
            <a:r>
              <a:rPr lang="zh-CN" altLang="en-US" sz="2800" b="1" dirty="0"/>
              <a:t>）：存放文件说明信息，每项</a:t>
            </a:r>
            <a:r>
              <a:rPr lang="en-US" altLang="zh-CN" sz="2800" b="1" dirty="0"/>
              <a:t>32</a:t>
            </a:r>
            <a:r>
              <a:rPr lang="zh-CN" altLang="en-US" sz="2800" b="1" dirty="0"/>
              <a:t>字节</a:t>
            </a:r>
          </a:p>
          <a:p>
            <a:pPr eaLnBrk="1" hangingPunct="1"/>
            <a:r>
              <a:rPr lang="zh-CN" altLang="en-US" sz="2800" b="1" dirty="0"/>
              <a:t>目录文件：每个目录项</a:t>
            </a:r>
            <a:r>
              <a:rPr lang="en-US" altLang="zh-CN" sz="2800" b="1" dirty="0"/>
              <a:t>16</a:t>
            </a:r>
            <a:r>
              <a:rPr lang="zh-CN" altLang="en-US" sz="2800" b="1" dirty="0"/>
              <a:t>字节。文件名区分大小写</a:t>
            </a:r>
          </a:p>
          <a:p>
            <a:pPr eaLnBrk="1" hangingPunct="1"/>
            <a:r>
              <a:rPr lang="zh-CN" altLang="en-US" sz="2800" b="1" dirty="0"/>
              <a:t>文件分配：多级索引</a:t>
            </a:r>
          </a:p>
        </p:txBody>
      </p:sp>
      <p:sp>
        <p:nvSpPr>
          <p:cNvPr id="30725" name="Text Box 35"/>
          <p:cNvSpPr txBox="1"/>
          <p:nvPr/>
        </p:nvSpPr>
        <p:spPr>
          <a:xfrm>
            <a:off x="3779838" y="4508500"/>
            <a:ext cx="45370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头文件描述：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3</a:t>
            </a: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版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P114</a:t>
            </a: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4</a:t>
            </a: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版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P112</a:t>
            </a:r>
          </a:p>
        </p:txBody>
      </p:sp>
      <p:sp>
        <p:nvSpPr>
          <p:cNvPr id="30726" name="Text Box 36"/>
          <p:cNvSpPr txBox="1"/>
          <p:nvPr/>
        </p:nvSpPr>
        <p:spPr>
          <a:xfrm>
            <a:off x="468313" y="6348413"/>
            <a:ext cx="84963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超级栈 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(i</a:t>
            </a: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节点、空闲块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) </a:t>
            </a: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初始化：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3</a:t>
            </a: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版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P122-123</a:t>
            </a: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4</a:t>
            </a: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版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P119-120</a:t>
            </a:r>
          </a:p>
        </p:txBody>
      </p:sp>
      <p:grpSp>
        <p:nvGrpSpPr>
          <p:cNvPr id="3" name="Group 40"/>
          <p:cNvGrpSpPr/>
          <p:nvPr/>
        </p:nvGrpSpPr>
        <p:grpSpPr>
          <a:xfrm>
            <a:off x="2674938" y="2700338"/>
            <a:ext cx="2257425" cy="1016000"/>
            <a:chOff x="1685" y="1701"/>
            <a:chExt cx="1422" cy="640"/>
          </a:xfrm>
        </p:grpSpPr>
        <p:sp>
          <p:nvSpPr>
            <p:cNvPr id="30728" name="AutoShape 38"/>
            <p:cNvSpPr/>
            <p:nvPr/>
          </p:nvSpPr>
          <p:spPr>
            <a:xfrm>
              <a:off x="1701" y="1706"/>
              <a:ext cx="1406" cy="635"/>
            </a:xfrm>
            <a:prstGeom prst="wedgeRoundRectCallout">
              <a:avLst>
                <a:gd name="adj1" fmla="val -80440"/>
                <a:gd name="adj2" fmla="val -125593"/>
                <a:gd name="adj3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solidFill>
                    <a:srgbClr val="FFFF00"/>
                  </a:solidFill>
                  <a:cs typeface="Times New Roman" panose="02020603050405020304" pitchFamily="18" charset="0"/>
                </a:rPr>
                <a:t>所以创建文件时包括</a:t>
              </a:r>
              <a:r>
                <a:rPr lang="en-US" altLang="zh-CN" sz="2000" b="1" i="1" dirty="0">
                  <a:solidFill>
                    <a:srgbClr val="FFFF00"/>
                  </a:solidFill>
                  <a:cs typeface="Times New Roman" panose="02020603050405020304" pitchFamily="18" charset="0"/>
                </a:rPr>
                <a:t>i</a:t>
              </a:r>
              <a:r>
                <a:rPr lang="zh-CN" altLang="en-US" sz="2000" b="1" dirty="0">
                  <a:solidFill>
                    <a:srgbClr val="FFFF00"/>
                  </a:solidFill>
                  <a:cs typeface="Times New Roman" panose="02020603050405020304" pitchFamily="18" charset="0"/>
                </a:rPr>
                <a:t>节点和盘块的分配，回收亦然。</a:t>
              </a:r>
              <a:endParaRPr lang="zh-CN" altLang="en-US" sz="2000" b="1" dirty="0">
                <a:solidFill>
                  <a:srgbClr val="FFFF00"/>
                </a:solidFill>
                <a:ea typeface="Times New Roman" panose="02020603050405020304" pitchFamily="18" charset="0"/>
              </a:endParaRPr>
            </a:p>
          </p:txBody>
        </p:sp>
        <p:sp>
          <p:nvSpPr>
            <p:cNvPr id="30729" name="AutoShape 39"/>
            <p:cNvSpPr/>
            <p:nvPr/>
          </p:nvSpPr>
          <p:spPr>
            <a:xfrm>
              <a:off x="1685" y="1701"/>
              <a:ext cx="1406" cy="635"/>
            </a:xfrm>
            <a:prstGeom prst="wedgeRoundRectCallout">
              <a:avLst>
                <a:gd name="adj1" fmla="val -89898"/>
                <a:gd name="adj2" fmla="val 94093"/>
                <a:gd name="adj3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solidFill>
                    <a:srgbClr val="FFFF00"/>
                  </a:solidFill>
                  <a:cs typeface="Times New Roman" panose="02020603050405020304" pitchFamily="18" charset="0"/>
                </a:rPr>
                <a:t>所以创建文件时包括</a:t>
              </a:r>
              <a:r>
                <a:rPr lang="en-US" altLang="zh-CN" sz="2000" b="1" i="1" dirty="0">
                  <a:solidFill>
                    <a:srgbClr val="FFFF00"/>
                  </a:solidFill>
                  <a:cs typeface="Times New Roman" panose="02020603050405020304" pitchFamily="18" charset="0"/>
                </a:rPr>
                <a:t>i</a:t>
              </a:r>
              <a:r>
                <a:rPr lang="zh-CN" altLang="en-US" sz="2000" b="1" dirty="0">
                  <a:solidFill>
                    <a:srgbClr val="FFFF00"/>
                  </a:solidFill>
                  <a:cs typeface="Times New Roman" panose="02020603050405020304" pitchFamily="18" charset="0"/>
                </a:rPr>
                <a:t>节点和盘块的分配，回收亦然。</a:t>
              </a:r>
              <a:endParaRPr lang="zh-CN" altLang="en-US" sz="2000" b="1" dirty="0">
                <a:solidFill>
                  <a:srgbClr val="FFFF00"/>
                </a:solidFill>
                <a:ea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2073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楷体_GB2312" pitchFamily="49" charset="-122"/>
                <a:cs typeface="+mj-cs"/>
              </a:rPr>
              <a:t>i </a:t>
            </a:r>
            <a:r>
              <a:rPr kumimoji="1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节点</a:t>
            </a:r>
          </a:p>
        </p:txBody>
      </p:sp>
      <p:sp>
        <p:nvSpPr>
          <p:cNvPr id="34819" name="Rectangle 3"/>
          <p:cNvSpPr>
            <a:spLocks noGrp="1"/>
          </p:cNvSpPr>
          <p:nvPr>
            <p:ph idx="1"/>
          </p:nvPr>
        </p:nvSpPr>
        <p:spPr>
          <a:xfrm>
            <a:off x="749300" y="1643050"/>
            <a:ext cx="7783513" cy="4267216"/>
          </a:xfrm>
          <a:ln/>
        </p:spPr>
        <p:txBody>
          <a:bodyPr vert="horz" wrap="square" lIns="91440" tIns="45720" rIns="91440" bIns="45720" anchor="t"/>
          <a:lstStyle/>
          <a:p>
            <a:pPr algn="just" eaLnBrk="1" hangingPunct="1">
              <a:spcBef>
                <a:spcPct val="25000"/>
              </a:spcBef>
            </a:pPr>
            <a:r>
              <a:rPr lang="en-US" altLang="zh-CN" b="1" dirty="0"/>
              <a:t>UNIX</a:t>
            </a:r>
            <a:r>
              <a:rPr lang="zh-CN" altLang="en-US" b="1" dirty="0"/>
              <a:t>文件系统采用</a:t>
            </a:r>
            <a:r>
              <a:rPr lang="en-US" altLang="zh-CN" b="1" dirty="0"/>
              <a:t>SFD</a:t>
            </a:r>
            <a:r>
              <a:rPr lang="zh-CN" altLang="en-US" b="1" dirty="0"/>
              <a:t>和</a:t>
            </a:r>
            <a:r>
              <a:rPr lang="en-US" altLang="zh-CN" b="1" dirty="0"/>
              <a:t>BFD</a:t>
            </a:r>
            <a:r>
              <a:rPr lang="zh-CN" altLang="en-US" b="1" dirty="0"/>
              <a:t>方式管理文件。</a:t>
            </a:r>
          </a:p>
          <a:p>
            <a:pPr lvl="1" eaLnBrk="1" hangingPunct="1">
              <a:spcBef>
                <a:spcPct val="25000"/>
              </a:spcBef>
            </a:pPr>
            <a:r>
              <a:rPr lang="en-US" altLang="zh-CN" b="1" dirty="0"/>
              <a:t>SFD</a:t>
            </a:r>
            <a:r>
              <a:rPr lang="zh-CN" altLang="en-US" b="1" dirty="0"/>
              <a:t>称为符号文件目录，存放文件名以及指示该文件说明信息表标识符</a:t>
            </a:r>
            <a:r>
              <a:rPr lang="en-US" altLang="zh-CN" b="1" dirty="0"/>
              <a:t>ID</a:t>
            </a:r>
            <a:r>
              <a:rPr lang="zh-CN" altLang="en-US" b="1" dirty="0"/>
              <a:t>。</a:t>
            </a:r>
          </a:p>
          <a:p>
            <a:pPr lvl="1" eaLnBrk="1" hangingPunct="1">
              <a:spcBef>
                <a:spcPct val="25000"/>
              </a:spcBef>
            </a:pPr>
            <a:r>
              <a:rPr lang="zh-CN" altLang="en-US" b="1" dirty="0"/>
              <a:t>把存放文件说明信息和相应标识符的</a:t>
            </a:r>
            <a:r>
              <a:rPr lang="en-US" altLang="zh-CN" b="1" dirty="0"/>
              <a:t>BFD</a:t>
            </a:r>
            <a:r>
              <a:rPr lang="zh-CN" altLang="en-US" b="1" dirty="0"/>
              <a:t>称为</a:t>
            </a:r>
            <a:r>
              <a:rPr lang="en-US" altLang="zh-CN" b="1" i="1" dirty="0"/>
              <a:t>i</a:t>
            </a:r>
            <a:r>
              <a:rPr lang="zh-CN" altLang="en-US" b="1" dirty="0"/>
              <a:t>节点。</a:t>
            </a:r>
          </a:p>
          <a:p>
            <a:pPr eaLnBrk="1" hangingPunct="1">
              <a:spcBef>
                <a:spcPct val="25000"/>
              </a:spcBef>
            </a:pPr>
            <a:r>
              <a:rPr lang="zh-CN" altLang="en-US" b="1" dirty="0"/>
              <a:t>目录表目中仅包含文件名和指向另一个数据块的指针</a:t>
            </a:r>
            <a:r>
              <a:rPr lang="en-US" altLang="zh-CN" b="1" dirty="0"/>
              <a:t>——</a:t>
            </a:r>
            <a:r>
              <a:rPr lang="en-US" altLang="zh-CN" b="1" i="1" dirty="0"/>
              <a:t>i</a:t>
            </a:r>
            <a:r>
              <a:rPr lang="zh-CN" altLang="en-US" b="1" dirty="0"/>
              <a:t>节点号。</a:t>
            </a:r>
            <a:endParaRPr lang="en-US" altLang="zh-CN" b="1" dirty="0"/>
          </a:p>
        </p:txBody>
      </p:sp>
      <p:sp>
        <p:nvSpPr>
          <p:cNvPr id="34820" name="Text Box 4"/>
          <p:cNvSpPr txBox="1"/>
          <p:nvPr/>
        </p:nvSpPr>
        <p:spPr>
          <a:xfrm>
            <a:off x="3059113" y="6140450"/>
            <a:ext cx="56165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数据结构：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3</a:t>
            </a: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版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P109-110</a:t>
            </a: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4</a:t>
            </a: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版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P107-108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24" name="Rectangle 156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采用基本文件目录的多级目录结构</a:t>
            </a:r>
          </a:p>
        </p:txBody>
      </p:sp>
      <p:grpSp>
        <p:nvGrpSpPr>
          <p:cNvPr id="2" name="Group 157"/>
          <p:cNvGrpSpPr/>
          <p:nvPr/>
        </p:nvGrpSpPr>
        <p:grpSpPr>
          <a:xfrm>
            <a:off x="755650" y="1498600"/>
            <a:ext cx="7980363" cy="5191125"/>
            <a:chOff x="480" y="1335"/>
            <a:chExt cx="4778" cy="2918"/>
          </a:xfrm>
        </p:grpSpPr>
        <p:sp>
          <p:nvSpPr>
            <p:cNvPr id="38918" name="Rectangle 158"/>
            <p:cNvSpPr/>
            <p:nvPr/>
          </p:nvSpPr>
          <p:spPr>
            <a:xfrm>
              <a:off x="692" y="1755"/>
              <a:ext cx="424" cy="210"/>
            </a:xfrm>
            <a:prstGeom prst="rect">
              <a:avLst/>
            </a:prstGeom>
            <a:solidFill>
              <a:srgbClr val="FFCC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8919" name="Rectangle 159"/>
            <p:cNvSpPr/>
            <p:nvPr/>
          </p:nvSpPr>
          <p:spPr>
            <a:xfrm>
              <a:off x="872" y="1783"/>
              <a:ext cx="6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38920" name="Rectangle 160"/>
            <p:cNvSpPr/>
            <p:nvPr/>
          </p:nvSpPr>
          <p:spPr>
            <a:xfrm>
              <a:off x="1116" y="1755"/>
              <a:ext cx="640" cy="210"/>
            </a:xfrm>
            <a:prstGeom prst="rect">
              <a:avLst/>
            </a:prstGeom>
            <a:solidFill>
              <a:srgbClr val="FFCC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8921" name="Rectangle 161"/>
            <p:cNvSpPr/>
            <p:nvPr/>
          </p:nvSpPr>
          <p:spPr>
            <a:xfrm>
              <a:off x="1756" y="1755"/>
              <a:ext cx="428" cy="210"/>
            </a:xfrm>
            <a:prstGeom prst="rect">
              <a:avLst/>
            </a:prstGeom>
            <a:solidFill>
              <a:srgbClr val="FFCC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8922" name="Rectangle 162"/>
            <p:cNvSpPr/>
            <p:nvPr/>
          </p:nvSpPr>
          <p:spPr>
            <a:xfrm>
              <a:off x="708" y="1436"/>
              <a:ext cx="411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chemeClr val="tx2"/>
                  </a:solidFill>
                </a:rPr>
                <a:t>内部名</a:t>
              </a:r>
            </a:p>
          </p:txBody>
        </p:sp>
        <p:sp>
          <p:nvSpPr>
            <p:cNvPr id="38923" name="Rectangle 163"/>
            <p:cNvSpPr/>
            <p:nvPr/>
          </p:nvSpPr>
          <p:spPr>
            <a:xfrm>
              <a:off x="836" y="1608"/>
              <a:ext cx="153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</a:rPr>
                <a:t>ID</a:t>
              </a:r>
            </a:p>
          </p:txBody>
        </p:sp>
        <p:sp>
          <p:nvSpPr>
            <p:cNvPr id="38924" name="Rectangle 164"/>
            <p:cNvSpPr/>
            <p:nvPr/>
          </p:nvSpPr>
          <p:spPr>
            <a:xfrm>
              <a:off x="1173" y="1574"/>
              <a:ext cx="547" cy="1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chemeClr val="tx2"/>
                  </a:solidFill>
                </a:rPr>
                <a:t>其它信息</a:t>
              </a:r>
            </a:p>
          </p:txBody>
        </p:sp>
        <p:sp>
          <p:nvSpPr>
            <p:cNvPr id="38925" name="Rectangle 165"/>
            <p:cNvSpPr/>
            <p:nvPr/>
          </p:nvSpPr>
          <p:spPr>
            <a:xfrm>
              <a:off x="1836" y="1574"/>
              <a:ext cx="274" cy="1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chemeClr val="tx2"/>
                  </a:solidFill>
                </a:rPr>
                <a:t>地址</a:t>
              </a:r>
            </a:p>
          </p:txBody>
        </p:sp>
        <p:sp>
          <p:nvSpPr>
            <p:cNvPr id="38926" name="Freeform 166"/>
            <p:cNvSpPr/>
            <p:nvPr/>
          </p:nvSpPr>
          <p:spPr>
            <a:xfrm>
              <a:off x="640" y="1835"/>
              <a:ext cx="52" cy="50"/>
            </a:xfrm>
            <a:custGeom>
              <a:avLst/>
              <a:gdLst>
                <a:gd name="txL" fmla="*/ 0 w 56"/>
                <a:gd name="txT" fmla="*/ 0 h 57"/>
                <a:gd name="txR" fmla="*/ 56 w 56"/>
                <a:gd name="txB" fmla="*/ 57 h 57"/>
              </a:gdLst>
              <a:ahLst/>
              <a:cxnLst>
                <a:cxn ang="0">
                  <a:pos x="0" y="0"/>
                </a:cxn>
                <a:cxn ang="0">
                  <a:pos x="0" y="23"/>
                </a:cxn>
                <a:cxn ang="0">
                  <a:pos x="33" y="11"/>
                </a:cxn>
                <a:cxn ang="0">
                  <a:pos x="0" y="0"/>
                </a:cxn>
              </a:cxnLst>
              <a:rect l="txL" t="txT" r="txR" b="txB"/>
              <a:pathLst>
                <a:path w="56" h="57">
                  <a:moveTo>
                    <a:pt x="0" y="0"/>
                  </a:moveTo>
                  <a:lnTo>
                    <a:pt x="0" y="57"/>
                  </a:lnTo>
                  <a:lnTo>
                    <a:pt x="56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alpha val="100000"/>
              </a:schemeClr>
            </a:solidFill>
            <a:ln w="9525" cap="flat" cmpd="sng">
              <a:solidFill>
                <a:schemeClr val="tx2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7" name="Freeform 167"/>
            <p:cNvSpPr/>
            <p:nvPr/>
          </p:nvSpPr>
          <p:spPr>
            <a:xfrm>
              <a:off x="640" y="1835"/>
              <a:ext cx="52" cy="50"/>
            </a:xfrm>
            <a:custGeom>
              <a:avLst/>
              <a:gdLst>
                <a:gd name="txL" fmla="*/ 0 w 56"/>
                <a:gd name="txT" fmla="*/ 0 h 57"/>
                <a:gd name="txR" fmla="*/ 56 w 56"/>
                <a:gd name="txB" fmla="*/ 57 h 57"/>
              </a:gdLst>
              <a:ahLst/>
              <a:cxnLst>
                <a:cxn ang="0">
                  <a:pos x="0" y="0"/>
                </a:cxn>
                <a:cxn ang="0">
                  <a:pos x="0" y="23"/>
                </a:cxn>
                <a:cxn ang="0">
                  <a:pos x="33" y="11"/>
                </a:cxn>
                <a:cxn ang="0">
                  <a:pos x="0" y="0"/>
                </a:cxn>
              </a:cxnLst>
              <a:rect l="txL" t="txT" r="txR" b="txB"/>
              <a:pathLst>
                <a:path w="56" h="57">
                  <a:moveTo>
                    <a:pt x="0" y="0"/>
                  </a:moveTo>
                  <a:lnTo>
                    <a:pt x="0" y="57"/>
                  </a:lnTo>
                  <a:lnTo>
                    <a:pt x="56" y="28"/>
                  </a:lnTo>
                  <a:lnTo>
                    <a:pt x="0" y="0"/>
                  </a:lnTo>
                </a:path>
              </a:pathLst>
            </a:custGeom>
            <a:solidFill>
              <a:schemeClr val="tx2">
                <a:alpha val="100000"/>
              </a:schemeClr>
            </a:solidFill>
            <a:ln w="6350" cap="flat" cmpd="sng">
              <a:solidFill>
                <a:schemeClr val="tx2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8" name="Line 168"/>
            <p:cNvSpPr/>
            <p:nvPr/>
          </p:nvSpPr>
          <p:spPr>
            <a:xfrm>
              <a:off x="480" y="1860"/>
              <a:ext cx="160" cy="0"/>
            </a:xfrm>
            <a:prstGeom prst="line">
              <a:avLst/>
            </a:prstGeom>
            <a:ln w="635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29" name="Rectangle 169"/>
            <p:cNvSpPr/>
            <p:nvPr/>
          </p:nvSpPr>
          <p:spPr>
            <a:xfrm>
              <a:off x="692" y="1965"/>
              <a:ext cx="424" cy="210"/>
            </a:xfrm>
            <a:prstGeom prst="rect">
              <a:avLst/>
            </a:prstGeom>
            <a:solidFill>
              <a:srgbClr val="FFCC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8930" name="Rectangle 170"/>
            <p:cNvSpPr/>
            <p:nvPr/>
          </p:nvSpPr>
          <p:spPr>
            <a:xfrm>
              <a:off x="872" y="1994"/>
              <a:ext cx="6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38931" name="Rectangle 171"/>
            <p:cNvSpPr/>
            <p:nvPr/>
          </p:nvSpPr>
          <p:spPr>
            <a:xfrm>
              <a:off x="1116" y="1965"/>
              <a:ext cx="640" cy="210"/>
            </a:xfrm>
            <a:prstGeom prst="rect">
              <a:avLst/>
            </a:prstGeom>
            <a:solidFill>
              <a:srgbClr val="FFCC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8932" name="Rectangle 172"/>
            <p:cNvSpPr/>
            <p:nvPr/>
          </p:nvSpPr>
          <p:spPr>
            <a:xfrm>
              <a:off x="1756" y="1965"/>
              <a:ext cx="428" cy="210"/>
            </a:xfrm>
            <a:prstGeom prst="rect">
              <a:avLst/>
            </a:prstGeom>
            <a:solidFill>
              <a:srgbClr val="FFCC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8933" name="Freeform 173"/>
            <p:cNvSpPr/>
            <p:nvPr/>
          </p:nvSpPr>
          <p:spPr>
            <a:xfrm>
              <a:off x="2924" y="1645"/>
              <a:ext cx="57" cy="51"/>
            </a:xfrm>
            <a:custGeom>
              <a:avLst/>
              <a:gdLst>
                <a:gd name="txL" fmla="*/ 0 w 60"/>
                <a:gd name="txT" fmla="*/ 0 h 57"/>
                <a:gd name="txR" fmla="*/ 60 w 60"/>
                <a:gd name="txB" fmla="*/ 57 h 57"/>
              </a:gdLst>
              <a:ahLst/>
              <a:cxnLst>
                <a:cxn ang="0">
                  <a:pos x="0" y="0"/>
                </a:cxn>
                <a:cxn ang="0">
                  <a:pos x="14" y="27"/>
                </a:cxn>
                <a:cxn ang="0">
                  <a:pos x="42" y="4"/>
                </a:cxn>
                <a:cxn ang="0">
                  <a:pos x="0" y="0"/>
                </a:cxn>
              </a:cxnLst>
              <a:rect l="txL" t="txT" r="txR" b="txB"/>
              <a:pathLst>
                <a:path w="60" h="57">
                  <a:moveTo>
                    <a:pt x="0" y="0"/>
                  </a:moveTo>
                  <a:lnTo>
                    <a:pt x="21" y="57"/>
                  </a:lnTo>
                  <a:lnTo>
                    <a:pt x="6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alpha val="100000"/>
              </a:schemeClr>
            </a:solidFill>
            <a:ln w="9525" cap="flat" cmpd="sng">
              <a:solidFill>
                <a:schemeClr val="tx2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4" name="Freeform 174"/>
            <p:cNvSpPr/>
            <p:nvPr/>
          </p:nvSpPr>
          <p:spPr>
            <a:xfrm>
              <a:off x="2924" y="1645"/>
              <a:ext cx="57" cy="51"/>
            </a:xfrm>
            <a:custGeom>
              <a:avLst/>
              <a:gdLst>
                <a:gd name="txL" fmla="*/ 0 w 60"/>
                <a:gd name="txT" fmla="*/ 0 h 57"/>
                <a:gd name="txR" fmla="*/ 60 w 60"/>
                <a:gd name="txB" fmla="*/ 57 h 57"/>
              </a:gdLst>
              <a:ahLst/>
              <a:cxnLst>
                <a:cxn ang="0">
                  <a:pos x="0" y="0"/>
                </a:cxn>
                <a:cxn ang="0">
                  <a:pos x="14" y="27"/>
                </a:cxn>
                <a:cxn ang="0">
                  <a:pos x="42" y="4"/>
                </a:cxn>
                <a:cxn ang="0">
                  <a:pos x="0" y="0"/>
                </a:cxn>
              </a:cxnLst>
              <a:rect l="txL" t="txT" r="txR" b="txB"/>
              <a:pathLst>
                <a:path w="60" h="57">
                  <a:moveTo>
                    <a:pt x="0" y="0"/>
                  </a:moveTo>
                  <a:lnTo>
                    <a:pt x="21" y="57"/>
                  </a:lnTo>
                  <a:lnTo>
                    <a:pt x="60" y="10"/>
                  </a:lnTo>
                  <a:lnTo>
                    <a:pt x="0" y="0"/>
                  </a:lnTo>
                </a:path>
              </a:pathLst>
            </a:custGeom>
            <a:solidFill>
              <a:schemeClr val="tx2">
                <a:alpha val="100000"/>
              </a:schemeClr>
            </a:solidFill>
            <a:ln w="6350" cap="flat" cmpd="sng">
              <a:solidFill>
                <a:schemeClr val="tx2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5" name="Line 175"/>
            <p:cNvSpPr/>
            <p:nvPr/>
          </p:nvSpPr>
          <p:spPr>
            <a:xfrm flipV="1">
              <a:off x="1969" y="1671"/>
              <a:ext cx="963" cy="399"/>
            </a:xfrm>
            <a:prstGeom prst="line">
              <a:avLst/>
            </a:prstGeom>
            <a:ln w="635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36" name="Rectangle 176"/>
            <p:cNvSpPr/>
            <p:nvPr/>
          </p:nvSpPr>
          <p:spPr>
            <a:xfrm>
              <a:off x="692" y="2175"/>
              <a:ext cx="424" cy="210"/>
            </a:xfrm>
            <a:prstGeom prst="rect">
              <a:avLst/>
            </a:prstGeom>
            <a:solidFill>
              <a:srgbClr val="FFCC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8937" name="Rectangle 177"/>
            <p:cNvSpPr/>
            <p:nvPr/>
          </p:nvSpPr>
          <p:spPr>
            <a:xfrm>
              <a:off x="872" y="2204"/>
              <a:ext cx="68" cy="1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38938" name="Rectangle 178"/>
            <p:cNvSpPr/>
            <p:nvPr/>
          </p:nvSpPr>
          <p:spPr>
            <a:xfrm>
              <a:off x="1116" y="2175"/>
              <a:ext cx="640" cy="210"/>
            </a:xfrm>
            <a:prstGeom prst="rect">
              <a:avLst/>
            </a:prstGeom>
            <a:solidFill>
              <a:srgbClr val="FFCC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8939" name="Rectangle 179"/>
            <p:cNvSpPr/>
            <p:nvPr/>
          </p:nvSpPr>
          <p:spPr>
            <a:xfrm>
              <a:off x="1756" y="2175"/>
              <a:ext cx="428" cy="210"/>
            </a:xfrm>
            <a:prstGeom prst="rect">
              <a:avLst/>
            </a:prstGeom>
            <a:solidFill>
              <a:srgbClr val="FFCC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8940" name="Freeform 180"/>
            <p:cNvSpPr/>
            <p:nvPr/>
          </p:nvSpPr>
          <p:spPr>
            <a:xfrm>
              <a:off x="4052" y="1948"/>
              <a:ext cx="52" cy="51"/>
            </a:xfrm>
            <a:custGeom>
              <a:avLst/>
              <a:gdLst>
                <a:gd name="txL" fmla="*/ 0 w 56"/>
                <a:gd name="txT" fmla="*/ 0 h 57"/>
                <a:gd name="txR" fmla="*/ 56 w 56"/>
                <a:gd name="txB" fmla="*/ 57 h 57"/>
              </a:gdLst>
              <a:ahLst/>
              <a:cxnLst>
                <a:cxn ang="0">
                  <a:pos x="0" y="0"/>
                </a:cxn>
                <a:cxn ang="0">
                  <a:pos x="7" y="27"/>
                </a:cxn>
                <a:cxn ang="0">
                  <a:pos x="33" y="9"/>
                </a:cxn>
                <a:cxn ang="0">
                  <a:pos x="0" y="0"/>
                </a:cxn>
              </a:cxnLst>
              <a:rect l="txL" t="txT" r="txR" b="txB"/>
              <a:pathLst>
                <a:path w="56" h="57">
                  <a:moveTo>
                    <a:pt x="0" y="0"/>
                  </a:moveTo>
                  <a:lnTo>
                    <a:pt x="9" y="57"/>
                  </a:lnTo>
                  <a:lnTo>
                    <a:pt x="56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alpha val="100000"/>
              </a:schemeClr>
            </a:solidFill>
            <a:ln w="9525" cap="flat" cmpd="sng">
              <a:solidFill>
                <a:schemeClr val="tx2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1" name="Freeform 181"/>
            <p:cNvSpPr/>
            <p:nvPr/>
          </p:nvSpPr>
          <p:spPr>
            <a:xfrm>
              <a:off x="4052" y="1948"/>
              <a:ext cx="52" cy="51"/>
            </a:xfrm>
            <a:custGeom>
              <a:avLst/>
              <a:gdLst>
                <a:gd name="txL" fmla="*/ 0 w 56"/>
                <a:gd name="txT" fmla="*/ 0 h 57"/>
                <a:gd name="txR" fmla="*/ 56 w 56"/>
                <a:gd name="txB" fmla="*/ 57 h 57"/>
              </a:gdLst>
              <a:ahLst/>
              <a:cxnLst>
                <a:cxn ang="0">
                  <a:pos x="0" y="0"/>
                </a:cxn>
                <a:cxn ang="0">
                  <a:pos x="7" y="27"/>
                </a:cxn>
                <a:cxn ang="0">
                  <a:pos x="33" y="9"/>
                </a:cxn>
                <a:cxn ang="0">
                  <a:pos x="0" y="0"/>
                </a:cxn>
              </a:cxnLst>
              <a:rect l="txL" t="txT" r="txR" b="txB"/>
              <a:pathLst>
                <a:path w="56" h="57">
                  <a:moveTo>
                    <a:pt x="0" y="0"/>
                  </a:moveTo>
                  <a:lnTo>
                    <a:pt x="9" y="57"/>
                  </a:lnTo>
                  <a:lnTo>
                    <a:pt x="56" y="19"/>
                  </a:lnTo>
                  <a:lnTo>
                    <a:pt x="0" y="0"/>
                  </a:lnTo>
                </a:path>
              </a:pathLst>
            </a:custGeom>
            <a:solidFill>
              <a:schemeClr val="tx2">
                <a:alpha val="100000"/>
              </a:schemeClr>
            </a:solidFill>
            <a:ln w="6350" cap="flat" cmpd="sng">
              <a:solidFill>
                <a:schemeClr val="tx2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2" name="Line 182"/>
            <p:cNvSpPr/>
            <p:nvPr/>
          </p:nvSpPr>
          <p:spPr>
            <a:xfrm flipV="1">
              <a:off x="1969" y="1974"/>
              <a:ext cx="2088" cy="306"/>
            </a:xfrm>
            <a:prstGeom prst="line">
              <a:avLst/>
            </a:prstGeom>
            <a:ln w="635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43" name="Rectangle 183"/>
            <p:cNvSpPr/>
            <p:nvPr/>
          </p:nvSpPr>
          <p:spPr>
            <a:xfrm>
              <a:off x="692" y="2385"/>
              <a:ext cx="424" cy="210"/>
            </a:xfrm>
            <a:prstGeom prst="rect">
              <a:avLst/>
            </a:prstGeom>
            <a:solidFill>
              <a:srgbClr val="FFCC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8944" name="Rectangle 184"/>
            <p:cNvSpPr/>
            <p:nvPr/>
          </p:nvSpPr>
          <p:spPr>
            <a:xfrm>
              <a:off x="872" y="2415"/>
              <a:ext cx="6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38945" name="Rectangle 185"/>
            <p:cNvSpPr/>
            <p:nvPr/>
          </p:nvSpPr>
          <p:spPr>
            <a:xfrm>
              <a:off x="1116" y="2385"/>
              <a:ext cx="640" cy="210"/>
            </a:xfrm>
            <a:prstGeom prst="rect">
              <a:avLst/>
            </a:prstGeom>
            <a:solidFill>
              <a:srgbClr val="FFCC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8946" name="Rectangle 186"/>
            <p:cNvSpPr/>
            <p:nvPr/>
          </p:nvSpPr>
          <p:spPr>
            <a:xfrm>
              <a:off x="1756" y="2385"/>
              <a:ext cx="428" cy="210"/>
            </a:xfrm>
            <a:prstGeom prst="rect">
              <a:avLst/>
            </a:prstGeom>
            <a:solidFill>
              <a:srgbClr val="FFCC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8947" name="Freeform 187"/>
            <p:cNvSpPr/>
            <p:nvPr/>
          </p:nvSpPr>
          <p:spPr>
            <a:xfrm>
              <a:off x="2344" y="2464"/>
              <a:ext cx="52" cy="56"/>
            </a:xfrm>
            <a:custGeom>
              <a:avLst/>
              <a:gdLst>
                <a:gd name="txL" fmla="*/ 0 w 55"/>
                <a:gd name="txT" fmla="*/ 0 h 62"/>
                <a:gd name="txR" fmla="*/ 55 w 55"/>
                <a:gd name="txB" fmla="*/ 62 h 62"/>
              </a:gdLst>
              <a:ahLst/>
              <a:cxnLst>
                <a:cxn ang="0">
                  <a:pos x="0" y="0"/>
                </a:cxn>
                <a:cxn ang="0">
                  <a:pos x="0" y="31"/>
                </a:cxn>
                <a:cxn ang="0">
                  <a:pos x="37" y="16"/>
                </a:cxn>
                <a:cxn ang="0">
                  <a:pos x="0" y="0"/>
                </a:cxn>
              </a:cxnLst>
              <a:rect l="txL" t="txT" r="txR" b="txB"/>
              <a:pathLst>
                <a:path w="55" h="62">
                  <a:moveTo>
                    <a:pt x="0" y="0"/>
                  </a:moveTo>
                  <a:lnTo>
                    <a:pt x="0" y="62"/>
                  </a:lnTo>
                  <a:lnTo>
                    <a:pt x="55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alpha val="100000"/>
              </a:schemeClr>
            </a:solidFill>
            <a:ln w="9525" cap="flat" cmpd="sng">
              <a:solidFill>
                <a:schemeClr val="tx2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8" name="Freeform 188"/>
            <p:cNvSpPr/>
            <p:nvPr/>
          </p:nvSpPr>
          <p:spPr>
            <a:xfrm>
              <a:off x="2344" y="2464"/>
              <a:ext cx="52" cy="56"/>
            </a:xfrm>
            <a:custGeom>
              <a:avLst/>
              <a:gdLst>
                <a:gd name="txL" fmla="*/ 0 w 55"/>
                <a:gd name="txT" fmla="*/ 0 h 62"/>
                <a:gd name="txR" fmla="*/ 55 w 55"/>
                <a:gd name="txB" fmla="*/ 62 h 62"/>
              </a:gdLst>
              <a:ahLst/>
              <a:cxnLst>
                <a:cxn ang="0">
                  <a:pos x="0" y="0"/>
                </a:cxn>
                <a:cxn ang="0">
                  <a:pos x="0" y="31"/>
                </a:cxn>
                <a:cxn ang="0">
                  <a:pos x="37" y="16"/>
                </a:cxn>
                <a:cxn ang="0">
                  <a:pos x="0" y="0"/>
                </a:cxn>
              </a:cxnLst>
              <a:rect l="txL" t="txT" r="txR" b="txB"/>
              <a:pathLst>
                <a:path w="55" h="62">
                  <a:moveTo>
                    <a:pt x="0" y="0"/>
                  </a:moveTo>
                  <a:lnTo>
                    <a:pt x="0" y="62"/>
                  </a:lnTo>
                  <a:lnTo>
                    <a:pt x="55" y="33"/>
                  </a:lnTo>
                  <a:lnTo>
                    <a:pt x="0" y="0"/>
                  </a:lnTo>
                </a:path>
              </a:pathLst>
            </a:custGeom>
            <a:solidFill>
              <a:schemeClr val="tx2">
                <a:alpha val="100000"/>
              </a:schemeClr>
            </a:solidFill>
            <a:ln w="6350" cap="flat" cmpd="sng">
              <a:solidFill>
                <a:schemeClr val="tx2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Line 189"/>
            <p:cNvSpPr/>
            <p:nvPr/>
          </p:nvSpPr>
          <p:spPr>
            <a:xfrm>
              <a:off x="1969" y="2490"/>
              <a:ext cx="375" cy="4"/>
            </a:xfrm>
            <a:prstGeom prst="line">
              <a:avLst/>
            </a:prstGeom>
            <a:ln w="635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50" name="Rectangle 190"/>
            <p:cNvSpPr/>
            <p:nvPr/>
          </p:nvSpPr>
          <p:spPr>
            <a:xfrm>
              <a:off x="692" y="2595"/>
              <a:ext cx="424" cy="210"/>
            </a:xfrm>
            <a:prstGeom prst="rect">
              <a:avLst/>
            </a:prstGeom>
            <a:solidFill>
              <a:srgbClr val="FFCC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8951" name="Rectangle 191"/>
            <p:cNvSpPr/>
            <p:nvPr/>
          </p:nvSpPr>
          <p:spPr>
            <a:xfrm>
              <a:off x="872" y="2624"/>
              <a:ext cx="6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38952" name="Rectangle 192"/>
            <p:cNvSpPr/>
            <p:nvPr/>
          </p:nvSpPr>
          <p:spPr>
            <a:xfrm>
              <a:off x="1116" y="2595"/>
              <a:ext cx="640" cy="210"/>
            </a:xfrm>
            <a:prstGeom prst="rect">
              <a:avLst/>
            </a:prstGeom>
            <a:solidFill>
              <a:srgbClr val="FFCC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8953" name="Rectangle 193"/>
            <p:cNvSpPr/>
            <p:nvPr/>
          </p:nvSpPr>
          <p:spPr>
            <a:xfrm>
              <a:off x="1756" y="2595"/>
              <a:ext cx="428" cy="210"/>
            </a:xfrm>
            <a:prstGeom prst="rect">
              <a:avLst/>
            </a:prstGeom>
            <a:solidFill>
              <a:srgbClr val="FFCC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8954" name="Freeform 194"/>
            <p:cNvSpPr/>
            <p:nvPr/>
          </p:nvSpPr>
          <p:spPr>
            <a:xfrm>
              <a:off x="2344" y="2675"/>
              <a:ext cx="52" cy="54"/>
            </a:xfrm>
            <a:custGeom>
              <a:avLst/>
              <a:gdLst>
                <a:gd name="txL" fmla="*/ 0 w 55"/>
                <a:gd name="txT" fmla="*/ 0 h 61"/>
                <a:gd name="txR" fmla="*/ 55 w 55"/>
                <a:gd name="txB" fmla="*/ 61 h 61"/>
              </a:gdLst>
              <a:ahLst/>
              <a:cxnLst>
                <a:cxn ang="0">
                  <a:pos x="0" y="0"/>
                </a:cxn>
                <a:cxn ang="0">
                  <a:pos x="0" y="26"/>
                </a:cxn>
                <a:cxn ang="0">
                  <a:pos x="37" y="14"/>
                </a:cxn>
                <a:cxn ang="0">
                  <a:pos x="0" y="0"/>
                </a:cxn>
              </a:cxnLst>
              <a:rect l="txL" t="txT" r="txR" b="txB"/>
              <a:pathLst>
                <a:path w="55" h="61">
                  <a:moveTo>
                    <a:pt x="0" y="0"/>
                  </a:moveTo>
                  <a:lnTo>
                    <a:pt x="0" y="61"/>
                  </a:lnTo>
                  <a:lnTo>
                    <a:pt x="55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alpha val="100000"/>
              </a:schemeClr>
            </a:solidFill>
            <a:ln w="9525" cap="flat" cmpd="sng">
              <a:solidFill>
                <a:schemeClr val="tx2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5" name="Freeform 195"/>
            <p:cNvSpPr/>
            <p:nvPr/>
          </p:nvSpPr>
          <p:spPr>
            <a:xfrm>
              <a:off x="2344" y="2675"/>
              <a:ext cx="52" cy="54"/>
            </a:xfrm>
            <a:custGeom>
              <a:avLst/>
              <a:gdLst>
                <a:gd name="txL" fmla="*/ 0 w 55"/>
                <a:gd name="txT" fmla="*/ 0 h 61"/>
                <a:gd name="txR" fmla="*/ 55 w 55"/>
                <a:gd name="txB" fmla="*/ 61 h 61"/>
              </a:gdLst>
              <a:ahLst/>
              <a:cxnLst>
                <a:cxn ang="0">
                  <a:pos x="0" y="0"/>
                </a:cxn>
                <a:cxn ang="0">
                  <a:pos x="0" y="26"/>
                </a:cxn>
                <a:cxn ang="0">
                  <a:pos x="37" y="14"/>
                </a:cxn>
                <a:cxn ang="0">
                  <a:pos x="0" y="0"/>
                </a:cxn>
              </a:cxnLst>
              <a:rect l="txL" t="txT" r="txR" b="txB"/>
              <a:pathLst>
                <a:path w="55" h="61">
                  <a:moveTo>
                    <a:pt x="0" y="0"/>
                  </a:moveTo>
                  <a:lnTo>
                    <a:pt x="0" y="61"/>
                  </a:lnTo>
                  <a:lnTo>
                    <a:pt x="55" y="33"/>
                  </a:lnTo>
                  <a:lnTo>
                    <a:pt x="0" y="0"/>
                  </a:lnTo>
                </a:path>
              </a:pathLst>
            </a:custGeom>
            <a:solidFill>
              <a:schemeClr val="tx2">
                <a:alpha val="100000"/>
              </a:schemeClr>
            </a:solidFill>
            <a:ln w="6350" cap="flat" cmpd="sng">
              <a:solidFill>
                <a:schemeClr val="tx2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6" name="Line 196"/>
            <p:cNvSpPr/>
            <p:nvPr/>
          </p:nvSpPr>
          <p:spPr>
            <a:xfrm>
              <a:off x="1969" y="2700"/>
              <a:ext cx="375" cy="4"/>
            </a:xfrm>
            <a:prstGeom prst="line">
              <a:avLst/>
            </a:prstGeom>
            <a:ln w="635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57" name="Rectangle 197"/>
            <p:cNvSpPr/>
            <p:nvPr/>
          </p:nvSpPr>
          <p:spPr>
            <a:xfrm>
              <a:off x="692" y="2805"/>
              <a:ext cx="424" cy="210"/>
            </a:xfrm>
            <a:prstGeom prst="rect">
              <a:avLst/>
            </a:prstGeom>
            <a:solidFill>
              <a:srgbClr val="FFCC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8958" name="Rectangle 198"/>
            <p:cNvSpPr/>
            <p:nvPr/>
          </p:nvSpPr>
          <p:spPr>
            <a:xfrm>
              <a:off x="872" y="2835"/>
              <a:ext cx="6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38959" name="Rectangle 199"/>
            <p:cNvSpPr/>
            <p:nvPr/>
          </p:nvSpPr>
          <p:spPr>
            <a:xfrm>
              <a:off x="1116" y="2805"/>
              <a:ext cx="640" cy="210"/>
            </a:xfrm>
            <a:prstGeom prst="rect">
              <a:avLst/>
            </a:prstGeom>
            <a:solidFill>
              <a:srgbClr val="FFCC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8960" name="Rectangle 200"/>
            <p:cNvSpPr/>
            <p:nvPr/>
          </p:nvSpPr>
          <p:spPr>
            <a:xfrm>
              <a:off x="1756" y="2805"/>
              <a:ext cx="428" cy="210"/>
            </a:xfrm>
            <a:prstGeom prst="rect">
              <a:avLst/>
            </a:prstGeom>
            <a:solidFill>
              <a:srgbClr val="FFCC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8961" name="Freeform 201"/>
            <p:cNvSpPr/>
            <p:nvPr/>
          </p:nvSpPr>
          <p:spPr>
            <a:xfrm>
              <a:off x="4208" y="3141"/>
              <a:ext cx="52" cy="55"/>
            </a:xfrm>
            <a:custGeom>
              <a:avLst/>
              <a:gdLst>
                <a:gd name="txL" fmla="*/ 0 w 56"/>
                <a:gd name="txT" fmla="*/ 0 h 62"/>
                <a:gd name="txR" fmla="*/ 56 w 56"/>
                <a:gd name="txB" fmla="*/ 62 h 62"/>
              </a:gdLst>
              <a:ahLst/>
              <a:cxnLst>
                <a:cxn ang="0">
                  <a:pos x="7" y="0"/>
                </a:cxn>
                <a:cxn ang="0">
                  <a:pos x="0" y="27"/>
                </a:cxn>
                <a:cxn ang="0">
                  <a:pos x="33" y="17"/>
                </a:cxn>
                <a:cxn ang="0">
                  <a:pos x="7" y="0"/>
                </a:cxn>
              </a:cxnLst>
              <a:rect l="txL" t="txT" r="txR" b="txB"/>
              <a:pathLst>
                <a:path w="56" h="62">
                  <a:moveTo>
                    <a:pt x="9" y="0"/>
                  </a:moveTo>
                  <a:lnTo>
                    <a:pt x="0" y="62"/>
                  </a:lnTo>
                  <a:lnTo>
                    <a:pt x="56" y="38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tx2">
                <a:alpha val="100000"/>
              </a:schemeClr>
            </a:solidFill>
            <a:ln w="9525" cap="flat" cmpd="sng">
              <a:solidFill>
                <a:schemeClr val="tx2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2" name="Freeform 202"/>
            <p:cNvSpPr/>
            <p:nvPr/>
          </p:nvSpPr>
          <p:spPr>
            <a:xfrm>
              <a:off x="4208" y="3141"/>
              <a:ext cx="52" cy="55"/>
            </a:xfrm>
            <a:custGeom>
              <a:avLst/>
              <a:gdLst>
                <a:gd name="txL" fmla="*/ 0 w 56"/>
                <a:gd name="txT" fmla="*/ 0 h 62"/>
                <a:gd name="txR" fmla="*/ 56 w 56"/>
                <a:gd name="txB" fmla="*/ 62 h 62"/>
              </a:gdLst>
              <a:ahLst/>
              <a:cxnLst>
                <a:cxn ang="0">
                  <a:pos x="7" y="0"/>
                </a:cxn>
                <a:cxn ang="0">
                  <a:pos x="0" y="27"/>
                </a:cxn>
                <a:cxn ang="0">
                  <a:pos x="33" y="17"/>
                </a:cxn>
                <a:cxn ang="0">
                  <a:pos x="7" y="0"/>
                </a:cxn>
              </a:cxnLst>
              <a:rect l="txL" t="txT" r="txR" b="txB"/>
              <a:pathLst>
                <a:path w="56" h="62">
                  <a:moveTo>
                    <a:pt x="9" y="0"/>
                  </a:moveTo>
                  <a:lnTo>
                    <a:pt x="0" y="62"/>
                  </a:lnTo>
                  <a:lnTo>
                    <a:pt x="56" y="38"/>
                  </a:lnTo>
                  <a:lnTo>
                    <a:pt x="9" y="0"/>
                  </a:lnTo>
                </a:path>
              </a:pathLst>
            </a:custGeom>
            <a:solidFill>
              <a:schemeClr val="tx2">
                <a:alpha val="100000"/>
              </a:schemeClr>
            </a:solidFill>
            <a:ln w="6350" cap="flat" cmpd="sng">
              <a:solidFill>
                <a:schemeClr val="tx2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3" name="Line 203"/>
            <p:cNvSpPr/>
            <p:nvPr/>
          </p:nvSpPr>
          <p:spPr>
            <a:xfrm>
              <a:off x="1969" y="2911"/>
              <a:ext cx="2244" cy="256"/>
            </a:xfrm>
            <a:prstGeom prst="line">
              <a:avLst/>
            </a:prstGeom>
            <a:ln w="635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64" name="Rectangle 204"/>
            <p:cNvSpPr/>
            <p:nvPr/>
          </p:nvSpPr>
          <p:spPr>
            <a:xfrm>
              <a:off x="692" y="3015"/>
              <a:ext cx="424" cy="210"/>
            </a:xfrm>
            <a:prstGeom prst="rect">
              <a:avLst/>
            </a:prstGeom>
            <a:solidFill>
              <a:srgbClr val="FFCC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8965" name="Rectangle 205"/>
            <p:cNvSpPr/>
            <p:nvPr/>
          </p:nvSpPr>
          <p:spPr>
            <a:xfrm>
              <a:off x="872" y="3044"/>
              <a:ext cx="6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38966" name="Rectangle 206"/>
            <p:cNvSpPr/>
            <p:nvPr/>
          </p:nvSpPr>
          <p:spPr>
            <a:xfrm>
              <a:off x="1116" y="3015"/>
              <a:ext cx="640" cy="210"/>
            </a:xfrm>
            <a:prstGeom prst="rect">
              <a:avLst/>
            </a:prstGeom>
            <a:solidFill>
              <a:srgbClr val="FFCC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8967" name="Rectangle 207"/>
            <p:cNvSpPr/>
            <p:nvPr/>
          </p:nvSpPr>
          <p:spPr>
            <a:xfrm>
              <a:off x="1756" y="3015"/>
              <a:ext cx="428" cy="210"/>
            </a:xfrm>
            <a:prstGeom prst="rect">
              <a:avLst/>
            </a:prstGeom>
            <a:solidFill>
              <a:srgbClr val="FFCC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8968" name="Freeform 208"/>
            <p:cNvSpPr/>
            <p:nvPr/>
          </p:nvSpPr>
          <p:spPr>
            <a:xfrm>
              <a:off x="2340" y="3187"/>
              <a:ext cx="56" cy="51"/>
            </a:xfrm>
            <a:custGeom>
              <a:avLst/>
              <a:gdLst>
                <a:gd name="txL" fmla="*/ 0 w 60"/>
                <a:gd name="txT" fmla="*/ 0 h 57"/>
                <a:gd name="txR" fmla="*/ 60 w 60"/>
                <a:gd name="txB" fmla="*/ 57 h 57"/>
              </a:gdLst>
              <a:ahLst/>
              <a:cxnLst>
                <a:cxn ang="0">
                  <a:pos x="7" y="0"/>
                </a:cxn>
                <a:cxn ang="0">
                  <a:pos x="0" y="27"/>
                </a:cxn>
                <a:cxn ang="0">
                  <a:pos x="37" y="19"/>
                </a:cxn>
                <a:cxn ang="0">
                  <a:pos x="7" y="0"/>
                </a:cxn>
              </a:cxnLst>
              <a:rect l="txL" t="txT" r="txR" b="txB"/>
              <a:pathLst>
                <a:path w="60" h="57">
                  <a:moveTo>
                    <a:pt x="13" y="0"/>
                  </a:moveTo>
                  <a:lnTo>
                    <a:pt x="0" y="57"/>
                  </a:lnTo>
                  <a:lnTo>
                    <a:pt x="60" y="4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tx2">
                <a:alpha val="100000"/>
              </a:schemeClr>
            </a:solidFill>
            <a:ln w="9525" cap="flat" cmpd="sng">
              <a:solidFill>
                <a:schemeClr val="tx2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9" name="Freeform 209"/>
            <p:cNvSpPr/>
            <p:nvPr/>
          </p:nvSpPr>
          <p:spPr>
            <a:xfrm>
              <a:off x="2340" y="3187"/>
              <a:ext cx="56" cy="51"/>
            </a:xfrm>
            <a:custGeom>
              <a:avLst/>
              <a:gdLst>
                <a:gd name="txL" fmla="*/ 0 w 60"/>
                <a:gd name="txT" fmla="*/ 0 h 57"/>
                <a:gd name="txR" fmla="*/ 60 w 60"/>
                <a:gd name="txB" fmla="*/ 57 h 57"/>
              </a:gdLst>
              <a:ahLst/>
              <a:cxnLst>
                <a:cxn ang="0">
                  <a:pos x="7" y="0"/>
                </a:cxn>
                <a:cxn ang="0">
                  <a:pos x="0" y="27"/>
                </a:cxn>
                <a:cxn ang="0">
                  <a:pos x="37" y="19"/>
                </a:cxn>
                <a:cxn ang="0">
                  <a:pos x="7" y="0"/>
                </a:cxn>
              </a:cxnLst>
              <a:rect l="txL" t="txT" r="txR" b="txB"/>
              <a:pathLst>
                <a:path w="60" h="57">
                  <a:moveTo>
                    <a:pt x="13" y="0"/>
                  </a:moveTo>
                  <a:lnTo>
                    <a:pt x="0" y="57"/>
                  </a:lnTo>
                  <a:lnTo>
                    <a:pt x="60" y="43"/>
                  </a:lnTo>
                  <a:lnTo>
                    <a:pt x="13" y="0"/>
                  </a:lnTo>
                </a:path>
              </a:pathLst>
            </a:custGeom>
            <a:solidFill>
              <a:schemeClr val="tx2">
                <a:alpha val="100000"/>
              </a:schemeClr>
            </a:solidFill>
            <a:ln w="6350" cap="flat" cmpd="sng">
              <a:solidFill>
                <a:schemeClr val="tx2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0" name="Line 210"/>
            <p:cNvSpPr/>
            <p:nvPr/>
          </p:nvSpPr>
          <p:spPr>
            <a:xfrm>
              <a:off x="1969" y="3120"/>
              <a:ext cx="379" cy="93"/>
            </a:xfrm>
            <a:prstGeom prst="line">
              <a:avLst/>
            </a:prstGeom>
            <a:ln w="635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71" name="Rectangle 211"/>
            <p:cNvSpPr/>
            <p:nvPr/>
          </p:nvSpPr>
          <p:spPr>
            <a:xfrm>
              <a:off x="692" y="3225"/>
              <a:ext cx="424" cy="210"/>
            </a:xfrm>
            <a:prstGeom prst="rect">
              <a:avLst/>
            </a:prstGeom>
            <a:solidFill>
              <a:srgbClr val="FFCC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8972" name="Rectangle 212"/>
            <p:cNvSpPr/>
            <p:nvPr/>
          </p:nvSpPr>
          <p:spPr>
            <a:xfrm>
              <a:off x="872" y="3254"/>
              <a:ext cx="6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</a:rPr>
                <a:t>8</a:t>
              </a:r>
            </a:p>
          </p:txBody>
        </p:sp>
        <p:sp>
          <p:nvSpPr>
            <p:cNvPr id="38973" name="Rectangle 213"/>
            <p:cNvSpPr/>
            <p:nvPr/>
          </p:nvSpPr>
          <p:spPr>
            <a:xfrm>
              <a:off x="1116" y="3225"/>
              <a:ext cx="640" cy="210"/>
            </a:xfrm>
            <a:prstGeom prst="rect">
              <a:avLst/>
            </a:prstGeom>
            <a:solidFill>
              <a:srgbClr val="FFCC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8974" name="Rectangle 214"/>
            <p:cNvSpPr/>
            <p:nvPr/>
          </p:nvSpPr>
          <p:spPr>
            <a:xfrm>
              <a:off x="1756" y="3225"/>
              <a:ext cx="428" cy="210"/>
            </a:xfrm>
            <a:prstGeom prst="rect">
              <a:avLst/>
            </a:prstGeom>
            <a:solidFill>
              <a:srgbClr val="FFCC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8975" name="Freeform 215"/>
            <p:cNvSpPr/>
            <p:nvPr/>
          </p:nvSpPr>
          <p:spPr>
            <a:xfrm>
              <a:off x="2928" y="3406"/>
              <a:ext cx="53" cy="51"/>
            </a:xfrm>
            <a:custGeom>
              <a:avLst/>
              <a:gdLst>
                <a:gd name="txL" fmla="*/ 0 w 56"/>
                <a:gd name="txT" fmla="*/ 0 h 57"/>
                <a:gd name="txR" fmla="*/ 56 w 56"/>
                <a:gd name="txB" fmla="*/ 57 h 57"/>
              </a:gdLst>
              <a:ahLst/>
              <a:cxnLst>
                <a:cxn ang="0">
                  <a:pos x="4" y="0"/>
                </a:cxn>
                <a:cxn ang="0">
                  <a:pos x="0" y="27"/>
                </a:cxn>
                <a:cxn ang="0">
                  <a:pos x="38" y="15"/>
                </a:cxn>
                <a:cxn ang="0">
                  <a:pos x="4" y="0"/>
                </a:cxn>
              </a:cxnLst>
              <a:rect l="txL" t="txT" r="txR" b="txB"/>
              <a:pathLst>
                <a:path w="56" h="57">
                  <a:moveTo>
                    <a:pt x="4" y="0"/>
                  </a:moveTo>
                  <a:lnTo>
                    <a:pt x="0" y="57"/>
                  </a:lnTo>
                  <a:lnTo>
                    <a:pt x="56" y="3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tx2">
                <a:alpha val="100000"/>
              </a:schemeClr>
            </a:solidFill>
            <a:ln w="9525" cap="flat" cmpd="sng">
              <a:solidFill>
                <a:schemeClr val="tx2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6" name="Freeform 216"/>
            <p:cNvSpPr/>
            <p:nvPr/>
          </p:nvSpPr>
          <p:spPr>
            <a:xfrm>
              <a:off x="2928" y="3406"/>
              <a:ext cx="53" cy="51"/>
            </a:xfrm>
            <a:custGeom>
              <a:avLst/>
              <a:gdLst>
                <a:gd name="txL" fmla="*/ 0 w 56"/>
                <a:gd name="txT" fmla="*/ 0 h 57"/>
                <a:gd name="txR" fmla="*/ 56 w 56"/>
                <a:gd name="txB" fmla="*/ 57 h 57"/>
              </a:gdLst>
              <a:ahLst/>
              <a:cxnLst>
                <a:cxn ang="0">
                  <a:pos x="4" y="0"/>
                </a:cxn>
                <a:cxn ang="0">
                  <a:pos x="0" y="27"/>
                </a:cxn>
                <a:cxn ang="0">
                  <a:pos x="38" y="15"/>
                </a:cxn>
                <a:cxn ang="0">
                  <a:pos x="4" y="0"/>
                </a:cxn>
              </a:cxnLst>
              <a:rect l="txL" t="txT" r="txR" b="txB"/>
              <a:pathLst>
                <a:path w="56" h="57">
                  <a:moveTo>
                    <a:pt x="4" y="0"/>
                  </a:moveTo>
                  <a:lnTo>
                    <a:pt x="0" y="57"/>
                  </a:lnTo>
                  <a:lnTo>
                    <a:pt x="56" y="33"/>
                  </a:lnTo>
                  <a:lnTo>
                    <a:pt x="4" y="0"/>
                  </a:lnTo>
                </a:path>
              </a:pathLst>
            </a:custGeom>
            <a:solidFill>
              <a:schemeClr val="tx2">
                <a:alpha val="100000"/>
              </a:schemeClr>
            </a:solidFill>
            <a:ln w="6350" cap="flat" cmpd="sng">
              <a:solidFill>
                <a:schemeClr val="tx2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7" name="Line 217"/>
            <p:cNvSpPr/>
            <p:nvPr/>
          </p:nvSpPr>
          <p:spPr>
            <a:xfrm>
              <a:off x="1969" y="3330"/>
              <a:ext cx="963" cy="101"/>
            </a:xfrm>
            <a:prstGeom prst="line">
              <a:avLst/>
            </a:prstGeom>
            <a:ln w="635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78" name="Rectangle 218"/>
            <p:cNvSpPr/>
            <p:nvPr/>
          </p:nvSpPr>
          <p:spPr>
            <a:xfrm>
              <a:off x="692" y="3435"/>
              <a:ext cx="424" cy="210"/>
            </a:xfrm>
            <a:prstGeom prst="rect">
              <a:avLst/>
            </a:prstGeom>
            <a:solidFill>
              <a:srgbClr val="FFCC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8979" name="Rectangle 219"/>
            <p:cNvSpPr/>
            <p:nvPr/>
          </p:nvSpPr>
          <p:spPr>
            <a:xfrm>
              <a:off x="872" y="3465"/>
              <a:ext cx="68" cy="1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</a:rPr>
                <a:t>9</a:t>
              </a:r>
            </a:p>
          </p:txBody>
        </p:sp>
        <p:sp>
          <p:nvSpPr>
            <p:cNvPr id="38980" name="Rectangle 220"/>
            <p:cNvSpPr/>
            <p:nvPr/>
          </p:nvSpPr>
          <p:spPr>
            <a:xfrm>
              <a:off x="1116" y="3435"/>
              <a:ext cx="640" cy="210"/>
            </a:xfrm>
            <a:prstGeom prst="rect">
              <a:avLst/>
            </a:prstGeom>
            <a:solidFill>
              <a:srgbClr val="FFCC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8981" name="Rectangle 221"/>
            <p:cNvSpPr/>
            <p:nvPr/>
          </p:nvSpPr>
          <p:spPr>
            <a:xfrm>
              <a:off x="1756" y="3435"/>
              <a:ext cx="428" cy="210"/>
            </a:xfrm>
            <a:prstGeom prst="rect">
              <a:avLst/>
            </a:prstGeom>
            <a:solidFill>
              <a:srgbClr val="FFCC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8982" name="Freeform 222"/>
            <p:cNvSpPr/>
            <p:nvPr/>
          </p:nvSpPr>
          <p:spPr>
            <a:xfrm>
              <a:off x="2344" y="3515"/>
              <a:ext cx="52" cy="55"/>
            </a:xfrm>
            <a:custGeom>
              <a:avLst/>
              <a:gdLst>
                <a:gd name="txL" fmla="*/ 0 w 55"/>
                <a:gd name="txT" fmla="*/ 0 h 61"/>
                <a:gd name="txR" fmla="*/ 55 w 55"/>
                <a:gd name="txB" fmla="*/ 61 h 61"/>
              </a:gdLst>
              <a:ahLst/>
              <a:cxnLst>
                <a:cxn ang="0">
                  <a:pos x="0" y="0"/>
                </a:cxn>
                <a:cxn ang="0">
                  <a:pos x="0" y="30"/>
                </a:cxn>
                <a:cxn ang="0">
                  <a:pos x="37" y="15"/>
                </a:cxn>
                <a:cxn ang="0">
                  <a:pos x="0" y="0"/>
                </a:cxn>
              </a:cxnLst>
              <a:rect l="txL" t="txT" r="txR" b="txB"/>
              <a:pathLst>
                <a:path w="55" h="61">
                  <a:moveTo>
                    <a:pt x="0" y="0"/>
                  </a:moveTo>
                  <a:lnTo>
                    <a:pt x="0" y="61"/>
                  </a:lnTo>
                  <a:lnTo>
                    <a:pt x="55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alpha val="100000"/>
              </a:schemeClr>
            </a:solidFill>
            <a:ln w="9525" cap="flat" cmpd="sng">
              <a:solidFill>
                <a:schemeClr val="tx2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3" name="Freeform 223"/>
            <p:cNvSpPr/>
            <p:nvPr/>
          </p:nvSpPr>
          <p:spPr>
            <a:xfrm>
              <a:off x="2344" y="3515"/>
              <a:ext cx="52" cy="55"/>
            </a:xfrm>
            <a:custGeom>
              <a:avLst/>
              <a:gdLst>
                <a:gd name="txL" fmla="*/ 0 w 55"/>
                <a:gd name="txT" fmla="*/ 0 h 61"/>
                <a:gd name="txR" fmla="*/ 55 w 55"/>
                <a:gd name="txB" fmla="*/ 61 h 61"/>
              </a:gdLst>
              <a:ahLst/>
              <a:cxnLst>
                <a:cxn ang="0">
                  <a:pos x="0" y="0"/>
                </a:cxn>
                <a:cxn ang="0">
                  <a:pos x="0" y="30"/>
                </a:cxn>
                <a:cxn ang="0">
                  <a:pos x="37" y="15"/>
                </a:cxn>
                <a:cxn ang="0">
                  <a:pos x="0" y="0"/>
                </a:cxn>
              </a:cxnLst>
              <a:rect l="txL" t="txT" r="txR" b="txB"/>
              <a:pathLst>
                <a:path w="55" h="61">
                  <a:moveTo>
                    <a:pt x="0" y="0"/>
                  </a:moveTo>
                  <a:lnTo>
                    <a:pt x="0" y="61"/>
                  </a:lnTo>
                  <a:lnTo>
                    <a:pt x="55" y="32"/>
                  </a:lnTo>
                  <a:lnTo>
                    <a:pt x="0" y="0"/>
                  </a:lnTo>
                </a:path>
              </a:pathLst>
            </a:custGeom>
            <a:solidFill>
              <a:schemeClr val="tx2">
                <a:alpha val="100000"/>
              </a:schemeClr>
            </a:solidFill>
            <a:ln w="6350" cap="flat" cmpd="sng">
              <a:solidFill>
                <a:schemeClr val="tx2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4" name="Line 224"/>
            <p:cNvSpPr/>
            <p:nvPr/>
          </p:nvSpPr>
          <p:spPr>
            <a:xfrm>
              <a:off x="1969" y="3540"/>
              <a:ext cx="375" cy="4"/>
            </a:xfrm>
            <a:prstGeom prst="line">
              <a:avLst/>
            </a:prstGeom>
            <a:ln w="635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85" name="Rectangle 225"/>
            <p:cNvSpPr/>
            <p:nvPr/>
          </p:nvSpPr>
          <p:spPr>
            <a:xfrm>
              <a:off x="692" y="3645"/>
              <a:ext cx="424" cy="210"/>
            </a:xfrm>
            <a:prstGeom prst="rect">
              <a:avLst/>
            </a:prstGeom>
            <a:solidFill>
              <a:srgbClr val="FFCC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8986" name="Rectangle 226"/>
            <p:cNvSpPr/>
            <p:nvPr/>
          </p:nvSpPr>
          <p:spPr>
            <a:xfrm>
              <a:off x="836" y="3674"/>
              <a:ext cx="137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</a:rPr>
                <a:t>10</a:t>
              </a:r>
            </a:p>
          </p:txBody>
        </p:sp>
        <p:sp>
          <p:nvSpPr>
            <p:cNvPr id="38987" name="Rectangle 227"/>
            <p:cNvSpPr/>
            <p:nvPr/>
          </p:nvSpPr>
          <p:spPr>
            <a:xfrm>
              <a:off x="1116" y="3645"/>
              <a:ext cx="640" cy="210"/>
            </a:xfrm>
            <a:prstGeom prst="rect">
              <a:avLst/>
            </a:prstGeom>
            <a:solidFill>
              <a:srgbClr val="FFCC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8988" name="Rectangle 228"/>
            <p:cNvSpPr/>
            <p:nvPr/>
          </p:nvSpPr>
          <p:spPr>
            <a:xfrm>
              <a:off x="1756" y="3645"/>
              <a:ext cx="428" cy="210"/>
            </a:xfrm>
            <a:prstGeom prst="rect">
              <a:avLst/>
            </a:prstGeom>
            <a:solidFill>
              <a:srgbClr val="FFCC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8989" name="Freeform 229"/>
            <p:cNvSpPr/>
            <p:nvPr/>
          </p:nvSpPr>
          <p:spPr>
            <a:xfrm>
              <a:off x="2344" y="3730"/>
              <a:ext cx="52" cy="50"/>
            </a:xfrm>
            <a:custGeom>
              <a:avLst/>
              <a:gdLst>
                <a:gd name="txL" fmla="*/ 0 w 55"/>
                <a:gd name="txT" fmla="*/ 0 h 56"/>
                <a:gd name="txR" fmla="*/ 55 w 55"/>
                <a:gd name="txB" fmla="*/ 56 h 56"/>
              </a:gdLst>
              <a:ahLst/>
              <a:cxnLst>
                <a:cxn ang="0">
                  <a:pos x="0" y="0"/>
                </a:cxn>
                <a:cxn ang="0">
                  <a:pos x="0" y="26"/>
                </a:cxn>
                <a:cxn ang="0">
                  <a:pos x="37" y="13"/>
                </a:cxn>
                <a:cxn ang="0">
                  <a:pos x="0" y="0"/>
                </a:cxn>
              </a:cxnLst>
              <a:rect l="txL" t="txT" r="txR" b="txB"/>
              <a:pathLst>
                <a:path w="55" h="56">
                  <a:moveTo>
                    <a:pt x="0" y="0"/>
                  </a:moveTo>
                  <a:lnTo>
                    <a:pt x="0" y="56"/>
                  </a:lnTo>
                  <a:lnTo>
                    <a:pt x="55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alpha val="100000"/>
              </a:schemeClr>
            </a:solidFill>
            <a:ln w="9525" cap="flat" cmpd="sng">
              <a:solidFill>
                <a:schemeClr val="tx2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0" name="Freeform 230"/>
            <p:cNvSpPr/>
            <p:nvPr/>
          </p:nvSpPr>
          <p:spPr>
            <a:xfrm>
              <a:off x="2344" y="3730"/>
              <a:ext cx="52" cy="50"/>
            </a:xfrm>
            <a:custGeom>
              <a:avLst/>
              <a:gdLst>
                <a:gd name="txL" fmla="*/ 0 w 55"/>
                <a:gd name="txT" fmla="*/ 0 h 56"/>
                <a:gd name="txR" fmla="*/ 55 w 55"/>
                <a:gd name="txB" fmla="*/ 56 h 56"/>
              </a:gdLst>
              <a:ahLst/>
              <a:cxnLst>
                <a:cxn ang="0">
                  <a:pos x="0" y="0"/>
                </a:cxn>
                <a:cxn ang="0">
                  <a:pos x="0" y="26"/>
                </a:cxn>
                <a:cxn ang="0">
                  <a:pos x="37" y="13"/>
                </a:cxn>
                <a:cxn ang="0">
                  <a:pos x="0" y="0"/>
                </a:cxn>
              </a:cxnLst>
              <a:rect l="txL" t="txT" r="txR" b="txB"/>
              <a:pathLst>
                <a:path w="55" h="56">
                  <a:moveTo>
                    <a:pt x="0" y="0"/>
                  </a:moveTo>
                  <a:lnTo>
                    <a:pt x="0" y="56"/>
                  </a:lnTo>
                  <a:lnTo>
                    <a:pt x="55" y="28"/>
                  </a:lnTo>
                  <a:lnTo>
                    <a:pt x="0" y="0"/>
                  </a:lnTo>
                </a:path>
              </a:pathLst>
            </a:custGeom>
            <a:solidFill>
              <a:schemeClr val="tx2">
                <a:alpha val="100000"/>
              </a:schemeClr>
            </a:solidFill>
            <a:ln w="6350" cap="flat" cmpd="sng">
              <a:solidFill>
                <a:schemeClr val="tx2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1" name="Line 231"/>
            <p:cNvSpPr/>
            <p:nvPr/>
          </p:nvSpPr>
          <p:spPr>
            <a:xfrm>
              <a:off x="1969" y="3750"/>
              <a:ext cx="375" cy="5"/>
            </a:xfrm>
            <a:prstGeom prst="line">
              <a:avLst/>
            </a:prstGeom>
            <a:ln w="635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92" name="Rectangle 232"/>
            <p:cNvSpPr/>
            <p:nvPr/>
          </p:nvSpPr>
          <p:spPr>
            <a:xfrm>
              <a:off x="692" y="3855"/>
              <a:ext cx="424" cy="210"/>
            </a:xfrm>
            <a:prstGeom prst="rect">
              <a:avLst/>
            </a:prstGeom>
            <a:solidFill>
              <a:srgbClr val="FFCC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8993" name="Rectangle 233"/>
            <p:cNvSpPr/>
            <p:nvPr/>
          </p:nvSpPr>
          <p:spPr>
            <a:xfrm>
              <a:off x="836" y="3884"/>
              <a:ext cx="137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</a:rPr>
                <a:t>11</a:t>
              </a:r>
            </a:p>
          </p:txBody>
        </p:sp>
        <p:sp>
          <p:nvSpPr>
            <p:cNvPr id="38994" name="Rectangle 234"/>
            <p:cNvSpPr/>
            <p:nvPr/>
          </p:nvSpPr>
          <p:spPr>
            <a:xfrm>
              <a:off x="1116" y="3855"/>
              <a:ext cx="640" cy="210"/>
            </a:xfrm>
            <a:prstGeom prst="rect">
              <a:avLst/>
            </a:prstGeom>
            <a:solidFill>
              <a:srgbClr val="FFCC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8995" name="Rectangle 235"/>
            <p:cNvSpPr/>
            <p:nvPr/>
          </p:nvSpPr>
          <p:spPr>
            <a:xfrm>
              <a:off x="1756" y="3855"/>
              <a:ext cx="428" cy="210"/>
            </a:xfrm>
            <a:prstGeom prst="rect">
              <a:avLst/>
            </a:prstGeom>
            <a:solidFill>
              <a:srgbClr val="FFCC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8996" name="Freeform 236"/>
            <p:cNvSpPr/>
            <p:nvPr/>
          </p:nvSpPr>
          <p:spPr>
            <a:xfrm>
              <a:off x="2344" y="3935"/>
              <a:ext cx="52" cy="55"/>
            </a:xfrm>
            <a:custGeom>
              <a:avLst/>
              <a:gdLst>
                <a:gd name="txL" fmla="*/ 0 w 55"/>
                <a:gd name="txT" fmla="*/ 0 h 62"/>
                <a:gd name="txR" fmla="*/ 55 w 55"/>
                <a:gd name="txB" fmla="*/ 62 h 62"/>
              </a:gdLst>
              <a:ahLst/>
              <a:cxnLst>
                <a:cxn ang="0">
                  <a:pos x="0" y="0"/>
                </a:cxn>
                <a:cxn ang="0">
                  <a:pos x="0" y="27"/>
                </a:cxn>
                <a:cxn ang="0">
                  <a:pos x="37" y="12"/>
                </a:cxn>
                <a:cxn ang="0">
                  <a:pos x="0" y="0"/>
                </a:cxn>
              </a:cxnLst>
              <a:rect l="txL" t="txT" r="txR" b="txB"/>
              <a:pathLst>
                <a:path w="55" h="62">
                  <a:moveTo>
                    <a:pt x="0" y="0"/>
                  </a:moveTo>
                  <a:lnTo>
                    <a:pt x="0" y="62"/>
                  </a:lnTo>
                  <a:lnTo>
                    <a:pt x="55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alpha val="100000"/>
              </a:schemeClr>
            </a:solidFill>
            <a:ln w="9525" cap="flat" cmpd="sng">
              <a:solidFill>
                <a:schemeClr val="tx2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7" name="Freeform 237"/>
            <p:cNvSpPr/>
            <p:nvPr/>
          </p:nvSpPr>
          <p:spPr>
            <a:xfrm>
              <a:off x="2344" y="3935"/>
              <a:ext cx="52" cy="55"/>
            </a:xfrm>
            <a:custGeom>
              <a:avLst/>
              <a:gdLst>
                <a:gd name="txL" fmla="*/ 0 w 55"/>
                <a:gd name="txT" fmla="*/ 0 h 62"/>
                <a:gd name="txR" fmla="*/ 55 w 55"/>
                <a:gd name="txB" fmla="*/ 62 h 62"/>
              </a:gdLst>
              <a:ahLst/>
              <a:cxnLst>
                <a:cxn ang="0">
                  <a:pos x="0" y="0"/>
                </a:cxn>
                <a:cxn ang="0">
                  <a:pos x="0" y="27"/>
                </a:cxn>
                <a:cxn ang="0">
                  <a:pos x="37" y="12"/>
                </a:cxn>
                <a:cxn ang="0">
                  <a:pos x="0" y="0"/>
                </a:cxn>
              </a:cxnLst>
              <a:rect l="txL" t="txT" r="txR" b="txB"/>
              <a:pathLst>
                <a:path w="55" h="62">
                  <a:moveTo>
                    <a:pt x="0" y="0"/>
                  </a:moveTo>
                  <a:lnTo>
                    <a:pt x="0" y="62"/>
                  </a:lnTo>
                  <a:lnTo>
                    <a:pt x="55" y="29"/>
                  </a:lnTo>
                  <a:lnTo>
                    <a:pt x="0" y="0"/>
                  </a:lnTo>
                </a:path>
              </a:pathLst>
            </a:custGeom>
            <a:solidFill>
              <a:schemeClr val="tx2">
                <a:alpha val="100000"/>
              </a:schemeClr>
            </a:solidFill>
            <a:ln w="6350" cap="flat" cmpd="sng">
              <a:solidFill>
                <a:schemeClr val="tx2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8" name="Line 238"/>
            <p:cNvSpPr/>
            <p:nvPr/>
          </p:nvSpPr>
          <p:spPr>
            <a:xfrm>
              <a:off x="1969" y="3961"/>
              <a:ext cx="375" cy="1"/>
            </a:xfrm>
            <a:prstGeom prst="line">
              <a:avLst/>
            </a:prstGeom>
            <a:ln w="635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99" name="Rectangle 239"/>
            <p:cNvSpPr/>
            <p:nvPr/>
          </p:nvSpPr>
          <p:spPr>
            <a:xfrm>
              <a:off x="872" y="4099"/>
              <a:ext cx="1133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chemeClr val="tx2"/>
                  </a:solidFill>
                </a:rPr>
                <a:t>基本文件目录</a:t>
              </a:r>
              <a:r>
                <a:rPr lang="en-US" altLang="zh-CN" sz="1800" b="1" dirty="0">
                  <a:solidFill>
                    <a:schemeClr val="tx2"/>
                  </a:solidFill>
                </a:rPr>
                <a:t>(ID1)</a:t>
              </a:r>
            </a:p>
          </p:txBody>
        </p:sp>
        <p:sp>
          <p:nvSpPr>
            <p:cNvPr id="39000" name="Freeform 240"/>
            <p:cNvSpPr/>
            <p:nvPr/>
          </p:nvSpPr>
          <p:spPr>
            <a:xfrm>
              <a:off x="1969" y="1335"/>
              <a:ext cx="427" cy="525"/>
            </a:xfrm>
            <a:custGeom>
              <a:avLst/>
              <a:gdLst>
                <a:gd name="txL" fmla="*/ 0 w 455"/>
                <a:gd name="txT" fmla="*/ 0 h 588"/>
                <a:gd name="txR" fmla="*/ 455 w 455"/>
                <a:gd name="txB" fmla="*/ 588 h 588"/>
              </a:gdLst>
              <a:ahLst/>
              <a:cxnLst>
                <a:cxn ang="0">
                  <a:pos x="0" y="266"/>
                </a:cxn>
                <a:cxn ang="0">
                  <a:pos x="292" y="266"/>
                </a:cxn>
                <a:cxn ang="0">
                  <a:pos x="292" y="0"/>
                </a:cxn>
              </a:cxnLst>
              <a:rect l="txL" t="txT" r="txR" b="txB"/>
              <a:pathLst>
                <a:path w="455" h="588">
                  <a:moveTo>
                    <a:pt x="0" y="588"/>
                  </a:moveTo>
                  <a:lnTo>
                    <a:pt x="455" y="588"/>
                  </a:lnTo>
                  <a:lnTo>
                    <a:pt x="455" y="0"/>
                  </a:lnTo>
                </a:path>
              </a:pathLst>
            </a:custGeom>
            <a:noFill/>
            <a:ln w="6350" cap="flat" cmpd="sng">
              <a:solidFill>
                <a:schemeClr val="tx2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01" name="Line 241"/>
            <p:cNvSpPr/>
            <p:nvPr/>
          </p:nvSpPr>
          <p:spPr>
            <a:xfrm flipH="1">
              <a:off x="480" y="1335"/>
              <a:ext cx="1916" cy="1"/>
            </a:xfrm>
            <a:prstGeom prst="line">
              <a:avLst/>
            </a:prstGeom>
            <a:ln w="635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002" name="Line 242"/>
            <p:cNvSpPr/>
            <p:nvPr/>
          </p:nvSpPr>
          <p:spPr>
            <a:xfrm>
              <a:off x="480" y="1335"/>
              <a:ext cx="1" cy="525"/>
            </a:xfrm>
            <a:prstGeom prst="line">
              <a:avLst/>
            </a:prstGeom>
            <a:ln w="635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003" name="Freeform 243"/>
            <p:cNvSpPr/>
            <p:nvPr/>
          </p:nvSpPr>
          <p:spPr>
            <a:xfrm>
              <a:off x="2396" y="2406"/>
              <a:ext cx="424" cy="176"/>
            </a:xfrm>
            <a:custGeom>
              <a:avLst/>
              <a:gdLst>
                <a:gd name="txL" fmla="*/ 0 w 451"/>
                <a:gd name="txT" fmla="*/ 0 h 197"/>
                <a:gd name="txR" fmla="*/ 451 w 451"/>
                <a:gd name="txB" fmla="*/ 197 h 197"/>
              </a:gdLst>
              <a:ahLst/>
              <a:cxnLst>
                <a:cxn ang="0">
                  <a:pos x="0" y="45"/>
                </a:cxn>
                <a:cxn ang="0">
                  <a:pos x="8" y="32"/>
                </a:cxn>
                <a:cxn ang="0">
                  <a:pos x="20" y="21"/>
                </a:cxn>
                <a:cxn ang="0">
                  <a:pos x="41" y="13"/>
                </a:cxn>
                <a:cxn ang="0">
                  <a:pos x="71" y="4"/>
                </a:cxn>
                <a:cxn ang="0">
                  <a:pos x="108" y="0"/>
                </a:cxn>
                <a:cxn ang="0">
                  <a:pos x="146" y="0"/>
                </a:cxn>
                <a:cxn ang="0">
                  <a:pos x="185" y="0"/>
                </a:cxn>
                <a:cxn ang="0">
                  <a:pos x="222" y="4"/>
                </a:cxn>
                <a:cxn ang="0">
                  <a:pos x="252" y="13"/>
                </a:cxn>
                <a:cxn ang="0">
                  <a:pos x="274" y="21"/>
                </a:cxn>
                <a:cxn ang="0">
                  <a:pos x="288" y="32"/>
                </a:cxn>
                <a:cxn ang="0">
                  <a:pos x="293" y="45"/>
                </a:cxn>
                <a:cxn ang="0">
                  <a:pos x="288" y="56"/>
                </a:cxn>
                <a:cxn ang="0">
                  <a:pos x="274" y="66"/>
                </a:cxn>
                <a:cxn ang="0">
                  <a:pos x="252" y="77"/>
                </a:cxn>
                <a:cxn ang="0">
                  <a:pos x="222" y="83"/>
                </a:cxn>
                <a:cxn ang="0">
                  <a:pos x="185" y="88"/>
                </a:cxn>
                <a:cxn ang="0">
                  <a:pos x="146" y="89"/>
                </a:cxn>
                <a:cxn ang="0">
                  <a:pos x="108" y="88"/>
                </a:cxn>
                <a:cxn ang="0">
                  <a:pos x="71" y="83"/>
                </a:cxn>
                <a:cxn ang="0">
                  <a:pos x="41" y="77"/>
                </a:cxn>
                <a:cxn ang="0">
                  <a:pos x="20" y="66"/>
                </a:cxn>
                <a:cxn ang="0">
                  <a:pos x="8" y="56"/>
                </a:cxn>
                <a:cxn ang="0">
                  <a:pos x="0" y="45"/>
                </a:cxn>
              </a:cxnLst>
              <a:rect l="txL" t="txT" r="txR" b="txB"/>
              <a:pathLst>
                <a:path w="451" h="197">
                  <a:moveTo>
                    <a:pt x="0" y="98"/>
                  </a:moveTo>
                  <a:lnTo>
                    <a:pt x="9" y="70"/>
                  </a:lnTo>
                  <a:lnTo>
                    <a:pt x="30" y="47"/>
                  </a:lnTo>
                  <a:lnTo>
                    <a:pt x="64" y="28"/>
                  </a:lnTo>
                  <a:lnTo>
                    <a:pt x="111" y="9"/>
                  </a:lnTo>
                  <a:lnTo>
                    <a:pt x="166" y="0"/>
                  </a:lnTo>
                  <a:lnTo>
                    <a:pt x="226" y="0"/>
                  </a:lnTo>
                  <a:lnTo>
                    <a:pt x="285" y="0"/>
                  </a:lnTo>
                  <a:lnTo>
                    <a:pt x="341" y="9"/>
                  </a:lnTo>
                  <a:lnTo>
                    <a:pt x="387" y="28"/>
                  </a:lnTo>
                  <a:lnTo>
                    <a:pt x="421" y="47"/>
                  </a:lnTo>
                  <a:lnTo>
                    <a:pt x="443" y="70"/>
                  </a:lnTo>
                  <a:lnTo>
                    <a:pt x="451" y="98"/>
                  </a:lnTo>
                  <a:lnTo>
                    <a:pt x="443" y="122"/>
                  </a:lnTo>
                  <a:lnTo>
                    <a:pt x="421" y="145"/>
                  </a:lnTo>
                  <a:lnTo>
                    <a:pt x="387" y="169"/>
                  </a:lnTo>
                  <a:lnTo>
                    <a:pt x="341" y="183"/>
                  </a:lnTo>
                  <a:lnTo>
                    <a:pt x="285" y="193"/>
                  </a:lnTo>
                  <a:lnTo>
                    <a:pt x="226" y="197"/>
                  </a:lnTo>
                  <a:lnTo>
                    <a:pt x="166" y="193"/>
                  </a:lnTo>
                  <a:lnTo>
                    <a:pt x="111" y="183"/>
                  </a:lnTo>
                  <a:lnTo>
                    <a:pt x="64" y="169"/>
                  </a:lnTo>
                  <a:lnTo>
                    <a:pt x="30" y="145"/>
                  </a:lnTo>
                  <a:lnTo>
                    <a:pt x="9" y="122"/>
                  </a:lnTo>
                  <a:lnTo>
                    <a:pt x="0" y="98"/>
                  </a:lnTo>
                  <a:close/>
                </a:path>
              </a:pathLst>
            </a:custGeom>
            <a:solidFill>
              <a:srgbClr val="FFFF00">
                <a:alpha val="100000"/>
              </a:srgbClr>
            </a:solidFill>
            <a:ln w="6350" cap="flat" cmpd="sng">
              <a:solidFill>
                <a:schemeClr val="tx2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04" name="Rectangle 244"/>
            <p:cNvSpPr/>
            <p:nvPr/>
          </p:nvSpPr>
          <p:spPr>
            <a:xfrm>
              <a:off x="2504" y="2419"/>
              <a:ext cx="220" cy="1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</a:rPr>
                <a:t>ID4</a:t>
              </a:r>
            </a:p>
          </p:txBody>
        </p:sp>
        <p:sp>
          <p:nvSpPr>
            <p:cNvPr id="39005" name="Freeform 245"/>
            <p:cNvSpPr/>
            <p:nvPr/>
          </p:nvSpPr>
          <p:spPr>
            <a:xfrm>
              <a:off x="2396" y="2616"/>
              <a:ext cx="424" cy="177"/>
            </a:xfrm>
            <a:custGeom>
              <a:avLst/>
              <a:gdLst>
                <a:gd name="txL" fmla="*/ 0 w 451"/>
                <a:gd name="txT" fmla="*/ 0 h 198"/>
                <a:gd name="txR" fmla="*/ 451 w 451"/>
                <a:gd name="txB" fmla="*/ 198 h 198"/>
              </a:gdLst>
              <a:ahLst/>
              <a:cxnLst>
                <a:cxn ang="0">
                  <a:pos x="0" y="46"/>
                </a:cxn>
                <a:cxn ang="0">
                  <a:pos x="8" y="32"/>
                </a:cxn>
                <a:cxn ang="0">
                  <a:pos x="20" y="21"/>
                </a:cxn>
                <a:cxn ang="0">
                  <a:pos x="41" y="13"/>
                </a:cxn>
                <a:cxn ang="0">
                  <a:pos x="71" y="4"/>
                </a:cxn>
                <a:cxn ang="0">
                  <a:pos x="108" y="0"/>
                </a:cxn>
                <a:cxn ang="0">
                  <a:pos x="146" y="0"/>
                </a:cxn>
                <a:cxn ang="0">
                  <a:pos x="185" y="0"/>
                </a:cxn>
                <a:cxn ang="0">
                  <a:pos x="222" y="4"/>
                </a:cxn>
                <a:cxn ang="0">
                  <a:pos x="252" y="13"/>
                </a:cxn>
                <a:cxn ang="0">
                  <a:pos x="274" y="21"/>
                </a:cxn>
                <a:cxn ang="0">
                  <a:pos x="288" y="32"/>
                </a:cxn>
                <a:cxn ang="0">
                  <a:pos x="293" y="46"/>
                </a:cxn>
                <a:cxn ang="0">
                  <a:pos x="288" y="56"/>
                </a:cxn>
                <a:cxn ang="0">
                  <a:pos x="274" y="67"/>
                </a:cxn>
                <a:cxn ang="0">
                  <a:pos x="252" y="78"/>
                </a:cxn>
                <a:cxn ang="0">
                  <a:pos x="222" y="84"/>
                </a:cxn>
                <a:cxn ang="0">
                  <a:pos x="185" y="89"/>
                </a:cxn>
                <a:cxn ang="0">
                  <a:pos x="146" y="90"/>
                </a:cxn>
                <a:cxn ang="0">
                  <a:pos x="108" y="89"/>
                </a:cxn>
                <a:cxn ang="0">
                  <a:pos x="71" y="84"/>
                </a:cxn>
                <a:cxn ang="0">
                  <a:pos x="41" y="78"/>
                </a:cxn>
                <a:cxn ang="0">
                  <a:pos x="20" y="67"/>
                </a:cxn>
                <a:cxn ang="0">
                  <a:pos x="8" y="56"/>
                </a:cxn>
                <a:cxn ang="0">
                  <a:pos x="0" y="46"/>
                </a:cxn>
              </a:cxnLst>
              <a:rect l="txL" t="txT" r="txR" b="txB"/>
              <a:pathLst>
                <a:path w="451" h="198">
                  <a:moveTo>
                    <a:pt x="0" y="99"/>
                  </a:moveTo>
                  <a:lnTo>
                    <a:pt x="9" y="71"/>
                  </a:lnTo>
                  <a:lnTo>
                    <a:pt x="30" y="47"/>
                  </a:lnTo>
                  <a:lnTo>
                    <a:pt x="64" y="28"/>
                  </a:lnTo>
                  <a:lnTo>
                    <a:pt x="111" y="9"/>
                  </a:lnTo>
                  <a:lnTo>
                    <a:pt x="166" y="0"/>
                  </a:lnTo>
                  <a:lnTo>
                    <a:pt x="226" y="0"/>
                  </a:lnTo>
                  <a:lnTo>
                    <a:pt x="285" y="0"/>
                  </a:lnTo>
                  <a:lnTo>
                    <a:pt x="341" y="9"/>
                  </a:lnTo>
                  <a:lnTo>
                    <a:pt x="387" y="28"/>
                  </a:lnTo>
                  <a:lnTo>
                    <a:pt x="421" y="47"/>
                  </a:lnTo>
                  <a:lnTo>
                    <a:pt x="443" y="71"/>
                  </a:lnTo>
                  <a:lnTo>
                    <a:pt x="451" y="99"/>
                  </a:lnTo>
                  <a:lnTo>
                    <a:pt x="443" y="122"/>
                  </a:lnTo>
                  <a:lnTo>
                    <a:pt x="421" y="146"/>
                  </a:lnTo>
                  <a:lnTo>
                    <a:pt x="387" y="169"/>
                  </a:lnTo>
                  <a:lnTo>
                    <a:pt x="341" y="184"/>
                  </a:lnTo>
                  <a:lnTo>
                    <a:pt x="285" y="193"/>
                  </a:lnTo>
                  <a:lnTo>
                    <a:pt x="226" y="198"/>
                  </a:lnTo>
                  <a:lnTo>
                    <a:pt x="166" y="193"/>
                  </a:lnTo>
                  <a:lnTo>
                    <a:pt x="111" y="184"/>
                  </a:lnTo>
                  <a:lnTo>
                    <a:pt x="64" y="169"/>
                  </a:lnTo>
                  <a:lnTo>
                    <a:pt x="30" y="146"/>
                  </a:lnTo>
                  <a:lnTo>
                    <a:pt x="9" y="122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FFFF00">
                <a:alpha val="100000"/>
              </a:srgbClr>
            </a:solidFill>
            <a:ln w="6350" cap="flat" cmpd="sng">
              <a:solidFill>
                <a:schemeClr val="tx2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06" name="Rectangle 246"/>
            <p:cNvSpPr/>
            <p:nvPr/>
          </p:nvSpPr>
          <p:spPr>
            <a:xfrm>
              <a:off x="2504" y="2629"/>
              <a:ext cx="220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</a:rPr>
                <a:t>ID5</a:t>
              </a:r>
            </a:p>
          </p:txBody>
        </p:sp>
        <p:sp>
          <p:nvSpPr>
            <p:cNvPr id="39007" name="Freeform 247"/>
            <p:cNvSpPr/>
            <p:nvPr/>
          </p:nvSpPr>
          <p:spPr>
            <a:xfrm>
              <a:off x="2396" y="3137"/>
              <a:ext cx="424" cy="177"/>
            </a:xfrm>
            <a:custGeom>
              <a:avLst/>
              <a:gdLst>
                <a:gd name="txL" fmla="*/ 0 w 451"/>
                <a:gd name="txT" fmla="*/ 0 h 198"/>
                <a:gd name="txR" fmla="*/ 451 w 451"/>
                <a:gd name="txB" fmla="*/ 198 h 198"/>
              </a:gdLst>
              <a:ahLst/>
              <a:cxnLst>
                <a:cxn ang="0">
                  <a:pos x="0" y="46"/>
                </a:cxn>
                <a:cxn ang="0">
                  <a:pos x="8" y="34"/>
                </a:cxn>
                <a:cxn ang="0">
                  <a:pos x="20" y="24"/>
                </a:cxn>
                <a:cxn ang="0">
                  <a:pos x="41" y="13"/>
                </a:cxn>
                <a:cxn ang="0">
                  <a:pos x="71" y="7"/>
                </a:cxn>
                <a:cxn ang="0">
                  <a:pos x="108" y="4"/>
                </a:cxn>
                <a:cxn ang="0">
                  <a:pos x="146" y="0"/>
                </a:cxn>
                <a:cxn ang="0">
                  <a:pos x="185" y="4"/>
                </a:cxn>
                <a:cxn ang="0">
                  <a:pos x="222" y="7"/>
                </a:cxn>
                <a:cxn ang="0">
                  <a:pos x="252" y="13"/>
                </a:cxn>
                <a:cxn ang="0">
                  <a:pos x="274" y="24"/>
                </a:cxn>
                <a:cxn ang="0">
                  <a:pos x="288" y="34"/>
                </a:cxn>
                <a:cxn ang="0">
                  <a:pos x="293" y="46"/>
                </a:cxn>
                <a:cxn ang="0">
                  <a:pos x="288" y="57"/>
                </a:cxn>
                <a:cxn ang="0">
                  <a:pos x="274" y="69"/>
                </a:cxn>
                <a:cxn ang="0">
                  <a:pos x="252" y="78"/>
                </a:cxn>
                <a:cxn ang="0">
                  <a:pos x="222" y="86"/>
                </a:cxn>
                <a:cxn ang="0">
                  <a:pos x="185" y="90"/>
                </a:cxn>
                <a:cxn ang="0">
                  <a:pos x="146" y="90"/>
                </a:cxn>
                <a:cxn ang="0">
                  <a:pos x="108" y="90"/>
                </a:cxn>
                <a:cxn ang="0">
                  <a:pos x="71" y="86"/>
                </a:cxn>
                <a:cxn ang="0">
                  <a:pos x="41" y="78"/>
                </a:cxn>
                <a:cxn ang="0">
                  <a:pos x="20" y="69"/>
                </a:cxn>
                <a:cxn ang="0">
                  <a:pos x="8" y="57"/>
                </a:cxn>
                <a:cxn ang="0">
                  <a:pos x="0" y="46"/>
                </a:cxn>
              </a:cxnLst>
              <a:rect l="txL" t="txT" r="txR" b="txB"/>
              <a:pathLst>
                <a:path w="451" h="198">
                  <a:moveTo>
                    <a:pt x="0" y="99"/>
                  </a:moveTo>
                  <a:lnTo>
                    <a:pt x="9" y="75"/>
                  </a:lnTo>
                  <a:lnTo>
                    <a:pt x="30" y="52"/>
                  </a:lnTo>
                  <a:lnTo>
                    <a:pt x="64" y="28"/>
                  </a:lnTo>
                  <a:lnTo>
                    <a:pt x="111" y="14"/>
                  </a:lnTo>
                  <a:lnTo>
                    <a:pt x="166" y="4"/>
                  </a:lnTo>
                  <a:lnTo>
                    <a:pt x="226" y="0"/>
                  </a:lnTo>
                  <a:lnTo>
                    <a:pt x="285" y="4"/>
                  </a:lnTo>
                  <a:lnTo>
                    <a:pt x="341" y="14"/>
                  </a:lnTo>
                  <a:lnTo>
                    <a:pt x="387" y="28"/>
                  </a:lnTo>
                  <a:lnTo>
                    <a:pt x="421" y="52"/>
                  </a:lnTo>
                  <a:lnTo>
                    <a:pt x="443" y="75"/>
                  </a:lnTo>
                  <a:lnTo>
                    <a:pt x="451" y="99"/>
                  </a:lnTo>
                  <a:lnTo>
                    <a:pt x="443" y="127"/>
                  </a:lnTo>
                  <a:lnTo>
                    <a:pt x="421" y="150"/>
                  </a:lnTo>
                  <a:lnTo>
                    <a:pt x="387" y="169"/>
                  </a:lnTo>
                  <a:lnTo>
                    <a:pt x="341" y="188"/>
                  </a:lnTo>
                  <a:lnTo>
                    <a:pt x="285" y="198"/>
                  </a:lnTo>
                  <a:lnTo>
                    <a:pt x="226" y="198"/>
                  </a:lnTo>
                  <a:lnTo>
                    <a:pt x="166" y="198"/>
                  </a:lnTo>
                  <a:lnTo>
                    <a:pt x="111" y="188"/>
                  </a:lnTo>
                  <a:lnTo>
                    <a:pt x="64" y="169"/>
                  </a:lnTo>
                  <a:lnTo>
                    <a:pt x="30" y="150"/>
                  </a:lnTo>
                  <a:lnTo>
                    <a:pt x="9" y="127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FFFF00">
                <a:alpha val="100000"/>
              </a:srgbClr>
            </a:solidFill>
            <a:ln w="6350" cap="flat" cmpd="sng">
              <a:solidFill>
                <a:schemeClr val="tx2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08" name="Rectangle 248"/>
            <p:cNvSpPr/>
            <p:nvPr/>
          </p:nvSpPr>
          <p:spPr>
            <a:xfrm>
              <a:off x="2504" y="3150"/>
              <a:ext cx="220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</a:rPr>
                <a:t>ID7</a:t>
              </a:r>
            </a:p>
          </p:txBody>
        </p:sp>
        <p:sp>
          <p:nvSpPr>
            <p:cNvPr id="39009" name="Freeform 249"/>
            <p:cNvSpPr/>
            <p:nvPr/>
          </p:nvSpPr>
          <p:spPr>
            <a:xfrm>
              <a:off x="2396" y="3457"/>
              <a:ext cx="424" cy="175"/>
            </a:xfrm>
            <a:custGeom>
              <a:avLst/>
              <a:gdLst>
                <a:gd name="txL" fmla="*/ 0 w 451"/>
                <a:gd name="txT" fmla="*/ 0 h 197"/>
                <a:gd name="txR" fmla="*/ 451 w 451"/>
                <a:gd name="txB" fmla="*/ 197 h 197"/>
              </a:gdLst>
              <a:ahLst/>
              <a:cxnLst>
                <a:cxn ang="0">
                  <a:pos x="0" y="42"/>
                </a:cxn>
                <a:cxn ang="0">
                  <a:pos x="8" y="31"/>
                </a:cxn>
                <a:cxn ang="0">
                  <a:pos x="20" y="20"/>
                </a:cxn>
                <a:cxn ang="0">
                  <a:pos x="41" y="12"/>
                </a:cxn>
                <a:cxn ang="0">
                  <a:pos x="71" y="6"/>
                </a:cxn>
                <a:cxn ang="0">
                  <a:pos x="108" y="0"/>
                </a:cxn>
                <a:cxn ang="0">
                  <a:pos x="146" y="0"/>
                </a:cxn>
                <a:cxn ang="0">
                  <a:pos x="185" y="0"/>
                </a:cxn>
                <a:cxn ang="0">
                  <a:pos x="222" y="6"/>
                </a:cxn>
                <a:cxn ang="0">
                  <a:pos x="252" y="12"/>
                </a:cxn>
                <a:cxn ang="0">
                  <a:pos x="274" y="20"/>
                </a:cxn>
                <a:cxn ang="0">
                  <a:pos x="288" y="31"/>
                </a:cxn>
                <a:cxn ang="0">
                  <a:pos x="293" y="42"/>
                </a:cxn>
                <a:cxn ang="0">
                  <a:pos x="288" y="53"/>
                </a:cxn>
                <a:cxn ang="0">
                  <a:pos x="274" y="64"/>
                </a:cxn>
                <a:cxn ang="0">
                  <a:pos x="252" y="74"/>
                </a:cxn>
                <a:cxn ang="0">
                  <a:pos x="222" y="81"/>
                </a:cxn>
                <a:cxn ang="0">
                  <a:pos x="185" y="84"/>
                </a:cxn>
                <a:cxn ang="0">
                  <a:pos x="146" y="86"/>
                </a:cxn>
                <a:cxn ang="0">
                  <a:pos x="108" y="84"/>
                </a:cxn>
                <a:cxn ang="0">
                  <a:pos x="71" y="81"/>
                </a:cxn>
                <a:cxn ang="0">
                  <a:pos x="41" y="74"/>
                </a:cxn>
                <a:cxn ang="0">
                  <a:pos x="20" y="64"/>
                </a:cxn>
                <a:cxn ang="0">
                  <a:pos x="8" y="53"/>
                </a:cxn>
                <a:cxn ang="0">
                  <a:pos x="0" y="42"/>
                </a:cxn>
              </a:cxnLst>
              <a:rect l="txL" t="txT" r="txR" b="txB"/>
              <a:pathLst>
                <a:path w="451" h="197">
                  <a:moveTo>
                    <a:pt x="0" y="98"/>
                  </a:moveTo>
                  <a:lnTo>
                    <a:pt x="9" y="70"/>
                  </a:lnTo>
                  <a:lnTo>
                    <a:pt x="30" y="47"/>
                  </a:lnTo>
                  <a:lnTo>
                    <a:pt x="64" y="28"/>
                  </a:lnTo>
                  <a:lnTo>
                    <a:pt x="111" y="14"/>
                  </a:lnTo>
                  <a:lnTo>
                    <a:pt x="166" y="0"/>
                  </a:lnTo>
                  <a:lnTo>
                    <a:pt x="226" y="0"/>
                  </a:lnTo>
                  <a:lnTo>
                    <a:pt x="285" y="0"/>
                  </a:lnTo>
                  <a:lnTo>
                    <a:pt x="341" y="14"/>
                  </a:lnTo>
                  <a:lnTo>
                    <a:pt x="387" y="28"/>
                  </a:lnTo>
                  <a:lnTo>
                    <a:pt x="421" y="47"/>
                  </a:lnTo>
                  <a:lnTo>
                    <a:pt x="443" y="70"/>
                  </a:lnTo>
                  <a:lnTo>
                    <a:pt x="451" y="98"/>
                  </a:lnTo>
                  <a:lnTo>
                    <a:pt x="443" y="122"/>
                  </a:lnTo>
                  <a:lnTo>
                    <a:pt x="421" y="146"/>
                  </a:lnTo>
                  <a:lnTo>
                    <a:pt x="387" y="169"/>
                  </a:lnTo>
                  <a:lnTo>
                    <a:pt x="341" y="183"/>
                  </a:lnTo>
                  <a:lnTo>
                    <a:pt x="285" y="193"/>
                  </a:lnTo>
                  <a:lnTo>
                    <a:pt x="226" y="197"/>
                  </a:lnTo>
                  <a:lnTo>
                    <a:pt x="166" y="193"/>
                  </a:lnTo>
                  <a:lnTo>
                    <a:pt x="111" y="183"/>
                  </a:lnTo>
                  <a:lnTo>
                    <a:pt x="64" y="169"/>
                  </a:lnTo>
                  <a:lnTo>
                    <a:pt x="30" y="146"/>
                  </a:lnTo>
                  <a:lnTo>
                    <a:pt x="9" y="122"/>
                  </a:lnTo>
                  <a:lnTo>
                    <a:pt x="0" y="98"/>
                  </a:lnTo>
                  <a:close/>
                </a:path>
              </a:pathLst>
            </a:custGeom>
            <a:solidFill>
              <a:srgbClr val="FFFF00">
                <a:alpha val="100000"/>
              </a:srgbClr>
            </a:solidFill>
            <a:ln w="6350" cap="flat" cmpd="sng">
              <a:solidFill>
                <a:schemeClr val="tx2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10" name="Rectangle 250"/>
            <p:cNvSpPr/>
            <p:nvPr/>
          </p:nvSpPr>
          <p:spPr>
            <a:xfrm>
              <a:off x="2504" y="3468"/>
              <a:ext cx="220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</a:rPr>
                <a:t>ID9</a:t>
              </a:r>
            </a:p>
          </p:txBody>
        </p:sp>
        <p:sp>
          <p:nvSpPr>
            <p:cNvPr id="39011" name="Freeform 251"/>
            <p:cNvSpPr/>
            <p:nvPr/>
          </p:nvSpPr>
          <p:spPr>
            <a:xfrm>
              <a:off x="2396" y="3666"/>
              <a:ext cx="424" cy="177"/>
            </a:xfrm>
            <a:custGeom>
              <a:avLst/>
              <a:gdLst>
                <a:gd name="txL" fmla="*/ 0 w 451"/>
                <a:gd name="txT" fmla="*/ 0 h 198"/>
                <a:gd name="txR" fmla="*/ 451 w 451"/>
                <a:gd name="txB" fmla="*/ 198 h 198"/>
              </a:gdLst>
              <a:ahLst/>
              <a:cxnLst>
                <a:cxn ang="0">
                  <a:pos x="0" y="46"/>
                </a:cxn>
                <a:cxn ang="0">
                  <a:pos x="8" y="32"/>
                </a:cxn>
                <a:cxn ang="0">
                  <a:pos x="20" y="21"/>
                </a:cxn>
                <a:cxn ang="0">
                  <a:pos x="41" y="13"/>
                </a:cxn>
                <a:cxn ang="0">
                  <a:pos x="71" y="7"/>
                </a:cxn>
                <a:cxn ang="0">
                  <a:pos x="108" y="0"/>
                </a:cxn>
                <a:cxn ang="0">
                  <a:pos x="146" y="0"/>
                </a:cxn>
                <a:cxn ang="0">
                  <a:pos x="185" y="0"/>
                </a:cxn>
                <a:cxn ang="0">
                  <a:pos x="222" y="7"/>
                </a:cxn>
                <a:cxn ang="0">
                  <a:pos x="252" y="13"/>
                </a:cxn>
                <a:cxn ang="0">
                  <a:pos x="274" y="21"/>
                </a:cxn>
                <a:cxn ang="0">
                  <a:pos x="288" y="32"/>
                </a:cxn>
                <a:cxn ang="0">
                  <a:pos x="293" y="46"/>
                </a:cxn>
                <a:cxn ang="0">
                  <a:pos x="288" y="56"/>
                </a:cxn>
                <a:cxn ang="0">
                  <a:pos x="274" y="67"/>
                </a:cxn>
                <a:cxn ang="0">
                  <a:pos x="252" y="78"/>
                </a:cxn>
                <a:cxn ang="0">
                  <a:pos x="222" y="84"/>
                </a:cxn>
                <a:cxn ang="0">
                  <a:pos x="185" y="89"/>
                </a:cxn>
                <a:cxn ang="0">
                  <a:pos x="146" y="90"/>
                </a:cxn>
                <a:cxn ang="0">
                  <a:pos x="108" y="89"/>
                </a:cxn>
                <a:cxn ang="0">
                  <a:pos x="71" y="84"/>
                </a:cxn>
                <a:cxn ang="0">
                  <a:pos x="41" y="78"/>
                </a:cxn>
                <a:cxn ang="0">
                  <a:pos x="20" y="67"/>
                </a:cxn>
                <a:cxn ang="0">
                  <a:pos x="8" y="56"/>
                </a:cxn>
                <a:cxn ang="0">
                  <a:pos x="0" y="46"/>
                </a:cxn>
              </a:cxnLst>
              <a:rect l="txL" t="txT" r="txR" b="txB"/>
              <a:pathLst>
                <a:path w="451" h="198">
                  <a:moveTo>
                    <a:pt x="0" y="99"/>
                  </a:moveTo>
                  <a:lnTo>
                    <a:pt x="9" y="71"/>
                  </a:lnTo>
                  <a:lnTo>
                    <a:pt x="30" y="47"/>
                  </a:lnTo>
                  <a:lnTo>
                    <a:pt x="64" y="28"/>
                  </a:lnTo>
                  <a:lnTo>
                    <a:pt x="111" y="14"/>
                  </a:lnTo>
                  <a:lnTo>
                    <a:pt x="166" y="0"/>
                  </a:lnTo>
                  <a:lnTo>
                    <a:pt x="226" y="0"/>
                  </a:lnTo>
                  <a:lnTo>
                    <a:pt x="285" y="0"/>
                  </a:lnTo>
                  <a:lnTo>
                    <a:pt x="341" y="14"/>
                  </a:lnTo>
                  <a:lnTo>
                    <a:pt x="387" y="28"/>
                  </a:lnTo>
                  <a:lnTo>
                    <a:pt x="421" y="47"/>
                  </a:lnTo>
                  <a:lnTo>
                    <a:pt x="443" y="71"/>
                  </a:lnTo>
                  <a:lnTo>
                    <a:pt x="451" y="99"/>
                  </a:lnTo>
                  <a:lnTo>
                    <a:pt x="443" y="122"/>
                  </a:lnTo>
                  <a:lnTo>
                    <a:pt x="421" y="146"/>
                  </a:lnTo>
                  <a:lnTo>
                    <a:pt x="387" y="170"/>
                  </a:lnTo>
                  <a:lnTo>
                    <a:pt x="341" y="184"/>
                  </a:lnTo>
                  <a:lnTo>
                    <a:pt x="285" y="193"/>
                  </a:lnTo>
                  <a:lnTo>
                    <a:pt x="226" y="198"/>
                  </a:lnTo>
                  <a:lnTo>
                    <a:pt x="166" y="193"/>
                  </a:lnTo>
                  <a:lnTo>
                    <a:pt x="111" y="184"/>
                  </a:lnTo>
                  <a:lnTo>
                    <a:pt x="64" y="170"/>
                  </a:lnTo>
                  <a:lnTo>
                    <a:pt x="30" y="146"/>
                  </a:lnTo>
                  <a:lnTo>
                    <a:pt x="9" y="122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FFFF00">
                <a:alpha val="100000"/>
              </a:srgbClr>
            </a:solidFill>
            <a:ln w="6350" cap="flat" cmpd="sng">
              <a:solidFill>
                <a:schemeClr val="tx2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12" name="Rectangle 252"/>
            <p:cNvSpPr/>
            <p:nvPr/>
          </p:nvSpPr>
          <p:spPr>
            <a:xfrm>
              <a:off x="2472" y="3679"/>
              <a:ext cx="289" cy="1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</a:rPr>
                <a:t>ID10</a:t>
              </a:r>
            </a:p>
          </p:txBody>
        </p:sp>
        <p:sp>
          <p:nvSpPr>
            <p:cNvPr id="39013" name="Freeform 253"/>
            <p:cNvSpPr/>
            <p:nvPr/>
          </p:nvSpPr>
          <p:spPr>
            <a:xfrm>
              <a:off x="2396" y="3872"/>
              <a:ext cx="424" cy="176"/>
            </a:xfrm>
            <a:custGeom>
              <a:avLst/>
              <a:gdLst>
                <a:gd name="txL" fmla="*/ 0 w 451"/>
                <a:gd name="txT" fmla="*/ 0 h 197"/>
                <a:gd name="txR" fmla="*/ 451 w 451"/>
                <a:gd name="txB" fmla="*/ 197 h 197"/>
              </a:gdLst>
              <a:ahLst/>
              <a:cxnLst>
                <a:cxn ang="0">
                  <a:pos x="0" y="45"/>
                </a:cxn>
                <a:cxn ang="0">
                  <a:pos x="8" y="34"/>
                </a:cxn>
                <a:cxn ang="0">
                  <a:pos x="20" y="23"/>
                </a:cxn>
                <a:cxn ang="0">
                  <a:pos x="41" y="13"/>
                </a:cxn>
                <a:cxn ang="0">
                  <a:pos x="71" y="7"/>
                </a:cxn>
                <a:cxn ang="0">
                  <a:pos x="108" y="4"/>
                </a:cxn>
                <a:cxn ang="0">
                  <a:pos x="146" y="0"/>
                </a:cxn>
                <a:cxn ang="0">
                  <a:pos x="185" y="4"/>
                </a:cxn>
                <a:cxn ang="0">
                  <a:pos x="222" y="7"/>
                </a:cxn>
                <a:cxn ang="0">
                  <a:pos x="252" y="13"/>
                </a:cxn>
                <a:cxn ang="0">
                  <a:pos x="274" y="23"/>
                </a:cxn>
                <a:cxn ang="0">
                  <a:pos x="288" y="34"/>
                </a:cxn>
                <a:cxn ang="0">
                  <a:pos x="293" y="45"/>
                </a:cxn>
                <a:cxn ang="0">
                  <a:pos x="288" y="56"/>
                </a:cxn>
                <a:cxn ang="0">
                  <a:pos x="274" y="69"/>
                </a:cxn>
                <a:cxn ang="0">
                  <a:pos x="252" y="77"/>
                </a:cxn>
                <a:cxn ang="0">
                  <a:pos x="222" y="86"/>
                </a:cxn>
                <a:cxn ang="0">
                  <a:pos x="185" y="89"/>
                </a:cxn>
                <a:cxn ang="0">
                  <a:pos x="146" y="89"/>
                </a:cxn>
                <a:cxn ang="0">
                  <a:pos x="108" y="89"/>
                </a:cxn>
                <a:cxn ang="0">
                  <a:pos x="71" y="86"/>
                </a:cxn>
                <a:cxn ang="0">
                  <a:pos x="41" y="77"/>
                </a:cxn>
                <a:cxn ang="0">
                  <a:pos x="20" y="69"/>
                </a:cxn>
                <a:cxn ang="0">
                  <a:pos x="8" y="56"/>
                </a:cxn>
                <a:cxn ang="0">
                  <a:pos x="0" y="45"/>
                </a:cxn>
              </a:cxnLst>
              <a:rect l="txL" t="txT" r="txR" b="txB"/>
              <a:pathLst>
                <a:path w="451" h="197">
                  <a:moveTo>
                    <a:pt x="0" y="99"/>
                  </a:moveTo>
                  <a:lnTo>
                    <a:pt x="9" y="75"/>
                  </a:lnTo>
                  <a:lnTo>
                    <a:pt x="30" y="52"/>
                  </a:lnTo>
                  <a:lnTo>
                    <a:pt x="64" y="28"/>
                  </a:lnTo>
                  <a:lnTo>
                    <a:pt x="111" y="14"/>
                  </a:lnTo>
                  <a:lnTo>
                    <a:pt x="166" y="4"/>
                  </a:lnTo>
                  <a:lnTo>
                    <a:pt x="226" y="0"/>
                  </a:lnTo>
                  <a:lnTo>
                    <a:pt x="285" y="4"/>
                  </a:lnTo>
                  <a:lnTo>
                    <a:pt x="341" y="14"/>
                  </a:lnTo>
                  <a:lnTo>
                    <a:pt x="387" y="28"/>
                  </a:lnTo>
                  <a:lnTo>
                    <a:pt x="421" y="52"/>
                  </a:lnTo>
                  <a:lnTo>
                    <a:pt x="443" y="75"/>
                  </a:lnTo>
                  <a:lnTo>
                    <a:pt x="451" y="99"/>
                  </a:lnTo>
                  <a:lnTo>
                    <a:pt x="443" y="127"/>
                  </a:lnTo>
                  <a:lnTo>
                    <a:pt x="421" y="150"/>
                  </a:lnTo>
                  <a:lnTo>
                    <a:pt x="387" y="169"/>
                  </a:lnTo>
                  <a:lnTo>
                    <a:pt x="341" y="188"/>
                  </a:lnTo>
                  <a:lnTo>
                    <a:pt x="285" y="197"/>
                  </a:lnTo>
                  <a:lnTo>
                    <a:pt x="226" y="197"/>
                  </a:lnTo>
                  <a:lnTo>
                    <a:pt x="166" y="197"/>
                  </a:lnTo>
                  <a:lnTo>
                    <a:pt x="111" y="188"/>
                  </a:lnTo>
                  <a:lnTo>
                    <a:pt x="64" y="169"/>
                  </a:lnTo>
                  <a:lnTo>
                    <a:pt x="30" y="150"/>
                  </a:lnTo>
                  <a:lnTo>
                    <a:pt x="9" y="127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FFFF00">
                <a:alpha val="100000"/>
              </a:srgbClr>
            </a:solidFill>
            <a:ln w="6350" cap="flat" cmpd="sng">
              <a:solidFill>
                <a:schemeClr val="tx2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14" name="Rectangle 254"/>
            <p:cNvSpPr/>
            <p:nvPr/>
          </p:nvSpPr>
          <p:spPr>
            <a:xfrm>
              <a:off x="2472" y="3886"/>
              <a:ext cx="289" cy="1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</a:rPr>
                <a:t>ID11</a:t>
              </a:r>
            </a:p>
          </p:txBody>
        </p:sp>
        <p:sp>
          <p:nvSpPr>
            <p:cNvPr id="39015" name="Rectangle 255"/>
            <p:cNvSpPr/>
            <p:nvPr/>
          </p:nvSpPr>
          <p:spPr>
            <a:xfrm>
              <a:off x="3100" y="1364"/>
              <a:ext cx="410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chemeClr val="tx2"/>
                  </a:solidFill>
                </a:rPr>
                <a:t>文件名</a:t>
              </a:r>
            </a:p>
          </p:txBody>
        </p:sp>
        <p:sp>
          <p:nvSpPr>
            <p:cNvPr id="39016" name="Rectangle 256"/>
            <p:cNvSpPr/>
            <p:nvPr/>
          </p:nvSpPr>
          <p:spPr>
            <a:xfrm>
              <a:off x="3683" y="1367"/>
              <a:ext cx="152" cy="1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</a:rPr>
                <a:t>ID</a:t>
              </a:r>
            </a:p>
          </p:txBody>
        </p:sp>
        <p:sp>
          <p:nvSpPr>
            <p:cNvPr id="39017" name="Rectangle 257"/>
            <p:cNvSpPr/>
            <p:nvPr/>
          </p:nvSpPr>
          <p:spPr>
            <a:xfrm>
              <a:off x="3621" y="1549"/>
              <a:ext cx="263" cy="210"/>
            </a:xfrm>
            <a:prstGeom prst="rect">
              <a:avLst/>
            </a:prstGeom>
            <a:solidFill>
              <a:srgbClr val="00FF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9018" name="Rectangle 258"/>
            <p:cNvSpPr/>
            <p:nvPr/>
          </p:nvSpPr>
          <p:spPr>
            <a:xfrm>
              <a:off x="3716" y="1579"/>
              <a:ext cx="6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39019" name="Rectangle 259"/>
            <p:cNvSpPr/>
            <p:nvPr/>
          </p:nvSpPr>
          <p:spPr>
            <a:xfrm>
              <a:off x="2981" y="1549"/>
              <a:ext cx="640" cy="210"/>
            </a:xfrm>
            <a:prstGeom prst="rect">
              <a:avLst/>
            </a:prstGeom>
            <a:solidFill>
              <a:srgbClr val="00FF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9020" name="Rectangle 260"/>
            <p:cNvSpPr/>
            <p:nvPr/>
          </p:nvSpPr>
          <p:spPr>
            <a:xfrm>
              <a:off x="3024" y="1579"/>
              <a:ext cx="479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</a:rPr>
                <a:t>Tu-Lide</a:t>
              </a:r>
            </a:p>
          </p:txBody>
        </p:sp>
        <p:sp>
          <p:nvSpPr>
            <p:cNvPr id="39021" name="Rectangle 261"/>
            <p:cNvSpPr/>
            <p:nvPr/>
          </p:nvSpPr>
          <p:spPr>
            <a:xfrm>
              <a:off x="3621" y="1759"/>
              <a:ext cx="263" cy="210"/>
            </a:xfrm>
            <a:prstGeom prst="rect">
              <a:avLst/>
            </a:prstGeom>
            <a:solidFill>
              <a:srgbClr val="00FF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9022" name="Rectangle 262"/>
            <p:cNvSpPr/>
            <p:nvPr/>
          </p:nvSpPr>
          <p:spPr>
            <a:xfrm>
              <a:off x="3716" y="1788"/>
              <a:ext cx="68" cy="1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</a:rPr>
                <a:t>8</a:t>
              </a:r>
            </a:p>
          </p:txBody>
        </p:sp>
        <p:sp>
          <p:nvSpPr>
            <p:cNvPr id="39023" name="Rectangle 263"/>
            <p:cNvSpPr/>
            <p:nvPr/>
          </p:nvSpPr>
          <p:spPr>
            <a:xfrm>
              <a:off x="2981" y="1759"/>
              <a:ext cx="640" cy="210"/>
            </a:xfrm>
            <a:prstGeom prst="rect">
              <a:avLst/>
            </a:prstGeom>
            <a:solidFill>
              <a:srgbClr val="00FF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9024" name="Rectangle 264"/>
            <p:cNvSpPr/>
            <p:nvPr/>
          </p:nvSpPr>
          <p:spPr>
            <a:xfrm>
              <a:off x="3024" y="1788"/>
              <a:ext cx="357" cy="1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</a:rPr>
                <a:t>Tu-Qi</a:t>
              </a:r>
            </a:p>
          </p:txBody>
        </p:sp>
        <p:sp>
          <p:nvSpPr>
            <p:cNvPr id="39025" name="Rectangle 265"/>
            <p:cNvSpPr/>
            <p:nvPr/>
          </p:nvSpPr>
          <p:spPr>
            <a:xfrm>
              <a:off x="3064" y="1994"/>
              <a:ext cx="723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chemeClr val="tx2"/>
                  </a:solidFill>
                </a:rPr>
                <a:t>根目录</a:t>
              </a:r>
              <a:r>
                <a:rPr lang="en-US" altLang="zh-CN" sz="1800" b="1" dirty="0">
                  <a:solidFill>
                    <a:schemeClr val="tx2"/>
                  </a:solidFill>
                </a:rPr>
                <a:t>(ID2)</a:t>
              </a:r>
            </a:p>
          </p:txBody>
        </p:sp>
        <p:sp>
          <p:nvSpPr>
            <p:cNvPr id="39026" name="Rectangle 266"/>
            <p:cNvSpPr/>
            <p:nvPr/>
          </p:nvSpPr>
          <p:spPr>
            <a:xfrm>
              <a:off x="4240" y="1679"/>
              <a:ext cx="411" cy="1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chemeClr val="tx2"/>
                  </a:solidFill>
                </a:rPr>
                <a:t>文件名</a:t>
              </a:r>
            </a:p>
          </p:txBody>
        </p:sp>
        <p:sp>
          <p:nvSpPr>
            <p:cNvPr id="39027" name="Rectangle 267"/>
            <p:cNvSpPr/>
            <p:nvPr/>
          </p:nvSpPr>
          <p:spPr>
            <a:xfrm>
              <a:off x="4837" y="1683"/>
              <a:ext cx="152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</a:rPr>
                <a:t>ID</a:t>
              </a:r>
            </a:p>
          </p:txBody>
        </p:sp>
        <p:sp>
          <p:nvSpPr>
            <p:cNvPr id="39028" name="Rectangle 268"/>
            <p:cNvSpPr/>
            <p:nvPr/>
          </p:nvSpPr>
          <p:spPr>
            <a:xfrm>
              <a:off x="4772" y="2280"/>
              <a:ext cx="264" cy="210"/>
            </a:xfrm>
            <a:prstGeom prst="rect">
              <a:avLst/>
            </a:prstGeom>
            <a:solidFill>
              <a:srgbClr val="00FF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9029" name="Rectangle 269"/>
            <p:cNvSpPr/>
            <p:nvPr/>
          </p:nvSpPr>
          <p:spPr>
            <a:xfrm>
              <a:off x="4868" y="2307"/>
              <a:ext cx="6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39030" name="Rectangle 270"/>
            <p:cNvSpPr/>
            <p:nvPr/>
          </p:nvSpPr>
          <p:spPr>
            <a:xfrm>
              <a:off x="4104" y="2280"/>
              <a:ext cx="668" cy="210"/>
            </a:xfrm>
            <a:prstGeom prst="rect">
              <a:avLst/>
            </a:prstGeom>
            <a:solidFill>
              <a:srgbClr val="00FF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9031" name="Rectangle 271"/>
            <p:cNvSpPr/>
            <p:nvPr/>
          </p:nvSpPr>
          <p:spPr>
            <a:xfrm>
              <a:off x="4148" y="2307"/>
              <a:ext cx="525" cy="154"/>
            </a:xfrm>
            <a:prstGeom prst="rect">
              <a:avLst/>
            </a:prstGeom>
            <a:solidFill>
              <a:srgbClr val="00FFFF"/>
            </a:solidFill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</a:rPr>
                <a:t>Products</a:t>
              </a:r>
            </a:p>
          </p:txBody>
        </p:sp>
        <p:sp>
          <p:nvSpPr>
            <p:cNvPr id="39032" name="Rectangle 272"/>
            <p:cNvSpPr/>
            <p:nvPr/>
          </p:nvSpPr>
          <p:spPr>
            <a:xfrm>
              <a:off x="4772" y="2490"/>
              <a:ext cx="264" cy="210"/>
            </a:xfrm>
            <a:prstGeom prst="rect">
              <a:avLst/>
            </a:prstGeom>
            <a:solidFill>
              <a:srgbClr val="00FF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9033" name="Rectangle 273"/>
            <p:cNvSpPr/>
            <p:nvPr/>
          </p:nvSpPr>
          <p:spPr>
            <a:xfrm>
              <a:off x="4868" y="2519"/>
              <a:ext cx="6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39034" name="Rectangle 274"/>
            <p:cNvSpPr/>
            <p:nvPr/>
          </p:nvSpPr>
          <p:spPr>
            <a:xfrm>
              <a:off x="4104" y="2490"/>
              <a:ext cx="668" cy="210"/>
            </a:xfrm>
            <a:prstGeom prst="rect">
              <a:avLst/>
            </a:prstGeom>
            <a:solidFill>
              <a:srgbClr val="00FF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9035" name="Rectangle 275"/>
            <p:cNvSpPr/>
            <p:nvPr/>
          </p:nvSpPr>
          <p:spPr>
            <a:xfrm>
              <a:off x="4148" y="2519"/>
              <a:ext cx="403" cy="1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</a:rPr>
                <a:t>Rooms</a:t>
              </a:r>
            </a:p>
          </p:txBody>
        </p:sp>
        <p:sp>
          <p:nvSpPr>
            <p:cNvPr id="39036" name="Rectangle 276"/>
            <p:cNvSpPr/>
            <p:nvPr/>
          </p:nvSpPr>
          <p:spPr>
            <a:xfrm>
              <a:off x="3972" y="2729"/>
              <a:ext cx="1202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</a:rPr>
                <a:t>Tu-Lide</a:t>
              </a:r>
              <a:r>
                <a:rPr lang="zh-CN" altLang="en-US" sz="1800" b="1" dirty="0">
                  <a:solidFill>
                    <a:schemeClr val="tx2"/>
                  </a:solidFill>
                </a:rPr>
                <a:t>的目录</a:t>
              </a:r>
              <a:r>
                <a:rPr lang="en-US" altLang="zh-CN" sz="1800" b="1" dirty="0">
                  <a:solidFill>
                    <a:schemeClr val="tx2"/>
                  </a:solidFill>
                </a:rPr>
                <a:t>(ID3)</a:t>
              </a:r>
            </a:p>
          </p:txBody>
        </p:sp>
        <p:sp>
          <p:nvSpPr>
            <p:cNvPr id="39037" name="Rectangle 277"/>
            <p:cNvSpPr/>
            <p:nvPr/>
          </p:nvSpPr>
          <p:spPr>
            <a:xfrm>
              <a:off x="4772" y="1860"/>
              <a:ext cx="264" cy="210"/>
            </a:xfrm>
            <a:prstGeom prst="rect">
              <a:avLst/>
            </a:prstGeom>
            <a:solidFill>
              <a:srgbClr val="00FF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9038" name="Rectangle 278"/>
            <p:cNvSpPr/>
            <p:nvPr/>
          </p:nvSpPr>
          <p:spPr>
            <a:xfrm>
              <a:off x="4868" y="1889"/>
              <a:ext cx="6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39039" name="Rectangle 279"/>
            <p:cNvSpPr/>
            <p:nvPr/>
          </p:nvSpPr>
          <p:spPr>
            <a:xfrm>
              <a:off x="4104" y="1860"/>
              <a:ext cx="668" cy="210"/>
            </a:xfrm>
            <a:prstGeom prst="rect">
              <a:avLst/>
            </a:prstGeom>
            <a:solidFill>
              <a:srgbClr val="00FF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9040" name="Rectangle 280"/>
            <p:cNvSpPr/>
            <p:nvPr/>
          </p:nvSpPr>
          <p:spPr>
            <a:xfrm>
              <a:off x="4148" y="1889"/>
              <a:ext cx="525" cy="155"/>
            </a:xfrm>
            <a:prstGeom prst="rect">
              <a:avLst/>
            </a:prstGeom>
            <a:solidFill>
              <a:srgbClr val="00FFFF"/>
            </a:solidFill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</a:rPr>
                <a:t>Software</a:t>
              </a:r>
            </a:p>
          </p:txBody>
        </p:sp>
        <p:sp>
          <p:nvSpPr>
            <p:cNvPr id="39041" name="Rectangle 281"/>
            <p:cNvSpPr/>
            <p:nvPr/>
          </p:nvSpPr>
          <p:spPr>
            <a:xfrm>
              <a:off x="4772" y="2070"/>
              <a:ext cx="264" cy="210"/>
            </a:xfrm>
            <a:prstGeom prst="rect">
              <a:avLst/>
            </a:prstGeom>
            <a:solidFill>
              <a:srgbClr val="00FF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9042" name="Rectangle 282"/>
            <p:cNvSpPr/>
            <p:nvPr/>
          </p:nvSpPr>
          <p:spPr>
            <a:xfrm>
              <a:off x="4868" y="2100"/>
              <a:ext cx="6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39043" name="Rectangle 283"/>
            <p:cNvSpPr/>
            <p:nvPr/>
          </p:nvSpPr>
          <p:spPr>
            <a:xfrm>
              <a:off x="4104" y="2070"/>
              <a:ext cx="668" cy="210"/>
            </a:xfrm>
            <a:prstGeom prst="rect">
              <a:avLst/>
            </a:prstGeom>
            <a:solidFill>
              <a:srgbClr val="00FF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9044" name="Rectangle 284"/>
            <p:cNvSpPr/>
            <p:nvPr/>
          </p:nvSpPr>
          <p:spPr>
            <a:xfrm>
              <a:off x="4148" y="2100"/>
              <a:ext cx="319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</a:rPr>
                <a:t>Tools</a:t>
              </a:r>
            </a:p>
          </p:txBody>
        </p:sp>
        <p:sp>
          <p:nvSpPr>
            <p:cNvPr id="39045" name="Rectangle 285"/>
            <p:cNvSpPr/>
            <p:nvPr/>
          </p:nvSpPr>
          <p:spPr>
            <a:xfrm>
              <a:off x="4396" y="2885"/>
              <a:ext cx="411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chemeClr val="tx2"/>
                  </a:solidFill>
                </a:rPr>
                <a:t>文件名</a:t>
              </a:r>
            </a:p>
          </p:txBody>
        </p:sp>
        <p:sp>
          <p:nvSpPr>
            <p:cNvPr id="39046" name="Rectangle 286"/>
            <p:cNvSpPr/>
            <p:nvPr/>
          </p:nvSpPr>
          <p:spPr>
            <a:xfrm>
              <a:off x="4992" y="2889"/>
              <a:ext cx="152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</a:rPr>
                <a:t>ID</a:t>
              </a:r>
            </a:p>
          </p:txBody>
        </p:sp>
        <p:sp>
          <p:nvSpPr>
            <p:cNvPr id="39047" name="Rectangle 287"/>
            <p:cNvSpPr/>
            <p:nvPr/>
          </p:nvSpPr>
          <p:spPr>
            <a:xfrm>
              <a:off x="4216" y="3519"/>
              <a:ext cx="1042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</a:rPr>
                <a:t>Tools</a:t>
              </a:r>
              <a:r>
                <a:rPr lang="zh-CN" altLang="en-US" sz="1800" b="1" dirty="0">
                  <a:solidFill>
                    <a:schemeClr val="tx2"/>
                  </a:solidFill>
                </a:rPr>
                <a:t>的目录</a:t>
              </a:r>
              <a:r>
                <a:rPr lang="en-US" altLang="zh-CN" sz="1800" b="1" dirty="0">
                  <a:solidFill>
                    <a:schemeClr val="tx2"/>
                  </a:solidFill>
                </a:rPr>
                <a:t>(ID6)</a:t>
              </a:r>
            </a:p>
          </p:txBody>
        </p:sp>
        <p:sp>
          <p:nvSpPr>
            <p:cNvPr id="39048" name="Rectangle 288"/>
            <p:cNvSpPr/>
            <p:nvPr/>
          </p:nvSpPr>
          <p:spPr>
            <a:xfrm>
              <a:off x="4928" y="3069"/>
              <a:ext cx="264" cy="211"/>
            </a:xfrm>
            <a:prstGeom prst="rect">
              <a:avLst/>
            </a:prstGeom>
            <a:solidFill>
              <a:srgbClr val="00FF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9049" name="Rectangle 289"/>
            <p:cNvSpPr/>
            <p:nvPr/>
          </p:nvSpPr>
          <p:spPr>
            <a:xfrm>
              <a:off x="4993" y="3099"/>
              <a:ext cx="137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</a:rPr>
                <a:t>11</a:t>
              </a:r>
            </a:p>
          </p:txBody>
        </p:sp>
        <p:sp>
          <p:nvSpPr>
            <p:cNvPr id="39050" name="Rectangle 290"/>
            <p:cNvSpPr/>
            <p:nvPr/>
          </p:nvSpPr>
          <p:spPr>
            <a:xfrm>
              <a:off x="4260" y="3069"/>
              <a:ext cx="668" cy="211"/>
            </a:xfrm>
            <a:prstGeom prst="rect">
              <a:avLst/>
            </a:prstGeom>
            <a:solidFill>
              <a:srgbClr val="00FF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9051" name="Rectangle 291"/>
            <p:cNvSpPr/>
            <p:nvPr/>
          </p:nvSpPr>
          <p:spPr>
            <a:xfrm>
              <a:off x="4304" y="3099"/>
              <a:ext cx="395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</a:rPr>
                <a:t>SA-SD</a:t>
              </a:r>
            </a:p>
          </p:txBody>
        </p:sp>
        <p:sp>
          <p:nvSpPr>
            <p:cNvPr id="39052" name="Rectangle 292"/>
            <p:cNvSpPr/>
            <p:nvPr/>
          </p:nvSpPr>
          <p:spPr>
            <a:xfrm>
              <a:off x="4928" y="3280"/>
              <a:ext cx="264" cy="210"/>
            </a:xfrm>
            <a:prstGeom prst="rect">
              <a:avLst/>
            </a:prstGeom>
            <a:solidFill>
              <a:srgbClr val="00FF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9053" name="Rectangle 293"/>
            <p:cNvSpPr/>
            <p:nvPr/>
          </p:nvSpPr>
          <p:spPr>
            <a:xfrm>
              <a:off x="4993" y="3309"/>
              <a:ext cx="137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</a:rPr>
                <a:t>10</a:t>
              </a:r>
            </a:p>
          </p:txBody>
        </p:sp>
        <p:sp>
          <p:nvSpPr>
            <p:cNvPr id="39054" name="Rectangle 294"/>
            <p:cNvSpPr/>
            <p:nvPr/>
          </p:nvSpPr>
          <p:spPr>
            <a:xfrm>
              <a:off x="4260" y="3280"/>
              <a:ext cx="668" cy="210"/>
            </a:xfrm>
            <a:prstGeom prst="rect">
              <a:avLst/>
            </a:prstGeom>
            <a:solidFill>
              <a:srgbClr val="00FF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9055" name="Rectangle 295"/>
            <p:cNvSpPr/>
            <p:nvPr/>
          </p:nvSpPr>
          <p:spPr>
            <a:xfrm>
              <a:off x="4304" y="3310"/>
              <a:ext cx="403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</a:rPr>
                <a:t>Univer</a:t>
              </a:r>
            </a:p>
          </p:txBody>
        </p:sp>
        <p:sp>
          <p:nvSpPr>
            <p:cNvPr id="39056" name="Rectangle 296"/>
            <p:cNvSpPr/>
            <p:nvPr/>
          </p:nvSpPr>
          <p:spPr>
            <a:xfrm>
              <a:off x="3169" y="3150"/>
              <a:ext cx="411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chemeClr val="tx2"/>
                  </a:solidFill>
                </a:rPr>
                <a:t>文件名</a:t>
              </a:r>
            </a:p>
          </p:txBody>
        </p:sp>
        <p:sp>
          <p:nvSpPr>
            <p:cNvPr id="39057" name="Rectangle 297"/>
            <p:cNvSpPr/>
            <p:nvPr/>
          </p:nvSpPr>
          <p:spPr>
            <a:xfrm>
              <a:off x="3795" y="3150"/>
              <a:ext cx="152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</a:rPr>
                <a:t>ID</a:t>
              </a:r>
            </a:p>
          </p:txBody>
        </p:sp>
        <p:sp>
          <p:nvSpPr>
            <p:cNvPr id="39058" name="Rectangle 298"/>
            <p:cNvSpPr/>
            <p:nvPr/>
          </p:nvSpPr>
          <p:spPr>
            <a:xfrm>
              <a:off x="3732" y="3540"/>
              <a:ext cx="268" cy="210"/>
            </a:xfrm>
            <a:prstGeom prst="rect">
              <a:avLst/>
            </a:prstGeom>
            <a:solidFill>
              <a:srgbClr val="00FF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9059" name="Rectangle 299"/>
            <p:cNvSpPr/>
            <p:nvPr/>
          </p:nvSpPr>
          <p:spPr>
            <a:xfrm>
              <a:off x="3795" y="3570"/>
              <a:ext cx="137" cy="1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</a:rPr>
                <a:t>10</a:t>
              </a:r>
            </a:p>
          </p:txBody>
        </p:sp>
        <p:sp>
          <p:nvSpPr>
            <p:cNvPr id="39060" name="Rectangle 300"/>
            <p:cNvSpPr/>
            <p:nvPr/>
          </p:nvSpPr>
          <p:spPr>
            <a:xfrm>
              <a:off x="2981" y="3540"/>
              <a:ext cx="751" cy="210"/>
            </a:xfrm>
            <a:prstGeom prst="rect">
              <a:avLst/>
            </a:prstGeom>
            <a:solidFill>
              <a:srgbClr val="00FF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9061" name="Rectangle 301"/>
            <p:cNvSpPr/>
            <p:nvPr/>
          </p:nvSpPr>
          <p:spPr>
            <a:xfrm>
              <a:off x="3025" y="3570"/>
              <a:ext cx="403" cy="1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</a:rPr>
                <a:t>Univer</a:t>
              </a:r>
            </a:p>
          </p:txBody>
        </p:sp>
        <p:sp>
          <p:nvSpPr>
            <p:cNvPr id="39062" name="Rectangle 302"/>
            <p:cNvSpPr/>
            <p:nvPr/>
          </p:nvSpPr>
          <p:spPr>
            <a:xfrm>
              <a:off x="3732" y="3750"/>
              <a:ext cx="268" cy="211"/>
            </a:xfrm>
            <a:prstGeom prst="rect">
              <a:avLst/>
            </a:prstGeom>
            <a:solidFill>
              <a:srgbClr val="00FF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9063" name="Rectangle 303"/>
            <p:cNvSpPr/>
            <p:nvPr/>
          </p:nvSpPr>
          <p:spPr>
            <a:xfrm>
              <a:off x="3832" y="3780"/>
              <a:ext cx="69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39064" name="Rectangle 304"/>
            <p:cNvSpPr/>
            <p:nvPr/>
          </p:nvSpPr>
          <p:spPr>
            <a:xfrm>
              <a:off x="2981" y="3750"/>
              <a:ext cx="751" cy="211"/>
            </a:xfrm>
            <a:prstGeom prst="rect">
              <a:avLst/>
            </a:prstGeom>
            <a:solidFill>
              <a:srgbClr val="00FF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9065" name="Rectangle 305"/>
            <p:cNvSpPr/>
            <p:nvPr/>
          </p:nvSpPr>
          <p:spPr>
            <a:xfrm>
              <a:off x="3025" y="3780"/>
              <a:ext cx="624" cy="154"/>
            </a:xfrm>
            <a:prstGeom prst="rect">
              <a:avLst/>
            </a:prstGeom>
            <a:solidFill>
              <a:srgbClr val="00FFFF"/>
            </a:solidFill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</a:rPr>
                <a:t>Classroom</a:t>
              </a:r>
            </a:p>
          </p:txBody>
        </p:sp>
        <p:sp>
          <p:nvSpPr>
            <p:cNvPr id="39066" name="Rectangle 306"/>
            <p:cNvSpPr/>
            <p:nvPr/>
          </p:nvSpPr>
          <p:spPr>
            <a:xfrm>
              <a:off x="2901" y="3988"/>
              <a:ext cx="1080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</a:rPr>
                <a:t>Tu-Qi</a:t>
              </a:r>
              <a:r>
                <a:rPr lang="zh-CN" altLang="en-US" sz="1800" b="1" dirty="0">
                  <a:solidFill>
                    <a:schemeClr val="tx2"/>
                  </a:solidFill>
                </a:rPr>
                <a:t>的目录</a:t>
              </a:r>
              <a:r>
                <a:rPr lang="en-US" altLang="zh-CN" sz="1800" b="1" dirty="0">
                  <a:solidFill>
                    <a:schemeClr val="tx2"/>
                  </a:solidFill>
                </a:rPr>
                <a:t>(ID8)</a:t>
              </a:r>
            </a:p>
          </p:txBody>
        </p:sp>
        <p:sp>
          <p:nvSpPr>
            <p:cNvPr id="39067" name="Rectangle 307"/>
            <p:cNvSpPr/>
            <p:nvPr/>
          </p:nvSpPr>
          <p:spPr>
            <a:xfrm>
              <a:off x="3732" y="3330"/>
              <a:ext cx="268" cy="210"/>
            </a:xfrm>
            <a:prstGeom prst="rect">
              <a:avLst/>
            </a:prstGeom>
            <a:solidFill>
              <a:srgbClr val="00FF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9068" name="Rectangle 308"/>
            <p:cNvSpPr/>
            <p:nvPr/>
          </p:nvSpPr>
          <p:spPr>
            <a:xfrm>
              <a:off x="3832" y="3360"/>
              <a:ext cx="69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</a:rPr>
                <a:t>9</a:t>
              </a:r>
            </a:p>
          </p:txBody>
        </p:sp>
        <p:sp>
          <p:nvSpPr>
            <p:cNvPr id="39069" name="Rectangle 309"/>
            <p:cNvSpPr/>
            <p:nvPr/>
          </p:nvSpPr>
          <p:spPr>
            <a:xfrm>
              <a:off x="2981" y="3330"/>
              <a:ext cx="751" cy="210"/>
            </a:xfrm>
            <a:prstGeom prst="rect">
              <a:avLst/>
            </a:prstGeom>
            <a:solidFill>
              <a:srgbClr val="00FFFF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39070" name="Rectangle 310"/>
            <p:cNvSpPr/>
            <p:nvPr/>
          </p:nvSpPr>
          <p:spPr>
            <a:xfrm>
              <a:off x="3025" y="3360"/>
              <a:ext cx="320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tx2"/>
                  </a:solidFill>
                </a:rPr>
                <a:t>Tools</a:t>
              </a:r>
            </a:p>
          </p:txBody>
        </p:sp>
      </p:grpSp>
      <p:sp>
        <p:nvSpPr>
          <p:cNvPr id="38916" name="Text Box 311"/>
          <p:cNvSpPr txBox="1"/>
          <p:nvPr/>
        </p:nvSpPr>
        <p:spPr>
          <a:xfrm>
            <a:off x="6804025" y="1341438"/>
            <a:ext cx="19446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P110</a:t>
            </a:r>
          </a:p>
        </p:txBody>
      </p:sp>
      <p:sp>
        <p:nvSpPr>
          <p:cNvPr id="38917" name="Text Box 312"/>
          <p:cNvSpPr txBox="1"/>
          <p:nvPr/>
        </p:nvSpPr>
        <p:spPr>
          <a:xfrm>
            <a:off x="6732588" y="5775325"/>
            <a:ext cx="2289175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初始化：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3</a:t>
            </a: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版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P121</a:t>
            </a: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4</a:t>
            </a: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版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P119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260350"/>
            <a:ext cx="8497888" cy="936625"/>
          </a:xfrm>
        </p:spPr>
        <p:txBody>
          <a:bodyPr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内存</a:t>
            </a: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</a:t>
            </a:r>
            <a:r>
              <a:rPr kumimoji="1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节点的逻辑组织</a:t>
            </a: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—</a:t>
            </a:r>
            <a:r>
              <a:rPr kumimoji="1" lang="en-US" altLang="zh-CN" sz="36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Hash</a:t>
            </a:r>
            <a:r>
              <a:rPr kumimoji="1" lang="zh-CN" altLang="en-US" sz="36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链表</a:t>
            </a:r>
          </a:p>
        </p:txBody>
      </p:sp>
      <p:grpSp>
        <p:nvGrpSpPr>
          <p:cNvPr id="2" name="Group 51"/>
          <p:cNvGrpSpPr/>
          <p:nvPr/>
        </p:nvGrpSpPr>
        <p:grpSpPr>
          <a:xfrm>
            <a:off x="1836738" y="2147873"/>
            <a:ext cx="5472112" cy="4537075"/>
            <a:chOff x="1429" y="890"/>
            <a:chExt cx="3883" cy="3220"/>
          </a:xfrm>
        </p:grpSpPr>
        <p:grpSp>
          <p:nvGrpSpPr>
            <p:cNvPr id="3" name="Group 16"/>
            <p:cNvGrpSpPr/>
            <p:nvPr/>
          </p:nvGrpSpPr>
          <p:grpSpPr>
            <a:xfrm>
              <a:off x="1429" y="890"/>
              <a:ext cx="772" cy="3220"/>
              <a:chOff x="793" y="1026"/>
              <a:chExt cx="589" cy="2812"/>
            </a:xfrm>
          </p:grpSpPr>
          <p:sp>
            <p:nvSpPr>
              <p:cNvPr id="61485" name="Rectangle 6"/>
              <p:cNvSpPr/>
              <p:nvPr/>
            </p:nvSpPr>
            <p:spPr>
              <a:xfrm>
                <a:off x="793" y="1026"/>
                <a:ext cx="589" cy="272"/>
              </a:xfrm>
              <a:prstGeom prst="rect">
                <a:avLst/>
              </a:prstGeom>
              <a:solidFill>
                <a:srgbClr val="FFCC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000" b="1" dirty="0">
                    <a:ea typeface="宋体" panose="02010600030101010101" pitchFamily="2" charset="-122"/>
                  </a:rPr>
                  <a:t>i_forw</a:t>
                </a:r>
              </a:p>
            </p:txBody>
          </p:sp>
          <p:sp>
            <p:nvSpPr>
              <p:cNvPr id="61486" name="Rectangle 7"/>
              <p:cNvSpPr/>
              <p:nvPr/>
            </p:nvSpPr>
            <p:spPr>
              <a:xfrm>
                <a:off x="793" y="1298"/>
                <a:ext cx="589" cy="272"/>
              </a:xfrm>
              <a:prstGeom prst="rect">
                <a:avLst/>
              </a:prstGeom>
              <a:solidFill>
                <a:srgbClr val="FFCC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400" b="1" dirty="0">
                    <a:ea typeface="宋体" panose="02010600030101010101" pitchFamily="2" charset="-122"/>
                  </a:rPr>
                  <a:t>…</a:t>
                </a:r>
              </a:p>
            </p:txBody>
          </p:sp>
          <p:sp>
            <p:nvSpPr>
              <p:cNvPr id="61487" name="Rectangle 8"/>
              <p:cNvSpPr/>
              <p:nvPr/>
            </p:nvSpPr>
            <p:spPr>
              <a:xfrm>
                <a:off x="793" y="1552"/>
                <a:ext cx="589" cy="272"/>
              </a:xfrm>
              <a:prstGeom prst="rect">
                <a:avLst/>
              </a:prstGeom>
              <a:solidFill>
                <a:srgbClr val="FFCC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400" b="1" dirty="0">
                    <a:ea typeface="宋体" panose="02010600030101010101" pitchFamily="2" charset="-122"/>
                  </a:rPr>
                  <a:t>…</a:t>
                </a:r>
              </a:p>
            </p:txBody>
          </p:sp>
          <p:sp>
            <p:nvSpPr>
              <p:cNvPr id="61488" name="Rectangle 9"/>
              <p:cNvSpPr/>
              <p:nvPr/>
            </p:nvSpPr>
            <p:spPr>
              <a:xfrm>
                <a:off x="793" y="1825"/>
                <a:ext cx="589" cy="272"/>
              </a:xfrm>
              <a:prstGeom prst="rect">
                <a:avLst/>
              </a:prstGeom>
              <a:solidFill>
                <a:srgbClr val="FFCC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400" b="1" dirty="0">
                    <a:ea typeface="宋体" panose="02010600030101010101" pitchFamily="2" charset="-122"/>
                  </a:rPr>
                  <a:t>…</a:t>
                </a:r>
              </a:p>
            </p:txBody>
          </p:sp>
          <p:sp>
            <p:nvSpPr>
              <p:cNvPr id="61489" name="Rectangle 10"/>
              <p:cNvSpPr/>
              <p:nvPr/>
            </p:nvSpPr>
            <p:spPr>
              <a:xfrm>
                <a:off x="793" y="2097"/>
                <a:ext cx="589" cy="272"/>
              </a:xfrm>
              <a:prstGeom prst="rect">
                <a:avLst/>
              </a:prstGeom>
              <a:solidFill>
                <a:srgbClr val="FFCC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en-US" altLang="zh-CN" sz="24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1490" name="Rectangle 11"/>
              <p:cNvSpPr/>
              <p:nvPr/>
            </p:nvSpPr>
            <p:spPr>
              <a:xfrm>
                <a:off x="793" y="2341"/>
                <a:ext cx="589" cy="1225"/>
              </a:xfrm>
              <a:prstGeom prst="rect">
                <a:avLst/>
              </a:prstGeom>
              <a:solidFill>
                <a:srgbClr val="FFCC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en-US" altLang="zh-CN" sz="24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1491" name="Rectangle 12"/>
              <p:cNvSpPr/>
              <p:nvPr/>
            </p:nvSpPr>
            <p:spPr>
              <a:xfrm>
                <a:off x="793" y="3566"/>
                <a:ext cx="589" cy="272"/>
              </a:xfrm>
              <a:prstGeom prst="rect">
                <a:avLst/>
              </a:prstGeom>
              <a:solidFill>
                <a:srgbClr val="FFCC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en-US" altLang="zh-CN" sz="2400" b="1" dirty="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1453" name="Rectangle 14"/>
            <p:cNvSpPr/>
            <p:nvPr/>
          </p:nvSpPr>
          <p:spPr>
            <a:xfrm>
              <a:off x="2518" y="908"/>
              <a:ext cx="454" cy="272"/>
            </a:xfrm>
            <a:prstGeom prst="rect">
              <a:avLst/>
            </a:pr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en-US" altLang="zh-CN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61454" name="Line 17"/>
            <p:cNvSpPr/>
            <p:nvPr/>
          </p:nvSpPr>
          <p:spPr>
            <a:xfrm>
              <a:off x="2110" y="1044"/>
              <a:ext cx="40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oval" w="med" len="med"/>
              <a:tailEnd type="triangle" w="med" len="med"/>
            </a:ln>
          </p:spPr>
        </p:sp>
        <p:sp>
          <p:nvSpPr>
            <p:cNvPr id="61455" name="Rectangle 18"/>
            <p:cNvSpPr/>
            <p:nvPr/>
          </p:nvSpPr>
          <p:spPr>
            <a:xfrm>
              <a:off x="3298" y="908"/>
              <a:ext cx="454" cy="272"/>
            </a:xfrm>
            <a:prstGeom prst="rect">
              <a:avLst/>
            </a:pr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en-US" altLang="zh-CN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61456" name="Line 19"/>
            <p:cNvSpPr/>
            <p:nvPr/>
          </p:nvSpPr>
          <p:spPr>
            <a:xfrm>
              <a:off x="2972" y="1044"/>
              <a:ext cx="31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oval" w="med" len="med"/>
              <a:tailEnd type="triangle" w="med" len="med"/>
            </a:ln>
          </p:spPr>
        </p:sp>
        <p:sp>
          <p:nvSpPr>
            <p:cNvPr id="61457" name="Rectangle 22"/>
            <p:cNvSpPr/>
            <p:nvPr/>
          </p:nvSpPr>
          <p:spPr>
            <a:xfrm>
              <a:off x="4078" y="908"/>
              <a:ext cx="454" cy="272"/>
            </a:xfrm>
            <a:prstGeom prst="rect">
              <a:avLst/>
            </a:pr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en-US" altLang="zh-CN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61458" name="Line 23"/>
            <p:cNvSpPr/>
            <p:nvPr/>
          </p:nvSpPr>
          <p:spPr>
            <a:xfrm>
              <a:off x="3752" y="1044"/>
              <a:ext cx="31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oval" w="med" len="med"/>
              <a:tailEnd type="triangle" w="med" len="med"/>
            </a:ln>
          </p:spPr>
        </p:sp>
        <p:sp>
          <p:nvSpPr>
            <p:cNvPr id="61459" name="Rectangle 24"/>
            <p:cNvSpPr/>
            <p:nvPr/>
          </p:nvSpPr>
          <p:spPr>
            <a:xfrm>
              <a:off x="4858" y="908"/>
              <a:ext cx="454" cy="272"/>
            </a:xfrm>
            <a:prstGeom prst="rect">
              <a:avLst/>
            </a:pr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en-US" altLang="zh-CN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61460" name="Line 25"/>
            <p:cNvSpPr/>
            <p:nvPr/>
          </p:nvSpPr>
          <p:spPr>
            <a:xfrm>
              <a:off x="4532" y="1044"/>
              <a:ext cx="31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oval" w="med" len="med"/>
              <a:tailEnd type="triangle" w="med" len="med"/>
            </a:ln>
          </p:spPr>
        </p:sp>
        <p:sp>
          <p:nvSpPr>
            <p:cNvPr id="61461" name="Rectangle 26"/>
            <p:cNvSpPr/>
            <p:nvPr/>
          </p:nvSpPr>
          <p:spPr>
            <a:xfrm>
              <a:off x="2518" y="1226"/>
              <a:ext cx="454" cy="272"/>
            </a:xfrm>
            <a:prstGeom prst="rect">
              <a:avLst/>
            </a:pr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en-US" altLang="zh-CN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61462" name="Line 27"/>
            <p:cNvSpPr/>
            <p:nvPr/>
          </p:nvSpPr>
          <p:spPr>
            <a:xfrm>
              <a:off x="2110" y="1362"/>
              <a:ext cx="40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oval" w="med" len="med"/>
              <a:tailEnd type="triangle" w="med" len="med"/>
            </a:ln>
          </p:spPr>
        </p:sp>
        <p:sp>
          <p:nvSpPr>
            <p:cNvPr id="61463" name="Rectangle 28"/>
            <p:cNvSpPr/>
            <p:nvPr/>
          </p:nvSpPr>
          <p:spPr>
            <a:xfrm>
              <a:off x="3298" y="1226"/>
              <a:ext cx="454" cy="272"/>
            </a:xfrm>
            <a:prstGeom prst="rect">
              <a:avLst/>
            </a:pr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en-US" altLang="zh-CN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61464" name="Line 29"/>
            <p:cNvSpPr/>
            <p:nvPr/>
          </p:nvSpPr>
          <p:spPr>
            <a:xfrm>
              <a:off x="2972" y="1362"/>
              <a:ext cx="31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oval" w="med" len="med"/>
              <a:tailEnd type="triangle" w="med" len="med"/>
            </a:ln>
          </p:spPr>
        </p:sp>
        <p:sp>
          <p:nvSpPr>
            <p:cNvPr id="61465" name="Rectangle 30"/>
            <p:cNvSpPr/>
            <p:nvPr/>
          </p:nvSpPr>
          <p:spPr>
            <a:xfrm>
              <a:off x="4078" y="1226"/>
              <a:ext cx="454" cy="272"/>
            </a:xfrm>
            <a:prstGeom prst="rect">
              <a:avLst/>
            </a:pr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en-US" altLang="zh-CN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61466" name="Line 31"/>
            <p:cNvSpPr/>
            <p:nvPr/>
          </p:nvSpPr>
          <p:spPr>
            <a:xfrm>
              <a:off x="3752" y="1362"/>
              <a:ext cx="31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oval" w="med" len="med"/>
              <a:tailEnd type="triangle" w="med" len="med"/>
            </a:ln>
          </p:spPr>
        </p:sp>
        <p:sp>
          <p:nvSpPr>
            <p:cNvPr id="61467" name="Rectangle 32"/>
            <p:cNvSpPr/>
            <p:nvPr/>
          </p:nvSpPr>
          <p:spPr>
            <a:xfrm>
              <a:off x="4858" y="1226"/>
              <a:ext cx="454" cy="272"/>
            </a:xfrm>
            <a:prstGeom prst="rect">
              <a:avLst/>
            </a:pr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en-US" altLang="zh-CN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61468" name="Line 33"/>
            <p:cNvSpPr/>
            <p:nvPr/>
          </p:nvSpPr>
          <p:spPr>
            <a:xfrm>
              <a:off x="4532" y="1362"/>
              <a:ext cx="31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oval" w="med" len="med"/>
              <a:tailEnd type="triangle" w="med" len="med"/>
            </a:ln>
          </p:spPr>
        </p:sp>
        <p:sp>
          <p:nvSpPr>
            <p:cNvPr id="61469" name="Rectangle 34"/>
            <p:cNvSpPr/>
            <p:nvPr/>
          </p:nvSpPr>
          <p:spPr>
            <a:xfrm>
              <a:off x="2518" y="1843"/>
              <a:ext cx="454" cy="272"/>
            </a:xfrm>
            <a:prstGeom prst="rect">
              <a:avLst/>
            </a:pr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en-US" altLang="zh-CN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61470" name="Line 35"/>
            <p:cNvSpPr/>
            <p:nvPr/>
          </p:nvSpPr>
          <p:spPr>
            <a:xfrm>
              <a:off x="2110" y="1979"/>
              <a:ext cx="40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oval" w="med" len="med"/>
              <a:tailEnd type="triangle" w="med" len="med"/>
            </a:ln>
          </p:spPr>
        </p:sp>
        <p:sp>
          <p:nvSpPr>
            <p:cNvPr id="61471" name="Rectangle 36"/>
            <p:cNvSpPr/>
            <p:nvPr/>
          </p:nvSpPr>
          <p:spPr>
            <a:xfrm>
              <a:off x="3298" y="1843"/>
              <a:ext cx="454" cy="272"/>
            </a:xfrm>
            <a:prstGeom prst="rect">
              <a:avLst/>
            </a:pr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en-US" altLang="zh-CN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61472" name="Line 37"/>
            <p:cNvSpPr/>
            <p:nvPr/>
          </p:nvSpPr>
          <p:spPr>
            <a:xfrm>
              <a:off x="2972" y="1979"/>
              <a:ext cx="31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oval" w="med" len="med"/>
              <a:tailEnd type="triangle" w="med" len="med"/>
            </a:ln>
          </p:spPr>
        </p:sp>
        <p:sp>
          <p:nvSpPr>
            <p:cNvPr id="61473" name="Rectangle 38"/>
            <p:cNvSpPr/>
            <p:nvPr/>
          </p:nvSpPr>
          <p:spPr>
            <a:xfrm>
              <a:off x="4078" y="1843"/>
              <a:ext cx="454" cy="272"/>
            </a:xfrm>
            <a:prstGeom prst="rect">
              <a:avLst/>
            </a:pr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en-US" altLang="zh-CN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61474" name="Line 39"/>
            <p:cNvSpPr/>
            <p:nvPr/>
          </p:nvSpPr>
          <p:spPr>
            <a:xfrm>
              <a:off x="3752" y="1979"/>
              <a:ext cx="31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oval" w="med" len="med"/>
              <a:tailEnd type="triangle" w="med" len="med"/>
            </a:ln>
          </p:spPr>
        </p:sp>
        <p:sp>
          <p:nvSpPr>
            <p:cNvPr id="61475" name="Rectangle 40"/>
            <p:cNvSpPr/>
            <p:nvPr/>
          </p:nvSpPr>
          <p:spPr>
            <a:xfrm>
              <a:off x="4858" y="1843"/>
              <a:ext cx="454" cy="272"/>
            </a:xfrm>
            <a:prstGeom prst="rect">
              <a:avLst/>
            </a:pr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en-US" altLang="zh-CN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61476" name="Line 41"/>
            <p:cNvSpPr/>
            <p:nvPr/>
          </p:nvSpPr>
          <p:spPr>
            <a:xfrm>
              <a:off x="4532" y="1979"/>
              <a:ext cx="31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oval" w="med" len="med"/>
              <a:tailEnd type="triangle" w="med" len="med"/>
            </a:ln>
          </p:spPr>
        </p:sp>
        <p:sp>
          <p:nvSpPr>
            <p:cNvPr id="61477" name="Rectangle 42"/>
            <p:cNvSpPr/>
            <p:nvPr/>
          </p:nvSpPr>
          <p:spPr>
            <a:xfrm>
              <a:off x="2509" y="3811"/>
              <a:ext cx="454" cy="272"/>
            </a:xfrm>
            <a:prstGeom prst="rect">
              <a:avLst/>
            </a:pr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en-US" altLang="zh-CN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61478" name="Line 43"/>
            <p:cNvSpPr/>
            <p:nvPr/>
          </p:nvSpPr>
          <p:spPr>
            <a:xfrm>
              <a:off x="2101" y="3947"/>
              <a:ext cx="40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oval" w="med" len="med"/>
              <a:tailEnd type="triangle" w="med" len="med"/>
            </a:ln>
          </p:spPr>
        </p:sp>
        <p:sp>
          <p:nvSpPr>
            <p:cNvPr id="61479" name="Rectangle 44"/>
            <p:cNvSpPr/>
            <p:nvPr/>
          </p:nvSpPr>
          <p:spPr>
            <a:xfrm>
              <a:off x="3289" y="3811"/>
              <a:ext cx="454" cy="272"/>
            </a:xfrm>
            <a:prstGeom prst="rect">
              <a:avLst/>
            </a:pr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en-US" altLang="zh-CN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61480" name="Line 45"/>
            <p:cNvSpPr/>
            <p:nvPr/>
          </p:nvSpPr>
          <p:spPr>
            <a:xfrm>
              <a:off x="2963" y="3947"/>
              <a:ext cx="31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oval" w="med" len="med"/>
              <a:tailEnd type="triangle" w="med" len="med"/>
            </a:ln>
          </p:spPr>
        </p:sp>
        <p:sp>
          <p:nvSpPr>
            <p:cNvPr id="61481" name="Rectangle 46"/>
            <p:cNvSpPr/>
            <p:nvPr/>
          </p:nvSpPr>
          <p:spPr>
            <a:xfrm>
              <a:off x="4069" y="3811"/>
              <a:ext cx="454" cy="272"/>
            </a:xfrm>
            <a:prstGeom prst="rect">
              <a:avLst/>
            </a:pr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en-US" altLang="zh-CN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61482" name="Line 47"/>
            <p:cNvSpPr/>
            <p:nvPr/>
          </p:nvSpPr>
          <p:spPr>
            <a:xfrm>
              <a:off x="3743" y="3947"/>
              <a:ext cx="31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oval" w="med" len="med"/>
              <a:tailEnd type="triangle" w="med" len="med"/>
            </a:ln>
          </p:spPr>
        </p:sp>
        <p:sp>
          <p:nvSpPr>
            <p:cNvPr id="61483" name="Rectangle 48"/>
            <p:cNvSpPr/>
            <p:nvPr/>
          </p:nvSpPr>
          <p:spPr>
            <a:xfrm>
              <a:off x="4849" y="3811"/>
              <a:ext cx="454" cy="272"/>
            </a:xfrm>
            <a:prstGeom prst="rect">
              <a:avLst/>
            </a:pr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en-US" altLang="zh-CN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61484" name="Line 49"/>
            <p:cNvSpPr/>
            <p:nvPr/>
          </p:nvSpPr>
          <p:spPr>
            <a:xfrm>
              <a:off x="4523" y="3947"/>
              <a:ext cx="31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oval" w="med" len="med"/>
              <a:tailEnd type="triangle" w="med" len="med"/>
            </a:ln>
          </p:spPr>
        </p:sp>
      </p:grpSp>
      <p:sp>
        <p:nvSpPr>
          <p:cNvPr id="61444" name="Text Box 50"/>
          <p:cNvSpPr txBox="1"/>
          <p:nvPr/>
        </p:nvSpPr>
        <p:spPr>
          <a:xfrm>
            <a:off x="236538" y="2162161"/>
            <a:ext cx="15113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&amp;hinode[0]</a:t>
            </a:r>
          </a:p>
        </p:txBody>
      </p:sp>
      <p:sp>
        <p:nvSpPr>
          <p:cNvPr id="61445" name="Text Box 52"/>
          <p:cNvSpPr txBox="1"/>
          <p:nvPr/>
        </p:nvSpPr>
        <p:spPr>
          <a:xfrm>
            <a:off x="238125" y="2616186"/>
            <a:ext cx="15113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&amp;hinode[1]</a:t>
            </a:r>
          </a:p>
        </p:txBody>
      </p:sp>
      <p:sp>
        <p:nvSpPr>
          <p:cNvPr id="61446" name="Text Box 53"/>
          <p:cNvSpPr txBox="1"/>
          <p:nvPr/>
        </p:nvSpPr>
        <p:spPr>
          <a:xfrm>
            <a:off x="798513" y="2970198"/>
            <a:ext cx="863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61447" name="Text Box 54"/>
          <p:cNvSpPr txBox="1"/>
          <p:nvPr/>
        </p:nvSpPr>
        <p:spPr>
          <a:xfrm>
            <a:off x="136525" y="6216636"/>
            <a:ext cx="1655763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&amp;hinode[127]</a:t>
            </a:r>
          </a:p>
        </p:txBody>
      </p:sp>
      <p:sp>
        <p:nvSpPr>
          <p:cNvPr id="61448" name="Text Box 55"/>
          <p:cNvSpPr txBox="1"/>
          <p:nvPr/>
        </p:nvSpPr>
        <p:spPr>
          <a:xfrm>
            <a:off x="3562350" y="4643423"/>
            <a:ext cx="504825" cy="530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2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.</a:t>
            </a:r>
          </a:p>
          <a:p>
            <a:pPr marL="0" lvl="0" indent="0" algn="ctr" eaLnBrk="1" hangingPunct="1">
              <a:lnSpc>
                <a:spcPct val="2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.</a:t>
            </a:r>
          </a:p>
          <a:p>
            <a:pPr marL="0" lvl="0" indent="0" algn="ctr" eaLnBrk="1" hangingPunct="1">
              <a:lnSpc>
                <a:spcPct val="2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.</a:t>
            </a:r>
          </a:p>
          <a:p>
            <a:pPr marL="0" lvl="0" indent="0" algn="ctr" eaLnBrk="1" hangingPunct="1">
              <a:lnSpc>
                <a:spcPct val="2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.</a:t>
            </a:r>
          </a:p>
          <a:p>
            <a:pPr marL="0" lvl="0" indent="0" algn="ctr" eaLnBrk="1" hangingPunct="1">
              <a:lnSpc>
                <a:spcPct val="2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.</a:t>
            </a:r>
          </a:p>
          <a:p>
            <a:pPr marL="0" lvl="0" indent="0" algn="ctr" eaLnBrk="1" hangingPunct="1">
              <a:lnSpc>
                <a:spcPct val="2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61449" name="Text Box 56"/>
          <p:cNvSpPr txBox="1"/>
          <p:nvPr/>
        </p:nvSpPr>
        <p:spPr>
          <a:xfrm>
            <a:off x="539750" y="1571612"/>
            <a:ext cx="8280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cs typeface="Times New Roman" panose="02020603050405020304" pitchFamily="18" charset="0"/>
              </a:rPr>
              <a:t>队首由</a:t>
            </a:r>
            <a:r>
              <a:rPr lang="en-US" altLang="zh-CN" sz="2400" b="1" dirty="0">
                <a:cs typeface="Times New Roman" panose="02020603050405020304" pitchFamily="18" charset="0"/>
              </a:rPr>
              <a:t>Hash</a:t>
            </a:r>
            <a:r>
              <a:rPr lang="zh-CN" altLang="en-US" sz="2400" b="1" dirty="0">
                <a:cs typeface="Times New Roman" panose="02020603050405020304" pitchFamily="18" charset="0"/>
              </a:rPr>
              <a:t>表</a:t>
            </a:r>
            <a:r>
              <a:rPr lang="en-US" altLang="zh-CN" sz="2400" b="1" dirty="0">
                <a:cs typeface="Times New Roman" panose="02020603050405020304" pitchFamily="18" charset="0"/>
              </a:rPr>
              <a:t>hinode</a:t>
            </a:r>
            <a:r>
              <a:rPr lang="zh-CN" altLang="en-US" sz="2400" b="1" dirty="0">
                <a:cs typeface="Times New Roman" panose="02020603050405020304" pitchFamily="18" charset="0"/>
              </a:rPr>
              <a:t>中的</a:t>
            </a:r>
            <a:r>
              <a:rPr lang="en-US" altLang="zh-CN" sz="2400" b="1" dirty="0">
                <a:cs typeface="Times New Roman" panose="02020603050405020304" pitchFamily="18" charset="0"/>
              </a:rPr>
              <a:t>i_forw</a:t>
            </a:r>
            <a:r>
              <a:rPr lang="zh-CN" altLang="en-US" sz="2400" b="1" dirty="0">
                <a:cs typeface="Times New Roman" panose="02020603050405020304" pitchFamily="18" charset="0"/>
              </a:rPr>
              <a:t>指出 </a:t>
            </a:r>
            <a:r>
              <a:rPr lang="zh-CN" altLang="en-US" sz="2400" b="1" dirty="0">
                <a:solidFill>
                  <a:srgbClr val="FF3300"/>
                </a:solidFill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FF3300"/>
                </a:solidFill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rgbClr val="FF3300"/>
                </a:solidFill>
                <a:cs typeface="Times New Roman" panose="02020603050405020304" pitchFamily="18" charset="0"/>
              </a:rPr>
              <a:t>版</a:t>
            </a:r>
            <a:r>
              <a:rPr lang="en-US" altLang="zh-CN" sz="2400" b="1" dirty="0">
                <a:solidFill>
                  <a:srgbClr val="FF3300"/>
                </a:solidFill>
                <a:cs typeface="Times New Roman" panose="02020603050405020304" pitchFamily="18" charset="0"/>
              </a:rPr>
              <a:t>P111</a:t>
            </a:r>
            <a:r>
              <a:rPr lang="zh-CN" altLang="en-US" sz="2400" b="1" dirty="0">
                <a:solidFill>
                  <a:srgbClr val="FF3300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FF3300"/>
                </a:solidFill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solidFill>
                  <a:srgbClr val="FF3300"/>
                </a:solidFill>
                <a:cs typeface="Times New Roman" panose="02020603050405020304" pitchFamily="18" charset="0"/>
              </a:rPr>
              <a:t>版</a:t>
            </a:r>
            <a:r>
              <a:rPr lang="en-US" altLang="zh-CN" sz="2400" b="1" dirty="0">
                <a:solidFill>
                  <a:srgbClr val="FF3300"/>
                </a:solidFill>
                <a:cs typeface="Times New Roman" panose="02020603050405020304" pitchFamily="18" charset="0"/>
              </a:rPr>
              <a:t>P109</a:t>
            </a:r>
            <a:r>
              <a:rPr lang="zh-CN" altLang="en-US" sz="2400" b="1" dirty="0">
                <a:solidFill>
                  <a:srgbClr val="FF3300"/>
                </a:solidFill>
                <a:cs typeface="Times New Roman" panose="02020603050405020304" pitchFamily="18" charset="0"/>
              </a:rPr>
              <a:t>）</a:t>
            </a:r>
            <a:endParaRPr lang="zh-CN" altLang="en-US" sz="2400" b="1" dirty="0">
              <a:solidFill>
                <a:srgbClr val="FF3300"/>
              </a:solidFill>
              <a:ea typeface="Times New Roman" panose="02020603050405020304" pitchFamily="18" charset="0"/>
            </a:endParaRPr>
          </a:p>
        </p:txBody>
      </p:sp>
      <p:sp>
        <p:nvSpPr>
          <p:cNvPr id="61450" name="Text Box 57"/>
          <p:cNvSpPr txBox="1"/>
          <p:nvPr/>
        </p:nvSpPr>
        <p:spPr>
          <a:xfrm>
            <a:off x="4572000" y="4237023"/>
            <a:ext cx="4321175" cy="1552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获取内存</a:t>
            </a:r>
            <a:r>
              <a:rPr lang="en-US" altLang="zh-CN" sz="2400" b="1" i="1" dirty="0">
                <a:solidFill>
                  <a:srgbClr val="FF3300"/>
                </a:solidFill>
                <a:ea typeface="宋体" panose="02010600030101010101" pitchFamily="2" charset="-122"/>
              </a:rPr>
              <a:t>i</a:t>
            </a: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节点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iget()</a:t>
            </a: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3</a:t>
            </a: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版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P125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                                      4</a:t>
            </a: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版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P123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释放内存</a:t>
            </a:r>
            <a:r>
              <a:rPr lang="en-US" altLang="zh-CN" sz="2400" b="1" i="1" dirty="0">
                <a:solidFill>
                  <a:srgbClr val="FF3300"/>
                </a:solidFill>
                <a:ea typeface="宋体" panose="02010600030101010101" pitchFamily="2" charset="-122"/>
              </a:rPr>
              <a:t>i</a:t>
            </a: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节点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iput()</a:t>
            </a: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3</a:t>
            </a: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版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P126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                                      4</a:t>
            </a: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版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P124</a:t>
            </a:r>
          </a:p>
        </p:txBody>
      </p:sp>
      <p:sp>
        <p:nvSpPr>
          <p:cNvPr id="61451" name="TextBox 50"/>
          <p:cNvSpPr txBox="1"/>
          <p:nvPr/>
        </p:nvSpPr>
        <p:spPr>
          <a:xfrm>
            <a:off x="107950" y="4595798"/>
            <a:ext cx="4751388" cy="4619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ea typeface="宋体" panose="02010600030101010101" pitchFamily="2" charset="-122"/>
              </a:rPr>
              <a:t>ihash(x)=&amp;hinode</a:t>
            </a:r>
            <a:r>
              <a:rPr lang="zh-CN" altLang="en-US" sz="2400" b="1" dirty="0">
                <a:solidFill>
                  <a:schemeClr val="bg1"/>
                </a:solidFill>
                <a:ea typeface="宋体" panose="02010600030101010101" pitchFamily="2" charset="-122"/>
              </a:rPr>
              <a:t>［</a:t>
            </a:r>
            <a:r>
              <a:rPr lang="en-US" altLang="zh-CN" sz="2400" b="1" dirty="0">
                <a:solidFill>
                  <a:schemeClr val="bg1"/>
                </a:solidFill>
                <a:ea typeface="宋体" panose="02010600030101010101" pitchFamily="2" charset="-122"/>
              </a:rPr>
              <a:t>(int)(x)&amp;128</a:t>
            </a:r>
            <a:r>
              <a:rPr lang="zh-CN" altLang="en-US" sz="2400" b="1" dirty="0">
                <a:solidFill>
                  <a:schemeClr val="bg1"/>
                </a:solidFill>
                <a:ea typeface="宋体" panose="02010600030101010101" pitchFamily="2" charset="-122"/>
              </a:rPr>
              <a:t>］</a:t>
            </a:r>
          </a:p>
        </p:txBody>
      </p:sp>
      <p:sp>
        <p:nvSpPr>
          <p:cNvPr id="53" name="Rectangle 3"/>
          <p:cNvSpPr txBox="1">
            <a:spLocks/>
          </p:cNvSpPr>
          <p:nvPr/>
        </p:nvSpPr>
        <p:spPr>
          <a:xfrm>
            <a:off x="288949" y="1162048"/>
            <a:ext cx="7783513" cy="481002"/>
          </a:xfrm>
          <a:prstGeom prst="rect">
            <a:avLst/>
          </a:prstGeom>
          <a:ln/>
        </p:spPr>
        <p:txBody>
          <a:bodyPr vert="horz" wrap="square" lIns="91440" tIns="45720" rIns="91440" bIns="45720" anchor="t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1" lang="en-US" altLang="zh-CN" b="1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1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节点又分为</a:t>
            </a:r>
            <a:r>
              <a:rPr kumimoji="1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磁盘</a:t>
            </a:r>
            <a:r>
              <a:rPr kumimoji="1" lang="en-US" altLang="zh-CN" b="1" i="1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1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节点</a:t>
            </a:r>
            <a:r>
              <a:rPr kumimoji="1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1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内存</a:t>
            </a:r>
            <a:r>
              <a:rPr kumimoji="1" lang="en-US" altLang="zh-CN" b="1" i="1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1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节点</a:t>
            </a:r>
            <a:r>
              <a:rPr kumimoji="1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/>
      <p:bldP spid="61445" grpId="0"/>
      <p:bldP spid="61446" grpId="0"/>
      <p:bldP spid="61447" grpId="0"/>
      <p:bldP spid="61448" grpId="0"/>
      <p:bldP spid="61449" grpId="0"/>
      <p:bldP spid="61450" grpId="0"/>
      <p:bldP spid="6145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12725"/>
            <a:ext cx="8497888" cy="93662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空闲磁盘块分配与回收</a:t>
            </a:r>
          </a:p>
        </p:txBody>
      </p:sp>
      <p:sp>
        <p:nvSpPr>
          <p:cNvPr id="40963" name="Rectangle 4"/>
          <p:cNvSpPr>
            <a:spLocks noGrp="1"/>
          </p:cNvSpPr>
          <p:nvPr>
            <p:ph idx="1"/>
          </p:nvPr>
        </p:nvSpPr>
        <p:spPr>
          <a:xfrm>
            <a:off x="323850" y="1268413"/>
            <a:ext cx="8280400" cy="2952750"/>
          </a:xfrm>
          <a:ln/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sz="2800" b="1" dirty="0">
                <a:solidFill>
                  <a:schemeClr val="tx2"/>
                </a:solidFill>
              </a:rPr>
              <a:t>成组块链接法</a:t>
            </a:r>
          </a:p>
          <a:p>
            <a:pPr lvl="1" eaLnBrk="1" hangingPunct="1"/>
            <a:r>
              <a:rPr lang="zh-CN" altLang="en-US" sz="2400" b="1" dirty="0">
                <a:solidFill>
                  <a:schemeClr val="tx2"/>
                </a:solidFill>
              </a:rPr>
              <a:t>把空闲块分成若干组，把指向一组中各空闲块的指针集中在一起</a:t>
            </a:r>
          </a:p>
          <a:p>
            <a:pPr lvl="1" eaLnBrk="1" hangingPunct="1"/>
            <a:r>
              <a:rPr lang="en-US" altLang="zh-CN" sz="2400" b="1" dirty="0">
                <a:solidFill>
                  <a:schemeClr val="tx2"/>
                </a:solidFill>
              </a:rPr>
              <a:t>UNIX</a:t>
            </a:r>
            <a:r>
              <a:rPr lang="zh-CN" altLang="en-US" sz="2400" b="1" dirty="0">
                <a:solidFill>
                  <a:schemeClr val="tx2"/>
                </a:solidFill>
              </a:rPr>
              <a:t>把</a:t>
            </a:r>
            <a:r>
              <a:rPr lang="en-US" altLang="zh-CN" sz="2400" b="1" dirty="0">
                <a:solidFill>
                  <a:schemeClr val="tx2"/>
                </a:solidFill>
              </a:rPr>
              <a:t>50</a:t>
            </a:r>
            <a:r>
              <a:rPr lang="zh-CN" altLang="en-US" sz="2400" b="1" dirty="0">
                <a:solidFill>
                  <a:schemeClr val="tx2"/>
                </a:solidFill>
              </a:rPr>
              <a:t>个空闲块作为一组（第一组为</a:t>
            </a:r>
            <a:r>
              <a:rPr lang="en-US" altLang="zh-CN" sz="2400" b="1" dirty="0">
                <a:solidFill>
                  <a:schemeClr val="tx2"/>
                </a:solidFill>
              </a:rPr>
              <a:t>49</a:t>
            </a:r>
            <a:r>
              <a:rPr lang="zh-CN" altLang="en-US" sz="2400" b="1" dirty="0">
                <a:solidFill>
                  <a:schemeClr val="tx2"/>
                </a:solidFill>
              </a:rPr>
              <a:t>个），每一组的第一个空闲块登记下一组空闲块的块号和空闲块数，余下不足</a:t>
            </a:r>
            <a:r>
              <a:rPr lang="en-US" altLang="zh-CN" sz="2400" b="1" dirty="0">
                <a:solidFill>
                  <a:schemeClr val="tx2"/>
                </a:solidFill>
              </a:rPr>
              <a:t>50</a:t>
            </a:r>
            <a:r>
              <a:rPr lang="zh-CN" altLang="en-US" sz="2400" b="1" dirty="0">
                <a:solidFill>
                  <a:schemeClr val="tx2"/>
                </a:solidFill>
              </a:rPr>
              <a:t>块的那部分空闲块的块号及块数登记在一个专用块（在文件资源表中记载）中</a:t>
            </a:r>
          </a:p>
        </p:txBody>
      </p:sp>
      <p:pic>
        <p:nvPicPr>
          <p:cNvPr id="40964" name="Picture 5" descr="Drawing8_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0" y="4221163"/>
            <a:ext cx="5905500" cy="24241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497888" cy="93662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空闲磁盘块分配与回收</a:t>
            </a:r>
          </a:p>
        </p:txBody>
      </p:sp>
      <p:grpSp>
        <p:nvGrpSpPr>
          <p:cNvPr id="43011" name="Group 84"/>
          <p:cNvGrpSpPr/>
          <p:nvPr/>
        </p:nvGrpSpPr>
        <p:grpSpPr>
          <a:xfrm>
            <a:off x="323850" y="1484313"/>
            <a:ext cx="8135938" cy="4976812"/>
            <a:chOff x="204" y="935"/>
            <a:chExt cx="5125" cy="3135"/>
          </a:xfrm>
        </p:grpSpPr>
        <p:sp>
          <p:nvSpPr>
            <p:cNvPr id="43012" name="Text Box 4"/>
            <p:cNvSpPr txBox="1"/>
            <p:nvPr/>
          </p:nvSpPr>
          <p:spPr>
            <a:xfrm>
              <a:off x="204" y="2284"/>
              <a:ext cx="103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000" b="1" dirty="0"/>
                <a:t>空闲块号栈</a:t>
              </a:r>
            </a:p>
          </p:txBody>
        </p:sp>
        <p:sp>
          <p:nvSpPr>
            <p:cNvPr id="43013" name="Rectangle 5"/>
            <p:cNvSpPr/>
            <p:nvPr/>
          </p:nvSpPr>
          <p:spPr>
            <a:xfrm>
              <a:off x="1502" y="1402"/>
              <a:ext cx="376" cy="1999"/>
            </a:xfrm>
            <a:prstGeom prst="rect">
              <a:avLst/>
            </a:pr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40</a:t>
              </a:r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150</a:t>
              </a:r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149</a:t>
              </a:r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148</a:t>
              </a:r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zh-CN" sz="1800" b="1" dirty="0">
                  <a:ea typeface="宋体" panose="02010600030101010101" pitchFamily="2" charset="-122"/>
                </a:rPr>
                <a:t>︰</a:t>
              </a:r>
              <a:endParaRPr lang="en-US" altLang="zh-CN" sz="1800" b="1" dirty="0">
                <a:ea typeface="宋体" panose="02010600030101010101" pitchFamily="2" charset="-122"/>
              </a:endParaRPr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112</a:t>
              </a:r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111</a:t>
              </a:r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︰</a:t>
              </a:r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︰</a:t>
              </a:r>
            </a:p>
          </p:txBody>
        </p:sp>
        <p:sp>
          <p:nvSpPr>
            <p:cNvPr id="43014" name="Rectangle 6"/>
            <p:cNvSpPr/>
            <p:nvPr/>
          </p:nvSpPr>
          <p:spPr>
            <a:xfrm>
              <a:off x="2301" y="1160"/>
              <a:ext cx="376" cy="1072"/>
            </a:xfrm>
            <a:prstGeom prst="rect">
              <a:avLst/>
            </a:pr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50</a:t>
              </a:r>
            </a:p>
            <a:p>
              <a:pPr marL="0" lvl="0" indent="0" algn="ctr"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200</a:t>
              </a:r>
            </a:p>
            <a:p>
              <a:pPr marL="0" lvl="0" indent="0" algn="ctr"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199</a:t>
              </a:r>
            </a:p>
            <a:p>
              <a:pPr marL="0" lvl="0" indent="0" algn="ctr"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198</a:t>
              </a:r>
            </a:p>
            <a:p>
              <a:pPr marL="0" lvl="0" indent="0" algn="ctr"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︰</a:t>
              </a:r>
            </a:p>
            <a:p>
              <a:pPr marL="0" lvl="0" indent="0" algn="ctr"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151</a:t>
              </a:r>
            </a:p>
          </p:txBody>
        </p:sp>
        <p:sp>
          <p:nvSpPr>
            <p:cNvPr id="43015" name="Rectangle 7"/>
            <p:cNvSpPr/>
            <p:nvPr/>
          </p:nvSpPr>
          <p:spPr>
            <a:xfrm>
              <a:off x="2301" y="2426"/>
              <a:ext cx="376" cy="585"/>
            </a:xfrm>
            <a:prstGeom prst="rect">
              <a:avLst/>
            </a:pr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149</a:t>
              </a:r>
            </a:p>
          </p:txBody>
        </p:sp>
        <p:sp>
          <p:nvSpPr>
            <p:cNvPr id="43016" name="Rectangle 8"/>
            <p:cNvSpPr/>
            <p:nvPr/>
          </p:nvSpPr>
          <p:spPr>
            <a:xfrm>
              <a:off x="2310" y="3284"/>
              <a:ext cx="376" cy="584"/>
            </a:xfrm>
            <a:prstGeom prst="rect">
              <a:avLst/>
            </a:pr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111</a:t>
              </a:r>
            </a:p>
          </p:txBody>
        </p:sp>
        <p:sp>
          <p:nvSpPr>
            <p:cNvPr id="43017" name="Rectangle 9"/>
            <p:cNvSpPr/>
            <p:nvPr/>
          </p:nvSpPr>
          <p:spPr>
            <a:xfrm>
              <a:off x="3090" y="1150"/>
              <a:ext cx="377" cy="1072"/>
            </a:xfrm>
            <a:prstGeom prst="rect">
              <a:avLst/>
            </a:pr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50</a:t>
              </a:r>
            </a:p>
            <a:p>
              <a:pPr marL="0" lvl="0" indent="0" algn="ctr"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250</a:t>
              </a:r>
            </a:p>
            <a:p>
              <a:pPr marL="0" lvl="0" indent="0" algn="ctr"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249</a:t>
              </a:r>
            </a:p>
            <a:p>
              <a:pPr marL="0" lvl="0" indent="0" algn="ctr"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248</a:t>
              </a:r>
            </a:p>
            <a:p>
              <a:pPr marL="0" lvl="0" indent="0" algn="ctr"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︰</a:t>
              </a:r>
            </a:p>
            <a:p>
              <a:pPr marL="0" lvl="0" indent="0" algn="ctr"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201</a:t>
              </a:r>
            </a:p>
          </p:txBody>
        </p:sp>
        <p:sp>
          <p:nvSpPr>
            <p:cNvPr id="43018" name="Rectangle 10"/>
            <p:cNvSpPr/>
            <p:nvPr/>
          </p:nvSpPr>
          <p:spPr>
            <a:xfrm>
              <a:off x="3090" y="2426"/>
              <a:ext cx="377" cy="585"/>
            </a:xfrm>
            <a:prstGeom prst="rect">
              <a:avLst/>
            </a:pr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199</a:t>
              </a:r>
            </a:p>
          </p:txBody>
        </p:sp>
        <p:sp>
          <p:nvSpPr>
            <p:cNvPr id="43019" name="Rectangle 11"/>
            <p:cNvSpPr/>
            <p:nvPr/>
          </p:nvSpPr>
          <p:spPr>
            <a:xfrm>
              <a:off x="3090" y="3284"/>
              <a:ext cx="377" cy="584"/>
            </a:xfrm>
            <a:prstGeom prst="rect">
              <a:avLst/>
            </a:pr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151</a:t>
              </a:r>
            </a:p>
          </p:txBody>
        </p:sp>
        <p:sp>
          <p:nvSpPr>
            <p:cNvPr id="43020" name="Rectangle 12"/>
            <p:cNvSpPr/>
            <p:nvPr/>
          </p:nvSpPr>
          <p:spPr>
            <a:xfrm>
              <a:off x="4012" y="1160"/>
              <a:ext cx="376" cy="1072"/>
            </a:xfrm>
            <a:prstGeom prst="rect">
              <a:avLst/>
            </a:pr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49</a:t>
              </a:r>
            </a:p>
            <a:p>
              <a:pPr marL="0" lvl="0" indent="0" algn="ctr"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0</a:t>
              </a:r>
            </a:p>
            <a:p>
              <a:pPr marL="0" lvl="0" indent="0" algn="ctr"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3999</a:t>
              </a:r>
            </a:p>
            <a:p>
              <a:pPr marL="0" lvl="0" indent="0" algn="ctr"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3998</a:t>
              </a:r>
            </a:p>
            <a:p>
              <a:pPr marL="0" lvl="0" indent="0" algn="ctr"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︰</a:t>
              </a:r>
            </a:p>
            <a:p>
              <a:pPr marL="0" lvl="0" indent="0" algn="ctr"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3951</a:t>
              </a:r>
            </a:p>
          </p:txBody>
        </p:sp>
        <p:sp>
          <p:nvSpPr>
            <p:cNvPr id="43021" name="Rectangle 13"/>
            <p:cNvSpPr/>
            <p:nvPr/>
          </p:nvSpPr>
          <p:spPr>
            <a:xfrm>
              <a:off x="4012" y="2426"/>
              <a:ext cx="376" cy="585"/>
            </a:xfrm>
            <a:prstGeom prst="rect">
              <a:avLst/>
            </a:pr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3949</a:t>
              </a:r>
            </a:p>
          </p:txBody>
        </p:sp>
        <p:sp>
          <p:nvSpPr>
            <p:cNvPr id="43022" name="Rectangle 14"/>
            <p:cNvSpPr/>
            <p:nvPr/>
          </p:nvSpPr>
          <p:spPr>
            <a:xfrm>
              <a:off x="4012" y="3284"/>
              <a:ext cx="376" cy="584"/>
            </a:xfrm>
            <a:prstGeom prst="rect">
              <a:avLst/>
            </a:pr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3901</a:t>
              </a:r>
            </a:p>
          </p:txBody>
        </p:sp>
        <p:sp>
          <p:nvSpPr>
            <p:cNvPr id="43023" name="Rectangle 15"/>
            <p:cNvSpPr/>
            <p:nvPr/>
          </p:nvSpPr>
          <p:spPr>
            <a:xfrm>
              <a:off x="4783" y="2407"/>
              <a:ext cx="376" cy="584"/>
            </a:xfrm>
            <a:prstGeom prst="rect">
              <a:avLst/>
            </a:pr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3999</a:t>
              </a:r>
            </a:p>
          </p:txBody>
        </p:sp>
        <p:sp>
          <p:nvSpPr>
            <p:cNvPr id="43024" name="Rectangle 16"/>
            <p:cNvSpPr/>
            <p:nvPr/>
          </p:nvSpPr>
          <p:spPr>
            <a:xfrm>
              <a:off x="4783" y="3264"/>
              <a:ext cx="376" cy="585"/>
            </a:xfrm>
            <a:prstGeom prst="rect">
              <a:avLst/>
            </a:pr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3951</a:t>
              </a:r>
            </a:p>
          </p:txBody>
        </p:sp>
        <p:sp>
          <p:nvSpPr>
            <p:cNvPr id="43025" name="Text Box 17"/>
            <p:cNvSpPr txBox="1"/>
            <p:nvPr/>
          </p:nvSpPr>
          <p:spPr>
            <a:xfrm>
              <a:off x="1144" y="1621"/>
              <a:ext cx="376" cy="1586"/>
            </a:xfrm>
            <a:prstGeom prst="rect">
              <a:avLst/>
            </a:prstGeom>
            <a:noFill/>
            <a:ln w="9525">
              <a:noFill/>
            </a:ln>
          </p:spPr>
          <p:txBody>
            <a:bodyPr t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0</a:t>
              </a:r>
            </a:p>
            <a:p>
              <a:pPr marL="0" lvl="0" indent="0" algn="r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1</a:t>
              </a:r>
            </a:p>
            <a:p>
              <a:pPr marL="0" lvl="0" indent="0" algn="r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2</a:t>
              </a:r>
            </a:p>
            <a:p>
              <a:pPr marL="0" lvl="0" indent="0" algn="r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︰</a:t>
              </a:r>
            </a:p>
            <a:p>
              <a:pPr marL="0" lvl="0" indent="0" algn="r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︰</a:t>
              </a:r>
            </a:p>
            <a:p>
              <a:pPr marL="0" lvl="0" indent="0" algn="r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39</a:t>
              </a:r>
            </a:p>
            <a:p>
              <a:pPr marL="0" lvl="0" indent="0" algn="r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40</a:t>
              </a:r>
            </a:p>
            <a:p>
              <a:pPr marL="0" lvl="0" indent="0" algn="r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︰</a:t>
              </a:r>
            </a:p>
            <a:p>
              <a:pPr marL="0" lvl="0" indent="0" algn="r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︰</a:t>
              </a:r>
            </a:p>
          </p:txBody>
        </p:sp>
        <p:sp>
          <p:nvSpPr>
            <p:cNvPr id="43026" name="AutoShape 18"/>
            <p:cNvSpPr/>
            <p:nvPr/>
          </p:nvSpPr>
          <p:spPr>
            <a:xfrm>
              <a:off x="1144" y="1764"/>
              <a:ext cx="189" cy="1315"/>
            </a:xfrm>
            <a:prstGeom prst="leftBrace">
              <a:avLst>
                <a:gd name="adj1" fmla="val 57980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43027" name="Text Box 19"/>
            <p:cNvSpPr txBox="1"/>
            <p:nvPr/>
          </p:nvSpPr>
          <p:spPr>
            <a:xfrm>
              <a:off x="955" y="1534"/>
              <a:ext cx="471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1800" b="1" dirty="0"/>
                <a:t>栈深</a:t>
              </a:r>
            </a:p>
          </p:txBody>
        </p:sp>
        <p:sp>
          <p:nvSpPr>
            <p:cNvPr id="43028" name="Line 20"/>
            <p:cNvSpPr/>
            <p:nvPr/>
          </p:nvSpPr>
          <p:spPr>
            <a:xfrm>
              <a:off x="1333" y="1667"/>
              <a:ext cx="14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3029" name="Text Box 21"/>
            <p:cNvSpPr txBox="1"/>
            <p:nvPr/>
          </p:nvSpPr>
          <p:spPr>
            <a:xfrm>
              <a:off x="2301" y="935"/>
              <a:ext cx="37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150</a:t>
              </a:r>
            </a:p>
          </p:txBody>
        </p:sp>
        <p:sp>
          <p:nvSpPr>
            <p:cNvPr id="43030" name="Text Box 22"/>
            <p:cNvSpPr txBox="1"/>
            <p:nvPr/>
          </p:nvSpPr>
          <p:spPr>
            <a:xfrm>
              <a:off x="3090" y="935"/>
              <a:ext cx="377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200</a:t>
              </a:r>
            </a:p>
          </p:txBody>
        </p:sp>
        <p:sp>
          <p:nvSpPr>
            <p:cNvPr id="43031" name="Text Box 23"/>
            <p:cNvSpPr txBox="1"/>
            <p:nvPr/>
          </p:nvSpPr>
          <p:spPr>
            <a:xfrm>
              <a:off x="4002" y="945"/>
              <a:ext cx="423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3950</a:t>
              </a:r>
            </a:p>
          </p:txBody>
        </p:sp>
        <p:sp>
          <p:nvSpPr>
            <p:cNvPr id="43032" name="Text Box 24"/>
            <p:cNvSpPr txBox="1"/>
            <p:nvPr/>
          </p:nvSpPr>
          <p:spPr>
            <a:xfrm>
              <a:off x="4501" y="964"/>
              <a:ext cx="611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1800" b="1" dirty="0"/>
                <a:t>组长块</a:t>
              </a:r>
            </a:p>
          </p:txBody>
        </p:sp>
        <p:sp>
          <p:nvSpPr>
            <p:cNvPr id="43033" name="Text Box 25"/>
            <p:cNvSpPr txBox="1"/>
            <p:nvPr/>
          </p:nvSpPr>
          <p:spPr>
            <a:xfrm>
              <a:off x="2189" y="3839"/>
              <a:ext cx="611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1800" b="1" dirty="0"/>
                <a:t>第</a:t>
              </a:r>
              <a:r>
                <a:rPr lang="en-US" altLang="zh-CN" sz="1800" b="1" dirty="0"/>
                <a:t>78</a:t>
              </a:r>
              <a:r>
                <a:rPr lang="zh-CN" altLang="en-US" sz="1800" b="1" dirty="0"/>
                <a:t>组</a:t>
              </a:r>
            </a:p>
          </p:txBody>
        </p:sp>
        <p:sp>
          <p:nvSpPr>
            <p:cNvPr id="43034" name="Text Box 26"/>
            <p:cNvSpPr txBox="1"/>
            <p:nvPr/>
          </p:nvSpPr>
          <p:spPr>
            <a:xfrm>
              <a:off x="3005" y="3839"/>
              <a:ext cx="61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1800" b="1" dirty="0"/>
                <a:t>第</a:t>
              </a:r>
              <a:r>
                <a:rPr lang="en-US" altLang="zh-CN" sz="1800" b="1" dirty="0"/>
                <a:t>77</a:t>
              </a:r>
              <a:r>
                <a:rPr lang="zh-CN" altLang="en-US" sz="1800" b="1" dirty="0"/>
                <a:t>组</a:t>
              </a:r>
            </a:p>
          </p:txBody>
        </p:sp>
        <p:sp>
          <p:nvSpPr>
            <p:cNvPr id="43035" name="Text Box 27"/>
            <p:cNvSpPr txBox="1"/>
            <p:nvPr/>
          </p:nvSpPr>
          <p:spPr>
            <a:xfrm>
              <a:off x="3955" y="3836"/>
              <a:ext cx="611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1800" b="1" dirty="0"/>
                <a:t>第</a:t>
              </a:r>
              <a:r>
                <a:rPr lang="en-US" altLang="zh-CN" sz="1800" b="1" dirty="0"/>
                <a:t>2</a:t>
              </a:r>
              <a:r>
                <a:rPr lang="zh-CN" altLang="en-US" sz="1800" b="1" dirty="0"/>
                <a:t>组</a:t>
              </a:r>
            </a:p>
          </p:txBody>
        </p:sp>
        <p:sp>
          <p:nvSpPr>
            <p:cNvPr id="43036" name="Text Box 28"/>
            <p:cNvSpPr txBox="1"/>
            <p:nvPr/>
          </p:nvSpPr>
          <p:spPr>
            <a:xfrm>
              <a:off x="4718" y="3826"/>
              <a:ext cx="611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1800" b="1" dirty="0"/>
                <a:t>第</a:t>
              </a:r>
              <a:r>
                <a:rPr lang="en-US" altLang="zh-CN" sz="1800" b="1" dirty="0"/>
                <a:t>1</a:t>
              </a:r>
              <a:r>
                <a:rPr lang="zh-CN" altLang="en-US" sz="1800" b="1" dirty="0"/>
                <a:t>组</a:t>
              </a:r>
            </a:p>
          </p:txBody>
        </p:sp>
        <p:sp>
          <p:nvSpPr>
            <p:cNvPr id="43037" name="Line 29"/>
            <p:cNvSpPr/>
            <p:nvPr/>
          </p:nvSpPr>
          <p:spPr>
            <a:xfrm>
              <a:off x="1502" y="1588"/>
              <a:ext cx="3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38" name="Line 30"/>
            <p:cNvSpPr/>
            <p:nvPr/>
          </p:nvSpPr>
          <p:spPr>
            <a:xfrm>
              <a:off x="1502" y="1794"/>
              <a:ext cx="3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39" name="Line 31"/>
            <p:cNvSpPr/>
            <p:nvPr/>
          </p:nvSpPr>
          <p:spPr>
            <a:xfrm>
              <a:off x="1503" y="1979"/>
              <a:ext cx="3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40" name="Line 32"/>
            <p:cNvSpPr/>
            <p:nvPr/>
          </p:nvSpPr>
          <p:spPr>
            <a:xfrm>
              <a:off x="1502" y="2145"/>
              <a:ext cx="3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41" name="Line 33"/>
            <p:cNvSpPr/>
            <p:nvPr/>
          </p:nvSpPr>
          <p:spPr>
            <a:xfrm>
              <a:off x="1502" y="2319"/>
              <a:ext cx="3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42" name="Line 34"/>
            <p:cNvSpPr/>
            <p:nvPr/>
          </p:nvSpPr>
          <p:spPr>
            <a:xfrm>
              <a:off x="1503" y="2484"/>
              <a:ext cx="3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43" name="Line 35"/>
            <p:cNvSpPr/>
            <p:nvPr/>
          </p:nvSpPr>
          <p:spPr>
            <a:xfrm>
              <a:off x="1503" y="2689"/>
              <a:ext cx="3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44" name="Line 36"/>
            <p:cNvSpPr/>
            <p:nvPr/>
          </p:nvSpPr>
          <p:spPr>
            <a:xfrm>
              <a:off x="1503" y="2865"/>
              <a:ext cx="3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45" name="Line 37"/>
            <p:cNvSpPr/>
            <p:nvPr/>
          </p:nvSpPr>
          <p:spPr>
            <a:xfrm>
              <a:off x="1503" y="3049"/>
              <a:ext cx="3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46" name="Line 38"/>
            <p:cNvSpPr/>
            <p:nvPr/>
          </p:nvSpPr>
          <p:spPr>
            <a:xfrm>
              <a:off x="1502" y="3293"/>
              <a:ext cx="3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47" name="Line 39"/>
            <p:cNvSpPr/>
            <p:nvPr/>
          </p:nvSpPr>
          <p:spPr>
            <a:xfrm>
              <a:off x="2301" y="1354"/>
              <a:ext cx="3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48" name="Line 40"/>
            <p:cNvSpPr/>
            <p:nvPr/>
          </p:nvSpPr>
          <p:spPr>
            <a:xfrm>
              <a:off x="2301" y="1521"/>
              <a:ext cx="3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49" name="Line 41"/>
            <p:cNvSpPr/>
            <p:nvPr/>
          </p:nvSpPr>
          <p:spPr>
            <a:xfrm>
              <a:off x="2291" y="1686"/>
              <a:ext cx="37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50" name="Line 42"/>
            <p:cNvSpPr/>
            <p:nvPr/>
          </p:nvSpPr>
          <p:spPr>
            <a:xfrm>
              <a:off x="2302" y="1861"/>
              <a:ext cx="3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51" name="Line 43"/>
            <p:cNvSpPr/>
            <p:nvPr/>
          </p:nvSpPr>
          <p:spPr>
            <a:xfrm>
              <a:off x="2292" y="2027"/>
              <a:ext cx="37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52" name="Line 44"/>
            <p:cNvSpPr/>
            <p:nvPr/>
          </p:nvSpPr>
          <p:spPr>
            <a:xfrm>
              <a:off x="3099" y="1335"/>
              <a:ext cx="3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53" name="Line 45"/>
            <p:cNvSpPr/>
            <p:nvPr/>
          </p:nvSpPr>
          <p:spPr>
            <a:xfrm>
              <a:off x="3099" y="1501"/>
              <a:ext cx="3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54" name="Line 46"/>
            <p:cNvSpPr/>
            <p:nvPr/>
          </p:nvSpPr>
          <p:spPr>
            <a:xfrm>
              <a:off x="3089" y="1667"/>
              <a:ext cx="37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55" name="Line 47"/>
            <p:cNvSpPr/>
            <p:nvPr/>
          </p:nvSpPr>
          <p:spPr>
            <a:xfrm>
              <a:off x="3100" y="1842"/>
              <a:ext cx="3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56" name="Line 48"/>
            <p:cNvSpPr/>
            <p:nvPr/>
          </p:nvSpPr>
          <p:spPr>
            <a:xfrm>
              <a:off x="3090" y="2007"/>
              <a:ext cx="37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57" name="Line 49"/>
            <p:cNvSpPr/>
            <p:nvPr/>
          </p:nvSpPr>
          <p:spPr>
            <a:xfrm>
              <a:off x="4011" y="1354"/>
              <a:ext cx="3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58" name="Line 50"/>
            <p:cNvSpPr/>
            <p:nvPr/>
          </p:nvSpPr>
          <p:spPr>
            <a:xfrm>
              <a:off x="4011" y="1521"/>
              <a:ext cx="3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59" name="Line 51"/>
            <p:cNvSpPr/>
            <p:nvPr/>
          </p:nvSpPr>
          <p:spPr>
            <a:xfrm>
              <a:off x="4001" y="1686"/>
              <a:ext cx="37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60" name="Line 52"/>
            <p:cNvSpPr/>
            <p:nvPr/>
          </p:nvSpPr>
          <p:spPr>
            <a:xfrm>
              <a:off x="4012" y="1861"/>
              <a:ext cx="3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61" name="Line 53"/>
            <p:cNvSpPr/>
            <p:nvPr/>
          </p:nvSpPr>
          <p:spPr>
            <a:xfrm>
              <a:off x="4002" y="2027"/>
              <a:ext cx="37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62" name="Freeform 54"/>
            <p:cNvSpPr/>
            <p:nvPr/>
          </p:nvSpPr>
          <p:spPr>
            <a:xfrm>
              <a:off x="1850" y="1256"/>
              <a:ext cx="423" cy="586"/>
            </a:xfrm>
            <a:custGeom>
              <a:avLst/>
              <a:gdLst>
                <a:gd name="txL" fmla="*/ 0 w 408"/>
                <a:gd name="txT" fmla="*/ 0 h 545"/>
                <a:gd name="txR" fmla="*/ 408 w 408"/>
                <a:gd name="txB" fmla="*/ 545 h 545"/>
              </a:gdLst>
              <a:ahLst/>
              <a:cxnLst>
                <a:cxn ang="0">
                  <a:pos x="0" y="905"/>
                </a:cxn>
                <a:cxn ang="0">
                  <a:pos x="292" y="227"/>
                </a:cxn>
                <a:cxn ang="0">
                  <a:pos x="526" y="0"/>
                </a:cxn>
              </a:cxnLst>
              <a:rect l="txL" t="txT" r="txR" b="txB"/>
              <a:pathLst>
                <a:path w="408" h="545">
                  <a:moveTo>
                    <a:pt x="0" y="545"/>
                  </a:moveTo>
                  <a:cubicBezTo>
                    <a:pt x="79" y="386"/>
                    <a:pt x="159" y="227"/>
                    <a:pt x="227" y="136"/>
                  </a:cubicBezTo>
                  <a:cubicBezTo>
                    <a:pt x="295" y="45"/>
                    <a:pt x="378" y="23"/>
                    <a:pt x="408" y="0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3" name="Line 55"/>
            <p:cNvSpPr/>
            <p:nvPr/>
          </p:nvSpPr>
          <p:spPr>
            <a:xfrm>
              <a:off x="1850" y="1988"/>
              <a:ext cx="446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3064" name="Freeform 56"/>
            <p:cNvSpPr/>
            <p:nvPr/>
          </p:nvSpPr>
          <p:spPr>
            <a:xfrm>
              <a:off x="1831" y="2232"/>
              <a:ext cx="517" cy="876"/>
            </a:xfrm>
            <a:custGeom>
              <a:avLst/>
              <a:gdLst>
                <a:gd name="txL" fmla="*/ 0 w 499"/>
                <a:gd name="txT" fmla="*/ 0 h 816"/>
                <a:gd name="txR" fmla="*/ 499 w 499"/>
                <a:gd name="txB" fmla="*/ 816 h 816"/>
              </a:gdLst>
              <a:ahLst/>
              <a:cxnLst>
                <a:cxn ang="0">
                  <a:pos x="0" y="0"/>
                </a:cxn>
                <a:cxn ang="0">
                  <a:pos x="349" y="968"/>
                </a:cxn>
                <a:cxn ang="0">
                  <a:pos x="639" y="1341"/>
                </a:cxn>
              </a:cxnLst>
              <a:rect l="txL" t="txT" r="txR" b="txB"/>
              <a:pathLst>
                <a:path w="499" h="816">
                  <a:moveTo>
                    <a:pt x="0" y="0"/>
                  </a:moveTo>
                  <a:cubicBezTo>
                    <a:pt x="94" y="226"/>
                    <a:pt x="189" y="453"/>
                    <a:pt x="272" y="589"/>
                  </a:cubicBezTo>
                  <a:cubicBezTo>
                    <a:pt x="355" y="725"/>
                    <a:pt x="461" y="778"/>
                    <a:pt x="499" y="816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5" name="Line 57"/>
            <p:cNvSpPr/>
            <p:nvPr/>
          </p:nvSpPr>
          <p:spPr>
            <a:xfrm>
              <a:off x="1850" y="2572"/>
              <a:ext cx="141" cy="2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3066" name="Freeform 58"/>
            <p:cNvSpPr/>
            <p:nvPr/>
          </p:nvSpPr>
          <p:spPr>
            <a:xfrm>
              <a:off x="1840" y="2778"/>
              <a:ext cx="470" cy="584"/>
            </a:xfrm>
            <a:custGeom>
              <a:avLst/>
              <a:gdLst>
                <a:gd name="txL" fmla="*/ 0 w 499"/>
                <a:gd name="txT" fmla="*/ 0 h 544"/>
                <a:gd name="txR" fmla="*/ 499 w 499"/>
                <a:gd name="txB" fmla="*/ 544 h 544"/>
              </a:gdLst>
              <a:ahLst/>
              <a:cxnLst>
                <a:cxn ang="0">
                  <a:pos x="0" y="0"/>
                </a:cxn>
                <a:cxn ang="0">
                  <a:pos x="150" y="448"/>
                </a:cxn>
                <a:cxn ang="0">
                  <a:pos x="328" y="893"/>
                </a:cxn>
              </a:cxnLst>
              <a:rect l="txL" t="txT" r="txR" b="txB"/>
              <a:pathLst>
                <a:path w="499" h="544">
                  <a:moveTo>
                    <a:pt x="0" y="0"/>
                  </a:moveTo>
                  <a:cubicBezTo>
                    <a:pt x="72" y="90"/>
                    <a:pt x="144" y="181"/>
                    <a:pt x="227" y="272"/>
                  </a:cubicBezTo>
                  <a:cubicBezTo>
                    <a:pt x="310" y="363"/>
                    <a:pt x="454" y="499"/>
                    <a:pt x="499" y="544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7" name="Line 59"/>
            <p:cNvSpPr/>
            <p:nvPr/>
          </p:nvSpPr>
          <p:spPr>
            <a:xfrm flipV="1">
              <a:off x="2649" y="1256"/>
              <a:ext cx="423" cy="1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3068" name="Freeform 60"/>
            <p:cNvSpPr/>
            <p:nvPr/>
          </p:nvSpPr>
          <p:spPr>
            <a:xfrm>
              <a:off x="2649" y="1598"/>
              <a:ext cx="423" cy="926"/>
            </a:xfrm>
            <a:custGeom>
              <a:avLst/>
              <a:gdLst>
                <a:gd name="txL" fmla="*/ 0 w 408"/>
                <a:gd name="txT" fmla="*/ 0 h 862"/>
                <a:gd name="txR" fmla="*/ 408 w 408"/>
                <a:gd name="txB" fmla="*/ 862 h 862"/>
              </a:gdLst>
              <a:ahLst/>
              <a:cxnLst>
                <a:cxn ang="0">
                  <a:pos x="0" y="0"/>
                </a:cxn>
                <a:cxn ang="0">
                  <a:pos x="234" y="1047"/>
                </a:cxn>
                <a:cxn ang="0">
                  <a:pos x="526" y="1423"/>
                </a:cxn>
              </a:cxnLst>
              <a:rect l="txL" t="txT" r="txR" b="txB"/>
              <a:pathLst>
                <a:path w="408" h="862">
                  <a:moveTo>
                    <a:pt x="0" y="0"/>
                  </a:moveTo>
                  <a:cubicBezTo>
                    <a:pt x="57" y="245"/>
                    <a:pt x="114" y="491"/>
                    <a:pt x="182" y="635"/>
                  </a:cubicBezTo>
                  <a:cubicBezTo>
                    <a:pt x="250" y="779"/>
                    <a:pt x="370" y="824"/>
                    <a:pt x="408" y="862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9" name="Freeform 61"/>
            <p:cNvSpPr/>
            <p:nvPr/>
          </p:nvSpPr>
          <p:spPr>
            <a:xfrm>
              <a:off x="2602" y="1744"/>
              <a:ext cx="517" cy="1364"/>
            </a:xfrm>
            <a:custGeom>
              <a:avLst/>
              <a:gdLst>
                <a:gd name="txL" fmla="*/ 0 w 499"/>
                <a:gd name="txT" fmla="*/ 0 h 1270"/>
                <a:gd name="txR" fmla="*/ 499 w 499"/>
                <a:gd name="txB" fmla="*/ 1270 h 1270"/>
              </a:gdLst>
              <a:ahLst/>
              <a:cxnLst>
                <a:cxn ang="0">
                  <a:pos x="0" y="0"/>
                </a:cxn>
                <a:cxn ang="0">
                  <a:pos x="290" y="1345"/>
                </a:cxn>
                <a:cxn ang="0">
                  <a:pos x="639" y="2092"/>
                </a:cxn>
              </a:cxnLst>
              <a:rect l="txL" t="txT" r="txR" b="txB"/>
              <a:pathLst>
                <a:path w="499" h="1270">
                  <a:moveTo>
                    <a:pt x="0" y="0"/>
                  </a:moveTo>
                  <a:cubicBezTo>
                    <a:pt x="72" y="302"/>
                    <a:pt x="144" y="604"/>
                    <a:pt x="227" y="816"/>
                  </a:cubicBezTo>
                  <a:cubicBezTo>
                    <a:pt x="310" y="1028"/>
                    <a:pt x="454" y="1194"/>
                    <a:pt x="499" y="1270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70" name="Freeform 62"/>
            <p:cNvSpPr/>
            <p:nvPr/>
          </p:nvSpPr>
          <p:spPr>
            <a:xfrm>
              <a:off x="2630" y="2231"/>
              <a:ext cx="470" cy="1120"/>
            </a:xfrm>
            <a:custGeom>
              <a:avLst/>
              <a:gdLst>
                <a:gd name="txL" fmla="*/ 0 w 453"/>
                <a:gd name="txT" fmla="*/ 0 h 1043"/>
                <a:gd name="txR" fmla="*/ 453 w 453"/>
                <a:gd name="txB" fmla="*/ 1043 h 1043"/>
              </a:gdLst>
              <a:ahLst/>
              <a:cxnLst>
                <a:cxn ang="0">
                  <a:pos x="0" y="0"/>
                </a:cxn>
                <a:cxn ang="0">
                  <a:pos x="234" y="1270"/>
                </a:cxn>
                <a:cxn ang="0">
                  <a:pos x="586" y="1717"/>
                </a:cxn>
              </a:cxnLst>
              <a:rect l="txL" t="txT" r="txR" b="txB"/>
              <a:pathLst>
                <a:path w="453" h="1043">
                  <a:moveTo>
                    <a:pt x="0" y="0"/>
                  </a:moveTo>
                  <a:cubicBezTo>
                    <a:pt x="53" y="298"/>
                    <a:pt x="106" y="597"/>
                    <a:pt x="181" y="771"/>
                  </a:cubicBezTo>
                  <a:cubicBezTo>
                    <a:pt x="256" y="945"/>
                    <a:pt x="408" y="998"/>
                    <a:pt x="453" y="1043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71" name="Line 63"/>
            <p:cNvSpPr/>
            <p:nvPr/>
          </p:nvSpPr>
          <p:spPr>
            <a:xfrm flipV="1">
              <a:off x="3448" y="1335"/>
              <a:ext cx="189" cy="9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3072" name="Line 64"/>
            <p:cNvSpPr/>
            <p:nvPr/>
          </p:nvSpPr>
          <p:spPr>
            <a:xfrm>
              <a:off x="3429" y="1569"/>
              <a:ext cx="236" cy="19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3073" name="Line 65"/>
            <p:cNvSpPr/>
            <p:nvPr/>
          </p:nvSpPr>
          <p:spPr>
            <a:xfrm>
              <a:off x="3448" y="1744"/>
              <a:ext cx="141" cy="19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3074" name="Freeform 66"/>
            <p:cNvSpPr/>
            <p:nvPr/>
          </p:nvSpPr>
          <p:spPr>
            <a:xfrm>
              <a:off x="3401" y="2086"/>
              <a:ext cx="236" cy="242"/>
            </a:xfrm>
            <a:custGeom>
              <a:avLst/>
              <a:gdLst>
                <a:gd name="txL" fmla="*/ 0 w 227"/>
                <a:gd name="txT" fmla="*/ 0 h 226"/>
                <a:gd name="txR" fmla="*/ 227 w 227"/>
                <a:gd name="txB" fmla="*/ 226 h 226"/>
              </a:gdLst>
              <a:ahLst/>
              <a:cxnLst>
                <a:cxn ang="0">
                  <a:pos x="0" y="0"/>
                </a:cxn>
                <a:cxn ang="0">
                  <a:pos x="237" y="221"/>
                </a:cxn>
                <a:cxn ang="0">
                  <a:pos x="298" y="365"/>
                </a:cxn>
              </a:cxnLst>
              <a:rect l="txL" t="txT" r="txR" b="txB"/>
              <a:pathLst>
                <a:path w="227" h="226">
                  <a:moveTo>
                    <a:pt x="0" y="0"/>
                  </a:moveTo>
                  <a:cubicBezTo>
                    <a:pt x="71" y="49"/>
                    <a:pt x="143" y="98"/>
                    <a:pt x="181" y="136"/>
                  </a:cubicBezTo>
                  <a:cubicBezTo>
                    <a:pt x="219" y="174"/>
                    <a:pt x="219" y="211"/>
                    <a:pt x="227" y="226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75" name="Text Box 67"/>
            <p:cNvSpPr txBox="1"/>
            <p:nvPr/>
          </p:nvSpPr>
          <p:spPr>
            <a:xfrm>
              <a:off x="3637" y="1569"/>
              <a:ext cx="281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43076" name="Text Box 68"/>
            <p:cNvSpPr txBox="1"/>
            <p:nvPr/>
          </p:nvSpPr>
          <p:spPr>
            <a:xfrm>
              <a:off x="3626" y="2529"/>
              <a:ext cx="28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43077" name="Text Box 69"/>
            <p:cNvSpPr txBox="1"/>
            <p:nvPr/>
          </p:nvSpPr>
          <p:spPr>
            <a:xfrm>
              <a:off x="3627" y="3415"/>
              <a:ext cx="28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43078" name="Freeform 70"/>
            <p:cNvSpPr/>
            <p:nvPr/>
          </p:nvSpPr>
          <p:spPr>
            <a:xfrm>
              <a:off x="4341" y="1598"/>
              <a:ext cx="423" cy="1007"/>
            </a:xfrm>
            <a:custGeom>
              <a:avLst/>
              <a:gdLst>
                <a:gd name="txL" fmla="*/ 0 w 408"/>
                <a:gd name="txT" fmla="*/ 0 h 937"/>
                <a:gd name="txR" fmla="*/ 408 w 408"/>
                <a:gd name="txB" fmla="*/ 937 h 937"/>
              </a:gdLst>
              <a:ahLst/>
              <a:cxnLst>
                <a:cxn ang="0">
                  <a:pos x="0" y="0"/>
                </a:cxn>
                <a:cxn ang="0">
                  <a:pos x="292" y="301"/>
                </a:cxn>
                <a:cxn ang="0">
                  <a:pos x="411" y="1351"/>
                </a:cxn>
                <a:cxn ang="0">
                  <a:pos x="526" y="1501"/>
                </a:cxn>
              </a:cxnLst>
              <a:rect l="txL" t="txT" r="txR" b="txB"/>
              <a:pathLst>
                <a:path w="408" h="937">
                  <a:moveTo>
                    <a:pt x="0" y="0"/>
                  </a:moveTo>
                  <a:cubicBezTo>
                    <a:pt x="87" y="22"/>
                    <a:pt x="174" y="45"/>
                    <a:pt x="227" y="181"/>
                  </a:cubicBezTo>
                  <a:cubicBezTo>
                    <a:pt x="280" y="317"/>
                    <a:pt x="288" y="695"/>
                    <a:pt x="318" y="816"/>
                  </a:cubicBezTo>
                  <a:cubicBezTo>
                    <a:pt x="348" y="937"/>
                    <a:pt x="393" y="892"/>
                    <a:pt x="408" y="907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79" name="Freeform 71"/>
            <p:cNvSpPr/>
            <p:nvPr/>
          </p:nvSpPr>
          <p:spPr>
            <a:xfrm>
              <a:off x="4341" y="1744"/>
              <a:ext cx="471" cy="1381"/>
            </a:xfrm>
            <a:custGeom>
              <a:avLst/>
              <a:gdLst>
                <a:gd name="txL" fmla="*/ 0 w 454"/>
                <a:gd name="txT" fmla="*/ 0 h 1285"/>
                <a:gd name="txR" fmla="*/ 454 w 454"/>
                <a:gd name="txB" fmla="*/ 1285 h 1285"/>
              </a:gdLst>
              <a:ahLst/>
              <a:cxnLst>
                <a:cxn ang="0">
                  <a:pos x="0" y="0"/>
                </a:cxn>
                <a:cxn ang="0">
                  <a:pos x="175" y="601"/>
                </a:cxn>
                <a:cxn ang="0">
                  <a:pos x="352" y="1878"/>
                </a:cxn>
                <a:cxn ang="0">
                  <a:pos x="587" y="2104"/>
                </a:cxn>
              </a:cxnLst>
              <a:rect l="txL" t="txT" r="txR" b="txB"/>
              <a:pathLst>
                <a:path w="454" h="1285">
                  <a:moveTo>
                    <a:pt x="0" y="0"/>
                  </a:moveTo>
                  <a:cubicBezTo>
                    <a:pt x="45" y="87"/>
                    <a:pt x="91" y="174"/>
                    <a:pt x="136" y="363"/>
                  </a:cubicBezTo>
                  <a:cubicBezTo>
                    <a:pt x="181" y="552"/>
                    <a:pt x="219" y="983"/>
                    <a:pt x="272" y="1134"/>
                  </a:cubicBezTo>
                  <a:cubicBezTo>
                    <a:pt x="325" y="1285"/>
                    <a:pt x="424" y="1247"/>
                    <a:pt x="454" y="1270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80" name="Freeform 72"/>
            <p:cNvSpPr/>
            <p:nvPr/>
          </p:nvSpPr>
          <p:spPr>
            <a:xfrm>
              <a:off x="4369" y="2221"/>
              <a:ext cx="423" cy="1161"/>
            </a:xfrm>
            <a:custGeom>
              <a:avLst/>
              <a:gdLst>
                <a:gd name="txL" fmla="*/ 0 w 408"/>
                <a:gd name="txT" fmla="*/ 0 h 1081"/>
                <a:gd name="txR" fmla="*/ 408 w 408"/>
                <a:gd name="txB" fmla="*/ 1081 h 1081"/>
              </a:gdLst>
              <a:ahLst/>
              <a:cxnLst>
                <a:cxn ang="0">
                  <a:pos x="0" y="0"/>
                </a:cxn>
                <a:cxn ang="0">
                  <a:pos x="175" y="897"/>
                </a:cxn>
                <a:cxn ang="0">
                  <a:pos x="350" y="1643"/>
                </a:cxn>
                <a:cxn ang="0">
                  <a:pos x="526" y="1719"/>
                </a:cxn>
              </a:cxnLst>
              <a:rect l="txL" t="txT" r="txR" b="txB"/>
              <a:pathLst>
                <a:path w="408" h="1081">
                  <a:moveTo>
                    <a:pt x="0" y="0"/>
                  </a:moveTo>
                  <a:cubicBezTo>
                    <a:pt x="45" y="189"/>
                    <a:pt x="91" y="378"/>
                    <a:pt x="136" y="544"/>
                  </a:cubicBezTo>
                  <a:cubicBezTo>
                    <a:pt x="181" y="710"/>
                    <a:pt x="227" y="915"/>
                    <a:pt x="272" y="998"/>
                  </a:cubicBezTo>
                  <a:cubicBezTo>
                    <a:pt x="317" y="1081"/>
                    <a:pt x="385" y="1036"/>
                    <a:pt x="408" y="1043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81" name="Text Box 73"/>
            <p:cNvSpPr txBox="1"/>
            <p:nvPr/>
          </p:nvSpPr>
          <p:spPr>
            <a:xfrm>
              <a:off x="2405" y="3078"/>
              <a:ext cx="289" cy="244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43082" name="Text Box 74"/>
            <p:cNvSpPr txBox="1"/>
            <p:nvPr/>
          </p:nvSpPr>
          <p:spPr>
            <a:xfrm>
              <a:off x="3178" y="3079"/>
              <a:ext cx="289" cy="244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43083" name="Text Box 75"/>
            <p:cNvSpPr txBox="1"/>
            <p:nvPr/>
          </p:nvSpPr>
          <p:spPr>
            <a:xfrm>
              <a:off x="4117" y="3078"/>
              <a:ext cx="289" cy="244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43084" name="Text Box 76"/>
            <p:cNvSpPr txBox="1"/>
            <p:nvPr/>
          </p:nvSpPr>
          <p:spPr>
            <a:xfrm>
              <a:off x="4889" y="3079"/>
              <a:ext cx="289" cy="244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43085" name="AutoShape 77"/>
            <p:cNvSpPr/>
            <p:nvPr/>
          </p:nvSpPr>
          <p:spPr>
            <a:xfrm>
              <a:off x="1503" y="3284"/>
              <a:ext cx="376" cy="243"/>
            </a:xfrm>
            <a:prstGeom prst="flowChartDocument">
              <a:avLst/>
            </a:pr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43086" name="Line 78"/>
            <p:cNvSpPr/>
            <p:nvPr/>
          </p:nvSpPr>
          <p:spPr>
            <a:xfrm>
              <a:off x="1503" y="3293"/>
              <a:ext cx="376" cy="0"/>
            </a:xfrm>
            <a:prstGeom prst="line">
              <a:avLst/>
            </a:prstGeom>
            <a:ln w="57150" cap="flat" cmpd="sng">
              <a:solidFill>
                <a:srgbClr val="FFCC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87" name="AutoShape 79"/>
            <p:cNvSpPr/>
            <p:nvPr/>
          </p:nvSpPr>
          <p:spPr>
            <a:xfrm>
              <a:off x="1502" y="1284"/>
              <a:ext cx="376" cy="244"/>
            </a:xfrm>
            <a:prstGeom prst="flowChartPunchedCard">
              <a:avLst/>
            </a:pr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43088" name="Line 80"/>
            <p:cNvSpPr/>
            <p:nvPr/>
          </p:nvSpPr>
          <p:spPr>
            <a:xfrm>
              <a:off x="1502" y="1519"/>
              <a:ext cx="373" cy="0"/>
            </a:xfrm>
            <a:prstGeom prst="line">
              <a:avLst/>
            </a:prstGeom>
            <a:ln w="57150" cap="flat" cmpd="sng">
              <a:solidFill>
                <a:srgbClr val="FFCC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89" name="Text Box 81"/>
            <p:cNvSpPr txBox="1"/>
            <p:nvPr/>
          </p:nvSpPr>
          <p:spPr>
            <a:xfrm>
              <a:off x="1389" y="3518"/>
              <a:ext cx="611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1800" b="1" dirty="0"/>
                <a:t>超级块</a:t>
              </a:r>
            </a:p>
          </p:txBody>
        </p:sp>
        <p:sp>
          <p:nvSpPr>
            <p:cNvPr id="43090" name="Text Box 82"/>
            <p:cNvSpPr txBox="1"/>
            <p:nvPr/>
          </p:nvSpPr>
          <p:spPr>
            <a:xfrm>
              <a:off x="3637" y="3805"/>
              <a:ext cx="281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…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497888" cy="93662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空闲磁盘块分配与回收</a:t>
            </a:r>
          </a:p>
        </p:txBody>
      </p:sp>
      <p:grpSp>
        <p:nvGrpSpPr>
          <p:cNvPr id="45059" name="Group 5"/>
          <p:cNvGrpSpPr/>
          <p:nvPr/>
        </p:nvGrpSpPr>
        <p:grpSpPr>
          <a:xfrm>
            <a:off x="423863" y="1258888"/>
            <a:ext cx="8424862" cy="2862262"/>
            <a:chOff x="27" y="939"/>
            <a:chExt cx="5704" cy="1984"/>
          </a:xfrm>
        </p:grpSpPr>
        <p:sp>
          <p:nvSpPr>
            <p:cNvPr id="45061" name="Rectangle 6"/>
            <p:cNvSpPr/>
            <p:nvPr/>
          </p:nvSpPr>
          <p:spPr>
            <a:xfrm>
              <a:off x="515" y="1338"/>
              <a:ext cx="527" cy="217"/>
            </a:xfrm>
            <a:prstGeom prst="rect">
              <a:avLst/>
            </a:prstGeom>
            <a:noFill/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45062" name="Rectangle 7"/>
            <p:cNvSpPr/>
            <p:nvPr/>
          </p:nvSpPr>
          <p:spPr>
            <a:xfrm>
              <a:off x="702" y="1389"/>
              <a:ext cx="146" cy="1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700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41</a:t>
              </a:r>
              <a:endParaRPr lang="en-US" altLang="zh-CN" sz="1700" b="1" dirty="0">
                <a:ea typeface="宋体" panose="02010600030101010101" pitchFamily="2" charset="-122"/>
              </a:endParaRPr>
            </a:p>
          </p:txBody>
        </p:sp>
        <p:sp>
          <p:nvSpPr>
            <p:cNvPr id="45063" name="Rectangle 8"/>
            <p:cNvSpPr/>
            <p:nvPr/>
          </p:nvSpPr>
          <p:spPr>
            <a:xfrm>
              <a:off x="515" y="1558"/>
              <a:ext cx="527" cy="218"/>
            </a:xfrm>
            <a:prstGeom prst="rect">
              <a:avLst/>
            </a:prstGeom>
            <a:noFill/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45064" name="Rectangle 9"/>
            <p:cNvSpPr/>
            <p:nvPr/>
          </p:nvSpPr>
          <p:spPr>
            <a:xfrm>
              <a:off x="663" y="1610"/>
              <a:ext cx="220" cy="1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700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350</a:t>
              </a:r>
              <a:endParaRPr lang="en-US" altLang="zh-CN" sz="1700" b="1" dirty="0">
                <a:ea typeface="宋体" panose="02010600030101010101" pitchFamily="2" charset="-122"/>
              </a:endParaRPr>
            </a:p>
          </p:txBody>
        </p:sp>
        <p:sp>
          <p:nvSpPr>
            <p:cNvPr id="45065" name="Rectangle 10"/>
            <p:cNvSpPr/>
            <p:nvPr/>
          </p:nvSpPr>
          <p:spPr>
            <a:xfrm>
              <a:off x="515" y="2106"/>
              <a:ext cx="527" cy="217"/>
            </a:xfrm>
            <a:prstGeom prst="rect">
              <a:avLst/>
            </a:prstGeom>
            <a:noFill/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45066" name="Rectangle 11"/>
            <p:cNvSpPr/>
            <p:nvPr/>
          </p:nvSpPr>
          <p:spPr>
            <a:xfrm>
              <a:off x="663" y="2158"/>
              <a:ext cx="220" cy="1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700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187</a:t>
              </a:r>
              <a:endParaRPr lang="en-US" altLang="zh-CN" sz="1700" b="1" dirty="0">
                <a:ea typeface="宋体" panose="02010600030101010101" pitchFamily="2" charset="-122"/>
              </a:endParaRPr>
            </a:p>
          </p:txBody>
        </p:sp>
        <p:sp>
          <p:nvSpPr>
            <p:cNvPr id="45067" name="Rectangle 12"/>
            <p:cNvSpPr/>
            <p:nvPr/>
          </p:nvSpPr>
          <p:spPr>
            <a:xfrm>
              <a:off x="338" y="940"/>
              <a:ext cx="1014" cy="21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45068" name="Rectangle 13"/>
            <p:cNvSpPr/>
            <p:nvPr/>
          </p:nvSpPr>
          <p:spPr>
            <a:xfrm>
              <a:off x="460" y="984"/>
              <a:ext cx="769" cy="1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700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Super Block</a:t>
              </a:r>
              <a:endParaRPr lang="en-US" altLang="zh-CN" sz="1700" b="1" dirty="0">
                <a:ea typeface="宋体" panose="02010600030101010101" pitchFamily="2" charset="-122"/>
              </a:endParaRPr>
            </a:p>
          </p:txBody>
        </p:sp>
        <p:sp>
          <p:nvSpPr>
            <p:cNvPr id="45069" name="Rectangle 14"/>
            <p:cNvSpPr/>
            <p:nvPr/>
          </p:nvSpPr>
          <p:spPr>
            <a:xfrm>
              <a:off x="515" y="1205"/>
              <a:ext cx="527" cy="1718"/>
            </a:xfrm>
            <a:prstGeom prst="rect">
              <a:avLst/>
            </a:prstGeom>
            <a:noFill/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45070" name="Rectangle 15"/>
            <p:cNvSpPr/>
            <p:nvPr/>
          </p:nvSpPr>
          <p:spPr>
            <a:xfrm>
              <a:off x="27" y="1338"/>
              <a:ext cx="440" cy="21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45071" name="Rectangle 16"/>
            <p:cNvSpPr/>
            <p:nvPr/>
          </p:nvSpPr>
          <p:spPr>
            <a:xfrm>
              <a:off x="111" y="1382"/>
              <a:ext cx="349" cy="1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700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count</a:t>
              </a:r>
              <a:endParaRPr lang="en-US" altLang="zh-CN" sz="1700" b="1" dirty="0">
                <a:ea typeface="宋体" panose="02010600030101010101" pitchFamily="2" charset="-122"/>
              </a:endParaRPr>
            </a:p>
          </p:txBody>
        </p:sp>
        <p:sp>
          <p:nvSpPr>
            <p:cNvPr id="45072" name="Rectangle 17"/>
            <p:cNvSpPr/>
            <p:nvPr/>
          </p:nvSpPr>
          <p:spPr>
            <a:xfrm>
              <a:off x="1974" y="1214"/>
              <a:ext cx="528" cy="217"/>
            </a:xfrm>
            <a:prstGeom prst="rect">
              <a:avLst/>
            </a:prstGeom>
            <a:noFill/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45073" name="Rectangle 18"/>
            <p:cNvSpPr/>
            <p:nvPr/>
          </p:nvSpPr>
          <p:spPr>
            <a:xfrm>
              <a:off x="2162" y="1265"/>
              <a:ext cx="146" cy="1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700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50</a:t>
              </a:r>
              <a:endParaRPr lang="en-US" altLang="zh-CN" sz="1700" b="1" dirty="0">
                <a:ea typeface="宋体" panose="02010600030101010101" pitchFamily="2" charset="-122"/>
              </a:endParaRPr>
            </a:p>
          </p:txBody>
        </p:sp>
        <p:sp>
          <p:nvSpPr>
            <p:cNvPr id="45074" name="Rectangle 19"/>
            <p:cNvSpPr/>
            <p:nvPr/>
          </p:nvSpPr>
          <p:spPr>
            <a:xfrm>
              <a:off x="161" y="1558"/>
              <a:ext cx="306" cy="21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45075" name="Rectangle 20"/>
            <p:cNvSpPr/>
            <p:nvPr/>
          </p:nvSpPr>
          <p:spPr>
            <a:xfrm>
              <a:off x="380" y="1603"/>
              <a:ext cx="73" cy="1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700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  <a:endParaRPr lang="en-US" altLang="zh-CN" sz="1700" b="1" dirty="0">
                <a:ea typeface="宋体" panose="02010600030101010101" pitchFamily="2" charset="-122"/>
              </a:endParaRPr>
            </a:p>
          </p:txBody>
        </p:sp>
        <p:sp>
          <p:nvSpPr>
            <p:cNvPr id="45076" name="Rectangle 21"/>
            <p:cNvSpPr/>
            <p:nvPr/>
          </p:nvSpPr>
          <p:spPr>
            <a:xfrm>
              <a:off x="161" y="2088"/>
              <a:ext cx="306" cy="21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45077" name="Rectangle 22"/>
            <p:cNvSpPr/>
            <p:nvPr/>
          </p:nvSpPr>
          <p:spPr>
            <a:xfrm>
              <a:off x="300" y="2132"/>
              <a:ext cx="146" cy="1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700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41</a:t>
              </a:r>
              <a:endParaRPr lang="en-US" altLang="zh-CN" sz="1700" b="1" dirty="0">
                <a:ea typeface="宋体" panose="02010600030101010101" pitchFamily="2" charset="-122"/>
              </a:endParaRPr>
            </a:p>
          </p:txBody>
        </p:sp>
        <p:sp>
          <p:nvSpPr>
            <p:cNvPr id="45078" name="Rectangle 23"/>
            <p:cNvSpPr/>
            <p:nvPr/>
          </p:nvSpPr>
          <p:spPr>
            <a:xfrm>
              <a:off x="1974" y="1426"/>
              <a:ext cx="528" cy="217"/>
            </a:xfrm>
            <a:prstGeom prst="rect">
              <a:avLst/>
            </a:prstGeom>
            <a:noFill/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45079" name="Rectangle 24"/>
            <p:cNvSpPr/>
            <p:nvPr/>
          </p:nvSpPr>
          <p:spPr>
            <a:xfrm>
              <a:off x="2123" y="1477"/>
              <a:ext cx="219" cy="1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700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400</a:t>
              </a:r>
              <a:endParaRPr lang="en-US" altLang="zh-CN" sz="1700" b="1" dirty="0">
                <a:ea typeface="宋体" panose="02010600030101010101" pitchFamily="2" charset="-122"/>
              </a:endParaRPr>
            </a:p>
          </p:txBody>
        </p:sp>
        <p:sp>
          <p:nvSpPr>
            <p:cNvPr id="45080" name="Rectangle 25"/>
            <p:cNvSpPr/>
            <p:nvPr/>
          </p:nvSpPr>
          <p:spPr>
            <a:xfrm>
              <a:off x="1974" y="2265"/>
              <a:ext cx="528" cy="217"/>
            </a:xfrm>
            <a:prstGeom prst="rect">
              <a:avLst/>
            </a:prstGeom>
            <a:noFill/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45081" name="Rectangle 26"/>
            <p:cNvSpPr/>
            <p:nvPr/>
          </p:nvSpPr>
          <p:spPr>
            <a:xfrm>
              <a:off x="2123" y="2316"/>
              <a:ext cx="219" cy="1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700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351</a:t>
              </a:r>
              <a:endParaRPr lang="en-US" altLang="zh-CN" sz="1700" b="1" dirty="0">
                <a:ea typeface="宋体" panose="02010600030101010101" pitchFamily="2" charset="-122"/>
              </a:endParaRPr>
            </a:p>
          </p:txBody>
        </p:sp>
        <p:sp>
          <p:nvSpPr>
            <p:cNvPr id="45082" name="Rectangle 27"/>
            <p:cNvSpPr/>
            <p:nvPr/>
          </p:nvSpPr>
          <p:spPr>
            <a:xfrm>
              <a:off x="1974" y="1205"/>
              <a:ext cx="528" cy="1718"/>
            </a:xfrm>
            <a:prstGeom prst="rect">
              <a:avLst/>
            </a:prstGeom>
            <a:noFill/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45083" name="Rectangle 28"/>
            <p:cNvSpPr/>
            <p:nvPr/>
          </p:nvSpPr>
          <p:spPr>
            <a:xfrm>
              <a:off x="515" y="1823"/>
              <a:ext cx="527" cy="21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45084" name="Rectangle 29"/>
            <p:cNvSpPr/>
            <p:nvPr/>
          </p:nvSpPr>
          <p:spPr>
            <a:xfrm>
              <a:off x="639" y="1867"/>
              <a:ext cx="264" cy="1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7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...</a:t>
              </a:r>
              <a:endParaRPr lang="en-US" altLang="zh-CN" sz="1700" b="1" dirty="0">
                <a:ea typeface="宋体" panose="02010600030101010101" pitchFamily="2" charset="-122"/>
              </a:endParaRPr>
            </a:p>
          </p:txBody>
        </p:sp>
        <p:sp>
          <p:nvSpPr>
            <p:cNvPr id="45085" name="Rectangle 30"/>
            <p:cNvSpPr/>
            <p:nvPr/>
          </p:nvSpPr>
          <p:spPr>
            <a:xfrm>
              <a:off x="1974" y="1814"/>
              <a:ext cx="528" cy="21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45086" name="Rectangle 31"/>
            <p:cNvSpPr/>
            <p:nvPr/>
          </p:nvSpPr>
          <p:spPr>
            <a:xfrm>
              <a:off x="2098" y="1859"/>
              <a:ext cx="265" cy="1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7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...</a:t>
              </a:r>
              <a:endParaRPr lang="en-US" altLang="zh-CN" sz="1700" b="1" dirty="0">
                <a:ea typeface="宋体" panose="02010600030101010101" pitchFamily="2" charset="-122"/>
              </a:endParaRPr>
            </a:p>
          </p:txBody>
        </p:sp>
        <p:sp>
          <p:nvSpPr>
            <p:cNvPr id="45087" name="Rectangle 32"/>
            <p:cNvSpPr/>
            <p:nvPr/>
          </p:nvSpPr>
          <p:spPr>
            <a:xfrm>
              <a:off x="1621" y="1426"/>
              <a:ext cx="306" cy="21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45088" name="Rectangle 33"/>
            <p:cNvSpPr/>
            <p:nvPr/>
          </p:nvSpPr>
          <p:spPr>
            <a:xfrm>
              <a:off x="1838" y="1470"/>
              <a:ext cx="73" cy="1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700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  <a:endParaRPr lang="en-US" altLang="zh-CN" sz="1700" b="1" dirty="0">
                <a:ea typeface="宋体" panose="02010600030101010101" pitchFamily="2" charset="-122"/>
              </a:endParaRPr>
            </a:p>
          </p:txBody>
        </p:sp>
        <p:sp>
          <p:nvSpPr>
            <p:cNvPr id="45089" name="Rectangle 34"/>
            <p:cNvSpPr/>
            <p:nvPr/>
          </p:nvSpPr>
          <p:spPr>
            <a:xfrm>
              <a:off x="1621" y="2265"/>
              <a:ext cx="306" cy="21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45090" name="Rectangle 35"/>
            <p:cNvSpPr/>
            <p:nvPr/>
          </p:nvSpPr>
          <p:spPr>
            <a:xfrm>
              <a:off x="1760" y="2309"/>
              <a:ext cx="146" cy="1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700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50</a:t>
              </a:r>
              <a:endParaRPr lang="en-US" altLang="zh-CN" sz="1700" b="1" dirty="0">
                <a:ea typeface="宋体" panose="02010600030101010101" pitchFamily="2" charset="-122"/>
              </a:endParaRPr>
            </a:p>
          </p:txBody>
        </p:sp>
        <p:sp>
          <p:nvSpPr>
            <p:cNvPr id="45091" name="Rectangle 36"/>
            <p:cNvSpPr/>
            <p:nvPr/>
          </p:nvSpPr>
          <p:spPr>
            <a:xfrm>
              <a:off x="1399" y="1205"/>
              <a:ext cx="528" cy="21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45092" name="Rectangle 37"/>
            <p:cNvSpPr/>
            <p:nvPr/>
          </p:nvSpPr>
          <p:spPr>
            <a:xfrm>
              <a:off x="1571" y="1249"/>
              <a:ext cx="350" cy="1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700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count</a:t>
              </a:r>
              <a:endParaRPr lang="en-US" altLang="zh-CN" sz="1700" b="1" dirty="0">
                <a:ea typeface="宋体" panose="02010600030101010101" pitchFamily="2" charset="-122"/>
              </a:endParaRPr>
            </a:p>
          </p:txBody>
        </p:sp>
        <p:sp>
          <p:nvSpPr>
            <p:cNvPr id="45093" name="Rectangle 38"/>
            <p:cNvSpPr/>
            <p:nvPr/>
          </p:nvSpPr>
          <p:spPr>
            <a:xfrm>
              <a:off x="3434" y="1214"/>
              <a:ext cx="527" cy="217"/>
            </a:xfrm>
            <a:prstGeom prst="rect">
              <a:avLst/>
            </a:prstGeom>
            <a:noFill/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45094" name="Rectangle 39"/>
            <p:cNvSpPr/>
            <p:nvPr/>
          </p:nvSpPr>
          <p:spPr>
            <a:xfrm>
              <a:off x="3622" y="1265"/>
              <a:ext cx="146" cy="1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700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50</a:t>
              </a:r>
              <a:endParaRPr lang="en-US" altLang="zh-CN" sz="1700" b="1" dirty="0">
                <a:ea typeface="宋体" panose="02010600030101010101" pitchFamily="2" charset="-122"/>
              </a:endParaRPr>
            </a:p>
          </p:txBody>
        </p:sp>
        <p:sp>
          <p:nvSpPr>
            <p:cNvPr id="45095" name="Rectangle 40"/>
            <p:cNvSpPr/>
            <p:nvPr/>
          </p:nvSpPr>
          <p:spPr>
            <a:xfrm>
              <a:off x="3434" y="1426"/>
              <a:ext cx="527" cy="217"/>
            </a:xfrm>
            <a:prstGeom prst="rect">
              <a:avLst/>
            </a:prstGeom>
            <a:noFill/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45096" name="Rectangle 41"/>
            <p:cNvSpPr/>
            <p:nvPr/>
          </p:nvSpPr>
          <p:spPr>
            <a:xfrm>
              <a:off x="3584" y="1477"/>
              <a:ext cx="219" cy="1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700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450</a:t>
              </a:r>
              <a:endParaRPr lang="en-US" altLang="zh-CN" sz="1700" b="1" dirty="0">
                <a:ea typeface="宋体" panose="02010600030101010101" pitchFamily="2" charset="-122"/>
              </a:endParaRPr>
            </a:p>
          </p:txBody>
        </p:sp>
        <p:sp>
          <p:nvSpPr>
            <p:cNvPr id="45097" name="Rectangle 42"/>
            <p:cNvSpPr/>
            <p:nvPr/>
          </p:nvSpPr>
          <p:spPr>
            <a:xfrm>
              <a:off x="3434" y="2265"/>
              <a:ext cx="527" cy="217"/>
            </a:xfrm>
            <a:prstGeom prst="rect">
              <a:avLst/>
            </a:prstGeom>
            <a:noFill/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45098" name="Rectangle 43"/>
            <p:cNvSpPr/>
            <p:nvPr/>
          </p:nvSpPr>
          <p:spPr>
            <a:xfrm>
              <a:off x="3584" y="2316"/>
              <a:ext cx="219" cy="1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700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401</a:t>
              </a:r>
              <a:endParaRPr lang="en-US" altLang="zh-CN" sz="1700" b="1" dirty="0">
                <a:ea typeface="宋体" panose="02010600030101010101" pitchFamily="2" charset="-122"/>
              </a:endParaRPr>
            </a:p>
          </p:txBody>
        </p:sp>
        <p:sp>
          <p:nvSpPr>
            <p:cNvPr id="45099" name="Rectangle 44"/>
            <p:cNvSpPr/>
            <p:nvPr/>
          </p:nvSpPr>
          <p:spPr>
            <a:xfrm>
              <a:off x="3434" y="1205"/>
              <a:ext cx="527" cy="1718"/>
            </a:xfrm>
            <a:prstGeom prst="rect">
              <a:avLst/>
            </a:prstGeom>
            <a:noFill/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45100" name="Rectangle 45"/>
            <p:cNvSpPr/>
            <p:nvPr/>
          </p:nvSpPr>
          <p:spPr>
            <a:xfrm>
              <a:off x="3434" y="1814"/>
              <a:ext cx="527" cy="21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45101" name="Rectangle 46"/>
            <p:cNvSpPr/>
            <p:nvPr/>
          </p:nvSpPr>
          <p:spPr>
            <a:xfrm>
              <a:off x="3558" y="1859"/>
              <a:ext cx="264" cy="1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7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...</a:t>
              </a:r>
              <a:endParaRPr lang="en-US" altLang="zh-CN" sz="1700" b="1" dirty="0">
                <a:ea typeface="宋体" panose="02010600030101010101" pitchFamily="2" charset="-122"/>
              </a:endParaRPr>
            </a:p>
          </p:txBody>
        </p:sp>
        <p:sp>
          <p:nvSpPr>
            <p:cNvPr id="45102" name="Rectangle 47"/>
            <p:cNvSpPr/>
            <p:nvPr/>
          </p:nvSpPr>
          <p:spPr>
            <a:xfrm>
              <a:off x="3080" y="1426"/>
              <a:ext cx="306" cy="21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45103" name="Rectangle 48"/>
            <p:cNvSpPr/>
            <p:nvPr/>
          </p:nvSpPr>
          <p:spPr>
            <a:xfrm>
              <a:off x="3297" y="1470"/>
              <a:ext cx="73" cy="1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700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  <a:endParaRPr lang="en-US" altLang="zh-CN" sz="1700" b="1" dirty="0">
                <a:ea typeface="宋体" panose="02010600030101010101" pitchFamily="2" charset="-122"/>
              </a:endParaRPr>
            </a:p>
          </p:txBody>
        </p:sp>
        <p:sp>
          <p:nvSpPr>
            <p:cNvPr id="45104" name="Rectangle 49"/>
            <p:cNvSpPr/>
            <p:nvPr/>
          </p:nvSpPr>
          <p:spPr>
            <a:xfrm>
              <a:off x="3080" y="2265"/>
              <a:ext cx="306" cy="21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45105" name="Rectangle 50"/>
            <p:cNvSpPr/>
            <p:nvPr/>
          </p:nvSpPr>
          <p:spPr>
            <a:xfrm>
              <a:off x="3220" y="2309"/>
              <a:ext cx="146" cy="1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700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50</a:t>
              </a:r>
              <a:endParaRPr lang="en-US" altLang="zh-CN" sz="1700" b="1" dirty="0">
                <a:ea typeface="宋体" panose="02010600030101010101" pitchFamily="2" charset="-122"/>
              </a:endParaRPr>
            </a:p>
          </p:txBody>
        </p:sp>
        <p:sp>
          <p:nvSpPr>
            <p:cNvPr id="45106" name="Rectangle 51"/>
            <p:cNvSpPr/>
            <p:nvPr/>
          </p:nvSpPr>
          <p:spPr>
            <a:xfrm>
              <a:off x="2859" y="1205"/>
              <a:ext cx="527" cy="21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45107" name="Rectangle 52"/>
            <p:cNvSpPr/>
            <p:nvPr/>
          </p:nvSpPr>
          <p:spPr>
            <a:xfrm>
              <a:off x="3031" y="1249"/>
              <a:ext cx="349" cy="1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700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count</a:t>
              </a:r>
              <a:endParaRPr lang="en-US" altLang="zh-CN" sz="1700" b="1" dirty="0">
                <a:ea typeface="宋体" panose="02010600030101010101" pitchFamily="2" charset="-122"/>
              </a:endParaRPr>
            </a:p>
          </p:txBody>
        </p:sp>
        <p:sp>
          <p:nvSpPr>
            <p:cNvPr id="45108" name="Rectangle 53"/>
            <p:cNvSpPr/>
            <p:nvPr/>
          </p:nvSpPr>
          <p:spPr>
            <a:xfrm>
              <a:off x="5115" y="1214"/>
              <a:ext cx="527" cy="217"/>
            </a:xfrm>
            <a:prstGeom prst="rect">
              <a:avLst/>
            </a:prstGeom>
            <a:noFill/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45109" name="Rectangle 54"/>
            <p:cNvSpPr/>
            <p:nvPr/>
          </p:nvSpPr>
          <p:spPr>
            <a:xfrm>
              <a:off x="5302" y="1265"/>
              <a:ext cx="146" cy="1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700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49</a:t>
              </a:r>
              <a:endParaRPr lang="en-US" altLang="zh-CN" sz="1700" b="1" dirty="0">
                <a:ea typeface="宋体" panose="02010600030101010101" pitchFamily="2" charset="-122"/>
              </a:endParaRPr>
            </a:p>
          </p:txBody>
        </p:sp>
        <p:sp>
          <p:nvSpPr>
            <p:cNvPr id="45110" name="Rectangle 55"/>
            <p:cNvSpPr/>
            <p:nvPr/>
          </p:nvSpPr>
          <p:spPr>
            <a:xfrm>
              <a:off x="5115" y="1426"/>
              <a:ext cx="527" cy="217"/>
            </a:xfrm>
            <a:prstGeom prst="rect">
              <a:avLst/>
            </a:prstGeom>
            <a:noFill/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45111" name="Rectangle 56"/>
            <p:cNvSpPr/>
            <p:nvPr/>
          </p:nvSpPr>
          <p:spPr>
            <a:xfrm>
              <a:off x="5341" y="1477"/>
              <a:ext cx="73" cy="1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700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0</a:t>
              </a:r>
              <a:endParaRPr lang="en-US" altLang="zh-CN" sz="1700" b="1" dirty="0">
                <a:ea typeface="宋体" panose="02010600030101010101" pitchFamily="2" charset="-122"/>
              </a:endParaRPr>
            </a:p>
          </p:txBody>
        </p:sp>
        <p:sp>
          <p:nvSpPr>
            <p:cNvPr id="45112" name="Rectangle 57"/>
            <p:cNvSpPr/>
            <p:nvPr/>
          </p:nvSpPr>
          <p:spPr>
            <a:xfrm>
              <a:off x="5115" y="2088"/>
              <a:ext cx="527" cy="217"/>
            </a:xfrm>
            <a:prstGeom prst="rect">
              <a:avLst/>
            </a:prstGeom>
            <a:noFill/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45113" name="Rectangle 58"/>
            <p:cNvSpPr/>
            <p:nvPr/>
          </p:nvSpPr>
          <p:spPr>
            <a:xfrm>
              <a:off x="5239" y="2140"/>
              <a:ext cx="264" cy="1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7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...</a:t>
              </a:r>
              <a:endParaRPr lang="en-US" altLang="zh-CN" sz="1700" b="1" dirty="0">
                <a:ea typeface="宋体" panose="02010600030101010101" pitchFamily="2" charset="-122"/>
              </a:endParaRPr>
            </a:p>
          </p:txBody>
        </p:sp>
        <p:sp>
          <p:nvSpPr>
            <p:cNvPr id="45114" name="Rectangle 59"/>
            <p:cNvSpPr/>
            <p:nvPr/>
          </p:nvSpPr>
          <p:spPr>
            <a:xfrm>
              <a:off x="5115" y="1205"/>
              <a:ext cx="527" cy="1718"/>
            </a:xfrm>
            <a:prstGeom prst="rect">
              <a:avLst/>
            </a:prstGeom>
            <a:noFill/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45115" name="Rectangle 60"/>
            <p:cNvSpPr/>
            <p:nvPr/>
          </p:nvSpPr>
          <p:spPr>
            <a:xfrm>
              <a:off x="5115" y="1682"/>
              <a:ext cx="527" cy="21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45116" name="Rectangle 61"/>
            <p:cNvSpPr/>
            <p:nvPr/>
          </p:nvSpPr>
          <p:spPr>
            <a:xfrm>
              <a:off x="5239" y="1726"/>
              <a:ext cx="264" cy="1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7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...</a:t>
              </a:r>
              <a:endParaRPr lang="en-US" altLang="zh-CN" sz="1700" b="1" dirty="0">
                <a:ea typeface="宋体" panose="02010600030101010101" pitchFamily="2" charset="-122"/>
              </a:endParaRPr>
            </a:p>
          </p:txBody>
        </p:sp>
        <p:sp>
          <p:nvSpPr>
            <p:cNvPr id="45117" name="Rectangle 62"/>
            <p:cNvSpPr/>
            <p:nvPr/>
          </p:nvSpPr>
          <p:spPr>
            <a:xfrm>
              <a:off x="4761" y="1426"/>
              <a:ext cx="306" cy="21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45118" name="Rectangle 63"/>
            <p:cNvSpPr/>
            <p:nvPr/>
          </p:nvSpPr>
          <p:spPr>
            <a:xfrm>
              <a:off x="4979" y="1470"/>
              <a:ext cx="73" cy="1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700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  <a:endParaRPr lang="en-US" altLang="zh-CN" sz="1700" b="1" dirty="0">
                <a:ea typeface="宋体" panose="02010600030101010101" pitchFamily="2" charset="-122"/>
              </a:endParaRPr>
            </a:p>
          </p:txBody>
        </p:sp>
        <p:sp>
          <p:nvSpPr>
            <p:cNvPr id="45119" name="Rectangle 64"/>
            <p:cNvSpPr/>
            <p:nvPr/>
          </p:nvSpPr>
          <p:spPr>
            <a:xfrm>
              <a:off x="4761" y="2088"/>
              <a:ext cx="306" cy="21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45120" name="Rectangle 65"/>
            <p:cNvSpPr/>
            <p:nvPr/>
          </p:nvSpPr>
          <p:spPr>
            <a:xfrm>
              <a:off x="4896" y="2132"/>
              <a:ext cx="146" cy="1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700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49</a:t>
              </a:r>
              <a:endParaRPr lang="en-US" altLang="zh-CN" sz="1700" b="1" dirty="0">
                <a:ea typeface="宋体" panose="02010600030101010101" pitchFamily="2" charset="-122"/>
              </a:endParaRPr>
            </a:p>
          </p:txBody>
        </p:sp>
        <p:sp>
          <p:nvSpPr>
            <p:cNvPr id="45121" name="Rectangle 66"/>
            <p:cNvSpPr/>
            <p:nvPr/>
          </p:nvSpPr>
          <p:spPr>
            <a:xfrm>
              <a:off x="4540" y="1205"/>
              <a:ext cx="527" cy="21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45122" name="Rectangle 67"/>
            <p:cNvSpPr/>
            <p:nvPr/>
          </p:nvSpPr>
          <p:spPr>
            <a:xfrm>
              <a:off x="4711" y="1249"/>
              <a:ext cx="349" cy="1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700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count</a:t>
              </a:r>
              <a:endParaRPr lang="en-US" altLang="zh-CN" sz="1700" b="1" dirty="0">
                <a:ea typeface="宋体" panose="02010600030101010101" pitchFamily="2" charset="-122"/>
              </a:endParaRPr>
            </a:p>
          </p:txBody>
        </p:sp>
        <p:sp>
          <p:nvSpPr>
            <p:cNvPr id="45123" name="Rectangle 68"/>
            <p:cNvSpPr/>
            <p:nvPr/>
          </p:nvSpPr>
          <p:spPr>
            <a:xfrm>
              <a:off x="1974" y="940"/>
              <a:ext cx="528" cy="21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45124" name="Rectangle 69"/>
            <p:cNvSpPr/>
            <p:nvPr/>
          </p:nvSpPr>
          <p:spPr>
            <a:xfrm>
              <a:off x="2084" y="984"/>
              <a:ext cx="293" cy="1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700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#350</a:t>
              </a:r>
              <a:endParaRPr lang="en-US" altLang="zh-CN" sz="1700" b="1" dirty="0">
                <a:ea typeface="宋体" panose="02010600030101010101" pitchFamily="2" charset="-122"/>
              </a:endParaRPr>
            </a:p>
          </p:txBody>
        </p:sp>
        <p:sp>
          <p:nvSpPr>
            <p:cNvPr id="45125" name="Rectangle 70"/>
            <p:cNvSpPr/>
            <p:nvPr/>
          </p:nvSpPr>
          <p:spPr>
            <a:xfrm>
              <a:off x="3434" y="940"/>
              <a:ext cx="527" cy="21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45126" name="Rectangle 71"/>
            <p:cNvSpPr/>
            <p:nvPr/>
          </p:nvSpPr>
          <p:spPr>
            <a:xfrm>
              <a:off x="3544" y="984"/>
              <a:ext cx="292" cy="1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700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#400</a:t>
              </a:r>
              <a:endParaRPr lang="en-US" altLang="zh-CN" sz="1700" b="1" dirty="0">
                <a:ea typeface="宋体" panose="02010600030101010101" pitchFamily="2" charset="-122"/>
              </a:endParaRPr>
            </a:p>
          </p:txBody>
        </p:sp>
        <p:sp>
          <p:nvSpPr>
            <p:cNvPr id="45127" name="Rectangle 72"/>
            <p:cNvSpPr/>
            <p:nvPr/>
          </p:nvSpPr>
          <p:spPr>
            <a:xfrm>
              <a:off x="4982" y="939"/>
              <a:ext cx="749" cy="21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45128" name="Rectangle 73"/>
            <p:cNvSpPr/>
            <p:nvPr/>
          </p:nvSpPr>
          <p:spPr>
            <a:xfrm>
              <a:off x="5076" y="984"/>
              <a:ext cx="573" cy="1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700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Last One</a:t>
              </a:r>
              <a:endParaRPr lang="en-US" altLang="zh-CN" sz="1700" b="1" dirty="0">
                <a:ea typeface="宋体" panose="02010600030101010101" pitchFamily="2" charset="-122"/>
              </a:endParaRPr>
            </a:p>
          </p:txBody>
        </p:sp>
        <p:sp>
          <p:nvSpPr>
            <p:cNvPr id="45129" name="Freeform 74"/>
            <p:cNvSpPr/>
            <p:nvPr/>
          </p:nvSpPr>
          <p:spPr>
            <a:xfrm>
              <a:off x="1044" y="1338"/>
              <a:ext cx="373" cy="353"/>
            </a:xfrm>
            <a:custGeom>
              <a:avLst/>
              <a:gdLst>
                <a:gd name="txL" fmla="*/ 0 w 373"/>
                <a:gd name="txT" fmla="*/ 0 h 353"/>
                <a:gd name="txR" fmla="*/ 373 w 373"/>
                <a:gd name="txB" fmla="*/ 353 h 353"/>
              </a:gdLst>
              <a:ahLst/>
              <a:cxnLst>
                <a:cxn ang="0">
                  <a:pos x="0" y="353"/>
                </a:cxn>
                <a:cxn ang="0">
                  <a:pos x="179" y="353"/>
                </a:cxn>
                <a:cxn ang="0">
                  <a:pos x="179" y="0"/>
                </a:cxn>
                <a:cxn ang="0">
                  <a:pos x="373" y="0"/>
                </a:cxn>
              </a:cxnLst>
              <a:rect l="txL" t="txT" r="txR" b="txB"/>
              <a:pathLst>
                <a:path w="373" h="353">
                  <a:moveTo>
                    <a:pt x="0" y="353"/>
                  </a:moveTo>
                  <a:lnTo>
                    <a:pt x="179" y="353"/>
                  </a:lnTo>
                  <a:lnTo>
                    <a:pt x="179" y="0"/>
                  </a:lnTo>
                  <a:lnTo>
                    <a:pt x="373" y="0"/>
                  </a:lnTo>
                </a:path>
              </a:pathLst>
            </a:custGeom>
            <a:noFill/>
            <a:ln w="1587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30" name="Freeform 75"/>
            <p:cNvSpPr/>
            <p:nvPr/>
          </p:nvSpPr>
          <p:spPr>
            <a:xfrm>
              <a:off x="1414" y="1301"/>
              <a:ext cx="74" cy="75"/>
            </a:xfrm>
            <a:custGeom>
              <a:avLst/>
              <a:gdLst>
                <a:gd name="txL" fmla="*/ 0 w 74"/>
                <a:gd name="txT" fmla="*/ 0 h 75"/>
                <a:gd name="txR" fmla="*/ 74 w 74"/>
                <a:gd name="txB" fmla="*/ 75 h 75"/>
              </a:gdLst>
              <a:ahLst/>
              <a:cxnLst>
                <a:cxn ang="0">
                  <a:pos x="0" y="75"/>
                </a:cxn>
                <a:cxn ang="0">
                  <a:pos x="74" y="37"/>
                </a:cxn>
                <a:cxn ang="0">
                  <a:pos x="0" y="0"/>
                </a:cxn>
                <a:cxn ang="0">
                  <a:pos x="0" y="75"/>
                </a:cxn>
              </a:cxnLst>
              <a:rect l="txL" t="txT" r="txR" b="txB"/>
              <a:pathLst>
                <a:path w="74" h="75">
                  <a:moveTo>
                    <a:pt x="0" y="75"/>
                  </a:moveTo>
                  <a:lnTo>
                    <a:pt x="74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31" name="Freeform 76"/>
            <p:cNvSpPr/>
            <p:nvPr/>
          </p:nvSpPr>
          <p:spPr>
            <a:xfrm>
              <a:off x="2503" y="1338"/>
              <a:ext cx="374" cy="220"/>
            </a:xfrm>
            <a:custGeom>
              <a:avLst/>
              <a:gdLst>
                <a:gd name="txL" fmla="*/ 0 w 374"/>
                <a:gd name="txT" fmla="*/ 0 h 220"/>
                <a:gd name="txR" fmla="*/ 374 w 374"/>
                <a:gd name="txB" fmla="*/ 220 h 220"/>
              </a:gdLst>
              <a:ahLst/>
              <a:cxnLst>
                <a:cxn ang="0">
                  <a:pos x="0" y="220"/>
                </a:cxn>
                <a:cxn ang="0">
                  <a:pos x="179" y="220"/>
                </a:cxn>
                <a:cxn ang="0">
                  <a:pos x="179" y="0"/>
                </a:cxn>
                <a:cxn ang="0">
                  <a:pos x="374" y="0"/>
                </a:cxn>
              </a:cxnLst>
              <a:rect l="txL" t="txT" r="txR" b="txB"/>
              <a:pathLst>
                <a:path w="374" h="220">
                  <a:moveTo>
                    <a:pt x="0" y="220"/>
                  </a:moveTo>
                  <a:lnTo>
                    <a:pt x="179" y="220"/>
                  </a:lnTo>
                  <a:lnTo>
                    <a:pt x="179" y="0"/>
                  </a:lnTo>
                  <a:lnTo>
                    <a:pt x="374" y="0"/>
                  </a:lnTo>
                </a:path>
              </a:pathLst>
            </a:custGeom>
            <a:noFill/>
            <a:ln w="1587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32" name="Freeform 77"/>
            <p:cNvSpPr/>
            <p:nvPr/>
          </p:nvSpPr>
          <p:spPr>
            <a:xfrm>
              <a:off x="2873" y="1301"/>
              <a:ext cx="75" cy="75"/>
            </a:xfrm>
            <a:custGeom>
              <a:avLst/>
              <a:gdLst>
                <a:gd name="txL" fmla="*/ 0 w 75"/>
                <a:gd name="txT" fmla="*/ 0 h 75"/>
                <a:gd name="txR" fmla="*/ 75 w 75"/>
                <a:gd name="txB" fmla="*/ 75 h 75"/>
              </a:gdLst>
              <a:ahLst/>
              <a:cxnLst>
                <a:cxn ang="0">
                  <a:pos x="0" y="75"/>
                </a:cxn>
                <a:cxn ang="0">
                  <a:pos x="75" y="37"/>
                </a:cxn>
                <a:cxn ang="0">
                  <a:pos x="0" y="0"/>
                </a:cxn>
                <a:cxn ang="0">
                  <a:pos x="0" y="75"/>
                </a:cxn>
              </a:cxnLst>
              <a:rect l="txL" t="txT" r="txR" b="txB"/>
              <a:pathLst>
                <a:path w="75" h="75">
                  <a:moveTo>
                    <a:pt x="0" y="75"/>
                  </a:moveTo>
                  <a:lnTo>
                    <a:pt x="7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33" name="Freeform 78"/>
            <p:cNvSpPr/>
            <p:nvPr/>
          </p:nvSpPr>
          <p:spPr>
            <a:xfrm>
              <a:off x="3963" y="1338"/>
              <a:ext cx="196" cy="220"/>
            </a:xfrm>
            <a:custGeom>
              <a:avLst/>
              <a:gdLst>
                <a:gd name="txL" fmla="*/ 0 w 196"/>
                <a:gd name="txT" fmla="*/ 0 h 220"/>
                <a:gd name="txR" fmla="*/ 196 w 196"/>
                <a:gd name="txB" fmla="*/ 220 h 220"/>
              </a:gdLst>
              <a:ahLst/>
              <a:cxnLst>
                <a:cxn ang="0">
                  <a:pos x="0" y="220"/>
                </a:cxn>
                <a:cxn ang="0">
                  <a:pos x="108" y="220"/>
                </a:cxn>
                <a:cxn ang="0">
                  <a:pos x="108" y="0"/>
                </a:cxn>
                <a:cxn ang="0">
                  <a:pos x="196" y="0"/>
                </a:cxn>
              </a:cxnLst>
              <a:rect l="txL" t="txT" r="txR" b="txB"/>
              <a:pathLst>
                <a:path w="196" h="220">
                  <a:moveTo>
                    <a:pt x="0" y="220"/>
                  </a:moveTo>
                  <a:lnTo>
                    <a:pt x="108" y="220"/>
                  </a:lnTo>
                  <a:lnTo>
                    <a:pt x="108" y="0"/>
                  </a:lnTo>
                  <a:lnTo>
                    <a:pt x="196" y="0"/>
                  </a:lnTo>
                </a:path>
              </a:pathLst>
            </a:custGeom>
            <a:noFill/>
            <a:ln w="1587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34" name="Freeform 79"/>
            <p:cNvSpPr/>
            <p:nvPr/>
          </p:nvSpPr>
          <p:spPr>
            <a:xfrm>
              <a:off x="4156" y="1301"/>
              <a:ext cx="74" cy="75"/>
            </a:xfrm>
            <a:custGeom>
              <a:avLst/>
              <a:gdLst>
                <a:gd name="txL" fmla="*/ 0 w 74"/>
                <a:gd name="txT" fmla="*/ 0 h 75"/>
                <a:gd name="txR" fmla="*/ 74 w 74"/>
                <a:gd name="txB" fmla="*/ 75 h 75"/>
              </a:gdLst>
              <a:ahLst/>
              <a:cxnLst>
                <a:cxn ang="0">
                  <a:pos x="0" y="75"/>
                </a:cxn>
                <a:cxn ang="0">
                  <a:pos x="74" y="37"/>
                </a:cxn>
                <a:cxn ang="0">
                  <a:pos x="0" y="0"/>
                </a:cxn>
                <a:cxn ang="0">
                  <a:pos x="0" y="75"/>
                </a:cxn>
              </a:cxnLst>
              <a:rect l="txL" t="txT" r="txR" b="txB"/>
              <a:pathLst>
                <a:path w="74" h="75">
                  <a:moveTo>
                    <a:pt x="0" y="75"/>
                  </a:moveTo>
                  <a:lnTo>
                    <a:pt x="74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35" name="Rectangle 80"/>
            <p:cNvSpPr/>
            <p:nvPr/>
          </p:nvSpPr>
          <p:spPr>
            <a:xfrm>
              <a:off x="4186" y="1249"/>
              <a:ext cx="527" cy="21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45136" name="Rectangle 81"/>
            <p:cNvSpPr/>
            <p:nvPr/>
          </p:nvSpPr>
          <p:spPr>
            <a:xfrm>
              <a:off x="4310" y="1293"/>
              <a:ext cx="265" cy="1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700" b="1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...</a:t>
              </a:r>
              <a:endParaRPr lang="en-US" altLang="zh-CN" sz="1700" b="1" dirty="0">
                <a:ea typeface="宋体" panose="02010600030101010101" pitchFamily="2" charset="-122"/>
              </a:endParaRPr>
            </a:p>
          </p:txBody>
        </p:sp>
      </p:grpSp>
      <p:sp>
        <p:nvSpPr>
          <p:cNvPr id="45060" name="Text Box 84"/>
          <p:cNvSpPr txBox="1"/>
          <p:nvPr/>
        </p:nvSpPr>
        <p:spPr>
          <a:xfrm>
            <a:off x="317500" y="4348163"/>
            <a:ext cx="8604250" cy="2301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Blip>
                <a:blip r:embed="rId4"/>
              </a:buBlip>
            </a:pPr>
            <a:r>
              <a:rPr lang="en-US" altLang="zh-CN" sz="2200" b="1" dirty="0"/>
              <a:t> </a:t>
            </a:r>
            <a:r>
              <a:rPr lang="zh-CN" altLang="en-US" sz="2200" b="1" dirty="0"/>
              <a:t>采用成组链接法，把链表和索引相结合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Blip>
                <a:blip r:embed="rId4"/>
              </a:buBlip>
            </a:pPr>
            <a:r>
              <a:rPr lang="zh-CN" altLang="en-US" sz="2200" b="1" dirty="0"/>
              <a:t> 每一组</a:t>
            </a:r>
            <a:r>
              <a:rPr lang="en-US" altLang="zh-CN" sz="2200" b="1" dirty="0"/>
              <a:t>50</a:t>
            </a:r>
            <a:r>
              <a:rPr lang="zh-CN" altLang="en-US" sz="2200" b="1" dirty="0"/>
              <a:t>块，用索引表表示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Blip>
                <a:blip r:embed="rId4"/>
              </a:buBlip>
            </a:pPr>
            <a:r>
              <a:rPr lang="zh-CN" altLang="en-US" sz="2200" b="1" dirty="0"/>
              <a:t> 各组间通过链表指针串在一起，构成链表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Blip>
                <a:blip r:embed="rId4"/>
              </a:buBlip>
            </a:pPr>
            <a:r>
              <a:rPr lang="zh-CN" altLang="en-US" sz="2200" b="1" dirty="0"/>
              <a:t> 链表的开头是超级块中的磁盘空闲块栈，在运行时被读入到内存中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Blip>
                <a:blip r:embed="rId4"/>
              </a:buBlip>
            </a:pPr>
            <a:r>
              <a:rPr lang="zh-CN" altLang="en-US" sz="2200" b="1" dirty="0"/>
              <a:t> 栈计数</a:t>
            </a:r>
            <a:r>
              <a:rPr lang="en-US" altLang="zh-CN" sz="2200" b="1" dirty="0"/>
              <a:t>count</a:t>
            </a:r>
            <a:r>
              <a:rPr lang="zh-CN" altLang="en-US" sz="2200" b="1" dirty="0"/>
              <a:t>是栈中的空闲块数目，栈中的元素是空闲块编号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Blip>
                <a:blip r:embed="rId4"/>
              </a:buBlip>
            </a:pPr>
            <a:r>
              <a:rPr lang="zh-CN" altLang="en-US" sz="2200" b="1" dirty="0"/>
              <a:t> 链表中的每一块都存放一个类似的空闲块栈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026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操作系统课程设计</a:t>
            </a:r>
          </a:p>
        </p:txBody>
      </p:sp>
      <p:sp>
        <p:nvSpPr>
          <p:cNvPr id="6147" name="Rectangle 1027"/>
          <p:cNvSpPr>
            <a:spLocks noGrp="1"/>
          </p:cNvSpPr>
          <p:nvPr>
            <p:ph idx="1"/>
          </p:nvPr>
        </p:nvSpPr>
        <p:spPr>
          <a:xfrm>
            <a:off x="539750" y="1412875"/>
            <a:ext cx="8208963" cy="2808288"/>
          </a:xfrm>
          <a:ln/>
        </p:spPr>
        <p:txBody>
          <a:bodyPr vert="horz" wrap="square" lIns="18000" tIns="45720" rIns="18000" bIns="45720" anchor="t"/>
          <a:lstStyle/>
          <a:p>
            <a:pPr eaLnBrk="1" hangingPunct="1"/>
            <a:r>
              <a:rPr lang="zh-CN" altLang="en-US" sz="3600" b="1" dirty="0"/>
              <a:t>安排、要求</a:t>
            </a:r>
          </a:p>
          <a:p>
            <a:pPr eaLnBrk="1" hangingPunct="1"/>
            <a:r>
              <a:rPr lang="zh-CN" altLang="en-US" sz="3600" b="1" dirty="0"/>
              <a:t>基本原理</a:t>
            </a:r>
          </a:p>
          <a:p>
            <a:pPr eaLnBrk="1" hangingPunct="1"/>
            <a:r>
              <a:rPr lang="zh-CN" altLang="en-US" sz="3600" b="1" dirty="0"/>
              <a:t>系统的实现方案、数据结构及程序结构</a:t>
            </a:r>
          </a:p>
          <a:p>
            <a:pPr eaLnBrk="1" hangingPunct="1"/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验收方式</a:t>
            </a:r>
            <a:r>
              <a:rPr lang="zh-CN" altLang="en-US" sz="3600" b="1" dirty="0"/>
              <a:t>、材料提交</a:t>
            </a:r>
          </a:p>
        </p:txBody>
      </p:sp>
      <p:pic>
        <p:nvPicPr>
          <p:cNvPr id="6148" name="Picture 1029" descr="woman_paint_sunset_md_cl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425" y="4365625"/>
            <a:ext cx="1736725" cy="2003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497888" cy="93662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空闲磁盘块分配与回收</a:t>
            </a:r>
          </a:p>
        </p:txBody>
      </p:sp>
      <p:graphicFrame>
        <p:nvGraphicFramePr>
          <p:cNvPr id="84070" name="Group 102"/>
          <p:cNvGraphicFramePr>
            <a:graphicFrameLocks noGrp="1"/>
          </p:cNvGraphicFramePr>
          <p:nvPr/>
        </p:nvGraphicFramePr>
        <p:xfrm>
          <a:off x="6637338" y="2046288"/>
          <a:ext cx="2057400" cy="414528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7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0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7127" name="Text Box 122"/>
          <p:cNvSpPr txBox="1"/>
          <p:nvPr/>
        </p:nvSpPr>
        <p:spPr>
          <a:xfrm>
            <a:off x="7170738" y="1436688"/>
            <a:ext cx="11064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/>
              <a:t>堆栈</a:t>
            </a:r>
            <a:r>
              <a:rPr lang="en-US" altLang="zh-CN" sz="2400" b="1" dirty="0"/>
              <a:t>S</a:t>
            </a:r>
          </a:p>
        </p:txBody>
      </p:sp>
      <p:sp>
        <p:nvSpPr>
          <p:cNvPr id="47128" name="Text Box 123"/>
          <p:cNvSpPr txBox="1"/>
          <p:nvPr/>
        </p:nvSpPr>
        <p:spPr>
          <a:xfrm>
            <a:off x="6011863" y="2046288"/>
            <a:ext cx="549275" cy="41910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0   1   2  3   4  5   …</a:t>
            </a:r>
          </a:p>
        </p:txBody>
      </p:sp>
      <p:sp>
        <p:nvSpPr>
          <p:cNvPr id="47129" name="Rectangle 125"/>
          <p:cNvSpPr>
            <a:spLocks noGrp="1"/>
          </p:cNvSpPr>
          <p:nvPr>
            <p:ph idx="1"/>
          </p:nvPr>
        </p:nvSpPr>
        <p:spPr>
          <a:xfrm>
            <a:off x="466725" y="1484313"/>
            <a:ext cx="5257800" cy="4521200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15000"/>
              </a:lnSpc>
              <a:spcBef>
                <a:spcPct val="30000"/>
              </a:spcBef>
            </a:pPr>
            <a:r>
              <a:rPr lang="en-US" altLang="zh-CN" b="1" dirty="0"/>
              <a:t> </a:t>
            </a:r>
            <a:r>
              <a:rPr lang="zh-CN" altLang="en-US" b="1" dirty="0"/>
              <a:t>系统启动时的初始化</a:t>
            </a:r>
          </a:p>
          <a:p>
            <a:pPr lvl="1" eaLnBrk="1" hangingPunct="1">
              <a:lnSpc>
                <a:spcPct val="115000"/>
              </a:lnSpc>
              <a:spcBef>
                <a:spcPct val="30000"/>
              </a:spcBef>
            </a:pPr>
            <a:r>
              <a:rPr lang="zh-CN" altLang="en-US" b="1" dirty="0"/>
              <a:t>系统中设立有专用的磁盘空间分配</a:t>
            </a:r>
            <a:r>
              <a:rPr lang="en-US" altLang="zh-CN" b="1" dirty="0"/>
              <a:t>/</a:t>
            </a:r>
            <a:r>
              <a:rPr lang="zh-CN" altLang="en-US" b="1" dirty="0"/>
              <a:t>回收用的内存堆栈区</a:t>
            </a:r>
            <a:r>
              <a:rPr lang="en-US" altLang="zh-CN" b="1" dirty="0"/>
              <a:t>——</a:t>
            </a:r>
            <a:r>
              <a:rPr lang="zh-CN" altLang="en-US" b="1" dirty="0"/>
              <a:t>内存空闲块栈</a:t>
            </a:r>
          </a:p>
          <a:p>
            <a:pPr lvl="1" eaLnBrk="1" hangingPunct="1">
              <a:lnSpc>
                <a:spcPct val="115000"/>
              </a:lnSpc>
              <a:spcBef>
                <a:spcPct val="30000"/>
              </a:spcBef>
            </a:pPr>
            <a:r>
              <a:rPr lang="zh-CN" altLang="en-US" b="1" dirty="0"/>
              <a:t>启动时将卷资源表中的最后一组的信息读入内存堆栈</a:t>
            </a:r>
            <a:r>
              <a:rPr lang="en-US" altLang="zh-CN" b="1" dirty="0"/>
              <a:t>S</a:t>
            </a:r>
            <a:r>
              <a:rPr lang="zh-CN" altLang="en-US" b="1" dirty="0"/>
              <a:t>中。其中</a:t>
            </a:r>
            <a:r>
              <a:rPr lang="en-US" altLang="zh-CN" b="1" dirty="0"/>
              <a:t>0</a:t>
            </a:r>
            <a:r>
              <a:rPr lang="zh-CN" altLang="en-US" b="1" dirty="0"/>
              <a:t>单元存放总块数，栈顶指针值等于总块数</a:t>
            </a:r>
          </a:p>
        </p:txBody>
      </p:sp>
      <p:sp>
        <p:nvSpPr>
          <p:cNvPr id="47130" name="Text Box 126"/>
          <p:cNvSpPr txBox="1"/>
          <p:nvPr/>
        </p:nvSpPr>
        <p:spPr>
          <a:xfrm>
            <a:off x="1187450" y="6092825"/>
            <a:ext cx="31686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3</a:t>
            </a: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版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P123</a:t>
            </a: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4</a:t>
            </a: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版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P121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497888" cy="93662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空闲磁盘块分配与回收</a:t>
            </a:r>
          </a:p>
        </p:txBody>
      </p:sp>
      <p:sp>
        <p:nvSpPr>
          <p:cNvPr id="49155" name="Rectangle 27"/>
          <p:cNvSpPr>
            <a:spLocks noGrp="1"/>
          </p:cNvSpPr>
          <p:nvPr>
            <p:ph idx="1"/>
          </p:nvPr>
        </p:nvSpPr>
        <p:spPr>
          <a:xfrm>
            <a:off x="228600" y="1412875"/>
            <a:ext cx="6719888" cy="4895850"/>
          </a:xfrm>
          <a:ln/>
        </p:spPr>
        <p:txBody>
          <a:bodyPr vert="horz" wrap="square" lIns="91440" tIns="45720" rIns="91440" bIns="45720" anchor="t"/>
          <a:lstStyle/>
          <a:p>
            <a:pPr marL="363855" indent="-363855" eaLnBrk="1" hangingPunct="1">
              <a:spcBef>
                <a:spcPct val="10000"/>
              </a:spcBef>
            </a:pPr>
            <a:r>
              <a:rPr lang="zh-CN" altLang="en-US" sz="2800" b="1" dirty="0"/>
              <a:t>成组链法的空间分配</a:t>
            </a:r>
          </a:p>
          <a:p>
            <a:pPr marL="363855" indent="-363855" eaLnBrk="1" hangingPunct="1">
              <a:spcBef>
                <a:spcPct val="10000"/>
              </a:spcBef>
              <a:buBlip>
                <a:blip r:embed="rId3"/>
              </a:buBlip>
            </a:pPr>
            <a:r>
              <a:rPr lang="en-US" altLang="zh-CN" sz="2400" b="1" dirty="0"/>
              <a:t>Int AllocateOneBlock()  {</a:t>
            </a:r>
          </a:p>
          <a:p>
            <a:pPr marL="363855" indent="-363855" eaLnBrk="1" hangingPunct="1">
              <a:spcBef>
                <a:spcPct val="10000"/>
              </a:spcBef>
              <a:buBlip>
                <a:blip r:embed="rId3"/>
              </a:buBlip>
            </a:pPr>
            <a:r>
              <a:rPr lang="en-US" altLang="zh-CN" sz="2400" b="1" dirty="0"/>
              <a:t>     if  S[0]==1 then</a:t>
            </a:r>
          </a:p>
          <a:p>
            <a:pPr marL="363855" indent="-363855" eaLnBrk="1" hangingPunct="1">
              <a:spcBef>
                <a:spcPct val="10000"/>
              </a:spcBef>
              <a:buBlip>
                <a:blip r:embed="rId3"/>
              </a:buBlip>
            </a:pPr>
            <a:r>
              <a:rPr lang="en-US" altLang="zh-CN" sz="2400" b="1" dirty="0"/>
              <a:t>          if  S[1] == 0 then  </a:t>
            </a:r>
            <a:r>
              <a:rPr lang="zh-CN" altLang="en-US" sz="2400" b="1" dirty="0"/>
              <a:t>分配失败，进程等待；</a:t>
            </a:r>
          </a:p>
          <a:p>
            <a:pPr marL="363855" indent="-363855" eaLnBrk="1" hangingPunct="1">
              <a:spcBef>
                <a:spcPct val="10000"/>
              </a:spcBef>
              <a:buBlip>
                <a:blip r:embed="rId3"/>
              </a:buBlip>
            </a:pPr>
            <a:r>
              <a:rPr lang="zh-CN" altLang="en-US" sz="2400" b="1" dirty="0"/>
              <a:t>          </a:t>
            </a:r>
            <a:r>
              <a:rPr lang="en-US" altLang="zh-CN" sz="2400" b="1" dirty="0"/>
              <a:t>else  { r = S[1];</a:t>
            </a:r>
          </a:p>
          <a:p>
            <a:pPr marL="363855" indent="-363855" eaLnBrk="1" hangingPunct="1">
              <a:spcBef>
                <a:spcPct val="10000"/>
              </a:spcBef>
              <a:buBlip>
                <a:blip r:embed="rId3"/>
              </a:buBlip>
            </a:pPr>
            <a:r>
              <a:rPr lang="en-US" altLang="zh-CN" sz="2400" b="1" dirty="0"/>
              <a:t>                     ReadABlock(S, r);</a:t>
            </a:r>
          </a:p>
          <a:p>
            <a:pPr marL="363855" indent="-363855" eaLnBrk="1" hangingPunct="1">
              <a:spcBef>
                <a:spcPct val="10000"/>
              </a:spcBef>
              <a:buBlip>
                <a:blip r:embed="rId3"/>
              </a:buBlip>
            </a:pPr>
            <a:r>
              <a:rPr lang="en-US" altLang="zh-CN" sz="2400" b="1" dirty="0"/>
              <a:t>                     return r; </a:t>
            </a:r>
          </a:p>
          <a:p>
            <a:pPr marL="363855" indent="-363855" eaLnBrk="1" hangingPunct="1">
              <a:spcBef>
                <a:spcPct val="10000"/>
              </a:spcBef>
              <a:buBlip>
                <a:blip r:embed="rId3"/>
              </a:buBlip>
            </a:pPr>
            <a:r>
              <a:rPr lang="en-US" altLang="zh-CN" sz="2400" b="1" dirty="0"/>
              <a:t>           }</a:t>
            </a:r>
          </a:p>
          <a:p>
            <a:pPr marL="363855" indent="-363855" eaLnBrk="1" hangingPunct="1">
              <a:spcBef>
                <a:spcPct val="10000"/>
              </a:spcBef>
              <a:buBlip>
                <a:blip r:embed="rId3"/>
              </a:buBlip>
            </a:pPr>
            <a:r>
              <a:rPr lang="en-US" altLang="zh-CN" sz="2400" b="1" dirty="0"/>
              <a:t>      else  r = S[S[0]];</a:t>
            </a:r>
          </a:p>
          <a:p>
            <a:pPr marL="363855" indent="-363855" eaLnBrk="1" hangingPunct="1">
              <a:spcBef>
                <a:spcPct val="10000"/>
              </a:spcBef>
              <a:buBlip>
                <a:blip r:embed="rId3"/>
              </a:buBlip>
            </a:pPr>
            <a:r>
              <a:rPr lang="en-US" altLang="zh-CN" sz="2400" b="1" dirty="0"/>
              <a:t>           S[0]--;</a:t>
            </a:r>
          </a:p>
          <a:p>
            <a:pPr marL="363855" indent="-363855" eaLnBrk="1" hangingPunct="1">
              <a:spcBef>
                <a:spcPct val="10000"/>
              </a:spcBef>
              <a:buBlip>
                <a:blip r:embed="rId3"/>
              </a:buBlip>
            </a:pPr>
            <a:r>
              <a:rPr lang="en-US" altLang="zh-CN" sz="2400" b="1" dirty="0"/>
              <a:t>           return r;</a:t>
            </a:r>
          </a:p>
          <a:p>
            <a:pPr marL="363855" indent="-363855" eaLnBrk="1" hangingPunct="1">
              <a:spcBef>
                <a:spcPct val="10000"/>
              </a:spcBef>
              <a:buBlip>
                <a:blip r:embed="rId3"/>
              </a:buBlip>
            </a:pPr>
            <a:r>
              <a:rPr lang="en-US" altLang="zh-CN" sz="2400" b="1" dirty="0"/>
              <a:t>   }        </a:t>
            </a:r>
          </a:p>
        </p:txBody>
      </p:sp>
      <p:sp>
        <p:nvSpPr>
          <p:cNvPr id="49156" name="Rectangle 28"/>
          <p:cNvSpPr/>
          <p:nvPr/>
        </p:nvSpPr>
        <p:spPr>
          <a:xfrm>
            <a:off x="4643438" y="3581400"/>
            <a:ext cx="4191000" cy="2870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zh-CN" altLang="en-US" sz="2600" b="1" dirty="0">
                <a:solidFill>
                  <a:srgbClr val="009900"/>
                </a:solidFill>
              </a:rPr>
              <a:t>查看超级块中是否</a:t>
            </a:r>
            <a:r>
              <a:rPr lang="en-US" altLang="zh-CN" sz="2600" b="1" dirty="0">
                <a:solidFill>
                  <a:srgbClr val="009900"/>
                </a:solidFill>
              </a:rPr>
              <a:t>count == 1</a:t>
            </a:r>
            <a:r>
              <a:rPr lang="zh-CN" altLang="en-US" sz="2600" b="1" dirty="0">
                <a:solidFill>
                  <a:srgbClr val="009900"/>
                </a:solidFill>
              </a:rPr>
              <a:t>；若不是，则弹出栈顶元素</a:t>
            </a:r>
            <a:r>
              <a:rPr lang="en-US" altLang="zh-CN" sz="2600" b="1" dirty="0">
                <a:solidFill>
                  <a:srgbClr val="009900"/>
                </a:solidFill>
              </a:rPr>
              <a:t>N</a:t>
            </a:r>
            <a:r>
              <a:rPr lang="zh-CN" altLang="en-US" sz="2600" b="1" dirty="0">
                <a:solidFill>
                  <a:srgbClr val="009900"/>
                </a:solidFill>
              </a:rPr>
              <a:t>，</a:t>
            </a:r>
            <a:r>
              <a:rPr lang="en-US" altLang="zh-CN" sz="2600" b="1" dirty="0">
                <a:solidFill>
                  <a:srgbClr val="009900"/>
                </a:solidFill>
              </a:rPr>
              <a:t>--count</a:t>
            </a:r>
            <a:r>
              <a:rPr lang="zh-CN" altLang="en-US" sz="2600" b="1" dirty="0">
                <a:solidFill>
                  <a:srgbClr val="009900"/>
                </a:solidFill>
              </a:rPr>
              <a:t>；若是，则弹出栈顶元素</a:t>
            </a:r>
            <a:r>
              <a:rPr lang="en-US" altLang="zh-CN" sz="2600" b="1" dirty="0">
                <a:solidFill>
                  <a:srgbClr val="009900"/>
                </a:solidFill>
              </a:rPr>
              <a:t>N</a:t>
            </a:r>
            <a:r>
              <a:rPr lang="zh-CN" altLang="en-US" sz="2600" b="1" dirty="0">
                <a:solidFill>
                  <a:srgbClr val="009900"/>
                </a:solidFill>
              </a:rPr>
              <a:t>，把空闲块</a:t>
            </a:r>
            <a:r>
              <a:rPr lang="en-US" altLang="zh-CN" sz="2600" b="1" dirty="0">
                <a:solidFill>
                  <a:srgbClr val="009900"/>
                </a:solidFill>
              </a:rPr>
              <a:t>N</a:t>
            </a:r>
            <a:r>
              <a:rPr lang="zh-CN" altLang="en-US" sz="2600" b="1" dirty="0">
                <a:solidFill>
                  <a:srgbClr val="009900"/>
                </a:solidFill>
              </a:rPr>
              <a:t>中的栈（包括栈计数）读入到内存空闲块栈中；返回空闲块编号</a:t>
            </a:r>
            <a:r>
              <a:rPr lang="en-US" altLang="zh-CN" sz="2600" b="1" dirty="0">
                <a:solidFill>
                  <a:srgbClr val="009900"/>
                </a:solidFill>
              </a:rPr>
              <a:t>N</a:t>
            </a:r>
          </a:p>
        </p:txBody>
      </p:sp>
      <p:sp>
        <p:nvSpPr>
          <p:cNvPr id="49157" name="Text Box 29"/>
          <p:cNvSpPr txBox="1"/>
          <p:nvPr/>
        </p:nvSpPr>
        <p:spPr>
          <a:xfrm>
            <a:off x="4427538" y="1341438"/>
            <a:ext cx="4537075" cy="1552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磁盘</a:t>
            </a:r>
            <a:r>
              <a:rPr lang="en-US" altLang="zh-CN" sz="2400" b="1" i="1" dirty="0">
                <a:solidFill>
                  <a:srgbClr val="FF3300"/>
                </a:solidFill>
                <a:ea typeface="宋体" panose="02010600030101010101" pitchFamily="2" charset="-122"/>
              </a:rPr>
              <a:t>i</a:t>
            </a: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节点分配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ialloc()</a:t>
            </a: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3</a:t>
            </a: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版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P128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                                         4</a:t>
            </a: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版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P125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        盘块分配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balloc()</a:t>
            </a: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3</a:t>
            </a: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版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P129</a:t>
            </a: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 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                                         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4</a:t>
            </a: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版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P127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497888" cy="93662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空闲磁盘块分配与回收</a:t>
            </a:r>
          </a:p>
        </p:txBody>
      </p:sp>
      <p:sp>
        <p:nvSpPr>
          <p:cNvPr id="51203" name="Text Box 3"/>
          <p:cNvSpPr txBox="1"/>
          <p:nvPr/>
        </p:nvSpPr>
        <p:spPr>
          <a:xfrm>
            <a:off x="323850" y="3532188"/>
            <a:ext cx="1639888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000" b="1" dirty="0"/>
              <a:t>空闲块号栈</a:t>
            </a:r>
          </a:p>
        </p:txBody>
      </p:sp>
      <p:sp>
        <p:nvSpPr>
          <p:cNvPr id="51204" name="Rectangle 4"/>
          <p:cNvSpPr/>
          <p:nvPr/>
        </p:nvSpPr>
        <p:spPr>
          <a:xfrm>
            <a:off x="2384425" y="2225675"/>
            <a:ext cx="596900" cy="3173413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40</a:t>
            </a: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150</a:t>
            </a: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149</a:t>
            </a: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148</a:t>
            </a: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zh-CN" sz="1800" b="1" dirty="0">
                <a:ea typeface="宋体" panose="02010600030101010101" pitchFamily="2" charset="-122"/>
              </a:rPr>
              <a:t>︰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112</a:t>
            </a: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111</a:t>
            </a: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︰</a:t>
            </a: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︰</a:t>
            </a:r>
          </a:p>
        </p:txBody>
      </p:sp>
      <p:sp>
        <p:nvSpPr>
          <p:cNvPr id="51205" name="Rectangle 5"/>
          <p:cNvSpPr/>
          <p:nvPr/>
        </p:nvSpPr>
        <p:spPr>
          <a:xfrm>
            <a:off x="3652838" y="1841500"/>
            <a:ext cx="596900" cy="1701800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50</a:t>
            </a: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200</a:t>
            </a: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199</a:t>
            </a: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198</a:t>
            </a: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︰</a:t>
            </a: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151</a:t>
            </a:r>
          </a:p>
        </p:txBody>
      </p:sp>
      <p:sp>
        <p:nvSpPr>
          <p:cNvPr id="51206" name="Rectangle 6"/>
          <p:cNvSpPr/>
          <p:nvPr/>
        </p:nvSpPr>
        <p:spPr>
          <a:xfrm>
            <a:off x="3652838" y="3851275"/>
            <a:ext cx="596900" cy="928688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149</a:t>
            </a:r>
          </a:p>
        </p:txBody>
      </p:sp>
      <p:sp>
        <p:nvSpPr>
          <p:cNvPr id="51207" name="Rectangle 7"/>
          <p:cNvSpPr/>
          <p:nvPr/>
        </p:nvSpPr>
        <p:spPr>
          <a:xfrm>
            <a:off x="3667125" y="5213350"/>
            <a:ext cx="596900" cy="927100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111</a:t>
            </a:r>
          </a:p>
        </p:txBody>
      </p:sp>
      <p:sp>
        <p:nvSpPr>
          <p:cNvPr id="51208" name="Rectangle 8"/>
          <p:cNvSpPr/>
          <p:nvPr/>
        </p:nvSpPr>
        <p:spPr>
          <a:xfrm>
            <a:off x="4905375" y="1825625"/>
            <a:ext cx="598488" cy="1701800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50</a:t>
            </a: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250</a:t>
            </a: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249</a:t>
            </a: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248</a:t>
            </a: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︰</a:t>
            </a: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201</a:t>
            </a:r>
          </a:p>
        </p:txBody>
      </p:sp>
      <p:sp>
        <p:nvSpPr>
          <p:cNvPr id="51209" name="Rectangle 9"/>
          <p:cNvSpPr/>
          <p:nvPr/>
        </p:nvSpPr>
        <p:spPr>
          <a:xfrm>
            <a:off x="4905375" y="3851275"/>
            <a:ext cx="598488" cy="928688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199</a:t>
            </a:r>
          </a:p>
        </p:txBody>
      </p:sp>
      <p:sp>
        <p:nvSpPr>
          <p:cNvPr id="51210" name="Rectangle 10"/>
          <p:cNvSpPr/>
          <p:nvPr/>
        </p:nvSpPr>
        <p:spPr>
          <a:xfrm>
            <a:off x="4905375" y="5213350"/>
            <a:ext cx="598488" cy="927100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151</a:t>
            </a:r>
          </a:p>
        </p:txBody>
      </p:sp>
      <p:sp>
        <p:nvSpPr>
          <p:cNvPr id="51211" name="Rectangle 11"/>
          <p:cNvSpPr/>
          <p:nvPr/>
        </p:nvSpPr>
        <p:spPr>
          <a:xfrm>
            <a:off x="6369050" y="1841500"/>
            <a:ext cx="596900" cy="1701800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49</a:t>
            </a: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0</a:t>
            </a: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3999</a:t>
            </a: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3998</a:t>
            </a: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︰</a:t>
            </a: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3951</a:t>
            </a:r>
          </a:p>
        </p:txBody>
      </p:sp>
      <p:sp>
        <p:nvSpPr>
          <p:cNvPr id="51212" name="Rectangle 12"/>
          <p:cNvSpPr/>
          <p:nvPr/>
        </p:nvSpPr>
        <p:spPr>
          <a:xfrm>
            <a:off x="6369050" y="3851275"/>
            <a:ext cx="596900" cy="928688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3949</a:t>
            </a:r>
          </a:p>
        </p:txBody>
      </p:sp>
      <p:sp>
        <p:nvSpPr>
          <p:cNvPr id="51213" name="Rectangle 13"/>
          <p:cNvSpPr/>
          <p:nvPr/>
        </p:nvSpPr>
        <p:spPr>
          <a:xfrm>
            <a:off x="6369050" y="5213350"/>
            <a:ext cx="596900" cy="927100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3901</a:t>
            </a:r>
          </a:p>
        </p:txBody>
      </p:sp>
      <p:sp>
        <p:nvSpPr>
          <p:cNvPr id="51214" name="Rectangle 14"/>
          <p:cNvSpPr/>
          <p:nvPr/>
        </p:nvSpPr>
        <p:spPr>
          <a:xfrm>
            <a:off x="7593013" y="3821113"/>
            <a:ext cx="596900" cy="927100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3999</a:t>
            </a:r>
          </a:p>
        </p:txBody>
      </p:sp>
      <p:sp>
        <p:nvSpPr>
          <p:cNvPr id="51215" name="Rectangle 15"/>
          <p:cNvSpPr/>
          <p:nvPr/>
        </p:nvSpPr>
        <p:spPr>
          <a:xfrm>
            <a:off x="7593013" y="5181600"/>
            <a:ext cx="596900" cy="928688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3951</a:t>
            </a:r>
          </a:p>
        </p:txBody>
      </p:sp>
      <p:sp>
        <p:nvSpPr>
          <p:cNvPr id="51216" name="Text Box 16"/>
          <p:cNvSpPr txBox="1"/>
          <p:nvPr/>
        </p:nvSpPr>
        <p:spPr>
          <a:xfrm>
            <a:off x="1816100" y="2517775"/>
            <a:ext cx="596900" cy="25638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0</a:t>
            </a:r>
          </a:p>
          <a:p>
            <a:pPr marL="0" lvl="0" indent="0" algn="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1</a:t>
            </a:r>
          </a:p>
          <a:p>
            <a:pPr marL="0" lvl="0" indent="0" algn="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2</a:t>
            </a:r>
          </a:p>
          <a:p>
            <a:pPr marL="0" lvl="0" indent="0" algn="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︰</a:t>
            </a:r>
          </a:p>
          <a:p>
            <a:pPr marL="0" lvl="0" indent="0" algn="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︰</a:t>
            </a:r>
          </a:p>
          <a:p>
            <a:pPr marL="0" lvl="0" indent="0" algn="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39</a:t>
            </a:r>
          </a:p>
          <a:p>
            <a:pPr marL="0" lvl="0" indent="0" algn="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40</a:t>
            </a:r>
          </a:p>
          <a:p>
            <a:pPr marL="0" lvl="0" indent="0" algn="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︰</a:t>
            </a:r>
          </a:p>
          <a:p>
            <a:pPr marL="0" lvl="0" indent="0" algn="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︰</a:t>
            </a:r>
          </a:p>
        </p:txBody>
      </p:sp>
      <p:sp>
        <p:nvSpPr>
          <p:cNvPr id="51217" name="AutoShape 17"/>
          <p:cNvSpPr/>
          <p:nvPr/>
        </p:nvSpPr>
        <p:spPr>
          <a:xfrm>
            <a:off x="1816100" y="2708275"/>
            <a:ext cx="300038" cy="2087563"/>
          </a:xfrm>
          <a:prstGeom prst="leftBrace">
            <a:avLst>
              <a:gd name="adj1" fmla="val 5798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51218" name="Text Box 18"/>
          <p:cNvSpPr txBox="1"/>
          <p:nvPr/>
        </p:nvSpPr>
        <p:spPr>
          <a:xfrm>
            <a:off x="1516063" y="2435225"/>
            <a:ext cx="74771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b="1" dirty="0"/>
              <a:t>栈深</a:t>
            </a:r>
          </a:p>
        </p:txBody>
      </p:sp>
      <p:sp>
        <p:nvSpPr>
          <p:cNvPr id="51219" name="Line 19"/>
          <p:cNvSpPr/>
          <p:nvPr/>
        </p:nvSpPr>
        <p:spPr>
          <a:xfrm>
            <a:off x="2116138" y="2646363"/>
            <a:ext cx="2238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1220" name="Text Box 20"/>
          <p:cNvSpPr txBox="1"/>
          <p:nvPr/>
        </p:nvSpPr>
        <p:spPr>
          <a:xfrm>
            <a:off x="3652838" y="1484313"/>
            <a:ext cx="59690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150</a:t>
            </a:r>
          </a:p>
        </p:txBody>
      </p:sp>
      <p:sp>
        <p:nvSpPr>
          <p:cNvPr id="51221" name="Text Box 21"/>
          <p:cNvSpPr txBox="1"/>
          <p:nvPr/>
        </p:nvSpPr>
        <p:spPr>
          <a:xfrm>
            <a:off x="4905375" y="1484313"/>
            <a:ext cx="598488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200</a:t>
            </a:r>
          </a:p>
        </p:txBody>
      </p:sp>
      <p:sp>
        <p:nvSpPr>
          <p:cNvPr id="51222" name="Text Box 22"/>
          <p:cNvSpPr txBox="1"/>
          <p:nvPr/>
        </p:nvSpPr>
        <p:spPr>
          <a:xfrm>
            <a:off x="6353175" y="1500188"/>
            <a:ext cx="671513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3950</a:t>
            </a:r>
          </a:p>
        </p:txBody>
      </p:sp>
      <p:sp>
        <p:nvSpPr>
          <p:cNvPr id="51223" name="Text Box 23"/>
          <p:cNvSpPr txBox="1"/>
          <p:nvPr/>
        </p:nvSpPr>
        <p:spPr>
          <a:xfrm>
            <a:off x="7145338" y="1530350"/>
            <a:ext cx="9699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b="1" dirty="0"/>
              <a:t>组长块</a:t>
            </a:r>
          </a:p>
        </p:txBody>
      </p:sp>
      <p:sp>
        <p:nvSpPr>
          <p:cNvPr id="51224" name="Text Box 24"/>
          <p:cNvSpPr txBox="1"/>
          <p:nvPr/>
        </p:nvSpPr>
        <p:spPr>
          <a:xfrm>
            <a:off x="3475038" y="6094413"/>
            <a:ext cx="969962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b="1" dirty="0"/>
              <a:t>第</a:t>
            </a:r>
            <a:r>
              <a:rPr lang="en-US" altLang="zh-CN" sz="1800" b="1" dirty="0"/>
              <a:t>78</a:t>
            </a:r>
            <a:r>
              <a:rPr lang="zh-CN" altLang="en-US" sz="1800" b="1" dirty="0"/>
              <a:t>组</a:t>
            </a:r>
          </a:p>
        </p:txBody>
      </p:sp>
      <p:sp>
        <p:nvSpPr>
          <p:cNvPr id="51225" name="Text Box 25"/>
          <p:cNvSpPr txBox="1"/>
          <p:nvPr/>
        </p:nvSpPr>
        <p:spPr>
          <a:xfrm>
            <a:off x="4770438" y="6094413"/>
            <a:ext cx="97155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b="1" dirty="0"/>
              <a:t>第</a:t>
            </a:r>
            <a:r>
              <a:rPr lang="en-US" altLang="zh-CN" sz="1800" b="1" dirty="0"/>
              <a:t>77</a:t>
            </a:r>
            <a:r>
              <a:rPr lang="zh-CN" altLang="en-US" sz="1800" b="1" dirty="0"/>
              <a:t>组</a:t>
            </a:r>
          </a:p>
        </p:txBody>
      </p:sp>
      <p:sp>
        <p:nvSpPr>
          <p:cNvPr id="51226" name="Text Box 26"/>
          <p:cNvSpPr txBox="1"/>
          <p:nvPr/>
        </p:nvSpPr>
        <p:spPr>
          <a:xfrm>
            <a:off x="6278563" y="6089650"/>
            <a:ext cx="9699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b="1" dirty="0"/>
              <a:t>第</a:t>
            </a:r>
            <a:r>
              <a:rPr lang="en-US" altLang="zh-CN" sz="1800" b="1" dirty="0"/>
              <a:t>2</a:t>
            </a:r>
            <a:r>
              <a:rPr lang="zh-CN" altLang="en-US" sz="1800" b="1" dirty="0"/>
              <a:t>组</a:t>
            </a:r>
          </a:p>
        </p:txBody>
      </p:sp>
      <p:sp>
        <p:nvSpPr>
          <p:cNvPr id="51227" name="Text Box 27"/>
          <p:cNvSpPr txBox="1"/>
          <p:nvPr/>
        </p:nvSpPr>
        <p:spPr>
          <a:xfrm>
            <a:off x="7489825" y="6073775"/>
            <a:ext cx="969963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b="1" dirty="0"/>
              <a:t>第</a:t>
            </a:r>
            <a:r>
              <a:rPr lang="en-US" altLang="zh-CN" sz="1800" b="1" dirty="0"/>
              <a:t>1</a:t>
            </a:r>
            <a:r>
              <a:rPr lang="zh-CN" altLang="en-US" sz="1800" b="1" dirty="0"/>
              <a:t>组</a:t>
            </a:r>
          </a:p>
        </p:txBody>
      </p:sp>
      <p:sp>
        <p:nvSpPr>
          <p:cNvPr id="51228" name="Line 28"/>
          <p:cNvSpPr/>
          <p:nvPr/>
        </p:nvSpPr>
        <p:spPr>
          <a:xfrm>
            <a:off x="2384425" y="2520950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29" name="Line 29"/>
          <p:cNvSpPr/>
          <p:nvPr/>
        </p:nvSpPr>
        <p:spPr>
          <a:xfrm>
            <a:off x="2384425" y="2840038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30" name="Line 30"/>
          <p:cNvSpPr/>
          <p:nvPr/>
        </p:nvSpPr>
        <p:spPr>
          <a:xfrm>
            <a:off x="2386013" y="3133725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31" name="Line 31"/>
          <p:cNvSpPr/>
          <p:nvPr/>
        </p:nvSpPr>
        <p:spPr>
          <a:xfrm>
            <a:off x="2384425" y="3405188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32" name="Line 32"/>
          <p:cNvSpPr/>
          <p:nvPr/>
        </p:nvSpPr>
        <p:spPr>
          <a:xfrm>
            <a:off x="2384425" y="3681413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33" name="Line 33"/>
          <p:cNvSpPr/>
          <p:nvPr/>
        </p:nvSpPr>
        <p:spPr>
          <a:xfrm>
            <a:off x="2386013" y="3943350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34" name="Line 34"/>
          <p:cNvSpPr/>
          <p:nvPr/>
        </p:nvSpPr>
        <p:spPr>
          <a:xfrm>
            <a:off x="2386013" y="4268788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35" name="Line 35"/>
          <p:cNvSpPr/>
          <p:nvPr/>
        </p:nvSpPr>
        <p:spPr>
          <a:xfrm>
            <a:off x="2386013" y="4548188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36" name="Line 36"/>
          <p:cNvSpPr/>
          <p:nvPr/>
        </p:nvSpPr>
        <p:spPr>
          <a:xfrm>
            <a:off x="2386013" y="4840288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37" name="Line 37"/>
          <p:cNvSpPr/>
          <p:nvPr/>
        </p:nvSpPr>
        <p:spPr>
          <a:xfrm>
            <a:off x="2384425" y="5227638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38" name="Line 38"/>
          <p:cNvSpPr/>
          <p:nvPr/>
        </p:nvSpPr>
        <p:spPr>
          <a:xfrm>
            <a:off x="3652838" y="2149475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39" name="Line 39"/>
          <p:cNvSpPr/>
          <p:nvPr/>
        </p:nvSpPr>
        <p:spPr>
          <a:xfrm>
            <a:off x="3652838" y="2414588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40" name="Line 40"/>
          <p:cNvSpPr/>
          <p:nvPr/>
        </p:nvSpPr>
        <p:spPr>
          <a:xfrm>
            <a:off x="3636963" y="2676525"/>
            <a:ext cx="59848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41" name="Line 41"/>
          <p:cNvSpPr/>
          <p:nvPr/>
        </p:nvSpPr>
        <p:spPr>
          <a:xfrm>
            <a:off x="3654425" y="2954338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42" name="Line 42"/>
          <p:cNvSpPr/>
          <p:nvPr/>
        </p:nvSpPr>
        <p:spPr>
          <a:xfrm>
            <a:off x="3638550" y="3217863"/>
            <a:ext cx="59848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43" name="Line 43"/>
          <p:cNvSpPr/>
          <p:nvPr/>
        </p:nvSpPr>
        <p:spPr>
          <a:xfrm>
            <a:off x="4919663" y="2119313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44" name="Line 44"/>
          <p:cNvSpPr/>
          <p:nvPr/>
        </p:nvSpPr>
        <p:spPr>
          <a:xfrm>
            <a:off x="4919663" y="2382838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45" name="Line 45"/>
          <p:cNvSpPr/>
          <p:nvPr/>
        </p:nvSpPr>
        <p:spPr>
          <a:xfrm>
            <a:off x="4903788" y="2646363"/>
            <a:ext cx="59848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46" name="Line 46"/>
          <p:cNvSpPr/>
          <p:nvPr/>
        </p:nvSpPr>
        <p:spPr>
          <a:xfrm>
            <a:off x="4921250" y="2924175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47" name="Line 47"/>
          <p:cNvSpPr/>
          <p:nvPr/>
        </p:nvSpPr>
        <p:spPr>
          <a:xfrm>
            <a:off x="4905375" y="3186113"/>
            <a:ext cx="59848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48" name="Line 48"/>
          <p:cNvSpPr/>
          <p:nvPr/>
        </p:nvSpPr>
        <p:spPr>
          <a:xfrm>
            <a:off x="6367463" y="2149475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49" name="Line 49"/>
          <p:cNvSpPr/>
          <p:nvPr/>
        </p:nvSpPr>
        <p:spPr>
          <a:xfrm>
            <a:off x="6367463" y="2414588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50" name="Line 50"/>
          <p:cNvSpPr/>
          <p:nvPr/>
        </p:nvSpPr>
        <p:spPr>
          <a:xfrm>
            <a:off x="6351588" y="2676525"/>
            <a:ext cx="59848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51" name="Line 51"/>
          <p:cNvSpPr/>
          <p:nvPr/>
        </p:nvSpPr>
        <p:spPr>
          <a:xfrm>
            <a:off x="6369050" y="2954338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52" name="Line 52"/>
          <p:cNvSpPr/>
          <p:nvPr/>
        </p:nvSpPr>
        <p:spPr>
          <a:xfrm>
            <a:off x="6353175" y="3217863"/>
            <a:ext cx="59848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53" name="Freeform 53"/>
          <p:cNvSpPr/>
          <p:nvPr/>
        </p:nvSpPr>
        <p:spPr>
          <a:xfrm>
            <a:off x="2936875" y="1993900"/>
            <a:ext cx="671513" cy="930275"/>
          </a:xfrm>
          <a:custGeom>
            <a:avLst/>
            <a:gdLst>
              <a:gd name="txL" fmla="*/ 0 w 408"/>
              <a:gd name="txT" fmla="*/ 0 h 545"/>
              <a:gd name="txR" fmla="*/ 408 w 408"/>
              <a:gd name="txB" fmla="*/ 545 h 545"/>
            </a:gdLst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rect l="txL" t="txT" r="txR" b="txB"/>
            <a:pathLst>
              <a:path w="408" h="545">
                <a:moveTo>
                  <a:pt x="0" y="545"/>
                </a:moveTo>
                <a:cubicBezTo>
                  <a:pt x="79" y="386"/>
                  <a:pt x="159" y="227"/>
                  <a:pt x="227" y="136"/>
                </a:cubicBezTo>
                <a:cubicBezTo>
                  <a:pt x="295" y="45"/>
                  <a:pt x="378" y="23"/>
                  <a:pt x="408" y="0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54" name="Line 54"/>
          <p:cNvSpPr/>
          <p:nvPr/>
        </p:nvSpPr>
        <p:spPr>
          <a:xfrm>
            <a:off x="2936875" y="3155950"/>
            <a:ext cx="708025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1255" name="Freeform 55"/>
          <p:cNvSpPr/>
          <p:nvPr/>
        </p:nvSpPr>
        <p:spPr>
          <a:xfrm>
            <a:off x="2906713" y="3543300"/>
            <a:ext cx="820737" cy="1390650"/>
          </a:xfrm>
          <a:custGeom>
            <a:avLst/>
            <a:gdLst>
              <a:gd name="txL" fmla="*/ 0 w 499"/>
              <a:gd name="txT" fmla="*/ 0 h 816"/>
              <a:gd name="txR" fmla="*/ 499 w 499"/>
              <a:gd name="txB" fmla="*/ 816 h 816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499" h="816">
                <a:moveTo>
                  <a:pt x="0" y="0"/>
                </a:moveTo>
                <a:cubicBezTo>
                  <a:pt x="94" y="226"/>
                  <a:pt x="189" y="453"/>
                  <a:pt x="272" y="589"/>
                </a:cubicBezTo>
                <a:cubicBezTo>
                  <a:pt x="355" y="725"/>
                  <a:pt x="461" y="778"/>
                  <a:pt x="499" y="816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56" name="Line 56"/>
          <p:cNvSpPr/>
          <p:nvPr/>
        </p:nvSpPr>
        <p:spPr>
          <a:xfrm>
            <a:off x="2936875" y="4083050"/>
            <a:ext cx="223838" cy="387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1257" name="Freeform 57"/>
          <p:cNvSpPr/>
          <p:nvPr/>
        </p:nvSpPr>
        <p:spPr>
          <a:xfrm>
            <a:off x="2921000" y="4410075"/>
            <a:ext cx="746125" cy="927100"/>
          </a:xfrm>
          <a:custGeom>
            <a:avLst/>
            <a:gdLst>
              <a:gd name="txL" fmla="*/ 0 w 499"/>
              <a:gd name="txT" fmla="*/ 0 h 544"/>
              <a:gd name="txR" fmla="*/ 499 w 499"/>
              <a:gd name="txB" fmla="*/ 544 h 544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499" h="544">
                <a:moveTo>
                  <a:pt x="0" y="0"/>
                </a:moveTo>
                <a:cubicBezTo>
                  <a:pt x="72" y="90"/>
                  <a:pt x="144" y="181"/>
                  <a:pt x="227" y="272"/>
                </a:cubicBezTo>
                <a:cubicBezTo>
                  <a:pt x="310" y="363"/>
                  <a:pt x="454" y="499"/>
                  <a:pt x="499" y="544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58" name="Line 58"/>
          <p:cNvSpPr/>
          <p:nvPr/>
        </p:nvSpPr>
        <p:spPr>
          <a:xfrm flipV="1">
            <a:off x="4205288" y="1993900"/>
            <a:ext cx="671512" cy="3111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1259" name="Freeform 59"/>
          <p:cNvSpPr/>
          <p:nvPr/>
        </p:nvSpPr>
        <p:spPr>
          <a:xfrm>
            <a:off x="4205288" y="2536825"/>
            <a:ext cx="671512" cy="1470025"/>
          </a:xfrm>
          <a:custGeom>
            <a:avLst/>
            <a:gdLst>
              <a:gd name="txL" fmla="*/ 0 w 408"/>
              <a:gd name="txT" fmla="*/ 0 h 862"/>
              <a:gd name="txR" fmla="*/ 408 w 408"/>
              <a:gd name="txB" fmla="*/ 862 h 862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408" h="862">
                <a:moveTo>
                  <a:pt x="0" y="0"/>
                </a:moveTo>
                <a:cubicBezTo>
                  <a:pt x="57" y="245"/>
                  <a:pt x="114" y="491"/>
                  <a:pt x="182" y="635"/>
                </a:cubicBezTo>
                <a:cubicBezTo>
                  <a:pt x="250" y="779"/>
                  <a:pt x="370" y="824"/>
                  <a:pt x="408" y="862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60" name="Freeform 60"/>
          <p:cNvSpPr/>
          <p:nvPr/>
        </p:nvSpPr>
        <p:spPr>
          <a:xfrm>
            <a:off x="4130675" y="2768600"/>
            <a:ext cx="820738" cy="2165350"/>
          </a:xfrm>
          <a:custGeom>
            <a:avLst/>
            <a:gdLst>
              <a:gd name="txL" fmla="*/ 0 w 499"/>
              <a:gd name="txT" fmla="*/ 0 h 1270"/>
              <a:gd name="txR" fmla="*/ 499 w 499"/>
              <a:gd name="txB" fmla="*/ 1270 h 1270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499" h="1270">
                <a:moveTo>
                  <a:pt x="0" y="0"/>
                </a:moveTo>
                <a:cubicBezTo>
                  <a:pt x="72" y="302"/>
                  <a:pt x="144" y="604"/>
                  <a:pt x="227" y="816"/>
                </a:cubicBezTo>
                <a:cubicBezTo>
                  <a:pt x="310" y="1028"/>
                  <a:pt x="454" y="1194"/>
                  <a:pt x="499" y="1270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61" name="Freeform 61"/>
          <p:cNvSpPr/>
          <p:nvPr/>
        </p:nvSpPr>
        <p:spPr>
          <a:xfrm>
            <a:off x="4175125" y="3541713"/>
            <a:ext cx="746125" cy="1778000"/>
          </a:xfrm>
          <a:custGeom>
            <a:avLst/>
            <a:gdLst>
              <a:gd name="txL" fmla="*/ 0 w 453"/>
              <a:gd name="txT" fmla="*/ 0 h 1043"/>
              <a:gd name="txR" fmla="*/ 453 w 453"/>
              <a:gd name="txB" fmla="*/ 1043 h 1043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453" h="1043">
                <a:moveTo>
                  <a:pt x="0" y="0"/>
                </a:moveTo>
                <a:cubicBezTo>
                  <a:pt x="53" y="298"/>
                  <a:pt x="106" y="597"/>
                  <a:pt x="181" y="771"/>
                </a:cubicBezTo>
                <a:cubicBezTo>
                  <a:pt x="256" y="945"/>
                  <a:pt x="408" y="998"/>
                  <a:pt x="453" y="1043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62" name="Line 62"/>
          <p:cNvSpPr/>
          <p:nvPr/>
        </p:nvSpPr>
        <p:spPr>
          <a:xfrm flipV="1">
            <a:off x="5473700" y="2119313"/>
            <a:ext cx="300038" cy="1539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1263" name="Line 63"/>
          <p:cNvSpPr/>
          <p:nvPr/>
        </p:nvSpPr>
        <p:spPr>
          <a:xfrm>
            <a:off x="5443538" y="2490788"/>
            <a:ext cx="374650" cy="3079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1264" name="Line 64"/>
          <p:cNvSpPr/>
          <p:nvPr/>
        </p:nvSpPr>
        <p:spPr>
          <a:xfrm>
            <a:off x="5473700" y="2768600"/>
            <a:ext cx="223838" cy="3079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1265" name="Freeform 65"/>
          <p:cNvSpPr/>
          <p:nvPr/>
        </p:nvSpPr>
        <p:spPr>
          <a:xfrm>
            <a:off x="5399088" y="3311525"/>
            <a:ext cx="374650" cy="384175"/>
          </a:xfrm>
          <a:custGeom>
            <a:avLst/>
            <a:gdLst>
              <a:gd name="txL" fmla="*/ 0 w 227"/>
              <a:gd name="txT" fmla="*/ 0 h 226"/>
              <a:gd name="txR" fmla="*/ 227 w 227"/>
              <a:gd name="txB" fmla="*/ 226 h 226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227" h="226">
                <a:moveTo>
                  <a:pt x="0" y="0"/>
                </a:moveTo>
                <a:cubicBezTo>
                  <a:pt x="71" y="49"/>
                  <a:pt x="143" y="98"/>
                  <a:pt x="181" y="136"/>
                </a:cubicBezTo>
                <a:cubicBezTo>
                  <a:pt x="219" y="174"/>
                  <a:pt x="219" y="211"/>
                  <a:pt x="227" y="226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66" name="Text Box 66"/>
          <p:cNvSpPr txBox="1"/>
          <p:nvPr/>
        </p:nvSpPr>
        <p:spPr>
          <a:xfrm>
            <a:off x="5773738" y="2490788"/>
            <a:ext cx="446087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51267" name="Text Box 67"/>
          <p:cNvSpPr txBox="1"/>
          <p:nvPr/>
        </p:nvSpPr>
        <p:spPr>
          <a:xfrm>
            <a:off x="5756275" y="4014788"/>
            <a:ext cx="44767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51268" name="Text Box 68"/>
          <p:cNvSpPr txBox="1"/>
          <p:nvPr/>
        </p:nvSpPr>
        <p:spPr>
          <a:xfrm>
            <a:off x="5757863" y="5421313"/>
            <a:ext cx="44767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51269" name="Freeform 69"/>
          <p:cNvSpPr/>
          <p:nvPr/>
        </p:nvSpPr>
        <p:spPr>
          <a:xfrm>
            <a:off x="6891338" y="2536825"/>
            <a:ext cx="671512" cy="1598613"/>
          </a:xfrm>
          <a:custGeom>
            <a:avLst/>
            <a:gdLst>
              <a:gd name="txL" fmla="*/ 0 w 408"/>
              <a:gd name="txT" fmla="*/ 0 h 937"/>
              <a:gd name="txR" fmla="*/ 408 w 408"/>
              <a:gd name="txB" fmla="*/ 937 h 937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408" h="937">
                <a:moveTo>
                  <a:pt x="0" y="0"/>
                </a:moveTo>
                <a:cubicBezTo>
                  <a:pt x="87" y="22"/>
                  <a:pt x="174" y="45"/>
                  <a:pt x="227" y="181"/>
                </a:cubicBezTo>
                <a:cubicBezTo>
                  <a:pt x="280" y="317"/>
                  <a:pt x="288" y="695"/>
                  <a:pt x="318" y="816"/>
                </a:cubicBezTo>
                <a:cubicBezTo>
                  <a:pt x="348" y="937"/>
                  <a:pt x="393" y="892"/>
                  <a:pt x="408" y="907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70" name="Freeform 70"/>
          <p:cNvSpPr/>
          <p:nvPr/>
        </p:nvSpPr>
        <p:spPr>
          <a:xfrm>
            <a:off x="6891338" y="2768600"/>
            <a:ext cx="747712" cy="2192338"/>
          </a:xfrm>
          <a:custGeom>
            <a:avLst/>
            <a:gdLst>
              <a:gd name="txL" fmla="*/ 0 w 454"/>
              <a:gd name="txT" fmla="*/ 0 h 1285"/>
              <a:gd name="txR" fmla="*/ 454 w 454"/>
              <a:gd name="txB" fmla="*/ 1285 h 1285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454" h="1285">
                <a:moveTo>
                  <a:pt x="0" y="0"/>
                </a:moveTo>
                <a:cubicBezTo>
                  <a:pt x="45" y="87"/>
                  <a:pt x="91" y="174"/>
                  <a:pt x="136" y="363"/>
                </a:cubicBezTo>
                <a:cubicBezTo>
                  <a:pt x="181" y="552"/>
                  <a:pt x="219" y="983"/>
                  <a:pt x="272" y="1134"/>
                </a:cubicBezTo>
                <a:cubicBezTo>
                  <a:pt x="325" y="1285"/>
                  <a:pt x="424" y="1247"/>
                  <a:pt x="454" y="1270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71" name="Freeform 71"/>
          <p:cNvSpPr/>
          <p:nvPr/>
        </p:nvSpPr>
        <p:spPr>
          <a:xfrm>
            <a:off x="6935788" y="3525838"/>
            <a:ext cx="671512" cy="1843087"/>
          </a:xfrm>
          <a:custGeom>
            <a:avLst/>
            <a:gdLst>
              <a:gd name="txL" fmla="*/ 0 w 408"/>
              <a:gd name="txT" fmla="*/ 0 h 1081"/>
              <a:gd name="txR" fmla="*/ 408 w 408"/>
              <a:gd name="txB" fmla="*/ 1081 h 1081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408" h="1081">
                <a:moveTo>
                  <a:pt x="0" y="0"/>
                </a:moveTo>
                <a:cubicBezTo>
                  <a:pt x="45" y="189"/>
                  <a:pt x="91" y="378"/>
                  <a:pt x="136" y="544"/>
                </a:cubicBezTo>
                <a:cubicBezTo>
                  <a:pt x="181" y="710"/>
                  <a:pt x="227" y="915"/>
                  <a:pt x="272" y="998"/>
                </a:cubicBezTo>
                <a:cubicBezTo>
                  <a:pt x="317" y="1081"/>
                  <a:pt x="385" y="1036"/>
                  <a:pt x="408" y="1043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72" name="Text Box 72"/>
          <p:cNvSpPr txBox="1"/>
          <p:nvPr/>
        </p:nvSpPr>
        <p:spPr>
          <a:xfrm>
            <a:off x="3817938" y="4886325"/>
            <a:ext cx="458787" cy="38735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51273" name="Text Box 73"/>
          <p:cNvSpPr txBox="1"/>
          <p:nvPr/>
        </p:nvSpPr>
        <p:spPr>
          <a:xfrm>
            <a:off x="5045075" y="4887913"/>
            <a:ext cx="458788" cy="38735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51274" name="Text Box 74"/>
          <p:cNvSpPr txBox="1"/>
          <p:nvPr/>
        </p:nvSpPr>
        <p:spPr>
          <a:xfrm>
            <a:off x="6535738" y="4886325"/>
            <a:ext cx="458787" cy="38735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51275" name="Text Box 75"/>
          <p:cNvSpPr txBox="1"/>
          <p:nvPr/>
        </p:nvSpPr>
        <p:spPr>
          <a:xfrm>
            <a:off x="7761288" y="4887913"/>
            <a:ext cx="458787" cy="38735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51276" name="AutoShape 76"/>
          <p:cNvSpPr/>
          <p:nvPr/>
        </p:nvSpPr>
        <p:spPr>
          <a:xfrm>
            <a:off x="2386013" y="5213350"/>
            <a:ext cx="596900" cy="385763"/>
          </a:xfrm>
          <a:prstGeom prst="flowChartDocumen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51277" name="Line 77"/>
          <p:cNvSpPr/>
          <p:nvPr/>
        </p:nvSpPr>
        <p:spPr>
          <a:xfrm>
            <a:off x="2386013" y="5227638"/>
            <a:ext cx="596900" cy="0"/>
          </a:xfrm>
          <a:prstGeom prst="line">
            <a:avLst/>
          </a:prstGeom>
          <a:ln w="57150" cap="flat" cmpd="sng">
            <a:solidFill>
              <a:srgbClr val="FFCC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78" name="AutoShape 78"/>
          <p:cNvSpPr/>
          <p:nvPr/>
        </p:nvSpPr>
        <p:spPr>
          <a:xfrm>
            <a:off x="2384425" y="2038350"/>
            <a:ext cx="596900" cy="387350"/>
          </a:xfrm>
          <a:prstGeom prst="flowChartPunchedCard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51279" name="Line 79"/>
          <p:cNvSpPr/>
          <p:nvPr/>
        </p:nvSpPr>
        <p:spPr>
          <a:xfrm>
            <a:off x="2384425" y="2411413"/>
            <a:ext cx="592138" cy="0"/>
          </a:xfrm>
          <a:prstGeom prst="line">
            <a:avLst/>
          </a:prstGeom>
          <a:ln w="57150" cap="flat" cmpd="sng">
            <a:solidFill>
              <a:srgbClr val="FFCC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80" name="Text Box 80"/>
          <p:cNvSpPr txBox="1"/>
          <p:nvPr/>
        </p:nvSpPr>
        <p:spPr>
          <a:xfrm>
            <a:off x="2205038" y="5584825"/>
            <a:ext cx="9699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b="1" dirty="0"/>
              <a:t>超级块</a:t>
            </a:r>
          </a:p>
        </p:txBody>
      </p:sp>
      <p:sp>
        <p:nvSpPr>
          <p:cNvPr id="51281" name="Text Box 81"/>
          <p:cNvSpPr txBox="1"/>
          <p:nvPr/>
        </p:nvSpPr>
        <p:spPr>
          <a:xfrm>
            <a:off x="5773738" y="6040438"/>
            <a:ext cx="446087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…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497888" cy="93662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空闲磁盘块分配与回收</a:t>
            </a:r>
          </a:p>
        </p:txBody>
      </p:sp>
      <p:sp>
        <p:nvSpPr>
          <p:cNvPr id="53251" name="Rectangle 4"/>
          <p:cNvSpPr/>
          <p:nvPr/>
        </p:nvSpPr>
        <p:spPr>
          <a:xfrm>
            <a:off x="2384425" y="2225675"/>
            <a:ext cx="596900" cy="3173413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39</a:t>
            </a: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150</a:t>
            </a: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149</a:t>
            </a: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148</a:t>
            </a: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zh-CN" sz="1800" b="1" dirty="0">
                <a:ea typeface="宋体" panose="02010600030101010101" pitchFamily="2" charset="-122"/>
              </a:rPr>
              <a:t>︰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112</a:t>
            </a:r>
          </a:p>
          <a:p>
            <a:pPr marL="0" lvl="0" indent="0" algn="ctr" eaLnBrk="1" hangingPunct="1">
              <a:spcBef>
                <a:spcPct val="0"/>
              </a:spcBef>
              <a:buNone/>
            </a:pPr>
            <a:endParaRPr lang="en-US" altLang="zh-CN" sz="1800" b="1" dirty="0"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︰</a:t>
            </a: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︰</a:t>
            </a:r>
          </a:p>
        </p:txBody>
      </p:sp>
      <p:sp>
        <p:nvSpPr>
          <p:cNvPr id="53252" name="Rectangle 5"/>
          <p:cNvSpPr/>
          <p:nvPr/>
        </p:nvSpPr>
        <p:spPr>
          <a:xfrm>
            <a:off x="3652838" y="1841500"/>
            <a:ext cx="596900" cy="1701800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50</a:t>
            </a: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200</a:t>
            </a: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199</a:t>
            </a: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198</a:t>
            </a: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︰</a:t>
            </a: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151</a:t>
            </a:r>
          </a:p>
        </p:txBody>
      </p:sp>
      <p:sp>
        <p:nvSpPr>
          <p:cNvPr id="53253" name="Rectangle 6"/>
          <p:cNvSpPr/>
          <p:nvPr/>
        </p:nvSpPr>
        <p:spPr>
          <a:xfrm>
            <a:off x="3652838" y="3851275"/>
            <a:ext cx="596900" cy="928688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149</a:t>
            </a:r>
          </a:p>
        </p:txBody>
      </p:sp>
      <p:sp>
        <p:nvSpPr>
          <p:cNvPr id="53254" name="Rectangle 7"/>
          <p:cNvSpPr/>
          <p:nvPr/>
        </p:nvSpPr>
        <p:spPr>
          <a:xfrm>
            <a:off x="4905375" y="1825625"/>
            <a:ext cx="598488" cy="1701800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50</a:t>
            </a: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250</a:t>
            </a: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249</a:t>
            </a: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248</a:t>
            </a: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︰</a:t>
            </a: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201</a:t>
            </a:r>
          </a:p>
        </p:txBody>
      </p:sp>
      <p:sp>
        <p:nvSpPr>
          <p:cNvPr id="53255" name="Rectangle 8"/>
          <p:cNvSpPr/>
          <p:nvPr/>
        </p:nvSpPr>
        <p:spPr>
          <a:xfrm>
            <a:off x="4905375" y="3851275"/>
            <a:ext cx="598488" cy="928688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199</a:t>
            </a:r>
          </a:p>
        </p:txBody>
      </p:sp>
      <p:sp>
        <p:nvSpPr>
          <p:cNvPr id="53256" name="Rectangle 9"/>
          <p:cNvSpPr/>
          <p:nvPr/>
        </p:nvSpPr>
        <p:spPr>
          <a:xfrm>
            <a:off x="4905375" y="5213350"/>
            <a:ext cx="598488" cy="927100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151</a:t>
            </a:r>
          </a:p>
        </p:txBody>
      </p:sp>
      <p:sp>
        <p:nvSpPr>
          <p:cNvPr id="53257" name="Rectangle 10"/>
          <p:cNvSpPr/>
          <p:nvPr/>
        </p:nvSpPr>
        <p:spPr>
          <a:xfrm>
            <a:off x="6369050" y="1841500"/>
            <a:ext cx="596900" cy="1701800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49</a:t>
            </a: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0</a:t>
            </a: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3999</a:t>
            </a: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3998</a:t>
            </a: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︰</a:t>
            </a: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3951</a:t>
            </a:r>
          </a:p>
        </p:txBody>
      </p:sp>
      <p:sp>
        <p:nvSpPr>
          <p:cNvPr id="53258" name="Rectangle 11"/>
          <p:cNvSpPr/>
          <p:nvPr/>
        </p:nvSpPr>
        <p:spPr>
          <a:xfrm>
            <a:off x="6369050" y="3851275"/>
            <a:ext cx="596900" cy="928688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3949</a:t>
            </a:r>
          </a:p>
        </p:txBody>
      </p:sp>
      <p:sp>
        <p:nvSpPr>
          <p:cNvPr id="53259" name="Rectangle 12"/>
          <p:cNvSpPr/>
          <p:nvPr/>
        </p:nvSpPr>
        <p:spPr>
          <a:xfrm>
            <a:off x="6369050" y="5213350"/>
            <a:ext cx="596900" cy="927100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3901</a:t>
            </a:r>
          </a:p>
        </p:txBody>
      </p:sp>
      <p:sp>
        <p:nvSpPr>
          <p:cNvPr id="53260" name="Rectangle 13"/>
          <p:cNvSpPr/>
          <p:nvPr/>
        </p:nvSpPr>
        <p:spPr>
          <a:xfrm>
            <a:off x="7593013" y="3821113"/>
            <a:ext cx="596900" cy="927100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3999</a:t>
            </a:r>
          </a:p>
        </p:txBody>
      </p:sp>
      <p:sp>
        <p:nvSpPr>
          <p:cNvPr id="53261" name="Rectangle 14"/>
          <p:cNvSpPr/>
          <p:nvPr/>
        </p:nvSpPr>
        <p:spPr>
          <a:xfrm>
            <a:off x="7593013" y="5181600"/>
            <a:ext cx="596900" cy="928688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3951</a:t>
            </a:r>
          </a:p>
        </p:txBody>
      </p:sp>
      <p:sp>
        <p:nvSpPr>
          <p:cNvPr id="53262" name="Text Box 15"/>
          <p:cNvSpPr txBox="1"/>
          <p:nvPr/>
        </p:nvSpPr>
        <p:spPr>
          <a:xfrm>
            <a:off x="1816100" y="2516188"/>
            <a:ext cx="596900" cy="25638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0</a:t>
            </a:r>
          </a:p>
          <a:p>
            <a:pPr marL="0" lvl="0" indent="0" algn="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1</a:t>
            </a:r>
          </a:p>
          <a:p>
            <a:pPr marL="0" lvl="0" indent="0" algn="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2</a:t>
            </a:r>
          </a:p>
          <a:p>
            <a:pPr marL="0" lvl="0" indent="0" algn="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︰</a:t>
            </a:r>
          </a:p>
          <a:p>
            <a:pPr marL="0" lvl="0" indent="0" algn="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︰</a:t>
            </a:r>
          </a:p>
          <a:p>
            <a:pPr marL="0" lvl="0" indent="0" algn="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39</a:t>
            </a:r>
          </a:p>
          <a:p>
            <a:pPr marL="0" lvl="0" indent="0" algn="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40</a:t>
            </a:r>
          </a:p>
          <a:p>
            <a:pPr marL="0" lvl="0" indent="0" algn="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︰</a:t>
            </a:r>
          </a:p>
          <a:p>
            <a:pPr marL="0" lvl="0" indent="0" algn="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︰</a:t>
            </a:r>
          </a:p>
        </p:txBody>
      </p:sp>
      <p:sp>
        <p:nvSpPr>
          <p:cNvPr id="53263" name="Text Box 17"/>
          <p:cNvSpPr txBox="1"/>
          <p:nvPr/>
        </p:nvSpPr>
        <p:spPr>
          <a:xfrm>
            <a:off x="1516063" y="2435225"/>
            <a:ext cx="74771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b="1" dirty="0"/>
              <a:t>栈深</a:t>
            </a:r>
          </a:p>
        </p:txBody>
      </p:sp>
      <p:sp>
        <p:nvSpPr>
          <p:cNvPr id="53264" name="Line 18"/>
          <p:cNvSpPr/>
          <p:nvPr/>
        </p:nvSpPr>
        <p:spPr>
          <a:xfrm>
            <a:off x="2116138" y="2646363"/>
            <a:ext cx="2238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3265" name="Text Box 19"/>
          <p:cNvSpPr txBox="1"/>
          <p:nvPr/>
        </p:nvSpPr>
        <p:spPr>
          <a:xfrm>
            <a:off x="3652838" y="1484313"/>
            <a:ext cx="59690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150</a:t>
            </a:r>
          </a:p>
        </p:txBody>
      </p:sp>
      <p:sp>
        <p:nvSpPr>
          <p:cNvPr id="53266" name="Text Box 20"/>
          <p:cNvSpPr txBox="1"/>
          <p:nvPr/>
        </p:nvSpPr>
        <p:spPr>
          <a:xfrm>
            <a:off x="4905375" y="1484313"/>
            <a:ext cx="598488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200</a:t>
            </a:r>
          </a:p>
        </p:txBody>
      </p:sp>
      <p:sp>
        <p:nvSpPr>
          <p:cNvPr id="53267" name="Text Box 21"/>
          <p:cNvSpPr txBox="1"/>
          <p:nvPr/>
        </p:nvSpPr>
        <p:spPr>
          <a:xfrm>
            <a:off x="6353175" y="1500188"/>
            <a:ext cx="671513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3950</a:t>
            </a:r>
          </a:p>
        </p:txBody>
      </p:sp>
      <p:sp>
        <p:nvSpPr>
          <p:cNvPr id="53268" name="Text Box 22"/>
          <p:cNvSpPr txBox="1"/>
          <p:nvPr/>
        </p:nvSpPr>
        <p:spPr>
          <a:xfrm>
            <a:off x="7145338" y="1530350"/>
            <a:ext cx="9699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b="1" dirty="0"/>
              <a:t>组长块</a:t>
            </a:r>
          </a:p>
        </p:txBody>
      </p:sp>
      <p:sp>
        <p:nvSpPr>
          <p:cNvPr id="53269" name="Text Box 23"/>
          <p:cNvSpPr txBox="1"/>
          <p:nvPr/>
        </p:nvSpPr>
        <p:spPr>
          <a:xfrm>
            <a:off x="3475038" y="6094413"/>
            <a:ext cx="969962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b="1" dirty="0"/>
              <a:t>第</a:t>
            </a:r>
            <a:r>
              <a:rPr lang="en-US" altLang="zh-CN" sz="1800" b="1" dirty="0"/>
              <a:t>78</a:t>
            </a:r>
            <a:r>
              <a:rPr lang="zh-CN" altLang="en-US" sz="1800" b="1" dirty="0"/>
              <a:t>组</a:t>
            </a:r>
          </a:p>
        </p:txBody>
      </p:sp>
      <p:sp>
        <p:nvSpPr>
          <p:cNvPr id="53270" name="Text Box 24"/>
          <p:cNvSpPr txBox="1"/>
          <p:nvPr/>
        </p:nvSpPr>
        <p:spPr>
          <a:xfrm>
            <a:off x="4770438" y="6094413"/>
            <a:ext cx="97155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b="1" dirty="0"/>
              <a:t>第</a:t>
            </a:r>
            <a:r>
              <a:rPr lang="en-US" altLang="zh-CN" sz="1800" b="1" dirty="0"/>
              <a:t>77</a:t>
            </a:r>
            <a:r>
              <a:rPr lang="zh-CN" altLang="en-US" sz="1800" b="1" dirty="0"/>
              <a:t>组</a:t>
            </a:r>
          </a:p>
        </p:txBody>
      </p:sp>
      <p:sp>
        <p:nvSpPr>
          <p:cNvPr id="53271" name="Text Box 25"/>
          <p:cNvSpPr txBox="1"/>
          <p:nvPr/>
        </p:nvSpPr>
        <p:spPr>
          <a:xfrm>
            <a:off x="6278563" y="6089650"/>
            <a:ext cx="9699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b="1" dirty="0"/>
              <a:t>第</a:t>
            </a:r>
            <a:r>
              <a:rPr lang="en-US" altLang="zh-CN" sz="1800" b="1" dirty="0"/>
              <a:t>2</a:t>
            </a:r>
            <a:r>
              <a:rPr lang="zh-CN" altLang="en-US" sz="1800" b="1" dirty="0"/>
              <a:t>组</a:t>
            </a:r>
          </a:p>
        </p:txBody>
      </p:sp>
      <p:sp>
        <p:nvSpPr>
          <p:cNvPr id="53272" name="Text Box 26"/>
          <p:cNvSpPr txBox="1"/>
          <p:nvPr/>
        </p:nvSpPr>
        <p:spPr>
          <a:xfrm>
            <a:off x="7489825" y="6073775"/>
            <a:ext cx="969963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b="1" dirty="0"/>
              <a:t>第</a:t>
            </a:r>
            <a:r>
              <a:rPr lang="en-US" altLang="zh-CN" sz="1800" b="1" dirty="0"/>
              <a:t>1</a:t>
            </a:r>
            <a:r>
              <a:rPr lang="zh-CN" altLang="en-US" sz="1800" b="1" dirty="0"/>
              <a:t>组</a:t>
            </a:r>
          </a:p>
        </p:txBody>
      </p:sp>
      <p:sp>
        <p:nvSpPr>
          <p:cNvPr id="53273" name="Line 27"/>
          <p:cNvSpPr/>
          <p:nvPr/>
        </p:nvSpPr>
        <p:spPr>
          <a:xfrm>
            <a:off x="2384425" y="2520950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274" name="Line 28"/>
          <p:cNvSpPr/>
          <p:nvPr/>
        </p:nvSpPr>
        <p:spPr>
          <a:xfrm>
            <a:off x="2384425" y="2840038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275" name="Line 29"/>
          <p:cNvSpPr/>
          <p:nvPr/>
        </p:nvSpPr>
        <p:spPr>
          <a:xfrm>
            <a:off x="2386013" y="3133725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276" name="Line 30"/>
          <p:cNvSpPr/>
          <p:nvPr/>
        </p:nvSpPr>
        <p:spPr>
          <a:xfrm>
            <a:off x="2384425" y="3405188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277" name="Line 31"/>
          <p:cNvSpPr/>
          <p:nvPr/>
        </p:nvSpPr>
        <p:spPr>
          <a:xfrm>
            <a:off x="2384425" y="3681413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278" name="Line 32"/>
          <p:cNvSpPr/>
          <p:nvPr/>
        </p:nvSpPr>
        <p:spPr>
          <a:xfrm>
            <a:off x="2386013" y="3943350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279" name="Line 33"/>
          <p:cNvSpPr/>
          <p:nvPr/>
        </p:nvSpPr>
        <p:spPr>
          <a:xfrm>
            <a:off x="2386013" y="4268788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280" name="Line 34"/>
          <p:cNvSpPr/>
          <p:nvPr/>
        </p:nvSpPr>
        <p:spPr>
          <a:xfrm>
            <a:off x="2386013" y="4548188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281" name="Line 35"/>
          <p:cNvSpPr/>
          <p:nvPr/>
        </p:nvSpPr>
        <p:spPr>
          <a:xfrm>
            <a:off x="2386013" y="4840288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282" name="Line 36"/>
          <p:cNvSpPr/>
          <p:nvPr/>
        </p:nvSpPr>
        <p:spPr>
          <a:xfrm>
            <a:off x="2384425" y="5227638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283" name="Line 37"/>
          <p:cNvSpPr/>
          <p:nvPr/>
        </p:nvSpPr>
        <p:spPr>
          <a:xfrm>
            <a:off x="3652838" y="2149475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284" name="Line 38"/>
          <p:cNvSpPr/>
          <p:nvPr/>
        </p:nvSpPr>
        <p:spPr>
          <a:xfrm>
            <a:off x="3652838" y="2414588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285" name="Line 39"/>
          <p:cNvSpPr/>
          <p:nvPr/>
        </p:nvSpPr>
        <p:spPr>
          <a:xfrm>
            <a:off x="3636963" y="2676525"/>
            <a:ext cx="59848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286" name="Line 40"/>
          <p:cNvSpPr/>
          <p:nvPr/>
        </p:nvSpPr>
        <p:spPr>
          <a:xfrm>
            <a:off x="3654425" y="2954338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287" name="Line 41"/>
          <p:cNvSpPr/>
          <p:nvPr/>
        </p:nvSpPr>
        <p:spPr>
          <a:xfrm>
            <a:off x="3638550" y="3217863"/>
            <a:ext cx="59848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288" name="Line 42"/>
          <p:cNvSpPr/>
          <p:nvPr/>
        </p:nvSpPr>
        <p:spPr>
          <a:xfrm>
            <a:off x="4919663" y="2119313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289" name="Line 43"/>
          <p:cNvSpPr/>
          <p:nvPr/>
        </p:nvSpPr>
        <p:spPr>
          <a:xfrm>
            <a:off x="4919663" y="2382838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290" name="Line 44"/>
          <p:cNvSpPr/>
          <p:nvPr/>
        </p:nvSpPr>
        <p:spPr>
          <a:xfrm>
            <a:off x="4903788" y="2646363"/>
            <a:ext cx="59848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291" name="Line 45"/>
          <p:cNvSpPr/>
          <p:nvPr/>
        </p:nvSpPr>
        <p:spPr>
          <a:xfrm>
            <a:off x="4921250" y="2924175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292" name="Line 46"/>
          <p:cNvSpPr/>
          <p:nvPr/>
        </p:nvSpPr>
        <p:spPr>
          <a:xfrm>
            <a:off x="4905375" y="3186113"/>
            <a:ext cx="59848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293" name="Line 47"/>
          <p:cNvSpPr/>
          <p:nvPr/>
        </p:nvSpPr>
        <p:spPr>
          <a:xfrm>
            <a:off x="6367463" y="2149475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294" name="Line 48"/>
          <p:cNvSpPr/>
          <p:nvPr/>
        </p:nvSpPr>
        <p:spPr>
          <a:xfrm>
            <a:off x="6367463" y="2414588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295" name="Line 49"/>
          <p:cNvSpPr/>
          <p:nvPr/>
        </p:nvSpPr>
        <p:spPr>
          <a:xfrm>
            <a:off x="6351588" y="2676525"/>
            <a:ext cx="59848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296" name="Line 50"/>
          <p:cNvSpPr/>
          <p:nvPr/>
        </p:nvSpPr>
        <p:spPr>
          <a:xfrm>
            <a:off x="6369050" y="2954338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297" name="Line 51"/>
          <p:cNvSpPr/>
          <p:nvPr/>
        </p:nvSpPr>
        <p:spPr>
          <a:xfrm>
            <a:off x="6353175" y="3217863"/>
            <a:ext cx="59848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298" name="Freeform 52"/>
          <p:cNvSpPr/>
          <p:nvPr/>
        </p:nvSpPr>
        <p:spPr>
          <a:xfrm>
            <a:off x="2936875" y="1993900"/>
            <a:ext cx="671513" cy="930275"/>
          </a:xfrm>
          <a:custGeom>
            <a:avLst/>
            <a:gdLst>
              <a:gd name="txL" fmla="*/ 0 w 408"/>
              <a:gd name="txT" fmla="*/ 0 h 545"/>
              <a:gd name="txR" fmla="*/ 408 w 408"/>
              <a:gd name="txB" fmla="*/ 545 h 545"/>
            </a:gdLst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rect l="txL" t="txT" r="txR" b="txB"/>
            <a:pathLst>
              <a:path w="408" h="545">
                <a:moveTo>
                  <a:pt x="0" y="545"/>
                </a:moveTo>
                <a:cubicBezTo>
                  <a:pt x="79" y="386"/>
                  <a:pt x="159" y="227"/>
                  <a:pt x="227" y="136"/>
                </a:cubicBezTo>
                <a:cubicBezTo>
                  <a:pt x="295" y="45"/>
                  <a:pt x="378" y="23"/>
                  <a:pt x="408" y="0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299" name="Line 53"/>
          <p:cNvSpPr/>
          <p:nvPr/>
        </p:nvSpPr>
        <p:spPr>
          <a:xfrm>
            <a:off x="2936875" y="3155950"/>
            <a:ext cx="708025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3300" name="Freeform 54"/>
          <p:cNvSpPr/>
          <p:nvPr/>
        </p:nvSpPr>
        <p:spPr>
          <a:xfrm>
            <a:off x="2906713" y="3543300"/>
            <a:ext cx="820737" cy="1390650"/>
          </a:xfrm>
          <a:custGeom>
            <a:avLst/>
            <a:gdLst>
              <a:gd name="txL" fmla="*/ 0 w 499"/>
              <a:gd name="txT" fmla="*/ 0 h 816"/>
              <a:gd name="txR" fmla="*/ 499 w 499"/>
              <a:gd name="txB" fmla="*/ 816 h 816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499" h="816">
                <a:moveTo>
                  <a:pt x="0" y="0"/>
                </a:moveTo>
                <a:cubicBezTo>
                  <a:pt x="94" y="226"/>
                  <a:pt x="189" y="453"/>
                  <a:pt x="272" y="589"/>
                </a:cubicBezTo>
                <a:cubicBezTo>
                  <a:pt x="355" y="725"/>
                  <a:pt x="461" y="778"/>
                  <a:pt x="499" y="816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301" name="Line 55"/>
          <p:cNvSpPr/>
          <p:nvPr/>
        </p:nvSpPr>
        <p:spPr>
          <a:xfrm>
            <a:off x="2936875" y="4083050"/>
            <a:ext cx="223838" cy="387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3302" name="Line 56"/>
          <p:cNvSpPr/>
          <p:nvPr/>
        </p:nvSpPr>
        <p:spPr>
          <a:xfrm flipV="1">
            <a:off x="4205288" y="1993900"/>
            <a:ext cx="671512" cy="3111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3303" name="Freeform 57"/>
          <p:cNvSpPr/>
          <p:nvPr/>
        </p:nvSpPr>
        <p:spPr>
          <a:xfrm>
            <a:off x="4205288" y="2536825"/>
            <a:ext cx="671512" cy="1470025"/>
          </a:xfrm>
          <a:custGeom>
            <a:avLst/>
            <a:gdLst>
              <a:gd name="txL" fmla="*/ 0 w 408"/>
              <a:gd name="txT" fmla="*/ 0 h 862"/>
              <a:gd name="txR" fmla="*/ 408 w 408"/>
              <a:gd name="txB" fmla="*/ 862 h 862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408" h="862">
                <a:moveTo>
                  <a:pt x="0" y="0"/>
                </a:moveTo>
                <a:cubicBezTo>
                  <a:pt x="57" y="245"/>
                  <a:pt x="114" y="491"/>
                  <a:pt x="182" y="635"/>
                </a:cubicBezTo>
                <a:cubicBezTo>
                  <a:pt x="250" y="779"/>
                  <a:pt x="370" y="824"/>
                  <a:pt x="408" y="862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304" name="Freeform 58"/>
          <p:cNvSpPr/>
          <p:nvPr/>
        </p:nvSpPr>
        <p:spPr>
          <a:xfrm>
            <a:off x="4130675" y="2768600"/>
            <a:ext cx="820738" cy="2165350"/>
          </a:xfrm>
          <a:custGeom>
            <a:avLst/>
            <a:gdLst>
              <a:gd name="txL" fmla="*/ 0 w 499"/>
              <a:gd name="txT" fmla="*/ 0 h 1270"/>
              <a:gd name="txR" fmla="*/ 499 w 499"/>
              <a:gd name="txB" fmla="*/ 1270 h 1270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499" h="1270">
                <a:moveTo>
                  <a:pt x="0" y="0"/>
                </a:moveTo>
                <a:cubicBezTo>
                  <a:pt x="72" y="302"/>
                  <a:pt x="144" y="604"/>
                  <a:pt x="227" y="816"/>
                </a:cubicBezTo>
                <a:cubicBezTo>
                  <a:pt x="310" y="1028"/>
                  <a:pt x="454" y="1194"/>
                  <a:pt x="499" y="1270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305" name="Freeform 59"/>
          <p:cNvSpPr/>
          <p:nvPr/>
        </p:nvSpPr>
        <p:spPr>
          <a:xfrm>
            <a:off x="4175125" y="3541713"/>
            <a:ext cx="746125" cy="1778000"/>
          </a:xfrm>
          <a:custGeom>
            <a:avLst/>
            <a:gdLst>
              <a:gd name="txL" fmla="*/ 0 w 453"/>
              <a:gd name="txT" fmla="*/ 0 h 1043"/>
              <a:gd name="txR" fmla="*/ 453 w 453"/>
              <a:gd name="txB" fmla="*/ 1043 h 1043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453" h="1043">
                <a:moveTo>
                  <a:pt x="0" y="0"/>
                </a:moveTo>
                <a:cubicBezTo>
                  <a:pt x="53" y="298"/>
                  <a:pt x="106" y="597"/>
                  <a:pt x="181" y="771"/>
                </a:cubicBezTo>
                <a:cubicBezTo>
                  <a:pt x="256" y="945"/>
                  <a:pt x="408" y="998"/>
                  <a:pt x="453" y="1043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306" name="Line 60"/>
          <p:cNvSpPr/>
          <p:nvPr/>
        </p:nvSpPr>
        <p:spPr>
          <a:xfrm flipV="1">
            <a:off x="5473700" y="2119313"/>
            <a:ext cx="300038" cy="1539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3307" name="Line 61"/>
          <p:cNvSpPr/>
          <p:nvPr/>
        </p:nvSpPr>
        <p:spPr>
          <a:xfrm>
            <a:off x="5443538" y="2490788"/>
            <a:ext cx="374650" cy="3079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3308" name="Line 62"/>
          <p:cNvSpPr/>
          <p:nvPr/>
        </p:nvSpPr>
        <p:spPr>
          <a:xfrm>
            <a:off x="5473700" y="2768600"/>
            <a:ext cx="223838" cy="3079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3309" name="Freeform 63"/>
          <p:cNvSpPr/>
          <p:nvPr/>
        </p:nvSpPr>
        <p:spPr>
          <a:xfrm>
            <a:off x="5399088" y="3311525"/>
            <a:ext cx="374650" cy="384175"/>
          </a:xfrm>
          <a:custGeom>
            <a:avLst/>
            <a:gdLst>
              <a:gd name="txL" fmla="*/ 0 w 227"/>
              <a:gd name="txT" fmla="*/ 0 h 226"/>
              <a:gd name="txR" fmla="*/ 227 w 227"/>
              <a:gd name="txB" fmla="*/ 226 h 226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227" h="226">
                <a:moveTo>
                  <a:pt x="0" y="0"/>
                </a:moveTo>
                <a:cubicBezTo>
                  <a:pt x="71" y="49"/>
                  <a:pt x="143" y="98"/>
                  <a:pt x="181" y="136"/>
                </a:cubicBezTo>
                <a:cubicBezTo>
                  <a:pt x="219" y="174"/>
                  <a:pt x="219" y="211"/>
                  <a:pt x="227" y="226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310" name="Text Box 64"/>
          <p:cNvSpPr txBox="1"/>
          <p:nvPr/>
        </p:nvSpPr>
        <p:spPr>
          <a:xfrm>
            <a:off x="5773738" y="2490788"/>
            <a:ext cx="446087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53311" name="Text Box 65"/>
          <p:cNvSpPr txBox="1"/>
          <p:nvPr/>
        </p:nvSpPr>
        <p:spPr>
          <a:xfrm>
            <a:off x="5756275" y="4014788"/>
            <a:ext cx="44767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53312" name="Text Box 66"/>
          <p:cNvSpPr txBox="1"/>
          <p:nvPr/>
        </p:nvSpPr>
        <p:spPr>
          <a:xfrm>
            <a:off x="5757863" y="5421313"/>
            <a:ext cx="44767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53313" name="Freeform 67"/>
          <p:cNvSpPr/>
          <p:nvPr/>
        </p:nvSpPr>
        <p:spPr>
          <a:xfrm>
            <a:off x="6891338" y="2536825"/>
            <a:ext cx="671512" cy="1598613"/>
          </a:xfrm>
          <a:custGeom>
            <a:avLst/>
            <a:gdLst>
              <a:gd name="txL" fmla="*/ 0 w 408"/>
              <a:gd name="txT" fmla="*/ 0 h 937"/>
              <a:gd name="txR" fmla="*/ 408 w 408"/>
              <a:gd name="txB" fmla="*/ 937 h 937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408" h="937">
                <a:moveTo>
                  <a:pt x="0" y="0"/>
                </a:moveTo>
                <a:cubicBezTo>
                  <a:pt x="87" y="22"/>
                  <a:pt x="174" y="45"/>
                  <a:pt x="227" y="181"/>
                </a:cubicBezTo>
                <a:cubicBezTo>
                  <a:pt x="280" y="317"/>
                  <a:pt x="288" y="695"/>
                  <a:pt x="318" y="816"/>
                </a:cubicBezTo>
                <a:cubicBezTo>
                  <a:pt x="348" y="937"/>
                  <a:pt x="393" y="892"/>
                  <a:pt x="408" y="907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314" name="Freeform 68"/>
          <p:cNvSpPr/>
          <p:nvPr/>
        </p:nvSpPr>
        <p:spPr>
          <a:xfrm>
            <a:off x="6891338" y="2768600"/>
            <a:ext cx="747712" cy="2192338"/>
          </a:xfrm>
          <a:custGeom>
            <a:avLst/>
            <a:gdLst>
              <a:gd name="txL" fmla="*/ 0 w 454"/>
              <a:gd name="txT" fmla="*/ 0 h 1285"/>
              <a:gd name="txR" fmla="*/ 454 w 454"/>
              <a:gd name="txB" fmla="*/ 1285 h 1285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454" h="1285">
                <a:moveTo>
                  <a:pt x="0" y="0"/>
                </a:moveTo>
                <a:cubicBezTo>
                  <a:pt x="45" y="87"/>
                  <a:pt x="91" y="174"/>
                  <a:pt x="136" y="363"/>
                </a:cubicBezTo>
                <a:cubicBezTo>
                  <a:pt x="181" y="552"/>
                  <a:pt x="219" y="983"/>
                  <a:pt x="272" y="1134"/>
                </a:cubicBezTo>
                <a:cubicBezTo>
                  <a:pt x="325" y="1285"/>
                  <a:pt x="424" y="1247"/>
                  <a:pt x="454" y="1270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315" name="Freeform 69"/>
          <p:cNvSpPr/>
          <p:nvPr/>
        </p:nvSpPr>
        <p:spPr>
          <a:xfrm>
            <a:off x="6935788" y="3525838"/>
            <a:ext cx="671512" cy="1843087"/>
          </a:xfrm>
          <a:custGeom>
            <a:avLst/>
            <a:gdLst>
              <a:gd name="txL" fmla="*/ 0 w 408"/>
              <a:gd name="txT" fmla="*/ 0 h 1081"/>
              <a:gd name="txR" fmla="*/ 408 w 408"/>
              <a:gd name="txB" fmla="*/ 1081 h 1081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408" h="1081">
                <a:moveTo>
                  <a:pt x="0" y="0"/>
                </a:moveTo>
                <a:cubicBezTo>
                  <a:pt x="45" y="189"/>
                  <a:pt x="91" y="378"/>
                  <a:pt x="136" y="544"/>
                </a:cubicBezTo>
                <a:cubicBezTo>
                  <a:pt x="181" y="710"/>
                  <a:pt x="227" y="915"/>
                  <a:pt x="272" y="998"/>
                </a:cubicBezTo>
                <a:cubicBezTo>
                  <a:pt x="317" y="1081"/>
                  <a:pt x="385" y="1036"/>
                  <a:pt x="408" y="1043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316" name="Text Box 70"/>
          <p:cNvSpPr txBox="1"/>
          <p:nvPr/>
        </p:nvSpPr>
        <p:spPr>
          <a:xfrm>
            <a:off x="3817938" y="4886325"/>
            <a:ext cx="458787" cy="38735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53317" name="Text Box 71"/>
          <p:cNvSpPr txBox="1"/>
          <p:nvPr/>
        </p:nvSpPr>
        <p:spPr>
          <a:xfrm>
            <a:off x="5045075" y="4887913"/>
            <a:ext cx="458788" cy="38735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53318" name="Text Box 72"/>
          <p:cNvSpPr txBox="1"/>
          <p:nvPr/>
        </p:nvSpPr>
        <p:spPr>
          <a:xfrm>
            <a:off x="6535738" y="4886325"/>
            <a:ext cx="458787" cy="38735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53319" name="Text Box 73"/>
          <p:cNvSpPr txBox="1"/>
          <p:nvPr/>
        </p:nvSpPr>
        <p:spPr>
          <a:xfrm>
            <a:off x="7761288" y="4887913"/>
            <a:ext cx="458787" cy="38735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53320" name="AutoShape 74"/>
          <p:cNvSpPr/>
          <p:nvPr/>
        </p:nvSpPr>
        <p:spPr>
          <a:xfrm>
            <a:off x="2386013" y="5213350"/>
            <a:ext cx="596900" cy="385763"/>
          </a:xfrm>
          <a:prstGeom prst="flowChartDocumen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53321" name="Line 75"/>
          <p:cNvSpPr/>
          <p:nvPr/>
        </p:nvSpPr>
        <p:spPr>
          <a:xfrm>
            <a:off x="2386013" y="5227638"/>
            <a:ext cx="596900" cy="0"/>
          </a:xfrm>
          <a:prstGeom prst="line">
            <a:avLst/>
          </a:prstGeom>
          <a:ln w="57150" cap="flat" cmpd="sng">
            <a:solidFill>
              <a:srgbClr val="FFCC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322" name="AutoShape 76"/>
          <p:cNvSpPr/>
          <p:nvPr/>
        </p:nvSpPr>
        <p:spPr>
          <a:xfrm>
            <a:off x="2384425" y="2038350"/>
            <a:ext cx="596900" cy="387350"/>
          </a:xfrm>
          <a:prstGeom prst="flowChartPunchedCard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53323" name="Line 77"/>
          <p:cNvSpPr/>
          <p:nvPr/>
        </p:nvSpPr>
        <p:spPr>
          <a:xfrm>
            <a:off x="2384425" y="2411413"/>
            <a:ext cx="592138" cy="0"/>
          </a:xfrm>
          <a:prstGeom prst="line">
            <a:avLst/>
          </a:prstGeom>
          <a:ln w="57150" cap="flat" cmpd="sng">
            <a:solidFill>
              <a:srgbClr val="FFCC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324" name="Text Box 78"/>
          <p:cNvSpPr txBox="1"/>
          <p:nvPr/>
        </p:nvSpPr>
        <p:spPr>
          <a:xfrm>
            <a:off x="2205038" y="5584825"/>
            <a:ext cx="9699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b="1" dirty="0"/>
              <a:t>超级块</a:t>
            </a:r>
          </a:p>
        </p:txBody>
      </p:sp>
      <p:sp>
        <p:nvSpPr>
          <p:cNvPr id="53325" name="Text Box 79"/>
          <p:cNvSpPr txBox="1"/>
          <p:nvPr/>
        </p:nvSpPr>
        <p:spPr>
          <a:xfrm>
            <a:off x="5773738" y="6040438"/>
            <a:ext cx="446087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53326" name="Text Box 80"/>
          <p:cNvSpPr txBox="1"/>
          <p:nvPr/>
        </p:nvSpPr>
        <p:spPr>
          <a:xfrm>
            <a:off x="323850" y="3532188"/>
            <a:ext cx="1639888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000" b="1" dirty="0"/>
              <a:t>空闲块号栈</a:t>
            </a:r>
          </a:p>
        </p:txBody>
      </p:sp>
      <p:sp>
        <p:nvSpPr>
          <p:cNvPr id="53327" name="AutoShape 81"/>
          <p:cNvSpPr/>
          <p:nvPr/>
        </p:nvSpPr>
        <p:spPr>
          <a:xfrm>
            <a:off x="1816100" y="2708275"/>
            <a:ext cx="300038" cy="2087563"/>
          </a:xfrm>
          <a:prstGeom prst="leftBrace">
            <a:avLst>
              <a:gd name="adj1" fmla="val 5798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497888" cy="93662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空闲磁盘块分配与回收</a:t>
            </a:r>
          </a:p>
        </p:txBody>
      </p:sp>
      <p:sp>
        <p:nvSpPr>
          <p:cNvPr id="55299" name="Rectangle 4"/>
          <p:cNvSpPr/>
          <p:nvPr/>
        </p:nvSpPr>
        <p:spPr>
          <a:xfrm>
            <a:off x="2384425" y="2225675"/>
            <a:ext cx="596900" cy="3173413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1</a:t>
            </a: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150</a:t>
            </a:r>
          </a:p>
          <a:p>
            <a:pPr marL="0" lvl="0" indent="0" algn="ctr" eaLnBrk="1" hangingPunct="1">
              <a:spcBef>
                <a:spcPct val="0"/>
              </a:spcBef>
              <a:buNone/>
            </a:pPr>
            <a:endParaRPr lang="en-US" altLang="zh-CN" sz="1800" b="1" dirty="0"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endParaRPr lang="en-US" altLang="zh-CN" sz="1800" b="1" dirty="0"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endParaRPr lang="en-US" altLang="zh-CN" sz="1800" b="1" dirty="0"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endParaRPr lang="en-US" altLang="zh-CN" sz="1800" b="1" dirty="0"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endParaRPr lang="en-US" altLang="zh-CN" sz="1800" b="1" dirty="0"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endParaRPr lang="en-US" altLang="zh-CN" sz="1800" b="1" dirty="0"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55300" name="Rectangle 5"/>
          <p:cNvSpPr/>
          <p:nvPr/>
        </p:nvSpPr>
        <p:spPr>
          <a:xfrm>
            <a:off x="4905375" y="1825625"/>
            <a:ext cx="598488" cy="1701800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50</a:t>
            </a: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250</a:t>
            </a: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249</a:t>
            </a: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248</a:t>
            </a: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︰</a:t>
            </a: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201</a:t>
            </a:r>
          </a:p>
        </p:txBody>
      </p:sp>
      <p:sp>
        <p:nvSpPr>
          <p:cNvPr id="55301" name="Rectangle 6"/>
          <p:cNvSpPr/>
          <p:nvPr/>
        </p:nvSpPr>
        <p:spPr>
          <a:xfrm>
            <a:off x="4905375" y="3851275"/>
            <a:ext cx="598488" cy="928688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199</a:t>
            </a:r>
          </a:p>
        </p:txBody>
      </p:sp>
      <p:sp>
        <p:nvSpPr>
          <p:cNvPr id="55302" name="Rectangle 7"/>
          <p:cNvSpPr/>
          <p:nvPr/>
        </p:nvSpPr>
        <p:spPr>
          <a:xfrm>
            <a:off x="4905375" y="5213350"/>
            <a:ext cx="598488" cy="927100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151</a:t>
            </a:r>
          </a:p>
        </p:txBody>
      </p:sp>
      <p:sp>
        <p:nvSpPr>
          <p:cNvPr id="55303" name="Rectangle 8"/>
          <p:cNvSpPr/>
          <p:nvPr/>
        </p:nvSpPr>
        <p:spPr>
          <a:xfrm>
            <a:off x="6369050" y="1841500"/>
            <a:ext cx="596900" cy="1701800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49</a:t>
            </a: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0</a:t>
            </a: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3999</a:t>
            </a: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3998</a:t>
            </a: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︰</a:t>
            </a: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3951</a:t>
            </a:r>
          </a:p>
        </p:txBody>
      </p:sp>
      <p:sp>
        <p:nvSpPr>
          <p:cNvPr id="55304" name="Rectangle 9"/>
          <p:cNvSpPr/>
          <p:nvPr/>
        </p:nvSpPr>
        <p:spPr>
          <a:xfrm>
            <a:off x="6369050" y="3851275"/>
            <a:ext cx="596900" cy="928688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3949</a:t>
            </a:r>
          </a:p>
        </p:txBody>
      </p:sp>
      <p:sp>
        <p:nvSpPr>
          <p:cNvPr id="55305" name="Rectangle 10"/>
          <p:cNvSpPr/>
          <p:nvPr/>
        </p:nvSpPr>
        <p:spPr>
          <a:xfrm>
            <a:off x="6369050" y="5213350"/>
            <a:ext cx="596900" cy="927100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3901</a:t>
            </a:r>
          </a:p>
        </p:txBody>
      </p:sp>
      <p:sp>
        <p:nvSpPr>
          <p:cNvPr id="55306" name="Rectangle 11"/>
          <p:cNvSpPr/>
          <p:nvPr/>
        </p:nvSpPr>
        <p:spPr>
          <a:xfrm>
            <a:off x="7593013" y="3821113"/>
            <a:ext cx="596900" cy="927100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3999</a:t>
            </a:r>
          </a:p>
        </p:txBody>
      </p:sp>
      <p:sp>
        <p:nvSpPr>
          <p:cNvPr id="55307" name="Rectangle 12"/>
          <p:cNvSpPr/>
          <p:nvPr/>
        </p:nvSpPr>
        <p:spPr>
          <a:xfrm>
            <a:off x="7593013" y="5181600"/>
            <a:ext cx="596900" cy="928688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3951</a:t>
            </a:r>
          </a:p>
        </p:txBody>
      </p:sp>
      <p:sp>
        <p:nvSpPr>
          <p:cNvPr id="55308" name="Text Box 13"/>
          <p:cNvSpPr txBox="1"/>
          <p:nvPr/>
        </p:nvSpPr>
        <p:spPr>
          <a:xfrm>
            <a:off x="1816100" y="2549525"/>
            <a:ext cx="596900" cy="25638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0</a:t>
            </a:r>
          </a:p>
          <a:p>
            <a:pPr marL="0" lvl="0" indent="0" algn="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1</a:t>
            </a:r>
          </a:p>
          <a:p>
            <a:pPr marL="0" lvl="0" indent="0" algn="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2</a:t>
            </a:r>
          </a:p>
          <a:p>
            <a:pPr marL="0" lvl="0" indent="0" algn="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︰</a:t>
            </a:r>
          </a:p>
          <a:p>
            <a:pPr marL="0" lvl="0" indent="0" algn="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︰</a:t>
            </a:r>
          </a:p>
          <a:p>
            <a:pPr marL="0" lvl="0" indent="0" algn="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39</a:t>
            </a:r>
          </a:p>
          <a:p>
            <a:pPr marL="0" lvl="0" indent="0" algn="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40</a:t>
            </a:r>
          </a:p>
          <a:p>
            <a:pPr marL="0" lvl="0" indent="0" algn="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︰</a:t>
            </a:r>
          </a:p>
          <a:p>
            <a:pPr marL="0" lvl="0" indent="0" algn="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︰</a:t>
            </a:r>
          </a:p>
        </p:txBody>
      </p:sp>
      <p:sp>
        <p:nvSpPr>
          <p:cNvPr id="55309" name="Text Box 15"/>
          <p:cNvSpPr txBox="1"/>
          <p:nvPr/>
        </p:nvSpPr>
        <p:spPr>
          <a:xfrm>
            <a:off x="1516063" y="2435225"/>
            <a:ext cx="74771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b="1" dirty="0"/>
              <a:t>栈深</a:t>
            </a:r>
          </a:p>
        </p:txBody>
      </p:sp>
      <p:sp>
        <p:nvSpPr>
          <p:cNvPr id="55310" name="Line 16"/>
          <p:cNvSpPr/>
          <p:nvPr/>
        </p:nvSpPr>
        <p:spPr>
          <a:xfrm>
            <a:off x="2116138" y="2646363"/>
            <a:ext cx="2238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5311" name="Text Box 17"/>
          <p:cNvSpPr txBox="1"/>
          <p:nvPr/>
        </p:nvSpPr>
        <p:spPr>
          <a:xfrm>
            <a:off x="4905375" y="1484313"/>
            <a:ext cx="598488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200</a:t>
            </a:r>
          </a:p>
        </p:txBody>
      </p:sp>
      <p:sp>
        <p:nvSpPr>
          <p:cNvPr id="55312" name="Text Box 18"/>
          <p:cNvSpPr txBox="1"/>
          <p:nvPr/>
        </p:nvSpPr>
        <p:spPr>
          <a:xfrm>
            <a:off x="6353175" y="1500188"/>
            <a:ext cx="671513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3950</a:t>
            </a:r>
          </a:p>
        </p:txBody>
      </p:sp>
      <p:sp>
        <p:nvSpPr>
          <p:cNvPr id="55313" name="Text Box 19"/>
          <p:cNvSpPr txBox="1"/>
          <p:nvPr/>
        </p:nvSpPr>
        <p:spPr>
          <a:xfrm>
            <a:off x="7145338" y="1530350"/>
            <a:ext cx="9699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b="1" dirty="0"/>
              <a:t>组长块</a:t>
            </a:r>
          </a:p>
        </p:txBody>
      </p:sp>
      <p:sp>
        <p:nvSpPr>
          <p:cNvPr id="55314" name="Text Box 20"/>
          <p:cNvSpPr txBox="1"/>
          <p:nvPr/>
        </p:nvSpPr>
        <p:spPr>
          <a:xfrm>
            <a:off x="3475038" y="6094413"/>
            <a:ext cx="969962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b="1" dirty="0"/>
              <a:t>第</a:t>
            </a:r>
            <a:r>
              <a:rPr lang="en-US" altLang="zh-CN" sz="1800" b="1" dirty="0"/>
              <a:t>78</a:t>
            </a:r>
            <a:r>
              <a:rPr lang="zh-CN" altLang="en-US" sz="1800" b="1" dirty="0"/>
              <a:t>组</a:t>
            </a:r>
          </a:p>
        </p:txBody>
      </p:sp>
      <p:sp>
        <p:nvSpPr>
          <p:cNvPr id="55315" name="Text Box 21"/>
          <p:cNvSpPr txBox="1"/>
          <p:nvPr/>
        </p:nvSpPr>
        <p:spPr>
          <a:xfrm>
            <a:off x="4770438" y="6094413"/>
            <a:ext cx="97155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b="1" dirty="0"/>
              <a:t>第</a:t>
            </a:r>
            <a:r>
              <a:rPr lang="en-US" altLang="zh-CN" sz="1800" b="1" dirty="0"/>
              <a:t>77</a:t>
            </a:r>
            <a:r>
              <a:rPr lang="zh-CN" altLang="en-US" sz="1800" b="1" dirty="0"/>
              <a:t>组</a:t>
            </a:r>
          </a:p>
        </p:txBody>
      </p:sp>
      <p:sp>
        <p:nvSpPr>
          <p:cNvPr id="55316" name="Text Box 22"/>
          <p:cNvSpPr txBox="1"/>
          <p:nvPr/>
        </p:nvSpPr>
        <p:spPr>
          <a:xfrm>
            <a:off x="6278563" y="6089650"/>
            <a:ext cx="9699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b="1" dirty="0"/>
              <a:t>第</a:t>
            </a:r>
            <a:r>
              <a:rPr lang="en-US" altLang="zh-CN" sz="1800" b="1" dirty="0"/>
              <a:t>2</a:t>
            </a:r>
            <a:r>
              <a:rPr lang="zh-CN" altLang="en-US" sz="1800" b="1" dirty="0"/>
              <a:t>组</a:t>
            </a:r>
          </a:p>
        </p:txBody>
      </p:sp>
      <p:sp>
        <p:nvSpPr>
          <p:cNvPr id="55317" name="Text Box 23"/>
          <p:cNvSpPr txBox="1"/>
          <p:nvPr/>
        </p:nvSpPr>
        <p:spPr>
          <a:xfrm>
            <a:off x="7489825" y="6073775"/>
            <a:ext cx="969963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b="1" dirty="0"/>
              <a:t>第</a:t>
            </a:r>
            <a:r>
              <a:rPr lang="en-US" altLang="zh-CN" sz="1800" b="1" dirty="0"/>
              <a:t>1</a:t>
            </a:r>
            <a:r>
              <a:rPr lang="zh-CN" altLang="en-US" sz="1800" b="1" dirty="0"/>
              <a:t>组</a:t>
            </a:r>
          </a:p>
        </p:txBody>
      </p:sp>
      <p:sp>
        <p:nvSpPr>
          <p:cNvPr id="55318" name="Line 24"/>
          <p:cNvSpPr/>
          <p:nvPr/>
        </p:nvSpPr>
        <p:spPr>
          <a:xfrm>
            <a:off x="2384425" y="2520950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5319" name="Line 25"/>
          <p:cNvSpPr/>
          <p:nvPr/>
        </p:nvSpPr>
        <p:spPr>
          <a:xfrm>
            <a:off x="2384425" y="2840038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5320" name="Line 26"/>
          <p:cNvSpPr/>
          <p:nvPr/>
        </p:nvSpPr>
        <p:spPr>
          <a:xfrm>
            <a:off x="2386013" y="3133725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5321" name="Line 27"/>
          <p:cNvSpPr/>
          <p:nvPr/>
        </p:nvSpPr>
        <p:spPr>
          <a:xfrm>
            <a:off x="2384425" y="5227638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55322" name="Group 28"/>
          <p:cNvGrpSpPr/>
          <p:nvPr/>
        </p:nvGrpSpPr>
        <p:grpSpPr>
          <a:xfrm>
            <a:off x="3636963" y="1484313"/>
            <a:ext cx="614362" cy="2058987"/>
            <a:chOff x="2291" y="935"/>
            <a:chExt cx="387" cy="1297"/>
          </a:xfrm>
        </p:grpSpPr>
        <p:sp>
          <p:nvSpPr>
            <p:cNvPr id="55359" name="Rectangle 29"/>
            <p:cNvSpPr/>
            <p:nvPr/>
          </p:nvSpPr>
          <p:spPr>
            <a:xfrm>
              <a:off x="2301" y="1160"/>
              <a:ext cx="376" cy="1072"/>
            </a:xfrm>
            <a:prstGeom prst="rect">
              <a:avLst/>
            </a:pr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50</a:t>
              </a:r>
            </a:p>
            <a:p>
              <a:pPr marL="0" lvl="0" indent="0" algn="ctr"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200</a:t>
              </a:r>
            </a:p>
            <a:p>
              <a:pPr marL="0" lvl="0" indent="0" algn="ctr"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199</a:t>
              </a:r>
            </a:p>
            <a:p>
              <a:pPr marL="0" lvl="0" indent="0" algn="ctr"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198</a:t>
              </a:r>
            </a:p>
            <a:p>
              <a:pPr marL="0" lvl="0" indent="0" algn="ctr"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︰</a:t>
              </a:r>
            </a:p>
            <a:p>
              <a:pPr marL="0" lvl="0" indent="0" algn="ctr"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151</a:t>
              </a:r>
            </a:p>
          </p:txBody>
        </p:sp>
        <p:sp>
          <p:nvSpPr>
            <p:cNvPr id="55360" name="Text Box 30"/>
            <p:cNvSpPr txBox="1"/>
            <p:nvPr/>
          </p:nvSpPr>
          <p:spPr>
            <a:xfrm>
              <a:off x="2301" y="935"/>
              <a:ext cx="37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b="1" dirty="0">
                  <a:ea typeface="宋体" panose="02010600030101010101" pitchFamily="2" charset="-122"/>
                </a:rPr>
                <a:t>150</a:t>
              </a:r>
            </a:p>
          </p:txBody>
        </p:sp>
        <p:sp>
          <p:nvSpPr>
            <p:cNvPr id="55361" name="Line 31"/>
            <p:cNvSpPr/>
            <p:nvPr/>
          </p:nvSpPr>
          <p:spPr>
            <a:xfrm>
              <a:off x="2301" y="1354"/>
              <a:ext cx="3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62" name="Line 32"/>
            <p:cNvSpPr/>
            <p:nvPr/>
          </p:nvSpPr>
          <p:spPr>
            <a:xfrm>
              <a:off x="2301" y="1521"/>
              <a:ext cx="3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63" name="Line 33"/>
            <p:cNvSpPr/>
            <p:nvPr/>
          </p:nvSpPr>
          <p:spPr>
            <a:xfrm>
              <a:off x="2291" y="1686"/>
              <a:ext cx="37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64" name="Line 34"/>
            <p:cNvSpPr/>
            <p:nvPr/>
          </p:nvSpPr>
          <p:spPr>
            <a:xfrm>
              <a:off x="2302" y="1861"/>
              <a:ext cx="3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65" name="Line 35"/>
            <p:cNvSpPr/>
            <p:nvPr/>
          </p:nvSpPr>
          <p:spPr>
            <a:xfrm>
              <a:off x="2292" y="2027"/>
              <a:ext cx="37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55323" name="Line 36"/>
          <p:cNvSpPr/>
          <p:nvPr/>
        </p:nvSpPr>
        <p:spPr>
          <a:xfrm>
            <a:off x="4919663" y="2119313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5324" name="Line 37"/>
          <p:cNvSpPr/>
          <p:nvPr/>
        </p:nvSpPr>
        <p:spPr>
          <a:xfrm>
            <a:off x="4919663" y="2382838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5325" name="Line 38"/>
          <p:cNvSpPr/>
          <p:nvPr/>
        </p:nvSpPr>
        <p:spPr>
          <a:xfrm>
            <a:off x="4903788" y="2646363"/>
            <a:ext cx="59848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5326" name="Line 39"/>
          <p:cNvSpPr/>
          <p:nvPr/>
        </p:nvSpPr>
        <p:spPr>
          <a:xfrm>
            <a:off x="4921250" y="2924175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5327" name="Line 40"/>
          <p:cNvSpPr/>
          <p:nvPr/>
        </p:nvSpPr>
        <p:spPr>
          <a:xfrm>
            <a:off x="4905375" y="3186113"/>
            <a:ext cx="59848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5328" name="Line 41"/>
          <p:cNvSpPr/>
          <p:nvPr/>
        </p:nvSpPr>
        <p:spPr>
          <a:xfrm>
            <a:off x="6367463" y="2149475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5329" name="Line 42"/>
          <p:cNvSpPr/>
          <p:nvPr/>
        </p:nvSpPr>
        <p:spPr>
          <a:xfrm>
            <a:off x="6367463" y="2414588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5330" name="Line 43"/>
          <p:cNvSpPr/>
          <p:nvPr/>
        </p:nvSpPr>
        <p:spPr>
          <a:xfrm>
            <a:off x="6351588" y="2676525"/>
            <a:ext cx="59848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5331" name="Line 44"/>
          <p:cNvSpPr/>
          <p:nvPr/>
        </p:nvSpPr>
        <p:spPr>
          <a:xfrm>
            <a:off x="6369050" y="2954338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5332" name="Line 45"/>
          <p:cNvSpPr/>
          <p:nvPr/>
        </p:nvSpPr>
        <p:spPr>
          <a:xfrm>
            <a:off x="6353175" y="3217863"/>
            <a:ext cx="59848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5333" name="Freeform 46"/>
          <p:cNvSpPr/>
          <p:nvPr/>
        </p:nvSpPr>
        <p:spPr>
          <a:xfrm>
            <a:off x="2936875" y="1993900"/>
            <a:ext cx="671513" cy="930275"/>
          </a:xfrm>
          <a:custGeom>
            <a:avLst/>
            <a:gdLst>
              <a:gd name="txL" fmla="*/ 0 w 408"/>
              <a:gd name="txT" fmla="*/ 0 h 545"/>
              <a:gd name="txR" fmla="*/ 408 w 408"/>
              <a:gd name="txB" fmla="*/ 545 h 545"/>
            </a:gdLst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rect l="txL" t="txT" r="txR" b="txB"/>
            <a:pathLst>
              <a:path w="408" h="545">
                <a:moveTo>
                  <a:pt x="0" y="545"/>
                </a:moveTo>
                <a:cubicBezTo>
                  <a:pt x="79" y="386"/>
                  <a:pt x="159" y="227"/>
                  <a:pt x="227" y="136"/>
                </a:cubicBezTo>
                <a:cubicBezTo>
                  <a:pt x="295" y="45"/>
                  <a:pt x="378" y="23"/>
                  <a:pt x="408" y="0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34" name="Line 47"/>
          <p:cNvSpPr/>
          <p:nvPr/>
        </p:nvSpPr>
        <p:spPr>
          <a:xfrm flipV="1">
            <a:off x="4205288" y="1993900"/>
            <a:ext cx="671512" cy="3111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5335" name="Freeform 48"/>
          <p:cNvSpPr/>
          <p:nvPr/>
        </p:nvSpPr>
        <p:spPr>
          <a:xfrm>
            <a:off x="4205288" y="2536825"/>
            <a:ext cx="671512" cy="1470025"/>
          </a:xfrm>
          <a:custGeom>
            <a:avLst/>
            <a:gdLst>
              <a:gd name="txL" fmla="*/ 0 w 408"/>
              <a:gd name="txT" fmla="*/ 0 h 862"/>
              <a:gd name="txR" fmla="*/ 408 w 408"/>
              <a:gd name="txB" fmla="*/ 862 h 862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408" h="862">
                <a:moveTo>
                  <a:pt x="0" y="0"/>
                </a:moveTo>
                <a:cubicBezTo>
                  <a:pt x="57" y="245"/>
                  <a:pt x="114" y="491"/>
                  <a:pt x="182" y="635"/>
                </a:cubicBezTo>
                <a:cubicBezTo>
                  <a:pt x="250" y="779"/>
                  <a:pt x="370" y="824"/>
                  <a:pt x="408" y="862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36" name="Freeform 49"/>
          <p:cNvSpPr/>
          <p:nvPr/>
        </p:nvSpPr>
        <p:spPr>
          <a:xfrm>
            <a:off x="4130675" y="2768600"/>
            <a:ext cx="820738" cy="2165350"/>
          </a:xfrm>
          <a:custGeom>
            <a:avLst/>
            <a:gdLst>
              <a:gd name="txL" fmla="*/ 0 w 499"/>
              <a:gd name="txT" fmla="*/ 0 h 1270"/>
              <a:gd name="txR" fmla="*/ 499 w 499"/>
              <a:gd name="txB" fmla="*/ 1270 h 1270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499" h="1270">
                <a:moveTo>
                  <a:pt x="0" y="0"/>
                </a:moveTo>
                <a:cubicBezTo>
                  <a:pt x="72" y="302"/>
                  <a:pt x="144" y="604"/>
                  <a:pt x="227" y="816"/>
                </a:cubicBezTo>
                <a:cubicBezTo>
                  <a:pt x="310" y="1028"/>
                  <a:pt x="454" y="1194"/>
                  <a:pt x="499" y="1270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37" name="Freeform 50"/>
          <p:cNvSpPr/>
          <p:nvPr/>
        </p:nvSpPr>
        <p:spPr>
          <a:xfrm>
            <a:off x="4175125" y="3541713"/>
            <a:ext cx="746125" cy="1778000"/>
          </a:xfrm>
          <a:custGeom>
            <a:avLst/>
            <a:gdLst>
              <a:gd name="txL" fmla="*/ 0 w 453"/>
              <a:gd name="txT" fmla="*/ 0 h 1043"/>
              <a:gd name="txR" fmla="*/ 453 w 453"/>
              <a:gd name="txB" fmla="*/ 1043 h 1043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453" h="1043">
                <a:moveTo>
                  <a:pt x="0" y="0"/>
                </a:moveTo>
                <a:cubicBezTo>
                  <a:pt x="53" y="298"/>
                  <a:pt x="106" y="597"/>
                  <a:pt x="181" y="771"/>
                </a:cubicBezTo>
                <a:cubicBezTo>
                  <a:pt x="256" y="945"/>
                  <a:pt x="408" y="998"/>
                  <a:pt x="453" y="1043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38" name="Line 51"/>
          <p:cNvSpPr/>
          <p:nvPr/>
        </p:nvSpPr>
        <p:spPr>
          <a:xfrm flipV="1">
            <a:off x="5473700" y="2119313"/>
            <a:ext cx="300038" cy="1539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5339" name="Line 52"/>
          <p:cNvSpPr/>
          <p:nvPr/>
        </p:nvSpPr>
        <p:spPr>
          <a:xfrm>
            <a:off x="5443538" y="2490788"/>
            <a:ext cx="374650" cy="3079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5340" name="Line 53"/>
          <p:cNvSpPr/>
          <p:nvPr/>
        </p:nvSpPr>
        <p:spPr>
          <a:xfrm>
            <a:off x="5473700" y="2768600"/>
            <a:ext cx="223838" cy="3079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5341" name="Freeform 54"/>
          <p:cNvSpPr/>
          <p:nvPr/>
        </p:nvSpPr>
        <p:spPr>
          <a:xfrm>
            <a:off x="5399088" y="3311525"/>
            <a:ext cx="374650" cy="384175"/>
          </a:xfrm>
          <a:custGeom>
            <a:avLst/>
            <a:gdLst>
              <a:gd name="txL" fmla="*/ 0 w 227"/>
              <a:gd name="txT" fmla="*/ 0 h 226"/>
              <a:gd name="txR" fmla="*/ 227 w 227"/>
              <a:gd name="txB" fmla="*/ 226 h 226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227" h="226">
                <a:moveTo>
                  <a:pt x="0" y="0"/>
                </a:moveTo>
                <a:cubicBezTo>
                  <a:pt x="71" y="49"/>
                  <a:pt x="143" y="98"/>
                  <a:pt x="181" y="136"/>
                </a:cubicBezTo>
                <a:cubicBezTo>
                  <a:pt x="219" y="174"/>
                  <a:pt x="219" y="211"/>
                  <a:pt x="227" y="226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42" name="Text Box 55"/>
          <p:cNvSpPr txBox="1"/>
          <p:nvPr/>
        </p:nvSpPr>
        <p:spPr>
          <a:xfrm>
            <a:off x="5773738" y="2490788"/>
            <a:ext cx="446087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55343" name="Text Box 56"/>
          <p:cNvSpPr txBox="1"/>
          <p:nvPr/>
        </p:nvSpPr>
        <p:spPr>
          <a:xfrm>
            <a:off x="5756275" y="4014788"/>
            <a:ext cx="44767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55344" name="Text Box 57"/>
          <p:cNvSpPr txBox="1"/>
          <p:nvPr/>
        </p:nvSpPr>
        <p:spPr>
          <a:xfrm>
            <a:off x="5757863" y="5421313"/>
            <a:ext cx="44767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55345" name="Freeform 58"/>
          <p:cNvSpPr/>
          <p:nvPr/>
        </p:nvSpPr>
        <p:spPr>
          <a:xfrm>
            <a:off x="6891338" y="2536825"/>
            <a:ext cx="671512" cy="1598613"/>
          </a:xfrm>
          <a:custGeom>
            <a:avLst/>
            <a:gdLst>
              <a:gd name="txL" fmla="*/ 0 w 408"/>
              <a:gd name="txT" fmla="*/ 0 h 937"/>
              <a:gd name="txR" fmla="*/ 408 w 408"/>
              <a:gd name="txB" fmla="*/ 937 h 937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408" h="937">
                <a:moveTo>
                  <a:pt x="0" y="0"/>
                </a:moveTo>
                <a:cubicBezTo>
                  <a:pt x="87" y="22"/>
                  <a:pt x="174" y="45"/>
                  <a:pt x="227" y="181"/>
                </a:cubicBezTo>
                <a:cubicBezTo>
                  <a:pt x="280" y="317"/>
                  <a:pt x="288" y="695"/>
                  <a:pt x="318" y="816"/>
                </a:cubicBezTo>
                <a:cubicBezTo>
                  <a:pt x="348" y="937"/>
                  <a:pt x="393" y="892"/>
                  <a:pt x="408" y="907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46" name="Freeform 59"/>
          <p:cNvSpPr/>
          <p:nvPr/>
        </p:nvSpPr>
        <p:spPr>
          <a:xfrm>
            <a:off x="6891338" y="2768600"/>
            <a:ext cx="747712" cy="2192338"/>
          </a:xfrm>
          <a:custGeom>
            <a:avLst/>
            <a:gdLst>
              <a:gd name="txL" fmla="*/ 0 w 454"/>
              <a:gd name="txT" fmla="*/ 0 h 1285"/>
              <a:gd name="txR" fmla="*/ 454 w 454"/>
              <a:gd name="txB" fmla="*/ 1285 h 1285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454" h="1285">
                <a:moveTo>
                  <a:pt x="0" y="0"/>
                </a:moveTo>
                <a:cubicBezTo>
                  <a:pt x="45" y="87"/>
                  <a:pt x="91" y="174"/>
                  <a:pt x="136" y="363"/>
                </a:cubicBezTo>
                <a:cubicBezTo>
                  <a:pt x="181" y="552"/>
                  <a:pt x="219" y="983"/>
                  <a:pt x="272" y="1134"/>
                </a:cubicBezTo>
                <a:cubicBezTo>
                  <a:pt x="325" y="1285"/>
                  <a:pt x="424" y="1247"/>
                  <a:pt x="454" y="1270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47" name="Freeform 60"/>
          <p:cNvSpPr/>
          <p:nvPr/>
        </p:nvSpPr>
        <p:spPr>
          <a:xfrm>
            <a:off x="6935788" y="3525838"/>
            <a:ext cx="671512" cy="1843087"/>
          </a:xfrm>
          <a:custGeom>
            <a:avLst/>
            <a:gdLst>
              <a:gd name="txL" fmla="*/ 0 w 408"/>
              <a:gd name="txT" fmla="*/ 0 h 1081"/>
              <a:gd name="txR" fmla="*/ 408 w 408"/>
              <a:gd name="txB" fmla="*/ 1081 h 1081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408" h="1081">
                <a:moveTo>
                  <a:pt x="0" y="0"/>
                </a:moveTo>
                <a:cubicBezTo>
                  <a:pt x="45" y="189"/>
                  <a:pt x="91" y="378"/>
                  <a:pt x="136" y="544"/>
                </a:cubicBezTo>
                <a:cubicBezTo>
                  <a:pt x="181" y="710"/>
                  <a:pt x="227" y="915"/>
                  <a:pt x="272" y="998"/>
                </a:cubicBezTo>
                <a:cubicBezTo>
                  <a:pt x="317" y="1081"/>
                  <a:pt x="385" y="1036"/>
                  <a:pt x="408" y="1043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48" name="Text Box 61"/>
          <p:cNvSpPr txBox="1"/>
          <p:nvPr/>
        </p:nvSpPr>
        <p:spPr>
          <a:xfrm>
            <a:off x="5045075" y="4887913"/>
            <a:ext cx="458788" cy="38735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55349" name="Text Box 62"/>
          <p:cNvSpPr txBox="1"/>
          <p:nvPr/>
        </p:nvSpPr>
        <p:spPr>
          <a:xfrm>
            <a:off x="6535738" y="4886325"/>
            <a:ext cx="458787" cy="38735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55350" name="Text Box 63"/>
          <p:cNvSpPr txBox="1"/>
          <p:nvPr/>
        </p:nvSpPr>
        <p:spPr>
          <a:xfrm>
            <a:off x="7761288" y="4887913"/>
            <a:ext cx="458787" cy="38735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55351" name="AutoShape 64"/>
          <p:cNvSpPr/>
          <p:nvPr/>
        </p:nvSpPr>
        <p:spPr>
          <a:xfrm>
            <a:off x="2386013" y="5213350"/>
            <a:ext cx="596900" cy="385763"/>
          </a:xfrm>
          <a:prstGeom prst="flowChartDocumen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55352" name="Line 65"/>
          <p:cNvSpPr/>
          <p:nvPr/>
        </p:nvSpPr>
        <p:spPr>
          <a:xfrm>
            <a:off x="2386013" y="5227638"/>
            <a:ext cx="596900" cy="0"/>
          </a:xfrm>
          <a:prstGeom prst="line">
            <a:avLst/>
          </a:prstGeom>
          <a:ln w="57150" cap="flat" cmpd="sng">
            <a:solidFill>
              <a:srgbClr val="FFCC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5353" name="AutoShape 66"/>
          <p:cNvSpPr/>
          <p:nvPr/>
        </p:nvSpPr>
        <p:spPr>
          <a:xfrm>
            <a:off x="2384425" y="2038350"/>
            <a:ext cx="596900" cy="387350"/>
          </a:xfrm>
          <a:prstGeom prst="flowChartPunchedCard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55354" name="Line 67"/>
          <p:cNvSpPr/>
          <p:nvPr/>
        </p:nvSpPr>
        <p:spPr>
          <a:xfrm>
            <a:off x="2384425" y="2411413"/>
            <a:ext cx="592138" cy="0"/>
          </a:xfrm>
          <a:prstGeom prst="line">
            <a:avLst/>
          </a:prstGeom>
          <a:ln w="57150" cap="flat" cmpd="sng">
            <a:solidFill>
              <a:srgbClr val="FFCC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5355" name="Text Box 68"/>
          <p:cNvSpPr txBox="1"/>
          <p:nvPr/>
        </p:nvSpPr>
        <p:spPr>
          <a:xfrm>
            <a:off x="2205038" y="5584825"/>
            <a:ext cx="9699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b="1" dirty="0"/>
              <a:t>超级块</a:t>
            </a:r>
          </a:p>
        </p:txBody>
      </p:sp>
      <p:sp>
        <p:nvSpPr>
          <p:cNvPr id="55356" name="Text Box 69"/>
          <p:cNvSpPr txBox="1"/>
          <p:nvPr/>
        </p:nvSpPr>
        <p:spPr>
          <a:xfrm>
            <a:off x="5773738" y="6040438"/>
            <a:ext cx="446087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55357" name="Text Box 70"/>
          <p:cNvSpPr txBox="1"/>
          <p:nvPr/>
        </p:nvSpPr>
        <p:spPr>
          <a:xfrm>
            <a:off x="323850" y="3532188"/>
            <a:ext cx="1639888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000" b="1" dirty="0"/>
              <a:t>空闲块号栈</a:t>
            </a:r>
          </a:p>
        </p:txBody>
      </p:sp>
      <p:sp>
        <p:nvSpPr>
          <p:cNvPr id="55358" name="AutoShape 71"/>
          <p:cNvSpPr/>
          <p:nvPr/>
        </p:nvSpPr>
        <p:spPr>
          <a:xfrm>
            <a:off x="1816100" y="2708275"/>
            <a:ext cx="300038" cy="2087563"/>
          </a:xfrm>
          <a:prstGeom prst="leftBrace">
            <a:avLst>
              <a:gd name="adj1" fmla="val 5798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497888" cy="93662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空闲磁盘块分配与回收</a:t>
            </a:r>
          </a:p>
        </p:txBody>
      </p:sp>
      <p:sp>
        <p:nvSpPr>
          <p:cNvPr id="57347" name="Rectangle 4"/>
          <p:cNvSpPr/>
          <p:nvPr/>
        </p:nvSpPr>
        <p:spPr>
          <a:xfrm>
            <a:off x="2384425" y="2225675"/>
            <a:ext cx="596900" cy="3173413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50</a:t>
            </a: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200</a:t>
            </a:r>
          </a:p>
          <a:p>
            <a:pPr marL="0" lvl="0" indent="0" algn="ctr" eaLnBrk="1" hangingPunct="1">
              <a:spcBef>
                <a:spcPct val="0"/>
              </a:spcBef>
              <a:buNone/>
            </a:pPr>
            <a:endParaRPr lang="en-US" altLang="zh-CN" sz="1800" b="1" dirty="0"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endParaRPr lang="en-US" altLang="zh-CN" sz="1800" b="1" dirty="0"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endParaRPr lang="en-US" altLang="zh-CN" sz="1800" b="1" dirty="0"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endParaRPr lang="en-US" altLang="zh-CN" sz="1800" b="1" dirty="0"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endParaRPr lang="en-US" altLang="zh-CN" sz="1800" b="1" dirty="0"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endParaRPr lang="en-US" altLang="zh-CN" sz="1800" b="1" dirty="0">
              <a:ea typeface="宋体" panose="02010600030101010101" pitchFamily="2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57348" name="Rectangle 5"/>
          <p:cNvSpPr/>
          <p:nvPr/>
        </p:nvSpPr>
        <p:spPr>
          <a:xfrm>
            <a:off x="4905375" y="1825625"/>
            <a:ext cx="598488" cy="1701800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50</a:t>
            </a: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250</a:t>
            </a: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249</a:t>
            </a: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248</a:t>
            </a: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︰</a:t>
            </a: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201</a:t>
            </a:r>
          </a:p>
        </p:txBody>
      </p:sp>
      <p:sp>
        <p:nvSpPr>
          <p:cNvPr id="57349" name="Rectangle 6"/>
          <p:cNvSpPr/>
          <p:nvPr/>
        </p:nvSpPr>
        <p:spPr>
          <a:xfrm>
            <a:off x="4905375" y="3851275"/>
            <a:ext cx="598488" cy="928688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199</a:t>
            </a:r>
          </a:p>
        </p:txBody>
      </p:sp>
      <p:sp>
        <p:nvSpPr>
          <p:cNvPr id="57350" name="Rectangle 7"/>
          <p:cNvSpPr/>
          <p:nvPr/>
        </p:nvSpPr>
        <p:spPr>
          <a:xfrm>
            <a:off x="4905375" y="5213350"/>
            <a:ext cx="598488" cy="927100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151</a:t>
            </a:r>
          </a:p>
        </p:txBody>
      </p:sp>
      <p:sp>
        <p:nvSpPr>
          <p:cNvPr id="57351" name="Rectangle 8"/>
          <p:cNvSpPr/>
          <p:nvPr/>
        </p:nvSpPr>
        <p:spPr>
          <a:xfrm>
            <a:off x="6369050" y="1841500"/>
            <a:ext cx="596900" cy="1701800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49</a:t>
            </a: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0</a:t>
            </a: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3999</a:t>
            </a: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3998</a:t>
            </a: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︰</a:t>
            </a: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3951</a:t>
            </a:r>
          </a:p>
        </p:txBody>
      </p:sp>
      <p:sp>
        <p:nvSpPr>
          <p:cNvPr id="57352" name="Rectangle 9"/>
          <p:cNvSpPr/>
          <p:nvPr/>
        </p:nvSpPr>
        <p:spPr>
          <a:xfrm>
            <a:off x="6369050" y="3851275"/>
            <a:ext cx="596900" cy="928688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3949</a:t>
            </a:r>
          </a:p>
        </p:txBody>
      </p:sp>
      <p:sp>
        <p:nvSpPr>
          <p:cNvPr id="57353" name="Rectangle 10"/>
          <p:cNvSpPr/>
          <p:nvPr/>
        </p:nvSpPr>
        <p:spPr>
          <a:xfrm>
            <a:off x="6369050" y="5213350"/>
            <a:ext cx="596900" cy="927100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3901</a:t>
            </a:r>
          </a:p>
        </p:txBody>
      </p:sp>
      <p:sp>
        <p:nvSpPr>
          <p:cNvPr id="57354" name="Rectangle 11"/>
          <p:cNvSpPr/>
          <p:nvPr/>
        </p:nvSpPr>
        <p:spPr>
          <a:xfrm>
            <a:off x="7593013" y="3821113"/>
            <a:ext cx="596900" cy="927100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3999</a:t>
            </a:r>
          </a:p>
        </p:txBody>
      </p:sp>
      <p:sp>
        <p:nvSpPr>
          <p:cNvPr id="57355" name="Rectangle 12"/>
          <p:cNvSpPr/>
          <p:nvPr/>
        </p:nvSpPr>
        <p:spPr>
          <a:xfrm>
            <a:off x="7593013" y="5181600"/>
            <a:ext cx="596900" cy="928688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3951</a:t>
            </a:r>
          </a:p>
        </p:txBody>
      </p:sp>
      <p:sp>
        <p:nvSpPr>
          <p:cNvPr id="57356" name="Text Box 13"/>
          <p:cNvSpPr txBox="1"/>
          <p:nvPr/>
        </p:nvSpPr>
        <p:spPr>
          <a:xfrm>
            <a:off x="1816100" y="2525713"/>
            <a:ext cx="596900" cy="2435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0</a:t>
            </a:r>
          </a:p>
          <a:p>
            <a:pPr marL="0" lvl="0" indent="0" algn="r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1</a:t>
            </a:r>
          </a:p>
          <a:p>
            <a:pPr marL="0" lvl="0" indent="0" algn="r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2</a:t>
            </a:r>
          </a:p>
          <a:p>
            <a:pPr marL="0" lvl="0" indent="0" algn="r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︰</a:t>
            </a:r>
          </a:p>
          <a:p>
            <a:pPr marL="0" lvl="0" indent="0" algn="r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︰</a:t>
            </a:r>
          </a:p>
          <a:p>
            <a:pPr marL="0" lvl="0" indent="0" algn="r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50</a:t>
            </a:r>
          </a:p>
          <a:p>
            <a:pPr marL="0" lvl="0" indent="0" algn="r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︰</a:t>
            </a:r>
          </a:p>
          <a:p>
            <a:pPr marL="0" lvl="0" indent="0" algn="r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︰</a:t>
            </a:r>
          </a:p>
          <a:p>
            <a:pPr marL="0" lvl="0" indent="0" algn="r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︰</a:t>
            </a:r>
          </a:p>
        </p:txBody>
      </p:sp>
      <p:sp>
        <p:nvSpPr>
          <p:cNvPr id="57357" name="Text Box 15"/>
          <p:cNvSpPr txBox="1"/>
          <p:nvPr/>
        </p:nvSpPr>
        <p:spPr>
          <a:xfrm>
            <a:off x="1516063" y="2435225"/>
            <a:ext cx="74771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b="1" dirty="0"/>
              <a:t>栈深</a:t>
            </a:r>
          </a:p>
        </p:txBody>
      </p:sp>
      <p:sp>
        <p:nvSpPr>
          <p:cNvPr id="57358" name="Line 16"/>
          <p:cNvSpPr/>
          <p:nvPr/>
        </p:nvSpPr>
        <p:spPr>
          <a:xfrm>
            <a:off x="2116138" y="2646363"/>
            <a:ext cx="2238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7359" name="Text Box 17"/>
          <p:cNvSpPr txBox="1"/>
          <p:nvPr/>
        </p:nvSpPr>
        <p:spPr>
          <a:xfrm>
            <a:off x="4905375" y="1484313"/>
            <a:ext cx="598488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200</a:t>
            </a:r>
          </a:p>
        </p:txBody>
      </p:sp>
      <p:sp>
        <p:nvSpPr>
          <p:cNvPr id="57360" name="Text Box 18"/>
          <p:cNvSpPr txBox="1"/>
          <p:nvPr/>
        </p:nvSpPr>
        <p:spPr>
          <a:xfrm>
            <a:off x="6353175" y="1500188"/>
            <a:ext cx="671513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3950</a:t>
            </a:r>
          </a:p>
        </p:txBody>
      </p:sp>
      <p:sp>
        <p:nvSpPr>
          <p:cNvPr id="57361" name="Text Box 19"/>
          <p:cNvSpPr txBox="1"/>
          <p:nvPr/>
        </p:nvSpPr>
        <p:spPr>
          <a:xfrm>
            <a:off x="7145338" y="1530350"/>
            <a:ext cx="9699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b="1" dirty="0"/>
              <a:t>组长块</a:t>
            </a:r>
          </a:p>
        </p:txBody>
      </p:sp>
      <p:sp>
        <p:nvSpPr>
          <p:cNvPr id="57362" name="Text Box 20"/>
          <p:cNvSpPr txBox="1"/>
          <p:nvPr/>
        </p:nvSpPr>
        <p:spPr>
          <a:xfrm>
            <a:off x="3475038" y="6094413"/>
            <a:ext cx="969962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b="1" dirty="0"/>
              <a:t>第</a:t>
            </a:r>
            <a:r>
              <a:rPr lang="en-US" altLang="zh-CN" sz="1800" b="1" dirty="0"/>
              <a:t>78</a:t>
            </a:r>
            <a:r>
              <a:rPr lang="zh-CN" altLang="en-US" sz="1800" b="1" dirty="0"/>
              <a:t>组</a:t>
            </a:r>
          </a:p>
        </p:txBody>
      </p:sp>
      <p:sp>
        <p:nvSpPr>
          <p:cNvPr id="57363" name="Text Box 21"/>
          <p:cNvSpPr txBox="1"/>
          <p:nvPr/>
        </p:nvSpPr>
        <p:spPr>
          <a:xfrm>
            <a:off x="4770438" y="6094413"/>
            <a:ext cx="97155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b="1" dirty="0"/>
              <a:t>第</a:t>
            </a:r>
            <a:r>
              <a:rPr lang="en-US" altLang="zh-CN" sz="1800" b="1" dirty="0"/>
              <a:t>77</a:t>
            </a:r>
            <a:r>
              <a:rPr lang="zh-CN" altLang="en-US" sz="1800" b="1" dirty="0"/>
              <a:t>组</a:t>
            </a:r>
          </a:p>
        </p:txBody>
      </p:sp>
      <p:sp>
        <p:nvSpPr>
          <p:cNvPr id="57364" name="Text Box 22"/>
          <p:cNvSpPr txBox="1"/>
          <p:nvPr/>
        </p:nvSpPr>
        <p:spPr>
          <a:xfrm>
            <a:off x="6278563" y="6089650"/>
            <a:ext cx="9699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b="1" dirty="0"/>
              <a:t>第</a:t>
            </a:r>
            <a:r>
              <a:rPr lang="en-US" altLang="zh-CN" sz="1800" b="1" dirty="0"/>
              <a:t>2</a:t>
            </a:r>
            <a:r>
              <a:rPr lang="zh-CN" altLang="en-US" sz="1800" b="1" dirty="0"/>
              <a:t>组</a:t>
            </a:r>
          </a:p>
        </p:txBody>
      </p:sp>
      <p:sp>
        <p:nvSpPr>
          <p:cNvPr id="57365" name="Text Box 23"/>
          <p:cNvSpPr txBox="1"/>
          <p:nvPr/>
        </p:nvSpPr>
        <p:spPr>
          <a:xfrm>
            <a:off x="7489825" y="6073775"/>
            <a:ext cx="969963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b="1" dirty="0"/>
              <a:t>第</a:t>
            </a:r>
            <a:r>
              <a:rPr lang="en-US" altLang="zh-CN" sz="1800" b="1" dirty="0"/>
              <a:t>1</a:t>
            </a:r>
            <a:r>
              <a:rPr lang="zh-CN" altLang="en-US" sz="1800" b="1" dirty="0"/>
              <a:t>组</a:t>
            </a:r>
          </a:p>
        </p:txBody>
      </p:sp>
      <p:sp>
        <p:nvSpPr>
          <p:cNvPr id="57366" name="Line 24"/>
          <p:cNvSpPr/>
          <p:nvPr/>
        </p:nvSpPr>
        <p:spPr>
          <a:xfrm>
            <a:off x="2384425" y="2520950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367" name="Line 25"/>
          <p:cNvSpPr/>
          <p:nvPr/>
        </p:nvSpPr>
        <p:spPr>
          <a:xfrm>
            <a:off x="2384425" y="2768600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368" name="Line 26"/>
          <p:cNvSpPr/>
          <p:nvPr/>
        </p:nvSpPr>
        <p:spPr>
          <a:xfrm>
            <a:off x="2386013" y="3062288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369" name="Line 27"/>
          <p:cNvSpPr/>
          <p:nvPr/>
        </p:nvSpPr>
        <p:spPr>
          <a:xfrm>
            <a:off x="2384425" y="5227638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370" name="Line 28"/>
          <p:cNvSpPr/>
          <p:nvPr/>
        </p:nvSpPr>
        <p:spPr>
          <a:xfrm>
            <a:off x="4919663" y="2119313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371" name="Line 29"/>
          <p:cNvSpPr/>
          <p:nvPr/>
        </p:nvSpPr>
        <p:spPr>
          <a:xfrm>
            <a:off x="4919663" y="2382838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372" name="Line 30"/>
          <p:cNvSpPr/>
          <p:nvPr/>
        </p:nvSpPr>
        <p:spPr>
          <a:xfrm>
            <a:off x="4903788" y="2646363"/>
            <a:ext cx="59848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373" name="Line 31"/>
          <p:cNvSpPr/>
          <p:nvPr/>
        </p:nvSpPr>
        <p:spPr>
          <a:xfrm>
            <a:off x="4921250" y="2924175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374" name="Line 32"/>
          <p:cNvSpPr/>
          <p:nvPr/>
        </p:nvSpPr>
        <p:spPr>
          <a:xfrm>
            <a:off x="4905375" y="3186113"/>
            <a:ext cx="59848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375" name="Line 33"/>
          <p:cNvSpPr/>
          <p:nvPr/>
        </p:nvSpPr>
        <p:spPr>
          <a:xfrm>
            <a:off x="6367463" y="2149475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376" name="Line 34"/>
          <p:cNvSpPr/>
          <p:nvPr/>
        </p:nvSpPr>
        <p:spPr>
          <a:xfrm>
            <a:off x="6367463" y="2414588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377" name="Line 35"/>
          <p:cNvSpPr/>
          <p:nvPr/>
        </p:nvSpPr>
        <p:spPr>
          <a:xfrm>
            <a:off x="6351588" y="2676525"/>
            <a:ext cx="59848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378" name="Line 36"/>
          <p:cNvSpPr/>
          <p:nvPr/>
        </p:nvSpPr>
        <p:spPr>
          <a:xfrm>
            <a:off x="6369050" y="2954338"/>
            <a:ext cx="596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379" name="Line 37"/>
          <p:cNvSpPr/>
          <p:nvPr/>
        </p:nvSpPr>
        <p:spPr>
          <a:xfrm>
            <a:off x="6353175" y="3217863"/>
            <a:ext cx="59848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380" name="Line 38"/>
          <p:cNvSpPr/>
          <p:nvPr/>
        </p:nvSpPr>
        <p:spPr>
          <a:xfrm flipV="1">
            <a:off x="5473700" y="2119313"/>
            <a:ext cx="300038" cy="1539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7381" name="Line 39"/>
          <p:cNvSpPr/>
          <p:nvPr/>
        </p:nvSpPr>
        <p:spPr>
          <a:xfrm>
            <a:off x="5443538" y="2490788"/>
            <a:ext cx="374650" cy="3079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7382" name="Line 40"/>
          <p:cNvSpPr/>
          <p:nvPr/>
        </p:nvSpPr>
        <p:spPr>
          <a:xfrm>
            <a:off x="5473700" y="2768600"/>
            <a:ext cx="223838" cy="3079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7383" name="Freeform 41"/>
          <p:cNvSpPr/>
          <p:nvPr/>
        </p:nvSpPr>
        <p:spPr>
          <a:xfrm>
            <a:off x="5399088" y="3311525"/>
            <a:ext cx="374650" cy="384175"/>
          </a:xfrm>
          <a:custGeom>
            <a:avLst/>
            <a:gdLst>
              <a:gd name="txL" fmla="*/ 0 w 227"/>
              <a:gd name="txT" fmla="*/ 0 h 226"/>
              <a:gd name="txR" fmla="*/ 227 w 227"/>
              <a:gd name="txB" fmla="*/ 226 h 226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227" h="226">
                <a:moveTo>
                  <a:pt x="0" y="0"/>
                </a:moveTo>
                <a:cubicBezTo>
                  <a:pt x="71" y="49"/>
                  <a:pt x="143" y="98"/>
                  <a:pt x="181" y="136"/>
                </a:cubicBezTo>
                <a:cubicBezTo>
                  <a:pt x="219" y="174"/>
                  <a:pt x="219" y="211"/>
                  <a:pt x="227" y="226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84" name="Text Box 42"/>
          <p:cNvSpPr txBox="1"/>
          <p:nvPr/>
        </p:nvSpPr>
        <p:spPr>
          <a:xfrm>
            <a:off x="5773738" y="2490788"/>
            <a:ext cx="446087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57385" name="Text Box 43"/>
          <p:cNvSpPr txBox="1"/>
          <p:nvPr/>
        </p:nvSpPr>
        <p:spPr>
          <a:xfrm>
            <a:off x="5756275" y="4014788"/>
            <a:ext cx="44767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57386" name="Text Box 44"/>
          <p:cNvSpPr txBox="1"/>
          <p:nvPr/>
        </p:nvSpPr>
        <p:spPr>
          <a:xfrm>
            <a:off x="5757863" y="5421313"/>
            <a:ext cx="44767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57387" name="Freeform 45"/>
          <p:cNvSpPr/>
          <p:nvPr/>
        </p:nvSpPr>
        <p:spPr>
          <a:xfrm>
            <a:off x="6891338" y="2536825"/>
            <a:ext cx="671512" cy="1598613"/>
          </a:xfrm>
          <a:custGeom>
            <a:avLst/>
            <a:gdLst>
              <a:gd name="txL" fmla="*/ 0 w 408"/>
              <a:gd name="txT" fmla="*/ 0 h 937"/>
              <a:gd name="txR" fmla="*/ 408 w 408"/>
              <a:gd name="txB" fmla="*/ 937 h 937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408" h="937">
                <a:moveTo>
                  <a:pt x="0" y="0"/>
                </a:moveTo>
                <a:cubicBezTo>
                  <a:pt x="87" y="22"/>
                  <a:pt x="174" y="45"/>
                  <a:pt x="227" y="181"/>
                </a:cubicBezTo>
                <a:cubicBezTo>
                  <a:pt x="280" y="317"/>
                  <a:pt x="288" y="695"/>
                  <a:pt x="318" y="816"/>
                </a:cubicBezTo>
                <a:cubicBezTo>
                  <a:pt x="348" y="937"/>
                  <a:pt x="393" y="892"/>
                  <a:pt x="408" y="907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88" name="Freeform 46"/>
          <p:cNvSpPr/>
          <p:nvPr/>
        </p:nvSpPr>
        <p:spPr>
          <a:xfrm>
            <a:off x="6891338" y="2768600"/>
            <a:ext cx="747712" cy="2192338"/>
          </a:xfrm>
          <a:custGeom>
            <a:avLst/>
            <a:gdLst>
              <a:gd name="txL" fmla="*/ 0 w 454"/>
              <a:gd name="txT" fmla="*/ 0 h 1285"/>
              <a:gd name="txR" fmla="*/ 454 w 454"/>
              <a:gd name="txB" fmla="*/ 1285 h 1285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454" h="1285">
                <a:moveTo>
                  <a:pt x="0" y="0"/>
                </a:moveTo>
                <a:cubicBezTo>
                  <a:pt x="45" y="87"/>
                  <a:pt x="91" y="174"/>
                  <a:pt x="136" y="363"/>
                </a:cubicBezTo>
                <a:cubicBezTo>
                  <a:pt x="181" y="552"/>
                  <a:pt x="219" y="983"/>
                  <a:pt x="272" y="1134"/>
                </a:cubicBezTo>
                <a:cubicBezTo>
                  <a:pt x="325" y="1285"/>
                  <a:pt x="424" y="1247"/>
                  <a:pt x="454" y="1270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89" name="Freeform 47"/>
          <p:cNvSpPr/>
          <p:nvPr/>
        </p:nvSpPr>
        <p:spPr>
          <a:xfrm>
            <a:off x="6935788" y="3525838"/>
            <a:ext cx="671512" cy="1843087"/>
          </a:xfrm>
          <a:custGeom>
            <a:avLst/>
            <a:gdLst>
              <a:gd name="txL" fmla="*/ 0 w 408"/>
              <a:gd name="txT" fmla="*/ 0 h 1081"/>
              <a:gd name="txR" fmla="*/ 408 w 408"/>
              <a:gd name="txB" fmla="*/ 1081 h 1081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408" h="1081">
                <a:moveTo>
                  <a:pt x="0" y="0"/>
                </a:moveTo>
                <a:cubicBezTo>
                  <a:pt x="45" y="189"/>
                  <a:pt x="91" y="378"/>
                  <a:pt x="136" y="544"/>
                </a:cubicBezTo>
                <a:cubicBezTo>
                  <a:pt x="181" y="710"/>
                  <a:pt x="227" y="915"/>
                  <a:pt x="272" y="998"/>
                </a:cubicBezTo>
                <a:cubicBezTo>
                  <a:pt x="317" y="1081"/>
                  <a:pt x="385" y="1036"/>
                  <a:pt x="408" y="1043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90" name="Text Box 48"/>
          <p:cNvSpPr txBox="1"/>
          <p:nvPr/>
        </p:nvSpPr>
        <p:spPr>
          <a:xfrm>
            <a:off x="5045075" y="4887913"/>
            <a:ext cx="458788" cy="38735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57391" name="Text Box 49"/>
          <p:cNvSpPr txBox="1"/>
          <p:nvPr/>
        </p:nvSpPr>
        <p:spPr>
          <a:xfrm>
            <a:off x="6535738" y="4886325"/>
            <a:ext cx="458787" cy="38735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57392" name="Text Box 50"/>
          <p:cNvSpPr txBox="1"/>
          <p:nvPr/>
        </p:nvSpPr>
        <p:spPr>
          <a:xfrm>
            <a:off x="7761288" y="4887913"/>
            <a:ext cx="458787" cy="38735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57393" name="AutoShape 51"/>
          <p:cNvSpPr/>
          <p:nvPr/>
        </p:nvSpPr>
        <p:spPr>
          <a:xfrm>
            <a:off x="2386013" y="5213350"/>
            <a:ext cx="596900" cy="385763"/>
          </a:xfrm>
          <a:prstGeom prst="flowChartDocumen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57394" name="Line 52"/>
          <p:cNvSpPr/>
          <p:nvPr/>
        </p:nvSpPr>
        <p:spPr>
          <a:xfrm>
            <a:off x="2386013" y="5227638"/>
            <a:ext cx="596900" cy="0"/>
          </a:xfrm>
          <a:prstGeom prst="line">
            <a:avLst/>
          </a:prstGeom>
          <a:ln w="57150" cap="flat" cmpd="sng">
            <a:solidFill>
              <a:srgbClr val="FFCC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395" name="AutoShape 53"/>
          <p:cNvSpPr/>
          <p:nvPr/>
        </p:nvSpPr>
        <p:spPr>
          <a:xfrm>
            <a:off x="2384425" y="2038350"/>
            <a:ext cx="596900" cy="387350"/>
          </a:xfrm>
          <a:prstGeom prst="flowChartPunchedCard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57396" name="Line 54"/>
          <p:cNvSpPr/>
          <p:nvPr/>
        </p:nvSpPr>
        <p:spPr>
          <a:xfrm>
            <a:off x="2384425" y="2411413"/>
            <a:ext cx="592138" cy="0"/>
          </a:xfrm>
          <a:prstGeom prst="line">
            <a:avLst/>
          </a:prstGeom>
          <a:ln w="57150" cap="flat" cmpd="sng">
            <a:solidFill>
              <a:srgbClr val="FFCC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397" name="Text Box 55"/>
          <p:cNvSpPr txBox="1"/>
          <p:nvPr/>
        </p:nvSpPr>
        <p:spPr>
          <a:xfrm>
            <a:off x="2205038" y="5584825"/>
            <a:ext cx="9699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b="1" dirty="0"/>
              <a:t>超级块</a:t>
            </a:r>
          </a:p>
        </p:txBody>
      </p:sp>
      <p:sp>
        <p:nvSpPr>
          <p:cNvPr id="57398" name="Text Box 56"/>
          <p:cNvSpPr txBox="1"/>
          <p:nvPr/>
        </p:nvSpPr>
        <p:spPr>
          <a:xfrm>
            <a:off x="5773738" y="6040438"/>
            <a:ext cx="446087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…</a:t>
            </a:r>
          </a:p>
        </p:txBody>
      </p:sp>
      <p:grpSp>
        <p:nvGrpSpPr>
          <p:cNvPr id="2" name="Group 57"/>
          <p:cNvGrpSpPr/>
          <p:nvPr/>
        </p:nvGrpSpPr>
        <p:grpSpPr>
          <a:xfrm>
            <a:off x="2368550" y="1974850"/>
            <a:ext cx="2582863" cy="3325813"/>
            <a:chOff x="1492" y="1244"/>
            <a:chExt cx="1627" cy="2095"/>
          </a:xfrm>
        </p:grpSpPr>
        <p:sp>
          <p:nvSpPr>
            <p:cNvPr id="57402" name="Line 58"/>
            <p:cNvSpPr/>
            <p:nvPr/>
          </p:nvSpPr>
          <p:spPr>
            <a:xfrm flipV="1">
              <a:off x="1746" y="1244"/>
              <a:ext cx="1326" cy="6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7403" name="Freeform 59"/>
            <p:cNvSpPr/>
            <p:nvPr/>
          </p:nvSpPr>
          <p:spPr>
            <a:xfrm>
              <a:off x="1837" y="2024"/>
              <a:ext cx="1235" cy="488"/>
            </a:xfrm>
            <a:custGeom>
              <a:avLst/>
              <a:gdLst>
                <a:gd name="txL" fmla="*/ 0 w 408"/>
                <a:gd name="txT" fmla="*/ 0 h 862"/>
                <a:gd name="txR" fmla="*/ 408 w 408"/>
                <a:gd name="txB" fmla="*/ 862 h 862"/>
              </a:gdLst>
              <a:ahLst/>
              <a:cxnLst>
                <a:cxn ang="0">
                  <a:pos x="0" y="0"/>
                </a:cxn>
                <a:cxn ang="0">
                  <a:pos x="423865" y="12"/>
                </a:cxn>
                <a:cxn ang="0">
                  <a:pos x="949903" y="16"/>
                </a:cxn>
              </a:cxnLst>
              <a:rect l="txL" t="txT" r="txR" b="txB"/>
              <a:pathLst>
                <a:path w="408" h="862">
                  <a:moveTo>
                    <a:pt x="0" y="0"/>
                  </a:moveTo>
                  <a:cubicBezTo>
                    <a:pt x="57" y="245"/>
                    <a:pt x="114" y="491"/>
                    <a:pt x="182" y="635"/>
                  </a:cubicBezTo>
                  <a:cubicBezTo>
                    <a:pt x="250" y="779"/>
                    <a:pt x="370" y="824"/>
                    <a:pt x="408" y="862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04" name="Freeform 60"/>
            <p:cNvSpPr/>
            <p:nvPr/>
          </p:nvSpPr>
          <p:spPr>
            <a:xfrm>
              <a:off x="1746" y="2160"/>
              <a:ext cx="1373" cy="936"/>
            </a:xfrm>
            <a:custGeom>
              <a:avLst/>
              <a:gdLst>
                <a:gd name="txL" fmla="*/ 0 w 499"/>
                <a:gd name="txT" fmla="*/ 0 h 1270"/>
                <a:gd name="txR" fmla="*/ 499 w 499"/>
                <a:gd name="txB" fmla="*/ 1270 h 1270"/>
              </a:gdLst>
              <a:ahLst/>
              <a:cxnLst>
                <a:cxn ang="0">
                  <a:pos x="0" y="0"/>
                </a:cxn>
                <a:cxn ang="0">
                  <a:pos x="271284" y="96"/>
                </a:cxn>
                <a:cxn ang="0">
                  <a:pos x="595805" y="150"/>
                </a:cxn>
              </a:cxnLst>
              <a:rect l="txL" t="txT" r="txR" b="txB"/>
              <a:pathLst>
                <a:path w="499" h="1270">
                  <a:moveTo>
                    <a:pt x="0" y="0"/>
                  </a:moveTo>
                  <a:cubicBezTo>
                    <a:pt x="72" y="302"/>
                    <a:pt x="144" y="604"/>
                    <a:pt x="227" y="816"/>
                  </a:cubicBezTo>
                  <a:cubicBezTo>
                    <a:pt x="310" y="1028"/>
                    <a:pt x="454" y="1194"/>
                    <a:pt x="499" y="1270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05" name="Freeform 61"/>
            <p:cNvSpPr/>
            <p:nvPr/>
          </p:nvSpPr>
          <p:spPr>
            <a:xfrm>
              <a:off x="1791" y="2523"/>
              <a:ext cx="1309" cy="816"/>
            </a:xfrm>
            <a:custGeom>
              <a:avLst/>
              <a:gdLst>
                <a:gd name="txL" fmla="*/ 0 w 453"/>
                <a:gd name="txT" fmla="*/ 0 h 1043"/>
                <a:gd name="txR" fmla="*/ 453 w 453"/>
                <a:gd name="txB" fmla="*/ 1043 h 1043"/>
              </a:gdLst>
              <a:ahLst/>
              <a:cxnLst>
                <a:cxn ang="0">
                  <a:pos x="0" y="0"/>
                </a:cxn>
                <a:cxn ang="0">
                  <a:pos x="304405" y="138"/>
                </a:cxn>
                <a:cxn ang="0">
                  <a:pos x="762115" y="187"/>
                </a:cxn>
              </a:cxnLst>
              <a:rect l="txL" t="txT" r="txR" b="txB"/>
              <a:pathLst>
                <a:path w="453" h="1043">
                  <a:moveTo>
                    <a:pt x="0" y="0"/>
                  </a:moveTo>
                  <a:cubicBezTo>
                    <a:pt x="53" y="298"/>
                    <a:pt x="106" y="597"/>
                    <a:pt x="181" y="771"/>
                  </a:cubicBezTo>
                  <a:cubicBezTo>
                    <a:pt x="256" y="945"/>
                    <a:pt x="408" y="998"/>
                    <a:pt x="453" y="1043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7406" name="Group 62"/>
            <p:cNvGrpSpPr/>
            <p:nvPr/>
          </p:nvGrpSpPr>
          <p:grpSpPr>
            <a:xfrm>
              <a:off x="1492" y="1576"/>
              <a:ext cx="387" cy="1072"/>
              <a:chOff x="2291" y="1160"/>
              <a:chExt cx="387" cy="1072"/>
            </a:xfrm>
          </p:grpSpPr>
          <p:sp>
            <p:nvSpPr>
              <p:cNvPr id="57407" name="Rectangle 63"/>
              <p:cNvSpPr/>
              <p:nvPr/>
            </p:nvSpPr>
            <p:spPr>
              <a:xfrm>
                <a:off x="2301" y="1160"/>
                <a:ext cx="376" cy="1072"/>
              </a:xfrm>
              <a:prstGeom prst="rect">
                <a:avLst/>
              </a:prstGeom>
              <a:solidFill>
                <a:srgbClr val="FFCC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lnSpc>
                    <a:spcPct val="95000"/>
                  </a:lnSpc>
                  <a:spcBef>
                    <a:spcPct val="0"/>
                  </a:spcBef>
                  <a:buNone/>
                </a:pPr>
                <a:r>
                  <a:rPr lang="en-US" altLang="zh-CN" sz="1800" b="1" dirty="0">
                    <a:ea typeface="宋体" panose="02010600030101010101" pitchFamily="2" charset="-122"/>
                  </a:rPr>
                  <a:t>50</a:t>
                </a:r>
              </a:p>
              <a:p>
                <a:pPr marL="0" lvl="0" indent="0" algn="ctr" eaLnBrk="1" hangingPunct="1">
                  <a:lnSpc>
                    <a:spcPct val="95000"/>
                  </a:lnSpc>
                  <a:spcBef>
                    <a:spcPct val="0"/>
                  </a:spcBef>
                  <a:buNone/>
                </a:pPr>
                <a:r>
                  <a:rPr lang="en-US" altLang="zh-CN" sz="1800" b="1" dirty="0">
                    <a:ea typeface="宋体" panose="02010600030101010101" pitchFamily="2" charset="-122"/>
                  </a:rPr>
                  <a:t>200</a:t>
                </a:r>
              </a:p>
              <a:p>
                <a:pPr marL="0" lvl="0" indent="0" algn="ctr" eaLnBrk="1" hangingPunct="1">
                  <a:lnSpc>
                    <a:spcPct val="95000"/>
                  </a:lnSpc>
                  <a:spcBef>
                    <a:spcPct val="0"/>
                  </a:spcBef>
                  <a:buNone/>
                </a:pPr>
                <a:r>
                  <a:rPr lang="en-US" altLang="zh-CN" sz="1800" b="1" dirty="0">
                    <a:ea typeface="宋体" panose="02010600030101010101" pitchFamily="2" charset="-122"/>
                  </a:rPr>
                  <a:t>199</a:t>
                </a:r>
              </a:p>
              <a:p>
                <a:pPr marL="0" lvl="0" indent="0" algn="ctr" eaLnBrk="1" hangingPunct="1">
                  <a:lnSpc>
                    <a:spcPct val="95000"/>
                  </a:lnSpc>
                  <a:spcBef>
                    <a:spcPct val="0"/>
                  </a:spcBef>
                  <a:buNone/>
                </a:pPr>
                <a:r>
                  <a:rPr lang="en-US" altLang="zh-CN" sz="1800" b="1" dirty="0">
                    <a:ea typeface="宋体" panose="02010600030101010101" pitchFamily="2" charset="-122"/>
                  </a:rPr>
                  <a:t>198</a:t>
                </a:r>
              </a:p>
              <a:p>
                <a:pPr marL="0" lvl="0" indent="0" algn="ctr" eaLnBrk="1" hangingPunct="1">
                  <a:lnSpc>
                    <a:spcPct val="95000"/>
                  </a:lnSpc>
                  <a:spcBef>
                    <a:spcPct val="0"/>
                  </a:spcBef>
                  <a:buNone/>
                </a:pPr>
                <a:r>
                  <a:rPr lang="en-US" altLang="zh-CN" sz="1800" b="1" dirty="0">
                    <a:ea typeface="宋体" panose="02010600030101010101" pitchFamily="2" charset="-122"/>
                  </a:rPr>
                  <a:t>︰</a:t>
                </a:r>
              </a:p>
              <a:p>
                <a:pPr marL="0" lvl="0" indent="0" algn="ctr" eaLnBrk="1" hangingPunct="1">
                  <a:lnSpc>
                    <a:spcPct val="95000"/>
                  </a:lnSpc>
                  <a:spcBef>
                    <a:spcPct val="0"/>
                  </a:spcBef>
                  <a:buNone/>
                </a:pPr>
                <a:r>
                  <a:rPr lang="en-US" altLang="zh-CN" sz="1800" b="1" dirty="0">
                    <a:ea typeface="宋体" panose="02010600030101010101" pitchFamily="2" charset="-122"/>
                  </a:rPr>
                  <a:t>151</a:t>
                </a:r>
              </a:p>
            </p:txBody>
          </p:sp>
          <p:sp>
            <p:nvSpPr>
              <p:cNvPr id="57408" name="Line 64"/>
              <p:cNvSpPr/>
              <p:nvPr/>
            </p:nvSpPr>
            <p:spPr>
              <a:xfrm>
                <a:off x="2301" y="1354"/>
                <a:ext cx="37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7409" name="Line 65"/>
              <p:cNvSpPr/>
              <p:nvPr/>
            </p:nvSpPr>
            <p:spPr>
              <a:xfrm>
                <a:off x="2301" y="1521"/>
                <a:ext cx="37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7410" name="Line 66"/>
              <p:cNvSpPr/>
              <p:nvPr/>
            </p:nvSpPr>
            <p:spPr>
              <a:xfrm>
                <a:off x="2291" y="1686"/>
                <a:ext cx="377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7411" name="Line 67"/>
              <p:cNvSpPr/>
              <p:nvPr/>
            </p:nvSpPr>
            <p:spPr>
              <a:xfrm>
                <a:off x="2302" y="1861"/>
                <a:ext cx="37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7412" name="Line 68"/>
              <p:cNvSpPr/>
              <p:nvPr/>
            </p:nvSpPr>
            <p:spPr>
              <a:xfrm>
                <a:off x="2292" y="2027"/>
                <a:ext cx="377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sp>
        <p:nvSpPr>
          <p:cNvPr id="57400" name="Text Box 69"/>
          <p:cNvSpPr txBox="1"/>
          <p:nvPr/>
        </p:nvSpPr>
        <p:spPr>
          <a:xfrm>
            <a:off x="323850" y="3532188"/>
            <a:ext cx="1639888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000" b="1" dirty="0"/>
              <a:t>空闲块号栈</a:t>
            </a:r>
          </a:p>
        </p:txBody>
      </p:sp>
      <p:sp>
        <p:nvSpPr>
          <p:cNvPr id="57401" name="AutoShape 70"/>
          <p:cNvSpPr/>
          <p:nvPr/>
        </p:nvSpPr>
        <p:spPr>
          <a:xfrm>
            <a:off x="1816100" y="2708275"/>
            <a:ext cx="300038" cy="2087563"/>
          </a:xfrm>
          <a:prstGeom prst="leftBrace">
            <a:avLst>
              <a:gd name="adj1" fmla="val 5798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497888" cy="93662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空闲磁盘块分配与回收</a:t>
            </a:r>
          </a:p>
        </p:txBody>
      </p:sp>
      <p:sp>
        <p:nvSpPr>
          <p:cNvPr id="59395" name="Rectangle 6"/>
          <p:cNvSpPr>
            <a:spLocks noGrp="1"/>
          </p:cNvSpPr>
          <p:nvPr>
            <p:ph idx="1"/>
          </p:nvPr>
        </p:nvSpPr>
        <p:spPr>
          <a:xfrm>
            <a:off x="301625" y="1412875"/>
            <a:ext cx="5278438" cy="5040313"/>
          </a:xfrm>
          <a:ln/>
        </p:spPr>
        <p:txBody>
          <a:bodyPr vert="horz" wrap="square" lIns="91440" tIns="45720" rIns="91440" bIns="45720" anchor="t"/>
          <a:lstStyle/>
          <a:p>
            <a:pPr marL="609600" indent="-609600" eaLnBrk="1" hangingPunct="1">
              <a:lnSpc>
                <a:spcPct val="105000"/>
              </a:lnSpc>
            </a:pPr>
            <a:r>
              <a:rPr lang="zh-CN" altLang="en-US" sz="2800" b="1" dirty="0"/>
              <a:t>成组链法的空间回收</a:t>
            </a:r>
          </a:p>
          <a:p>
            <a:pPr marL="609600" indent="-609600" eaLnBrk="1" hangingPunct="1">
              <a:lnSpc>
                <a:spcPct val="105000"/>
              </a:lnSpc>
              <a:buBlip>
                <a:blip r:embed="rId3"/>
              </a:buBlip>
            </a:pPr>
            <a:r>
              <a:rPr lang="en-US" altLang="zh-CN" sz="2400" b="1" dirty="0"/>
              <a:t>FreeABlock(int BlockNo)   {</a:t>
            </a:r>
          </a:p>
          <a:p>
            <a:pPr marL="609600" indent="-609600" eaLnBrk="1" hangingPunct="1">
              <a:lnSpc>
                <a:spcPct val="105000"/>
              </a:lnSpc>
              <a:buBlip>
                <a:blip r:embed="rId3"/>
              </a:buBlip>
            </a:pPr>
            <a:r>
              <a:rPr lang="en-US" altLang="zh-CN" sz="2400" b="1" dirty="0"/>
              <a:t>   if  S[0]==</a:t>
            </a:r>
            <a:r>
              <a:rPr lang="zh-CN" altLang="en-US" sz="2400" b="1" dirty="0"/>
              <a:t>最大总块数</a:t>
            </a:r>
            <a:r>
              <a:rPr lang="en-US" altLang="zh-CN" sz="2400" b="1" dirty="0"/>
              <a:t>N    then</a:t>
            </a:r>
          </a:p>
          <a:p>
            <a:pPr marL="609600" indent="-609600" eaLnBrk="1" hangingPunct="1">
              <a:lnSpc>
                <a:spcPct val="105000"/>
              </a:lnSpc>
              <a:buBlip>
                <a:blip r:embed="rId3"/>
              </a:buBlip>
            </a:pPr>
            <a:r>
              <a:rPr lang="en-US" altLang="zh-CN" sz="2400" b="1" dirty="0"/>
              <a:t>     wtire </a:t>
            </a:r>
            <a:r>
              <a:rPr lang="zh-CN" altLang="en-US" sz="2400" b="1" dirty="0"/>
              <a:t>堆栈</a:t>
            </a:r>
            <a:r>
              <a:rPr lang="en-US" altLang="zh-CN" sz="2400" b="1" dirty="0"/>
              <a:t>S  </a:t>
            </a:r>
            <a:r>
              <a:rPr lang="zh-CN" altLang="en-US" sz="2400" b="1" dirty="0"/>
              <a:t>到块</a:t>
            </a:r>
            <a:r>
              <a:rPr lang="en-US" altLang="zh-CN" sz="2400" b="1" dirty="0"/>
              <a:t>BlockNo</a:t>
            </a:r>
            <a:r>
              <a:rPr lang="zh-CN" altLang="en-US" sz="2400" b="1" dirty="0"/>
              <a:t>中；</a:t>
            </a:r>
          </a:p>
          <a:p>
            <a:pPr marL="609600" indent="-609600" eaLnBrk="1" hangingPunct="1">
              <a:lnSpc>
                <a:spcPct val="105000"/>
              </a:lnSpc>
              <a:buBlip>
                <a:blip r:embed="rId3"/>
              </a:buBlip>
            </a:pPr>
            <a:r>
              <a:rPr lang="zh-CN" altLang="en-US" sz="2400" b="1" dirty="0"/>
              <a:t>      </a:t>
            </a:r>
            <a:r>
              <a:rPr lang="en-US" altLang="zh-CN" sz="2400" b="1" dirty="0"/>
              <a:t>S[0]= 1</a:t>
            </a:r>
            <a:r>
              <a:rPr lang="zh-CN" altLang="en-US" sz="2400" b="1" dirty="0"/>
              <a:t>；</a:t>
            </a:r>
          </a:p>
          <a:p>
            <a:pPr marL="609600" indent="-609600" eaLnBrk="1" hangingPunct="1">
              <a:lnSpc>
                <a:spcPct val="105000"/>
              </a:lnSpc>
              <a:buBlip>
                <a:blip r:embed="rId3"/>
              </a:buBlip>
            </a:pPr>
            <a:r>
              <a:rPr lang="zh-CN" altLang="en-US" sz="2400" b="1" dirty="0"/>
              <a:t>      </a:t>
            </a:r>
            <a:r>
              <a:rPr lang="en-US" altLang="zh-CN" sz="2400" b="1" dirty="0"/>
              <a:t>S[1] = BlockNo</a:t>
            </a:r>
          </a:p>
          <a:p>
            <a:pPr marL="609600" indent="-609600" eaLnBrk="1" hangingPunct="1">
              <a:lnSpc>
                <a:spcPct val="105000"/>
              </a:lnSpc>
              <a:buBlip>
                <a:blip r:embed="rId3"/>
              </a:buBlip>
            </a:pPr>
            <a:r>
              <a:rPr lang="en-US" altLang="zh-CN" sz="2400" b="1" dirty="0"/>
              <a:t>    else     </a:t>
            </a:r>
          </a:p>
          <a:p>
            <a:pPr marL="609600" indent="-609600" eaLnBrk="1" hangingPunct="1">
              <a:lnSpc>
                <a:spcPct val="105000"/>
              </a:lnSpc>
              <a:buBlip>
                <a:blip r:embed="rId3"/>
              </a:buBlip>
            </a:pPr>
            <a:r>
              <a:rPr lang="en-US" altLang="zh-CN" sz="2400" b="1" dirty="0"/>
              <a:t>      S[0] ++;</a:t>
            </a:r>
          </a:p>
          <a:p>
            <a:pPr marL="609600" indent="-609600" eaLnBrk="1" hangingPunct="1">
              <a:lnSpc>
                <a:spcPct val="105000"/>
              </a:lnSpc>
              <a:buBlip>
                <a:blip r:embed="rId3"/>
              </a:buBlip>
            </a:pPr>
            <a:r>
              <a:rPr lang="en-US" altLang="zh-CN" sz="2400" b="1" dirty="0"/>
              <a:t>      S[S[0]] =  BlockNo;</a:t>
            </a:r>
          </a:p>
          <a:p>
            <a:pPr marL="609600" indent="-609600" eaLnBrk="1" hangingPunct="1">
              <a:lnSpc>
                <a:spcPct val="105000"/>
              </a:lnSpc>
              <a:buBlip>
                <a:blip r:embed="rId3"/>
              </a:buBlip>
            </a:pPr>
            <a:r>
              <a:rPr lang="en-US" altLang="zh-CN" sz="2400" b="1" dirty="0"/>
              <a:t> }       </a:t>
            </a:r>
          </a:p>
        </p:txBody>
      </p:sp>
      <p:sp>
        <p:nvSpPr>
          <p:cNvPr id="59396" name="Text Box 7"/>
          <p:cNvSpPr txBox="1"/>
          <p:nvPr/>
        </p:nvSpPr>
        <p:spPr>
          <a:xfrm>
            <a:off x="5580063" y="1366838"/>
            <a:ext cx="3048000" cy="5216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zh-CN" altLang="en-US" sz="2800" b="1" dirty="0">
                <a:solidFill>
                  <a:srgbClr val="009900"/>
                </a:solidFill>
              </a:rPr>
              <a:t>被释放空闲块为编号</a:t>
            </a:r>
            <a:r>
              <a:rPr lang="en-US" altLang="zh-CN" sz="2800" b="1" dirty="0">
                <a:solidFill>
                  <a:srgbClr val="009900"/>
                </a:solidFill>
              </a:rPr>
              <a:t>N</a:t>
            </a:r>
            <a:r>
              <a:rPr lang="zh-CN" altLang="en-US" sz="2800" b="1" dirty="0">
                <a:solidFill>
                  <a:srgbClr val="009900"/>
                </a:solidFill>
              </a:rPr>
              <a:t>。查看超级块中是否栈已满（如</a:t>
            </a:r>
            <a:r>
              <a:rPr lang="en-US" altLang="zh-CN" sz="2800" b="1" dirty="0">
                <a:solidFill>
                  <a:srgbClr val="009900"/>
                </a:solidFill>
              </a:rPr>
              <a:t>count == 50</a:t>
            </a:r>
            <a:r>
              <a:rPr lang="zh-CN" altLang="en-US" sz="2800" b="1" dirty="0">
                <a:solidFill>
                  <a:srgbClr val="009900"/>
                </a:solidFill>
              </a:rPr>
              <a:t>）；若不是，则</a:t>
            </a:r>
            <a:r>
              <a:rPr lang="en-US" altLang="zh-CN" sz="2800" b="1" dirty="0">
                <a:solidFill>
                  <a:srgbClr val="009900"/>
                </a:solidFill>
              </a:rPr>
              <a:t>N</a:t>
            </a:r>
            <a:r>
              <a:rPr lang="zh-CN" altLang="en-US" sz="2800" b="1" dirty="0">
                <a:solidFill>
                  <a:srgbClr val="009900"/>
                </a:solidFill>
              </a:rPr>
              <a:t>入栈，</a:t>
            </a:r>
            <a:r>
              <a:rPr lang="en-US" altLang="zh-CN" sz="2800" b="1" dirty="0">
                <a:solidFill>
                  <a:srgbClr val="009900"/>
                </a:solidFill>
              </a:rPr>
              <a:t>++count</a:t>
            </a:r>
            <a:r>
              <a:rPr lang="zh-CN" altLang="en-US" sz="2800" b="1" dirty="0">
                <a:solidFill>
                  <a:srgbClr val="009900"/>
                </a:solidFill>
              </a:rPr>
              <a:t>；若是，则将超级块中的栈（包括栈计数）写入到空闲块</a:t>
            </a:r>
            <a:r>
              <a:rPr lang="en-US" altLang="zh-CN" sz="2800" b="1" dirty="0">
                <a:solidFill>
                  <a:srgbClr val="009900"/>
                </a:solidFill>
              </a:rPr>
              <a:t>N</a:t>
            </a:r>
            <a:r>
              <a:rPr lang="zh-CN" altLang="en-US" sz="2800" b="1" dirty="0">
                <a:solidFill>
                  <a:srgbClr val="009900"/>
                </a:solidFill>
              </a:rPr>
              <a:t>，然后把</a:t>
            </a:r>
            <a:r>
              <a:rPr lang="en-US" altLang="zh-CN" sz="2800" b="1" dirty="0">
                <a:solidFill>
                  <a:srgbClr val="009900"/>
                </a:solidFill>
              </a:rPr>
              <a:t>N</a:t>
            </a:r>
            <a:r>
              <a:rPr lang="zh-CN" altLang="en-US" sz="2800" b="1" dirty="0">
                <a:solidFill>
                  <a:srgbClr val="009900"/>
                </a:solidFill>
              </a:rPr>
              <a:t>放入内存空闲块栈中的栈顶并置</a:t>
            </a:r>
            <a:r>
              <a:rPr lang="en-US" altLang="zh-CN" sz="2800" b="1" dirty="0">
                <a:solidFill>
                  <a:srgbClr val="009900"/>
                </a:solidFill>
              </a:rPr>
              <a:t>count</a:t>
            </a:r>
            <a:r>
              <a:rPr lang="zh-CN" altLang="en-US" sz="2800" b="1" dirty="0">
                <a:solidFill>
                  <a:srgbClr val="009900"/>
                </a:solidFill>
              </a:rPr>
              <a:t>为</a:t>
            </a:r>
            <a:r>
              <a:rPr lang="en-US" altLang="zh-CN" sz="2800" b="1" dirty="0">
                <a:solidFill>
                  <a:srgbClr val="009900"/>
                </a:solidFill>
              </a:rPr>
              <a:t>1</a:t>
            </a:r>
            <a:r>
              <a:rPr lang="zh-CN" altLang="en-US" sz="2800" b="1" dirty="0">
                <a:solidFill>
                  <a:srgbClr val="009900"/>
                </a:solidFill>
              </a:rPr>
              <a:t>。</a:t>
            </a:r>
          </a:p>
        </p:txBody>
      </p:sp>
      <p:sp>
        <p:nvSpPr>
          <p:cNvPr id="59397" name="Text Box 9"/>
          <p:cNvSpPr txBox="1"/>
          <p:nvPr/>
        </p:nvSpPr>
        <p:spPr>
          <a:xfrm>
            <a:off x="508000" y="5919788"/>
            <a:ext cx="52578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i="1" dirty="0">
                <a:solidFill>
                  <a:srgbClr val="FF3300"/>
                </a:solidFill>
                <a:ea typeface="宋体" panose="02010600030101010101" pitchFamily="2" charset="-122"/>
              </a:rPr>
              <a:t>i</a:t>
            </a: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节点释放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ifree()</a:t>
            </a: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3</a:t>
            </a: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版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P129</a:t>
            </a: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4</a:t>
            </a: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版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P126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盘块释放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Bfree()</a:t>
            </a: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3</a:t>
            </a: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版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P130</a:t>
            </a: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4</a:t>
            </a:r>
            <a:r>
              <a:rPr lang="zh-CN" altLang="en-US" sz="2400" b="1" dirty="0">
                <a:solidFill>
                  <a:srgbClr val="FF3300"/>
                </a:solidFill>
                <a:ea typeface="宋体" panose="02010600030101010101" pitchFamily="2" charset="-122"/>
              </a:rPr>
              <a:t>版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P128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23" name="Rectangle 159"/>
          <p:cNvSpPr>
            <a:spLocks noChangeArrowheads="1"/>
          </p:cNvSpPr>
          <p:nvPr/>
        </p:nvSpPr>
        <p:spPr bwMode="auto">
          <a:xfrm>
            <a:off x="649288" y="369888"/>
            <a:ext cx="7680325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混合索引结构</a:t>
            </a:r>
          </a:p>
        </p:txBody>
      </p:sp>
      <p:sp>
        <p:nvSpPr>
          <p:cNvPr id="67587" name="Text Box 160"/>
          <p:cNvSpPr txBox="1"/>
          <p:nvPr/>
        </p:nvSpPr>
        <p:spPr>
          <a:xfrm>
            <a:off x="236538" y="1268413"/>
            <a:ext cx="194310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b="1" dirty="0"/>
              <a:t>索引数组</a:t>
            </a:r>
            <a:r>
              <a:rPr lang="en-US" altLang="zh-CN" sz="1800" b="1" dirty="0"/>
              <a:t>i-addr[i]</a:t>
            </a:r>
          </a:p>
        </p:txBody>
      </p:sp>
      <p:sp>
        <p:nvSpPr>
          <p:cNvPr id="67588" name="Rectangle 161"/>
          <p:cNvSpPr/>
          <p:nvPr/>
        </p:nvSpPr>
        <p:spPr>
          <a:xfrm>
            <a:off x="423863" y="1671638"/>
            <a:ext cx="1439862" cy="504031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67589" name="Line 162"/>
          <p:cNvSpPr/>
          <p:nvPr/>
        </p:nvSpPr>
        <p:spPr>
          <a:xfrm>
            <a:off x="423863" y="2046288"/>
            <a:ext cx="14398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7590" name="Line 163"/>
          <p:cNvSpPr/>
          <p:nvPr/>
        </p:nvSpPr>
        <p:spPr>
          <a:xfrm>
            <a:off x="423863" y="4335463"/>
            <a:ext cx="14398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7591" name="Line 164"/>
          <p:cNvSpPr/>
          <p:nvPr/>
        </p:nvSpPr>
        <p:spPr>
          <a:xfrm>
            <a:off x="423863" y="3182938"/>
            <a:ext cx="14398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7592" name="Line 165"/>
          <p:cNvSpPr/>
          <p:nvPr/>
        </p:nvSpPr>
        <p:spPr>
          <a:xfrm>
            <a:off x="423863" y="5530850"/>
            <a:ext cx="14398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7593" name="Line 166"/>
          <p:cNvSpPr/>
          <p:nvPr/>
        </p:nvSpPr>
        <p:spPr>
          <a:xfrm>
            <a:off x="423863" y="2406650"/>
            <a:ext cx="14398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7594" name="Line 167"/>
          <p:cNvSpPr/>
          <p:nvPr/>
        </p:nvSpPr>
        <p:spPr>
          <a:xfrm>
            <a:off x="423863" y="2794000"/>
            <a:ext cx="14398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7595" name="Line 168"/>
          <p:cNvSpPr/>
          <p:nvPr/>
        </p:nvSpPr>
        <p:spPr>
          <a:xfrm>
            <a:off x="423863" y="3559175"/>
            <a:ext cx="14398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7596" name="Line 169"/>
          <p:cNvSpPr/>
          <p:nvPr/>
        </p:nvSpPr>
        <p:spPr>
          <a:xfrm>
            <a:off x="423863" y="3960813"/>
            <a:ext cx="14398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7597" name="Line 170"/>
          <p:cNvSpPr/>
          <p:nvPr/>
        </p:nvSpPr>
        <p:spPr>
          <a:xfrm>
            <a:off x="423863" y="4725988"/>
            <a:ext cx="14398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7598" name="Line 171"/>
          <p:cNvSpPr/>
          <p:nvPr/>
        </p:nvSpPr>
        <p:spPr>
          <a:xfrm>
            <a:off x="423863" y="5127625"/>
            <a:ext cx="14398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7599" name="Line 172"/>
          <p:cNvSpPr/>
          <p:nvPr/>
        </p:nvSpPr>
        <p:spPr>
          <a:xfrm>
            <a:off x="423863" y="5907088"/>
            <a:ext cx="14398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7600" name="Line 173"/>
          <p:cNvSpPr/>
          <p:nvPr/>
        </p:nvSpPr>
        <p:spPr>
          <a:xfrm>
            <a:off x="423863" y="6308725"/>
            <a:ext cx="14398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7601" name="Text Box 174"/>
          <p:cNvSpPr txBox="1"/>
          <p:nvPr/>
        </p:nvSpPr>
        <p:spPr>
          <a:xfrm>
            <a:off x="2573338" y="1846263"/>
            <a:ext cx="1152525" cy="376237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b="1" dirty="0"/>
              <a:t>文件信息</a:t>
            </a:r>
          </a:p>
        </p:txBody>
      </p:sp>
      <p:sp>
        <p:nvSpPr>
          <p:cNvPr id="67602" name="Text Box 175"/>
          <p:cNvSpPr txBox="1"/>
          <p:nvPr/>
        </p:nvSpPr>
        <p:spPr>
          <a:xfrm>
            <a:off x="2528888" y="1196975"/>
            <a:ext cx="1177925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1800" b="1" dirty="0"/>
              <a:t>小型文件 </a:t>
            </a:r>
            <a:r>
              <a:rPr lang="en-US" altLang="zh-CN" sz="1800" b="1" dirty="0"/>
              <a:t>&lt;5KB</a:t>
            </a:r>
          </a:p>
        </p:txBody>
      </p:sp>
      <p:sp>
        <p:nvSpPr>
          <p:cNvPr id="67603" name="Line 176"/>
          <p:cNvSpPr/>
          <p:nvPr/>
        </p:nvSpPr>
        <p:spPr>
          <a:xfrm>
            <a:off x="1733550" y="1816100"/>
            <a:ext cx="836613" cy="2444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7604" name="Text Box 177"/>
          <p:cNvSpPr txBox="1"/>
          <p:nvPr/>
        </p:nvSpPr>
        <p:spPr>
          <a:xfrm>
            <a:off x="2570163" y="2374900"/>
            <a:ext cx="1152525" cy="376238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b="1" dirty="0"/>
              <a:t>文件信息</a:t>
            </a:r>
          </a:p>
        </p:txBody>
      </p:sp>
      <p:sp>
        <p:nvSpPr>
          <p:cNvPr id="67605" name="Line 178"/>
          <p:cNvSpPr/>
          <p:nvPr/>
        </p:nvSpPr>
        <p:spPr>
          <a:xfrm>
            <a:off x="1733550" y="2176463"/>
            <a:ext cx="838200" cy="38893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7606" name="Text Box 179"/>
          <p:cNvSpPr txBox="1"/>
          <p:nvPr/>
        </p:nvSpPr>
        <p:spPr>
          <a:xfrm>
            <a:off x="3016250" y="2751138"/>
            <a:ext cx="287338" cy="5064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5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.</a:t>
            </a:r>
          </a:p>
          <a:p>
            <a:pPr marL="0" lvl="0" indent="0" eaLnBrk="1" hangingPunct="1">
              <a:lnSpc>
                <a:spcPct val="5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.</a:t>
            </a:r>
          </a:p>
          <a:p>
            <a:pPr marL="0" lvl="0" indent="0" eaLnBrk="1" hangingPunct="1">
              <a:lnSpc>
                <a:spcPct val="5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67607" name="Text Box 180"/>
          <p:cNvSpPr txBox="1"/>
          <p:nvPr/>
        </p:nvSpPr>
        <p:spPr>
          <a:xfrm>
            <a:off x="2582863" y="3254375"/>
            <a:ext cx="1152525" cy="376238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b="1" dirty="0"/>
              <a:t>文件信息</a:t>
            </a:r>
          </a:p>
        </p:txBody>
      </p:sp>
      <p:sp>
        <p:nvSpPr>
          <p:cNvPr id="67608" name="Line 181"/>
          <p:cNvSpPr/>
          <p:nvPr/>
        </p:nvSpPr>
        <p:spPr>
          <a:xfrm flipV="1">
            <a:off x="1719263" y="3400425"/>
            <a:ext cx="863600" cy="19431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7609" name="Text Box 182"/>
          <p:cNvSpPr txBox="1"/>
          <p:nvPr/>
        </p:nvSpPr>
        <p:spPr>
          <a:xfrm>
            <a:off x="2079625" y="2867025"/>
            <a:ext cx="287338" cy="5064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5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.</a:t>
            </a:r>
          </a:p>
          <a:p>
            <a:pPr marL="0" lvl="0" indent="0" eaLnBrk="1" hangingPunct="1">
              <a:lnSpc>
                <a:spcPct val="5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.</a:t>
            </a:r>
          </a:p>
          <a:p>
            <a:pPr marL="0" lvl="0" indent="0" eaLnBrk="1" hangingPunct="1">
              <a:lnSpc>
                <a:spcPct val="5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67610" name="Text Box 183"/>
          <p:cNvSpPr txBox="1"/>
          <p:nvPr/>
        </p:nvSpPr>
        <p:spPr>
          <a:xfrm>
            <a:off x="2582863" y="4984750"/>
            <a:ext cx="1152525" cy="376238"/>
          </a:xfrm>
          <a:prstGeom prst="rect">
            <a:avLst/>
          </a:prstGeom>
          <a:solidFill>
            <a:srgbClr val="66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b="1" dirty="0"/>
              <a:t>一次间址</a:t>
            </a:r>
          </a:p>
        </p:txBody>
      </p:sp>
      <p:sp>
        <p:nvSpPr>
          <p:cNvPr id="67611" name="Line 184"/>
          <p:cNvSpPr/>
          <p:nvPr/>
        </p:nvSpPr>
        <p:spPr>
          <a:xfrm flipV="1">
            <a:off x="1719263" y="5127625"/>
            <a:ext cx="863600" cy="5762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7612" name="Text Box 185"/>
          <p:cNvSpPr txBox="1"/>
          <p:nvPr/>
        </p:nvSpPr>
        <p:spPr>
          <a:xfrm>
            <a:off x="2582863" y="5675313"/>
            <a:ext cx="1152525" cy="376237"/>
          </a:xfrm>
          <a:prstGeom prst="rect">
            <a:avLst/>
          </a:prstGeom>
          <a:solidFill>
            <a:srgbClr val="66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b="1" dirty="0"/>
              <a:t>一次间址</a:t>
            </a:r>
          </a:p>
        </p:txBody>
      </p:sp>
      <p:sp>
        <p:nvSpPr>
          <p:cNvPr id="67613" name="Line 186"/>
          <p:cNvSpPr/>
          <p:nvPr/>
        </p:nvSpPr>
        <p:spPr>
          <a:xfrm flipV="1">
            <a:off x="1719263" y="5848350"/>
            <a:ext cx="863600" cy="2619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7614" name="Text Box 187"/>
          <p:cNvSpPr txBox="1"/>
          <p:nvPr/>
        </p:nvSpPr>
        <p:spPr>
          <a:xfrm>
            <a:off x="2582863" y="6321425"/>
            <a:ext cx="1152525" cy="376238"/>
          </a:xfrm>
          <a:prstGeom prst="rect">
            <a:avLst/>
          </a:prstGeom>
          <a:solidFill>
            <a:srgbClr val="66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b="1" dirty="0"/>
              <a:t>一次间址</a:t>
            </a:r>
          </a:p>
        </p:txBody>
      </p:sp>
      <p:sp>
        <p:nvSpPr>
          <p:cNvPr id="67615" name="Line 188"/>
          <p:cNvSpPr/>
          <p:nvPr/>
        </p:nvSpPr>
        <p:spPr>
          <a:xfrm>
            <a:off x="1719263" y="6524625"/>
            <a:ext cx="863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7616" name="Text Box 189"/>
          <p:cNvSpPr txBox="1"/>
          <p:nvPr/>
        </p:nvSpPr>
        <p:spPr>
          <a:xfrm>
            <a:off x="4240213" y="3052763"/>
            <a:ext cx="1152525" cy="376237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b="1" dirty="0"/>
              <a:t>文件信息</a:t>
            </a:r>
          </a:p>
        </p:txBody>
      </p:sp>
      <p:sp>
        <p:nvSpPr>
          <p:cNvPr id="67617" name="Text Box 190"/>
          <p:cNvSpPr txBox="1"/>
          <p:nvPr/>
        </p:nvSpPr>
        <p:spPr>
          <a:xfrm>
            <a:off x="4124325" y="2378075"/>
            <a:ext cx="133985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1800" b="1" dirty="0"/>
              <a:t>中型文件 </a:t>
            </a:r>
            <a:r>
              <a:rPr lang="en-US" altLang="zh-CN" sz="1800" b="1" dirty="0"/>
              <a:t>5KB-90KB</a:t>
            </a:r>
          </a:p>
        </p:txBody>
      </p:sp>
      <p:sp>
        <p:nvSpPr>
          <p:cNvPr id="67618" name="Line 191"/>
          <p:cNvSpPr/>
          <p:nvPr/>
        </p:nvSpPr>
        <p:spPr>
          <a:xfrm flipV="1">
            <a:off x="3735388" y="3184525"/>
            <a:ext cx="504825" cy="18716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7619" name="Text Box 192"/>
          <p:cNvSpPr txBox="1"/>
          <p:nvPr/>
        </p:nvSpPr>
        <p:spPr>
          <a:xfrm>
            <a:off x="4672013" y="3413125"/>
            <a:ext cx="287337" cy="5064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5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.</a:t>
            </a:r>
          </a:p>
          <a:p>
            <a:pPr marL="0" lvl="0" indent="0" eaLnBrk="1" hangingPunct="1">
              <a:lnSpc>
                <a:spcPct val="5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.</a:t>
            </a:r>
          </a:p>
          <a:p>
            <a:pPr marL="0" lvl="0" indent="0" eaLnBrk="1" hangingPunct="1">
              <a:lnSpc>
                <a:spcPct val="5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67620" name="Text Box 193"/>
          <p:cNvSpPr txBox="1"/>
          <p:nvPr/>
        </p:nvSpPr>
        <p:spPr>
          <a:xfrm>
            <a:off x="4238625" y="3959225"/>
            <a:ext cx="1152525" cy="376238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b="1" dirty="0"/>
              <a:t>文件信息</a:t>
            </a:r>
          </a:p>
        </p:txBody>
      </p:sp>
      <p:sp>
        <p:nvSpPr>
          <p:cNvPr id="67621" name="Line 194"/>
          <p:cNvSpPr/>
          <p:nvPr/>
        </p:nvSpPr>
        <p:spPr>
          <a:xfrm flipV="1">
            <a:off x="3735388" y="4119563"/>
            <a:ext cx="504825" cy="11525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7622" name="Text Box 195"/>
          <p:cNvSpPr txBox="1"/>
          <p:nvPr/>
        </p:nvSpPr>
        <p:spPr>
          <a:xfrm>
            <a:off x="4167188" y="5661025"/>
            <a:ext cx="1152525" cy="376238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b="1" dirty="0"/>
              <a:t>二次间址</a:t>
            </a:r>
          </a:p>
        </p:txBody>
      </p:sp>
      <p:sp>
        <p:nvSpPr>
          <p:cNvPr id="67623" name="Text Box 196"/>
          <p:cNvSpPr txBox="1"/>
          <p:nvPr/>
        </p:nvSpPr>
        <p:spPr>
          <a:xfrm>
            <a:off x="4167188" y="6292850"/>
            <a:ext cx="1152525" cy="376238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b="1" dirty="0"/>
              <a:t>二次间址</a:t>
            </a:r>
          </a:p>
        </p:txBody>
      </p:sp>
      <p:sp>
        <p:nvSpPr>
          <p:cNvPr id="67624" name="Line 197"/>
          <p:cNvSpPr/>
          <p:nvPr/>
        </p:nvSpPr>
        <p:spPr>
          <a:xfrm>
            <a:off x="3735388" y="5848350"/>
            <a:ext cx="431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7625" name="Line 198"/>
          <p:cNvSpPr/>
          <p:nvPr/>
        </p:nvSpPr>
        <p:spPr>
          <a:xfrm>
            <a:off x="3735388" y="6496050"/>
            <a:ext cx="431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7626" name="Text Box 199"/>
          <p:cNvSpPr txBox="1"/>
          <p:nvPr/>
        </p:nvSpPr>
        <p:spPr>
          <a:xfrm>
            <a:off x="5795963" y="3773488"/>
            <a:ext cx="1152525" cy="376237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b="1" dirty="0"/>
              <a:t>文件信息</a:t>
            </a:r>
          </a:p>
        </p:txBody>
      </p:sp>
      <p:sp>
        <p:nvSpPr>
          <p:cNvPr id="67627" name="Text Box 200"/>
          <p:cNvSpPr txBox="1"/>
          <p:nvPr/>
        </p:nvSpPr>
        <p:spPr>
          <a:xfrm>
            <a:off x="5492750" y="3070225"/>
            <a:ext cx="1728788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1800" b="1" dirty="0"/>
              <a:t>大型文件 </a:t>
            </a:r>
            <a:r>
              <a:rPr lang="en-US" altLang="zh-CN" sz="1800" b="1" dirty="0"/>
              <a:t>90KB-14.54MB</a:t>
            </a:r>
          </a:p>
        </p:txBody>
      </p:sp>
      <p:sp>
        <p:nvSpPr>
          <p:cNvPr id="67628" name="Text Box 201"/>
          <p:cNvSpPr txBox="1"/>
          <p:nvPr/>
        </p:nvSpPr>
        <p:spPr>
          <a:xfrm>
            <a:off x="6227763" y="4133850"/>
            <a:ext cx="287337" cy="5064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5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.</a:t>
            </a:r>
          </a:p>
          <a:p>
            <a:pPr marL="0" lvl="0" indent="0" eaLnBrk="1" hangingPunct="1">
              <a:lnSpc>
                <a:spcPct val="5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.</a:t>
            </a:r>
          </a:p>
          <a:p>
            <a:pPr marL="0" lvl="0" indent="0" eaLnBrk="1" hangingPunct="1">
              <a:lnSpc>
                <a:spcPct val="5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67629" name="Text Box 202"/>
          <p:cNvSpPr txBox="1"/>
          <p:nvPr/>
        </p:nvSpPr>
        <p:spPr>
          <a:xfrm>
            <a:off x="5794375" y="4679950"/>
            <a:ext cx="1152525" cy="376238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b="1" dirty="0"/>
              <a:t>文件信息</a:t>
            </a:r>
          </a:p>
        </p:txBody>
      </p:sp>
      <p:sp>
        <p:nvSpPr>
          <p:cNvPr id="67630" name="Line 203"/>
          <p:cNvSpPr/>
          <p:nvPr/>
        </p:nvSpPr>
        <p:spPr>
          <a:xfrm flipV="1">
            <a:off x="5319713" y="3903663"/>
            <a:ext cx="468312" cy="19446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7631" name="Line 204"/>
          <p:cNvSpPr/>
          <p:nvPr/>
        </p:nvSpPr>
        <p:spPr>
          <a:xfrm flipV="1">
            <a:off x="5319713" y="4840288"/>
            <a:ext cx="468312" cy="1079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7632" name="Text Box 205"/>
          <p:cNvSpPr txBox="1"/>
          <p:nvPr/>
        </p:nvSpPr>
        <p:spPr>
          <a:xfrm>
            <a:off x="7423150" y="4565650"/>
            <a:ext cx="1152525" cy="376238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b="1" dirty="0"/>
              <a:t>文件信息</a:t>
            </a:r>
          </a:p>
        </p:txBody>
      </p:sp>
      <p:sp>
        <p:nvSpPr>
          <p:cNvPr id="67633" name="Text Box 206"/>
          <p:cNvSpPr txBox="1"/>
          <p:nvPr/>
        </p:nvSpPr>
        <p:spPr>
          <a:xfrm>
            <a:off x="7105650" y="3876675"/>
            <a:ext cx="1771650" cy="641350"/>
          </a:xfrm>
          <a:prstGeom prst="rect">
            <a:avLst/>
          </a:prstGeom>
          <a:noFill/>
          <a:ln w="9525">
            <a:noFill/>
          </a:ln>
        </p:spPr>
        <p:txBody>
          <a:bodyPr lIns="0" r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1800" b="1" dirty="0"/>
              <a:t>巨型文件 </a:t>
            </a:r>
            <a:r>
              <a:rPr lang="en-US" altLang="zh-CN" sz="1800" b="1" dirty="0"/>
              <a:t>14.54MB-1GB</a:t>
            </a:r>
          </a:p>
        </p:txBody>
      </p:sp>
      <p:sp>
        <p:nvSpPr>
          <p:cNvPr id="67634" name="Text Box 207"/>
          <p:cNvSpPr txBox="1"/>
          <p:nvPr/>
        </p:nvSpPr>
        <p:spPr>
          <a:xfrm>
            <a:off x="7913688" y="4926013"/>
            <a:ext cx="287337" cy="5064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5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.</a:t>
            </a:r>
          </a:p>
          <a:p>
            <a:pPr marL="0" lvl="0" indent="0" eaLnBrk="1" hangingPunct="1">
              <a:lnSpc>
                <a:spcPct val="5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.</a:t>
            </a:r>
          </a:p>
          <a:p>
            <a:pPr marL="0" lvl="0" indent="0" eaLnBrk="1" hangingPunct="1">
              <a:lnSpc>
                <a:spcPct val="5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67635" name="Text Box 208"/>
          <p:cNvSpPr txBox="1"/>
          <p:nvPr/>
        </p:nvSpPr>
        <p:spPr>
          <a:xfrm>
            <a:off x="7421563" y="5472113"/>
            <a:ext cx="1152525" cy="376237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b="1" dirty="0"/>
              <a:t>文件信息</a:t>
            </a:r>
          </a:p>
        </p:txBody>
      </p:sp>
      <p:sp>
        <p:nvSpPr>
          <p:cNvPr id="67636" name="Text Box 209"/>
          <p:cNvSpPr txBox="1"/>
          <p:nvPr/>
        </p:nvSpPr>
        <p:spPr>
          <a:xfrm>
            <a:off x="5751513" y="6280150"/>
            <a:ext cx="1152525" cy="376238"/>
          </a:xfrm>
          <a:prstGeom prst="rect">
            <a:avLst/>
          </a:prstGeom>
          <a:solidFill>
            <a:srgbClr val="66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b="1" dirty="0"/>
              <a:t>三次间址</a:t>
            </a:r>
          </a:p>
        </p:txBody>
      </p:sp>
      <p:sp>
        <p:nvSpPr>
          <p:cNvPr id="67637" name="Line 210"/>
          <p:cNvSpPr/>
          <p:nvPr/>
        </p:nvSpPr>
        <p:spPr>
          <a:xfrm>
            <a:off x="5319713" y="6483350"/>
            <a:ext cx="431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7638" name="Line 211"/>
          <p:cNvSpPr/>
          <p:nvPr/>
        </p:nvSpPr>
        <p:spPr>
          <a:xfrm flipV="1">
            <a:off x="6904038" y="4695825"/>
            <a:ext cx="504825" cy="17287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7639" name="Line 212"/>
          <p:cNvSpPr/>
          <p:nvPr/>
        </p:nvSpPr>
        <p:spPr>
          <a:xfrm flipV="1">
            <a:off x="6904038" y="5632450"/>
            <a:ext cx="504825" cy="9350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649288" y="369888"/>
            <a:ext cx="7680325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文件系统中主要数据结构之间的关系</a:t>
            </a:r>
            <a:r>
              <a:rPr kumimoji="1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</a:t>
            </a:r>
          </a:p>
        </p:txBody>
      </p:sp>
      <p:grpSp>
        <p:nvGrpSpPr>
          <p:cNvPr id="2" name="Group 190"/>
          <p:cNvGrpSpPr/>
          <p:nvPr/>
        </p:nvGrpSpPr>
        <p:grpSpPr>
          <a:xfrm>
            <a:off x="285750" y="5395913"/>
            <a:ext cx="8823325" cy="1360487"/>
            <a:chOff x="180" y="3399"/>
            <a:chExt cx="5558" cy="857"/>
          </a:xfrm>
        </p:grpSpPr>
        <p:grpSp>
          <p:nvGrpSpPr>
            <p:cNvPr id="63569" name="Group 182"/>
            <p:cNvGrpSpPr/>
            <p:nvPr/>
          </p:nvGrpSpPr>
          <p:grpSpPr>
            <a:xfrm>
              <a:off x="975" y="3532"/>
              <a:ext cx="4763" cy="237"/>
              <a:chOff x="975" y="3532"/>
              <a:chExt cx="4763" cy="237"/>
            </a:xfrm>
          </p:grpSpPr>
          <p:sp>
            <p:nvSpPr>
              <p:cNvPr id="63578" name="Text Box 3"/>
              <p:cNvSpPr txBox="1"/>
              <p:nvPr/>
            </p:nvSpPr>
            <p:spPr>
              <a:xfrm>
                <a:off x="975" y="3532"/>
                <a:ext cx="4763" cy="237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>
                    <a:ea typeface="宋体" panose="02010600030101010101" pitchFamily="2" charset="-122"/>
                  </a:rPr>
                  <a:t> 0#      1#      2#      </a:t>
                </a:r>
                <a:r>
                  <a:rPr lang="en-US" altLang="zh-CN" sz="1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…</a:t>
                </a:r>
                <a:r>
                  <a:rPr lang="en-US" altLang="zh-CN" sz="1800" b="1" dirty="0">
                    <a:ea typeface="宋体" panose="02010600030101010101" pitchFamily="2" charset="-122"/>
                  </a:rPr>
                  <a:t>                </a:t>
                </a:r>
                <a:r>
                  <a:rPr lang="en-US" altLang="zh-CN" sz="1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…</a:t>
                </a:r>
                <a:r>
                  <a:rPr lang="en-US" altLang="zh-CN" sz="1800" b="1" dirty="0">
                    <a:ea typeface="宋体" panose="02010600030101010101" pitchFamily="2" charset="-122"/>
                  </a:rPr>
                  <a:t>     </a:t>
                </a:r>
                <a:r>
                  <a:rPr lang="en-US" altLang="zh-CN" sz="1800" b="1" i="1" dirty="0">
                    <a:ea typeface="宋体" panose="02010600030101010101" pitchFamily="2" charset="-122"/>
                  </a:rPr>
                  <a:t> k</a:t>
                </a:r>
                <a:r>
                  <a:rPr lang="en-US" altLang="zh-CN" sz="1800" b="1" dirty="0">
                    <a:ea typeface="宋体" panose="02010600030101010101" pitchFamily="2" charset="-122"/>
                  </a:rPr>
                  <a:t>#     </a:t>
                </a:r>
                <a:r>
                  <a:rPr lang="en-US" altLang="zh-CN" sz="1800" b="1" i="1" dirty="0">
                    <a:ea typeface="宋体" panose="02010600030101010101" pitchFamily="2" charset="-122"/>
                  </a:rPr>
                  <a:t>k</a:t>
                </a:r>
                <a:r>
                  <a:rPr lang="en-US" altLang="zh-CN" sz="1800" b="1" dirty="0">
                    <a:ea typeface="宋体" panose="02010600030101010101" pitchFamily="2" charset="-122"/>
                  </a:rPr>
                  <a:t>+1#   </a:t>
                </a:r>
                <a:r>
                  <a:rPr lang="en-US" altLang="zh-CN" sz="1800" b="1" i="1" dirty="0">
                    <a:ea typeface="宋体" panose="02010600030101010101" pitchFamily="2" charset="-122"/>
                  </a:rPr>
                  <a:t>k</a:t>
                </a:r>
                <a:r>
                  <a:rPr lang="en-US" altLang="zh-CN" sz="1800" b="1" dirty="0">
                    <a:ea typeface="宋体" panose="02010600030101010101" pitchFamily="2" charset="-122"/>
                  </a:rPr>
                  <a:t>+2#               </a:t>
                </a:r>
                <a:r>
                  <a:rPr lang="en-US" altLang="zh-CN" sz="1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…</a:t>
                </a:r>
                <a:r>
                  <a:rPr lang="en-US" altLang="zh-CN" sz="1800" b="1" dirty="0">
                    <a:ea typeface="宋体" panose="02010600030101010101" pitchFamily="2" charset="-122"/>
                  </a:rPr>
                  <a:t>                </a:t>
                </a:r>
                <a:r>
                  <a:rPr lang="en-US" altLang="zh-CN" sz="1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…</a:t>
                </a:r>
                <a:endParaRPr lang="en-US" altLang="zh-CN" sz="18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63579" name="Line 4"/>
              <p:cNvSpPr/>
              <p:nvPr/>
            </p:nvSpPr>
            <p:spPr>
              <a:xfrm>
                <a:off x="1314" y="3532"/>
                <a:ext cx="0" cy="22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3580" name="Line 5"/>
              <p:cNvSpPr/>
              <p:nvPr/>
            </p:nvSpPr>
            <p:spPr>
              <a:xfrm>
                <a:off x="2763" y="3532"/>
                <a:ext cx="0" cy="22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3581" name="Line 6"/>
              <p:cNvSpPr/>
              <p:nvPr/>
            </p:nvSpPr>
            <p:spPr>
              <a:xfrm>
                <a:off x="3134" y="3532"/>
                <a:ext cx="0" cy="22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3582" name="Line 8"/>
              <p:cNvSpPr/>
              <p:nvPr/>
            </p:nvSpPr>
            <p:spPr>
              <a:xfrm>
                <a:off x="5012" y="3532"/>
                <a:ext cx="0" cy="22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3583" name="Line 9"/>
              <p:cNvSpPr/>
              <p:nvPr/>
            </p:nvSpPr>
            <p:spPr>
              <a:xfrm>
                <a:off x="4286" y="3532"/>
                <a:ext cx="0" cy="22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3584" name="Line 10"/>
              <p:cNvSpPr/>
              <p:nvPr/>
            </p:nvSpPr>
            <p:spPr>
              <a:xfrm>
                <a:off x="3515" y="3532"/>
                <a:ext cx="0" cy="22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3585" name="Line 70"/>
              <p:cNvSpPr/>
              <p:nvPr/>
            </p:nvSpPr>
            <p:spPr>
              <a:xfrm>
                <a:off x="1692" y="3532"/>
                <a:ext cx="0" cy="22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3586" name="Line 71"/>
              <p:cNvSpPr/>
              <p:nvPr/>
            </p:nvSpPr>
            <p:spPr>
              <a:xfrm>
                <a:off x="2064" y="3532"/>
                <a:ext cx="0" cy="22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3587" name="Line 72"/>
              <p:cNvSpPr/>
              <p:nvPr/>
            </p:nvSpPr>
            <p:spPr>
              <a:xfrm>
                <a:off x="2409" y="3532"/>
                <a:ext cx="0" cy="22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3588" name="Line 73"/>
              <p:cNvSpPr/>
              <p:nvPr/>
            </p:nvSpPr>
            <p:spPr>
              <a:xfrm>
                <a:off x="3878" y="3532"/>
                <a:ext cx="0" cy="22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3589" name="Line 74"/>
              <p:cNvSpPr/>
              <p:nvPr/>
            </p:nvSpPr>
            <p:spPr>
              <a:xfrm>
                <a:off x="4649" y="3532"/>
                <a:ext cx="0" cy="22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3590" name="Line 76"/>
              <p:cNvSpPr/>
              <p:nvPr/>
            </p:nvSpPr>
            <p:spPr>
              <a:xfrm>
                <a:off x="5375" y="3532"/>
                <a:ext cx="0" cy="22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63570" name="AutoShape 79"/>
            <p:cNvSpPr/>
            <p:nvPr/>
          </p:nvSpPr>
          <p:spPr>
            <a:xfrm>
              <a:off x="476" y="3895"/>
              <a:ext cx="544" cy="225"/>
            </a:xfrm>
            <a:prstGeom prst="wedgeRoundRectCallout">
              <a:avLst>
                <a:gd name="adj1" fmla="val 67278"/>
                <a:gd name="adj2" fmla="val -114889"/>
                <a:gd name="adj3" fmla="val 16667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1800" b="1" dirty="0"/>
                <a:t>引导块</a:t>
              </a:r>
            </a:p>
          </p:txBody>
        </p:sp>
        <p:sp>
          <p:nvSpPr>
            <p:cNvPr id="63571" name="AutoShape 80"/>
            <p:cNvSpPr/>
            <p:nvPr/>
          </p:nvSpPr>
          <p:spPr>
            <a:xfrm>
              <a:off x="1066" y="3895"/>
              <a:ext cx="544" cy="225"/>
            </a:xfrm>
            <a:prstGeom prst="wedgeRoundRectCallout">
              <a:avLst>
                <a:gd name="adj1" fmla="val 12685"/>
                <a:gd name="adj2" fmla="val -110889"/>
                <a:gd name="adj3" fmla="val 16667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1800" b="1" dirty="0"/>
                <a:t>超级块</a:t>
              </a:r>
            </a:p>
          </p:txBody>
        </p:sp>
        <p:sp>
          <p:nvSpPr>
            <p:cNvPr id="63572" name="AutoShape 81"/>
            <p:cNvSpPr/>
            <p:nvPr/>
          </p:nvSpPr>
          <p:spPr>
            <a:xfrm rot="-5400000">
              <a:off x="2721" y="2784"/>
              <a:ext cx="136" cy="2177"/>
            </a:xfrm>
            <a:prstGeom prst="leftBrace">
              <a:avLst>
                <a:gd name="adj1" fmla="val 133394"/>
                <a:gd name="adj2" fmla="val 50000"/>
              </a:avLst>
            </a:prstGeom>
            <a:noFill/>
            <a:ln w="952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63573" name="AutoShape 82"/>
            <p:cNvSpPr/>
            <p:nvPr/>
          </p:nvSpPr>
          <p:spPr>
            <a:xfrm>
              <a:off x="1973" y="4031"/>
              <a:ext cx="1134" cy="225"/>
            </a:xfrm>
            <a:prstGeom prst="wedgeRoundRectCallout">
              <a:avLst>
                <a:gd name="adj1" fmla="val -7671"/>
                <a:gd name="adj2" fmla="val -118444"/>
                <a:gd name="adj3" fmla="val 16667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1800" b="1" dirty="0"/>
                <a:t>磁盘索引节点区</a:t>
              </a:r>
            </a:p>
          </p:txBody>
        </p:sp>
        <p:sp>
          <p:nvSpPr>
            <p:cNvPr id="63574" name="AutoShape 83"/>
            <p:cNvSpPr/>
            <p:nvPr/>
          </p:nvSpPr>
          <p:spPr>
            <a:xfrm rot="-5400000">
              <a:off x="4740" y="2933"/>
              <a:ext cx="136" cy="1860"/>
            </a:xfrm>
            <a:prstGeom prst="leftBrace">
              <a:avLst>
                <a:gd name="adj1" fmla="val 113970"/>
                <a:gd name="adj2" fmla="val 50000"/>
              </a:avLst>
            </a:prstGeom>
            <a:noFill/>
            <a:ln w="9525" cap="flat" cmpd="sng">
              <a:solidFill>
                <a:srgbClr val="00B05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63575" name="AutoShape 84"/>
            <p:cNvSpPr/>
            <p:nvPr/>
          </p:nvSpPr>
          <p:spPr>
            <a:xfrm>
              <a:off x="3560" y="4031"/>
              <a:ext cx="2087" cy="225"/>
            </a:xfrm>
            <a:prstGeom prst="wedgeRoundRectCallout">
              <a:avLst>
                <a:gd name="adj1" fmla="val 18421"/>
                <a:gd name="adj2" fmla="val -124222"/>
                <a:gd name="adj3" fmla="val 16667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1800" b="1" dirty="0"/>
                <a:t>磁盘信息区：目录块和数据块</a:t>
              </a:r>
            </a:p>
          </p:txBody>
        </p:sp>
        <p:sp>
          <p:nvSpPr>
            <p:cNvPr id="63576" name="Text Box 85"/>
            <p:cNvSpPr txBox="1"/>
            <p:nvPr/>
          </p:nvSpPr>
          <p:spPr>
            <a:xfrm>
              <a:off x="180" y="3547"/>
              <a:ext cx="84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1800" b="1" dirty="0">
                  <a:solidFill>
                    <a:srgbClr val="FF3300"/>
                  </a:solidFill>
                </a:rPr>
                <a:t>磁盘文件卷</a:t>
              </a:r>
            </a:p>
          </p:txBody>
        </p:sp>
        <p:sp>
          <p:nvSpPr>
            <p:cNvPr id="63577" name="Text Box 86"/>
            <p:cNvSpPr txBox="1"/>
            <p:nvPr/>
          </p:nvSpPr>
          <p:spPr>
            <a:xfrm>
              <a:off x="458" y="3399"/>
              <a:ext cx="453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1800" b="1" dirty="0">
                  <a:solidFill>
                    <a:srgbClr val="FF3300"/>
                  </a:solidFill>
                </a:rPr>
                <a:t>磁盘</a:t>
              </a:r>
            </a:p>
          </p:txBody>
        </p:sp>
      </p:grpSp>
      <p:grpSp>
        <p:nvGrpSpPr>
          <p:cNvPr id="4" name="Group 191"/>
          <p:cNvGrpSpPr/>
          <p:nvPr/>
        </p:nvGrpSpPr>
        <p:grpSpPr>
          <a:xfrm>
            <a:off x="0" y="5035550"/>
            <a:ext cx="9144000" cy="374650"/>
            <a:chOff x="0" y="3172"/>
            <a:chExt cx="5760" cy="236"/>
          </a:xfrm>
        </p:grpSpPr>
        <p:sp>
          <p:nvSpPr>
            <p:cNvPr id="63567" name="Line 87"/>
            <p:cNvSpPr/>
            <p:nvPr/>
          </p:nvSpPr>
          <p:spPr>
            <a:xfrm>
              <a:off x="0" y="3408"/>
              <a:ext cx="576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Dot"/>
              <a:headEnd type="none" w="med" len="med"/>
              <a:tailEnd type="none" w="med" len="med"/>
            </a:ln>
          </p:spPr>
        </p:sp>
        <p:sp>
          <p:nvSpPr>
            <p:cNvPr id="63568" name="Text Box 88"/>
            <p:cNvSpPr txBox="1"/>
            <p:nvPr/>
          </p:nvSpPr>
          <p:spPr>
            <a:xfrm>
              <a:off x="449" y="3172"/>
              <a:ext cx="453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1800" b="1" dirty="0">
                  <a:solidFill>
                    <a:srgbClr val="FF3300"/>
                  </a:solidFill>
                </a:rPr>
                <a:t>主存</a:t>
              </a:r>
            </a:p>
          </p:txBody>
        </p:sp>
      </p:grpSp>
      <p:grpSp>
        <p:nvGrpSpPr>
          <p:cNvPr id="5" name="Group 118"/>
          <p:cNvGrpSpPr/>
          <p:nvPr/>
        </p:nvGrpSpPr>
        <p:grpSpPr>
          <a:xfrm>
            <a:off x="1590675" y="3852863"/>
            <a:ext cx="935038" cy="1117600"/>
            <a:chOff x="1202" y="2115"/>
            <a:chExt cx="589" cy="704"/>
          </a:xfrm>
        </p:grpSpPr>
        <p:sp>
          <p:nvSpPr>
            <p:cNvPr id="63562" name="Rectangle 112"/>
            <p:cNvSpPr/>
            <p:nvPr/>
          </p:nvSpPr>
          <p:spPr>
            <a:xfrm>
              <a:off x="1202" y="2115"/>
              <a:ext cx="589" cy="70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18000" tIns="10800" rIns="18000" bIns="10800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/>
                <a:t>Filsys</a:t>
              </a:r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/>
                <a:t>i</a:t>
              </a:r>
              <a:r>
                <a:rPr lang="zh-CN" altLang="en-US" sz="1800" b="1" dirty="0"/>
                <a:t>节点栈</a:t>
              </a:r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b="1" dirty="0"/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1800" b="1" dirty="0"/>
                <a:t>磁盘块栈</a:t>
              </a:r>
              <a:endParaRPr lang="ar-SA" altLang="he-IL" sz="1800" b="1" dirty="0">
                <a:ea typeface="Times New Roman" panose="02020603050405020304" pitchFamily="18" charset="0"/>
              </a:endParaRPr>
            </a:p>
          </p:txBody>
        </p:sp>
        <p:sp>
          <p:nvSpPr>
            <p:cNvPr id="63563" name="Line 113"/>
            <p:cNvSpPr/>
            <p:nvPr/>
          </p:nvSpPr>
          <p:spPr>
            <a:xfrm>
              <a:off x="1202" y="2296"/>
              <a:ext cx="58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3564" name="Line 114"/>
            <p:cNvSpPr/>
            <p:nvPr/>
          </p:nvSpPr>
          <p:spPr>
            <a:xfrm>
              <a:off x="1202" y="2487"/>
              <a:ext cx="58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3565" name="Line 115"/>
            <p:cNvSpPr/>
            <p:nvPr/>
          </p:nvSpPr>
          <p:spPr>
            <a:xfrm>
              <a:off x="1202" y="2650"/>
              <a:ext cx="58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3566" name="Line 117"/>
            <p:cNvSpPr/>
            <p:nvPr/>
          </p:nvSpPr>
          <p:spPr>
            <a:xfrm>
              <a:off x="1474" y="2523"/>
              <a:ext cx="0" cy="9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</p:grpSp>
      <p:sp>
        <p:nvSpPr>
          <p:cNvPr id="160887" name="Line 119"/>
          <p:cNvSpPr/>
          <p:nvPr/>
        </p:nvSpPr>
        <p:spPr>
          <a:xfrm flipH="1" flipV="1">
            <a:off x="2051050" y="4959350"/>
            <a:ext cx="288925" cy="6477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0888" name="Line 120"/>
          <p:cNvSpPr/>
          <p:nvPr/>
        </p:nvSpPr>
        <p:spPr>
          <a:xfrm>
            <a:off x="2555875" y="4240213"/>
            <a:ext cx="1008063" cy="136683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6" name="Group 138"/>
          <p:cNvGrpSpPr/>
          <p:nvPr/>
        </p:nvGrpSpPr>
        <p:grpSpPr>
          <a:xfrm>
            <a:off x="4500563" y="4913313"/>
            <a:ext cx="1081087" cy="287337"/>
            <a:chOff x="2290" y="2886"/>
            <a:chExt cx="681" cy="181"/>
          </a:xfrm>
        </p:grpSpPr>
        <p:sp>
          <p:nvSpPr>
            <p:cNvPr id="63560" name="Rectangle 136"/>
            <p:cNvSpPr/>
            <p:nvPr/>
          </p:nvSpPr>
          <p:spPr>
            <a:xfrm>
              <a:off x="2290" y="2886"/>
              <a:ext cx="681" cy="18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63561" name="Line 137"/>
            <p:cNvSpPr/>
            <p:nvPr/>
          </p:nvSpPr>
          <p:spPr>
            <a:xfrm>
              <a:off x="2626" y="2913"/>
              <a:ext cx="0" cy="13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</p:grpSp>
      <p:grpSp>
        <p:nvGrpSpPr>
          <p:cNvPr id="7" name="Group 154"/>
          <p:cNvGrpSpPr/>
          <p:nvPr/>
        </p:nvGrpSpPr>
        <p:grpSpPr>
          <a:xfrm>
            <a:off x="6443663" y="4899025"/>
            <a:ext cx="1081087" cy="287338"/>
            <a:chOff x="2290" y="2886"/>
            <a:chExt cx="681" cy="181"/>
          </a:xfrm>
        </p:grpSpPr>
        <p:sp>
          <p:nvSpPr>
            <p:cNvPr id="63558" name="Rectangle 155"/>
            <p:cNvSpPr/>
            <p:nvPr/>
          </p:nvSpPr>
          <p:spPr>
            <a:xfrm>
              <a:off x="2290" y="2886"/>
              <a:ext cx="681" cy="18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63559" name="Line 156"/>
            <p:cNvSpPr/>
            <p:nvPr/>
          </p:nvSpPr>
          <p:spPr>
            <a:xfrm>
              <a:off x="2626" y="2913"/>
              <a:ext cx="0" cy="13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</p:grpSp>
      <p:grpSp>
        <p:nvGrpSpPr>
          <p:cNvPr id="8" name="Group 193"/>
          <p:cNvGrpSpPr/>
          <p:nvPr/>
        </p:nvGrpSpPr>
        <p:grpSpPr>
          <a:xfrm>
            <a:off x="20638" y="2060575"/>
            <a:ext cx="9144000" cy="857250"/>
            <a:chOff x="13" y="1298"/>
            <a:chExt cx="5760" cy="540"/>
          </a:xfrm>
        </p:grpSpPr>
        <p:sp>
          <p:nvSpPr>
            <p:cNvPr id="63555" name="Line 161"/>
            <p:cNvSpPr/>
            <p:nvPr/>
          </p:nvSpPr>
          <p:spPr>
            <a:xfrm>
              <a:off x="13" y="1553"/>
              <a:ext cx="576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Dot"/>
              <a:headEnd type="none" w="med" len="med"/>
              <a:tailEnd type="none" w="med" len="med"/>
            </a:ln>
          </p:spPr>
        </p:sp>
        <p:sp>
          <p:nvSpPr>
            <p:cNvPr id="63556" name="Text Box 162"/>
            <p:cNvSpPr txBox="1"/>
            <p:nvPr/>
          </p:nvSpPr>
          <p:spPr>
            <a:xfrm>
              <a:off x="4920" y="1607"/>
              <a:ext cx="77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1800" b="1" dirty="0">
                  <a:solidFill>
                    <a:srgbClr val="FF3300"/>
                  </a:solidFill>
                </a:rPr>
                <a:t>内核空间</a:t>
              </a:r>
            </a:p>
          </p:txBody>
        </p:sp>
        <p:sp>
          <p:nvSpPr>
            <p:cNvPr id="63557" name="Text Box 163"/>
            <p:cNvSpPr txBox="1"/>
            <p:nvPr/>
          </p:nvSpPr>
          <p:spPr>
            <a:xfrm>
              <a:off x="4920" y="1298"/>
              <a:ext cx="77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1800" b="1" dirty="0">
                  <a:solidFill>
                    <a:srgbClr val="FF3300"/>
                  </a:solidFill>
                </a:rPr>
                <a:t>用户空间</a:t>
              </a:r>
            </a:p>
          </p:txBody>
        </p:sp>
      </p:grpSp>
      <p:grpSp>
        <p:nvGrpSpPr>
          <p:cNvPr id="9" name="Group 194"/>
          <p:cNvGrpSpPr/>
          <p:nvPr/>
        </p:nvGrpSpPr>
        <p:grpSpPr>
          <a:xfrm>
            <a:off x="755650" y="1412875"/>
            <a:ext cx="2089150" cy="720725"/>
            <a:chOff x="476" y="890"/>
            <a:chExt cx="1316" cy="454"/>
          </a:xfrm>
        </p:grpSpPr>
        <p:grpSp>
          <p:nvGrpSpPr>
            <p:cNvPr id="63550" name="Group 167"/>
            <p:cNvGrpSpPr/>
            <p:nvPr/>
          </p:nvGrpSpPr>
          <p:grpSpPr>
            <a:xfrm>
              <a:off x="1429" y="924"/>
              <a:ext cx="363" cy="420"/>
              <a:chOff x="1156" y="799"/>
              <a:chExt cx="363" cy="420"/>
            </a:xfrm>
          </p:grpSpPr>
          <p:sp>
            <p:nvSpPr>
              <p:cNvPr id="63552" name="Text Box 164"/>
              <p:cNvSpPr txBox="1"/>
              <p:nvPr/>
            </p:nvSpPr>
            <p:spPr>
              <a:xfrm>
                <a:off x="1156" y="799"/>
                <a:ext cx="363" cy="42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lnSpc>
                    <a:spcPct val="80000"/>
                  </a:lnSpc>
                  <a:spcBef>
                    <a:spcPct val="0"/>
                  </a:spcBef>
                  <a:buNone/>
                </a:pPr>
                <a:r>
                  <a:rPr lang="en-US" altLang="zh-CN" sz="1800" b="1" dirty="0">
                    <a:ea typeface="宋体" panose="02010600030101010101" pitchFamily="2" charset="-122"/>
                  </a:rPr>
                  <a:t>…</a:t>
                </a:r>
              </a:p>
              <a:p>
                <a:pPr marL="0" lvl="0" indent="0" algn="ctr" eaLnBrk="1" hangingPunct="1">
                  <a:lnSpc>
                    <a:spcPct val="80000"/>
                  </a:lnSpc>
                  <a:spcBef>
                    <a:spcPct val="0"/>
                  </a:spcBef>
                  <a:buNone/>
                </a:pPr>
                <a:r>
                  <a:rPr lang="en-US" altLang="zh-CN" sz="1800" b="1" dirty="0">
                    <a:ea typeface="宋体" panose="02010600030101010101" pitchFamily="2" charset="-122"/>
                  </a:rPr>
                  <a:t>fpA</a:t>
                </a:r>
              </a:p>
              <a:p>
                <a:pPr marL="0" lvl="0" indent="0" algn="ctr" eaLnBrk="1" hangingPunct="1">
                  <a:lnSpc>
                    <a:spcPct val="80000"/>
                  </a:lnSpc>
                  <a:spcBef>
                    <a:spcPct val="0"/>
                  </a:spcBef>
                  <a:buNone/>
                </a:pPr>
                <a:r>
                  <a:rPr lang="en-US" altLang="zh-CN" sz="1800" b="1" dirty="0">
                    <a:ea typeface="宋体" panose="02010600030101010101" pitchFamily="2" charset="-122"/>
                  </a:rPr>
                  <a:t>…</a:t>
                </a:r>
              </a:p>
            </p:txBody>
          </p:sp>
          <p:sp>
            <p:nvSpPr>
              <p:cNvPr id="63553" name="Line 165"/>
              <p:cNvSpPr/>
              <p:nvPr/>
            </p:nvSpPr>
            <p:spPr>
              <a:xfrm>
                <a:off x="1156" y="935"/>
                <a:ext cx="36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3554" name="Line 166"/>
              <p:cNvSpPr/>
              <p:nvPr/>
            </p:nvSpPr>
            <p:spPr>
              <a:xfrm>
                <a:off x="1156" y="1098"/>
                <a:ext cx="36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63551" name="AutoShape 172"/>
            <p:cNvSpPr/>
            <p:nvPr/>
          </p:nvSpPr>
          <p:spPr>
            <a:xfrm>
              <a:off x="476" y="890"/>
              <a:ext cx="771" cy="363"/>
            </a:xfrm>
            <a:prstGeom prst="wedgeRoundRectCallout">
              <a:avLst>
                <a:gd name="adj1" fmla="val 72829"/>
                <a:gd name="adj2" fmla="val 9505"/>
                <a:gd name="adj3" fmla="val 16667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zh-CN" altLang="en-US" sz="1800" b="1" dirty="0"/>
                <a:t>用户打开文件表</a:t>
              </a:r>
            </a:p>
          </p:txBody>
        </p:sp>
      </p:grpSp>
      <p:grpSp>
        <p:nvGrpSpPr>
          <p:cNvPr id="11" name="Group 195"/>
          <p:cNvGrpSpPr/>
          <p:nvPr/>
        </p:nvGrpSpPr>
        <p:grpSpPr>
          <a:xfrm>
            <a:off x="2843213" y="1773238"/>
            <a:ext cx="2736850" cy="2005012"/>
            <a:chOff x="1791" y="1117"/>
            <a:chExt cx="1724" cy="1263"/>
          </a:xfrm>
        </p:grpSpPr>
        <p:grpSp>
          <p:nvGrpSpPr>
            <p:cNvPr id="63542" name="Group 129"/>
            <p:cNvGrpSpPr/>
            <p:nvPr/>
          </p:nvGrpSpPr>
          <p:grpSpPr>
            <a:xfrm>
              <a:off x="2835" y="1668"/>
              <a:ext cx="680" cy="712"/>
              <a:chOff x="3606" y="1042"/>
              <a:chExt cx="680" cy="712"/>
            </a:xfrm>
          </p:grpSpPr>
          <p:sp>
            <p:nvSpPr>
              <p:cNvPr id="63545" name="Text Box 91"/>
              <p:cNvSpPr txBox="1"/>
              <p:nvPr/>
            </p:nvSpPr>
            <p:spPr>
              <a:xfrm>
                <a:off x="3608" y="1042"/>
                <a:ext cx="678" cy="71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18000" tIns="10800" rIns="18000" bIns="1080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zh-CN" altLang="en-US" sz="1800" b="1" dirty="0"/>
                  <a:t>文件标识</a:t>
                </a:r>
              </a:p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zh-CN" altLang="en-US" sz="1800" b="1" dirty="0"/>
                  <a:t>访问计数</a:t>
                </a:r>
              </a:p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1800" b="1" dirty="0"/>
                  <a:t>i</a:t>
                </a:r>
                <a:r>
                  <a:rPr lang="zh-CN" altLang="en-US" sz="1800" b="1" dirty="0"/>
                  <a:t>节点标识</a:t>
                </a:r>
              </a:p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en-US" altLang="zh-CN" sz="1800" b="1" dirty="0"/>
              </a:p>
            </p:txBody>
          </p:sp>
          <p:sp>
            <p:nvSpPr>
              <p:cNvPr id="63546" name="Line 96"/>
              <p:cNvSpPr/>
              <p:nvPr/>
            </p:nvSpPr>
            <p:spPr>
              <a:xfrm>
                <a:off x="3606" y="1207"/>
                <a:ext cx="68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3547" name="Line 97"/>
              <p:cNvSpPr/>
              <p:nvPr/>
            </p:nvSpPr>
            <p:spPr>
              <a:xfrm>
                <a:off x="3606" y="1389"/>
                <a:ext cx="68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3548" name="Line 98"/>
              <p:cNvSpPr/>
              <p:nvPr/>
            </p:nvSpPr>
            <p:spPr>
              <a:xfrm>
                <a:off x="3606" y="1570"/>
                <a:ext cx="68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3549" name="Line 128"/>
              <p:cNvSpPr/>
              <p:nvPr/>
            </p:nvSpPr>
            <p:spPr>
              <a:xfrm>
                <a:off x="3950" y="1588"/>
                <a:ext cx="0" cy="136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</p:grpSp>
        <p:sp>
          <p:nvSpPr>
            <p:cNvPr id="63543" name="Line 173"/>
            <p:cNvSpPr/>
            <p:nvPr/>
          </p:nvSpPr>
          <p:spPr>
            <a:xfrm>
              <a:off x="1791" y="1117"/>
              <a:ext cx="908" cy="90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3544" name="AutoShape 174"/>
            <p:cNvSpPr/>
            <p:nvPr/>
          </p:nvSpPr>
          <p:spPr>
            <a:xfrm>
              <a:off x="2714" y="1661"/>
              <a:ext cx="121" cy="704"/>
            </a:xfrm>
            <a:prstGeom prst="leftBrace">
              <a:avLst>
                <a:gd name="adj1" fmla="val 48484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Group 196"/>
          <p:cNvGrpSpPr/>
          <p:nvPr/>
        </p:nvGrpSpPr>
        <p:grpSpPr>
          <a:xfrm>
            <a:off x="3060700" y="1341438"/>
            <a:ext cx="2519363" cy="3571875"/>
            <a:chOff x="1928" y="845"/>
            <a:chExt cx="1587" cy="2250"/>
          </a:xfrm>
        </p:grpSpPr>
        <p:grpSp>
          <p:nvGrpSpPr>
            <p:cNvPr id="63530" name="Group 130"/>
            <p:cNvGrpSpPr/>
            <p:nvPr/>
          </p:nvGrpSpPr>
          <p:grpSpPr>
            <a:xfrm>
              <a:off x="2835" y="2383"/>
              <a:ext cx="680" cy="712"/>
              <a:chOff x="3606" y="1042"/>
              <a:chExt cx="680" cy="712"/>
            </a:xfrm>
          </p:grpSpPr>
          <p:sp>
            <p:nvSpPr>
              <p:cNvPr id="63537" name="Text Box 131"/>
              <p:cNvSpPr txBox="1"/>
              <p:nvPr/>
            </p:nvSpPr>
            <p:spPr>
              <a:xfrm>
                <a:off x="3608" y="1042"/>
                <a:ext cx="678" cy="71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18000" tIns="10800" rIns="18000" bIns="1080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zh-CN" altLang="en-US" sz="1800" b="1" dirty="0"/>
                  <a:t>文件标识</a:t>
                </a:r>
              </a:p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zh-CN" altLang="en-US" sz="1800" b="1" dirty="0"/>
                  <a:t>访问计数</a:t>
                </a:r>
              </a:p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1800" b="1" dirty="0"/>
                  <a:t>i</a:t>
                </a:r>
                <a:r>
                  <a:rPr lang="zh-CN" altLang="en-US" sz="1800" b="1" dirty="0"/>
                  <a:t>节点标识</a:t>
                </a:r>
              </a:p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en-US" altLang="zh-CN" sz="1800" b="1" dirty="0"/>
              </a:p>
            </p:txBody>
          </p:sp>
          <p:sp>
            <p:nvSpPr>
              <p:cNvPr id="63538" name="Line 132"/>
              <p:cNvSpPr/>
              <p:nvPr/>
            </p:nvSpPr>
            <p:spPr>
              <a:xfrm>
                <a:off x="3606" y="1207"/>
                <a:ext cx="68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3539" name="Line 133"/>
              <p:cNvSpPr/>
              <p:nvPr/>
            </p:nvSpPr>
            <p:spPr>
              <a:xfrm>
                <a:off x="3606" y="1389"/>
                <a:ext cx="68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3540" name="Line 134"/>
              <p:cNvSpPr/>
              <p:nvPr/>
            </p:nvSpPr>
            <p:spPr>
              <a:xfrm>
                <a:off x="3606" y="1570"/>
                <a:ext cx="68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3541" name="Line 135"/>
              <p:cNvSpPr/>
              <p:nvPr/>
            </p:nvSpPr>
            <p:spPr>
              <a:xfrm>
                <a:off x="3950" y="1588"/>
                <a:ext cx="0" cy="136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</p:grpSp>
        <p:grpSp>
          <p:nvGrpSpPr>
            <p:cNvPr id="63531" name="Group 168"/>
            <p:cNvGrpSpPr/>
            <p:nvPr/>
          </p:nvGrpSpPr>
          <p:grpSpPr>
            <a:xfrm>
              <a:off x="1928" y="845"/>
              <a:ext cx="363" cy="420"/>
              <a:chOff x="1156" y="799"/>
              <a:chExt cx="363" cy="420"/>
            </a:xfrm>
          </p:grpSpPr>
          <p:sp>
            <p:nvSpPr>
              <p:cNvPr id="63534" name="Text Box 169"/>
              <p:cNvSpPr txBox="1"/>
              <p:nvPr/>
            </p:nvSpPr>
            <p:spPr>
              <a:xfrm>
                <a:off x="1156" y="799"/>
                <a:ext cx="363" cy="42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lnSpc>
                    <a:spcPct val="80000"/>
                  </a:lnSpc>
                  <a:spcBef>
                    <a:spcPct val="0"/>
                  </a:spcBef>
                  <a:buNone/>
                </a:pPr>
                <a:r>
                  <a:rPr lang="en-US" altLang="zh-CN" sz="1800" b="1" dirty="0">
                    <a:ea typeface="宋体" panose="02010600030101010101" pitchFamily="2" charset="-122"/>
                  </a:rPr>
                  <a:t>…</a:t>
                </a:r>
              </a:p>
              <a:p>
                <a:pPr marL="0" lvl="0" indent="0" algn="ctr" eaLnBrk="1" hangingPunct="1">
                  <a:lnSpc>
                    <a:spcPct val="80000"/>
                  </a:lnSpc>
                  <a:spcBef>
                    <a:spcPct val="0"/>
                  </a:spcBef>
                  <a:buNone/>
                </a:pPr>
                <a:r>
                  <a:rPr lang="en-US" altLang="zh-CN" sz="1800" b="1" dirty="0">
                    <a:ea typeface="宋体" panose="02010600030101010101" pitchFamily="2" charset="-122"/>
                  </a:rPr>
                  <a:t>fpB</a:t>
                </a:r>
              </a:p>
              <a:p>
                <a:pPr marL="0" lvl="0" indent="0" algn="ctr" eaLnBrk="1" hangingPunct="1">
                  <a:lnSpc>
                    <a:spcPct val="80000"/>
                  </a:lnSpc>
                  <a:spcBef>
                    <a:spcPct val="0"/>
                  </a:spcBef>
                  <a:buNone/>
                </a:pPr>
                <a:r>
                  <a:rPr lang="en-US" altLang="zh-CN" sz="1800" b="1" dirty="0">
                    <a:ea typeface="宋体" panose="02010600030101010101" pitchFamily="2" charset="-122"/>
                  </a:rPr>
                  <a:t>…</a:t>
                </a:r>
              </a:p>
            </p:txBody>
          </p:sp>
          <p:sp>
            <p:nvSpPr>
              <p:cNvPr id="63535" name="Line 170"/>
              <p:cNvSpPr/>
              <p:nvPr/>
            </p:nvSpPr>
            <p:spPr>
              <a:xfrm>
                <a:off x="1156" y="935"/>
                <a:ext cx="36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3536" name="Line 171"/>
              <p:cNvSpPr/>
              <p:nvPr/>
            </p:nvSpPr>
            <p:spPr>
              <a:xfrm>
                <a:off x="1156" y="1098"/>
                <a:ext cx="36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63532" name="AutoShape 175"/>
            <p:cNvSpPr/>
            <p:nvPr/>
          </p:nvSpPr>
          <p:spPr>
            <a:xfrm>
              <a:off x="2708" y="2391"/>
              <a:ext cx="121" cy="704"/>
            </a:xfrm>
            <a:prstGeom prst="leftBrace">
              <a:avLst>
                <a:gd name="adj1" fmla="val 48484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63533" name="Line 176"/>
            <p:cNvSpPr/>
            <p:nvPr/>
          </p:nvSpPr>
          <p:spPr>
            <a:xfrm>
              <a:off x="2290" y="1071"/>
              <a:ext cx="409" cy="167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16" name="Group 197"/>
          <p:cNvGrpSpPr/>
          <p:nvPr/>
        </p:nvGrpSpPr>
        <p:grpSpPr>
          <a:xfrm>
            <a:off x="5580063" y="3186113"/>
            <a:ext cx="3240087" cy="855662"/>
            <a:chOff x="3515" y="2007"/>
            <a:chExt cx="2041" cy="539"/>
          </a:xfrm>
        </p:grpSpPr>
        <p:grpSp>
          <p:nvGrpSpPr>
            <p:cNvPr id="63522" name="Group 148"/>
            <p:cNvGrpSpPr/>
            <p:nvPr/>
          </p:nvGrpSpPr>
          <p:grpSpPr>
            <a:xfrm>
              <a:off x="4059" y="2007"/>
              <a:ext cx="680" cy="539"/>
              <a:chOff x="3515" y="1299"/>
              <a:chExt cx="680" cy="539"/>
            </a:xfrm>
          </p:grpSpPr>
          <p:sp>
            <p:nvSpPr>
              <p:cNvPr id="63526" name="Text Box 139"/>
              <p:cNvSpPr txBox="1"/>
              <p:nvPr/>
            </p:nvSpPr>
            <p:spPr>
              <a:xfrm>
                <a:off x="3515" y="1299"/>
                <a:ext cx="680" cy="539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18000" tIns="10800" rIns="18000" bIns="1080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zh-CN" altLang="en-US" sz="1800" b="1" dirty="0"/>
                  <a:t>磁盘地址</a:t>
                </a:r>
              </a:p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1800" b="1" dirty="0"/>
                  <a:t>i</a:t>
                </a:r>
                <a:r>
                  <a:rPr lang="zh-CN" altLang="en-US" sz="1800" b="1" dirty="0"/>
                  <a:t>节点号</a:t>
                </a:r>
              </a:p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en-US" altLang="zh-CN" sz="1800" b="1" dirty="0"/>
              </a:p>
            </p:txBody>
          </p:sp>
          <p:sp>
            <p:nvSpPr>
              <p:cNvPr id="63527" name="Line 142"/>
              <p:cNvSpPr/>
              <p:nvPr/>
            </p:nvSpPr>
            <p:spPr>
              <a:xfrm>
                <a:off x="3515" y="1480"/>
                <a:ext cx="68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3528" name="Line 145"/>
              <p:cNvSpPr/>
              <p:nvPr/>
            </p:nvSpPr>
            <p:spPr>
              <a:xfrm>
                <a:off x="3515" y="1661"/>
                <a:ext cx="68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3529" name="Line 147"/>
              <p:cNvSpPr/>
              <p:nvPr/>
            </p:nvSpPr>
            <p:spPr>
              <a:xfrm>
                <a:off x="3851" y="1679"/>
                <a:ext cx="0" cy="136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</p:grpSp>
        <p:sp>
          <p:nvSpPr>
            <p:cNvPr id="63523" name="Line 157"/>
            <p:cNvSpPr/>
            <p:nvPr/>
          </p:nvSpPr>
          <p:spPr>
            <a:xfrm>
              <a:off x="3515" y="2133"/>
              <a:ext cx="544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3524" name="AutoShape 177"/>
            <p:cNvSpPr/>
            <p:nvPr/>
          </p:nvSpPr>
          <p:spPr>
            <a:xfrm>
              <a:off x="4740" y="2024"/>
              <a:ext cx="90" cy="499"/>
            </a:xfrm>
            <a:prstGeom prst="rightBrace">
              <a:avLst>
                <a:gd name="adj1" fmla="val 46203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63525" name="Text Box 178"/>
            <p:cNvSpPr txBox="1"/>
            <p:nvPr/>
          </p:nvSpPr>
          <p:spPr>
            <a:xfrm>
              <a:off x="4785" y="2147"/>
              <a:ext cx="771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1800" b="1" dirty="0"/>
                <a:t>内存</a:t>
              </a:r>
              <a:r>
                <a:rPr lang="en-US" altLang="zh-CN" sz="1800" b="1" dirty="0"/>
                <a:t>i</a:t>
              </a:r>
              <a:r>
                <a:rPr lang="zh-CN" altLang="en-US" sz="1800" b="1" dirty="0"/>
                <a:t>节点</a:t>
              </a:r>
            </a:p>
          </p:txBody>
        </p:sp>
      </p:grpSp>
      <p:grpSp>
        <p:nvGrpSpPr>
          <p:cNvPr id="18" name="Group 199"/>
          <p:cNvGrpSpPr/>
          <p:nvPr/>
        </p:nvGrpSpPr>
        <p:grpSpPr>
          <a:xfrm>
            <a:off x="5580063" y="4043363"/>
            <a:ext cx="3268662" cy="855662"/>
            <a:chOff x="3515" y="2547"/>
            <a:chExt cx="2059" cy="539"/>
          </a:xfrm>
        </p:grpSpPr>
        <p:grpSp>
          <p:nvGrpSpPr>
            <p:cNvPr id="63514" name="Group 149"/>
            <p:cNvGrpSpPr/>
            <p:nvPr/>
          </p:nvGrpSpPr>
          <p:grpSpPr>
            <a:xfrm>
              <a:off x="4059" y="2547"/>
              <a:ext cx="680" cy="539"/>
              <a:chOff x="3515" y="1299"/>
              <a:chExt cx="680" cy="539"/>
            </a:xfrm>
          </p:grpSpPr>
          <p:sp>
            <p:nvSpPr>
              <p:cNvPr id="63518" name="Text Box 150"/>
              <p:cNvSpPr txBox="1"/>
              <p:nvPr/>
            </p:nvSpPr>
            <p:spPr>
              <a:xfrm>
                <a:off x="3515" y="1299"/>
                <a:ext cx="680" cy="539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18000" tIns="10800" rIns="18000" bIns="1080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zh-CN" altLang="en-US" sz="1800" b="1" dirty="0"/>
                  <a:t>磁盘地址</a:t>
                </a:r>
              </a:p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1800" b="1" dirty="0"/>
                  <a:t>i</a:t>
                </a:r>
                <a:r>
                  <a:rPr lang="zh-CN" altLang="en-US" sz="1800" b="1" dirty="0"/>
                  <a:t>节点号</a:t>
                </a:r>
              </a:p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en-US" altLang="zh-CN" sz="1800" b="1" dirty="0"/>
              </a:p>
            </p:txBody>
          </p:sp>
          <p:sp>
            <p:nvSpPr>
              <p:cNvPr id="63519" name="Line 151"/>
              <p:cNvSpPr/>
              <p:nvPr/>
            </p:nvSpPr>
            <p:spPr>
              <a:xfrm>
                <a:off x="3515" y="1480"/>
                <a:ext cx="68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3520" name="Line 152"/>
              <p:cNvSpPr/>
              <p:nvPr/>
            </p:nvSpPr>
            <p:spPr>
              <a:xfrm>
                <a:off x="3515" y="1661"/>
                <a:ext cx="68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3521" name="Line 153"/>
              <p:cNvSpPr/>
              <p:nvPr/>
            </p:nvSpPr>
            <p:spPr>
              <a:xfrm>
                <a:off x="3851" y="1679"/>
                <a:ext cx="0" cy="136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</p:grpSp>
        <p:sp>
          <p:nvSpPr>
            <p:cNvPr id="63515" name="Line 158"/>
            <p:cNvSpPr/>
            <p:nvPr/>
          </p:nvSpPr>
          <p:spPr>
            <a:xfrm flipV="1">
              <a:off x="3515" y="2768"/>
              <a:ext cx="544" cy="4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3516" name="AutoShape 179"/>
            <p:cNvSpPr/>
            <p:nvPr/>
          </p:nvSpPr>
          <p:spPr>
            <a:xfrm>
              <a:off x="4758" y="2559"/>
              <a:ext cx="90" cy="499"/>
            </a:xfrm>
            <a:prstGeom prst="rightBrace">
              <a:avLst>
                <a:gd name="adj1" fmla="val 46203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63517" name="Text Box 180"/>
            <p:cNvSpPr txBox="1"/>
            <p:nvPr/>
          </p:nvSpPr>
          <p:spPr>
            <a:xfrm>
              <a:off x="4803" y="2682"/>
              <a:ext cx="771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1800" b="1" dirty="0"/>
                <a:t>内存</a:t>
              </a:r>
              <a:r>
                <a:rPr lang="en-US" altLang="zh-CN" sz="1800" b="1" dirty="0"/>
                <a:t>i</a:t>
              </a:r>
              <a:r>
                <a:rPr lang="zh-CN" altLang="en-US" sz="1800" b="1" dirty="0"/>
                <a:t>节点</a:t>
              </a:r>
            </a:p>
          </p:txBody>
        </p:sp>
      </p:grpSp>
      <p:grpSp>
        <p:nvGrpSpPr>
          <p:cNvPr id="20" name="Group 198"/>
          <p:cNvGrpSpPr/>
          <p:nvPr/>
        </p:nvGrpSpPr>
        <p:grpSpPr>
          <a:xfrm>
            <a:off x="5916613" y="3357563"/>
            <a:ext cx="1438275" cy="2605087"/>
            <a:chOff x="3727" y="2115"/>
            <a:chExt cx="906" cy="1641"/>
          </a:xfrm>
        </p:grpSpPr>
        <p:sp>
          <p:nvSpPr>
            <p:cNvPr id="63512" name="Freeform 181"/>
            <p:cNvSpPr/>
            <p:nvPr/>
          </p:nvSpPr>
          <p:spPr>
            <a:xfrm>
              <a:off x="3727" y="2115"/>
              <a:ext cx="695" cy="1406"/>
            </a:xfrm>
            <a:custGeom>
              <a:avLst/>
              <a:gdLst>
                <a:gd name="txL" fmla="*/ 0 w 695"/>
                <a:gd name="txT" fmla="*/ 0 h 907"/>
                <a:gd name="txR" fmla="*/ 695 w 695"/>
                <a:gd name="txB" fmla="*/ 907 h 907"/>
              </a:gdLst>
              <a:ahLst/>
              <a:cxnLst>
                <a:cxn ang="0">
                  <a:pos x="332" y="0"/>
                </a:cxn>
                <a:cxn ang="0">
                  <a:pos x="60" y="7788"/>
                </a:cxn>
                <a:cxn ang="0">
                  <a:pos x="695" y="19512"/>
                </a:cxn>
              </a:cxnLst>
              <a:rect l="txL" t="txT" r="txR" b="txB"/>
              <a:pathLst>
                <a:path w="695" h="907">
                  <a:moveTo>
                    <a:pt x="332" y="0"/>
                  </a:moveTo>
                  <a:cubicBezTo>
                    <a:pt x="166" y="105"/>
                    <a:pt x="0" y="211"/>
                    <a:pt x="60" y="362"/>
                  </a:cubicBezTo>
                  <a:cubicBezTo>
                    <a:pt x="120" y="513"/>
                    <a:pt x="589" y="816"/>
                    <a:pt x="695" y="907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3" name="Rectangle 183" descr="25%"/>
            <p:cNvSpPr/>
            <p:nvPr/>
          </p:nvSpPr>
          <p:spPr>
            <a:xfrm>
              <a:off x="4286" y="3541"/>
              <a:ext cx="347" cy="215"/>
            </a:xfrm>
            <a:prstGeom prst="rect">
              <a:avLst/>
            </a:prstGeom>
            <a:pattFill prst="pct25">
              <a:fgClr>
                <a:schemeClr val="tx1"/>
              </a:fgClr>
              <a:bgClr>
                <a:schemeClr val="bg1"/>
              </a:bgClr>
            </a:patt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21" name="Group 200"/>
          <p:cNvGrpSpPr/>
          <p:nvPr/>
        </p:nvGrpSpPr>
        <p:grpSpPr>
          <a:xfrm>
            <a:off x="7524750" y="4221163"/>
            <a:ext cx="996950" cy="1738312"/>
            <a:chOff x="4740" y="2659"/>
            <a:chExt cx="628" cy="1095"/>
          </a:xfrm>
        </p:grpSpPr>
        <p:sp>
          <p:nvSpPr>
            <p:cNvPr id="63510" name="Rectangle 184" descr="25%"/>
            <p:cNvSpPr/>
            <p:nvPr/>
          </p:nvSpPr>
          <p:spPr>
            <a:xfrm>
              <a:off x="5021" y="3539"/>
              <a:ext cx="347" cy="215"/>
            </a:xfrm>
            <a:prstGeom prst="rect">
              <a:avLst/>
            </a:prstGeom>
            <a:pattFill prst="pct25">
              <a:fgClr>
                <a:schemeClr val="tx1"/>
              </a:fgClr>
              <a:bgClr>
                <a:schemeClr val="bg1"/>
              </a:bgClr>
            </a:patt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63511" name="Freeform 185"/>
            <p:cNvSpPr/>
            <p:nvPr/>
          </p:nvSpPr>
          <p:spPr>
            <a:xfrm>
              <a:off x="4740" y="2659"/>
              <a:ext cx="424" cy="862"/>
            </a:xfrm>
            <a:custGeom>
              <a:avLst/>
              <a:gdLst>
                <a:gd name="txL" fmla="*/ 0 w 424"/>
                <a:gd name="txT" fmla="*/ 0 h 862"/>
                <a:gd name="txR" fmla="*/ 424 w 424"/>
                <a:gd name="txB" fmla="*/ 862 h 862"/>
              </a:gdLst>
              <a:ahLst/>
              <a:cxnLst>
                <a:cxn ang="0">
                  <a:pos x="0" y="0"/>
                </a:cxn>
                <a:cxn ang="0">
                  <a:pos x="363" y="363"/>
                </a:cxn>
                <a:cxn ang="0">
                  <a:pos x="363" y="862"/>
                </a:cxn>
              </a:cxnLst>
              <a:rect l="txL" t="txT" r="txR" b="txB"/>
              <a:pathLst>
                <a:path w="424" h="862">
                  <a:moveTo>
                    <a:pt x="0" y="0"/>
                  </a:moveTo>
                  <a:cubicBezTo>
                    <a:pt x="151" y="109"/>
                    <a:pt x="302" y="219"/>
                    <a:pt x="363" y="363"/>
                  </a:cubicBezTo>
                  <a:cubicBezTo>
                    <a:pt x="424" y="507"/>
                    <a:pt x="363" y="779"/>
                    <a:pt x="363" y="862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0954" name="AutoShape 186"/>
          <p:cNvSpPr/>
          <p:nvPr/>
        </p:nvSpPr>
        <p:spPr>
          <a:xfrm>
            <a:off x="4427538" y="1628775"/>
            <a:ext cx="1223962" cy="576263"/>
          </a:xfrm>
          <a:prstGeom prst="wedgeRoundRectCallout">
            <a:avLst>
              <a:gd name="adj1" fmla="val -15889"/>
              <a:gd name="adj2" fmla="val 122454"/>
              <a:gd name="adj3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1800" b="1" dirty="0"/>
              <a:t>系统打开文件表</a:t>
            </a:r>
          </a:p>
        </p:txBody>
      </p:sp>
      <p:sp>
        <p:nvSpPr>
          <p:cNvPr id="160955" name="AutoShape 187"/>
          <p:cNvSpPr/>
          <p:nvPr/>
        </p:nvSpPr>
        <p:spPr>
          <a:xfrm>
            <a:off x="5940425" y="1989138"/>
            <a:ext cx="1584325" cy="360362"/>
          </a:xfrm>
          <a:prstGeom prst="wedgeRoundRectCallout">
            <a:avLst>
              <a:gd name="adj1" fmla="val 17736"/>
              <a:gd name="adj2" fmla="val 281718"/>
              <a:gd name="adj3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1800" b="1" dirty="0"/>
              <a:t>内存</a:t>
            </a:r>
            <a:r>
              <a:rPr lang="en-US" altLang="zh-CN" sz="1800" b="1" dirty="0"/>
              <a:t>i</a:t>
            </a:r>
            <a:r>
              <a:rPr lang="zh-CN" altLang="en-US" sz="1800" b="1" dirty="0"/>
              <a:t>节点表</a:t>
            </a:r>
          </a:p>
        </p:txBody>
      </p:sp>
      <p:sp>
        <p:nvSpPr>
          <p:cNvPr id="160956" name="Line 188"/>
          <p:cNvSpPr/>
          <p:nvPr/>
        </p:nvSpPr>
        <p:spPr>
          <a:xfrm flipH="1">
            <a:off x="4284663" y="3644900"/>
            <a:ext cx="2159000" cy="19446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60957" name="Line 189"/>
          <p:cNvSpPr/>
          <p:nvPr/>
        </p:nvSpPr>
        <p:spPr>
          <a:xfrm flipH="1">
            <a:off x="4643438" y="4508500"/>
            <a:ext cx="1800225" cy="10810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0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60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0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60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60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60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954" grpId="0" animBg="1"/>
      <p:bldP spid="16095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38" name="Group 183"/>
          <p:cNvGrpSpPr/>
          <p:nvPr/>
        </p:nvGrpSpPr>
        <p:grpSpPr>
          <a:xfrm>
            <a:off x="611188" y="1204913"/>
            <a:ext cx="8137525" cy="5589587"/>
            <a:chOff x="144" y="0"/>
            <a:chExt cx="5472" cy="4370"/>
          </a:xfrm>
        </p:grpSpPr>
        <p:sp>
          <p:nvSpPr>
            <p:cNvPr id="65540" name="Rectangle 3"/>
            <p:cNvSpPr/>
            <p:nvPr/>
          </p:nvSpPr>
          <p:spPr>
            <a:xfrm>
              <a:off x="1824" y="3680"/>
              <a:ext cx="76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1600" b="1" dirty="0"/>
                <a:t>f_offset</a:t>
              </a:r>
            </a:p>
          </p:txBody>
        </p:sp>
        <p:sp>
          <p:nvSpPr>
            <p:cNvPr id="65541" name="Rectangle 4"/>
            <p:cNvSpPr/>
            <p:nvPr/>
          </p:nvSpPr>
          <p:spPr>
            <a:xfrm>
              <a:off x="1824" y="3910"/>
              <a:ext cx="76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1600" b="1" dirty="0"/>
                <a:t>f_inode</a:t>
              </a:r>
            </a:p>
          </p:txBody>
        </p:sp>
        <p:sp>
          <p:nvSpPr>
            <p:cNvPr id="65542" name="Rectangle 5"/>
            <p:cNvSpPr/>
            <p:nvPr/>
          </p:nvSpPr>
          <p:spPr>
            <a:xfrm>
              <a:off x="1824" y="4140"/>
              <a:ext cx="76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1600" b="1" dirty="0"/>
                <a:t>……</a:t>
              </a:r>
            </a:p>
          </p:txBody>
        </p:sp>
        <p:sp>
          <p:nvSpPr>
            <p:cNvPr id="65543" name="Rectangle 6"/>
            <p:cNvSpPr/>
            <p:nvPr/>
          </p:nvSpPr>
          <p:spPr>
            <a:xfrm>
              <a:off x="1824" y="2760"/>
              <a:ext cx="76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1600" b="1" dirty="0"/>
                <a:t>f_offset</a:t>
              </a:r>
            </a:p>
          </p:txBody>
        </p:sp>
        <p:sp>
          <p:nvSpPr>
            <p:cNvPr id="65544" name="Rectangle 7"/>
            <p:cNvSpPr/>
            <p:nvPr/>
          </p:nvSpPr>
          <p:spPr>
            <a:xfrm>
              <a:off x="1824" y="2990"/>
              <a:ext cx="76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1600" b="1" dirty="0"/>
                <a:t>f_inode</a:t>
              </a:r>
            </a:p>
          </p:txBody>
        </p:sp>
        <p:sp>
          <p:nvSpPr>
            <p:cNvPr id="65545" name="Rectangle 8"/>
            <p:cNvSpPr/>
            <p:nvPr/>
          </p:nvSpPr>
          <p:spPr>
            <a:xfrm>
              <a:off x="1824" y="3220"/>
              <a:ext cx="76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1600" b="1" dirty="0"/>
                <a:t>……</a:t>
              </a:r>
            </a:p>
          </p:txBody>
        </p:sp>
        <p:sp>
          <p:nvSpPr>
            <p:cNvPr id="65546" name="Rectangle 9"/>
            <p:cNvSpPr/>
            <p:nvPr/>
          </p:nvSpPr>
          <p:spPr>
            <a:xfrm>
              <a:off x="1824" y="1840"/>
              <a:ext cx="76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1600" b="1" dirty="0"/>
                <a:t>f_offset</a:t>
              </a:r>
            </a:p>
          </p:txBody>
        </p:sp>
        <p:sp>
          <p:nvSpPr>
            <p:cNvPr id="65547" name="Rectangle 10"/>
            <p:cNvSpPr/>
            <p:nvPr/>
          </p:nvSpPr>
          <p:spPr>
            <a:xfrm>
              <a:off x="1824" y="2070"/>
              <a:ext cx="76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1600" b="1" dirty="0"/>
                <a:t>f_inode</a:t>
              </a:r>
            </a:p>
          </p:txBody>
        </p:sp>
        <p:sp>
          <p:nvSpPr>
            <p:cNvPr id="65548" name="Rectangle 11"/>
            <p:cNvSpPr/>
            <p:nvPr/>
          </p:nvSpPr>
          <p:spPr>
            <a:xfrm>
              <a:off x="1824" y="2300"/>
              <a:ext cx="76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1600" b="1" dirty="0"/>
                <a:t>……</a:t>
              </a:r>
            </a:p>
          </p:txBody>
        </p:sp>
        <p:sp>
          <p:nvSpPr>
            <p:cNvPr id="65549" name="Rectangle 12"/>
            <p:cNvSpPr/>
            <p:nvPr/>
          </p:nvSpPr>
          <p:spPr>
            <a:xfrm>
              <a:off x="1824" y="920"/>
              <a:ext cx="76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1600" b="1" dirty="0"/>
                <a:t>f_offset</a:t>
              </a:r>
            </a:p>
          </p:txBody>
        </p:sp>
        <p:sp>
          <p:nvSpPr>
            <p:cNvPr id="65550" name="Rectangle 13"/>
            <p:cNvSpPr/>
            <p:nvPr/>
          </p:nvSpPr>
          <p:spPr>
            <a:xfrm>
              <a:off x="1824" y="1150"/>
              <a:ext cx="76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1600" b="1" dirty="0"/>
                <a:t>f_inode</a:t>
              </a:r>
            </a:p>
          </p:txBody>
        </p:sp>
        <p:sp>
          <p:nvSpPr>
            <p:cNvPr id="65551" name="Rectangle 14"/>
            <p:cNvSpPr/>
            <p:nvPr/>
          </p:nvSpPr>
          <p:spPr>
            <a:xfrm>
              <a:off x="1824" y="1380"/>
              <a:ext cx="76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1600" b="1" dirty="0"/>
                <a:t>……</a:t>
              </a:r>
            </a:p>
          </p:txBody>
        </p:sp>
        <p:sp>
          <p:nvSpPr>
            <p:cNvPr id="65552" name="Rectangle 15"/>
            <p:cNvSpPr/>
            <p:nvPr/>
          </p:nvSpPr>
          <p:spPr>
            <a:xfrm>
              <a:off x="1824" y="2530"/>
              <a:ext cx="76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endParaRPr lang="zh-CN" altLang="zh-CN" sz="1600" b="1" dirty="0"/>
            </a:p>
          </p:txBody>
        </p:sp>
        <p:sp>
          <p:nvSpPr>
            <p:cNvPr id="65553" name="Rectangle 16"/>
            <p:cNvSpPr/>
            <p:nvPr/>
          </p:nvSpPr>
          <p:spPr>
            <a:xfrm>
              <a:off x="1824" y="690"/>
              <a:ext cx="76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endParaRPr lang="zh-CN" altLang="zh-CN" sz="1600" b="1" dirty="0"/>
            </a:p>
          </p:txBody>
        </p:sp>
        <p:sp>
          <p:nvSpPr>
            <p:cNvPr id="65554" name="Rectangle 17"/>
            <p:cNvSpPr/>
            <p:nvPr/>
          </p:nvSpPr>
          <p:spPr>
            <a:xfrm>
              <a:off x="1824" y="230"/>
              <a:ext cx="76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1600" b="1" dirty="0"/>
                <a:t>f_inode</a:t>
              </a:r>
            </a:p>
          </p:txBody>
        </p:sp>
        <p:sp>
          <p:nvSpPr>
            <p:cNvPr id="65555" name="Rectangle 18"/>
            <p:cNvSpPr/>
            <p:nvPr/>
          </p:nvSpPr>
          <p:spPr>
            <a:xfrm>
              <a:off x="1824" y="3450"/>
              <a:ext cx="76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endParaRPr lang="zh-CN" altLang="zh-CN" sz="1600" b="1" dirty="0"/>
            </a:p>
          </p:txBody>
        </p:sp>
        <p:sp>
          <p:nvSpPr>
            <p:cNvPr id="65556" name="Rectangle 19"/>
            <p:cNvSpPr/>
            <p:nvPr/>
          </p:nvSpPr>
          <p:spPr>
            <a:xfrm>
              <a:off x="1824" y="460"/>
              <a:ext cx="76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1600" b="1" dirty="0"/>
                <a:t>……</a:t>
              </a:r>
            </a:p>
          </p:txBody>
        </p:sp>
        <p:sp>
          <p:nvSpPr>
            <p:cNvPr id="65557" name="Rectangle 20"/>
            <p:cNvSpPr/>
            <p:nvPr/>
          </p:nvSpPr>
          <p:spPr>
            <a:xfrm>
              <a:off x="1824" y="1610"/>
              <a:ext cx="76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endParaRPr lang="zh-CN" altLang="zh-CN" sz="1600" b="1" dirty="0"/>
            </a:p>
          </p:txBody>
        </p:sp>
        <p:sp>
          <p:nvSpPr>
            <p:cNvPr id="65558" name="Rectangle 21"/>
            <p:cNvSpPr/>
            <p:nvPr/>
          </p:nvSpPr>
          <p:spPr>
            <a:xfrm>
              <a:off x="1824" y="0"/>
              <a:ext cx="76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1600" b="1" dirty="0"/>
                <a:t>f_offset</a:t>
              </a:r>
            </a:p>
          </p:txBody>
        </p:sp>
        <p:sp>
          <p:nvSpPr>
            <p:cNvPr id="65559" name="Line 22"/>
            <p:cNvSpPr/>
            <p:nvPr/>
          </p:nvSpPr>
          <p:spPr>
            <a:xfrm>
              <a:off x="1824" y="0"/>
              <a:ext cx="768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560" name="Line 23"/>
            <p:cNvSpPr/>
            <p:nvPr/>
          </p:nvSpPr>
          <p:spPr>
            <a:xfrm>
              <a:off x="1824" y="920"/>
              <a:ext cx="76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561" name="Line 24"/>
            <p:cNvSpPr/>
            <p:nvPr/>
          </p:nvSpPr>
          <p:spPr>
            <a:xfrm>
              <a:off x="1824" y="3680"/>
              <a:ext cx="76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562" name="Line 25"/>
            <p:cNvSpPr/>
            <p:nvPr/>
          </p:nvSpPr>
          <p:spPr>
            <a:xfrm>
              <a:off x="1824" y="4370"/>
              <a:ext cx="768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563" name="Line 26"/>
            <p:cNvSpPr/>
            <p:nvPr/>
          </p:nvSpPr>
          <p:spPr>
            <a:xfrm>
              <a:off x="1824" y="0"/>
              <a:ext cx="0" cy="437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564" name="Line 27"/>
            <p:cNvSpPr/>
            <p:nvPr/>
          </p:nvSpPr>
          <p:spPr>
            <a:xfrm>
              <a:off x="2592" y="0"/>
              <a:ext cx="0" cy="437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565" name="Line 28"/>
            <p:cNvSpPr/>
            <p:nvPr/>
          </p:nvSpPr>
          <p:spPr>
            <a:xfrm>
              <a:off x="1824" y="460"/>
              <a:ext cx="76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566" name="Line 29"/>
            <p:cNvSpPr/>
            <p:nvPr/>
          </p:nvSpPr>
          <p:spPr>
            <a:xfrm>
              <a:off x="1824" y="2760"/>
              <a:ext cx="76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567" name="Line 30"/>
            <p:cNvSpPr/>
            <p:nvPr/>
          </p:nvSpPr>
          <p:spPr>
            <a:xfrm>
              <a:off x="1824" y="230"/>
              <a:ext cx="76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568" name="Line 31"/>
            <p:cNvSpPr/>
            <p:nvPr/>
          </p:nvSpPr>
          <p:spPr>
            <a:xfrm>
              <a:off x="1824" y="690"/>
              <a:ext cx="76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569" name="Line 32"/>
            <p:cNvSpPr/>
            <p:nvPr/>
          </p:nvSpPr>
          <p:spPr>
            <a:xfrm>
              <a:off x="1824" y="1840"/>
              <a:ext cx="76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570" name="Line 33"/>
            <p:cNvSpPr/>
            <p:nvPr/>
          </p:nvSpPr>
          <p:spPr>
            <a:xfrm>
              <a:off x="1824" y="1610"/>
              <a:ext cx="76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571" name="Line 34"/>
            <p:cNvSpPr/>
            <p:nvPr/>
          </p:nvSpPr>
          <p:spPr>
            <a:xfrm>
              <a:off x="1824" y="1380"/>
              <a:ext cx="76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572" name="Line 35"/>
            <p:cNvSpPr/>
            <p:nvPr/>
          </p:nvSpPr>
          <p:spPr>
            <a:xfrm>
              <a:off x="1824" y="1150"/>
              <a:ext cx="76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573" name="Line 36"/>
            <p:cNvSpPr/>
            <p:nvPr/>
          </p:nvSpPr>
          <p:spPr>
            <a:xfrm>
              <a:off x="1824" y="2530"/>
              <a:ext cx="76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574" name="Line 37"/>
            <p:cNvSpPr/>
            <p:nvPr/>
          </p:nvSpPr>
          <p:spPr>
            <a:xfrm>
              <a:off x="1824" y="2300"/>
              <a:ext cx="76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575" name="Line 38"/>
            <p:cNvSpPr/>
            <p:nvPr/>
          </p:nvSpPr>
          <p:spPr>
            <a:xfrm>
              <a:off x="1824" y="2070"/>
              <a:ext cx="76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576" name="Line 39"/>
            <p:cNvSpPr/>
            <p:nvPr/>
          </p:nvSpPr>
          <p:spPr>
            <a:xfrm>
              <a:off x="1824" y="3450"/>
              <a:ext cx="76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577" name="Line 40"/>
            <p:cNvSpPr/>
            <p:nvPr/>
          </p:nvSpPr>
          <p:spPr>
            <a:xfrm>
              <a:off x="1824" y="3220"/>
              <a:ext cx="76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578" name="Line 41"/>
            <p:cNvSpPr/>
            <p:nvPr/>
          </p:nvSpPr>
          <p:spPr>
            <a:xfrm>
              <a:off x="1824" y="2990"/>
              <a:ext cx="76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579" name="Line 42"/>
            <p:cNvSpPr/>
            <p:nvPr/>
          </p:nvSpPr>
          <p:spPr>
            <a:xfrm>
              <a:off x="1824" y="4140"/>
              <a:ext cx="76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580" name="Line 43"/>
            <p:cNvSpPr/>
            <p:nvPr/>
          </p:nvSpPr>
          <p:spPr>
            <a:xfrm>
              <a:off x="1824" y="3910"/>
              <a:ext cx="76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581" name="Rectangle 45"/>
            <p:cNvSpPr/>
            <p:nvPr/>
          </p:nvSpPr>
          <p:spPr>
            <a:xfrm>
              <a:off x="384" y="1484"/>
              <a:ext cx="624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endParaRPr lang="zh-CN" altLang="zh-CN" sz="1600" b="1" dirty="0"/>
            </a:p>
          </p:txBody>
        </p:sp>
        <p:sp>
          <p:nvSpPr>
            <p:cNvPr id="65582" name="Rectangle 46"/>
            <p:cNvSpPr/>
            <p:nvPr/>
          </p:nvSpPr>
          <p:spPr>
            <a:xfrm>
              <a:off x="384" y="910"/>
              <a:ext cx="624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endParaRPr lang="zh-CN" altLang="zh-CN" sz="1600" b="1" dirty="0"/>
            </a:p>
          </p:txBody>
        </p:sp>
        <p:sp>
          <p:nvSpPr>
            <p:cNvPr id="65583" name="Rectangle 47"/>
            <p:cNvSpPr/>
            <p:nvPr/>
          </p:nvSpPr>
          <p:spPr>
            <a:xfrm>
              <a:off x="384" y="623"/>
              <a:ext cx="624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endParaRPr lang="zh-CN" altLang="zh-CN" sz="1600" b="1" dirty="0"/>
            </a:p>
          </p:txBody>
        </p:sp>
        <p:sp>
          <p:nvSpPr>
            <p:cNvPr id="65584" name="Rectangle 48"/>
            <p:cNvSpPr/>
            <p:nvPr/>
          </p:nvSpPr>
          <p:spPr>
            <a:xfrm>
              <a:off x="384" y="1197"/>
              <a:ext cx="624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1600" b="1" dirty="0"/>
                <a:t>fp</a:t>
              </a:r>
            </a:p>
          </p:txBody>
        </p:sp>
        <p:sp>
          <p:nvSpPr>
            <p:cNvPr id="65585" name="Rectangle 49"/>
            <p:cNvSpPr/>
            <p:nvPr/>
          </p:nvSpPr>
          <p:spPr>
            <a:xfrm>
              <a:off x="384" y="336"/>
              <a:ext cx="624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1600" b="1" dirty="0"/>
                <a:t>……</a:t>
              </a:r>
            </a:p>
          </p:txBody>
        </p:sp>
        <p:sp>
          <p:nvSpPr>
            <p:cNvPr id="65586" name="Line 50"/>
            <p:cNvSpPr/>
            <p:nvPr/>
          </p:nvSpPr>
          <p:spPr>
            <a:xfrm>
              <a:off x="384" y="336"/>
              <a:ext cx="62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587" name="Line 51"/>
            <p:cNvSpPr/>
            <p:nvPr/>
          </p:nvSpPr>
          <p:spPr>
            <a:xfrm>
              <a:off x="384" y="1197"/>
              <a:ext cx="62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588" name="Line 52"/>
            <p:cNvSpPr/>
            <p:nvPr/>
          </p:nvSpPr>
          <p:spPr>
            <a:xfrm>
              <a:off x="384" y="1771"/>
              <a:ext cx="624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589" name="Line 53"/>
            <p:cNvSpPr/>
            <p:nvPr/>
          </p:nvSpPr>
          <p:spPr>
            <a:xfrm>
              <a:off x="384" y="336"/>
              <a:ext cx="0" cy="861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590" name="Line 54"/>
            <p:cNvSpPr/>
            <p:nvPr/>
          </p:nvSpPr>
          <p:spPr>
            <a:xfrm>
              <a:off x="1008" y="336"/>
              <a:ext cx="0" cy="1435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591" name="Line 55"/>
            <p:cNvSpPr/>
            <p:nvPr/>
          </p:nvSpPr>
          <p:spPr>
            <a:xfrm>
              <a:off x="384" y="1197"/>
              <a:ext cx="0" cy="574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592" name="Line 56"/>
            <p:cNvSpPr/>
            <p:nvPr/>
          </p:nvSpPr>
          <p:spPr>
            <a:xfrm>
              <a:off x="384" y="623"/>
              <a:ext cx="62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593" name="Line 57"/>
            <p:cNvSpPr/>
            <p:nvPr/>
          </p:nvSpPr>
          <p:spPr>
            <a:xfrm>
              <a:off x="384" y="910"/>
              <a:ext cx="62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594" name="Line 58"/>
            <p:cNvSpPr/>
            <p:nvPr/>
          </p:nvSpPr>
          <p:spPr>
            <a:xfrm>
              <a:off x="384" y="1484"/>
              <a:ext cx="62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595" name="Rectangle 60"/>
            <p:cNvSpPr/>
            <p:nvPr/>
          </p:nvSpPr>
          <p:spPr>
            <a:xfrm>
              <a:off x="384" y="3595"/>
              <a:ext cx="624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endParaRPr lang="zh-CN" altLang="zh-CN" sz="1600" b="1" dirty="0"/>
            </a:p>
          </p:txBody>
        </p:sp>
        <p:sp>
          <p:nvSpPr>
            <p:cNvPr id="65596" name="Rectangle 61"/>
            <p:cNvSpPr/>
            <p:nvPr/>
          </p:nvSpPr>
          <p:spPr>
            <a:xfrm>
              <a:off x="384" y="3308"/>
              <a:ext cx="624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endParaRPr lang="zh-CN" altLang="zh-CN" sz="1600" b="1" dirty="0"/>
            </a:p>
          </p:txBody>
        </p:sp>
        <p:sp>
          <p:nvSpPr>
            <p:cNvPr id="65597" name="Rectangle 62"/>
            <p:cNvSpPr/>
            <p:nvPr/>
          </p:nvSpPr>
          <p:spPr>
            <a:xfrm>
              <a:off x="384" y="3021"/>
              <a:ext cx="624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endParaRPr lang="zh-CN" altLang="zh-CN" sz="1600" b="1" dirty="0"/>
            </a:p>
          </p:txBody>
        </p:sp>
        <p:sp>
          <p:nvSpPr>
            <p:cNvPr id="65598" name="Rectangle 63"/>
            <p:cNvSpPr/>
            <p:nvPr/>
          </p:nvSpPr>
          <p:spPr>
            <a:xfrm>
              <a:off x="384" y="2447"/>
              <a:ext cx="624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1600" b="1" dirty="0"/>
                <a:t>……</a:t>
              </a:r>
            </a:p>
          </p:txBody>
        </p:sp>
        <p:sp>
          <p:nvSpPr>
            <p:cNvPr id="65599" name="Rectangle 64"/>
            <p:cNvSpPr/>
            <p:nvPr/>
          </p:nvSpPr>
          <p:spPr>
            <a:xfrm>
              <a:off x="384" y="2734"/>
              <a:ext cx="624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1600" b="1" dirty="0"/>
                <a:t>fp</a:t>
              </a:r>
            </a:p>
          </p:txBody>
        </p:sp>
        <p:sp>
          <p:nvSpPr>
            <p:cNvPr id="65600" name="Rectangle 65"/>
            <p:cNvSpPr/>
            <p:nvPr/>
          </p:nvSpPr>
          <p:spPr>
            <a:xfrm>
              <a:off x="384" y="2160"/>
              <a:ext cx="624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endParaRPr lang="zh-CN" altLang="zh-CN" sz="1600" b="1" dirty="0"/>
            </a:p>
          </p:txBody>
        </p:sp>
        <p:sp>
          <p:nvSpPr>
            <p:cNvPr id="65601" name="Line 66"/>
            <p:cNvSpPr/>
            <p:nvPr/>
          </p:nvSpPr>
          <p:spPr>
            <a:xfrm>
              <a:off x="384" y="2160"/>
              <a:ext cx="62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602" name="Line 67"/>
            <p:cNvSpPr/>
            <p:nvPr/>
          </p:nvSpPr>
          <p:spPr>
            <a:xfrm>
              <a:off x="384" y="2734"/>
              <a:ext cx="62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603" name="Line 68"/>
            <p:cNvSpPr/>
            <p:nvPr/>
          </p:nvSpPr>
          <p:spPr>
            <a:xfrm>
              <a:off x="384" y="3882"/>
              <a:ext cx="624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604" name="Line 69"/>
            <p:cNvSpPr/>
            <p:nvPr/>
          </p:nvSpPr>
          <p:spPr>
            <a:xfrm>
              <a:off x="384" y="2160"/>
              <a:ext cx="0" cy="57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605" name="Line 70"/>
            <p:cNvSpPr/>
            <p:nvPr/>
          </p:nvSpPr>
          <p:spPr>
            <a:xfrm>
              <a:off x="1008" y="2160"/>
              <a:ext cx="0" cy="172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606" name="Line 71"/>
            <p:cNvSpPr/>
            <p:nvPr/>
          </p:nvSpPr>
          <p:spPr>
            <a:xfrm>
              <a:off x="384" y="2734"/>
              <a:ext cx="0" cy="1148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607" name="Line 72"/>
            <p:cNvSpPr/>
            <p:nvPr/>
          </p:nvSpPr>
          <p:spPr>
            <a:xfrm>
              <a:off x="384" y="2447"/>
              <a:ext cx="62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608" name="Line 73"/>
            <p:cNvSpPr/>
            <p:nvPr/>
          </p:nvSpPr>
          <p:spPr>
            <a:xfrm>
              <a:off x="384" y="3021"/>
              <a:ext cx="62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609" name="Line 74"/>
            <p:cNvSpPr/>
            <p:nvPr/>
          </p:nvSpPr>
          <p:spPr>
            <a:xfrm>
              <a:off x="384" y="3308"/>
              <a:ext cx="62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610" name="Line 75"/>
            <p:cNvSpPr/>
            <p:nvPr/>
          </p:nvSpPr>
          <p:spPr>
            <a:xfrm>
              <a:off x="384" y="3595"/>
              <a:ext cx="62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611" name="Line 76"/>
            <p:cNvSpPr/>
            <p:nvPr/>
          </p:nvSpPr>
          <p:spPr>
            <a:xfrm flipV="1">
              <a:off x="912" y="0"/>
              <a:ext cx="912" cy="81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5612" name="Line 77"/>
            <p:cNvSpPr/>
            <p:nvPr/>
          </p:nvSpPr>
          <p:spPr>
            <a:xfrm flipV="1">
              <a:off x="912" y="1008"/>
              <a:ext cx="912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5613" name="Line 78"/>
            <p:cNvSpPr/>
            <p:nvPr/>
          </p:nvSpPr>
          <p:spPr>
            <a:xfrm>
              <a:off x="936" y="1632"/>
              <a:ext cx="936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5614" name="Line 79"/>
            <p:cNvSpPr/>
            <p:nvPr/>
          </p:nvSpPr>
          <p:spPr>
            <a:xfrm>
              <a:off x="960" y="2400"/>
              <a:ext cx="912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5615" name="Line 80"/>
            <p:cNvSpPr/>
            <p:nvPr/>
          </p:nvSpPr>
          <p:spPr>
            <a:xfrm>
              <a:off x="960" y="3072"/>
              <a:ext cx="864" cy="6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5616" name="Line 81"/>
            <p:cNvSpPr/>
            <p:nvPr/>
          </p:nvSpPr>
          <p:spPr>
            <a:xfrm>
              <a:off x="960" y="3744"/>
              <a:ext cx="864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5617" name="Rectangle 83"/>
            <p:cNvSpPr/>
            <p:nvPr/>
          </p:nvSpPr>
          <p:spPr>
            <a:xfrm>
              <a:off x="3120" y="2963"/>
              <a:ext cx="864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1600" b="1" dirty="0"/>
                <a:t>……</a:t>
              </a:r>
            </a:p>
          </p:txBody>
        </p:sp>
        <p:sp>
          <p:nvSpPr>
            <p:cNvPr id="65618" name="Rectangle 84"/>
            <p:cNvSpPr/>
            <p:nvPr/>
          </p:nvSpPr>
          <p:spPr>
            <a:xfrm>
              <a:off x="3120" y="2733"/>
              <a:ext cx="864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zh-CN" altLang="en-US" sz="1600" b="1" dirty="0"/>
                <a:t>内存</a:t>
              </a:r>
              <a:r>
                <a:rPr lang="en-US" altLang="zh-CN" sz="1600" b="1" dirty="0"/>
                <a:t>x</a:t>
              </a:r>
              <a:r>
                <a:rPr lang="zh-CN" altLang="en-US" sz="1600" b="1" dirty="0"/>
                <a:t>节点</a:t>
              </a:r>
            </a:p>
          </p:txBody>
        </p:sp>
        <p:sp>
          <p:nvSpPr>
            <p:cNvPr id="65619" name="Rectangle 85"/>
            <p:cNvSpPr/>
            <p:nvPr/>
          </p:nvSpPr>
          <p:spPr>
            <a:xfrm>
              <a:off x="3120" y="2034"/>
              <a:ext cx="864" cy="33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zh-CN" altLang="en-US" sz="1600" b="1" dirty="0"/>
                <a:t>内存</a:t>
              </a:r>
              <a:r>
                <a:rPr lang="en-US" altLang="zh-CN" sz="1600" b="1" dirty="0"/>
                <a:t>k</a:t>
              </a:r>
              <a:r>
                <a:rPr lang="zh-CN" altLang="en-US" sz="1600" b="1" dirty="0"/>
                <a:t>节点</a:t>
              </a:r>
            </a:p>
          </p:txBody>
        </p:sp>
        <p:sp>
          <p:nvSpPr>
            <p:cNvPr id="65620" name="Rectangle 86"/>
            <p:cNvSpPr/>
            <p:nvPr/>
          </p:nvSpPr>
          <p:spPr>
            <a:xfrm>
              <a:off x="3120" y="1336"/>
              <a:ext cx="864" cy="33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zh-CN" altLang="en-US" sz="1600" b="1" dirty="0"/>
                <a:t>内存</a:t>
              </a:r>
              <a:r>
                <a:rPr lang="en-US" altLang="zh-CN" sz="1600" b="1" dirty="0"/>
                <a:t>j</a:t>
              </a:r>
              <a:r>
                <a:rPr lang="zh-CN" altLang="en-US" sz="1600" b="1" dirty="0"/>
                <a:t>节点</a:t>
              </a:r>
            </a:p>
          </p:txBody>
        </p:sp>
        <p:sp>
          <p:nvSpPr>
            <p:cNvPr id="65621" name="Rectangle 87"/>
            <p:cNvSpPr/>
            <p:nvPr/>
          </p:nvSpPr>
          <p:spPr>
            <a:xfrm>
              <a:off x="3120" y="637"/>
              <a:ext cx="864" cy="33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zh-CN" altLang="en-US" sz="1600" b="1" dirty="0"/>
                <a:t>内存</a:t>
              </a:r>
              <a:r>
                <a:rPr lang="en-US" altLang="zh-CN" sz="1600" b="1" dirty="0"/>
                <a:t>I</a:t>
              </a:r>
              <a:r>
                <a:rPr lang="zh-CN" altLang="en-US" sz="1600" b="1" dirty="0"/>
                <a:t>节点 </a:t>
              </a:r>
            </a:p>
          </p:txBody>
        </p:sp>
        <p:sp>
          <p:nvSpPr>
            <p:cNvPr id="65622" name="Rectangle 88"/>
            <p:cNvSpPr/>
            <p:nvPr/>
          </p:nvSpPr>
          <p:spPr>
            <a:xfrm>
              <a:off x="3120" y="2373"/>
              <a:ext cx="864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1600" b="1" dirty="0"/>
                <a:t>……</a:t>
              </a:r>
            </a:p>
          </p:txBody>
        </p:sp>
        <p:sp>
          <p:nvSpPr>
            <p:cNvPr id="65623" name="Rectangle 89"/>
            <p:cNvSpPr/>
            <p:nvPr/>
          </p:nvSpPr>
          <p:spPr>
            <a:xfrm>
              <a:off x="3120" y="1675"/>
              <a:ext cx="864" cy="35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1600" b="1" dirty="0"/>
                <a:t>……</a:t>
              </a:r>
            </a:p>
          </p:txBody>
        </p:sp>
        <p:sp>
          <p:nvSpPr>
            <p:cNvPr id="65624" name="Rectangle 90"/>
            <p:cNvSpPr/>
            <p:nvPr/>
          </p:nvSpPr>
          <p:spPr>
            <a:xfrm>
              <a:off x="3120" y="976"/>
              <a:ext cx="864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1600" b="1" dirty="0"/>
                <a:t>……</a:t>
              </a:r>
            </a:p>
          </p:txBody>
        </p:sp>
        <p:sp>
          <p:nvSpPr>
            <p:cNvPr id="65625" name="Rectangle 91"/>
            <p:cNvSpPr/>
            <p:nvPr/>
          </p:nvSpPr>
          <p:spPr>
            <a:xfrm>
              <a:off x="3120" y="288"/>
              <a:ext cx="864" cy="34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1600" b="1" dirty="0"/>
                <a:t>……</a:t>
              </a:r>
            </a:p>
          </p:txBody>
        </p:sp>
        <p:sp>
          <p:nvSpPr>
            <p:cNvPr id="65626" name="Line 92"/>
            <p:cNvSpPr/>
            <p:nvPr/>
          </p:nvSpPr>
          <p:spPr>
            <a:xfrm>
              <a:off x="3120" y="288"/>
              <a:ext cx="864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627" name="Line 93"/>
            <p:cNvSpPr/>
            <p:nvPr/>
          </p:nvSpPr>
          <p:spPr>
            <a:xfrm>
              <a:off x="3120" y="976"/>
              <a:ext cx="86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628" name="Line 94"/>
            <p:cNvSpPr/>
            <p:nvPr/>
          </p:nvSpPr>
          <p:spPr>
            <a:xfrm>
              <a:off x="3120" y="1675"/>
              <a:ext cx="86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629" name="Line 95"/>
            <p:cNvSpPr/>
            <p:nvPr/>
          </p:nvSpPr>
          <p:spPr>
            <a:xfrm>
              <a:off x="3120" y="2373"/>
              <a:ext cx="86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630" name="Line 96"/>
            <p:cNvSpPr/>
            <p:nvPr/>
          </p:nvSpPr>
          <p:spPr>
            <a:xfrm>
              <a:off x="3120" y="3193"/>
              <a:ext cx="864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631" name="Line 97"/>
            <p:cNvSpPr/>
            <p:nvPr/>
          </p:nvSpPr>
          <p:spPr>
            <a:xfrm>
              <a:off x="3120" y="288"/>
              <a:ext cx="0" cy="2905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632" name="Line 98"/>
            <p:cNvSpPr/>
            <p:nvPr/>
          </p:nvSpPr>
          <p:spPr>
            <a:xfrm>
              <a:off x="3984" y="288"/>
              <a:ext cx="0" cy="2905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633" name="Line 99"/>
            <p:cNvSpPr/>
            <p:nvPr/>
          </p:nvSpPr>
          <p:spPr>
            <a:xfrm>
              <a:off x="3120" y="637"/>
              <a:ext cx="86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634" name="Line 100"/>
            <p:cNvSpPr/>
            <p:nvPr/>
          </p:nvSpPr>
          <p:spPr>
            <a:xfrm>
              <a:off x="3120" y="1336"/>
              <a:ext cx="86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635" name="Line 101"/>
            <p:cNvSpPr/>
            <p:nvPr/>
          </p:nvSpPr>
          <p:spPr>
            <a:xfrm>
              <a:off x="3120" y="2034"/>
              <a:ext cx="86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636" name="Line 102"/>
            <p:cNvSpPr/>
            <p:nvPr/>
          </p:nvSpPr>
          <p:spPr>
            <a:xfrm>
              <a:off x="3120" y="2733"/>
              <a:ext cx="86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637" name="Line 103"/>
            <p:cNvSpPr/>
            <p:nvPr/>
          </p:nvSpPr>
          <p:spPr>
            <a:xfrm>
              <a:off x="3120" y="2963"/>
              <a:ext cx="86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638" name="Text Box 104"/>
            <p:cNvSpPr txBox="1"/>
            <p:nvPr/>
          </p:nvSpPr>
          <p:spPr>
            <a:xfrm>
              <a:off x="3072" y="0"/>
              <a:ext cx="1104" cy="26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600" b="1" dirty="0">
                  <a:ea typeface="宋体" panose="02010600030101010101" pitchFamily="2" charset="-122"/>
                </a:rPr>
                <a:t>struct inode</a:t>
              </a:r>
            </a:p>
          </p:txBody>
        </p:sp>
        <p:sp>
          <p:nvSpPr>
            <p:cNvPr id="65639" name="Rectangle 106"/>
            <p:cNvSpPr/>
            <p:nvPr/>
          </p:nvSpPr>
          <p:spPr>
            <a:xfrm>
              <a:off x="4800" y="1668"/>
              <a:ext cx="528" cy="326"/>
            </a:xfrm>
            <a:prstGeom prst="rect">
              <a:avLst/>
            </a:prstGeom>
            <a:solidFill>
              <a:schemeClr val="hlink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endParaRPr lang="zh-CN" altLang="zh-CN" sz="1600" b="1" dirty="0"/>
            </a:p>
          </p:txBody>
        </p:sp>
        <p:sp>
          <p:nvSpPr>
            <p:cNvPr id="65640" name="Rectangle 107"/>
            <p:cNvSpPr/>
            <p:nvPr/>
          </p:nvSpPr>
          <p:spPr>
            <a:xfrm>
              <a:off x="4800" y="690"/>
              <a:ext cx="528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endParaRPr lang="zh-CN" altLang="zh-CN" sz="1600" b="1" dirty="0"/>
            </a:p>
          </p:txBody>
        </p:sp>
        <p:sp>
          <p:nvSpPr>
            <p:cNvPr id="65641" name="Rectangle 108"/>
            <p:cNvSpPr/>
            <p:nvPr/>
          </p:nvSpPr>
          <p:spPr>
            <a:xfrm>
              <a:off x="4800" y="3994"/>
              <a:ext cx="528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endParaRPr lang="zh-CN" altLang="zh-CN" sz="1600" b="1" dirty="0"/>
            </a:p>
          </p:txBody>
        </p:sp>
        <p:sp>
          <p:nvSpPr>
            <p:cNvPr id="65642" name="Rectangle 109"/>
            <p:cNvSpPr/>
            <p:nvPr/>
          </p:nvSpPr>
          <p:spPr>
            <a:xfrm>
              <a:off x="4800" y="3668"/>
              <a:ext cx="528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endParaRPr lang="zh-CN" altLang="zh-CN" sz="1600" b="1" dirty="0"/>
            </a:p>
          </p:txBody>
        </p:sp>
        <p:sp>
          <p:nvSpPr>
            <p:cNvPr id="65643" name="Rectangle 110"/>
            <p:cNvSpPr/>
            <p:nvPr/>
          </p:nvSpPr>
          <p:spPr>
            <a:xfrm>
              <a:off x="4800" y="3342"/>
              <a:ext cx="528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endParaRPr lang="zh-CN" altLang="zh-CN" sz="1600" b="1" dirty="0"/>
            </a:p>
          </p:txBody>
        </p:sp>
        <p:sp>
          <p:nvSpPr>
            <p:cNvPr id="65644" name="Rectangle 111"/>
            <p:cNvSpPr/>
            <p:nvPr/>
          </p:nvSpPr>
          <p:spPr>
            <a:xfrm>
              <a:off x="4800" y="3016"/>
              <a:ext cx="528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1600" b="1" dirty="0"/>
                <a:t>……</a:t>
              </a:r>
            </a:p>
          </p:txBody>
        </p:sp>
        <p:sp>
          <p:nvSpPr>
            <p:cNvPr id="65645" name="Rectangle 112"/>
            <p:cNvSpPr/>
            <p:nvPr/>
          </p:nvSpPr>
          <p:spPr>
            <a:xfrm>
              <a:off x="4800" y="2320"/>
              <a:ext cx="528" cy="37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endParaRPr lang="zh-CN" altLang="zh-CN" sz="1600" b="1" dirty="0"/>
            </a:p>
          </p:txBody>
        </p:sp>
        <p:sp>
          <p:nvSpPr>
            <p:cNvPr id="65646" name="Rectangle 113"/>
            <p:cNvSpPr/>
            <p:nvPr/>
          </p:nvSpPr>
          <p:spPr>
            <a:xfrm>
              <a:off x="4800" y="1342"/>
              <a:ext cx="528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1600" b="1" dirty="0"/>
                <a:t>……</a:t>
              </a:r>
            </a:p>
          </p:txBody>
        </p:sp>
        <p:sp>
          <p:nvSpPr>
            <p:cNvPr id="65647" name="Rectangle 114"/>
            <p:cNvSpPr/>
            <p:nvPr/>
          </p:nvSpPr>
          <p:spPr>
            <a:xfrm>
              <a:off x="4800" y="364"/>
              <a:ext cx="528" cy="32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endParaRPr lang="zh-CN" altLang="zh-CN" sz="1600" b="1" dirty="0"/>
            </a:p>
          </p:txBody>
        </p:sp>
        <p:sp>
          <p:nvSpPr>
            <p:cNvPr id="65648" name="Rectangle 115"/>
            <p:cNvSpPr/>
            <p:nvPr/>
          </p:nvSpPr>
          <p:spPr>
            <a:xfrm>
              <a:off x="4800" y="2690"/>
              <a:ext cx="528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endParaRPr lang="zh-CN" altLang="zh-CN" sz="1600" b="1" dirty="0"/>
            </a:p>
          </p:txBody>
        </p:sp>
        <p:sp>
          <p:nvSpPr>
            <p:cNvPr id="65649" name="Rectangle 116"/>
            <p:cNvSpPr/>
            <p:nvPr/>
          </p:nvSpPr>
          <p:spPr>
            <a:xfrm>
              <a:off x="4800" y="1994"/>
              <a:ext cx="528" cy="326"/>
            </a:xfrm>
            <a:prstGeom prst="rect">
              <a:avLst/>
            </a:prstGeom>
            <a:solidFill>
              <a:schemeClr val="hlink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endParaRPr lang="zh-CN" altLang="zh-CN" sz="1600" b="1" dirty="0"/>
            </a:p>
          </p:txBody>
        </p:sp>
        <p:sp>
          <p:nvSpPr>
            <p:cNvPr id="65650" name="Rectangle 117"/>
            <p:cNvSpPr/>
            <p:nvPr/>
          </p:nvSpPr>
          <p:spPr>
            <a:xfrm>
              <a:off x="4800" y="1016"/>
              <a:ext cx="528" cy="32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endParaRPr lang="zh-CN" altLang="zh-CN" sz="1600" b="1" dirty="0"/>
            </a:p>
          </p:txBody>
        </p:sp>
        <p:sp>
          <p:nvSpPr>
            <p:cNvPr id="65651" name="Rectangle 118"/>
            <p:cNvSpPr/>
            <p:nvPr/>
          </p:nvSpPr>
          <p:spPr>
            <a:xfrm>
              <a:off x="4800" y="38"/>
              <a:ext cx="528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endParaRPr lang="zh-CN" altLang="zh-CN" sz="1600" b="1" dirty="0"/>
            </a:p>
          </p:txBody>
        </p:sp>
        <p:sp>
          <p:nvSpPr>
            <p:cNvPr id="65652" name="Line 119"/>
            <p:cNvSpPr/>
            <p:nvPr/>
          </p:nvSpPr>
          <p:spPr>
            <a:xfrm>
              <a:off x="4800" y="38"/>
              <a:ext cx="528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653" name="Line 120"/>
            <p:cNvSpPr/>
            <p:nvPr/>
          </p:nvSpPr>
          <p:spPr>
            <a:xfrm>
              <a:off x="4800" y="1016"/>
              <a:ext cx="52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654" name="Line 121"/>
            <p:cNvSpPr/>
            <p:nvPr/>
          </p:nvSpPr>
          <p:spPr>
            <a:xfrm>
              <a:off x="4800" y="1994"/>
              <a:ext cx="52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655" name="Line 122"/>
            <p:cNvSpPr/>
            <p:nvPr/>
          </p:nvSpPr>
          <p:spPr>
            <a:xfrm>
              <a:off x="4800" y="2690"/>
              <a:ext cx="52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656" name="Line 123"/>
            <p:cNvSpPr/>
            <p:nvPr/>
          </p:nvSpPr>
          <p:spPr>
            <a:xfrm>
              <a:off x="4800" y="4320"/>
              <a:ext cx="528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657" name="Line 124"/>
            <p:cNvSpPr/>
            <p:nvPr/>
          </p:nvSpPr>
          <p:spPr>
            <a:xfrm>
              <a:off x="5328" y="38"/>
              <a:ext cx="0" cy="428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658" name="Line 125"/>
            <p:cNvSpPr/>
            <p:nvPr/>
          </p:nvSpPr>
          <p:spPr>
            <a:xfrm>
              <a:off x="4800" y="1016"/>
              <a:ext cx="0" cy="97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659" name="Line 126"/>
            <p:cNvSpPr/>
            <p:nvPr/>
          </p:nvSpPr>
          <p:spPr>
            <a:xfrm>
              <a:off x="4800" y="38"/>
              <a:ext cx="0" cy="978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660" name="Line 127"/>
            <p:cNvSpPr/>
            <p:nvPr/>
          </p:nvSpPr>
          <p:spPr>
            <a:xfrm>
              <a:off x="4800" y="1994"/>
              <a:ext cx="0" cy="2326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661" name="Line 128"/>
            <p:cNvSpPr/>
            <p:nvPr/>
          </p:nvSpPr>
          <p:spPr>
            <a:xfrm>
              <a:off x="4800" y="364"/>
              <a:ext cx="52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662" name="Line 129"/>
            <p:cNvSpPr/>
            <p:nvPr/>
          </p:nvSpPr>
          <p:spPr>
            <a:xfrm>
              <a:off x="4800" y="1342"/>
              <a:ext cx="52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663" name="Line 130"/>
            <p:cNvSpPr/>
            <p:nvPr/>
          </p:nvSpPr>
          <p:spPr>
            <a:xfrm>
              <a:off x="4800" y="2320"/>
              <a:ext cx="52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664" name="Line 131"/>
            <p:cNvSpPr/>
            <p:nvPr/>
          </p:nvSpPr>
          <p:spPr>
            <a:xfrm>
              <a:off x="4800" y="3016"/>
              <a:ext cx="52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665" name="Line 132"/>
            <p:cNvSpPr/>
            <p:nvPr/>
          </p:nvSpPr>
          <p:spPr>
            <a:xfrm>
              <a:off x="4800" y="3342"/>
              <a:ext cx="52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666" name="Line 133"/>
            <p:cNvSpPr/>
            <p:nvPr/>
          </p:nvSpPr>
          <p:spPr>
            <a:xfrm>
              <a:off x="4800" y="3668"/>
              <a:ext cx="52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667" name="Line 134"/>
            <p:cNvSpPr/>
            <p:nvPr/>
          </p:nvSpPr>
          <p:spPr>
            <a:xfrm>
              <a:off x="4800" y="3994"/>
              <a:ext cx="52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668" name="Line 135"/>
            <p:cNvSpPr/>
            <p:nvPr/>
          </p:nvSpPr>
          <p:spPr>
            <a:xfrm>
              <a:off x="4800" y="690"/>
              <a:ext cx="52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669" name="Line 136"/>
            <p:cNvSpPr/>
            <p:nvPr/>
          </p:nvSpPr>
          <p:spPr>
            <a:xfrm>
              <a:off x="4800" y="1668"/>
              <a:ext cx="52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670" name="Line 137"/>
            <p:cNvSpPr/>
            <p:nvPr/>
          </p:nvSpPr>
          <p:spPr>
            <a:xfrm>
              <a:off x="2592" y="336"/>
              <a:ext cx="528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5671" name="Line 138"/>
            <p:cNvSpPr/>
            <p:nvPr/>
          </p:nvSpPr>
          <p:spPr>
            <a:xfrm flipV="1">
              <a:off x="2592" y="912"/>
              <a:ext cx="528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5672" name="Line 139"/>
            <p:cNvSpPr/>
            <p:nvPr/>
          </p:nvSpPr>
          <p:spPr>
            <a:xfrm flipV="1">
              <a:off x="2592" y="1824"/>
              <a:ext cx="528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5673" name="Line 140"/>
            <p:cNvSpPr/>
            <p:nvPr/>
          </p:nvSpPr>
          <p:spPr>
            <a:xfrm flipV="1">
              <a:off x="2592" y="2592"/>
              <a:ext cx="528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5674" name="Line 141"/>
            <p:cNvSpPr/>
            <p:nvPr/>
          </p:nvSpPr>
          <p:spPr>
            <a:xfrm flipV="1">
              <a:off x="2592" y="2880"/>
              <a:ext cx="528" cy="115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5675" name="Line 142"/>
            <p:cNvSpPr/>
            <p:nvPr/>
          </p:nvSpPr>
          <p:spPr>
            <a:xfrm flipV="1">
              <a:off x="3984" y="528"/>
              <a:ext cx="816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5676" name="Line 143"/>
            <p:cNvSpPr/>
            <p:nvPr/>
          </p:nvSpPr>
          <p:spPr>
            <a:xfrm>
              <a:off x="3984" y="912"/>
              <a:ext cx="816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5677" name="Line 144"/>
            <p:cNvSpPr/>
            <p:nvPr/>
          </p:nvSpPr>
          <p:spPr>
            <a:xfrm flipV="1">
              <a:off x="3984" y="1872"/>
              <a:ext cx="816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5678" name="Line 145"/>
            <p:cNvSpPr/>
            <p:nvPr/>
          </p:nvSpPr>
          <p:spPr>
            <a:xfrm>
              <a:off x="3984" y="2208"/>
              <a:ext cx="816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5679" name="Rectangle 147"/>
            <p:cNvSpPr/>
            <p:nvPr/>
          </p:nvSpPr>
          <p:spPr>
            <a:xfrm>
              <a:off x="3072" y="3974"/>
              <a:ext cx="1152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zh-CN" altLang="en-US" sz="1600" b="1" dirty="0"/>
                <a:t>空闲块栈</a:t>
              </a:r>
            </a:p>
          </p:txBody>
        </p:sp>
        <p:sp>
          <p:nvSpPr>
            <p:cNvPr id="65680" name="Rectangle 148"/>
            <p:cNvSpPr/>
            <p:nvPr/>
          </p:nvSpPr>
          <p:spPr>
            <a:xfrm>
              <a:off x="3072" y="3725"/>
              <a:ext cx="1152" cy="24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1600" b="1" dirty="0"/>
                <a:t>…………</a:t>
              </a:r>
            </a:p>
          </p:txBody>
        </p:sp>
        <p:sp>
          <p:nvSpPr>
            <p:cNvPr id="65681" name="Rectangle 149"/>
            <p:cNvSpPr/>
            <p:nvPr/>
          </p:nvSpPr>
          <p:spPr>
            <a:xfrm>
              <a:off x="3072" y="3476"/>
              <a:ext cx="1152" cy="24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zh-CN" altLang="en-US" sz="1600" b="1" dirty="0"/>
                <a:t>空闲</a:t>
              </a:r>
              <a:r>
                <a:rPr lang="en-US" altLang="zh-CN" sz="1600" b="1" dirty="0"/>
                <a:t>I</a:t>
              </a:r>
              <a:r>
                <a:rPr lang="zh-CN" altLang="en-US" sz="1600" b="1" dirty="0"/>
                <a:t>节点栈</a:t>
              </a:r>
            </a:p>
          </p:txBody>
        </p:sp>
        <p:sp>
          <p:nvSpPr>
            <p:cNvPr id="65682" name="Line 150"/>
            <p:cNvSpPr/>
            <p:nvPr/>
          </p:nvSpPr>
          <p:spPr>
            <a:xfrm>
              <a:off x="3072" y="3476"/>
              <a:ext cx="115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683" name="Line 151"/>
            <p:cNvSpPr/>
            <p:nvPr/>
          </p:nvSpPr>
          <p:spPr>
            <a:xfrm>
              <a:off x="3072" y="3725"/>
              <a:ext cx="115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684" name="Line 152"/>
            <p:cNvSpPr/>
            <p:nvPr/>
          </p:nvSpPr>
          <p:spPr>
            <a:xfrm>
              <a:off x="3072" y="3974"/>
              <a:ext cx="115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685" name="Line 153"/>
            <p:cNvSpPr/>
            <p:nvPr/>
          </p:nvSpPr>
          <p:spPr>
            <a:xfrm>
              <a:off x="3072" y="4320"/>
              <a:ext cx="115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686" name="Line 154"/>
            <p:cNvSpPr/>
            <p:nvPr/>
          </p:nvSpPr>
          <p:spPr>
            <a:xfrm>
              <a:off x="3072" y="3476"/>
              <a:ext cx="0" cy="844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687" name="Line 155"/>
            <p:cNvSpPr/>
            <p:nvPr/>
          </p:nvSpPr>
          <p:spPr>
            <a:xfrm>
              <a:off x="4224" y="3476"/>
              <a:ext cx="0" cy="844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688" name="AutoShape 156"/>
            <p:cNvSpPr/>
            <p:nvPr/>
          </p:nvSpPr>
          <p:spPr>
            <a:xfrm>
              <a:off x="5376" y="48"/>
              <a:ext cx="192" cy="2640"/>
            </a:xfrm>
            <a:prstGeom prst="rightBrace">
              <a:avLst>
                <a:gd name="adj1" fmla="val 114583"/>
                <a:gd name="adj2" fmla="val 5037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65689" name="AutoShape 157"/>
            <p:cNvSpPr/>
            <p:nvPr/>
          </p:nvSpPr>
          <p:spPr>
            <a:xfrm>
              <a:off x="5376" y="2736"/>
              <a:ext cx="240" cy="912"/>
            </a:xfrm>
            <a:prstGeom prst="rightBrace">
              <a:avLst>
                <a:gd name="adj1" fmla="val 31666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65690" name="Line 158"/>
            <p:cNvSpPr/>
            <p:nvPr/>
          </p:nvSpPr>
          <p:spPr>
            <a:xfrm flipH="1" flipV="1">
              <a:off x="4224" y="3504"/>
              <a:ext cx="576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5691" name="Line 159"/>
            <p:cNvSpPr/>
            <p:nvPr/>
          </p:nvSpPr>
          <p:spPr>
            <a:xfrm flipH="1">
              <a:off x="4224" y="3984"/>
              <a:ext cx="576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5692" name="Text Box 160"/>
            <p:cNvSpPr txBox="1"/>
            <p:nvPr/>
          </p:nvSpPr>
          <p:spPr>
            <a:xfrm>
              <a:off x="3120" y="3216"/>
              <a:ext cx="1008" cy="26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600" b="1" dirty="0">
                  <a:ea typeface="宋体" panose="02010600030101010101" pitchFamily="2" charset="-122"/>
                </a:rPr>
                <a:t>struct filsys</a:t>
              </a:r>
            </a:p>
          </p:txBody>
        </p:sp>
        <p:sp>
          <p:nvSpPr>
            <p:cNvPr id="65693" name="Text Box 161"/>
            <p:cNvSpPr txBox="1"/>
            <p:nvPr/>
          </p:nvSpPr>
          <p:spPr>
            <a:xfrm>
              <a:off x="4224" y="2879"/>
              <a:ext cx="576" cy="45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600" b="1" dirty="0">
                  <a:ea typeface="宋体" panose="02010600030101010101" pitchFamily="2" charset="-122"/>
                </a:rPr>
                <a:t>struct inode</a:t>
              </a:r>
            </a:p>
          </p:txBody>
        </p:sp>
        <p:sp>
          <p:nvSpPr>
            <p:cNvPr id="65694" name="Text Box 162"/>
            <p:cNvSpPr txBox="1"/>
            <p:nvPr/>
          </p:nvSpPr>
          <p:spPr>
            <a:xfrm>
              <a:off x="144" y="0"/>
              <a:ext cx="1104" cy="26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600" b="1" dirty="0">
                  <a:ea typeface="宋体" panose="02010600030101010101" pitchFamily="2" charset="-122"/>
                </a:rPr>
                <a:t>struct user</a:t>
              </a:r>
            </a:p>
          </p:txBody>
        </p:sp>
        <p:sp>
          <p:nvSpPr>
            <p:cNvPr id="65695" name="Text Box 163"/>
            <p:cNvSpPr txBox="1"/>
            <p:nvPr/>
          </p:nvSpPr>
          <p:spPr>
            <a:xfrm>
              <a:off x="1248" y="144"/>
              <a:ext cx="624" cy="45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600" b="1" dirty="0">
                  <a:ea typeface="宋体" panose="02010600030101010101" pitchFamily="2" charset="-122"/>
                </a:rPr>
                <a:t>struct file</a:t>
              </a:r>
            </a:p>
          </p:txBody>
        </p:sp>
      </p:grpSp>
      <p:sp>
        <p:nvSpPr>
          <p:cNvPr id="60600" name="Rectangle 184"/>
          <p:cNvSpPr>
            <a:spLocks noChangeArrowheads="1"/>
          </p:cNvSpPr>
          <p:nvPr/>
        </p:nvSpPr>
        <p:spPr bwMode="auto">
          <a:xfrm>
            <a:off x="649288" y="369888"/>
            <a:ext cx="7680325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文件系统中主要数据结构之间的关系</a:t>
            </a:r>
            <a:r>
              <a:rPr kumimoji="1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2400" cy="93662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安排、要求</a:t>
            </a:r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>
          <a:xfrm>
            <a:off x="46300" y="1500174"/>
            <a:ext cx="9058707" cy="4929222"/>
          </a:xfrm>
          <a:ln/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sz="2800" b="1" dirty="0">
                <a:solidFill>
                  <a:schemeClr val="accent2"/>
                </a:solidFill>
              </a:rPr>
              <a:t>时间</a:t>
            </a:r>
          </a:p>
          <a:p>
            <a:pPr marL="809625" lvl="1" indent="-352425" eaLnBrk="1" hangingPunct="1"/>
            <a:r>
              <a:rPr lang="en-US" altLang="zh-CN" sz="2600" b="1" dirty="0"/>
              <a:t>2022.5.23~2022.6.3 </a:t>
            </a:r>
            <a:r>
              <a:rPr lang="en-US" altLang="zh-CN" sz="2600" b="1" dirty="0">
                <a:solidFill>
                  <a:srgbClr val="FF0000"/>
                </a:solidFill>
              </a:rPr>
              <a:t>(</a:t>
            </a:r>
            <a:r>
              <a:rPr lang="zh-CN" altLang="en-US" sz="2600" b="1" dirty="0">
                <a:solidFill>
                  <a:srgbClr val="FF0000"/>
                </a:solidFill>
              </a:rPr>
              <a:t>第</a:t>
            </a:r>
            <a:r>
              <a:rPr lang="en-US" altLang="zh-CN" sz="2600" b="1" dirty="0">
                <a:solidFill>
                  <a:srgbClr val="FF0000"/>
                </a:solidFill>
              </a:rPr>
              <a:t>13</a:t>
            </a:r>
            <a:r>
              <a:rPr lang="zh-CN" altLang="en-US" sz="2600" b="1" dirty="0">
                <a:solidFill>
                  <a:srgbClr val="FF0000"/>
                </a:solidFill>
              </a:rPr>
              <a:t>周一～第</a:t>
            </a:r>
            <a:r>
              <a:rPr lang="en-US" altLang="zh-CN" sz="2600" b="1" dirty="0">
                <a:solidFill>
                  <a:srgbClr val="FF0000"/>
                </a:solidFill>
              </a:rPr>
              <a:t>14</a:t>
            </a:r>
            <a:r>
              <a:rPr lang="zh-CN" altLang="en-US" sz="2600" b="1" dirty="0">
                <a:solidFill>
                  <a:srgbClr val="FF0000"/>
                </a:solidFill>
              </a:rPr>
              <a:t>周五，根据每位老师的课表可能会有变化</a:t>
            </a:r>
            <a:r>
              <a:rPr lang="en-US" altLang="zh-CN" sz="2600" b="1" dirty="0">
                <a:solidFill>
                  <a:srgbClr val="FF0000"/>
                </a:solidFill>
              </a:rPr>
              <a:t>)</a:t>
            </a:r>
          </a:p>
          <a:p>
            <a:pPr marL="809625" lvl="1" indent="-352425" eaLnBrk="1" hangingPunct="1"/>
            <a:r>
              <a:rPr lang="zh-CN" altLang="en-US" sz="2600" b="1" dirty="0"/>
              <a:t>第</a:t>
            </a:r>
            <a:r>
              <a:rPr lang="en-US" altLang="zh-CN" sz="2600" b="1" dirty="0"/>
              <a:t>13</a:t>
            </a:r>
            <a:r>
              <a:rPr lang="zh-CN" altLang="en-US" sz="2600" b="1" dirty="0"/>
              <a:t>周一或本周合适时间宣讲</a:t>
            </a:r>
            <a:r>
              <a:rPr lang="en-US" altLang="zh-CN" sz="2600" b="1" dirty="0">
                <a:solidFill>
                  <a:srgbClr val="FF0000"/>
                </a:solidFill>
              </a:rPr>
              <a:t>(</a:t>
            </a:r>
            <a:r>
              <a:rPr lang="zh-CN" altLang="en-US" sz="2600" b="1" dirty="0">
                <a:solidFill>
                  <a:srgbClr val="FF0000"/>
                </a:solidFill>
              </a:rPr>
              <a:t>具体时间可与学生商量</a:t>
            </a:r>
            <a:r>
              <a:rPr lang="en-US" altLang="zh-CN" sz="2600" b="1" dirty="0">
                <a:solidFill>
                  <a:srgbClr val="FF0000"/>
                </a:solidFill>
              </a:rPr>
              <a:t>)</a:t>
            </a:r>
          </a:p>
          <a:p>
            <a:pPr marL="809625" lvl="1" indent="-352425" eaLnBrk="1" hangingPunct="1"/>
            <a:r>
              <a:rPr lang="zh-CN" altLang="en-US" sz="2600" b="1" dirty="0"/>
              <a:t>第</a:t>
            </a:r>
            <a:r>
              <a:rPr lang="en-US" altLang="zh-CN" sz="2600" b="1" dirty="0"/>
              <a:t>14</a:t>
            </a:r>
            <a:r>
              <a:rPr lang="zh-CN" altLang="en-US" sz="2600" b="1" dirty="0"/>
              <a:t>周最后一次课的时间验收</a:t>
            </a:r>
            <a:endParaRPr lang="en-US" altLang="zh-CN" sz="2600" b="1" dirty="0"/>
          </a:p>
          <a:p>
            <a:pPr marL="450850" indent="-450850" eaLnBrk="1" hangingPunct="1"/>
            <a:r>
              <a:rPr lang="zh-CN" altLang="en-US" sz="2600" b="1" dirty="0">
                <a:solidFill>
                  <a:schemeClr val="accent2"/>
                </a:solidFill>
              </a:rPr>
              <a:t>要求</a:t>
            </a:r>
          </a:p>
          <a:p>
            <a:pPr marL="809625" lvl="1" indent="-352425" eaLnBrk="1" hangingPunct="1"/>
            <a:r>
              <a:rPr lang="zh-CN" altLang="en-US" sz="2600" b="1" dirty="0"/>
              <a:t>要求以小组为单位（</a:t>
            </a:r>
            <a:r>
              <a:rPr lang="en-US" altLang="zh-CN" sz="2600" b="1" dirty="0"/>
              <a:t>3~4</a:t>
            </a:r>
            <a:r>
              <a:rPr lang="zh-CN" altLang="en-US" sz="2600" b="1" dirty="0"/>
              <a:t>人为一组），确定题目、分组以及分工</a:t>
            </a:r>
            <a:endParaRPr lang="en-US" altLang="zh-CN" sz="2600" b="1" dirty="0"/>
          </a:p>
          <a:p>
            <a:pPr marL="809625" lvl="1" indent="-352425" eaLnBrk="1" hangingPunct="1"/>
            <a:r>
              <a:rPr lang="zh-CN" altLang="en-US" sz="2600" b="1" dirty="0"/>
              <a:t>组内分工应明确</a:t>
            </a:r>
            <a:endParaRPr lang="en-US" altLang="zh-CN" sz="2600" b="1" dirty="0"/>
          </a:p>
          <a:p>
            <a:pPr marL="809625" lvl="1" indent="-352425" eaLnBrk="1" hangingPunct="1"/>
            <a:r>
              <a:rPr lang="zh-CN" altLang="en-US" sz="2600" b="1" dirty="0"/>
              <a:t>线上方式上课、答疑</a:t>
            </a:r>
            <a:endParaRPr lang="en-US" altLang="zh-CN" sz="2600" b="1" dirty="0"/>
          </a:p>
          <a:p>
            <a:pPr lvl="1" eaLnBrk="1" hangingPunct="1">
              <a:buNone/>
            </a:pPr>
            <a:endParaRPr lang="zh-CN" altLang="en-US" sz="3200" b="1" dirty="0">
              <a:solidFill>
                <a:schemeClr val="tx2"/>
              </a:solidFill>
            </a:endParaRPr>
          </a:p>
          <a:p>
            <a:pPr lvl="1" eaLnBrk="1" hangingPunct="1">
              <a:buNone/>
            </a:pPr>
            <a:endParaRPr lang="en-US" altLang="zh-CN" sz="2000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71475"/>
            <a:ext cx="6626225" cy="6096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FAT16</a:t>
            </a:r>
            <a:r>
              <a:rPr kumimoji="1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文件卷格式</a:t>
            </a:r>
          </a:p>
        </p:txBody>
      </p:sp>
      <p:graphicFrame>
        <p:nvGraphicFramePr>
          <p:cNvPr id="66604" name="Group 44"/>
          <p:cNvGraphicFramePr>
            <a:graphicFrameLocks noGrp="1"/>
          </p:cNvGraphicFramePr>
          <p:nvPr/>
        </p:nvGraphicFramePr>
        <p:xfrm>
          <a:off x="685800" y="1828800"/>
          <a:ext cx="8001000" cy="975240"/>
        </p:xfrm>
        <a:graphic>
          <a:graphicData uri="http://schemas.openxmlformats.org/drawingml/2006/table">
            <a:tbl>
              <a:tblPr/>
              <a:tblGrid>
                <a:gridCol w="71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4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782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FAT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……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902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FAT1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FAT2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701" name="AutoShape 29"/>
          <p:cNvSpPr/>
          <p:nvPr/>
        </p:nvSpPr>
        <p:spPr>
          <a:xfrm flipV="1">
            <a:off x="685800" y="2971800"/>
            <a:ext cx="609600" cy="1524000"/>
          </a:xfrm>
          <a:prstGeom prst="wedgeRectCallout">
            <a:avLst>
              <a:gd name="adj1" fmla="val 5986"/>
              <a:gd name="adj2" fmla="val 69375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rot="108000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/>
              <a:t>引导块</a:t>
            </a:r>
          </a:p>
        </p:txBody>
      </p:sp>
      <p:sp>
        <p:nvSpPr>
          <p:cNvPr id="71702" name="AutoShape 30"/>
          <p:cNvSpPr/>
          <p:nvPr/>
        </p:nvSpPr>
        <p:spPr>
          <a:xfrm rot="5400000" flipH="1" flipV="1">
            <a:off x="3194050" y="1060450"/>
            <a:ext cx="347663" cy="3930650"/>
          </a:xfrm>
          <a:prstGeom prst="leftBrace">
            <a:avLst>
              <a:gd name="adj1" fmla="val 94215"/>
              <a:gd name="adj2" fmla="val 49949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71703" name="Text Box 31"/>
          <p:cNvSpPr txBox="1"/>
          <p:nvPr/>
        </p:nvSpPr>
        <p:spPr>
          <a:xfrm>
            <a:off x="2590800" y="3124200"/>
            <a:ext cx="2362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endParaRPr lang="zh-CN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71704" name="Text Box 32"/>
          <p:cNvSpPr txBox="1"/>
          <p:nvPr/>
        </p:nvSpPr>
        <p:spPr>
          <a:xfrm>
            <a:off x="2771775" y="3200400"/>
            <a:ext cx="11001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400" b="1" dirty="0"/>
              <a:t>控制区</a:t>
            </a:r>
          </a:p>
        </p:txBody>
      </p:sp>
      <p:sp>
        <p:nvSpPr>
          <p:cNvPr id="71705" name="AutoShape 33"/>
          <p:cNvSpPr/>
          <p:nvPr/>
        </p:nvSpPr>
        <p:spPr>
          <a:xfrm>
            <a:off x="1763713" y="4581525"/>
            <a:ext cx="1600200" cy="457200"/>
          </a:xfrm>
          <a:prstGeom prst="borderCallout2">
            <a:avLst>
              <a:gd name="adj1" fmla="val 25000"/>
              <a:gd name="adj2" fmla="val -4764"/>
              <a:gd name="adj3" fmla="val 25000"/>
              <a:gd name="adj4" fmla="val -13889"/>
              <a:gd name="adj5" fmla="val -397222"/>
              <a:gd name="adj6" fmla="val -23315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r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COSTART</a:t>
            </a:r>
          </a:p>
        </p:txBody>
      </p:sp>
      <p:sp>
        <p:nvSpPr>
          <p:cNvPr id="71706" name="AutoShape 34"/>
          <p:cNvSpPr/>
          <p:nvPr/>
        </p:nvSpPr>
        <p:spPr>
          <a:xfrm>
            <a:off x="5602288" y="4572000"/>
            <a:ext cx="2057400" cy="457200"/>
          </a:xfrm>
          <a:prstGeom prst="borderCallout2">
            <a:avLst>
              <a:gd name="adj1" fmla="val 25000"/>
              <a:gd name="adj2" fmla="val -3704"/>
              <a:gd name="adj3" fmla="val 25000"/>
              <a:gd name="adj4" fmla="val -7097"/>
              <a:gd name="adj5" fmla="val -410417"/>
              <a:gd name="adj6" fmla="val -1165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r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DATASTART</a:t>
            </a:r>
          </a:p>
        </p:txBody>
      </p:sp>
      <p:sp>
        <p:nvSpPr>
          <p:cNvPr id="71707" name="AutoShape 35"/>
          <p:cNvSpPr/>
          <p:nvPr/>
        </p:nvSpPr>
        <p:spPr>
          <a:xfrm rot="5400000" flipH="1" flipV="1">
            <a:off x="6819900" y="1409700"/>
            <a:ext cx="457200" cy="3276600"/>
          </a:xfrm>
          <a:prstGeom prst="leftBrace">
            <a:avLst>
              <a:gd name="adj1" fmla="val 59722"/>
              <a:gd name="adj2" fmla="val 49949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71708" name="Text Box 36"/>
          <p:cNvSpPr txBox="1"/>
          <p:nvPr/>
        </p:nvSpPr>
        <p:spPr>
          <a:xfrm>
            <a:off x="5867400" y="3276600"/>
            <a:ext cx="2362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400" b="1" dirty="0"/>
              <a:t>目录及数据区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FAT</a:t>
            </a:r>
            <a:r>
              <a:rPr kumimoji="1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表结构</a:t>
            </a:r>
          </a:p>
        </p:txBody>
      </p:sp>
      <p:grpSp>
        <p:nvGrpSpPr>
          <p:cNvPr id="73731" name="Group 30"/>
          <p:cNvGrpSpPr/>
          <p:nvPr/>
        </p:nvGrpSpPr>
        <p:grpSpPr>
          <a:xfrm>
            <a:off x="1355725" y="1555750"/>
            <a:ext cx="6096000" cy="4321175"/>
            <a:chOff x="672" y="1008"/>
            <a:chExt cx="4128" cy="2710"/>
          </a:xfrm>
        </p:grpSpPr>
        <p:sp>
          <p:nvSpPr>
            <p:cNvPr id="73732" name="Rectangle 4"/>
            <p:cNvSpPr/>
            <p:nvPr/>
          </p:nvSpPr>
          <p:spPr>
            <a:xfrm>
              <a:off x="3072" y="3392"/>
              <a:ext cx="1584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endParaRPr lang="zh-CN" altLang="zh-CN" sz="2400" b="1" dirty="0"/>
            </a:p>
          </p:txBody>
        </p:sp>
        <p:sp>
          <p:nvSpPr>
            <p:cNvPr id="73733" name="Rectangle 5"/>
            <p:cNvSpPr/>
            <p:nvPr/>
          </p:nvSpPr>
          <p:spPr>
            <a:xfrm>
              <a:off x="3072" y="2696"/>
              <a:ext cx="1584" cy="338"/>
            </a:xfrm>
            <a:prstGeom prst="rect">
              <a:avLst/>
            </a:prstGeom>
            <a:solidFill>
              <a:schemeClr val="hlink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2400" b="1" dirty="0"/>
                <a:t>FFFF</a:t>
              </a:r>
            </a:p>
          </p:txBody>
        </p:sp>
        <p:sp>
          <p:nvSpPr>
            <p:cNvPr id="73734" name="Rectangle 6"/>
            <p:cNvSpPr/>
            <p:nvPr/>
          </p:nvSpPr>
          <p:spPr>
            <a:xfrm>
              <a:off x="3072" y="2028"/>
              <a:ext cx="1584" cy="342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endParaRPr lang="zh-CN" altLang="zh-CN" sz="2400" b="1" dirty="0"/>
            </a:p>
          </p:txBody>
        </p:sp>
        <p:sp>
          <p:nvSpPr>
            <p:cNvPr id="73735" name="Rectangle 7"/>
            <p:cNvSpPr/>
            <p:nvPr/>
          </p:nvSpPr>
          <p:spPr>
            <a:xfrm>
              <a:off x="3072" y="1334"/>
              <a:ext cx="1584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endParaRPr lang="zh-CN" altLang="zh-CN" sz="2400" b="1" dirty="0"/>
            </a:p>
          </p:txBody>
        </p:sp>
        <p:sp>
          <p:nvSpPr>
            <p:cNvPr id="73736" name="Rectangle 8"/>
            <p:cNvSpPr/>
            <p:nvPr/>
          </p:nvSpPr>
          <p:spPr>
            <a:xfrm>
              <a:off x="3072" y="3034"/>
              <a:ext cx="1584" cy="35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endParaRPr lang="zh-CN" altLang="zh-CN" sz="2400" b="1" dirty="0"/>
            </a:p>
          </p:txBody>
        </p:sp>
        <p:sp>
          <p:nvSpPr>
            <p:cNvPr id="73737" name="Rectangle 9"/>
            <p:cNvSpPr/>
            <p:nvPr/>
          </p:nvSpPr>
          <p:spPr>
            <a:xfrm>
              <a:off x="3072" y="2370"/>
              <a:ext cx="1584" cy="326"/>
            </a:xfrm>
            <a:prstGeom prst="rect">
              <a:avLst/>
            </a:prstGeom>
            <a:solidFill>
              <a:schemeClr val="hlink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2400" b="1" dirty="0"/>
                <a:t>0005</a:t>
              </a:r>
            </a:p>
          </p:txBody>
        </p:sp>
        <p:sp>
          <p:nvSpPr>
            <p:cNvPr id="73738" name="Rectangle 10"/>
            <p:cNvSpPr/>
            <p:nvPr/>
          </p:nvSpPr>
          <p:spPr>
            <a:xfrm>
              <a:off x="3072" y="1702"/>
              <a:ext cx="1584" cy="326"/>
            </a:xfrm>
            <a:prstGeom prst="rect">
              <a:avLst/>
            </a:prstGeom>
            <a:solidFill>
              <a:schemeClr val="hlink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2400" b="1" dirty="0"/>
                <a:t>0004</a:t>
              </a:r>
            </a:p>
          </p:txBody>
        </p:sp>
        <p:sp>
          <p:nvSpPr>
            <p:cNvPr id="73739" name="Rectangle 11"/>
            <p:cNvSpPr/>
            <p:nvPr/>
          </p:nvSpPr>
          <p:spPr>
            <a:xfrm>
              <a:off x="3072" y="1008"/>
              <a:ext cx="1584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endParaRPr lang="zh-CN" altLang="zh-CN" sz="2400" b="1" dirty="0"/>
            </a:p>
          </p:txBody>
        </p:sp>
        <p:sp>
          <p:nvSpPr>
            <p:cNvPr id="73740" name="Line 12"/>
            <p:cNvSpPr/>
            <p:nvPr/>
          </p:nvSpPr>
          <p:spPr>
            <a:xfrm>
              <a:off x="3072" y="1008"/>
              <a:ext cx="1584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3741" name="Line 13"/>
            <p:cNvSpPr/>
            <p:nvPr/>
          </p:nvSpPr>
          <p:spPr>
            <a:xfrm>
              <a:off x="3072" y="1702"/>
              <a:ext cx="158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3742" name="Line 14"/>
            <p:cNvSpPr/>
            <p:nvPr/>
          </p:nvSpPr>
          <p:spPr>
            <a:xfrm>
              <a:off x="3072" y="2370"/>
              <a:ext cx="158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3743" name="Line 15"/>
            <p:cNvSpPr/>
            <p:nvPr/>
          </p:nvSpPr>
          <p:spPr>
            <a:xfrm>
              <a:off x="3072" y="3034"/>
              <a:ext cx="158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3744" name="Line 16"/>
            <p:cNvSpPr/>
            <p:nvPr/>
          </p:nvSpPr>
          <p:spPr>
            <a:xfrm>
              <a:off x="3072" y="3718"/>
              <a:ext cx="1584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3745" name="Line 17"/>
            <p:cNvSpPr/>
            <p:nvPr/>
          </p:nvSpPr>
          <p:spPr>
            <a:xfrm>
              <a:off x="3072" y="1008"/>
              <a:ext cx="0" cy="69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3746" name="Line 18"/>
            <p:cNvSpPr/>
            <p:nvPr/>
          </p:nvSpPr>
          <p:spPr>
            <a:xfrm>
              <a:off x="4656" y="1008"/>
              <a:ext cx="0" cy="271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3747" name="Line 19"/>
            <p:cNvSpPr/>
            <p:nvPr/>
          </p:nvSpPr>
          <p:spPr>
            <a:xfrm>
              <a:off x="3072" y="1702"/>
              <a:ext cx="0" cy="2016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3748" name="Line 20"/>
            <p:cNvSpPr/>
            <p:nvPr/>
          </p:nvSpPr>
          <p:spPr>
            <a:xfrm>
              <a:off x="3072" y="1334"/>
              <a:ext cx="158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3749" name="Line 21"/>
            <p:cNvSpPr/>
            <p:nvPr/>
          </p:nvSpPr>
          <p:spPr>
            <a:xfrm>
              <a:off x="3072" y="2028"/>
              <a:ext cx="158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3750" name="Line 22"/>
            <p:cNvSpPr/>
            <p:nvPr/>
          </p:nvSpPr>
          <p:spPr>
            <a:xfrm>
              <a:off x="3072" y="2696"/>
              <a:ext cx="158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3751" name="Line 23"/>
            <p:cNvSpPr/>
            <p:nvPr/>
          </p:nvSpPr>
          <p:spPr>
            <a:xfrm>
              <a:off x="3072" y="3392"/>
              <a:ext cx="158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3752" name="Text Box 24"/>
            <p:cNvSpPr txBox="1"/>
            <p:nvPr/>
          </p:nvSpPr>
          <p:spPr>
            <a:xfrm>
              <a:off x="911" y="1057"/>
              <a:ext cx="912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endParaRPr lang="zh-CN" altLang="zh-CN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73753" name="Text Box 25"/>
            <p:cNvSpPr txBox="1"/>
            <p:nvPr/>
          </p:nvSpPr>
          <p:spPr>
            <a:xfrm>
              <a:off x="2591" y="1008"/>
              <a:ext cx="290" cy="269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ea typeface="宋体" panose="02010600030101010101" pitchFamily="2" charset="-122"/>
                </a:rPr>
                <a:t>0</a:t>
              </a:r>
            </a:p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ea typeface="宋体" panose="02010600030101010101" pitchFamily="2" charset="-122"/>
                </a:rPr>
                <a:t>1</a:t>
              </a:r>
            </a:p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ea typeface="宋体" panose="02010600030101010101" pitchFamily="2" charset="-122"/>
                </a:rPr>
                <a:t>2</a:t>
              </a:r>
            </a:p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ea typeface="宋体" panose="02010600030101010101" pitchFamily="2" charset="-122"/>
                </a:rPr>
                <a:t>3</a:t>
              </a:r>
            </a:p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ea typeface="宋体" panose="02010600030101010101" pitchFamily="2" charset="-122"/>
                </a:rPr>
                <a:t>4</a:t>
              </a:r>
            </a:p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ea typeface="宋体" panose="02010600030101010101" pitchFamily="2" charset="-122"/>
                </a:rPr>
                <a:t>5</a:t>
              </a:r>
            </a:p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ea typeface="宋体" panose="02010600030101010101" pitchFamily="2" charset="-122"/>
                </a:rPr>
                <a:t>6</a:t>
              </a:r>
            </a:p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73754" name="Text Box 26"/>
            <p:cNvSpPr txBox="1"/>
            <p:nvPr/>
          </p:nvSpPr>
          <p:spPr>
            <a:xfrm>
              <a:off x="672" y="1343"/>
              <a:ext cx="1298" cy="75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r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ea typeface="宋体" panose="02010600030101010101" pitchFamily="2" charset="-122"/>
                </a:rPr>
                <a:t>Filename:a.c</a:t>
              </a: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ea typeface="宋体" panose="02010600030101010101" pitchFamily="2" charset="-122"/>
                </a:rPr>
                <a:t>Size:1000</a:t>
              </a: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ea typeface="宋体" panose="02010600030101010101" pitchFamily="2" charset="-122"/>
                </a:rPr>
                <a:t>First BlkNo:2</a:t>
              </a:r>
            </a:p>
          </p:txBody>
        </p:sp>
        <p:sp>
          <p:nvSpPr>
            <p:cNvPr id="73755" name="Line 27"/>
            <p:cNvSpPr/>
            <p:nvPr/>
          </p:nvSpPr>
          <p:spPr>
            <a:xfrm flipV="1">
              <a:off x="1920" y="1872"/>
              <a:ext cx="1152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3756" name="Freeform 28"/>
            <p:cNvSpPr/>
            <p:nvPr/>
          </p:nvSpPr>
          <p:spPr>
            <a:xfrm>
              <a:off x="4608" y="1872"/>
              <a:ext cx="192" cy="528"/>
            </a:xfrm>
            <a:custGeom>
              <a:avLst/>
              <a:gdLst>
                <a:gd name="txL" fmla="*/ 0 w 192"/>
                <a:gd name="txT" fmla="*/ 0 h 528"/>
                <a:gd name="txR" fmla="*/ 192 w 192"/>
                <a:gd name="txB" fmla="*/ 528 h 528"/>
              </a:gdLst>
              <a:ahLst/>
              <a:cxnLst>
                <a:cxn ang="0">
                  <a:pos x="0" y="0"/>
                </a:cxn>
                <a:cxn ang="0">
                  <a:pos x="192" y="0"/>
                </a:cxn>
                <a:cxn ang="0">
                  <a:pos x="192" y="528"/>
                </a:cxn>
                <a:cxn ang="0">
                  <a:pos x="48" y="528"/>
                </a:cxn>
              </a:cxnLst>
              <a:rect l="txL" t="txT" r="txR" b="txB"/>
              <a:pathLst>
                <a:path w="192" h="528">
                  <a:moveTo>
                    <a:pt x="0" y="0"/>
                  </a:moveTo>
                  <a:lnTo>
                    <a:pt x="192" y="0"/>
                  </a:lnTo>
                  <a:lnTo>
                    <a:pt x="192" y="528"/>
                  </a:lnTo>
                  <a:lnTo>
                    <a:pt x="48" y="528"/>
                  </a:ln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57" name="Freeform 29"/>
            <p:cNvSpPr/>
            <p:nvPr/>
          </p:nvSpPr>
          <p:spPr>
            <a:xfrm>
              <a:off x="4608" y="2544"/>
              <a:ext cx="192" cy="240"/>
            </a:xfrm>
            <a:custGeom>
              <a:avLst/>
              <a:gdLst>
                <a:gd name="txL" fmla="*/ 0 w 192"/>
                <a:gd name="txT" fmla="*/ 0 h 528"/>
                <a:gd name="txR" fmla="*/ 192 w 192"/>
                <a:gd name="txB" fmla="*/ 528 h 528"/>
              </a:gdLst>
              <a:ahLst/>
              <a:cxnLst>
                <a:cxn ang="0">
                  <a:pos x="0" y="0"/>
                </a:cxn>
                <a:cxn ang="0">
                  <a:pos x="192" y="0"/>
                </a:cxn>
                <a:cxn ang="0">
                  <a:pos x="192" y="2"/>
                </a:cxn>
                <a:cxn ang="0">
                  <a:pos x="48" y="2"/>
                </a:cxn>
              </a:cxnLst>
              <a:rect l="txL" t="txT" r="txR" b="txB"/>
              <a:pathLst>
                <a:path w="192" h="528">
                  <a:moveTo>
                    <a:pt x="0" y="0"/>
                  </a:moveTo>
                  <a:lnTo>
                    <a:pt x="192" y="0"/>
                  </a:lnTo>
                  <a:lnTo>
                    <a:pt x="192" y="528"/>
                  </a:lnTo>
                  <a:lnTo>
                    <a:pt x="48" y="528"/>
                  </a:ln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FAT</a:t>
            </a:r>
            <a:r>
              <a:rPr kumimoji="1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表结构</a:t>
            </a:r>
          </a:p>
        </p:txBody>
      </p:sp>
      <p:graphicFrame>
        <p:nvGraphicFramePr>
          <p:cNvPr id="75779" name="Object 30"/>
          <p:cNvGraphicFramePr>
            <a:graphicFrameLocks noGrp="1"/>
          </p:cNvGraphicFramePr>
          <p:nvPr>
            <p:ph sz="half" idx="1"/>
          </p:nvPr>
        </p:nvGraphicFramePr>
        <p:xfrm>
          <a:off x="900113" y="3573463"/>
          <a:ext cx="6983412" cy="299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r:id="rId4" imgW="3840480" imgH="1751076" progId="Word.Document.8">
                  <p:embed/>
                </p:oleObj>
              </mc:Choice>
              <mc:Fallback>
                <p:oleObj r:id="rId4" imgW="3840480" imgH="1751076" progId="Word.Document.8">
                  <p:embed/>
                  <p:pic>
                    <p:nvPicPr>
                      <p:cNvPr id="0" name="Picture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573463"/>
                        <a:ext cx="6983412" cy="299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0" name="Object 31"/>
          <p:cNvGraphicFramePr>
            <a:graphicFrameLocks noGrp="1"/>
          </p:cNvGraphicFramePr>
          <p:nvPr>
            <p:ph sz="half" idx="2"/>
          </p:nvPr>
        </p:nvGraphicFramePr>
        <p:xfrm>
          <a:off x="468313" y="1196975"/>
          <a:ext cx="8424862" cy="199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r:id="rId6" imgW="4248360" imgH="1005480" progId="">
                  <p:embed/>
                </p:oleObj>
              </mc:Choice>
              <mc:Fallback>
                <p:oleObj r:id="rId6" imgW="4248360" imgH="1005480" progId="">
                  <p:embed/>
                  <p:pic>
                    <p:nvPicPr>
                      <p:cNvPr id="0" name="Picture 5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196975"/>
                        <a:ext cx="8424862" cy="199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04813"/>
            <a:ext cx="7772400" cy="6477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文件子系统设计</a:t>
            </a:r>
          </a:p>
        </p:txBody>
      </p:sp>
      <p:sp>
        <p:nvSpPr>
          <p:cNvPr id="77827" name="Rectangle 4"/>
          <p:cNvSpPr>
            <a:spLocks noGrp="1"/>
          </p:cNvSpPr>
          <p:nvPr>
            <p:ph idx="1"/>
          </p:nvPr>
        </p:nvSpPr>
        <p:spPr>
          <a:xfrm>
            <a:off x="113848" y="1142984"/>
            <a:ext cx="8929718" cy="5715016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10000"/>
              </a:lnSpc>
            </a:pPr>
            <a:r>
              <a:rPr lang="zh-CN" altLang="en-US" sz="3000" b="1" dirty="0"/>
              <a:t>方案提示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200" b="1" dirty="0">
                <a:solidFill>
                  <a:srgbClr val="FF0066"/>
                </a:solidFill>
              </a:rPr>
              <a:t>设计手段：</a:t>
            </a:r>
            <a:r>
              <a:rPr lang="zh-CN" altLang="en-US" sz="2200" b="1" dirty="0"/>
              <a:t>申请一定大小的内存空间来作为文件系统的空间，考虑用</a:t>
            </a:r>
            <a:r>
              <a:rPr lang="en-US" altLang="zh-CN" sz="2200" b="1" dirty="0"/>
              <a:t>malloc()</a:t>
            </a:r>
            <a:r>
              <a:rPr lang="zh-CN" altLang="en-US" sz="2200" b="1" dirty="0"/>
              <a:t>或</a:t>
            </a:r>
            <a:r>
              <a:rPr lang="en-US" altLang="zh-CN" sz="2200" b="1" dirty="0"/>
              <a:t>calloc()</a:t>
            </a:r>
            <a:r>
              <a:rPr lang="zh-CN" altLang="en-US" sz="2200" b="1" dirty="0"/>
              <a:t>申请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200" b="1" dirty="0">
                <a:solidFill>
                  <a:srgbClr val="FF0066"/>
                </a:solidFill>
              </a:rPr>
              <a:t>文件卷的组织：</a:t>
            </a:r>
            <a:r>
              <a:rPr lang="zh-CN" altLang="en-US" sz="2200" b="1" dirty="0"/>
              <a:t>将文件卷分块、用位示图来管理或成组块链；块的大小可设成</a:t>
            </a:r>
            <a:r>
              <a:rPr lang="en-US" altLang="zh-CN" sz="2200" b="1" dirty="0"/>
              <a:t>512</a:t>
            </a:r>
            <a:r>
              <a:rPr lang="zh-CN" altLang="en-US" sz="2200" b="1" dirty="0"/>
              <a:t>字节，</a:t>
            </a:r>
            <a:r>
              <a:rPr lang="en-US" altLang="zh-CN" sz="2200" b="1" dirty="0"/>
              <a:t>i</a:t>
            </a:r>
            <a:r>
              <a:rPr lang="zh-CN" altLang="en-US" sz="2200" b="1" dirty="0"/>
              <a:t>节点区块数为</a:t>
            </a:r>
            <a:r>
              <a:rPr lang="en-US" altLang="zh-CN" sz="2200" b="1" dirty="0"/>
              <a:t>32</a:t>
            </a:r>
            <a:r>
              <a:rPr lang="zh-CN" altLang="en-US" sz="2200" b="1" dirty="0"/>
              <a:t>块；数据区块数为</a:t>
            </a:r>
            <a:r>
              <a:rPr lang="en-US" altLang="zh-CN" sz="2200" b="1" dirty="0"/>
              <a:t>512</a:t>
            </a:r>
            <a:r>
              <a:rPr lang="zh-CN" altLang="en-US" sz="2200" b="1" dirty="0"/>
              <a:t>块（这些参数可根据实际情况设置）</a:t>
            </a:r>
          </a:p>
          <a:p>
            <a:pPr lvl="1" eaLnBrk="1" hangingPunct="1">
              <a:lnSpc>
                <a:spcPct val="110000"/>
              </a:lnSpc>
            </a:pPr>
            <a:endParaRPr lang="en-US" altLang="zh-CN" sz="2600" b="1" dirty="0">
              <a:solidFill>
                <a:srgbClr val="FF0066"/>
              </a:solidFill>
            </a:endParaRPr>
          </a:p>
          <a:p>
            <a:pPr lvl="1" eaLnBrk="1" hangingPunct="1">
              <a:lnSpc>
                <a:spcPct val="110000"/>
              </a:lnSpc>
            </a:pPr>
            <a:endParaRPr lang="en-US" altLang="zh-CN" sz="2600" b="1" dirty="0">
              <a:solidFill>
                <a:srgbClr val="FF0066"/>
              </a:solidFill>
            </a:endParaRPr>
          </a:p>
          <a:p>
            <a:pPr lvl="1" eaLnBrk="1" hangingPunct="1">
              <a:lnSpc>
                <a:spcPct val="110000"/>
              </a:lnSpc>
            </a:pPr>
            <a:endParaRPr lang="en-US" altLang="zh-CN" sz="2200" b="1" dirty="0">
              <a:solidFill>
                <a:srgbClr val="FF0066"/>
              </a:solidFill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sz="2200" b="1" dirty="0">
                <a:solidFill>
                  <a:srgbClr val="FF0066"/>
                </a:solidFill>
              </a:rPr>
              <a:t>系统结构</a:t>
            </a:r>
          </a:p>
          <a:p>
            <a:pPr lvl="2" eaLnBrk="1" hangingPunct="1">
              <a:lnSpc>
                <a:spcPct val="110000"/>
              </a:lnSpc>
              <a:buNone/>
            </a:pPr>
            <a:r>
              <a:rPr lang="en-US" altLang="zh-CN" sz="2200" b="1" dirty="0"/>
              <a:t>a.</a:t>
            </a:r>
            <a:r>
              <a:rPr lang="en-US" altLang="zh-CN" sz="2200" b="1" dirty="0">
                <a:cs typeface="Times New Roman" panose="02020603050405020304" pitchFamily="18" charset="0"/>
              </a:rPr>
              <a:t>  </a:t>
            </a:r>
            <a:r>
              <a:rPr lang="zh-CN" altLang="en-US" sz="2200" b="1" dirty="0"/>
              <a:t>块管理层：块分配、块回收、块读、块写等</a:t>
            </a:r>
          </a:p>
          <a:p>
            <a:pPr lvl="2" eaLnBrk="1" hangingPunct="1">
              <a:lnSpc>
                <a:spcPct val="110000"/>
              </a:lnSpc>
              <a:buNone/>
            </a:pPr>
            <a:r>
              <a:rPr lang="en-US" altLang="zh-CN" sz="2200" b="1" dirty="0"/>
              <a:t>b.</a:t>
            </a:r>
            <a:r>
              <a:rPr lang="en-US" altLang="zh-CN" sz="2200" b="1" dirty="0">
                <a:cs typeface="Times New Roman" panose="02020603050405020304" pitchFamily="18" charset="0"/>
              </a:rPr>
              <a:t> </a:t>
            </a:r>
            <a:r>
              <a:rPr lang="zh-CN" altLang="en-US" sz="2200" b="1" dirty="0"/>
              <a:t>文件控制块层</a:t>
            </a:r>
            <a:r>
              <a:rPr lang="en-US" altLang="zh-CN" sz="2200" b="1" dirty="0"/>
              <a:t>:  </a:t>
            </a:r>
            <a:r>
              <a:rPr lang="zh-CN" altLang="en-US" sz="2200" b="1" dirty="0"/>
              <a:t>目录查找</a:t>
            </a:r>
            <a:r>
              <a:rPr lang="en-US" altLang="zh-CN" sz="2200" b="1" dirty="0"/>
              <a:t>namei()</a:t>
            </a:r>
            <a:r>
              <a:rPr lang="zh-CN" altLang="en-US" sz="2200" b="1" dirty="0"/>
              <a:t>，</a:t>
            </a:r>
            <a:r>
              <a:rPr lang="en-US" altLang="zh-CN" sz="2200" b="1" dirty="0"/>
              <a:t>iget()</a:t>
            </a:r>
            <a:r>
              <a:rPr lang="zh-CN" altLang="en-US" sz="2200" b="1" dirty="0"/>
              <a:t>，</a:t>
            </a:r>
            <a:r>
              <a:rPr lang="en-US" altLang="zh-CN" sz="2200" b="1" dirty="0"/>
              <a:t>iput()</a:t>
            </a:r>
            <a:r>
              <a:rPr lang="zh-CN" altLang="en-US" sz="2200" b="1" dirty="0"/>
              <a:t>等</a:t>
            </a:r>
          </a:p>
          <a:p>
            <a:pPr lvl="2" eaLnBrk="1" hangingPunct="1">
              <a:lnSpc>
                <a:spcPct val="110000"/>
              </a:lnSpc>
              <a:buNone/>
            </a:pPr>
            <a:r>
              <a:rPr lang="en-US" altLang="zh-CN" sz="2200" b="1" dirty="0"/>
              <a:t>c.  </a:t>
            </a:r>
            <a:r>
              <a:rPr lang="zh-CN" altLang="en-US" sz="2200" b="1" dirty="0"/>
              <a:t>命令及命令解释层</a:t>
            </a:r>
            <a:r>
              <a:rPr lang="en-US" altLang="zh-CN" sz="2200" b="1" dirty="0"/>
              <a:t>:   </a:t>
            </a:r>
            <a:r>
              <a:rPr lang="zh-CN" altLang="en-US" sz="2200" b="1" dirty="0"/>
              <a:t>具有打开文件 </a:t>
            </a:r>
            <a:r>
              <a:rPr lang="en-US" altLang="zh-CN" sz="2200" b="1" dirty="0"/>
              <a:t>open()</a:t>
            </a:r>
            <a:r>
              <a:rPr lang="zh-CN" altLang="en-US" sz="2200" b="1" dirty="0"/>
              <a:t>，</a:t>
            </a:r>
            <a:r>
              <a:rPr lang="en-US" altLang="zh-CN" sz="2200" b="1" dirty="0"/>
              <a:t>close()</a:t>
            </a:r>
            <a:r>
              <a:rPr lang="zh-CN" altLang="en-US" sz="2200" b="1" dirty="0"/>
              <a:t>等</a:t>
            </a:r>
          </a:p>
        </p:txBody>
      </p:sp>
      <p:grpSp>
        <p:nvGrpSpPr>
          <p:cNvPr id="4" name="Group 190"/>
          <p:cNvGrpSpPr/>
          <p:nvPr/>
        </p:nvGrpSpPr>
        <p:grpSpPr>
          <a:xfrm>
            <a:off x="142844" y="3786190"/>
            <a:ext cx="8823325" cy="1360487"/>
            <a:chOff x="180" y="3399"/>
            <a:chExt cx="5558" cy="857"/>
          </a:xfrm>
        </p:grpSpPr>
        <p:grpSp>
          <p:nvGrpSpPr>
            <p:cNvPr id="5" name="Group 182"/>
            <p:cNvGrpSpPr/>
            <p:nvPr/>
          </p:nvGrpSpPr>
          <p:grpSpPr>
            <a:xfrm>
              <a:off x="975" y="3532"/>
              <a:ext cx="4763" cy="237"/>
              <a:chOff x="975" y="3532"/>
              <a:chExt cx="4763" cy="237"/>
            </a:xfrm>
          </p:grpSpPr>
          <p:sp>
            <p:nvSpPr>
              <p:cNvPr id="14" name="Text Box 3"/>
              <p:cNvSpPr txBox="1"/>
              <p:nvPr/>
            </p:nvSpPr>
            <p:spPr>
              <a:xfrm>
                <a:off x="975" y="3532"/>
                <a:ext cx="4763" cy="237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>
                    <a:ea typeface="宋体" panose="02010600030101010101" pitchFamily="2" charset="-122"/>
                  </a:rPr>
                  <a:t> 0#      1#      2#      </a:t>
                </a:r>
                <a:r>
                  <a:rPr lang="en-US" altLang="zh-CN" sz="1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…</a:t>
                </a:r>
                <a:r>
                  <a:rPr lang="en-US" altLang="zh-CN" sz="1800" b="1" dirty="0">
                    <a:ea typeface="宋体" panose="02010600030101010101" pitchFamily="2" charset="-122"/>
                  </a:rPr>
                  <a:t>                </a:t>
                </a:r>
                <a:r>
                  <a:rPr lang="en-US" altLang="zh-CN" sz="1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…</a:t>
                </a:r>
                <a:r>
                  <a:rPr lang="en-US" altLang="zh-CN" sz="1800" b="1" dirty="0">
                    <a:ea typeface="宋体" panose="02010600030101010101" pitchFamily="2" charset="-122"/>
                  </a:rPr>
                  <a:t>     </a:t>
                </a:r>
                <a:r>
                  <a:rPr lang="en-US" altLang="zh-CN" sz="1800" b="1" i="1" dirty="0">
                    <a:ea typeface="宋体" panose="02010600030101010101" pitchFamily="2" charset="-122"/>
                  </a:rPr>
                  <a:t> k</a:t>
                </a:r>
                <a:r>
                  <a:rPr lang="en-US" altLang="zh-CN" sz="1800" b="1" dirty="0">
                    <a:ea typeface="宋体" panose="02010600030101010101" pitchFamily="2" charset="-122"/>
                  </a:rPr>
                  <a:t>#     </a:t>
                </a:r>
                <a:r>
                  <a:rPr lang="en-US" altLang="zh-CN" sz="1800" b="1" i="1" dirty="0">
                    <a:ea typeface="宋体" panose="02010600030101010101" pitchFamily="2" charset="-122"/>
                  </a:rPr>
                  <a:t>k</a:t>
                </a:r>
                <a:r>
                  <a:rPr lang="en-US" altLang="zh-CN" sz="1800" b="1" dirty="0">
                    <a:ea typeface="宋体" panose="02010600030101010101" pitchFamily="2" charset="-122"/>
                  </a:rPr>
                  <a:t>+1#   </a:t>
                </a:r>
                <a:r>
                  <a:rPr lang="en-US" altLang="zh-CN" sz="1800" b="1" i="1" dirty="0">
                    <a:ea typeface="宋体" panose="02010600030101010101" pitchFamily="2" charset="-122"/>
                  </a:rPr>
                  <a:t>k</a:t>
                </a:r>
                <a:r>
                  <a:rPr lang="en-US" altLang="zh-CN" sz="1800" b="1" dirty="0">
                    <a:ea typeface="宋体" panose="02010600030101010101" pitchFamily="2" charset="-122"/>
                  </a:rPr>
                  <a:t>+2#               </a:t>
                </a:r>
                <a:r>
                  <a:rPr lang="en-US" altLang="zh-CN" sz="1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…</a:t>
                </a:r>
                <a:r>
                  <a:rPr lang="en-US" altLang="zh-CN" sz="1800" b="1" dirty="0">
                    <a:ea typeface="宋体" panose="02010600030101010101" pitchFamily="2" charset="-122"/>
                  </a:rPr>
                  <a:t>                </a:t>
                </a:r>
                <a:r>
                  <a:rPr lang="en-US" altLang="zh-CN" sz="1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…</a:t>
                </a:r>
                <a:endParaRPr lang="en-US" altLang="zh-CN" sz="18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5" name="Line 4"/>
              <p:cNvSpPr/>
              <p:nvPr/>
            </p:nvSpPr>
            <p:spPr>
              <a:xfrm>
                <a:off x="1314" y="3532"/>
                <a:ext cx="0" cy="22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" name="Line 5"/>
              <p:cNvSpPr/>
              <p:nvPr/>
            </p:nvSpPr>
            <p:spPr>
              <a:xfrm>
                <a:off x="2763" y="3532"/>
                <a:ext cx="0" cy="22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" name="Line 6"/>
              <p:cNvSpPr/>
              <p:nvPr/>
            </p:nvSpPr>
            <p:spPr>
              <a:xfrm>
                <a:off x="3134" y="3532"/>
                <a:ext cx="0" cy="22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8" name="Line 8"/>
              <p:cNvSpPr/>
              <p:nvPr/>
            </p:nvSpPr>
            <p:spPr>
              <a:xfrm>
                <a:off x="5012" y="3532"/>
                <a:ext cx="0" cy="22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" name="Line 9"/>
              <p:cNvSpPr/>
              <p:nvPr/>
            </p:nvSpPr>
            <p:spPr>
              <a:xfrm>
                <a:off x="4286" y="3532"/>
                <a:ext cx="0" cy="22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" name="Line 10"/>
              <p:cNvSpPr/>
              <p:nvPr/>
            </p:nvSpPr>
            <p:spPr>
              <a:xfrm>
                <a:off x="3515" y="3532"/>
                <a:ext cx="0" cy="22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" name="Line 70"/>
              <p:cNvSpPr/>
              <p:nvPr/>
            </p:nvSpPr>
            <p:spPr>
              <a:xfrm>
                <a:off x="1692" y="3532"/>
                <a:ext cx="0" cy="22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2" name="Line 71"/>
              <p:cNvSpPr/>
              <p:nvPr/>
            </p:nvSpPr>
            <p:spPr>
              <a:xfrm>
                <a:off x="2064" y="3532"/>
                <a:ext cx="0" cy="22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" name="Line 72"/>
              <p:cNvSpPr/>
              <p:nvPr/>
            </p:nvSpPr>
            <p:spPr>
              <a:xfrm>
                <a:off x="2409" y="3532"/>
                <a:ext cx="0" cy="22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4" name="Line 73"/>
              <p:cNvSpPr/>
              <p:nvPr/>
            </p:nvSpPr>
            <p:spPr>
              <a:xfrm>
                <a:off x="3878" y="3532"/>
                <a:ext cx="0" cy="22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" name="Line 74"/>
              <p:cNvSpPr/>
              <p:nvPr/>
            </p:nvSpPr>
            <p:spPr>
              <a:xfrm>
                <a:off x="4649" y="3532"/>
                <a:ext cx="0" cy="22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" name="Line 76"/>
              <p:cNvSpPr/>
              <p:nvPr/>
            </p:nvSpPr>
            <p:spPr>
              <a:xfrm>
                <a:off x="5375" y="3532"/>
                <a:ext cx="0" cy="22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6" name="AutoShape 79"/>
            <p:cNvSpPr/>
            <p:nvPr/>
          </p:nvSpPr>
          <p:spPr>
            <a:xfrm>
              <a:off x="476" y="3895"/>
              <a:ext cx="544" cy="225"/>
            </a:xfrm>
            <a:prstGeom prst="wedgeRoundRectCallout">
              <a:avLst>
                <a:gd name="adj1" fmla="val 67278"/>
                <a:gd name="adj2" fmla="val -114889"/>
                <a:gd name="adj3" fmla="val 16667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1800" b="1" dirty="0"/>
                <a:t>引导块</a:t>
              </a:r>
            </a:p>
          </p:txBody>
        </p:sp>
        <p:sp>
          <p:nvSpPr>
            <p:cNvPr id="7" name="AutoShape 80"/>
            <p:cNvSpPr/>
            <p:nvPr/>
          </p:nvSpPr>
          <p:spPr>
            <a:xfrm>
              <a:off x="1066" y="3895"/>
              <a:ext cx="544" cy="225"/>
            </a:xfrm>
            <a:prstGeom prst="wedgeRoundRectCallout">
              <a:avLst>
                <a:gd name="adj1" fmla="val 12685"/>
                <a:gd name="adj2" fmla="val -110889"/>
                <a:gd name="adj3" fmla="val 16667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1800" b="1" dirty="0"/>
                <a:t>超级块</a:t>
              </a:r>
            </a:p>
          </p:txBody>
        </p:sp>
        <p:sp>
          <p:nvSpPr>
            <p:cNvPr id="8" name="AutoShape 81"/>
            <p:cNvSpPr/>
            <p:nvPr/>
          </p:nvSpPr>
          <p:spPr>
            <a:xfrm rot="-5400000">
              <a:off x="2721" y="2784"/>
              <a:ext cx="136" cy="2177"/>
            </a:xfrm>
            <a:prstGeom prst="leftBrace">
              <a:avLst>
                <a:gd name="adj1" fmla="val 133394"/>
                <a:gd name="adj2" fmla="val 50000"/>
              </a:avLst>
            </a:prstGeom>
            <a:noFill/>
            <a:ln w="952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9" name="AutoShape 82"/>
            <p:cNvSpPr/>
            <p:nvPr/>
          </p:nvSpPr>
          <p:spPr>
            <a:xfrm>
              <a:off x="1973" y="4031"/>
              <a:ext cx="1134" cy="225"/>
            </a:xfrm>
            <a:prstGeom prst="wedgeRoundRectCallout">
              <a:avLst>
                <a:gd name="adj1" fmla="val -7671"/>
                <a:gd name="adj2" fmla="val -118444"/>
                <a:gd name="adj3" fmla="val 16667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1800" b="1" dirty="0"/>
                <a:t>磁盘索引节点区</a:t>
              </a:r>
            </a:p>
          </p:txBody>
        </p:sp>
        <p:sp>
          <p:nvSpPr>
            <p:cNvPr id="10" name="AutoShape 83"/>
            <p:cNvSpPr/>
            <p:nvPr/>
          </p:nvSpPr>
          <p:spPr>
            <a:xfrm rot="-5400000">
              <a:off x="4740" y="2933"/>
              <a:ext cx="136" cy="1860"/>
            </a:xfrm>
            <a:prstGeom prst="leftBrace">
              <a:avLst>
                <a:gd name="adj1" fmla="val 113970"/>
                <a:gd name="adj2" fmla="val 50000"/>
              </a:avLst>
            </a:prstGeom>
            <a:noFill/>
            <a:ln w="9525" cap="flat" cmpd="sng">
              <a:solidFill>
                <a:srgbClr val="00B05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>
                <a:ea typeface="宋体" panose="02010600030101010101" pitchFamily="2" charset="-122"/>
              </a:endParaRPr>
            </a:p>
          </p:txBody>
        </p:sp>
        <p:sp>
          <p:nvSpPr>
            <p:cNvPr id="11" name="AutoShape 84"/>
            <p:cNvSpPr/>
            <p:nvPr/>
          </p:nvSpPr>
          <p:spPr>
            <a:xfrm>
              <a:off x="3560" y="4031"/>
              <a:ext cx="2087" cy="225"/>
            </a:xfrm>
            <a:prstGeom prst="wedgeRoundRectCallout">
              <a:avLst>
                <a:gd name="adj1" fmla="val 18421"/>
                <a:gd name="adj2" fmla="val -124222"/>
                <a:gd name="adj3" fmla="val 16667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1800" b="1" dirty="0"/>
                <a:t>磁盘信息区：目录块和数据块</a:t>
              </a:r>
            </a:p>
          </p:txBody>
        </p:sp>
        <p:sp>
          <p:nvSpPr>
            <p:cNvPr id="12" name="Text Box 85"/>
            <p:cNvSpPr txBox="1"/>
            <p:nvPr/>
          </p:nvSpPr>
          <p:spPr>
            <a:xfrm>
              <a:off x="180" y="3547"/>
              <a:ext cx="84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1800" b="1" dirty="0">
                  <a:solidFill>
                    <a:srgbClr val="FF3300"/>
                  </a:solidFill>
                </a:rPr>
                <a:t>磁盘文件卷</a:t>
              </a:r>
            </a:p>
          </p:txBody>
        </p:sp>
        <p:sp>
          <p:nvSpPr>
            <p:cNvPr id="13" name="Text Box 86"/>
            <p:cNvSpPr txBox="1"/>
            <p:nvPr/>
          </p:nvSpPr>
          <p:spPr>
            <a:xfrm>
              <a:off x="458" y="3399"/>
              <a:ext cx="453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1800" b="1" dirty="0">
                  <a:solidFill>
                    <a:srgbClr val="FF3300"/>
                  </a:solidFill>
                </a:rPr>
                <a:t>磁盘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36538"/>
            <a:ext cx="7772400" cy="74453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说  明</a:t>
            </a:r>
          </a:p>
        </p:txBody>
      </p:sp>
      <p:sp>
        <p:nvSpPr>
          <p:cNvPr id="79875" name="Rectangle 3"/>
          <p:cNvSpPr>
            <a:spLocks noGrp="1"/>
          </p:cNvSpPr>
          <p:nvPr>
            <p:ph idx="1"/>
          </p:nvPr>
        </p:nvSpPr>
        <p:spPr>
          <a:xfrm>
            <a:off x="228600" y="1339850"/>
            <a:ext cx="8534400" cy="5041900"/>
          </a:xfrm>
          <a:ln/>
        </p:spPr>
        <p:txBody>
          <a:bodyPr vert="horz" wrap="square" lIns="91440" tIns="45720" rIns="91440" bIns="45720" anchor="t"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sz="2600" b="1" dirty="0"/>
              <a:t>利用内存中的一块空间模拟存储设备空间，需要了解内存管理的函数：</a:t>
            </a:r>
            <a:r>
              <a:rPr lang="en-US" altLang="zh-CN" sz="2600" b="1" dirty="0"/>
              <a:t>malloc()</a:t>
            </a:r>
            <a:r>
              <a:rPr lang="zh-CN" altLang="en-US" sz="2600" b="1" dirty="0"/>
              <a:t>，</a:t>
            </a:r>
            <a:r>
              <a:rPr lang="en-US" altLang="zh-CN" sz="2600" b="1" dirty="0"/>
              <a:t>free()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600" b="1" dirty="0"/>
              <a:t>利用</a:t>
            </a:r>
            <a:r>
              <a:rPr lang="en-US" altLang="zh-CN" sz="2600" b="1" dirty="0"/>
              <a:t>DOS/WINDOWS</a:t>
            </a:r>
            <a:r>
              <a:rPr lang="zh-CN" altLang="en-US" sz="2600" b="1" dirty="0"/>
              <a:t>的文件管理将这块内存的信息写到磁盘文件，因此用到</a:t>
            </a:r>
            <a:r>
              <a:rPr lang="en-US" altLang="zh-CN" sz="2600" b="1" dirty="0"/>
              <a:t>DOS/WINDOWS</a:t>
            </a:r>
            <a:r>
              <a:rPr lang="zh-CN" altLang="en-US" sz="2600" b="1" dirty="0"/>
              <a:t>的文件操作函数，将该文件作为文件系统的虚拟盘，在其上建立文件卷结构并初始化，其后的文件操作都是对该虚拟盘的操作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600" b="1" dirty="0"/>
              <a:t>涉及的主要数据结构：文件目录结构（</a:t>
            </a:r>
            <a:r>
              <a:rPr lang="en-US" altLang="zh-CN" sz="2600" b="1" dirty="0"/>
              <a:t>BFD</a:t>
            </a:r>
            <a:r>
              <a:rPr lang="zh-CN" altLang="en-US" sz="2600" b="1" dirty="0"/>
              <a:t>或目录列表文件）、存储介质管理方式（位示图、空闲块链接法、成组块链接法、</a:t>
            </a:r>
            <a:r>
              <a:rPr lang="en-US" altLang="zh-CN" sz="2600" b="1" dirty="0"/>
              <a:t>FAT</a:t>
            </a:r>
            <a:r>
              <a:rPr lang="zh-CN" altLang="en-US" sz="2600" b="1" dirty="0"/>
              <a:t>法）、存储介质组织结构（引导块、超级块、索引节点块、数据区）、文件逻辑结构（字符流式、记录式）、文件物理结构（串联文件、索引文件）、物理块长度、索引节点块数目等。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61950"/>
            <a:ext cx="7772400" cy="61912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Times New Roman" panose="02020603050405020304" pitchFamily="18" charset="0"/>
              </a:rPr>
              <a:t>    </a:t>
            </a:r>
            <a:r>
              <a:rPr kumimoji="1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主控程序基本流程</a:t>
            </a:r>
          </a:p>
        </p:txBody>
      </p:sp>
      <p:sp>
        <p:nvSpPr>
          <p:cNvPr id="81923" name="Rectangle 3"/>
          <p:cNvSpPr>
            <a:spLocks noGrp="1"/>
          </p:cNvSpPr>
          <p:nvPr>
            <p:ph idx="1"/>
          </p:nvPr>
        </p:nvSpPr>
        <p:spPr>
          <a:xfrm>
            <a:off x="179388" y="1341438"/>
            <a:ext cx="8569325" cy="5287962"/>
          </a:xfrm>
          <a:ln/>
        </p:spPr>
        <p:txBody>
          <a:bodyPr vert="horz" wrap="square" lIns="91440" tIns="45720" rIns="91440" bIns="45720" anchor="t"/>
          <a:lstStyle/>
          <a:p>
            <a:pPr algn="just" eaLnBrk="1" hangingPunct="1">
              <a:lnSpc>
                <a:spcPct val="80000"/>
              </a:lnSpc>
              <a:buNone/>
            </a:pPr>
            <a:r>
              <a:rPr lang="en-US" altLang="zh-CN" sz="2600" b="1" dirty="0"/>
              <a:t>【1】</a:t>
            </a:r>
            <a:r>
              <a:rPr lang="zh-CN" altLang="en-US" sz="2600" b="1" dirty="0"/>
              <a:t>进入模拟文件系统</a:t>
            </a:r>
            <a:r>
              <a:rPr lang="en-US" altLang="zh-CN" sz="2600" b="1" dirty="0"/>
              <a:t>VFS</a:t>
            </a:r>
            <a:r>
              <a:rPr lang="zh-CN" altLang="en-US" sz="2600" b="1" dirty="0"/>
              <a:t>；</a:t>
            </a:r>
          </a:p>
          <a:p>
            <a:pPr algn="just" eaLnBrk="1" hangingPunct="1">
              <a:lnSpc>
                <a:spcPct val="80000"/>
              </a:lnSpc>
              <a:buNone/>
            </a:pPr>
            <a:r>
              <a:rPr lang="en-US" altLang="zh-CN" sz="2600" b="1" dirty="0"/>
              <a:t>【2】</a:t>
            </a:r>
            <a:r>
              <a:rPr lang="zh-CN" altLang="en-US" sz="2600" b="1" dirty="0"/>
              <a:t>是否需要格式化</a:t>
            </a:r>
            <a:r>
              <a:rPr lang="en-US" altLang="zh-CN" sz="2600" b="1" dirty="0"/>
              <a:t>VFS?</a:t>
            </a:r>
          </a:p>
          <a:p>
            <a:pPr algn="just" eaLnBrk="1" hangingPunct="1">
              <a:lnSpc>
                <a:spcPct val="80000"/>
              </a:lnSpc>
              <a:buNone/>
            </a:pPr>
            <a:r>
              <a:rPr lang="en-US" altLang="zh-CN" sz="2600" b="1" dirty="0"/>
              <a:t>【3】</a:t>
            </a:r>
            <a:r>
              <a:rPr lang="zh-CN" altLang="en-US" sz="2600" b="1" dirty="0"/>
              <a:t>若是，则格式化，转</a:t>
            </a:r>
            <a:r>
              <a:rPr lang="en-US" altLang="zh-CN" sz="2600" b="1" dirty="0"/>
              <a:t>6</a:t>
            </a:r>
          </a:p>
          <a:p>
            <a:pPr algn="just" eaLnBrk="1" hangingPunct="1">
              <a:lnSpc>
                <a:spcPct val="80000"/>
              </a:lnSpc>
              <a:buNone/>
            </a:pPr>
            <a:r>
              <a:rPr lang="en-US" altLang="zh-CN" sz="2600" b="1" dirty="0"/>
              <a:t>【4】</a:t>
            </a:r>
            <a:r>
              <a:rPr lang="zh-CN" altLang="en-US" sz="2600" b="1" dirty="0"/>
              <a:t>否则，文件系统文件是否存在？若在，转</a:t>
            </a:r>
            <a:r>
              <a:rPr lang="en-US" altLang="zh-CN" sz="2600" b="1" dirty="0"/>
              <a:t>7</a:t>
            </a:r>
            <a:r>
              <a:rPr lang="zh-CN" altLang="en-US" sz="2600" b="1" dirty="0"/>
              <a:t>，否则：</a:t>
            </a:r>
          </a:p>
          <a:p>
            <a:pPr algn="just" eaLnBrk="1" hangingPunct="1">
              <a:lnSpc>
                <a:spcPct val="80000"/>
              </a:lnSpc>
              <a:buNone/>
            </a:pPr>
            <a:r>
              <a:rPr lang="en-US" altLang="zh-CN" sz="2600" b="1" dirty="0"/>
              <a:t>【5】</a:t>
            </a:r>
            <a:r>
              <a:rPr lang="zh-CN" altLang="en-US" sz="2600" b="1" dirty="0"/>
              <a:t>申请内存，格式化文件系统，即组织存储介质，</a:t>
            </a:r>
            <a:br>
              <a:rPr lang="zh-CN" altLang="en-US" sz="2600" b="1" dirty="0"/>
            </a:br>
            <a:r>
              <a:rPr lang="zh-CN" altLang="en-US" sz="2600" b="1" dirty="0"/>
              <a:t>       划分空间等，转</a:t>
            </a:r>
            <a:r>
              <a:rPr lang="en-US" altLang="zh-CN" sz="2600" b="1" dirty="0"/>
              <a:t>6</a:t>
            </a:r>
          </a:p>
          <a:p>
            <a:pPr algn="just" eaLnBrk="1" hangingPunct="1">
              <a:lnSpc>
                <a:spcPct val="80000"/>
              </a:lnSpc>
              <a:buNone/>
            </a:pPr>
            <a:r>
              <a:rPr lang="en-US" altLang="zh-CN" sz="2600" b="1" dirty="0"/>
              <a:t>【6】</a:t>
            </a:r>
            <a:r>
              <a:rPr lang="zh-CN" altLang="en-US" sz="2600" b="1" dirty="0"/>
              <a:t>初始化相关数据（结构）；</a:t>
            </a:r>
          </a:p>
          <a:p>
            <a:pPr algn="just" eaLnBrk="1" hangingPunct="1">
              <a:lnSpc>
                <a:spcPct val="80000"/>
              </a:lnSpc>
              <a:buNone/>
            </a:pPr>
            <a:r>
              <a:rPr lang="en-US" altLang="zh-CN" sz="2600" b="1" dirty="0"/>
              <a:t>【7】</a:t>
            </a:r>
            <a:r>
              <a:rPr lang="zh-CN" altLang="en-US" sz="2600" b="1" dirty="0"/>
              <a:t>显示命令列表或 命令提示符 或</a:t>
            </a:r>
            <a:r>
              <a:rPr lang="en-US" altLang="zh-CN" sz="2600" b="1" dirty="0"/>
              <a:t>GUI</a:t>
            </a:r>
            <a:r>
              <a:rPr lang="zh-CN" altLang="en-US" sz="2600" b="1" dirty="0"/>
              <a:t>界面；</a:t>
            </a:r>
          </a:p>
          <a:p>
            <a:pPr algn="just" eaLnBrk="1" hangingPunct="1">
              <a:lnSpc>
                <a:spcPct val="80000"/>
              </a:lnSpc>
              <a:buNone/>
            </a:pPr>
            <a:r>
              <a:rPr lang="en-US" altLang="zh-CN" sz="2600" b="1" dirty="0"/>
              <a:t>【8】</a:t>
            </a:r>
            <a:r>
              <a:rPr lang="zh-CN" altLang="en-US" sz="2600" b="1" dirty="0"/>
              <a:t>选择命令，及输入参数或接受命令；</a:t>
            </a:r>
          </a:p>
          <a:p>
            <a:pPr algn="just" eaLnBrk="1" hangingPunct="1">
              <a:lnSpc>
                <a:spcPct val="80000"/>
              </a:lnSpc>
              <a:buNone/>
            </a:pPr>
            <a:r>
              <a:rPr lang="en-US" altLang="zh-CN" sz="2600" b="1" dirty="0"/>
              <a:t>【9】</a:t>
            </a:r>
            <a:r>
              <a:rPr lang="zh-CN" altLang="en-US" sz="2600" b="1" dirty="0"/>
              <a:t>若是退出命令，则转</a:t>
            </a:r>
            <a:r>
              <a:rPr lang="en-US" altLang="zh-CN" sz="2600" b="1" dirty="0"/>
              <a:t>12</a:t>
            </a:r>
            <a:r>
              <a:rPr lang="zh-CN" altLang="en-US" sz="2600" b="1" dirty="0"/>
              <a:t>；</a:t>
            </a:r>
          </a:p>
          <a:p>
            <a:pPr algn="just" eaLnBrk="1" hangingPunct="1">
              <a:lnSpc>
                <a:spcPct val="80000"/>
              </a:lnSpc>
              <a:buNone/>
            </a:pPr>
            <a:r>
              <a:rPr lang="en-US" altLang="zh-CN" sz="2600" b="1" dirty="0"/>
              <a:t>【10】</a:t>
            </a:r>
            <a:r>
              <a:rPr lang="zh-CN" altLang="en-US" sz="2600" b="1" dirty="0"/>
              <a:t>执行相关操作；</a:t>
            </a:r>
          </a:p>
          <a:p>
            <a:pPr algn="just" eaLnBrk="1" hangingPunct="1">
              <a:lnSpc>
                <a:spcPct val="80000"/>
              </a:lnSpc>
              <a:buNone/>
            </a:pPr>
            <a:r>
              <a:rPr lang="en-US" altLang="zh-CN" sz="2600" b="1" dirty="0"/>
              <a:t>【11】</a:t>
            </a:r>
            <a:r>
              <a:rPr lang="zh-CN" altLang="en-US" sz="2600" b="1" dirty="0"/>
              <a:t>显示结果或转</a:t>
            </a:r>
            <a:r>
              <a:rPr lang="en-US" altLang="zh-CN" sz="2600" b="1" dirty="0"/>
              <a:t>7</a:t>
            </a:r>
            <a:r>
              <a:rPr lang="zh-CN" altLang="en-US" sz="2600" b="1" dirty="0"/>
              <a:t>；</a:t>
            </a:r>
          </a:p>
          <a:p>
            <a:pPr algn="just" eaLnBrk="1" hangingPunct="1">
              <a:lnSpc>
                <a:spcPct val="80000"/>
              </a:lnSpc>
              <a:buNone/>
            </a:pPr>
            <a:r>
              <a:rPr lang="en-US" altLang="zh-CN" sz="2600" b="1" dirty="0"/>
              <a:t>【12】</a:t>
            </a:r>
            <a:r>
              <a:rPr lang="zh-CN" altLang="en-US" sz="2600" b="1" dirty="0"/>
              <a:t>作退出后的保存工作</a:t>
            </a:r>
            <a:endParaRPr lang="zh-CN" altLang="en-US" sz="2400" b="1" dirty="0"/>
          </a:p>
        </p:txBody>
      </p:sp>
      <p:pic>
        <p:nvPicPr>
          <p:cNvPr id="81924" name="Picture 4" descr="j02832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288" y="5224463"/>
            <a:ext cx="1323975" cy="1295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33375"/>
            <a:ext cx="7772400" cy="762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数据结构</a:t>
            </a: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>
          <a:xfrm>
            <a:off x="304800" y="1341438"/>
            <a:ext cx="8305800" cy="5183187"/>
          </a:xfrm>
          <a:ln/>
        </p:spPr>
        <p:txBody>
          <a:bodyPr vert="horz" wrap="square" lIns="91440" tIns="45720" rIns="91440" bIns="45720" anchor="t"/>
          <a:lstStyle/>
          <a:p>
            <a:pPr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b="1" dirty="0">
                <a:solidFill>
                  <a:schemeClr val="accent2"/>
                </a:solidFill>
              </a:rPr>
              <a:t>超级块结构：</a:t>
            </a:r>
            <a:r>
              <a:rPr lang="en-US" altLang="zh-CN" b="1" dirty="0">
                <a:solidFill>
                  <a:srgbClr val="009900"/>
                </a:solidFill>
              </a:rPr>
              <a:t>i</a:t>
            </a:r>
            <a:r>
              <a:rPr lang="zh-CN" altLang="en-US" b="1" dirty="0">
                <a:solidFill>
                  <a:srgbClr val="009900"/>
                </a:solidFill>
              </a:rPr>
              <a:t>节点块数，空闲</a:t>
            </a:r>
            <a:r>
              <a:rPr lang="en-US" altLang="zh-CN" b="1" dirty="0">
                <a:solidFill>
                  <a:srgbClr val="009900"/>
                </a:solidFill>
              </a:rPr>
              <a:t>i</a:t>
            </a:r>
            <a:r>
              <a:rPr lang="zh-CN" altLang="en-US" b="1" dirty="0">
                <a:solidFill>
                  <a:srgbClr val="009900"/>
                </a:solidFill>
              </a:rPr>
              <a:t>节点数，空闲</a:t>
            </a:r>
            <a:r>
              <a:rPr lang="en-US" altLang="zh-CN" b="1" dirty="0">
                <a:solidFill>
                  <a:srgbClr val="009900"/>
                </a:solidFill>
              </a:rPr>
              <a:t>i</a:t>
            </a:r>
            <a:r>
              <a:rPr lang="zh-CN" altLang="en-US" b="1" dirty="0">
                <a:solidFill>
                  <a:srgbClr val="009900"/>
                </a:solidFill>
              </a:rPr>
              <a:t>节点数组，空闲</a:t>
            </a:r>
            <a:r>
              <a:rPr lang="en-US" altLang="zh-CN" b="1" dirty="0">
                <a:solidFill>
                  <a:srgbClr val="009900"/>
                </a:solidFill>
              </a:rPr>
              <a:t>i</a:t>
            </a:r>
            <a:r>
              <a:rPr lang="zh-CN" altLang="en-US" b="1" dirty="0">
                <a:solidFill>
                  <a:srgbClr val="009900"/>
                </a:solidFill>
              </a:rPr>
              <a:t>节点指针，铭记</a:t>
            </a:r>
            <a:r>
              <a:rPr lang="en-US" altLang="zh-CN" b="1" dirty="0">
                <a:solidFill>
                  <a:srgbClr val="009900"/>
                </a:solidFill>
              </a:rPr>
              <a:t>i</a:t>
            </a:r>
            <a:r>
              <a:rPr lang="zh-CN" altLang="en-US" b="1" dirty="0">
                <a:solidFill>
                  <a:srgbClr val="009900"/>
                </a:solidFill>
              </a:rPr>
              <a:t>节点；</a:t>
            </a:r>
            <a:r>
              <a:rPr lang="zh-CN" altLang="en-US" b="1" dirty="0">
                <a:solidFill>
                  <a:srgbClr val="FF3300"/>
                </a:solidFill>
              </a:rPr>
              <a:t>数据块块数，空闲块块数，空闲块数组，空闲块指针；</a:t>
            </a:r>
            <a:r>
              <a:rPr lang="zh-CN" altLang="en-US" b="1" dirty="0">
                <a:solidFill>
                  <a:schemeClr val="accent2"/>
                </a:solidFill>
              </a:rPr>
              <a:t>超级块修改标志；</a:t>
            </a:r>
          </a:p>
          <a:p>
            <a:pPr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b="1" dirty="0">
                <a:solidFill>
                  <a:schemeClr val="accent2"/>
                </a:solidFill>
              </a:rPr>
              <a:t>i</a:t>
            </a:r>
            <a:r>
              <a:rPr lang="zh-CN" altLang="en-US" b="1" dirty="0">
                <a:solidFill>
                  <a:schemeClr val="accent2"/>
                </a:solidFill>
              </a:rPr>
              <a:t>节点结构：</a:t>
            </a:r>
            <a:r>
              <a:rPr lang="zh-CN" altLang="en-US" b="1" dirty="0"/>
              <a:t>分为磁盘</a:t>
            </a:r>
            <a:r>
              <a:rPr lang="en-US" altLang="zh-CN" b="1" dirty="0"/>
              <a:t>i</a:t>
            </a:r>
            <a:r>
              <a:rPr lang="zh-CN" altLang="en-US" b="1" dirty="0"/>
              <a:t>节点和内存</a:t>
            </a:r>
            <a:r>
              <a:rPr lang="en-US" altLang="zh-CN" b="1" dirty="0"/>
              <a:t>i</a:t>
            </a:r>
            <a:r>
              <a:rPr lang="zh-CN" altLang="en-US" b="1" dirty="0"/>
              <a:t>节点</a:t>
            </a:r>
          </a:p>
          <a:p>
            <a:pPr lvl="1"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b="1" dirty="0">
                <a:solidFill>
                  <a:schemeClr val="accent2"/>
                </a:solidFill>
              </a:rPr>
              <a:t>磁盘</a:t>
            </a:r>
            <a:r>
              <a:rPr lang="en-US" altLang="zh-CN" b="1" dirty="0">
                <a:solidFill>
                  <a:schemeClr val="accent2"/>
                </a:solidFill>
              </a:rPr>
              <a:t>i</a:t>
            </a:r>
            <a:r>
              <a:rPr lang="zh-CN" altLang="en-US" b="1" dirty="0">
                <a:solidFill>
                  <a:schemeClr val="accent2"/>
                </a:solidFill>
              </a:rPr>
              <a:t>节点结构：</a:t>
            </a:r>
            <a:r>
              <a:rPr lang="zh-CN" altLang="en-US" b="1" dirty="0"/>
              <a:t>关联文件数，存取权限，用户</a:t>
            </a:r>
            <a:r>
              <a:rPr lang="en-US" altLang="zh-CN" b="1" dirty="0"/>
              <a:t>ID</a:t>
            </a:r>
            <a:r>
              <a:rPr lang="zh-CN" altLang="en-US" b="1" dirty="0"/>
              <a:t>，文件大小，</a:t>
            </a:r>
            <a:r>
              <a:rPr lang="zh-CN" altLang="en-US" b="1" dirty="0">
                <a:solidFill>
                  <a:srgbClr val="FF3300"/>
                </a:solidFill>
              </a:rPr>
              <a:t>存放文件的物理块号</a:t>
            </a:r>
            <a:r>
              <a:rPr lang="zh-CN" altLang="en-US" b="1" dirty="0"/>
              <a:t>；</a:t>
            </a:r>
          </a:p>
          <a:p>
            <a:pPr lvl="1"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b="1" dirty="0">
                <a:solidFill>
                  <a:schemeClr val="accent2"/>
                </a:solidFill>
              </a:rPr>
              <a:t>内存</a:t>
            </a:r>
            <a:r>
              <a:rPr lang="en-US" altLang="zh-CN" b="1" dirty="0">
                <a:solidFill>
                  <a:schemeClr val="accent2"/>
                </a:solidFill>
              </a:rPr>
              <a:t>i</a:t>
            </a:r>
            <a:r>
              <a:rPr lang="zh-CN" altLang="en-US" b="1" dirty="0">
                <a:solidFill>
                  <a:schemeClr val="accent2"/>
                </a:solidFill>
              </a:rPr>
              <a:t>节点结构：</a:t>
            </a:r>
            <a:r>
              <a:rPr lang="zh-CN" altLang="en-US" b="1" dirty="0"/>
              <a:t>除了磁盘</a:t>
            </a:r>
            <a:r>
              <a:rPr lang="en-US" altLang="zh-CN" b="1" dirty="0"/>
              <a:t>i</a:t>
            </a:r>
            <a:r>
              <a:rPr lang="zh-CN" altLang="en-US" b="1" dirty="0"/>
              <a:t>节点外，还有两个</a:t>
            </a:r>
            <a:r>
              <a:rPr lang="en-US" altLang="zh-CN" b="1" dirty="0"/>
              <a:t>i</a:t>
            </a:r>
            <a:r>
              <a:rPr lang="zh-CN" altLang="en-US" b="1" dirty="0"/>
              <a:t>节点指针，磁盘</a:t>
            </a:r>
            <a:r>
              <a:rPr lang="en-US" altLang="zh-CN" b="1" dirty="0"/>
              <a:t>i</a:t>
            </a:r>
            <a:r>
              <a:rPr lang="zh-CN" altLang="en-US" b="1" dirty="0"/>
              <a:t>节点标志，引用计数；</a:t>
            </a:r>
          </a:p>
        </p:txBody>
      </p:sp>
      <p:sp>
        <p:nvSpPr>
          <p:cNvPr id="39942" name="AutoShape 6"/>
          <p:cNvSpPr/>
          <p:nvPr/>
        </p:nvSpPr>
        <p:spPr>
          <a:xfrm>
            <a:off x="5580063" y="3068638"/>
            <a:ext cx="3095625" cy="1366837"/>
          </a:xfrm>
          <a:prstGeom prst="wedgeRoundRectCallout">
            <a:avLst>
              <a:gd name="adj1" fmla="val 463"/>
              <a:gd name="adj2" fmla="val -102731"/>
              <a:gd name="adj3" fmla="val 16667"/>
            </a:avLst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FFFF00"/>
                </a:solidFill>
                <a:cs typeface="Times New Roman" panose="02020603050405020304" pitchFamily="18" charset="0"/>
              </a:rPr>
              <a:t>在空闲</a:t>
            </a:r>
            <a:r>
              <a:rPr lang="en-US" altLang="zh-CN" sz="2000" b="1" dirty="0">
                <a:solidFill>
                  <a:srgbClr val="FFFF00"/>
                </a:solidFill>
                <a:cs typeface="Times New Roman" panose="02020603050405020304" pitchFamily="18" charset="0"/>
              </a:rPr>
              <a:t>i</a:t>
            </a:r>
            <a:r>
              <a:rPr lang="zh-CN" altLang="en-US" sz="2000" b="1" dirty="0">
                <a:solidFill>
                  <a:srgbClr val="FFFF00"/>
                </a:solidFill>
                <a:cs typeface="Times New Roman" panose="02020603050405020304" pitchFamily="18" charset="0"/>
              </a:rPr>
              <a:t>节点数组中最大（最后）一个</a:t>
            </a:r>
            <a:r>
              <a:rPr lang="en-US" altLang="zh-CN" sz="2000" b="1" i="1" dirty="0">
                <a:solidFill>
                  <a:srgbClr val="FFFF00"/>
                </a:solidFill>
                <a:cs typeface="Times New Roman" panose="02020603050405020304" pitchFamily="18" charset="0"/>
              </a:rPr>
              <a:t>i</a:t>
            </a:r>
            <a:r>
              <a:rPr lang="zh-CN" altLang="en-US" sz="2000" b="1" dirty="0">
                <a:solidFill>
                  <a:srgbClr val="FFFF00"/>
                </a:solidFill>
                <a:cs typeface="Times New Roman" panose="02020603050405020304" pitchFamily="18" charset="0"/>
              </a:rPr>
              <a:t>节点，由它决定从索引节点区搜索空闲</a:t>
            </a:r>
            <a:r>
              <a:rPr lang="en-US" altLang="zh-CN" sz="2000" b="1" dirty="0">
                <a:solidFill>
                  <a:srgbClr val="FFFF00"/>
                </a:solidFill>
                <a:cs typeface="Times New Roman" panose="02020603050405020304" pitchFamily="18" charset="0"/>
              </a:rPr>
              <a:t>i</a:t>
            </a:r>
            <a:r>
              <a:rPr lang="zh-CN" altLang="en-US" sz="2000" b="1" dirty="0">
                <a:solidFill>
                  <a:srgbClr val="FFFF00"/>
                </a:solidFill>
                <a:cs typeface="Times New Roman" panose="02020603050405020304" pitchFamily="18" charset="0"/>
              </a:rPr>
              <a:t>节点的起始位置。</a:t>
            </a:r>
            <a:endParaRPr lang="zh-CN" altLang="en-US" sz="2000" b="1" dirty="0">
              <a:solidFill>
                <a:srgbClr val="FFFF00"/>
              </a:solidFill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2400" cy="79851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数据结构</a:t>
            </a:r>
          </a:p>
        </p:txBody>
      </p:sp>
      <p:sp>
        <p:nvSpPr>
          <p:cNvPr id="86019" name="Rectangle 3"/>
          <p:cNvSpPr>
            <a:spLocks noGrp="1"/>
          </p:cNvSpPr>
          <p:nvPr>
            <p:ph idx="1"/>
          </p:nvPr>
        </p:nvSpPr>
        <p:spPr>
          <a:xfrm>
            <a:off x="395288" y="1341438"/>
            <a:ext cx="8353425" cy="5183187"/>
          </a:xfrm>
          <a:ln/>
        </p:spPr>
        <p:txBody>
          <a:bodyPr vert="horz" wrap="square" lIns="91440" tIns="45720" rIns="91440" bIns="45720" anchor="t"/>
          <a:lstStyle/>
          <a:p>
            <a:pPr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b="1" dirty="0">
                <a:solidFill>
                  <a:schemeClr val="accent2"/>
                </a:solidFill>
              </a:rPr>
              <a:t>打开文件结构：</a:t>
            </a:r>
            <a:r>
              <a:rPr lang="zh-CN" altLang="en-US" b="1" dirty="0"/>
              <a:t>文件操作标志，引用计数，指向内存</a:t>
            </a:r>
            <a:r>
              <a:rPr lang="en-US" altLang="zh-CN" b="1" dirty="0"/>
              <a:t>i</a:t>
            </a:r>
            <a:r>
              <a:rPr lang="zh-CN" altLang="en-US" b="1" dirty="0"/>
              <a:t>节点的指针，文件读写指针；</a:t>
            </a:r>
          </a:p>
          <a:p>
            <a:pPr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b="1" dirty="0">
                <a:solidFill>
                  <a:schemeClr val="accent2"/>
                </a:solidFill>
              </a:rPr>
              <a:t>用户结构：</a:t>
            </a:r>
            <a:r>
              <a:rPr lang="zh-CN" altLang="en-US" b="1" dirty="0"/>
              <a:t>用户类别，用户</a:t>
            </a:r>
            <a:r>
              <a:rPr lang="en-US" altLang="zh-CN" b="1" dirty="0"/>
              <a:t>ID</a:t>
            </a:r>
            <a:r>
              <a:rPr lang="zh-CN" altLang="en-US" b="1" dirty="0"/>
              <a:t>，组</a:t>
            </a:r>
            <a:r>
              <a:rPr lang="en-US" altLang="zh-CN" b="1" dirty="0"/>
              <a:t>ID</a:t>
            </a:r>
            <a:r>
              <a:rPr lang="zh-CN" altLang="en-US" b="1" dirty="0"/>
              <a:t>，用户打开文件表；</a:t>
            </a:r>
          </a:p>
          <a:p>
            <a:pPr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b="1" dirty="0">
                <a:solidFill>
                  <a:schemeClr val="accent2"/>
                </a:solidFill>
              </a:rPr>
              <a:t>目录结构：</a:t>
            </a:r>
            <a:r>
              <a:rPr lang="zh-CN" altLang="en-US" b="1" dirty="0"/>
              <a:t>用目录项数组存放目录项信息，用目录大小表示目录项个数；</a:t>
            </a:r>
          </a:p>
          <a:p>
            <a:pPr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b="1" dirty="0">
                <a:solidFill>
                  <a:schemeClr val="accent2"/>
                </a:solidFill>
              </a:rPr>
              <a:t>文件物理结构：</a:t>
            </a:r>
            <a:r>
              <a:rPr lang="zh-CN" altLang="en-US" b="1" dirty="0"/>
              <a:t>索引文件；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115888"/>
            <a:ext cx="7772400" cy="927100"/>
          </a:xfrm>
        </p:spPr>
        <p:txBody>
          <a:bodyPr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附：头文件</a:t>
            </a:r>
            <a:r>
              <a:rPr lang="zh-CN" altLang="en-US" dirty="0"/>
              <a:t>中常量说明</a:t>
            </a:r>
            <a:endParaRPr kumimoji="1" lang="zh-CN" altLang="en-US" sz="4400" b="0" i="0" u="none" strike="noStrike" kern="0" cap="none" spc="0" normalizeH="0" baseline="0" noProof="0" dirty="0">
              <a:ln>
                <a:noFill/>
              </a:ln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2771" name="Rectangle 41"/>
          <p:cNvSpPr>
            <a:spLocks noGrp="1"/>
          </p:cNvSpPr>
          <p:nvPr>
            <p:ph idx="1"/>
          </p:nvPr>
        </p:nvSpPr>
        <p:spPr>
          <a:xfrm>
            <a:off x="250825" y="1268413"/>
            <a:ext cx="8785225" cy="5400675"/>
          </a:xfrm>
          <a:ln/>
        </p:spPr>
        <p:txBody>
          <a:bodyPr vert="horz" wrap="square" lIns="91440" tIns="45720" rIns="91440" bIns="45720" anchor="t"/>
          <a:lstStyle/>
          <a:p>
            <a:pPr>
              <a:lnSpc>
                <a:spcPct val="80000"/>
              </a:lnSpc>
            </a:pPr>
            <a:r>
              <a:rPr lang="en-US" altLang="zh-CN" sz="2000" b="1" dirty="0"/>
              <a:t>#define BLOCKSIZ  512</a:t>
            </a:r>
            <a:r>
              <a:rPr lang="zh-CN" altLang="en-US" sz="2000" b="1" dirty="0"/>
              <a:t>  </a:t>
            </a:r>
            <a:r>
              <a:rPr lang="zh-CN" altLang="en-US" sz="2000" b="1" dirty="0">
                <a:solidFill>
                  <a:srgbClr val="FF3300"/>
                </a:solidFill>
              </a:rPr>
              <a:t>每块大小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/>
              <a:t>#define SYSOPENFILE 40</a:t>
            </a:r>
            <a:r>
              <a:rPr lang="zh-CN" altLang="en-US" sz="2000" b="1" dirty="0"/>
              <a:t>  </a:t>
            </a:r>
            <a:r>
              <a:rPr lang="zh-CN" altLang="en-US" sz="2000" b="1" dirty="0">
                <a:solidFill>
                  <a:srgbClr val="FF3300"/>
                </a:solidFill>
              </a:rPr>
              <a:t>系统打开文件表最大项数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/>
              <a:t>#define DIRNUM  128</a:t>
            </a:r>
            <a:r>
              <a:rPr lang="zh-CN" altLang="en-US" sz="2000" b="1" dirty="0"/>
              <a:t>  </a:t>
            </a:r>
            <a:r>
              <a:rPr lang="zh-CN" altLang="en-US" sz="2000" b="1" dirty="0">
                <a:solidFill>
                  <a:srgbClr val="FF3300"/>
                </a:solidFill>
              </a:rPr>
              <a:t>每个目录所包含的最大目录项数（文件数）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/>
              <a:t>#define DIRSIZ  14</a:t>
            </a:r>
            <a:r>
              <a:rPr lang="zh-CN" altLang="en-US" sz="2000" b="1" dirty="0"/>
              <a:t>  </a:t>
            </a:r>
            <a:r>
              <a:rPr lang="zh-CN" altLang="en-US" sz="1800" b="1" dirty="0">
                <a:solidFill>
                  <a:srgbClr val="FF3300"/>
                </a:solidFill>
              </a:rPr>
              <a:t>每个目录项名字部分所占字节数，另加</a:t>
            </a:r>
            <a:r>
              <a:rPr lang="en-US" altLang="zh-CN" sz="1800" b="1" i="1" dirty="0">
                <a:solidFill>
                  <a:srgbClr val="FF3300"/>
                </a:solidFill>
              </a:rPr>
              <a:t>i</a:t>
            </a:r>
            <a:r>
              <a:rPr lang="zh-CN" altLang="en-US" sz="1800" b="1" dirty="0">
                <a:solidFill>
                  <a:srgbClr val="FF3300"/>
                </a:solidFill>
              </a:rPr>
              <a:t>节点号</a:t>
            </a:r>
            <a:r>
              <a:rPr lang="en-US" altLang="zh-CN" sz="1800" b="1" dirty="0">
                <a:solidFill>
                  <a:srgbClr val="FF3300"/>
                </a:solidFill>
              </a:rPr>
              <a:t>2</a:t>
            </a:r>
            <a:r>
              <a:rPr lang="zh-CN" altLang="en-US" sz="1800" b="1" dirty="0">
                <a:solidFill>
                  <a:srgbClr val="FF3300"/>
                </a:solidFill>
              </a:rPr>
              <a:t>个字节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/>
              <a:t>#define PWDSIZ   12</a:t>
            </a:r>
            <a:r>
              <a:rPr lang="zh-CN" altLang="en-US" sz="2000" b="1" dirty="0"/>
              <a:t>  </a:t>
            </a:r>
            <a:r>
              <a:rPr lang="zh-CN" altLang="en-US" sz="2000" b="1" dirty="0">
                <a:solidFill>
                  <a:srgbClr val="FF3300"/>
                </a:solidFill>
              </a:rPr>
              <a:t>口令字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/>
              <a:t>#define PWDNUM   32  </a:t>
            </a:r>
            <a:r>
              <a:rPr lang="zh-CN" altLang="en-US" sz="2000" b="1" dirty="0">
                <a:solidFill>
                  <a:srgbClr val="FF3300"/>
                </a:solidFill>
              </a:rPr>
              <a:t>最多可设</a:t>
            </a:r>
            <a:r>
              <a:rPr lang="en-US" altLang="zh-CN" sz="2000" b="1" dirty="0">
                <a:solidFill>
                  <a:srgbClr val="FF3300"/>
                </a:solidFill>
              </a:rPr>
              <a:t>32</a:t>
            </a:r>
            <a:r>
              <a:rPr lang="zh-CN" altLang="en-US" sz="2000" b="1" dirty="0">
                <a:solidFill>
                  <a:srgbClr val="FF3300"/>
                </a:solidFill>
              </a:rPr>
              <a:t>个口令登录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/>
              <a:t>#define NOFILE  20  </a:t>
            </a:r>
            <a:r>
              <a:rPr lang="zh-CN" altLang="en-US" sz="1800" b="1" dirty="0">
                <a:solidFill>
                  <a:srgbClr val="FF3300"/>
                </a:solidFill>
              </a:rPr>
              <a:t>每个用户最多可打开</a:t>
            </a:r>
            <a:r>
              <a:rPr lang="en-US" altLang="zh-CN" sz="1800" b="1" dirty="0">
                <a:solidFill>
                  <a:srgbClr val="FF3300"/>
                </a:solidFill>
              </a:rPr>
              <a:t>20</a:t>
            </a:r>
            <a:r>
              <a:rPr lang="zh-CN" altLang="en-US" sz="1800" b="1" dirty="0">
                <a:solidFill>
                  <a:srgbClr val="FF3300"/>
                </a:solidFill>
              </a:rPr>
              <a:t>个文件，即用户打开文件最大次数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/>
              <a:t>#define NADDR 10</a:t>
            </a:r>
            <a:r>
              <a:rPr lang="zh-CN" altLang="en-US" sz="2000" b="1" dirty="0"/>
              <a:t>  </a:t>
            </a:r>
            <a:r>
              <a:rPr lang="zh-CN" altLang="en-US" sz="2000" b="1" dirty="0">
                <a:solidFill>
                  <a:srgbClr val="FF3300"/>
                </a:solidFill>
              </a:rPr>
              <a:t>每个</a:t>
            </a:r>
            <a:r>
              <a:rPr lang="en-US" altLang="zh-CN" sz="2000" b="1" dirty="0">
                <a:solidFill>
                  <a:srgbClr val="FF3300"/>
                </a:solidFill>
              </a:rPr>
              <a:t>i</a:t>
            </a:r>
            <a:r>
              <a:rPr lang="zh-CN" altLang="en-US" sz="2000" b="1" dirty="0">
                <a:solidFill>
                  <a:srgbClr val="FF3300"/>
                </a:solidFill>
              </a:rPr>
              <a:t>节点最多指向</a:t>
            </a:r>
            <a:r>
              <a:rPr lang="en-US" altLang="zh-CN" sz="2000" b="1" dirty="0">
                <a:solidFill>
                  <a:srgbClr val="FF3300"/>
                </a:solidFill>
              </a:rPr>
              <a:t>10</a:t>
            </a:r>
            <a:r>
              <a:rPr lang="zh-CN" altLang="en-US" sz="2000" b="1" dirty="0">
                <a:solidFill>
                  <a:srgbClr val="FF3300"/>
                </a:solidFill>
              </a:rPr>
              <a:t>块，</a:t>
            </a:r>
            <a:r>
              <a:rPr lang="en-US" altLang="zh-CN" sz="2000" b="1" dirty="0">
                <a:solidFill>
                  <a:srgbClr val="FF3300"/>
                </a:solidFill>
              </a:rPr>
              <a:t>addr[0]~addr[9]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/>
              <a:t>#define NHINO  128  </a:t>
            </a:r>
            <a:r>
              <a:rPr lang="zh-CN" altLang="en-US" sz="2000" b="1" dirty="0">
                <a:solidFill>
                  <a:srgbClr val="FF3300"/>
                </a:solidFill>
              </a:rPr>
              <a:t>共</a:t>
            </a:r>
            <a:r>
              <a:rPr lang="en-US" altLang="zh-CN" sz="2000" b="1" dirty="0">
                <a:solidFill>
                  <a:srgbClr val="FF3300"/>
                </a:solidFill>
              </a:rPr>
              <a:t>128</a:t>
            </a:r>
            <a:r>
              <a:rPr lang="zh-CN" altLang="en-US" sz="2000" b="1" dirty="0">
                <a:solidFill>
                  <a:srgbClr val="FF3300"/>
                </a:solidFill>
              </a:rPr>
              <a:t>个</a:t>
            </a:r>
            <a:r>
              <a:rPr lang="en-US" altLang="zh-CN" sz="2000" b="1" dirty="0">
                <a:solidFill>
                  <a:srgbClr val="FF3300"/>
                </a:solidFill>
              </a:rPr>
              <a:t>Hash</a:t>
            </a:r>
            <a:r>
              <a:rPr lang="zh-CN" altLang="en-US" sz="2000" b="1" dirty="0">
                <a:solidFill>
                  <a:srgbClr val="FF3300"/>
                </a:solidFill>
              </a:rPr>
              <a:t>链表，提供索引</a:t>
            </a:r>
            <a:r>
              <a:rPr lang="en-US" altLang="zh-CN" sz="2000" b="1" i="1" dirty="0">
                <a:solidFill>
                  <a:srgbClr val="FF3300"/>
                </a:solidFill>
              </a:rPr>
              <a:t>i</a:t>
            </a:r>
            <a:r>
              <a:rPr lang="zh-CN" altLang="en-US" sz="2000" b="1" dirty="0">
                <a:solidFill>
                  <a:srgbClr val="FF3300"/>
                </a:solidFill>
              </a:rPr>
              <a:t>节点（必须为</a:t>
            </a:r>
            <a:r>
              <a:rPr lang="en-US" altLang="zh-CN" sz="2000" b="1" dirty="0">
                <a:solidFill>
                  <a:srgbClr val="FF3300"/>
                </a:solidFill>
              </a:rPr>
              <a:t>2</a:t>
            </a:r>
            <a:r>
              <a:rPr lang="zh-CN" altLang="en-US" sz="2000" b="1" dirty="0">
                <a:solidFill>
                  <a:srgbClr val="FF3300"/>
                </a:solidFill>
              </a:rPr>
              <a:t>的幂）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/>
              <a:t>#define USERNUM  10  </a:t>
            </a:r>
            <a:r>
              <a:rPr lang="zh-CN" altLang="en-US" sz="2000" b="1" dirty="0">
                <a:solidFill>
                  <a:srgbClr val="FF3300"/>
                </a:solidFill>
              </a:rPr>
              <a:t>最多允许</a:t>
            </a:r>
            <a:r>
              <a:rPr lang="en-US" altLang="zh-CN" sz="2000" b="1" dirty="0">
                <a:solidFill>
                  <a:srgbClr val="FF3300"/>
                </a:solidFill>
              </a:rPr>
              <a:t>10</a:t>
            </a:r>
            <a:r>
              <a:rPr lang="zh-CN" altLang="en-US" sz="2000" b="1" dirty="0">
                <a:solidFill>
                  <a:srgbClr val="FF3300"/>
                </a:solidFill>
              </a:rPr>
              <a:t>个用户登录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/>
              <a:t>#define DINODESIZ  32 </a:t>
            </a:r>
            <a:r>
              <a:rPr lang="zh-CN" altLang="en-US" sz="2000" b="1" dirty="0">
                <a:solidFill>
                  <a:srgbClr val="FF3300"/>
                </a:solidFill>
              </a:rPr>
              <a:t>每个磁盘</a:t>
            </a:r>
            <a:r>
              <a:rPr lang="en-US" altLang="zh-CN" sz="2000" b="1" i="1" dirty="0">
                <a:solidFill>
                  <a:srgbClr val="FF3300"/>
                </a:solidFill>
              </a:rPr>
              <a:t>i</a:t>
            </a:r>
            <a:r>
              <a:rPr lang="zh-CN" altLang="en-US" sz="2000" b="1" dirty="0">
                <a:solidFill>
                  <a:srgbClr val="FF3300"/>
                </a:solidFill>
              </a:rPr>
              <a:t>节点所占字节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/>
              <a:t>#define DINODEBLK  32  </a:t>
            </a:r>
            <a:r>
              <a:rPr lang="zh-CN" altLang="en-US" sz="2000" b="1" dirty="0">
                <a:solidFill>
                  <a:srgbClr val="FF3300"/>
                </a:solidFill>
              </a:rPr>
              <a:t>所有磁盘</a:t>
            </a:r>
            <a:r>
              <a:rPr lang="en-US" altLang="zh-CN" sz="2000" b="1" i="1" dirty="0">
                <a:solidFill>
                  <a:srgbClr val="FF3300"/>
                </a:solidFill>
              </a:rPr>
              <a:t>i</a:t>
            </a:r>
            <a:r>
              <a:rPr lang="zh-CN" altLang="en-US" sz="2000" b="1" dirty="0">
                <a:solidFill>
                  <a:srgbClr val="FF3300"/>
                </a:solidFill>
              </a:rPr>
              <a:t>节点共占</a:t>
            </a:r>
            <a:r>
              <a:rPr lang="en-US" altLang="zh-CN" sz="2000" b="1" dirty="0">
                <a:solidFill>
                  <a:srgbClr val="FF3300"/>
                </a:solidFill>
              </a:rPr>
              <a:t>32</a:t>
            </a:r>
            <a:r>
              <a:rPr lang="zh-CN" altLang="en-US" sz="2000" b="1" dirty="0">
                <a:solidFill>
                  <a:srgbClr val="FF3300"/>
                </a:solidFill>
              </a:rPr>
              <a:t>个物理块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/>
              <a:t>#define FILEBLK  512  </a:t>
            </a:r>
            <a:r>
              <a:rPr lang="zh-CN" altLang="en-US" sz="2000" b="1" dirty="0">
                <a:solidFill>
                  <a:srgbClr val="FF3300"/>
                </a:solidFill>
              </a:rPr>
              <a:t>共有</a:t>
            </a:r>
            <a:r>
              <a:rPr lang="en-US" altLang="zh-CN" sz="2000" b="1" dirty="0">
                <a:solidFill>
                  <a:srgbClr val="FF3300"/>
                </a:solidFill>
              </a:rPr>
              <a:t>512</a:t>
            </a:r>
            <a:r>
              <a:rPr lang="zh-CN" altLang="en-US" sz="2000" b="1" dirty="0">
                <a:solidFill>
                  <a:srgbClr val="FF3300"/>
                </a:solidFill>
              </a:rPr>
              <a:t>个目录文件物理块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/>
              <a:t>#define NICFREE  50  </a:t>
            </a:r>
            <a:r>
              <a:rPr lang="zh-CN" altLang="en-US" sz="2000" b="1" dirty="0">
                <a:solidFill>
                  <a:srgbClr val="FF3300"/>
                </a:solidFill>
              </a:rPr>
              <a:t>超级块中空闲块数组的最大块数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/>
              <a:t>#define NICINOD  50  </a:t>
            </a:r>
            <a:r>
              <a:rPr lang="zh-CN" altLang="en-US" sz="2000" b="1" dirty="0">
                <a:solidFill>
                  <a:srgbClr val="FF3300"/>
                </a:solidFill>
              </a:rPr>
              <a:t>超级块中空闲节点的最大块数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/>
              <a:t>#define DINODESTART 2*BLOCKSIZ  </a:t>
            </a:r>
            <a:r>
              <a:rPr lang="en-US" altLang="zh-CN" sz="2000" b="1" i="1" dirty="0">
                <a:solidFill>
                  <a:srgbClr val="FF3300"/>
                </a:solidFill>
              </a:rPr>
              <a:t>i</a:t>
            </a:r>
            <a:r>
              <a:rPr lang="zh-CN" altLang="en-US" sz="2000" b="1" dirty="0">
                <a:solidFill>
                  <a:srgbClr val="FF3300"/>
                </a:solidFill>
              </a:rPr>
              <a:t>节点起始地址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/>
              <a:t>#define DATASTART (2+DINODEBLK)*BLOCKSIZ </a:t>
            </a:r>
            <a:r>
              <a:rPr lang="zh-CN" altLang="en-US" sz="1700" b="1" dirty="0">
                <a:solidFill>
                  <a:srgbClr val="FF3300"/>
                </a:solidFill>
              </a:rPr>
              <a:t>目录、文件区起始地址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0038"/>
            <a:ext cx="7772400" cy="75247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程序中用到的相关函数</a:t>
            </a:r>
          </a:p>
        </p:txBody>
      </p:sp>
      <p:sp>
        <p:nvSpPr>
          <p:cNvPr id="88067" name="Rectangle 3"/>
          <p:cNvSpPr>
            <a:spLocks noGrp="1"/>
          </p:cNvSpPr>
          <p:nvPr>
            <p:ph idx="1"/>
          </p:nvPr>
        </p:nvSpPr>
        <p:spPr>
          <a:xfrm>
            <a:off x="520700" y="1341438"/>
            <a:ext cx="7939088" cy="5183187"/>
          </a:xfrm>
          <a:ln/>
        </p:spPr>
        <p:txBody>
          <a:bodyPr vert="horz" wrap="square" lIns="91440" tIns="45720" rIns="91440" bIns="45720" anchor="t"/>
          <a:lstStyle/>
          <a:p>
            <a:pPr algn="just" eaLnBrk="1" hangingPunct="1">
              <a:lnSpc>
                <a:spcPct val="110000"/>
              </a:lnSpc>
            </a:pPr>
            <a:r>
              <a:rPr lang="en-US" altLang="zh-CN" b="1" dirty="0">
                <a:solidFill>
                  <a:schemeClr val="accent2"/>
                </a:solidFill>
              </a:rPr>
              <a:t>ialloc()</a:t>
            </a:r>
            <a:r>
              <a:rPr lang="zh-CN" altLang="en-US" b="1" dirty="0">
                <a:solidFill>
                  <a:schemeClr val="accent2"/>
                </a:solidFill>
              </a:rPr>
              <a:t>和</a:t>
            </a:r>
            <a:r>
              <a:rPr lang="en-US" altLang="zh-CN" b="1" dirty="0">
                <a:solidFill>
                  <a:schemeClr val="accent2"/>
                </a:solidFill>
              </a:rPr>
              <a:t>ifree()</a:t>
            </a:r>
            <a:r>
              <a:rPr lang="zh-CN" altLang="en-US" b="1" dirty="0">
                <a:solidFill>
                  <a:schemeClr val="accent2"/>
                </a:solidFill>
              </a:rPr>
              <a:t>：</a:t>
            </a:r>
            <a:r>
              <a:rPr lang="zh-CN" altLang="en-US" b="1" dirty="0"/>
              <a:t>磁盘</a:t>
            </a:r>
            <a:r>
              <a:rPr lang="en-US" altLang="zh-CN" b="1" dirty="0"/>
              <a:t>i</a:t>
            </a:r>
            <a:r>
              <a:rPr lang="zh-CN" altLang="en-US" b="1" dirty="0"/>
              <a:t>节点的分配与释放（当一个新文件被建立的时候，在给该文件分配磁盘存储区之前，应为该文件分配存放该文件说明信息的磁盘</a:t>
            </a:r>
            <a:r>
              <a:rPr lang="en-US" altLang="zh-CN" b="1" dirty="0"/>
              <a:t>i</a:t>
            </a:r>
            <a:r>
              <a:rPr lang="zh-CN" altLang="en-US" b="1" dirty="0"/>
              <a:t>节点，当从文件系统中删除某个文件时，应首先删除它的磁盘</a:t>
            </a:r>
            <a:r>
              <a:rPr lang="en-US" altLang="zh-CN" b="1" dirty="0"/>
              <a:t>i</a:t>
            </a:r>
            <a:r>
              <a:rPr lang="zh-CN" altLang="en-US" b="1" dirty="0"/>
              <a:t>节点项。）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zh-CN" b="1" dirty="0">
                <a:solidFill>
                  <a:schemeClr val="accent2"/>
                </a:solidFill>
              </a:rPr>
              <a:t>iget()</a:t>
            </a:r>
            <a:r>
              <a:rPr lang="zh-CN" altLang="en-US" b="1" dirty="0">
                <a:solidFill>
                  <a:schemeClr val="accent2"/>
                </a:solidFill>
              </a:rPr>
              <a:t>和</a:t>
            </a:r>
            <a:r>
              <a:rPr lang="en-US" altLang="zh-CN" b="1" dirty="0">
                <a:solidFill>
                  <a:schemeClr val="accent2"/>
                </a:solidFill>
              </a:rPr>
              <a:t>iput()</a:t>
            </a:r>
            <a:r>
              <a:rPr lang="zh-CN" altLang="en-US" b="1" dirty="0">
                <a:solidFill>
                  <a:schemeClr val="accent2"/>
                </a:solidFill>
              </a:rPr>
              <a:t>：</a:t>
            </a:r>
            <a:r>
              <a:rPr lang="zh-CN" altLang="en-US" b="1" dirty="0"/>
              <a:t>内存</a:t>
            </a:r>
            <a:r>
              <a:rPr lang="en-US" altLang="zh-CN" b="1" dirty="0"/>
              <a:t>i</a:t>
            </a:r>
            <a:r>
              <a:rPr lang="zh-CN" altLang="en-US" b="1" dirty="0"/>
              <a:t>节点的获取与释放 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zh-CN" b="1" dirty="0">
                <a:solidFill>
                  <a:schemeClr val="accent2"/>
                </a:solidFill>
              </a:rPr>
              <a:t>access()</a:t>
            </a:r>
            <a:r>
              <a:rPr lang="zh-CN" altLang="en-US" b="1" dirty="0"/>
              <a:t>：判别用户对文件是否拥有某种特定访问权限（</a:t>
            </a:r>
            <a:r>
              <a:rPr lang="en-US" altLang="zh-CN" b="1" dirty="0"/>
              <a:t>read,write,excute</a:t>
            </a:r>
            <a:r>
              <a:rPr lang="zh-CN" altLang="en-US" b="1" dirty="0"/>
              <a:t>）</a:t>
            </a:r>
            <a:r>
              <a:rPr lang="en-US" altLang="zh-CN" b="1" dirty="0"/>
              <a:t>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安排</a:t>
            </a:r>
          </a:p>
        </p:txBody>
      </p:sp>
      <p:sp>
        <p:nvSpPr>
          <p:cNvPr id="10243" name="Rectangle 3"/>
          <p:cNvSpPr>
            <a:spLocks noGrp="1"/>
          </p:cNvSpPr>
          <p:nvPr>
            <p:ph type="body" sz="half" idx="1"/>
          </p:nvPr>
        </p:nvSpPr>
        <p:spPr>
          <a:xfrm>
            <a:off x="468313" y="1252538"/>
            <a:ext cx="7773987" cy="720725"/>
          </a:xfrm>
          <a:ln/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sz="2400" b="1" dirty="0">
                <a:solidFill>
                  <a:schemeClr val="tx2"/>
                </a:solidFill>
              </a:rPr>
              <a:t>指导教师</a:t>
            </a:r>
          </a:p>
        </p:txBody>
      </p:sp>
      <p:graphicFrame>
        <p:nvGraphicFramePr>
          <p:cNvPr id="6" name="Group 6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762499152"/>
              </p:ext>
            </p:extLst>
          </p:nvPr>
        </p:nvGraphicFramePr>
        <p:xfrm>
          <a:off x="619925" y="1834277"/>
          <a:ext cx="8072494" cy="3057400"/>
        </p:xfrm>
        <a:graphic>
          <a:graphicData uri="http://schemas.openxmlformats.org/drawingml/2006/table">
            <a:tbl>
              <a:tblPr/>
              <a:tblGrid>
                <a:gridCol w="2214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0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班级</a:t>
                      </a:r>
                    </a:p>
                  </a:txBody>
                  <a:tcPr marL="90000" marR="90000" marT="46804" marB="468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指导教师</a:t>
                      </a:r>
                    </a:p>
                  </a:txBody>
                  <a:tcPr marL="90000" marR="90000" marT="46804" marB="468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指导教师办公室</a:t>
                      </a:r>
                    </a:p>
                  </a:txBody>
                  <a:tcPr marL="90000" marR="90000" marT="46804" marB="468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0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物联网</a:t>
                      </a:r>
                      <a:r>
                        <a:rPr kumimoji="1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1801</a:t>
                      </a:r>
                      <a:r>
                        <a:rPr kumimoji="1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、</a:t>
                      </a:r>
                      <a:r>
                        <a:rPr kumimoji="1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1802</a:t>
                      </a:r>
                      <a:r>
                        <a:rPr kumimoji="1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班</a:t>
                      </a:r>
                    </a:p>
                  </a:txBody>
                  <a:tcPr marL="90000" marR="90000" marT="46804" marB="4680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b="1" dirty="0"/>
                        <a:t>鲍玉斌</a:t>
                      </a:r>
                    </a:p>
                  </a:txBody>
                  <a:tcPr marL="90000" marR="90000" marT="46804" marB="4680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信息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B210</a:t>
                      </a:r>
                    </a:p>
                  </a:txBody>
                  <a:tcPr marL="90000" marR="90000" marT="46804" marB="4680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计算机</a:t>
                      </a:r>
                      <a:r>
                        <a:rPr kumimoji="1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1801</a:t>
                      </a:r>
                      <a:r>
                        <a:rPr kumimoji="1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、</a:t>
                      </a:r>
                      <a:r>
                        <a:rPr kumimoji="1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1802</a:t>
                      </a:r>
                      <a:r>
                        <a:rPr kumimoji="1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班</a:t>
                      </a:r>
                      <a:endParaRPr kumimoji="1" lang="en-US" altLang="zh-CN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marL="90000" marR="90000" marT="46804" marB="4680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anose="02010800040101010101" pitchFamily="2" charset="-122"/>
                          <a:cs typeface="Times New Roman" pitchFamily="18" charset="0"/>
                        </a:rPr>
                        <a:t>冯    时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信息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B209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5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计算机</a:t>
                      </a:r>
                      <a:r>
                        <a:rPr kumimoji="1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1803</a:t>
                      </a:r>
                      <a:r>
                        <a:rPr kumimoji="1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班</a:t>
                      </a:r>
                      <a:endParaRPr kumimoji="1" lang="en-US" altLang="zh-CN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marL="90000" marR="90000" marT="46804" marB="4680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700" b="1" dirty="0"/>
                        <a:t>王大玲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700" b="1" dirty="0"/>
                        <a:t>信息</a:t>
                      </a:r>
                      <a:r>
                        <a:rPr lang="en-US" altLang="zh-CN" sz="1700" b="1" dirty="0"/>
                        <a:t>B214</a:t>
                      </a:r>
                      <a:endParaRPr lang="zh-CN" altLang="en-US" sz="17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计算机</a:t>
                      </a:r>
                      <a:r>
                        <a:rPr kumimoji="1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1804</a:t>
                      </a:r>
                      <a:r>
                        <a:rPr kumimoji="1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、</a:t>
                      </a:r>
                      <a:r>
                        <a:rPr kumimoji="1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1805</a:t>
                      </a:r>
                      <a:r>
                        <a:rPr kumimoji="1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班</a:t>
                      </a:r>
                      <a:endParaRPr kumimoji="1" lang="en-US" altLang="zh-CN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marL="90000" marR="90000" marT="46804" marB="4680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anose="02010800040101010101" pitchFamily="2" charset="-122"/>
                          <a:cs typeface="Times New Roman" pitchFamily="18" charset="0"/>
                        </a:rPr>
                        <a:t>林树宽</a:t>
                      </a:r>
                    </a:p>
                  </a:txBody>
                  <a:tcPr marL="90000" marR="90000" marT="46804" marB="4680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信息</a:t>
                      </a:r>
                      <a:r>
                        <a:rPr kumimoji="1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B236</a:t>
                      </a:r>
                    </a:p>
                  </a:txBody>
                  <a:tcPr marL="90000" marR="90000" marT="46804" marB="4680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65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计算机</a:t>
                      </a:r>
                      <a:r>
                        <a:rPr kumimoji="1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1806</a:t>
                      </a:r>
                      <a:r>
                        <a:rPr kumimoji="1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、</a:t>
                      </a:r>
                      <a:r>
                        <a:rPr kumimoji="1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1807</a:t>
                      </a:r>
                      <a:r>
                        <a:rPr kumimoji="1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班</a:t>
                      </a:r>
                      <a:endParaRPr kumimoji="1" lang="en-US" altLang="zh-CN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marL="90000" marR="90000" marT="46804" marB="4680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anose="02010800040101010101" pitchFamily="2" charset="-122"/>
                          <a:cs typeface="Times New Roman" pitchFamily="18" charset="0"/>
                        </a:rPr>
                        <a:t>乔建忠</a:t>
                      </a:r>
                    </a:p>
                  </a:txBody>
                  <a:tcPr marL="90000" marR="90000" marT="46804" marB="4680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信息</a:t>
                      </a:r>
                      <a:r>
                        <a:rPr kumimoji="1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B236</a:t>
                      </a:r>
                    </a:p>
                  </a:txBody>
                  <a:tcPr marL="90000" marR="90000" marT="46804" marB="4680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DAD082BA-8AF6-4668-A569-8BE4432A0026}"/>
              </a:ext>
            </a:extLst>
          </p:cNvPr>
          <p:cNvSpPr/>
          <p:nvPr/>
        </p:nvSpPr>
        <p:spPr bwMode="auto">
          <a:xfrm>
            <a:off x="628055" y="3362977"/>
            <a:ext cx="8072494" cy="49807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CA444E1-DDD3-418A-BFFC-7362E76839AD}"/>
              </a:ext>
            </a:extLst>
          </p:cNvPr>
          <p:cNvSpPr txBox="1">
            <a:spLocks/>
          </p:cNvSpPr>
          <p:nvPr/>
        </p:nvSpPr>
        <p:spPr>
          <a:xfrm>
            <a:off x="457025" y="5046629"/>
            <a:ext cx="8243524" cy="104666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2400" b="1" kern="0" dirty="0">
                <a:solidFill>
                  <a:schemeClr val="tx2"/>
                </a:solidFill>
              </a:rPr>
              <a:t>设计时间</a:t>
            </a:r>
            <a:endParaRPr lang="en-US" altLang="zh-CN" sz="2400" b="1" kern="0" dirty="0">
              <a:solidFill>
                <a:schemeClr val="tx2"/>
              </a:solidFill>
            </a:endParaRPr>
          </a:p>
          <a:p>
            <a:pPr lvl="1" eaLnBrk="1" hangingPunct="1"/>
            <a:r>
              <a:rPr lang="zh-CN" altLang="en-US" sz="2000" b="1" kern="0">
                <a:solidFill>
                  <a:schemeClr val="tx2"/>
                </a:solidFill>
              </a:rPr>
              <a:t>周一下午</a:t>
            </a:r>
            <a:r>
              <a:rPr lang="zh-CN" altLang="en-US" sz="2000" b="1" kern="0" dirty="0">
                <a:solidFill>
                  <a:schemeClr val="tx2"/>
                </a:solidFill>
              </a:rPr>
              <a:t>、周二上午、周三上午、周五下午（</a:t>
            </a:r>
            <a:r>
              <a:rPr lang="en-US" altLang="zh-CN" sz="2000" b="1" kern="0" dirty="0">
                <a:solidFill>
                  <a:schemeClr val="tx2"/>
                </a:solidFill>
              </a:rPr>
              <a:t>14</a:t>
            </a:r>
            <a:r>
              <a:rPr lang="zh-CN" altLang="en-US" sz="2000" b="1" kern="0" dirty="0">
                <a:solidFill>
                  <a:schemeClr val="tx2"/>
                </a:solidFill>
              </a:rPr>
              <a:t>周周五验收）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2400" cy="79851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程序中用到的相关函数</a:t>
            </a:r>
          </a:p>
        </p:txBody>
      </p:sp>
      <p:sp>
        <p:nvSpPr>
          <p:cNvPr id="90115" name="Rectangle 3"/>
          <p:cNvSpPr>
            <a:spLocks noGrp="1"/>
          </p:cNvSpPr>
          <p:nvPr>
            <p:ph idx="1"/>
          </p:nvPr>
        </p:nvSpPr>
        <p:spPr>
          <a:xfrm>
            <a:off x="395288" y="1341438"/>
            <a:ext cx="8280400" cy="5111750"/>
          </a:xfrm>
          <a:ln/>
        </p:spPr>
        <p:txBody>
          <a:bodyPr vert="horz" wrap="square" lIns="91440" tIns="45720" rIns="91440" bIns="45720" anchor="t"/>
          <a:lstStyle/>
          <a:p>
            <a:pPr algn="just" eaLnBrk="1" hangingPunct="1">
              <a:lnSpc>
                <a:spcPct val="110000"/>
              </a:lnSpc>
            </a:pPr>
            <a:r>
              <a:rPr lang="en-US" altLang="zh-CN" b="1" dirty="0">
                <a:solidFill>
                  <a:schemeClr val="accent2"/>
                </a:solidFill>
              </a:rPr>
              <a:t>namei()</a:t>
            </a:r>
            <a:r>
              <a:rPr lang="zh-CN" altLang="en-US" b="1" dirty="0">
                <a:solidFill>
                  <a:schemeClr val="accent2"/>
                </a:solidFill>
              </a:rPr>
              <a:t>：</a:t>
            </a:r>
            <a:r>
              <a:rPr lang="zh-CN" altLang="en-US" b="1" dirty="0"/>
              <a:t>实现对文件的存取搜索，将给定的路径名转换成所要搜索的文件的内存</a:t>
            </a:r>
            <a:r>
              <a:rPr lang="en-US" altLang="zh-CN" b="1" dirty="0"/>
              <a:t>i</a:t>
            </a:r>
            <a:r>
              <a:rPr lang="zh-CN" altLang="en-US" b="1" dirty="0"/>
              <a:t>结点指针（在目录数组中的位置）。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zh-CN" b="1" dirty="0">
                <a:solidFill>
                  <a:schemeClr val="accent2"/>
                </a:solidFill>
              </a:rPr>
              <a:t>iname()</a:t>
            </a:r>
            <a:r>
              <a:rPr lang="zh-CN" altLang="en-US" b="1" dirty="0">
                <a:solidFill>
                  <a:schemeClr val="accent2"/>
                </a:solidFill>
              </a:rPr>
              <a:t>：</a:t>
            </a:r>
            <a:r>
              <a:rPr lang="zh-CN" altLang="en-US" b="1" dirty="0"/>
              <a:t>在当前目录下搜索到一个空的目录数组，以便建立新的目录或文件时使用。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zh-CN" b="1" dirty="0">
                <a:solidFill>
                  <a:schemeClr val="accent2"/>
                </a:solidFill>
              </a:rPr>
              <a:t>balloc()</a:t>
            </a:r>
            <a:r>
              <a:rPr lang="zh-CN" altLang="en-US" b="1" dirty="0">
                <a:solidFill>
                  <a:schemeClr val="accent2"/>
                </a:solidFill>
              </a:rPr>
              <a:t>与</a:t>
            </a:r>
            <a:r>
              <a:rPr lang="en-US" altLang="zh-CN" b="1" dirty="0">
                <a:solidFill>
                  <a:schemeClr val="accent2"/>
                </a:solidFill>
              </a:rPr>
              <a:t>bfree()</a:t>
            </a:r>
            <a:r>
              <a:rPr lang="zh-CN" altLang="en-US" b="1" dirty="0">
                <a:solidFill>
                  <a:schemeClr val="accent2"/>
                </a:solidFill>
              </a:rPr>
              <a:t>：</a:t>
            </a:r>
            <a:r>
              <a:rPr lang="zh-CN" altLang="en-US" b="1" dirty="0"/>
              <a:t>磁盘块分配与释放函数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2400" cy="79851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程序中用到的相关函数</a:t>
            </a:r>
          </a:p>
        </p:txBody>
      </p:sp>
      <p:sp>
        <p:nvSpPr>
          <p:cNvPr id="92163" name="Rectangle 3"/>
          <p:cNvSpPr>
            <a:spLocks noGrp="1"/>
          </p:cNvSpPr>
          <p:nvPr>
            <p:ph idx="1"/>
          </p:nvPr>
        </p:nvSpPr>
        <p:spPr>
          <a:xfrm>
            <a:off x="685800" y="1412875"/>
            <a:ext cx="6858000" cy="5184775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10000"/>
              </a:lnSpc>
            </a:pPr>
            <a:r>
              <a:rPr lang="zh-CN" altLang="en-US" b="1" dirty="0">
                <a:solidFill>
                  <a:schemeClr val="accent2"/>
                </a:solidFill>
              </a:rPr>
              <a:t>文件系统的系统调用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b="1" dirty="0"/>
              <a:t>文件系统格式化 </a:t>
            </a:r>
            <a:r>
              <a:rPr lang="en-US" altLang="zh-CN" b="1" dirty="0"/>
              <a:t>format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b="1" dirty="0"/>
              <a:t>用户登录与注销</a:t>
            </a:r>
            <a:r>
              <a:rPr lang="en-US" altLang="zh-CN" b="1" dirty="0"/>
              <a:t>login</a:t>
            </a:r>
            <a:r>
              <a:rPr lang="zh-CN" altLang="en-US" b="1" dirty="0"/>
              <a:t>和</a:t>
            </a:r>
            <a:r>
              <a:rPr lang="en-US" altLang="zh-CN" b="1"/>
              <a:t>logout</a:t>
            </a:r>
            <a:r>
              <a:rPr lang="zh-CN" altLang="en-US" b="1" dirty="0"/>
              <a:t>；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b="1" dirty="0">
                <a:solidFill>
                  <a:srgbClr val="FF3300"/>
                </a:solidFill>
              </a:rPr>
              <a:t>打开和关闭文件的</a:t>
            </a:r>
            <a:r>
              <a:rPr lang="en-US" altLang="zh-CN" b="1" dirty="0">
                <a:solidFill>
                  <a:srgbClr val="FF3300"/>
                </a:solidFill>
              </a:rPr>
              <a:t>open</a:t>
            </a:r>
            <a:r>
              <a:rPr lang="zh-CN" altLang="en-US" b="1" dirty="0">
                <a:solidFill>
                  <a:srgbClr val="FF3300"/>
                </a:solidFill>
              </a:rPr>
              <a:t>和</a:t>
            </a:r>
            <a:r>
              <a:rPr lang="en-US" altLang="zh-CN" b="1" dirty="0">
                <a:solidFill>
                  <a:srgbClr val="FF3300"/>
                </a:solidFill>
              </a:rPr>
              <a:t>close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b="1" dirty="0">
                <a:solidFill>
                  <a:srgbClr val="FF3300"/>
                </a:solidFill>
              </a:rPr>
              <a:t>创建和删除文件用的</a:t>
            </a:r>
            <a:r>
              <a:rPr lang="en-US" altLang="zh-CN" b="1" dirty="0">
                <a:solidFill>
                  <a:srgbClr val="FF3300"/>
                </a:solidFill>
              </a:rPr>
              <a:t>create</a:t>
            </a:r>
            <a:r>
              <a:rPr lang="zh-CN" altLang="en-US" b="1" dirty="0">
                <a:solidFill>
                  <a:srgbClr val="FF3300"/>
                </a:solidFill>
              </a:rPr>
              <a:t>和</a:t>
            </a:r>
            <a:r>
              <a:rPr lang="en-US" altLang="zh-CN" b="1" dirty="0">
                <a:solidFill>
                  <a:srgbClr val="FF3300"/>
                </a:solidFill>
              </a:rPr>
              <a:t>delete 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b="1" dirty="0">
                <a:solidFill>
                  <a:srgbClr val="FF3300"/>
                </a:solidFill>
              </a:rPr>
              <a:t>文件读和写用的</a:t>
            </a:r>
            <a:r>
              <a:rPr lang="en-US" altLang="zh-CN" b="1" dirty="0">
                <a:solidFill>
                  <a:srgbClr val="FF3300"/>
                </a:solidFill>
              </a:rPr>
              <a:t>read </a:t>
            </a:r>
            <a:r>
              <a:rPr lang="zh-CN" altLang="en-US" b="1" dirty="0">
                <a:solidFill>
                  <a:srgbClr val="FF3300"/>
                </a:solidFill>
              </a:rPr>
              <a:t>和</a:t>
            </a:r>
            <a:r>
              <a:rPr lang="en-US" altLang="zh-CN" b="1" dirty="0">
                <a:solidFill>
                  <a:srgbClr val="FF3300"/>
                </a:solidFill>
              </a:rPr>
              <a:t>write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b="1" dirty="0">
                <a:solidFill>
                  <a:srgbClr val="FF3300"/>
                </a:solidFill>
              </a:rPr>
              <a:t>创建目录用的</a:t>
            </a:r>
            <a:r>
              <a:rPr lang="en-US" altLang="zh-CN" b="1" dirty="0">
                <a:solidFill>
                  <a:srgbClr val="FF3300"/>
                </a:solidFill>
              </a:rPr>
              <a:t>mkdir</a:t>
            </a:r>
            <a:r>
              <a:rPr lang="zh-CN" altLang="en-US" b="1" dirty="0">
                <a:solidFill>
                  <a:srgbClr val="FF3300"/>
                </a:solidFill>
              </a:rPr>
              <a:t>，改变当前目录用的</a:t>
            </a:r>
            <a:r>
              <a:rPr lang="en-US" altLang="zh-CN" b="1" dirty="0">
                <a:solidFill>
                  <a:srgbClr val="FF3300"/>
                </a:solidFill>
              </a:rPr>
              <a:t>chdir</a:t>
            </a:r>
            <a:r>
              <a:rPr lang="zh-CN" altLang="en-US" b="1" dirty="0">
                <a:solidFill>
                  <a:srgbClr val="FF3300"/>
                </a:solidFill>
              </a:rPr>
              <a:t>，列出文件目录用的</a:t>
            </a:r>
            <a:r>
              <a:rPr lang="en-US" altLang="zh-CN" b="1" dirty="0">
                <a:solidFill>
                  <a:srgbClr val="FF3300"/>
                </a:solidFill>
              </a:rPr>
              <a:t>dir</a:t>
            </a:r>
            <a:r>
              <a:rPr lang="zh-CN" altLang="en-US" b="1" dirty="0">
                <a:solidFill>
                  <a:srgbClr val="FF3300"/>
                </a:solidFill>
              </a:rPr>
              <a:t>。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33375"/>
            <a:ext cx="7772400" cy="7921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验收方式</a:t>
            </a:r>
            <a:r>
              <a:rPr lang="zh-CN" altLang="en-US" dirty="0"/>
              <a:t>、材料提交</a:t>
            </a:r>
            <a:endParaRPr kumimoji="1" lang="zh-CN" altLang="en-US" sz="4400" b="0" i="0" u="none" strike="noStrike" kern="0" cap="none" spc="0" normalizeH="0" baseline="0" noProof="0" dirty="0">
              <a:ln>
                <a:noFill/>
              </a:ln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4211" name="Rectangle 4"/>
          <p:cNvSpPr>
            <a:spLocks noGrp="1"/>
          </p:cNvSpPr>
          <p:nvPr>
            <p:ph idx="1"/>
          </p:nvPr>
        </p:nvSpPr>
        <p:spPr>
          <a:xfrm>
            <a:off x="42410" y="1237572"/>
            <a:ext cx="7172796" cy="5620428"/>
          </a:xfrm>
          <a:ln/>
        </p:spPr>
        <p:txBody>
          <a:bodyPr vert="horz" wrap="square" lIns="91440" tIns="45720" rIns="91440" bIns="45720" anchor="t"/>
          <a:lstStyle/>
          <a:p>
            <a:pPr algn="just" eaLnBrk="1" hangingPunct="1">
              <a:lnSpc>
                <a:spcPct val="110000"/>
              </a:lnSpc>
            </a:pPr>
            <a:r>
              <a:rPr lang="zh-CN" altLang="en-US" sz="2200" b="1" dirty="0">
                <a:solidFill>
                  <a:srgbClr val="FF0000"/>
                </a:solidFill>
              </a:rPr>
              <a:t>验收方式</a:t>
            </a:r>
            <a:endParaRPr lang="en-US" altLang="zh-CN" sz="2200" b="1" dirty="0">
              <a:solidFill>
                <a:srgbClr val="FF0000"/>
              </a:solidFill>
            </a:endParaRPr>
          </a:p>
          <a:p>
            <a:pPr lvl="1" algn="just" eaLnBrk="1" hangingPunct="1">
              <a:lnSpc>
                <a:spcPct val="110000"/>
              </a:lnSpc>
              <a:buFont typeface="Wingdings" pitchFamily="2" charset="2"/>
              <a:buChar char="ü"/>
            </a:pPr>
            <a:r>
              <a:rPr lang="zh-CN" altLang="en-US" sz="2200" b="1" dirty="0"/>
              <a:t>线上验收（如果仍然封校）</a:t>
            </a:r>
            <a:endParaRPr lang="en-US" altLang="zh-CN" sz="2200" b="1" dirty="0"/>
          </a:p>
          <a:p>
            <a:pPr lvl="1" algn="just" eaLnBrk="1" hangingPunct="1">
              <a:lnSpc>
                <a:spcPct val="110000"/>
              </a:lnSpc>
              <a:buFont typeface="Wingdings" pitchFamily="2" charset="2"/>
              <a:buChar char="ü"/>
            </a:pPr>
            <a:r>
              <a:rPr lang="zh-CN" altLang="en-US" sz="2200" b="1" dirty="0"/>
              <a:t>运行、演示系统并讲解程序</a:t>
            </a:r>
          </a:p>
          <a:p>
            <a:pPr lvl="1" algn="just" eaLnBrk="1" hangingPunct="1">
              <a:lnSpc>
                <a:spcPct val="110000"/>
              </a:lnSpc>
              <a:buFont typeface="Wingdings" pitchFamily="2" charset="2"/>
              <a:buChar char="ü"/>
            </a:pPr>
            <a:r>
              <a:rPr lang="zh-CN" altLang="en-US" sz="2200" b="1" dirty="0"/>
              <a:t>回答验收教师提出的问题</a:t>
            </a:r>
            <a:endParaRPr lang="en-US" altLang="zh-CN" sz="2200" b="1" dirty="0"/>
          </a:p>
          <a:p>
            <a:pPr algn="just" eaLnBrk="1" hangingPunct="1">
              <a:lnSpc>
                <a:spcPct val="110000"/>
              </a:lnSpc>
            </a:pPr>
            <a:r>
              <a:rPr lang="zh-CN" altLang="en-US" sz="2200" b="1" dirty="0">
                <a:solidFill>
                  <a:srgbClr val="FF0000"/>
                </a:solidFill>
              </a:rPr>
              <a:t>需提交材料</a:t>
            </a:r>
            <a:endParaRPr lang="en-US" altLang="zh-CN" sz="2200" b="1" dirty="0">
              <a:solidFill>
                <a:srgbClr val="FF0000"/>
              </a:solidFill>
            </a:endParaRPr>
          </a:p>
          <a:p>
            <a:pPr lvl="1" algn="just" eaLnBrk="1" hangingPunct="1">
              <a:lnSpc>
                <a:spcPct val="110000"/>
              </a:lnSpc>
              <a:buFont typeface="Wingdings" pitchFamily="2" charset="2"/>
              <a:buChar char="ü"/>
            </a:pPr>
            <a:r>
              <a:rPr lang="zh-CN" altLang="en-US" sz="2200" b="1" dirty="0">
                <a:solidFill>
                  <a:schemeClr val="accent2"/>
                </a:solidFill>
              </a:rPr>
              <a:t>以组为单位，提交报告纸质版</a:t>
            </a:r>
            <a:r>
              <a:rPr lang="en-US" altLang="zh-CN" sz="2200" b="1" dirty="0">
                <a:solidFill>
                  <a:schemeClr val="accent2"/>
                </a:solidFill>
              </a:rPr>
              <a:t>+</a:t>
            </a:r>
            <a:r>
              <a:rPr lang="zh-CN" altLang="en-US" sz="2200" b="1" dirty="0">
                <a:solidFill>
                  <a:schemeClr val="accent2"/>
                </a:solidFill>
              </a:rPr>
              <a:t>光盘一张</a:t>
            </a:r>
            <a:endParaRPr lang="en-US" altLang="zh-CN" sz="2200" b="1" dirty="0"/>
          </a:p>
          <a:p>
            <a:pPr lvl="1" algn="just" eaLnBrk="1" hangingPunct="1">
              <a:lnSpc>
                <a:spcPct val="110000"/>
              </a:lnSpc>
              <a:buFont typeface="Wingdings" pitchFamily="2" charset="2"/>
              <a:buChar char="ü"/>
            </a:pPr>
            <a:r>
              <a:rPr lang="zh-CN" altLang="en-US" sz="2200" b="1" dirty="0">
                <a:solidFill>
                  <a:schemeClr val="accent2"/>
                </a:solidFill>
              </a:rPr>
              <a:t>光盘内容：</a:t>
            </a:r>
            <a:r>
              <a:rPr lang="zh-CN" altLang="en-US" sz="2200" b="1" dirty="0"/>
              <a:t>所有源程序、可执行文件、报告</a:t>
            </a:r>
            <a:r>
              <a:rPr lang="en-US" altLang="zh-CN" sz="2200" b="1" dirty="0"/>
              <a:t>Word</a:t>
            </a:r>
            <a:r>
              <a:rPr lang="zh-CN" altLang="en-US" sz="2200" b="1" dirty="0"/>
              <a:t>电子版</a:t>
            </a:r>
            <a:endParaRPr lang="en-US" altLang="zh-CN" sz="2200" b="1" dirty="0"/>
          </a:p>
          <a:p>
            <a:pPr algn="just" eaLnBrk="1" hangingPunct="1">
              <a:lnSpc>
                <a:spcPct val="110000"/>
              </a:lnSpc>
            </a:pPr>
            <a:r>
              <a:rPr lang="zh-CN" altLang="en-US" sz="2200" b="1" dirty="0">
                <a:solidFill>
                  <a:srgbClr val="FF0000"/>
                </a:solidFill>
              </a:rPr>
              <a:t>材料提交时间、地点</a:t>
            </a:r>
            <a:endParaRPr lang="en-US" altLang="zh-CN" sz="2200" b="1" dirty="0">
              <a:solidFill>
                <a:srgbClr val="FF0000"/>
              </a:solidFill>
            </a:endParaRPr>
          </a:p>
          <a:p>
            <a:pPr marL="531813" indent="-80963" algn="just" eaLnBrk="1" hangingPunct="1">
              <a:lnSpc>
                <a:spcPct val="110000"/>
              </a:lnSpc>
              <a:buFont typeface="Wingdings" pitchFamily="2" charset="2"/>
              <a:buChar char="ü"/>
            </a:pPr>
            <a:r>
              <a:rPr lang="zh-CN" altLang="en-US" sz="2200" b="1" dirty="0">
                <a:solidFill>
                  <a:schemeClr val="accent2"/>
                </a:solidFill>
              </a:rPr>
              <a:t>本学期第</a:t>
            </a:r>
            <a:r>
              <a:rPr lang="en-US" altLang="zh-CN" sz="2200" b="1" dirty="0">
                <a:solidFill>
                  <a:schemeClr val="accent2"/>
                </a:solidFill>
              </a:rPr>
              <a:t>16</a:t>
            </a:r>
            <a:r>
              <a:rPr lang="zh-CN" altLang="en-US" sz="2200" b="1" dirty="0">
                <a:solidFill>
                  <a:schemeClr val="accent2"/>
                </a:solidFill>
              </a:rPr>
              <a:t>周周一</a:t>
            </a:r>
            <a:r>
              <a:rPr lang="zh-CN" altLang="en-US" sz="2200" b="1" dirty="0"/>
              <a:t>（如果解除封校）</a:t>
            </a:r>
            <a:endParaRPr lang="en-US" altLang="zh-CN" sz="2200" b="1" dirty="0"/>
          </a:p>
          <a:p>
            <a:pPr marL="531813" indent="-80963" algn="just" eaLnBrk="1" hangingPunct="1">
              <a:lnSpc>
                <a:spcPct val="110000"/>
              </a:lnSpc>
              <a:buFont typeface="Wingdings" pitchFamily="2" charset="2"/>
              <a:buChar char="ü"/>
            </a:pPr>
            <a:r>
              <a:rPr lang="zh-CN" altLang="en-US" sz="2200" b="1" dirty="0">
                <a:solidFill>
                  <a:schemeClr val="accent2"/>
                </a:solidFill>
              </a:rPr>
              <a:t>下学期第</a:t>
            </a:r>
            <a:r>
              <a:rPr lang="en-US" altLang="zh-CN" sz="2200" b="1" dirty="0">
                <a:solidFill>
                  <a:schemeClr val="accent2"/>
                </a:solidFill>
              </a:rPr>
              <a:t>2</a:t>
            </a:r>
            <a:r>
              <a:rPr lang="zh-CN" altLang="en-US" sz="2200" b="1" dirty="0">
                <a:solidFill>
                  <a:schemeClr val="accent2"/>
                </a:solidFill>
              </a:rPr>
              <a:t>周周一</a:t>
            </a:r>
            <a:r>
              <a:rPr lang="zh-CN" altLang="en-US" sz="2200" b="1" dirty="0"/>
              <a:t>（如果本学期仍然封校），</a:t>
            </a:r>
            <a:r>
              <a:rPr lang="zh-CN" altLang="en-US" sz="2200" b="1" dirty="0">
                <a:solidFill>
                  <a:schemeClr val="accent2"/>
                </a:solidFill>
              </a:rPr>
              <a:t>本学期第</a:t>
            </a:r>
            <a:r>
              <a:rPr lang="en-US" altLang="zh-CN" sz="2200" b="1" dirty="0">
                <a:solidFill>
                  <a:schemeClr val="accent2"/>
                </a:solidFill>
              </a:rPr>
              <a:t>16</a:t>
            </a:r>
            <a:r>
              <a:rPr lang="zh-CN" altLang="en-US" sz="2200" b="1" dirty="0">
                <a:solidFill>
                  <a:schemeClr val="accent2"/>
                </a:solidFill>
              </a:rPr>
              <a:t>周周一前每组需提交课设报告电子版</a:t>
            </a:r>
            <a:endParaRPr lang="en-US" altLang="zh-CN" sz="2200" b="1" dirty="0">
              <a:solidFill>
                <a:schemeClr val="accent2"/>
              </a:solidFill>
            </a:endParaRPr>
          </a:p>
          <a:p>
            <a:pPr marL="531813" indent="-80963" algn="just" eaLnBrk="1" hangingPunct="1">
              <a:lnSpc>
                <a:spcPct val="110000"/>
              </a:lnSpc>
              <a:buFont typeface="Wingdings" pitchFamily="2" charset="2"/>
              <a:buChar char="ü"/>
            </a:pPr>
            <a:r>
              <a:rPr lang="zh-CN" altLang="en-US" sz="2200" b="1" dirty="0">
                <a:solidFill>
                  <a:schemeClr val="accent2"/>
                </a:solidFill>
              </a:rPr>
              <a:t>以班级为单位</a:t>
            </a:r>
            <a:r>
              <a:rPr lang="zh-CN" altLang="en-US" sz="2200" b="1" dirty="0"/>
              <a:t>统一交到指导教师办公室</a:t>
            </a:r>
            <a:endParaRPr lang="en-US" altLang="zh-CN" sz="2200" b="1" dirty="0">
              <a:solidFill>
                <a:srgbClr val="FF0000"/>
              </a:solidFill>
            </a:endParaRPr>
          </a:p>
          <a:p>
            <a:pPr lvl="1" algn="just" eaLnBrk="1" hangingPunct="1">
              <a:lnSpc>
                <a:spcPct val="110000"/>
              </a:lnSpc>
              <a:buFont typeface="Wingdings" pitchFamily="2" charset="2"/>
              <a:buChar char="ü"/>
            </a:pPr>
            <a:endParaRPr lang="zh-CN" altLang="en-US" sz="2500" b="1" dirty="0"/>
          </a:p>
          <a:p>
            <a:pPr eaLnBrk="1" hangingPunct="1">
              <a:lnSpc>
                <a:spcPct val="110000"/>
              </a:lnSpc>
            </a:pPr>
            <a:endParaRPr lang="en-US" altLang="zh-CN" sz="2800" b="1" dirty="0"/>
          </a:p>
        </p:txBody>
      </p:sp>
      <p:pic>
        <p:nvPicPr>
          <p:cNvPr id="94212" name="Picture 5" descr="j02919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8282" y="3714752"/>
            <a:ext cx="1808162" cy="1914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4213" name="Picture 6" descr="j02920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668" y="1298572"/>
            <a:ext cx="1868488" cy="17732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772400" cy="71913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课程设计报告内容</a:t>
            </a:r>
          </a:p>
        </p:txBody>
      </p:sp>
      <p:sp>
        <p:nvSpPr>
          <p:cNvPr id="96259" name="Rectangle 3"/>
          <p:cNvSpPr>
            <a:spLocks noGrp="1"/>
          </p:cNvSpPr>
          <p:nvPr>
            <p:ph idx="1"/>
          </p:nvPr>
        </p:nvSpPr>
        <p:spPr>
          <a:xfrm>
            <a:off x="395288" y="1341438"/>
            <a:ext cx="8353425" cy="5111750"/>
          </a:xfrm>
          <a:ln/>
        </p:spPr>
        <p:txBody>
          <a:bodyPr vert="horz" wrap="square" lIns="91440" tIns="45720" rIns="91440" bIns="45720" anchor="t"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b="1" dirty="0"/>
              <a:t>作者名、班级、学号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b="1" dirty="0"/>
              <a:t>题目、内容、目的、设计方案、实现（数据结构、系统处理流程、每个命令的实现流程）、测试方法工具及测试用例，在报告中回答下面的问题：</a:t>
            </a:r>
          </a:p>
          <a:p>
            <a:pPr marL="871855" lvl="1" indent="-414655" algn="just" eaLnBrk="1" hangingPunct="1">
              <a:lnSpc>
                <a:spcPct val="90000"/>
              </a:lnSpc>
            </a:pPr>
            <a:r>
              <a:rPr lang="zh-CN" altLang="en-US" sz="3200" b="1" dirty="0">
                <a:solidFill>
                  <a:schemeClr val="accent2"/>
                </a:solidFill>
              </a:rPr>
              <a:t>文件卷的组织结构；</a:t>
            </a:r>
          </a:p>
          <a:p>
            <a:pPr marL="871855" lvl="1" indent="-414655" algn="just" eaLnBrk="1" hangingPunct="1">
              <a:lnSpc>
                <a:spcPct val="90000"/>
              </a:lnSpc>
            </a:pPr>
            <a:r>
              <a:rPr lang="zh-CN" altLang="en-US" sz="3200" b="1" dirty="0">
                <a:solidFill>
                  <a:schemeClr val="accent2"/>
                </a:solidFill>
              </a:rPr>
              <a:t>主要数据结构间的关系；</a:t>
            </a:r>
          </a:p>
          <a:p>
            <a:pPr marL="871855" lvl="1" indent="-414655" algn="just" eaLnBrk="1" hangingPunct="1">
              <a:lnSpc>
                <a:spcPct val="90000"/>
              </a:lnSpc>
            </a:pPr>
            <a:r>
              <a:rPr lang="zh-CN" altLang="en-US" sz="3200" b="1" dirty="0">
                <a:solidFill>
                  <a:schemeClr val="accent2"/>
                </a:solidFill>
              </a:rPr>
              <a:t>格式化所作的工作</a:t>
            </a:r>
          </a:p>
          <a:p>
            <a:pPr marL="871855" lvl="1" indent="-414655" algn="just" eaLnBrk="1" hangingPunct="1">
              <a:lnSpc>
                <a:spcPct val="90000"/>
              </a:lnSpc>
            </a:pPr>
            <a:r>
              <a:rPr lang="zh-CN" altLang="en-US" sz="3200" b="1" dirty="0">
                <a:solidFill>
                  <a:schemeClr val="accent2"/>
                </a:solidFill>
              </a:rPr>
              <a:t>具体哪些因素影响了管理的文件的长度</a:t>
            </a:r>
          </a:p>
          <a:p>
            <a:pPr marL="871855" lvl="1" indent="-414655" algn="just" eaLnBrk="1" hangingPunct="1">
              <a:lnSpc>
                <a:spcPct val="90000"/>
              </a:lnSpc>
            </a:pPr>
            <a:r>
              <a:rPr lang="zh-CN" altLang="en-US" sz="3200" b="1" dirty="0">
                <a:solidFill>
                  <a:schemeClr val="accent2"/>
                </a:solidFill>
              </a:rPr>
              <a:t>其他题目的问题陆续给出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   </a:t>
            </a:r>
            <a:r>
              <a:rPr kumimoji="1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课程设计报告内容包括</a:t>
            </a:r>
          </a:p>
        </p:txBody>
      </p:sp>
      <p:sp>
        <p:nvSpPr>
          <p:cNvPr id="98307" name="Rectangle 3"/>
          <p:cNvSpPr>
            <a:spLocks noGrp="1"/>
          </p:cNvSpPr>
          <p:nvPr>
            <p:ph idx="1"/>
          </p:nvPr>
        </p:nvSpPr>
        <p:spPr>
          <a:xfrm>
            <a:off x="395288" y="1412875"/>
            <a:ext cx="8280400" cy="4752975"/>
          </a:xfrm>
          <a:ln/>
        </p:spPr>
        <p:txBody>
          <a:bodyPr vert="horz" wrap="square" lIns="91440" tIns="45720" rIns="91440" bIns="45720" anchor="t"/>
          <a:lstStyle/>
          <a:p>
            <a:pPr algn="just" eaLnBrk="1" hangingPunct="1">
              <a:lnSpc>
                <a:spcPct val="110000"/>
              </a:lnSpc>
            </a:pPr>
            <a:r>
              <a:rPr lang="zh-CN" altLang="en-US" sz="2800" b="1" dirty="0"/>
              <a:t>如果是采用给定的样例程序，则需要说明解决了程序中的哪些问题（至少五个）。</a:t>
            </a:r>
          </a:p>
          <a:p>
            <a:pPr algn="just" eaLnBrk="1" hangingPunct="1">
              <a:lnSpc>
                <a:spcPct val="110000"/>
              </a:lnSpc>
            </a:pPr>
            <a:r>
              <a:rPr lang="zh-CN" altLang="en-US" sz="2800" b="1" dirty="0"/>
              <a:t>课程设计总结：收获、意见、建议等</a:t>
            </a:r>
          </a:p>
          <a:p>
            <a:pPr algn="just" eaLnBrk="1" hangingPunct="1">
              <a:lnSpc>
                <a:spcPct val="110000"/>
              </a:lnSpc>
            </a:pPr>
            <a:r>
              <a:rPr lang="zh-CN" altLang="en-US" sz="2800" b="1" dirty="0"/>
              <a:t>参考文献：列出参考的主要文献资料</a:t>
            </a:r>
          </a:p>
          <a:p>
            <a:pPr algn="just" eaLnBrk="1" hangingPunct="1">
              <a:lnSpc>
                <a:spcPct val="110000"/>
              </a:lnSpc>
            </a:pPr>
            <a:r>
              <a:rPr lang="zh-CN" altLang="en-US" sz="2800" b="1" dirty="0"/>
              <a:t>格式根据模板要求</a:t>
            </a:r>
          </a:p>
          <a:p>
            <a:pPr algn="just" eaLnBrk="1" hangingPunct="1">
              <a:lnSpc>
                <a:spcPct val="110000"/>
              </a:lnSpc>
            </a:pPr>
            <a:r>
              <a:rPr lang="zh-CN" altLang="en-US" sz="2800" b="1" dirty="0"/>
              <a:t>不得少于</a:t>
            </a:r>
            <a:r>
              <a:rPr lang="en-US" altLang="zh-CN" sz="2800" b="1" dirty="0"/>
              <a:t>12</a:t>
            </a:r>
            <a:r>
              <a:rPr lang="zh-CN" altLang="en-US" sz="2800" b="1" dirty="0"/>
              <a:t>页</a:t>
            </a:r>
          </a:p>
          <a:p>
            <a:pPr algn="just" eaLnBrk="1" hangingPunct="1">
              <a:lnSpc>
                <a:spcPct val="110000"/>
              </a:lnSpc>
            </a:pPr>
            <a:r>
              <a:rPr lang="zh-CN" altLang="en-US" sz="2800" b="1" dirty="0"/>
              <a:t>外加封面：课程设计名、小组成员姓名、班级、学号、分工、日期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2400" cy="79851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纪   律</a:t>
            </a:r>
          </a:p>
        </p:txBody>
      </p:sp>
      <p:sp>
        <p:nvSpPr>
          <p:cNvPr id="102403" name="Rectangle 3"/>
          <p:cNvSpPr>
            <a:spLocks noGrp="1"/>
          </p:cNvSpPr>
          <p:nvPr>
            <p:ph idx="1"/>
          </p:nvPr>
        </p:nvSpPr>
        <p:spPr>
          <a:xfrm>
            <a:off x="611188" y="1643050"/>
            <a:ext cx="7921625" cy="2643206"/>
          </a:xfrm>
          <a:ln/>
        </p:spPr>
        <p:txBody>
          <a:bodyPr vert="horz" wrap="square" lIns="91440" tIns="45720" rIns="91440" bIns="45720" anchor="t"/>
          <a:lstStyle/>
          <a:p>
            <a:pPr algn="just" eaLnBrk="1" hangingPunct="1">
              <a:lnSpc>
                <a:spcPct val="110000"/>
              </a:lnSpc>
            </a:pPr>
            <a:r>
              <a:rPr lang="zh-CN" altLang="en-US" sz="3600" b="1" dirty="0"/>
              <a:t>每天按正常上课作息</a:t>
            </a:r>
            <a:endParaRPr lang="en-US" altLang="zh-CN" sz="3600" b="1" dirty="0"/>
          </a:p>
          <a:p>
            <a:pPr algn="just" eaLnBrk="1" hangingPunct="1">
              <a:lnSpc>
                <a:spcPct val="110000"/>
              </a:lnSpc>
            </a:pPr>
            <a:r>
              <a:rPr lang="zh-CN" altLang="en-US" sz="3600" b="1" dirty="0"/>
              <a:t>每天至少</a:t>
            </a:r>
            <a:r>
              <a:rPr lang="en-US" altLang="zh-CN" sz="3600" b="1" dirty="0"/>
              <a:t>4</a:t>
            </a:r>
            <a:r>
              <a:rPr lang="zh-CN" altLang="en-US" sz="3600" b="1" dirty="0"/>
              <a:t>学时编写、调试程序，其余时间可查找资料、设计、组内讨论、编写伪码</a:t>
            </a:r>
          </a:p>
        </p:txBody>
      </p:sp>
      <p:pic>
        <p:nvPicPr>
          <p:cNvPr id="102404" name="Picture 4" descr="j02346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88" y="4714884"/>
            <a:ext cx="1873250" cy="11033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382000" cy="71913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推荐的关于程序设计的参考书</a:t>
            </a:r>
          </a:p>
        </p:txBody>
      </p:sp>
      <p:sp>
        <p:nvSpPr>
          <p:cNvPr id="104451" name="Rectangle 3"/>
          <p:cNvSpPr>
            <a:spLocks noGrp="1"/>
          </p:cNvSpPr>
          <p:nvPr>
            <p:ph idx="1"/>
          </p:nvPr>
        </p:nvSpPr>
        <p:spPr>
          <a:xfrm>
            <a:off x="468313" y="1412875"/>
            <a:ext cx="8135937" cy="2592388"/>
          </a:xfrm>
          <a:ln/>
        </p:spPr>
        <p:txBody>
          <a:bodyPr vert="horz" wrap="square" lIns="91440" tIns="45720" rIns="91440" bIns="45720" anchor="t"/>
          <a:lstStyle/>
          <a:p>
            <a:pPr marL="358775" indent="-358775" eaLnBrk="1" hangingPunct="1">
              <a:lnSpc>
                <a:spcPct val="110000"/>
              </a:lnSpc>
            </a:pPr>
            <a:r>
              <a:rPr lang="zh-CN" altLang="en-US" b="1" dirty="0"/>
              <a:t>程序设计实践</a:t>
            </a:r>
          </a:p>
          <a:p>
            <a:pPr marL="358775" indent="-358775" eaLnBrk="1" hangingPunct="1">
              <a:lnSpc>
                <a:spcPct val="110000"/>
              </a:lnSpc>
            </a:pPr>
            <a:r>
              <a:rPr lang="zh-CN" altLang="en-US" b="1" dirty="0"/>
              <a:t>完美模式设计指南</a:t>
            </a:r>
          </a:p>
          <a:p>
            <a:pPr marL="358775" indent="-358775" eaLnBrk="1" hangingPunct="1">
              <a:lnSpc>
                <a:spcPct val="110000"/>
              </a:lnSpc>
            </a:pPr>
            <a:r>
              <a:rPr lang="zh-CN" altLang="en-US" b="1" dirty="0"/>
              <a:t>欣赏优美的程序</a:t>
            </a:r>
          </a:p>
          <a:p>
            <a:pPr marL="358775" indent="-358775" eaLnBrk="1" hangingPunct="1">
              <a:lnSpc>
                <a:spcPct val="110000"/>
              </a:lnSpc>
            </a:pPr>
            <a:r>
              <a:rPr lang="en-US" altLang="zh-CN" b="1" dirty="0"/>
              <a:t>Microsoft</a:t>
            </a:r>
            <a:r>
              <a:rPr lang="zh-CN" altLang="en-US" b="1" dirty="0"/>
              <a:t>编写优质无错</a:t>
            </a:r>
            <a:r>
              <a:rPr lang="en-US" altLang="zh-CN" b="1" dirty="0"/>
              <a:t>C</a:t>
            </a:r>
            <a:r>
              <a:rPr lang="zh-CN" altLang="en-US" b="1" dirty="0"/>
              <a:t>程序秘诀</a:t>
            </a:r>
          </a:p>
        </p:txBody>
      </p:sp>
      <p:pic>
        <p:nvPicPr>
          <p:cNvPr id="104452" name="Picture 5" descr="BOOKS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963" y="4581525"/>
            <a:ext cx="1830387" cy="18716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8382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说  明</a:t>
            </a:r>
          </a:p>
        </p:txBody>
      </p:sp>
      <p:sp>
        <p:nvSpPr>
          <p:cNvPr id="106499" name="Rectangle 3"/>
          <p:cNvSpPr>
            <a:spLocks noGrp="1"/>
          </p:cNvSpPr>
          <p:nvPr>
            <p:ph idx="1"/>
          </p:nvPr>
        </p:nvSpPr>
        <p:spPr>
          <a:xfrm>
            <a:off x="323850" y="1412875"/>
            <a:ext cx="8445500" cy="4953000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05000"/>
              </a:lnSpc>
            </a:pPr>
            <a:r>
              <a:rPr lang="zh-CN" altLang="en-US" sz="2800" b="1" dirty="0"/>
              <a:t>如果是在提供的样例的基础之上修改完成的，则需要认真阅读代码，发现其中的错误和不足，完善程序，否则成绩会很低。尤其是想获得优秀的同学，必须有规定的内容以外的东西，比如在建立文件的同时，就将内容一次性地写入，文件的复制，文件的共享连接命令，多级索引</a:t>
            </a:r>
          </a:p>
          <a:p>
            <a:pPr eaLnBrk="1" hangingPunct="1">
              <a:lnSpc>
                <a:spcPct val="105000"/>
              </a:lnSpc>
            </a:pPr>
            <a:r>
              <a:rPr lang="zh-CN" altLang="en-US" sz="2800" b="1" dirty="0"/>
              <a:t>希望同学们认真调试，总结经验和问题，在软件工程和程序设计方法学的课程中加以解决。</a:t>
            </a:r>
          </a:p>
          <a:p>
            <a:pPr eaLnBrk="1" hangingPunct="1">
              <a:lnSpc>
                <a:spcPct val="105000"/>
              </a:lnSpc>
            </a:pPr>
            <a:r>
              <a:rPr lang="zh-CN" altLang="en-US" sz="2800" b="1" dirty="0"/>
              <a:t>验收时，运行程序，解释程序，回答有关程序调试、实现、功能方面的问题，最大的文件长度等。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2400" cy="7921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关于程序调试中的有关问题</a:t>
            </a:r>
          </a:p>
        </p:txBody>
      </p:sp>
      <p:sp>
        <p:nvSpPr>
          <p:cNvPr id="108547" name="Rectangle 3"/>
          <p:cNvSpPr>
            <a:spLocks noGrp="1"/>
          </p:cNvSpPr>
          <p:nvPr>
            <p:ph idx="1"/>
          </p:nvPr>
        </p:nvSpPr>
        <p:spPr>
          <a:xfrm>
            <a:off x="539750" y="1412875"/>
            <a:ext cx="7993063" cy="2016125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10000"/>
              </a:lnSpc>
            </a:pPr>
            <a:r>
              <a:rPr lang="zh-CN" altLang="en-US" b="1" dirty="0"/>
              <a:t>注意文件操作的方式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b="1" dirty="0"/>
              <a:t>注意编译器的差别：不同的编译器对数据类型的实现有差别 </a:t>
            </a:r>
          </a:p>
        </p:txBody>
      </p:sp>
      <p:pic>
        <p:nvPicPr>
          <p:cNvPr id="108548" name="Picture 5" descr="j01953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588" y="4005263"/>
            <a:ext cx="2006600" cy="20494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Rectangle 4"/>
          <p:cNvSpPr>
            <a:spLocks noGrp="1" noChangeArrowheads="1"/>
          </p:cNvSpPr>
          <p:nvPr>
            <p:ph type="ctr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预祝大家顺利完成课程设计</a:t>
            </a:r>
          </a:p>
        </p:txBody>
      </p:sp>
      <p:pic>
        <p:nvPicPr>
          <p:cNvPr id="110595" name="Picture 6" descr="tea_steaming_md_cl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400" y="4410075"/>
            <a:ext cx="1871663" cy="1638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2400" cy="93662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目的</a:t>
            </a:r>
          </a:p>
        </p:txBody>
      </p:sp>
      <p:sp>
        <p:nvSpPr>
          <p:cNvPr id="14339" name="Rectangle 3"/>
          <p:cNvSpPr>
            <a:spLocks noGrp="1"/>
          </p:cNvSpPr>
          <p:nvPr>
            <p:ph idx="1"/>
          </p:nvPr>
        </p:nvSpPr>
        <p:spPr>
          <a:xfrm>
            <a:off x="755650" y="1412875"/>
            <a:ext cx="7848600" cy="3671888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10000"/>
              </a:lnSpc>
            </a:pPr>
            <a:r>
              <a:rPr lang="zh-CN" altLang="en-US" b="1" dirty="0"/>
              <a:t>通过</a:t>
            </a:r>
            <a:r>
              <a:rPr lang="en-US" altLang="zh-CN" b="1" dirty="0"/>
              <a:t>OS</a:t>
            </a:r>
            <a:r>
              <a:rPr lang="zh-CN" altLang="en-US" b="1" dirty="0"/>
              <a:t>子系统的设计、增强</a:t>
            </a:r>
            <a:r>
              <a:rPr lang="en-US" altLang="zh-CN" b="1" dirty="0"/>
              <a:t>OS</a:t>
            </a:r>
            <a:r>
              <a:rPr lang="zh-CN" altLang="en-US" b="1" dirty="0"/>
              <a:t>设计的技巧，提高解决实际</a:t>
            </a:r>
            <a:r>
              <a:rPr lang="en-US" altLang="zh-CN" b="1" dirty="0"/>
              <a:t>OS</a:t>
            </a:r>
            <a:r>
              <a:rPr lang="zh-CN" altLang="en-US" b="1" dirty="0"/>
              <a:t>的设计能力</a:t>
            </a:r>
          </a:p>
          <a:p>
            <a:pPr eaLnBrk="1" hangingPunct="1"/>
            <a:r>
              <a:rPr lang="zh-CN" altLang="en-US" b="1" dirty="0"/>
              <a:t>提高程序设计能力</a:t>
            </a:r>
          </a:p>
          <a:p>
            <a:pPr eaLnBrk="1" hangingPunct="1"/>
            <a:r>
              <a:rPr lang="zh-CN" altLang="en-US" b="1" dirty="0"/>
              <a:t>程序调试能力</a:t>
            </a:r>
          </a:p>
          <a:p>
            <a:pPr eaLnBrk="1" hangingPunct="1"/>
            <a:r>
              <a:rPr lang="zh-CN" altLang="en-US" b="1" dirty="0"/>
              <a:t>团结协作能力</a:t>
            </a:r>
          </a:p>
        </p:txBody>
      </p:sp>
      <p:pic>
        <p:nvPicPr>
          <p:cNvPr id="14340" name="Picture 6" descr="j02330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263" y="3573463"/>
            <a:ext cx="2574925" cy="26146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57175"/>
            <a:ext cx="7772400" cy="65087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任务（题目）</a:t>
            </a:r>
          </a:p>
        </p:txBody>
      </p:sp>
      <p:sp>
        <p:nvSpPr>
          <p:cNvPr id="16387" name="Rectangle 4"/>
          <p:cNvSpPr>
            <a:spLocks noGrp="1"/>
          </p:cNvSpPr>
          <p:nvPr>
            <p:ph idx="1"/>
          </p:nvPr>
        </p:nvSpPr>
        <p:spPr>
          <a:xfrm>
            <a:off x="96406" y="1428736"/>
            <a:ext cx="8964613" cy="5232421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spcBef>
                <a:spcPct val="10000"/>
              </a:spcBef>
            </a:pPr>
            <a:r>
              <a:rPr lang="zh-CN" altLang="en-US" sz="2500" b="1" dirty="0"/>
              <a:t>任选其一</a:t>
            </a:r>
          </a:p>
          <a:p>
            <a:pPr marL="625475" lvl="1" indent="-358775" eaLnBrk="1" hangingPunct="1">
              <a:spcBef>
                <a:spcPct val="10000"/>
              </a:spcBef>
            </a:pPr>
            <a:r>
              <a:rPr lang="zh-CN" altLang="en-US" sz="2500" b="1" dirty="0"/>
              <a:t>多用户、多级目录结构文件系统的设计与实现</a:t>
            </a:r>
          </a:p>
          <a:p>
            <a:pPr marL="890588" lvl="2" indent="-265113" eaLnBrk="1" hangingPunct="1">
              <a:spcBef>
                <a:spcPct val="10000"/>
              </a:spcBef>
            </a:pPr>
            <a:r>
              <a:rPr lang="zh-CN" altLang="en-US" sz="2500" b="1" dirty="0"/>
              <a:t>模拟</a:t>
            </a:r>
            <a:r>
              <a:rPr lang="en-US" altLang="zh-CN" sz="2500" b="1" dirty="0"/>
              <a:t>DOS</a:t>
            </a:r>
            <a:r>
              <a:rPr lang="zh-CN" altLang="en-US" sz="2500" b="1" dirty="0"/>
              <a:t>的</a:t>
            </a:r>
            <a:r>
              <a:rPr lang="en-US" altLang="zh-CN" sz="2500" b="1" dirty="0"/>
              <a:t>FAT</a:t>
            </a:r>
            <a:r>
              <a:rPr lang="zh-CN" altLang="en-US" sz="2500" b="1" dirty="0"/>
              <a:t>文件系统</a:t>
            </a:r>
          </a:p>
          <a:p>
            <a:pPr marL="890588" lvl="2" indent="-265113" eaLnBrk="1" hangingPunct="1">
              <a:spcBef>
                <a:spcPct val="10000"/>
              </a:spcBef>
            </a:pPr>
            <a:r>
              <a:rPr lang="zh-CN" altLang="en-US" sz="2500" b="1" dirty="0"/>
              <a:t>模拟实现</a:t>
            </a:r>
            <a:r>
              <a:rPr lang="en-US" altLang="zh-CN" sz="2500" b="1" dirty="0"/>
              <a:t>UNIX</a:t>
            </a:r>
            <a:r>
              <a:rPr lang="zh-CN" altLang="en-US" sz="2500" b="1" dirty="0"/>
              <a:t>的文件系统</a:t>
            </a:r>
          </a:p>
          <a:p>
            <a:pPr marL="809625" lvl="2" indent="-184150" eaLnBrk="1" hangingPunct="1">
              <a:spcBef>
                <a:spcPct val="10000"/>
              </a:spcBef>
              <a:buNone/>
            </a:pPr>
            <a:r>
              <a:rPr lang="zh-CN" altLang="en-US" sz="2500" b="1" dirty="0">
                <a:solidFill>
                  <a:srgbClr val="FF0066"/>
                </a:solidFill>
              </a:rPr>
              <a:t>  参考张尧学编写的</a:t>
            </a:r>
            <a:r>
              <a:rPr lang="en-US" altLang="zh-CN" sz="2500" b="1" dirty="0">
                <a:solidFill>
                  <a:srgbClr val="FF0066"/>
                </a:solidFill>
              </a:rPr>
              <a:t>《</a:t>
            </a:r>
            <a:r>
              <a:rPr lang="zh-CN" altLang="en-US" sz="2500" b="1" dirty="0">
                <a:solidFill>
                  <a:srgbClr val="FF0066"/>
                </a:solidFill>
              </a:rPr>
              <a:t>操作系统教程习题与解答（第</a:t>
            </a:r>
            <a:r>
              <a:rPr lang="en-US" altLang="zh-CN" sz="2500" b="1" dirty="0">
                <a:solidFill>
                  <a:srgbClr val="FF0066"/>
                </a:solidFill>
              </a:rPr>
              <a:t>3</a:t>
            </a:r>
            <a:r>
              <a:rPr lang="zh-CN" altLang="en-US" sz="2500" b="1" dirty="0">
                <a:solidFill>
                  <a:srgbClr val="FF0066"/>
                </a:solidFill>
              </a:rPr>
              <a:t>、</a:t>
            </a:r>
            <a:r>
              <a:rPr lang="en-US" altLang="zh-CN" sz="2500" b="1" dirty="0">
                <a:solidFill>
                  <a:srgbClr val="FF0066"/>
                </a:solidFill>
              </a:rPr>
              <a:t>4</a:t>
            </a:r>
            <a:r>
              <a:rPr lang="zh-CN" altLang="en-US" sz="2500" b="1" dirty="0">
                <a:solidFill>
                  <a:srgbClr val="FF0066"/>
                </a:solidFill>
              </a:rPr>
              <a:t>版均可）</a:t>
            </a:r>
            <a:r>
              <a:rPr lang="en-US" altLang="zh-CN" sz="2500" b="1" dirty="0">
                <a:solidFill>
                  <a:srgbClr val="FF0066"/>
                </a:solidFill>
              </a:rPr>
              <a:t>》</a:t>
            </a:r>
            <a:r>
              <a:rPr lang="zh-CN" altLang="en-US" sz="2500" b="1" dirty="0">
                <a:solidFill>
                  <a:srgbClr val="FF0066"/>
                </a:solidFill>
              </a:rPr>
              <a:t>中的文件系统的设计</a:t>
            </a:r>
            <a:endParaRPr lang="zh-CN" altLang="en-US" sz="2500" b="1" dirty="0"/>
          </a:p>
          <a:p>
            <a:pPr marL="717550" lvl="1" indent="-450850" eaLnBrk="1" hangingPunct="1">
              <a:spcBef>
                <a:spcPct val="10000"/>
              </a:spcBef>
            </a:pPr>
            <a:r>
              <a:rPr lang="zh-CN" altLang="en-US" sz="2500" b="1" dirty="0"/>
              <a:t>难度相当的自选题目，如：</a:t>
            </a:r>
          </a:p>
          <a:p>
            <a:pPr marL="890588" lvl="2" indent="-265113" eaLnBrk="1" hangingPunct="1">
              <a:spcBef>
                <a:spcPct val="10000"/>
              </a:spcBef>
            </a:pPr>
            <a:r>
              <a:rPr lang="zh-CN" altLang="en-US" sz="2500" b="1" dirty="0"/>
              <a:t>存储管理系统的实现</a:t>
            </a:r>
          </a:p>
          <a:p>
            <a:pPr marL="890588" lvl="2" indent="-265113" eaLnBrk="1" hangingPunct="1">
              <a:spcBef>
                <a:spcPct val="10000"/>
              </a:spcBef>
            </a:pPr>
            <a:r>
              <a:rPr lang="zh-CN" altLang="en-US" sz="2500" b="1" dirty="0"/>
              <a:t>进程管理系统：创建、调度、通信、撤消、</a:t>
            </a:r>
            <a:r>
              <a:rPr lang="en-US" altLang="zh-CN" sz="2500" b="1" dirty="0"/>
              <a:t>…</a:t>
            </a:r>
            <a:r>
              <a:rPr lang="zh-CN" altLang="en-US" sz="2500" b="1" dirty="0"/>
              <a:t>、</a:t>
            </a:r>
            <a:r>
              <a:rPr lang="en-US" altLang="zh-CN" sz="2500" b="1" dirty="0"/>
              <a:t>(</a:t>
            </a:r>
            <a:r>
              <a:rPr lang="zh-CN" altLang="en-US" sz="2500" b="1" dirty="0"/>
              <a:t>可监控</a:t>
            </a:r>
            <a:r>
              <a:rPr lang="en-US" altLang="zh-CN" sz="2500" b="1" dirty="0"/>
              <a:t>)</a:t>
            </a:r>
          </a:p>
          <a:p>
            <a:pPr marL="890588" lvl="2" indent="-265113" eaLnBrk="1" hangingPunct="1">
              <a:spcBef>
                <a:spcPct val="10000"/>
              </a:spcBef>
            </a:pPr>
            <a:r>
              <a:rPr lang="en-US" altLang="zh-CN" sz="2500" b="1" dirty="0"/>
              <a:t>WDM</a:t>
            </a:r>
            <a:r>
              <a:rPr lang="zh-CN" altLang="en-US" sz="2500" b="1" dirty="0"/>
              <a:t>驱动程序开发</a:t>
            </a:r>
            <a:endParaRPr lang="en-US" altLang="zh-CN" sz="2500" b="1" dirty="0"/>
          </a:p>
          <a:p>
            <a:pPr marL="890588" lvl="2" indent="-265113" eaLnBrk="1" hangingPunct="1">
              <a:spcBef>
                <a:spcPct val="10000"/>
              </a:spcBef>
            </a:pPr>
            <a:r>
              <a:rPr lang="zh-CN" altLang="en-US" sz="2500" b="1" dirty="0"/>
              <a:t>其它难度相当的操作系统相关内容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153988"/>
            <a:ext cx="7561263" cy="10080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基本原理</a:t>
            </a:r>
            <a:br>
              <a:rPr kumimoji="1" lang="zh-CN" altLang="en-US" sz="36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（以</a:t>
            </a:r>
            <a:r>
              <a: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多用户多级目录结构文件系统的设计与实现</a:t>
            </a:r>
            <a:r>
              <a: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为例）</a:t>
            </a:r>
          </a:p>
        </p:txBody>
      </p:sp>
      <p:sp>
        <p:nvSpPr>
          <p:cNvPr id="18435" name="Rectangle 7"/>
          <p:cNvSpPr>
            <a:spLocks noGrp="1"/>
          </p:cNvSpPr>
          <p:nvPr>
            <p:ph idx="1"/>
          </p:nvPr>
        </p:nvSpPr>
        <p:spPr>
          <a:xfrm>
            <a:off x="395288" y="1341438"/>
            <a:ext cx="8280400" cy="5327650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10000"/>
              </a:lnSpc>
            </a:pPr>
            <a:r>
              <a:rPr lang="zh-CN" altLang="en-US" sz="2800" b="1" dirty="0">
                <a:solidFill>
                  <a:srgbClr val="FF0066"/>
                </a:solidFill>
              </a:rPr>
              <a:t>例：</a:t>
            </a:r>
            <a:r>
              <a:rPr lang="zh-CN" altLang="en-US" sz="2800" b="1" dirty="0"/>
              <a:t>模拟</a:t>
            </a:r>
            <a:r>
              <a:rPr lang="en-US" altLang="zh-CN" sz="2800" b="1" dirty="0"/>
              <a:t>UNIX</a:t>
            </a:r>
            <a:r>
              <a:rPr lang="zh-CN" altLang="en-US" sz="2800" b="1" dirty="0"/>
              <a:t>（或</a:t>
            </a:r>
            <a:r>
              <a:rPr lang="en-US" altLang="zh-CN" sz="2800" b="1" dirty="0"/>
              <a:t>LINUX</a:t>
            </a:r>
            <a:r>
              <a:rPr lang="zh-CN" altLang="en-US" sz="2800" b="1" dirty="0"/>
              <a:t>，或</a:t>
            </a:r>
            <a:r>
              <a:rPr lang="en-US" altLang="zh-CN" sz="2800" b="1" dirty="0"/>
              <a:t>FAT</a:t>
            </a:r>
            <a:r>
              <a:rPr lang="zh-CN" altLang="en-US" sz="2800" b="1" dirty="0"/>
              <a:t>）系统的文件管理功能。包括</a:t>
            </a:r>
            <a:r>
              <a:rPr lang="en-US" altLang="zh-CN" sz="2800" b="1" dirty="0"/>
              <a:t>: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600" b="1" dirty="0"/>
              <a:t>多用户 ：</a:t>
            </a:r>
            <a:r>
              <a:rPr lang="en-US" altLang="zh-CN" sz="2600" b="1" dirty="0"/>
              <a:t>usr1, …, usr8  (1-8</a:t>
            </a:r>
            <a:r>
              <a:rPr lang="zh-CN" altLang="en-US" sz="2600" b="1" dirty="0"/>
              <a:t>个用户</a:t>
            </a:r>
            <a:r>
              <a:rPr lang="en-US" altLang="zh-CN" sz="2600" b="1" dirty="0"/>
              <a:t>)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600" b="1" dirty="0"/>
              <a:t>多级目录：可有多级子目录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600" b="1" dirty="0"/>
              <a:t>具有</a:t>
            </a:r>
            <a:r>
              <a:rPr lang="en-US" altLang="zh-CN" sz="2600" b="1" dirty="0"/>
              <a:t>login (</a:t>
            </a:r>
            <a:r>
              <a:rPr lang="zh-CN" altLang="en-US" sz="2600" b="1" dirty="0"/>
              <a:t>用户登录</a:t>
            </a:r>
            <a:r>
              <a:rPr lang="en-US" altLang="zh-CN" sz="2600" b="1" dirty="0"/>
              <a:t>)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600" b="1" dirty="0"/>
              <a:t>系统初始化（建文件卷、提供登录模块）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600" b="1" dirty="0"/>
              <a:t>文件的创建： </a:t>
            </a:r>
            <a:r>
              <a:rPr lang="en-US" altLang="zh-CN" sz="2600" b="1" dirty="0"/>
              <a:t>create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600" b="1" dirty="0"/>
              <a:t>文件的打开：</a:t>
            </a:r>
            <a:r>
              <a:rPr lang="en-US" altLang="zh-CN" sz="2600" b="1" dirty="0"/>
              <a:t>open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600" b="1" dirty="0"/>
              <a:t>文件的读：</a:t>
            </a:r>
            <a:r>
              <a:rPr lang="en-US" altLang="zh-CN" sz="2600" b="1" dirty="0"/>
              <a:t>read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600" b="1" dirty="0"/>
              <a:t>文件的写：</a:t>
            </a:r>
            <a:r>
              <a:rPr lang="en-US" altLang="zh-CN" sz="2600" b="1" dirty="0"/>
              <a:t>write</a:t>
            </a:r>
          </a:p>
        </p:txBody>
      </p:sp>
      <p:pic>
        <p:nvPicPr>
          <p:cNvPr id="18436" name="Picture 9" descr="j01964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825" y="4292600"/>
            <a:ext cx="1493838" cy="1597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153988"/>
            <a:ext cx="7561263" cy="10080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基本原理</a:t>
            </a:r>
            <a:br>
              <a:rPr kumimoji="1" lang="zh-CN" altLang="en-US" sz="36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（以</a:t>
            </a:r>
            <a:r>
              <a: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多用户多级目录结构文件系统的设计与实现</a:t>
            </a:r>
            <a:r>
              <a: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为例）</a:t>
            </a:r>
          </a:p>
        </p:txBody>
      </p:sp>
      <p:sp>
        <p:nvSpPr>
          <p:cNvPr id="20483" name="Rectangle 3"/>
          <p:cNvSpPr>
            <a:spLocks noGrp="1"/>
          </p:cNvSpPr>
          <p:nvPr>
            <p:ph idx="1"/>
          </p:nvPr>
        </p:nvSpPr>
        <p:spPr>
          <a:xfrm>
            <a:off x="395288" y="1412875"/>
            <a:ext cx="8280400" cy="5111750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05000"/>
              </a:lnSpc>
            </a:pPr>
            <a:r>
              <a:rPr lang="zh-CN" altLang="en-US" sz="2800" b="1" dirty="0">
                <a:solidFill>
                  <a:srgbClr val="FF0066"/>
                </a:solidFill>
              </a:rPr>
              <a:t>例：</a:t>
            </a:r>
            <a:r>
              <a:rPr lang="zh-CN" altLang="en-US" sz="2800" b="1" dirty="0"/>
              <a:t>模拟</a:t>
            </a:r>
            <a:r>
              <a:rPr lang="en-US" altLang="zh-CN" sz="2800" b="1" dirty="0"/>
              <a:t>UNIX</a:t>
            </a:r>
            <a:r>
              <a:rPr lang="zh-CN" altLang="en-US" sz="2800" b="1" dirty="0"/>
              <a:t>（或</a:t>
            </a:r>
            <a:r>
              <a:rPr lang="en-US" altLang="zh-CN" sz="2800" b="1" dirty="0"/>
              <a:t>LINUX</a:t>
            </a:r>
            <a:r>
              <a:rPr lang="zh-CN" altLang="en-US" sz="2800" b="1" dirty="0"/>
              <a:t>，或</a:t>
            </a:r>
            <a:r>
              <a:rPr lang="en-US" altLang="zh-CN" sz="2800" b="1" dirty="0"/>
              <a:t>FAT</a:t>
            </a:r>
            <a:r>
              <a:rPr lang="zh-CN" altLang="en-US" sz="2800" b="1" dirty="0"/>
              <a:t>）系统的文件管理功能。包括</a:t>
            </a:r>
            <a:r>
              <a:rPr lang="en-US" altLang="zh-CN" sz="2800" b="1" dirty="0"/>
              <a:t>:</a:t>
            </a:r>
          </a:p>
          <a:p>
            <a:pPr lvl="1" eaLnBrk="1" hangingPunct="1">
              <a:lnSpc>
                <a:spcPct val="105000"/>
              </a:lnSpc>
            </a:pPr>
            <a:r>
              <a:rPr lang="zh-CN" altLang="en-US" sz="2400" b="1" dirty="0"/>
              <a:t>文件关闭：</a:t>
            </a:r>
            <a:r>
              <a:rPr lang="en-US" altLang="zh-CN" sz="2400" b="1" dirty="0"/>
              <a:t>close</a:t>
            </a:r>
          </a:p>
          <a:p>
            <a:pPr lvl="1" eaLnBrk="1" hangingPunct="1">
              <a:lnSpc>
                <a:spcPct val="105000"/>
              </a:lnSpc>
            </a:pPr>
            <a:r>
              <a:rPr lang="zh-CN" altLang="en-US" sz="2400" b="1" dirty="0"/>
              <a:t>删除文件：</a:t>
            </a:r>
            <a:r>
              <a:rPr lang="en-US" altLang="zh-CN" sz="2400" b="1" dirty="0"/>
              <a:t>delete</a:t>
            </a:r>
          </a:p>
          <a:p>
            <a:pPr lvl="1" eaLnBrk="1" hangingPunct="1">
              <a:lnSpc>
                <a:spcPct val="105000"/>
              </a:lnSpc>
            </a:pPr>
            <a:r>
              <a:rPr lang="zh-CN" altLang="en-US" sz="2400" b="1" dirty="0"/>
              <a:t>创建目录：</a:t>
            </a:r>
            <a:r>
              <a:rPr lang="en-US" altLang="zh-CN" sz="2400" b="1" dirty="0"/>
              <a:t>mkdir</a:t>
            </a:r>
          </a:p>
          <a:p>
            <a:pPr lvl="1" eaLnBrk="1" hangingPunct="1">
              <a:lnSpc>
                <a:spcPct val="105000"/>
              </a:lnSpc>
            </a:pPr>
            <a:r>
              <a:rPr lang="zh-CN" altLang="en-US" sz="2400" b="1" dirty="0"/>
              <a:t>改变目录：</a:t>
            </a:r>
            <a:r>
              <a:rPr lang="en-US" altLang="zh-CN" sz="2400" b="1" dirty="0"/>
              <a:t>chdir</a:t>
            </a:r>
          </a:p>
          <a:p>
            <a:pPr lvl="1" eaLnBrk="1" hangingPunct="1">
              <a:lnSpc>
                <a:spcPct val="105000"/>
              </a:lnSpc>
            </a:pPr>
            <a:r>
              <a:rPr lang="zh-CN" altLang="en-US" sz="2400" b="1" dirty="0"/>
              <a:t>列出文件目录：</a:t>
            </a:r>
            <a:r>
              <a:rPr lang="en-US" altLang="zh-CN" sz="2400" b="1" dirty="0"/>
              <a:t>dir</a:t>
            </a:r>
          </a:p>
          <a:p>
            <a:pPr lvl="1" eaLnBrk="1" hangingPunct="1">
              <a:lnSpc>
                <a:spcPct val="105000"/>
              </a:lnSpc>
            </a:pPr>
            <a:r>
              <a:rPr lang="zh-CN" altLang="en-US" sz="2400" b="1" dirty="0"/>
              <a:t>退出：</a:t>
            </a:r>
            <a:r>
              <a:rPr lang="en-US" altLang="zh-CN" sz="2400" b="1" dirty="0"/>
              <a:t>logout</a:t>
            </a:r>
          </a:p>
          <a:p>
            <a:pPr lvl="1" eaLnBrk="1" hangingPunct="1">
              <a:lnSpc>
                <a:spcPct val="105000"/>
              </a:lnSpc>
            </a:pPr>
            <a:r>
              <a:rPr lang="zh-CN" altLang="en-US" sz="2400" b="1" dirty="0"/>
              <a:t>格式化：</a:t>
            </a:r>
            <a:r>
              <a:rPr lang="en-US" altLang="zh-CN" sz="2400" b="1" dirty="0"/>
              <a:t>format</a:t>
            </a:r>
          </a:p>
          <a:p>
            <a:pPr eaLnBrk="1" hangingPunct="1">
              <a:lnSpc>
                <a:spcPct val="105000"/>
              </a:lnSpc>
              <a:buNone/>
            </a:pPr>
            <a:r>
              <a:rPr lang="en-US" altLang="zh-CN" sz="2400" b="1" dirty="0">
                <a:solidFill>
                  <a:srgbClr val="FF0066"/>
                </a:solidFill>
              </a:rPr>
              <a:t>    </a:t>
            </a:r>
            <a:r>
              <a:rPr lang="zh-CN" altLang="en-US" sz="2400" b="1" dirty="0">
                <a:solidFill>
                  <a:srgbClr val="FF0066"/>
                </a:solidFill>
              </a:rPr>
              <a:t>以上是基本内容，可以根据实际文件系统提供的命令和系统调用，自己增加和实现附加的功能。</a:t>
            </a:r>
          </a:p>
        </p:txBody>
      </p:sp>
      <p:pic>
        <p:nvPicPr>
          <p:cNvPr id="20484" name="Picture 4" descr="j01964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125" y="2924175"/>
            <a:ext cx="1493838" cy="1597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参考书</a:t>
            </a:r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>
          <a:xfrm>
            <a:off x="539750" y="1524000"/>
            <a:ext cx="8135938" cy="4876800"/>
          </a:xfrm>
          <a:ln/>
        </p:spPr>
        <p:txBody>
          <a:bodyPr vert="horz" wrap="square" lIns="91440" tIns="45720" rIns="91440" bIns="45720" anchor="t"/>
          <a:lstStyle/>
          <a:p>
            <a:pPr marL="358775" indent="-358775" algn="just" defTabSz="0" eaLnBrk="1" hangingPunct="1">
              <a:lnSpc>
                <a:spcPct val="110000"/>
              </a:lnSpc>
              <a:tabLst>
                <a:tab pos="358775" algn="l"/>
              </a:tabLst>
            </a:pPr>
            <a:r>
              <a:rPr lang="zh-CN" altLang="en-US" sz="2800" b="1" dirty="0"/>
              <a:t>张尧学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计算机操作系统教程（第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版均可），清华大学出版社</a:t>
            </a:r>
          </a:p>
          <a:p>
            <a:pPr marL="358775" indent="-358775" algn="just" defTabSz="0" eaLnBrk="1" hangingPunct="1">
              <a:lnSpc>
                <a:spcPct val="110000"/>
              </a:lnSpc>
              <a:tabLst>
                <a:tab pos="358775" algn="l"/>
              </a:tabLst>
            </a:pPr>
            <a:r>
              <a:rPr lang="zh-CN" altLang="en-US" sz="2800" b="1" dirty="0"/>
              <a:t>汤小丹等，计算机操作系统（第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版），西安电子科技大学出版社</a:t>
            </a:r>
          </a:p>
          <a:p>
            <a:pPr marL="358775" indent="-358775" algn="just" defTabSz="0" eaLnBrk="1" hangingPunct="1">
              <a:lnSpc>
                <a:spcPct val="110000"/>
              </a:lnSpc>
              <a:tabLst>
                <a:tab pos="358775" algn="l"/>
              </a:tabLst>
            </a:pPr>
            <a:r>
              <a:rPr lang="zh-CN" altLang="en-US" sz="2800" b="1" dirty="0"/>
              <a:t>李彤等，操作系统分析与设计，云南大学出版社</a:t>
            </a:r>
          </a:p>
          <a:p>
            <a:pPr marL="358775" indent="-358775" algn="just" defTabSz="0" eaLnBrk="1" hangingPunct="1">
              <a:lnSpc>
                <a:spcPct val="110000"/>
              </a:lnSpc>
              <a:tabLst>
                <a:tab pos="358775" algn="l"/>
              </a:tabLst>
            </a:pPr>
            <a:r>
              <a:rPr lang="zh-CN" altLang="en-US" sz="2800" b="1" dirty="0"/>
              <a:t>张琨藏，操作系统原理</a:t>
            </a:r>
            <a:r>
              <a:rPr lang="en-US" altLang="zh-CN" sz="2800" b="1" dirty="0"/>
              <a:t>DOS</a:t>
            </a:r>
            <a:r>
              <a:rPr lang="zh-CN" altLang="en-US" sz="2800" b="1" dirty="0"/>
              <a:t>篇，清华大学出版社</a:t>
            </a:r>
          </a:p>
          <a:p>
            <a:pPr marL="358775" indent="-358775" algn="just" defTabSz="0" eaLnBrk="1" hangingPunct="1">
              <a:lnSpc>
                <a:spcPct val="110000"/>
              </a:lnSpc>
              <a:tabLst>
                <a:tab pos="358775" algn="l"/>
              </a:tabLst>
            </a:pPr>
            <a:r>
              <a:rPr lang="zh-CN" altLang="en-US" sz="2800" b="1" dirty="0"/>
              <a:t>陈葆玉译，</a:t>
            </a:r>
            <a:r>
              <a:rPr lang="en-US" altLang="zh-CN" sz="2800" b="1" dirty="0"/>
              <a:t>UNIX</a:t>
            </a:r>
            <a:r>
              <a:rPr lang="zh-CN" altLang="en-US" sz="2800" b="1" dirty="0"/>
              <a:t>操作系统设计，北京大学出版社</a:t>
            </a:r>
          </a:p>
          <a:p>
            <a:pPr marL="358775" indent="-358775" algn="just" defTabSz="0" eaLnBrk="1" hangingPunct="1">
              <a:lnSpc>
                <a:spcPct val="110000"/>
              </a:lnSpc>
              <a:tabLst>
                <a:tab pos="358775" algn="l"/>
              </a:tabLst>
            </a:pPr>
            <a:r>
              <a:rPr lang="zh-CN" altLang="en-US" sz="2800" b="1" dirty="0">
                <a:latin typeface="宋体" panose="02010600030101010101" pitchFamily="2" charset="-122"/>
              </a:rPr>
              <a:t>有关</a:t>
            </a:r>
            <a:r>
              <a:rPr lang="en-US" altLang="zh-CN" sz="2800" b="1" dirty="0"/>
              <a:t>UNIX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LINUX</a:t>
            </a:r>
            <a:r>
              <a:rPr lang="zh-CN" altLang="en-US" sz="2800" b="1" dirty="0">
                <a:latin typeface="宋体" panose="02010600030101010101" pitchFamily="2" charset="-122"/>
              </a:rPr>
              <a:t>操作系统分析与设计的书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Monotype Corsiva"/>
        <a:ea typeface="华文行楷"/>
        <a:cs typeface=""/>
      </a:majorFont>
      <a:minorFont>
        <a:latin typeface="Times New Roman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2015</TotalTime>
  <Words>4386</Words>
  <Application>Microsoft Office PowerPoint</Application>
  <PresentationFormat>全屏显示(4:3)</PresentationFormat>
  <Paragraphs>906</Paragraphs>
  <Slides>49</Slides>
  <Notes>49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7" baseType="lpstr">
      <vt:lpstr>华文行楷</vt:lpstr>
      <vt:lpstr>宋体</vt:lpstr>
      <vt:lpstr>Courier New</vt:lpstr>
      <vt:lpstr>Monotype Corsiva</vt:lpstr>
      <vt:lpstr>Times New Roman</vt:lpstr>
      <vt:lpstr>Wingdings</vt:lpstr>
      <vt:lpstr>默认设计模板</vt:lpstr>
      <vt:lpstr>Microsoft Word 97 - 2003 Document</vt:lpstr>
      <vt:lpstr>操作系统课程设计</vt:lpstr>
      <vt:lpstr>操作系统课程设计</vt:lpstr>
      <vt:lpstr>安排、要求</vt:lpstr>
      <vt:lpstr>安排</vt:lpstr>
      <vt:lpstr>目的</vt:lpstr>
      <vt:lpstr>任务（题目）</vt:lpstr>
      <vt:lpstr>基本原理 （以多用户多级目录结构文件系统的设计与实现为例）</vt:lpstr>
      <vt:lpstr>基本原理 （以多用户多级目录结构文件系统的设计与实现为例）</vt:lpstr>
      <vt:lpstr>参考书</vt:lpstr>
      <vt:lpstr> 要求</vt:lpstr>
      <vt:lpstr>UNIX 文件格式说明</vt:lpstr>
      <vt:lpstr>UNIX 文件格式说明</vt:lpstr>
      <vt:lpstr>UNIX 文件格式说明</vt:lpstr>
      <vt:lpstr>i 节点</vt:lpstr>
      <vt:lpstr>采用基本文件目录的多级目录结构</vt:lpstr>
      <vt:lpstr>内存i节点的逻辑组织—Hash链表</vt:lpstr>
      <vt:lpstr>空闲磁盘块分配与回收</vt:lpstr>
      <vt:lpstr>空闲磁盘块分配与回收</vt:lpstr>
      <vt:lpstr>空闲磁盘块分配与回收</vt:lpstr>
      <vt:lpstr>空闲磁盘块分配与回收</vt:lpstr>
      <vt:lpstr>空闲磁盘块分配与回收</vt:lpstr>
      <vt:lpstr>空闲磁盘块分配与回收</vt:lpstr>
      <vt:lpstr>空闲磁盘块分配与回收</vt:lpstr>
      <vt:lpstr>空闲磁盘块分配与回收</vt:lpstr>
      <vt:lpstr>空闲磁盘块分配与回收</vt:lpstr>
      <vt:lpstr>空闲磁盘块分配与回收</vt:lpstr>
      <vt:lpstr>PowerPoint 演示文稿</vt:lpstr>
      <vt:lpstr>PowerPoint 演示文稿</vt:lpstr>
      <vt:lpstr>PowerPoint 演示文稿</vt:lpstr>
      <vt:lpstr>FAT16文件卷格式</vt:lpstr>
      <vt:lpstr>FAT表结构</vt:lpstr>
      <vt:lpstr>FAT表结构</vt:lpstr>
      <vt:lpstr>文件子系统设计</vt:lpstr>
      <vt:lpstr>说  明</vt:lpstr>
      <vt:lpstr>    主控程序基本流程</vt:lpstr>
      <vt:lpstr>数据结构</vt:lpstr>
      <vt:lpstr>数据结构</vt:lpstr>
      <vt:lpstr>附：头文件中常量说明</vt:lpstr>
      <vt:lpstr>程序中用到的相关函数</vt:lpstr>
      <vt:lpstr>程序中用到的相关函数</vt:lpstr>
      <vt:lpstr>程序中用到的相关函数</vt:lpstr>
      <vt:lpstr>验收方式、材料提交</vt:lpstr>
      <vt:lpstr>课程设计报告内容</vt:lpstr>
      <vt:lpstr>   课程设计报告内容包括</vt:lpstr>
      <vt:lpstr>纪   律</vt:lpstr>
      <vt:lpstr>推荐的关于程序设计的参考书</vt:lpstr>
      <vt:lpstr>说  明</vt:lpstr>
      <vt:lpstr>关于程序调试中的有关问题</vt:lpstr>
      <vt:lpstr>预祝大家顺利完成课程设计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2015级计算机 操作系统课程设计</dc:title>
  <dc:creator>liulaosan</dc:creator>
  <cp:lastModifiedBy>王 大玲</cp:lastModifiedBy>
  <cp:revision>319</cp:revision>
  <dcterms:created xsi:type="dcterms:W3CDTF">2002-09-29T10:08:23Z</dcterms:created>
  <dcterms:modified xsi:type="dcterms:W3CDTF">2022-05-20T07:03:13Z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2052-10.1.0.7401</vt:lpwstr>
  </property>
</Properties>
</file>