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961" r:id="rId5"/>
    <p:sldMasterId id="2147483972" r:id="rId6"/>
    <p:sldMasterId id="2147483983" r:id="rId7"/>
  </p:sldMasterIdLst>
  <p:notesMasterIdLst>
    <p:notesMasterId r:id="rId24"/>
  </p:notesMasterIdLst>
  <p:handoutMasterIdLst>
    <p:handoutMasterId r:id="rId25"/>
  </p:handoutMasterIdLst>
  <p:sldIdLst>
    <p:sldId id="256" r:id="rId8"/>
    <p:sldId id="445" r:id="rId9"/>
    <p:sldId id="516" r:id="rId10"/>
    <p:sldId id="517" r:id="rId11"/>
    <p:sldId id="518" r:id="rId12"/>
    <p:sldId id="519" r:id="rId13"/>
    <p:sldId id="521" r:id="rId14"/>
    <p:sldId id="520" r:id="rId15"/>
    <p:sldId id="523" r:id="rId16"/>
    <p:sldId id="522" r:id="rId17"/>
    <p:sldId id="524" r:id="rId18"/>
    <p:sldId id="525" r:id="rId19"/>
    <p:sldId id="526" r:id="rId20"/>
    <p:sldId id="527" r:id="rId21"/>
    <p:sldId id="529" r:id="rId22"/>
    <p:sldId id="528" r:id="rId23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06BA"/>
    <a:srgbClr val="FFFFCC"/>
    <a:srgbClr val="954333"/>
    <a:srgbClr val="5B5BC9"/>
    <a:srgbClr val="C76F5D"/>
    <a:srgbClr val="EC5D57"/>
    <a:srgbClr val="FFBDBD"/>
    <a:srgbClr val="FFFF66"/>
    <a:srgbClr val="FF4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0244" autoAdjust="0"/>
  </p:normalViewPr>
  <p:slideViewPr>
    <p:cSldViewPr>
      <p:cViewPr varScale="1">
        <p:scale>
          <a:sx n="103" d="100"/>
          <a:sy n="103" d="100"/>
        </p:scale>
        <p:origin x="23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296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5419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e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6.emf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143999" cy="6861907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76600" y="4207134"/>
            <a:ext cx="56388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Present’s Name</a:t>
            </a:r>
            <a:br>
              <a:rPr lang="en-US" altLang="zh-TW" dirty="0"/>
            </a:br>
            <a:r>
              <a:rPr lang="en-US" altLang="zh-TW" dirty="0"/>
              <a:t>Present’s Title</a:t>
            </a:r>
            <a:br>
              <a:rPr lang="en-US" altLang="zh-TW" dirty="0"/>
            </a:br>
            <a:r>
              <a:rPr lang="en-US" altLang="zh-TW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34162805"/>
      </p:ext>
    </p:extLst>
  </p:cSld>
  <p:clrMapOvr>
    <a:masterClrMapping/>
  </p:clrMapOvr>
  <p:transition spd="slow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1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554D-3E97-4B1A-B17A-5BB8C1E1C5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5466815"/>
      </p:ext>
    </p:extLst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948136" y="228602"/>
            <a:ext cx="738664" cy="589756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28602"/>
            <a:ext cx="5676900" cy="5897563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1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2F7E1-4E57-473C-8B9E-58C6DA8D48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8347223"/>
      </p:ext>
    </p:extLst>
  </p:cSld>
  <p:clrMapOvr>
    <a:masterClrMapping/>
  </p:clrMapOvr>
  <p:transition spd="slow"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" y="1"/>
            <a:ext cx="9141301" cy="6858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2693795" y="5027010"/>
            <a:ext cx="5036085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kumimoji="0" lang="en-US" sz="1428" dirty="0">
                <a:solidFill>
                  <a:srgbClr val="000000"/>
                </a:solidFill>
                <a:latin typeface="Arial"/>
                <a:ea typeface="+mn-ea"/>
              </a:rPr>
              <a:t>Document type</a:t>
            </a:r>
          </a:p>
        </p:txBody>
      </p:sp>
      <p:sp>
        <p:nvSpPr>
          <p:cNvPr id="10" name="Date" hidden="1"/>
          <p:cNvSpPr txBox="1">
            <a:spLocks noChangeArrowheads="1"/>
          </p:cNvSpPr>
          <p:nvPr/>
        </p:nvSpPr>
        <p:spPr bwMode="auto">
          <a:xfrm>
            <a:off x="2693795" y="5304665"/>
            <a:ext cx="5036085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kumimoji="0" lang="en-US" sz="1428" dirty="0">
                <a:solidFill>
                  <a:srgbClr val="000000"/>
                </a:solidFill>
                <a:latin typeface="Arial"/>
                <a:ea typeface="+mn-ea"/>
              </a:rPr>
              <a:t>Date</a:t>
            </a:r>
          </a:p>
        </p:txBody>
      </p:sp>
      <p:sp>
        <p:nvSpPr>
          <p:cNvPr id="11" name="Disclaimer-WIV008 template-0120" hidden="1"/>
          <p:cNvSpPr>
            <a:spLocks noChangeArrowheads="1"/>
          </p:cNvSpPr>
          <p:nvPr/>
        </p:nvSpPr>
        <p:spPr bwMode="auto">
          <a:xfrm>
            <a:off x="2693796" y="6008979"/>
            <a:ext cx="5225605" cy="25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21202" eaLnBrk="0" hangingPunct="0"/>
            <a:r>
              <a:rPr kumimoji="0" lang="en-US" sz="816" dirty="0">
                <a:solidFill>
                  <a:srgbClr val="000000"/>
                </a:solidFill>
                <a:latin typeface="Arial"/>
                <a:ea typeface="+mn-ea"/>
              </a:rPr>
              <a:t>CONFIDENTIAL AND PROPRIETARY</a:t>
            </a:r>
          </a:p>
          <a:p>
            <a:pPr defTabSz="821202" eaLnBrk="0" hangingPunct="0"/>
            <a:r>
              <a:rPr kumimoji="0" lang="en-US" sz="816" dirty="0">
                <a:solidFill>
                  <a:srgbClr val="000000"/>
                </a:solidFill>
                <a:latin typeface="Arial"/>
                <a:ea typeface="+mn-ea"/>
              </a:rPr>
              <a:t>Any use of this material without specific permission of </a:t>
            </a:r>
            <a:r>
              <a:rPr kumimoji="0" lang="en-US" sz="816" dirty="0" err="1">
                <a:solidFill>
                  <a:srgbClr val="000000"/>
                </a:solidFill>
                <a:latin typeface="Arial"/>
                <a:ea typeface="+mn-ea"/>
              </a:rPr>
              <a:t>Mcinsey</a:t>
            </a:r>
            <a:r>
              <a:rPr kumimoji="0" lang="en-US" sz="816" dirty="0">
                <a:solidFill>
                  <a:srgbClr val="000000"/>
                </a:solidFill>
                <a:latin typeface="Arial"/>
                <a:ea typeface="+mn-ea"/>
              </a:rPr>
              <a:t> &amp; Company is strictly prohibited</a:t>
            </a:r>
          </a:p>
        </p:txBody>
      </p:sp>
      <p:sp>
        <p:nvSpPr>
          <p:cNvPr id="12" name="TitleBottomPlaceholder" hidden="1"/>
          <p:cNvSpPr>
            <a:spLocks noChangeArrowheads="1"/>
          </p:cNvSpPr>
          <p:nvPr/>
        </p:nvSpPr>
        <p:spPr bwMode="auto">
          <a:xfrm>
            <a:off x="0" y="2283840"/>
            <a:ext cx="2238620" cy="4575780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en-US" sz="1632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3" name="TitleTopPlaceholder" hidden="1"/>
          <p:cNvSpPr>
            <a:spLocks noChangeArrowheads="1"/>
          </p:cNvSpPr>
          <p:nvPr/>
        </p:nvSpPr>
        <p:spPr bwMode="auto">
          <a:xfrm>
            <a:off x="0" y="1"/>
            <a:ext cx="2238620" cy="2283840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en-US" sz="1632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9" name="Rectangle 18" hidden="1"/>
          <p:cNvSpPr/>
          <p:nvPr/>
        </p:nvSpPr>
        <p:spPr>
          <a:xfrm>
            <a:off x="0" y="1"/>
            <a:ext cx="9140761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632" dirty="0">
              <a:solidFill>
                <a:srgbClr val="000000"/>
              </a:solidFill>
            </a:endParaRPr>
          </a:p>
        </p:txBody>
      </p: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0060" y="6574545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8079" y="28048"/>
            <a:ext cx="478558" cy="4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48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8719602" y="6661301"/>
            <a:ext cx="161931" cy="16015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kumimoji="0" lang="en-US" sz="1020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kumimoji="0" lang="en-US" sz="102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855021" y="504939"/>
            <a:ext cx="8024875" cy="2983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8079" y="28048"/>
            <a:ext cx="478558" cy="4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81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6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14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251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2161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0203"/>
            <a:ext cx="8077200" cy="125611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5874820"/>
      </p:ext>
    </p:extLst>
  </p:cSld>
  <p:clrMapOvr>
    <a:masterClrMapping/>
  </p:clrMapOvr>
  <p:transition spd="slow">
    <p:zoom dir="in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0201"/>
            <a:ext cx="8077200" cy="1256112"/>
          </a:xfrm>
        </p:spPr>
        <p:txBody>
          <a:bodyPr/>
          <a:lstStyle>
            <a:lvl1pPr marL="342864" indent="-342864">
              <a:buFont typeface="Wingdings" pitchFamily="2" charset="2"/>
              <a:buChar char="n"/>
              <a:defRPr sz="2041" baseline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</a:defRPr>
            </a:lvl1pPr>
            <a:lvl2pPr>
              <a:defRPr sz="1837" baseline="0">
                <a:latin typeface="Arial" pitchFamily="34" charset="0"/>
                <a:ea typeface="微軟正黑體" pitchFamily="34" charset="-120"/>
              </a:defRPr>
            </a:lvl2pPr>
            <a:lvl3pPr>
              <a:defRPr sz="1632" baseline="0">
                <a:latin typeface="Arial" pitchFamily="34" charset="0"/>
                <a:ea typeface="微軟正黑體" pitchFamily="34" charset="-120"/>
              </a:defRPr>
            </a:lvl3pPr>
            <a:lvl4pPr>
              <a:defRPr sz="1428" baseline="0">
                <a:latin typeface="Arial" pitchFamily="34" charset="0"/>
                <a:ea typeface="微軟正黑體" pitchFamily="34" charset="-120"/>
              </a:defRPr>
            </a:lvl4pPr>
            <a:lvl5pPr>
              <a:defRPr sz="1224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486744"/>
          </a:xfrm>
        </p:spPr>
        <p:txBody>
          <a:bodyPr/>
          <a:lstStyle>
            <a:lvl1pPr>
              <a:defRPr sz="3163" baseline="0"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419600" y="6553201"/>
            <a:ext cx="533400" cy="381000"/>
          </a:xfrm>
          <a:prstGeom prst="rect">
            <a:avLst/>
          </a:prstGeom>
        </p:spPr>
        <p:txBody>
          <a:bodyPr lIns="89611" tIns="44806" rIns="89611" bIns="44806"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kumimoji="0" lang="en-US" altLang="zh-TW" sz="1632">
                <a:solidFill>
                  <a:srgbClr val="000000"/>
                </a:solidFill>
                <a:ea typeface="+mn-ea"/>
              </a:rPr>
              <a:pPr>
                <a:defRPr/>
              </a:pPr>
              <a:t>‹#›</a:t>
            </a:fld>
            <a:endParaRPr kumimoji="0" lang="en-US" altLang="zh-TW" sz="1632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內容版面配置區 11"/>
          <p:cNvSpPr>
            <a:spLocks noGrp="1"/>
          </p:cNvSpPr>
          <p:nvPr>
            <p:ph sz="quarter" idx="13"/>
          </p:nvPr>
        </p:nvSpPr>
        <p:spPr>
          <a:xfrm>
            <a:off x="838200" y="1143001"/>
            <a:ext cx="3296084" cy="314028"/>
          </a:xfrm>
          <a:solidFill>
            <a:srgbClr val="00506E">
              <a:alpha val="69804"/>
            </a:srgbClr>
          </a:solidFill>
        </p:spPr>
        <p:txBody>
          <a:bodyPr/>
          <a:lstStyle>
            <a:lvl1pPr marL="0" indent="0">
              <a:buNone/>
              <a:defRPr sz="2041" baseline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Times New Roman" pitchFamily="18" charset="0"/>
              </a:defRPr>
            </a:lvl1pPr>
            <a:lvl2pPr marL="457152" indent="0">
              <a:buNone/>
              <a:defRPr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76696517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0202"/>
            <a:ext cx="80772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419600" y="6553200"/>
            <a:ext cx="5334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4283135"/>
      </p:ext>
    </p:extLst>
  </p:cSld>
  <p:clrMapOvr>
    <a:masterClrMapping/>
  </p:clrMapOvr>
  <p:transition spd="slow">
    <p:zoom dir="in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0201"/>
            <a:ext cx="8077200" cy="1256112"/>
          </a:xfrm>
        </p:spPr>
        <p:txBody>
          <a:bodyPr/>
          <a:lstStyle>
            <a:lvl1pPr marL="342864" indent="-342864">
              <a:buFont typeface="Wingdings" pitchFamily="2" charset="2"/>
              <a:buChar char="n"/>
              <a:defRPr sz="2041" baseline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</a:defRPr>
            </a:lvl1pPr>
            <a:lvl2pPr>
              <a:defRPr sz="1837" baseline="0">
                <a:latin typeface="Arial" pitchFamily="34" charset="0"/>
                <a:ea typeface="微軟正黑體" pitchFamily="34" charset="-120"/>
              </a:defRPr>
            </a:lvl2pPr>
            <a:lvl3pPr>
              <a:defRPr sz="1632" baseline="0">
                <a:latin typeface="Arial" pitchFamily="34" charset="0"/>
                <a:ea typeface="微軟正黑體" pitchFamily="34" charset="-120"/>
              </a:defRPr>
            </a:lvl3pPr>
            <a:lvl4pPr>
              <a:defRPr sz="1428" baseline="0">
                <a:latin typeface="Arial" pitchFamily="34" charset="0"/>
                <a:ea typeface="微軟正黑體" pitchFamily="34" charset="-120"/>
              </a:defRPr>
            </a:lvl4pPr>
            <a:lvl5pPr>
              <a:defRPr sz="1224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486744"/>
          </a:xfrm>
        </p:spPr>
        <p:txBody>
          <a:bodyPr/>
          <a:lstStyle>
            <a:lvl1pPr>
              <a:defRPr sz="3163" baseline="0"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419600" y="6553201"/>
            <a:ext cx="533400" cy="381000"/>
          </a:xfrm>
          <a:prstGeom prst="rect">
            <a:avLst/>
          </a:prstGeom>
        </p:spPr>
        <p:txBody>
          <a:bodyPr lIns="89611" tIns="44806" rIns="89611" bIns="44806"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kumimoji="0" lang="en-US" altLang="zh-TW" sz="1632">
                <a:solidFill>
                  <a:srgbClr val="000000"/>
                </a:solidFill>
                <a:ea typeface="+mn-ea"/>
              </a:rPr>
              <a:pPr>
                <a:defRPr/>
              </a:pPr>
              <a:t>‹#›</a:t>
            </a:fld>
            <a:endParaRPr kumimoji="0" lang="en-US" altLang="zh-TW" sz="1632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內容版面配置區 11"/>
          <p:cNvSpPr>
            <a:spLocks noGrp="1"/>
          </p:cNvSpPr>
          <p:nvPr>
            <p:ph sz="quarter" idx="13"/>
          </p:nvPr>
        </p:nvSpPr>
        <p:spPr>
          <a:xfrm>
            <a:off x="838200" y="1143001"/>
            <a:ext cx="3296084" cy="314028"/>
          </a:xfrm>
          <a:solidFill>
            <a:srgbClr val="00506E">
              <a:alpha val="69804"/>
            </a:srgbClr>
          </a:solidFill>
        </p:spPr>
        <p:txBody>
          <a:bodyPr/>
          <a:lstStyle>
            <a:lvl1pPr marL="0" indent="0">
              <a:buNone/>
              <a:defRPr sz="2041" baseline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Times New Roman" pitchFamily="18" charset="0"/>
              </a:defRPr>
            </a:lvl1pPr>
            <a:lvl2pPr marL="457152" indent="0">
              <a:buNone/>
              <a:defRPr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6312962"/>
      </p:ext>
    </p:extLst>
  </p:cSld>
  <p:clrMapOvr>
    <a:masterClrMapping/>
  </p:clrMapOvr>
  <p:transition spd="slow">
    <p:zoom dir="in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8686802" y="6507163"/>
            <a:ext cx="366712" cy="381000"/>
          </a:xfrm>
          <a:prstGeom prst="rect">
            <a:avLst/>
          </a:prstGeom>
        </p:spPr>
        <p:txBody>
          <a:bodyPr lIns="89611" tIns="44806" rIns="89611" bIns="44806"/>
          <a:lstStyle>
            <a:lvl1pPr>
              <a:defRPr/>
            </a:lvl1pPr>
          </a:lstStyle>
          <a:p>
            <a:pPr>
              <a:defRPr/>
            </a:pPr>
            <a:fld id="{63CB37D7-9B9A-4D0E-AEAE-700AC7DF23EC}" type="slidenum">
              <a:rPr kumimoji="0" lang="en-US" altLang="zh-TW" sz="1632">
                <a:solidFill>
                  <a:srgbClr val="000000"/>
                </a:solidFill>
                <a:ea typeface="+mn-ea"/>
              </a:rPr>
              <a:pPr>
                <a:defRPr/>
              </a:pPr>
              <a:t>‹#›</a:t>
            </a:fld>
            <a:endParaRPr kumimoji="0" lang="en-US" altLang="zh-TW" sz="1632" dirty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2888991"/>
      </p:ext>
    </p:extLst>
  </p:cSld>
  <p:clrMapOvr>
    <a:masterClrMapping/>
  </p:clrMapOvr>
  <p:transition spd="slow">
    <p:zoom dir="in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" y="1"/>
            <a:ext cx="9141301" cy="6858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2693795" y="5027010"/>
            <a:ext cx="5036085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kumimoji="0" lang="en-US" sz="1428" dirty="0">
                <a:solidFill>
                  <a:srgbClr val="000000"/>
                </a:solidFill>
                <a:latin typeface="Arial"/>
                <a:ea typeface="+mn-ea"/>
              </a:rPr>
              <a:t>Document type</a:t>
            </a:r>
          </a:p>
        </p:txBody>
      </p:sp>
      <p:sp>
        <p:nvSpPr>
          <p:cNvPr id="10" name="Date" hidden="1"/>
          <p:cNvSpPr txBox="1">
            <a:spLocks noChangeArrowheads="1"/>
          </p:cNvSpPr>
          <p:nvPr/>
        </p:nvSpPr>
        <p:spPr bwMode="auto">
          <a:xfrm>
            <a:off x="2693795" y="5304665"/>
            <a:ext cx="5036085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kumimoji="0" lang="en-US" sz="1428" dirty="0">
                <a:solidFill>
                  <a:srgbClr val="000000"/>
                </a:solidFill>
                <a:latin typeface="Arial"/>
                <a:ea typeface="+mn-ea"/>
              </a:rPr>
              <a:t>Date</a:t>
            </a:r>
          </a:p>
        </p:txBody>
      </p:sp>
      <p:sp>
        <p:nvSpPr>
          <p:cNvPr id="11" name="Disclaimer-WIV008 template-0120" hidden="1"/>
          <p:cNvSpPr>
            <a:spLocks noChangeArrowheads="1"/>
          </p:cNvSpPr>
          <p:nvPr/>
        </p:nvSpPr>
        <p:spPr bwMode="auto">
          <a:xfrm>
            <a:off x="2693796" y="6008979"/>
            <a:ext cx="5225605" cy="25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21202" eaLnBrk="0" hangingPunct="0"/>
            <a:r>
              <a:rPr kumimoji="0" lang="en-US" sz="816" dirty="0">
                <a:solidFill>
                  <a:srgbClr val="000000"/>
                </a:solidFill>
                <a:latin typeface="Arial"/>
                <a:ea typeface="+mn-ea"/>
              </a:rPr>
              <a:t>CONFIDENTIAL AND PROPRIETARY</a:t>
            </a:r>
          </a:p>
          <a:p>
            <a:pPr defTabSz="821202" eaLnBrk="0" hangingPunct="0"/>
            <a:r>
              <a:rPr kumimoji="0" lang="en-US" sz="816" dirty="0">
                <a:solidFill>
                  <a:srgbClr val="000000"/>
                </a:solidFill>
                <a:latin typeface="Arial"/>
                <a:ea typeface="+mn-ea"/>
              </a:rPr>
              <a:t>Any use of this material without specific permission of </a:t>
            </a:r>
            <a:r>
              <a:rPr kumimoji="0" lang="en-US" sz="816" dirty="0" err="1">
                <a:solidFill>
                  <a:srgbClr val="000000"/>
                </a:solidFill>
                <a:latin typeface="Arial"/>
                <a:ea typeface="+mn-ea"/>
              </a:rPr>
              <a:t>Mcinsey</a:t>
            </a:r>
            <a:r>
              <a:rPr kumimoji="0" lang="en-US" sz="816" dirty="0">
                <a:solidFill>
                  <a:srgbClr val="000000"/>
                </a:solidFill>
                <a:latin typeface="Arial"/>
                <a:ea typeface="+mn-ea"/>
              </a:rPr>
              <a:t> &amp; Company is strictly prohibited</a:t>
            </a:r>
          </a:p>
        </p:txBody>
      </p:sp>
      <p:sp>
        <p:nvSpPr>
          <p:cNvPr id="12" name="TitleBottomPlaceholder" hidden="1"/>
          <p:cNvSpPr>
            <a:spLocks noChangeArrowheads="1"/>
          </p:cNvSpPr>
          <p:nvPr/>
        </p:nvSpPr>
        <p:spPr bwMode="auto">
          <a:xfrm>
            <a:off x="0" y="2283840"/>
            <a:ext cx="2238620" cy="4575780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en-US" sz="1632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3" name="TitleTopPlaceholder" hidden="1"/>
          <p:cNvSpPr>
            <a:spLocks noChangeArrowheads="1"/>
          </p:cNvSpPr>
          <p:nvPr/>
        </p:nvSpPr>
        <p:spPr bwMode="auto">
          <a:xfrm>
            <a:off x="0" y="1"/>
            <a:ext cx="2238620" cy="2283840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en-US" sz="1632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9" name="Rectangle 18" hidden="1"/>
          <p:cNvSpPr/>
          <p:nvPr/>
        </p:nvSpPr>
        <p:spPr>
          <a:xfrm>
            <a:off x="0" y="1"/>
            <a:ext cx="9140761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632" dirty="0">
              <a:solidFill>
                <a:srgbClr val="000000"/>
              </a:solidFill>
            </a:endParaRPr>
          </a:p>
        </p:txBody>
      </p: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0060" y="6574545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8079" y="28048"/>
            <a:ext cx="478558" cy="4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01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8719602" y="6661301"/>
            <a:ext cx="161931" cy="16015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kumimoji="0" lang="en-US" sz="1020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kumimoji="0" lang="en-US" sz="102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855021" y="504939"/>
            <a:ext cx="8024875" cy="2983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8079" y="28048"/>
            <a:ext cx="478558" cy="4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70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4963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6193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2864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3742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0203"/>
            <a:ext cx="8077200" cy="125611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16624732"/>
      </p:ext>
    </p:extLst>
  </p:cSld>
  <p:clrMapOvr>
    <a:masterClrMapping/>
  </p:clrMapOvr>
  <p:transition spd="slow">
    <p:zoom dir="in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0201"/>
            <a:ext cx="8077200" cy="1256112"/>
          </a:xfrm>
        </p:spPr>
        <p:txBody>
          <a:bodyPr/>
          <a:lstStyle>
            <a:lvl1pPr marL="342864" indent="-342864">
              <a:buFont typeface="Wingdings" pitchFamily="2" charset="2"/>
              <a:buChar char="n"/>
              <a:defRPr sz="2041" baseline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</a:defRPr>
            </a:lvl1pPr>
            <a:lvl2pPr>
              <a:defRPr sz="1837" baseline="0">
                <a:latin typeface="Arial" pitchFamily="34" charset="0"/>
                <a:ea typeface="微軟正黑體" pitchFamily="34" charset="-120"/>
              </a:defRPr>
            </a:lvl2pPr>
            <a:lvl3pPr>
              <a:defRPr sz="1632" baseline="0">
                <a:latin typeface="Arial" pitchFamily="34" charset="0"/>
                <a:ea typeface="微軟正黑體" pitchFamily="34" charset="-120"/>
              </a:defRPr>
            </a:lvl3pPr>
            <a:lvl4pPr>
              <a:defRPr sz="1428" baseline="0">
                <a:latin typeface="Arial" pitchFamily="34" charset="0"/>
                <a:ea typeface="微軟正黑體" pitchFamily="34" charset="-120"/>
              </a:defRPr>
            </a:lvl4pPr>
            <a:lvl5pPr>
              <a:defRPr sz="1224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486744"/>
          </a:xfrm>
        </p:spPr>
        <p:txBody>
          <a:bodyPr/>
          <a:lstStyle>
            <a:lvl1pPr>
              <a:defRPr sz="3163" baseline="0"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419600" y="6553201"/>
            <a:ext cx="533400" cy="381000"/>
          </a:xfrm>
          <a:prstGeom prst="rect">
            <a:avLst/>
          </a:prstGeom>
        </p:spPr>
        <p:txBody>
          <a:bodyPr lIns="89611" tIns="44806" rIns="89611" bIns="44806"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kumimoji="0" lang="en-US" altLang="zh-TW" sz="1632">
                <a:solidFill>
                  <a:srgbClr val="000000"/>
                </a:solidFill>
                <a:ea typeface="+mn-ea"/>
              </a:rPr>
              <a:pPr>
                <a:defRPr/>
              </a:pPr>
              <a:t>‹#›</a:t>
            </a:fld>
            <a:endParaRPr kumimoji="0" lang="en-US" altLang="zh-TW" sz="1632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內容版面配置區 11"/>
          <p:cNvSpPr>
            <a:spLocks noGrp="1"/>
          </p:cNvSpPr>
          <p:nvPr>
            <p:ph sz="quarter" idx="13"/>
          </p:nvPr>
        </p:nvSpPr>
        <p:spPr>
          <a:xfrm>
            <a:off x="838200" y="1143001"/>
            <a:ext cx="3296084" cy="314028"/>
          </a:xfrm>
          <a:solidFill>
            <a:srgbClr val="00506E">
              <a:alpha val="69804"/>
            </a:srgbClr>
          </a:solidFill>
        </p:spPr>
        <p:txBody>
          <a:bodyPr/>
          <a:lstStyle>
            <a:lvl1pPr marL="0" indent="0">
              <a:buNone/>
              <a:defRPr sz="2041" baseline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Times New Roman" pitchFamily="18" charset="0"/>
              </a:defRPr>
            </a:lvl1pPr>
            <a:lvl2pPr marL="457152" indent="0">
              <a:buNone/>
              <a:defRPr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22776304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4406900"/>
            <a:ext cx="7656513" cy="707886"/>
          </a:xfrm>
        </p:spPr>
        <p:txBody>
          <a:bodyPr/>
          <a:lstStyle>
            <a:lvl1pPr algn="l">
              <a:defRPr sz="4000" b="1" cap="all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199" y="2906713"/>
            <a:ext cx="76565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1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5CDA1-515A-463D-A732-15F9CFB364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3718642"/>
      </p:ext>
    </p:extLst>
  </p:cSld>
  <p:clrMapOvr>
    <a:masterClrMapping/>
  </p:clrMapOvr>
  <p:transition spd="slow">
    <p:zoom dir="in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0201"/>
            <a:ext cx="8077200" cy="1256112"/>
          </a:xfrm>
        </p:spPr>
        <p:txBody>
          <a:bodyPr/>
          <a:lstStyle>
            <a:lvl1pPr marL="342864" indent="-342864">
              <a:buFont typeface="Wingdings" pitchFamily="2" charset="2"/>
              <a:buChar char="n"/>
              <a:defRPr sz="2041" baseline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</a:defRPr>
            </a:lvl1pPr>
            <a:lvl2pPr>
              <a:defRPr sz="1837" baseline="0">
                <a:latin typeface="Arial" pitchFamily="34" charset="0"/>
                <a:ea typeface="微軟正黑體" pitchFamily="34" charset="-120"/>
              </a:defRPr>
            </a:lvl2pPr>
            <a:lvl3pPr>
              <a:defRPr sz="1632" baseline="0">
                <a:latin typeface="Arial" pitchFamily="34" charset="0"/>
                <a:ea typeface="微軟正黑體" pitchFamily="34" charset="-120"/>
              </a:defRPr>
            </a:lvl3pPr>
            <a:lvl4pPr>
              <a:defRPr sz="1428" baseline="0">
                <a:latin typeface="Arial" pitchFamily="34" charset="0"/>
                <a:ea typeface="微軟正黑體" pitchFamily="34" charset="-120"/>
              </a:defRPr>
            </a:lvl4pPr>
            <a:lvl5pPr>
              <a:defRPr sz="1224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486744"/>
          </a:xfrm>
        </p:spPr>
        <p:txBody>
          <a:bodyPr/>
          <a:lstStyle>
            <a:lvl1pPr>
              <a:defRPr sz="3163" baseline="0"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419600" y="6553201"/>
            <a:ext cx="533400" cy="381000"/>
          </a:xfrm>
          <a:prstGeom prst="rect">
            <a:avLst/>
          </a:prstGeom>
        </p:spPr>
        <p:txBody>
          <a:bodyPr lIns="89611" tIns="44806" rIns="89611" bIns="44806"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kumimoji="0" lang="en-US" altLang="zh-TW" sz="1632">
                <a:solidFill>
                  <a:srgbClr val="000000"/>
                </a:solidFill>
                <a:ea typeface="+mn-ea"/>
              </a:rPr>
              <a:pPr>
                <a:defRPr/>
              </a:pPr>
              <a:t>‹#›</a:t>
            </a:fld>
            <a:endParaRPr kumimoji="0" lang="en-US" altLang="zh-TW" sz="1632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內容版面配置區 11"/>
          <p:cNvSpPr>
            <a:spLocks noGrp="1"/>
          </p:cNvSpPr>
          <p:nvPr>
            <p:ph sz="quarter" idx="13"/>
          </p:nvPr>
        </p:nvSpPr>
        <p:spPr>
          <a:xfrm>
            <a:off x="838200" y="1143001"/>
            <a:ext cx="3296084" cy="314028"/>
          </a:xfrm>
          <a:solidFill>
            <a:srgbClr val="00506E">
              <a:alpha val="69804"/>
            </a:srgbClr>
          </a:solidFill>
        </p:spPr>
        <p:txBody>
          <a:bodyPr/>
          <a:lstStyle>
            <a:lvl1pPr marL="0" indent="0">
              <a:buNone/>
              <a:defRPr sz="2041" baseline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Times New Roman" pitchFamily="18" charset="0"/>
              </a:defRPr>
            </a:lvl1pPr>
            <a:lvl2pPr marL="457152" indent="0">
              <a:buNone/>
              <a:defRPr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4931232"/>
      </p:ext>
    </p:extLst>
  </p:cSld>
  <p:clrMapOvr>
    <a:masterClrMapping/>
  </p:clrMapOvr>
  <p:transition spd="slow">
    <p:zoom dir="in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8686802" y="6507163"/>
            <a:ext cx="366712" cy="381000"/>
          </a:xfrm>
          <a:prstGeom prst="rect">
            <a:avLst/>
          </a:prstGeom>
        </p:spPr>
        <p:txBody>
          <a:bodyPr lIns="89611" tIns="44806" rIns="89611" bIns="44806"/>
          <a:lstStyle>
            <a:lvl1pPr>
              <a:defRPr/>
            </a:lvl1pPr>
          </a:lstStyle>
          <a:p>
            <a:pPr>
              <a:defRPr/>
            </a:pPr>
            <a:fld id="{63CB37D7-9B9A-4D0E-AEAE-700AC7DF23EC}" type="slidenum">
              <a:rPr kumimoji="0" lang="en-US" altLang="zh-TW" sz="1632">
                <a:solidFill>
                  <a:srgbClr val="000000"/>
                </a:solidFill>
                <a:ea typeface="+mn-ea"/>
              </a:rPr>
              <a:pPr>
                <a:defRPr/>
              </a:pPr>
              <a:t>‹#›</a:t>
            </a:fld>
            <a:endParaRPr kumimoji="0" lang="en-US" altLang="zh-TW" sz="1632" dirty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8715869"/>
      </p:ext>
    </p:extLst>
  </p:cSld>
  <p:clrMapOvr>
    <a:masterClrMapping/>
  </p:clrMapOvr>
  <p:transition spd="slow">
    <p:zoom dir="in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1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1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" y="1"/>
            <a:ext cx="9141301" cy="6858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2693796" y="5086425"/>
            <a:ext cx="5036084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kumimoji="0" lang="en-US" sz="1071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 hidden="1"/>
          <p:cNvSpPr txBox="1">
            <a:spLocks noChangeArrowheads="1"/>
          </p:cNvSpPr>
          <p:nvPr/>
        </p:nvSpPr>
        <p:spPr bwMode="auto">
          <a:xfrm>
            <a:off x="2693796" y="5304666"/>
            <a:ext cx="5036084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kumimoji="0" lang="en-US" sz="1071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WIV008 template-0120" hidden="1"/>
          <p:cNvSpPr>
            <a:spLocks noChangeArrowheads="1"/>
          </p:cNvSpPr>
          <p:nvPr/>
        </p:nvSpPr>
        <p:spPr bwMode="auto">
          <a:xfrm>
            <a:off x="2693796" y="6076789"/>
            <a:ext cx="5225606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615902" eaLnBrk="0" hangingPunct="0"/>
            <a:r>
              <a:rPr kumimoji="0" lang="en-US" sz="612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615902" eaLnBrk="0" hangingPunct="0"/>
            <a:r>
              <a:rPr kumimoji="0" lang="en-US" sz="612" dirty="0">
                <a:solidFill>
                  <a:srgbClr val="000000"/>
                </a:solidFill>
                <a:latin typeface="Arial"/>
              </a:rPr>
              <a:t>Any use of this material without specific permission of </a:t>
            </a:r>
            <a:r>
              <a:rPr kumimoji="0" lang="en-US" sz="612" dirty="0" err="1">
                <a:solidFill>
                  <a:srgbClr val="000000"/>
                </a:solidFill>
                <a:latin typeface="Arial"/>
              </a:rPr>
              <a:t>Mcinsey</a:t>
            </a:r>
            <a:r>
              <a:rPr kumimoji="0" lang="en-US" sz="612" dirty="0">
                <a:solidFill>
                  <a:srgbClr val="000000"/>
                </a:solidFill>
                <a:latin typeface="Arial"/>
              </a:rPr>
              <a:t> &amp; Company is strictly prohibited</a:t>
            </a:r>
          </a:p>
        </p:txBody>
      </p:sp>
      <p:sp>
        <p:nvSpPr>
          <p:cNvPr id="12" name="TitleBottomPlaceholder" hidden="1"/>
          <p:cNvSpPr>
            <a:spLocks noChangeArrowheads="1"/>
          </p:cNvSpPr>
          <p:nvPr/>
        </p:nvSpPr>
        <p:spPr bwMode="auto">
          <a:xfrm>
            <a:off x="1" y="2283840"/>
            <a:ext cx="2238620" cy="4575780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 hidden="1"/>
          <p:cNvSpPr>
            <a:spLocks noChangeArrowheads="1"/>
          </p:cNvSpPr>
          <p:nvPr/>
        </p:nvSpPr>
        <p:spPr bwMode="auto">
          <a:xfrm>
            <a:off x="1" y="1"/>
            <a:ext cx="2238620" cy="2283840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tangle 18" hidden="1"/>
          <p:cNvSpPr/>
          <p:nvPr/>
        </p:nvSpPr>
        <p:spPr>
          <a:xfrm>
            <a:off x="0" y="1"/>
            <a:ext cx="9140762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224" dirty="0">
              <a:solidFill>
                <a:srgbClr val="000000"/>
              </a:solidFill>
            </a:endParaRPr>
          </a:p>
        </p:txBody>
      </p: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0060" y="6574546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8079" y="28049"/>
            <a:ext cx="478558" cy="4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600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8719602" y="6682516"/>
            <a:ext cx="118622" cy="117725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kumimoji="0" lang="en-US" sz="765" smtClean="0">
                <a:solidFill>
                  <a:srgbClr val="000000"/>
                </a:solidFill>
              </a:rPr>
              <a:pPr/>
              <a:t>‹#›</a:t>
            </a:fld>
            <a:endParaRPr kumimoji="0" lang="en-US" sz="765" dirty="0">
              <a:solidFill>
                <a:srgbClr val="000000"/>
              </a:solidFill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855021" y="504940"/>
            <a:ext cx="8024876" cy="2237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8079" y="28049"/>
            <a:ext cx="478558" cy="4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077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0667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0765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449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600202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600202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1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6C57C-52B3-4FD7-B0DB-AD48534243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990088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4640"/>
            <a:ext cx="7848600" cy="646331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3659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3659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8686801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FC5AC-C91A-4C06-9CB1-22798F04CB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643847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686801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CDF4-F1C6-4C3A-9F04-64093E1656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0677846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8686801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37D7-9B9A-4D0E-AEAE-700AC7DF23E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8882611"/>
      </p:ext>
    </p:extLst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727214"/>
            <a:ext cx="2627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1" y="1435102"/>
            <a:ext cx="2627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1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6EAE2-05FE-431D-9FC4-D647988B83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740058"/>
      </p:ext>
    </p:extLst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967228"/>
            <a:ext cx="5486400" cy="40011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1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DEDB-AEB3-43E2-BA3D-DED5F03D96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4332843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vmlDrawing" Target="../drawings/vmlDrawing3.vml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34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4.xml"/><Relationship Id="rId11" Type="http://schemas.openxmlformats.org/officeDocument/2006/relationships/image" Target="../media/image4.jpg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35.xml"/><Relationship Id="rId9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9144000" cy="6860607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1164"/>
            <a:ext cx="7848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2"/>
            <a:ext cx="784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29099" y="6553200"/>
            <a:ext cx="68580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zoom dir="in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" y="1"/>
            <a:ext cx="9141301" cy="6858000"/>
          </a:xfrm>
          <a:prstGeom prst="rect">
            <a:avLst/>
          </a:prstGeom>
        </p:spPr>
      </p:pic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246609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kumimoji="0" lang="en-US" sz="816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8073399" y="1979057"/>
            <a:ext cx="1998658" cy="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kumimoji="0" lang="en-US" sz="612">
                <a:solidFill>
                  <a:srgbClr val="000000"/>
                </a:solidFill>
                <a:latin typeface="Arial"/>
                <a:ea typeface="+mn-ea"/>
              </a:rPr>
              <a:t>Last Modified 12/15/2016 9:37 AM China Standard Time</a:t>
            </a:r>
            <a:endParaRPr kumimoji="0" lang="en-US" sz="1632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945971" y="4197037"/>
            <a:ext cx="253513" cy="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kumimoji="0" lang="en-US" sz="612" dirty="0">
                <a:solidFill>
                  <a:srgbClr val="000000"/>
                </a:solidFill>
                <a:latin typeface="Arial"/>
                <a:ea typeface="+mn-ea"/>
              </a:rPr>
              <a:t>Printed</a:t>
            </a:r>
            <a:endParaRPr kumimoji="0" lang="en-US" sz="1632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855021" y="504939"/>
            <a:ext cx="8024875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855020" y="120443"/>
            <a:ext cx="77039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sz="1428" dirty="0">
                <a:solidFill>
                  <a:srgbClr val="808080"/>
                </a:solidFill>
                <a:latin typeface="Arial"/>
                <a:ea typeface="+mn-ea"/>
              </a:rPr>
              <a:t>TRACER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855020" y="812691"/>
            <a:ext cx="8024876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en-US" sz="1632" dirty="0">
                <a:solidFill>
                  <a:srgbClr val="808080"/>
                </a:solidFill>
                <a:latin typeface="Arial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460900" y="5898618"/>
            <a:ext cx="8418997" cy="16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en-US" sz="1020" dirty="0">
                <a:solidFill>
                  <a:srgbClr val="000000"/>
                </a:solidFill>
                <a:latin typeface="Arial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460900" y="6102246"/>
            <a:ext cx="8418997" cy="16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/>
          <a:p>
            <a:pPr marL="621975" indent="-621975" defTabSz="913526">
              <a:tabLst>
                <a:tab pos="625214" algn="l"/>
              </a:tabLst>
            </a:pPr>
            <a:r>
              <a:rPr kumimoji="0" lang="en-US" sz="1020" dirty="0">
                <a:solidFill>
                  <a:srgbClr val="000000"/>
                </a:solidFill>
                <a:latin typeface="Arial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482155" y="1137061"/>
            <a:ext cx="4350892" cy="531276"/>
            <a:chOff x="915" y="702"/>
            <a:chExt cx="2686" cy="328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kumimoji="0" lang="en-US" sz="1632" b="1" dirty="0">
                  <a:solidFill>
                    <a:srgbClr val="000000"/>
                  </a:solidFill>
                  <a:latin typeface="Arial"/>
                  <a:ea typeface="+mn-ea"/>
                </a:rPr>
                <a:t>Title</a:t>
              </a:r>
            </a:p>
            <a:p>
              <a:r>
                <a:rPr kumimoji="0" lang="en-US" sz="1632" dirty="0">
                  <a:solidFill>
                    <a:srgbClr val="808080"/>
                  </a:solidFill>
                  <a:latin typeface="Arial"/>
                  <a:ea typeface="+mn-ea"/>
                </a:rPr>
                <a:t>Unit of measure</a:t>
              </a:r>
            </a:p>
          </p:txBody>
        </p:sp>
      </p:grpSp>
      <p:sp>
        <p:nvSpPr>
          <p:cNvPr id="3" name="Text Placeholder 2" hidden="1"/>
          <p:cNvSpPr>
            <a:spLocks noGrp="1"/>
          </p:cNvSpPr>
          <p:nvPr userDrawn="1">
            <p:ph type="body" idx="1"/>
          </p:nvPr>
        </p:nvSpPr>
        <p:spPr>
          <a:xfrm>
            <a:off x="1482156" y="1991016"/>
            <a:ext cx="4389768" cy="125611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429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39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32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32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32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32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" y="1"/>
            <a:ext cx="9141301" cy="6858000"/>
          </a:xfrm>
          <a:prstGeom prst="rect">
            <a:avLst/>
          </a:prstGeom>
        </p:spPr>
      </p:pic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246609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kumimoji="0" lang="en-US" sz="816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8073399" y="1979057"/>
            <a:ext cx="1998658" cy="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kumimoji="0" lang="en-US" sz="612">
                <a:solidFill>
                  <a:srgbClr val="000000"/>
                </a:solidFill>
                <a:latin typeface="Arial"/>
                <a:ea typeface="+mn-ea"/>
              </a:rPr>
              <a:t>Last Modified 12/15/2016 9:37 AM China Standard Time</a:t>
            </a:r>
            <a:endParaRPr kumimoji="0" lang="en-US" sz="1632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945971" y="4197037"/>
            <a:ext cx="253513" cy="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kumimoji="0" lang="en-US" sz="612" dirty="0">
                <a:solidFill>
                  <a:srgbClr val="000000"/>
                </a:solidFill>
                <a:latin typeface="Arial"/>
                <a:ea typeface="+mn-ea"/>
              </a:rPr>
              <a:t>Printed</a:t>
            </a:r>
            <a:endParaRPr kumimoji="0" lang="en-US" sz="1632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855021" y="504939"/>
            <a:ext cx="8024875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855020" y="120443"/>
            <a:ext cx="77039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sz="1428" dirty="0">
                <a:solidFill>
                  <a:srgbClr val="808080"/>
                </a:solidFill>
                <a:latin typeface="Arial"/>
                <a:ea typeface="+mn-ea"/>
              </a:rPr>
              <a:t>TRACER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855020" y="812691"/>
            <a:ext cx="8024876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en-US" sz="1632" dirty="0">
                <a:solidFill>
                  <a:srgbClr val="808080"/>
                </a:solidFill>
                <a:latin typeface="Arial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460900" y="5898618"/>
            <a:ext cx="8418997" cy="16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en-US" sz="1020" dirty="0">
                <a:solidFill>
                  <a:srgbClr val="000000"/>
                </a:solidFill>
                <a:latin typeface="Arial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460900" y="6102246"/>
            <a:ext cx="8418997" cy="16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/>
          <a:p>
            <a:pPr marL="621975" indent="-621975" defTabSz="913526">
              <a:tabLst>
                <a:tab pos="625214" algn="l"/>
              </a:tabLst>
            </a:pPr>
            <a:r>
              <a:rPr kumimoji="0" lang="en-US" sz="1020" dirty="0">
                <a:solidFill>
                  <a:srgbClr val="000000"/>
                </a:solidFill>
                <a:latin typeface="Arial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482155" y="1137061"/>
            <a:ext cx="4350892" cy="531276"/>
            <a:chOff x="915" y="702"/>
            <a:chExt cx="2686" cy="328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kumimoji="0" lang="en-US" sz="1632" b="1" dirty="0">
                  <a:solidFill>
                    <a:srgbClr val="000000"/>
                  </a:solidFill>
                  <a:latin typeface="Arial"/>
                  <a:ea typeface="+mn-ea"/>
                </a:rPr>
                <a:t>Title</a:t>
              </a:r>
            </a:p>
            <a:p>
              <a:r>
                <a:rPr kumimoji="0" lang="en-US" sz="1632" dirty="0">
                  <a:solidFill>
                    <a:srgbClr val="808080"/>
                  </a:solidFill>
                  <a:latin typeface="Arial"/>
                  <a:ea typeface="+mn-ea"/>
                </a:rPr>
                <a:t>Unit of measure</a:t>
              </a:r>
            </a:p>
          </p:txBody>
        </p:sp>
      </p:grpSp>
      <p:sp>
        <p:nvSpPr>
          <p:cNvPr id="3" name="Text Placeholder 2" hidden="1"/>
          <p:cNvSpPr>
            <a:spLocks noGrp="1"/>
          </p:cNvSpPr>
          <p:nvPr userDrawn="1">
            <p:ph type="body" idx="1"/>
          </p:nvPr>
        </p:nvSpPr>
        <p:spPr>
          <a:xfrm>
            <a:off x="1482156" y="1991016"/>
            <a:ext cx="4389768" cy="125611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929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39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32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32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32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32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" y="1"/>
            <a:ext cx="9141301" cy="6858000"/>
          </a:xfrm>
          <a:prstGeom prst="rect">
            <a:avLst/>
          </a:prstGeom>
        </p:spPr>
      </p:pic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246609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45"/>
            <a:endParaRPr kumimoji="0" lang="en-US" sz="61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8365804" y="1991783"/>
            <a:ext cx="1413849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kumimoji="0" lang="en-US" sz="459">
                <a:solidFill>
                  <a:srgbClr val="000000"/>
                </a:solidFill>
                <a:latin typeface="Arial"/>
              </a:rPr>
              <a:t>Last Modified 9/13/2016 1:17 PM China Standard Time</a:t>
            </a:r>
            <a:endParaRPr kumimoji="0"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981356" y="4209763"/>
            <a:ext cx="182742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kumimoji="0" lang="en-US" sz="459" dirty="0">
                <a:solidFill>
                  <a:srgbClr val="000000"/>
                </a:solidFill>
                <a:latin typeface="Arial"/>
              </a:rPr>
              <a:t>Printed</a:t>
            </a:r>
            <a:endParaRPr kumimoji="0"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855021" y="504940"/>
            <a:ext cx="8024876" cy="22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855021" y="120444"/>
            <a:ext cx="564257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sz="1071" dirty="0">
                <a:solidFill>
                  <a:srgbClr val="808080"/>
                </a:solidFill>
                <a:latin typeface="Arial"/>
              </a:rPr>
              <a:t>TRACER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855020" y="812692"/>
            <a:ext cx="8024876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en-US" sz="1224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460900" y="5941048"/>
            <a:ext cx="8418998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en-US" sz="765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460900" y="6102247"/>
            <a:ext cx="8418998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/>
          <a:p>
            <a:pPr marL="466481" indent="-466481" defTabSz="685145">
              <a:tabLst>
                <a:tab pos="468911" algn="l"/>
              </a:tabLst>
            </a:pPr>
            <a:r>
              <a:rPr kumimoji="0" lang="en-US" sz="765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482156" y="1273121"/>
            <a:ext cx="4350892" cy="395218"/>
            <a:chOff x="915" y="786"/>
            <a:chExt cx="2686" cy="244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86"/>
              <a:ext cx="2686" cy="24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kumimoji="0" lang="en-US" sz="1224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kumimoji="0" lang="en-US" sz="1224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3" name="Text Placeholder 2" hidden="1"/>
          <p:cNvSpPr>
            <a:spLocks noGrp="1"/>
          </p:cNvSpPr>
          <p:nvPr userDrawn="1">
            <p:ph type="body" idx="1"/>
          </p:nvPr>
        </p:nvSpPr>
        <p:spPr>
          <a:xfrm>
            <a:off x="1482156" y="1991016"/>
            <a:ext cx="4389768" cy="9419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53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</p:sldLayoutIdLst>
  <p:hf hdr="0" ftr="0" dt="0"/>
  <p:txStyles>
    <p:titleStyle>
      <a:lvl1pPr algn="l" defTabSz="685145" rtl="0" eaLnBrk="1" fontAlgn="base" hangingPunct="1">
        <a:spcBef>
          <a:spcPct val="0"/>
        </a:spcBef>
        <a:spcAft>
          <a:spcPct val="0"/>
        </a:spcAft>
        <a:tabLst>
          <a:tab pos="206515" algn="l"/>
        </a:tabLst>
        <a:defRPr sz="145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685145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2pPr>
      <a:lvl3pPr algn="l" defTabSz="685145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3pPr>
      <a:lvl4pPr algn="l" defTabSz="685145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4pPr>
      <a:lvl5pPr algn="l" defTabSz="685145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5pPr>
      <a:lvl6pPr marL="349861" algn="l" defTabSz="685145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6pPr>
      <a:lvl7pPr marL="699722" algn="l" defTabSz="685145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7pPr>
      <a:lvl8pPr marL="1049582" algn="l" defTabSz="685145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8pPr>
      <a:lvl9pPr marL="1399444" algn="l" defTabSz="685145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224" baseline="0">
          <a:solidFill>
            <a:schemeClr val="tx1"/>
          </a:solidFill>
          <a:latin typeface="+mn-lt"/>
          <a:ea typeface="+mn-ea"/>
          <a:cs typeface="+mn-cs"/>
        </a:defRPr>
      </a:lvl1pPr>
      <a:lvl2pPr marL="148205" indent="-14699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24" baseline="0">
          <a:solidFill>
            <a:schemeClr val="tx1"/>
          </a:solidFill>
          <a:latin typeface="+mn-lt"/>
        </a:defRPr>
      </a:lvl2pPr>
      <a:lvl3pPr marL="349861" indent="-200441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24" baseline="0">
          <a:solidFill>
            <a:schemeClr val="tx1"/>
          </a:solidFill>
          <a:latin typeface="+mn-lt"/>
        </a:defRPr>
      </a:lvl3pPr>
      <a:lvl4pPr marL="470126" indent="-11905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24" baseline="0">
          <a:solidFill>
            <a:schemeClr val="tx1"/>
          </a:solidFill>
          <a:latin typeface="+mn-lt"/>
        </a:defRPr>
      </a:lvl4pPr>
      <a:lvl5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5pPr>
      <a:lvl6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6pPr>
      <a:lvl7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7pPr>
      <a:lvl8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8pPr>
      <a:lvl9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1pPr>
      <a:lvl2pPr marL="349861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2pPr>
      <a:lvl3pPr marL="699722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3pPr>
      <a:lvl4pPr marL="1049582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4pPr>
      <a:lvl5pPr marL="1399444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5pPr>
      <a:lvl6pPr marL="1749305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6pPr>
      <a:lvl7pPr marL="2099165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7pPr>
      <a:lvl8pPr marL="2449026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8pPr>
      <a:lvl9pPr marL="2798887" algn="l" defTabSz="699722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darkthread.net/blog/vs2017-git-ssl-issu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-k8s.wistron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0.37.37.139/packages/git/Git-2.23.0-32-bit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0.37.37.139/packages/git/git-2.23.0-intel-universal-mavericks.dmg" TargetMode="External"/><Relationship Id="rId4" Type="http://schemas.openxmlformats.org/officeDocument/2006/relationships/hyperlink" Target="http://10.37.37.139/packages/git/Git-2.23.0-64-bit.ex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lab-k8s.wistron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6172200" y="4370069"/>
            <a:ext cx="2438400" cy="96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微軟正黑體" panose="020B0604030504040204" pitchFamily="34" charset="-120"/>
              <a:buChar char="■"/>
            </a:pPr>
            <a:r>
              <a:rPr lang="en-US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細明體" pitchFamily="49" charset="-120"/>
              </a:rPr>
              <a:t>Double Lee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微軟正黑體" panose="020B0604030504040204" pitchFamily="34" charset="-120"/>
              <a:buChar char="■"/>
            </a:pPr>
            <a:r>
              <a:rPr lang="en-US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細明體" pitchFamily="49" charset="-120"/>
              </a:rPr>
              <a:t>2018/09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2286002"/>
            <a:ext cx="84582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鼎粗黑"/>
              </a:rPr>
              <a:t>Armstrong Training:</a:t>
            </a:r>
          </a:p>
          <a:p>
            <a:pPr>
              <a:lnSpc>
                <a:spcPct val="115000"/>
              </a:lnSpc>
            </a:pPr>
            <a:r>
              <a:rPr lang="en-US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鼎粗黑"/>
              </a:rPr>
              <a:t>AS:06a Git</a:t>
            </a:r>
          </a:p>
          <a:p>
            <a:pPr>
              <a:lnSpc>
                <a:spcPct val="115000"/>
              </a:lnSpc>
            </a:pPr>
            <a:r>
              <a:rPr lang="en-US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鼎粗黑"/>
              </a:rPr>
              <a:t>Prepare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1">
            <a:extLst>
              <a:ext uri="{FF2B5EF4-FFF2-40B4-BE49-F238E27FC236}">
                <a16:creationId xmlns:a16="http://schemas.microsoft.com/office/drawing/2014/main" id="{77C17CD8-9B48-4F37-A9C6-FDAD8FDF5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2"/>
            <a:ext cx="80772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設定使用者資訊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Tip:</a:t>
            </a:r>
          </a:p>
          <a:p>
            <a:pPr marL="0" indent="0">
              <a:buNone/>
            </a:pPr>
            <a:r>
              <a:rPr lang="zh-TW" altLang="en-US" dirty="0"/>
              <a:t>如果本身已有在用</a:t>
            </a:r>
            <a:r>
              <a:rPr lang="en-US" altLang="zh-TW" dirty="0" err="1"/>
              <a:t>Github</a:t>
            </a:r>
            <a:r>
              <a:rPr lang="zh-TW" altLang="en-US" dirty="0"/>
              <a:t>，或其它環境，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請在工作目錄下用</a:t>
            </a:r>
            <a:r>
              <a:rPr lang="en-US" altLang="zh-TW" dirty="0"/>
              <a:t>--local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F3F29A-0216-4D5D-BFB9-FA9634EAA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6F2EFF66-FB72-4649-8D45-56F14A2C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3"/>
            <a:ext cx="7848600" cy="646112"/>
          </a:xfrm>
        </p:spPr>
        <p:txBody>
          <a:bodyPr/>
          <a:lstStyle/>
          <a:p>
            <a:r>
              <a:rPr lang="zh-TW" altLang="en-US" dirty="0"/>
              <a:t>準備環境 </a:t>
            </a:r>
            <a:r>
              <a:rPr lang="en-US" altLang="zh-TW" dirty="0"/>
              <a:t>– Gitlab</a:t>
            </a:r>
            <a:r>
              <a:rPr lang="zh-TW" altLang="en-US" dirty="0"/>
              <a:t>驗證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3C4952-E51C-4496-BB03-C39F71A2D381}"/>
              </a:ext>
            </a:extLst>
          </p:cNvPr>
          <p:cNvSpPr/>
          <p:nvPr/>
        </p:nvSpPr>
        <p:spPr bwMode="auto">
          <a:xfrm>
            <a:off x="1333500" y="2362200"/>
            <a:ext cx="6477000" cy="8048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fr-FR" altLang="zh-TW" dirty="0">
                <a:solidFill>
                  <a:schemeClr val="tx1"/>
                </a:solidFill>
                <a:latin typeface="Arial" charset="0"/>
                <a:ea typeface="新細明體" charset="-120"/>
              </a:rPr>
              <a:t>git config --global user.name "Double Lee"</a:t>
            </a:r>
          </a:p>
          <a:p>
            <a:pPr eaLnBrk="0" hangingPunct="0"/>
            <a:r>
              <a:rPr kumimoji="0" lang="en-US" altLang="zh-TW" dirty="0">
                <a:solidFill>
                  <a:schemeClr val="tx1"/>
                </a:solidFill>
                <a:latin typeface="Arial" charset="0"/>
                <a:ea typeface="新細明體" charset="-120"/>
              </a:rPr>
              <a:t>git config --global </a:t>
            </a:r>
            <a:r>
              <a:rPr kumimoji="0" lang="en-US" altLang="zh-TW" dirty="0" err="1">
                <a:solidFill>
                  <a:schemeClr val="tx1"/>
                </a:solidFill>
                <a:latin typeface="Arial" charset="0"/>
                <a:ea typeface="新細明體" charset="-120"/>
              </a:rPr>
              <a:t>user.email</a:t>
            </a:r>
            <a:r>
              <a:rPr kumimoji="0" lang="en-US" altLang="zh-TW" dirty="0">
                <a:solidFill>
                  <a:schemeClr val="tx1"/>
                </a:solidFill>
                <a:latin typeface="Arial" charset="0"/>
                <a:ea typeface="新細明體" charset="-120"/>
              </a:rPr>
              <a:t> "double_lee@wistron.com"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9448754"/>
      </p:ext>
    </p:extLst>
  </p:cSld>
  <p:clrMapOvr>
    <a:masterClrMapping/>
  </p:clrMapOvr>
  <p:transition spd="slow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1">
            <a:extLst>
              <a:ext uri="{FF2B5EF4-FFF2-40B4-BE49-F238E27FC236}">
                <a16:creationId xmlns:a16="http://schemas.microsoft.com/office/drawing/2014/main" id="{77C17CD8-9B48-4F37-A9C6-FDAD8FDF5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2"/>
            <a:ext cx="80772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建立一個</a:t>
            </a:r>
            <a:r>
              <a:rPr lang="en-US" altLang="zh-TW" dirty="0"/>
              <a:t>rm.txt</a:t>
            </a:r>
          </a:p>
          <a:p>
            <a:pPr marL="0" indent="0">
              <a:buNone/>
            </a:pPr>
            <a:r>
              <a:rPr lang="zh-TW" altLang="en-US" dirty="0"/>
              <a:t>並上傳到</a:t>
            </a:r>
            <a:r>
              <a:rPr lang="en-US" altLang="zh-TW" dirty="0"/>
              <a:t>GIT</a:t>
            </a:r>
            <a:r>
              <a:rPr lang="zh-TW" altLang="en-US" dirty="0"/>
              <a:t>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F3F29A-0216-4D5D-BFB9-FA9634EAA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6F2EFF66-FB72-4649-8D45-56F14A2C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3"/>
            <a:ext cx="7848600" cy="646112"/>
          </a:xfrm>
        </p:spPr>
        <p:txBody>
          <a:bodyPr/>
          <a:lstStyle/>
          <a:p>
            <a:r>
              <a:rPr lang="zh-TW" altLang="en-US" dirty="0"/>
              <a:t>準備環境 </a:t>
            </a:r>
            <a:r>
              <a:rPr lang="en-US" altLang="zh-TW" dirty="0"/>
              <a:t>– Gitlab</a:t>
            </a:r>
            <a:r>
              <a:rPr lang="zh-TW" altLang="en-US" dirty="0"/>
              <a:t>驗證</a:t>
            </a:r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67BBF41-EB53-4DE8-BC9F-648B3CD8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927" y="731835"/>
            <a:ext cx="2861914" cy="294798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E3C4952-E51C-4496-BB03-C39F71A2D381}"/>
              </a:ext>
            </a:extLst>
          </p:cNvPr>
          <p:cNvSpPr/>
          <p:nvPr/>
        </p:nvSpPr>
        <p:spPr bwMode="auto">
          <a:xfrm>
            <a:off x="1181100" y="3557587"/>
            <a:ext cx="6477000" cy="15779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fr-FR" altLang="zh-TW" dirty="0">
                <a:solidFill>
                  <a:schemeClr val="tx1"/>
                </a:solidFill>
                <a:latin typeface="Arial" charset="0"/>
                <a:ea typeface="新細明體" charset="-120"/>
              </a:rPr>
              <a:t>cd witlab2019</a:t>
            </a:r>
          </a:p>
          <a:p>
            <a:pPr eaLnBrk="0" hangingPunct="0"/>
            <a:r>
              <a:rPr kumimoji="0" lang="fr-FR" altLang="zh-TW" dirty="0">
                <a:solidFill>
                  <a:schemeClr val="tx1"/>
                </a:solidFill>
                <a:latin typeface="Arial" charset="0"/>
                <a:ea typeface="新細明體" charset="-120"/>
              </a:rPr>
              <a:t>git add rm.txt</a:t>
            </a:r>
          </a:p>
          <a:p>
            <a:pPr eaLnBrk="0" hangingPunct="0"/>
            <a:r>
              <a:rPr kumimoji="0" lang="en-US" altLang="zh-TW" dirty="0">
                <a:solidFill>
                  <a:schemeClr val="tx1"/>
                </a:solidFill>
                <a:latin typeface="Arial" charset="0"/>
                <a:ea typeface="新細明體" charset="-120"/>
              </a:rPr>
              <a:t>git commit -m “</a:t>
            </a:r>
            <a:r>
              <a:rPr kumimoji="0" lang="en-US" altLang="zh-TW">
                <a:solidFill>
                  <a:schemeClr val="tx1"/>
                </a:solidFill>
                <a:latin typeface="Arial" charset="0"/>
                <a:ea typeface="新細明體" charset="-120"/>
              </a:rPr>
              <a:t>test add“</a:t>
            </a:r>
            <a:endParaRPr kumimoji="0" lang="en-US" altLang="zh-TW" dirty="0">
              <a:solidFill>
                <a:schemeClr val="tx1"/>
              </a:solidFill>
              <a:latin typeface="Arial" charset="0"/>
              <a:ea typeface="新細明體" charset="-120"/>
            </a:endParaRPr>
          </a:p>
          <a:p>
            <a:pPr eaLnBrk="0" hangingPunct="0"/>
            <a:r>
              <a:rPr kumimoji="0" lang="fr-FR" altLang="zh-TW" dirty="0">
                <a:solidFill>
                  <a:schemeClr val="tx1"/>
                </a:solidFill>
                <a:latin typeface="Arial" charset="0"/>
                <a:ea typeface="新細明體" charset="-120"/>
              </a:rPr>
              <a:t>git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2159770423"/>
      </p:ext>
    </p:extLst>
  </p:cSld>
  <p:clrMapOvr>
    <a:masterClrMapping/>
  </p:clrMapOvr>
  <p:transition spd="slow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1">
            <a:extLst>
              <a:ext uri="{FF2B5EF4-FFF2-40B4-BE49-F238E27FC236}">
                <a16:creationId xmlns:a16="http://schemas.microsoft.com/office/drawing/2014/main" id="{77C17CD8-9B48-4F37-A9C6-FDAD8FDF5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2"/>
            <a:ext cx="80772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切回</a:t>
            </a:r>
            <a:r>
              <a:rPr lang="en-US" altLang="zh-TW" dirty="0" err="1"/>
              <a:t>Witlab</a:t>
            </a:r>
            <a:r>
              <a:rPr lang="zh-TW" altLang="en-US" dirty="0"/>
              <a:t>，查看是否上傳成功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F3F29A-0216-4D5D-BFB9-FA9634EAA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6F2EFF66-FB72-4649-8D45-56F14A2C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3"/>
            <a:ext cx="7848600" cy="646112"/>
          </a:xfrm>
        </p:spPr>
        <p:txBody>
          <a:bodyPr/>
          <a:lstStyle/>
          <a:p>
            <a:r>
              <a:rPr lang="zh-TW" altLang="en-US" dirty="0"/>
              <a:t>準備環境 </a:t>
            </a:r>
            <a:r>
              <a:rPr lang="en-US" altLang="zh-TW" dirty="0"/>
              <a:t>– Gitlab</a:t>
            </a:r>
            <a:r>
              <a:rPr lang="zh-TW" altLang="en-US" dirty="0"/>
              <a:t>驗證</a:t>
            </a:r>
            <a:r>
              <a:rPr lang="en-US" altLang="zh-TW" dirty="0"/>
              <a:t>6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D25390-C719-47D2-922D-195BA7ED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298831"/>
            <a:ext cx="9144000" cy="382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90039"/>
      </p:ext>
    </p:extLst>
  </p:cSld>
  <p:clrMapOvr>
    <a:masterClrMapping/>
  </p:clrMapOvr>
  <p:transition spd="slow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F3F29A-0216-4D5D-BFB9-FA9634EAA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6F2EFF66-FB72-4649-8D45-56F14A2C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3"/>
            <a:ext cx="7848600" cy="646112"/>
          </a:xfrm>
        </p:spPr>
        <p:txBody>
          <a:bodyPr/>
          <a:lstStyle/>
          <a:p>
            <a:r>
              <a:rPr lang="en-US" altLang="zh-TW" dirty="0"/>
              <a:t>Trouble Shooting - 1</a:t>
            </a:r>
            <a:endParaRPr lang="zh-TW" altLang="en-US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13003D31-35F3-47B4-A51A-41A30A856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129"/>
            <a:ext cx="80772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/>
              <a:t>Push</a:t>
            </a:r>
            <a:r>
              <a:rPr lang="zh-TW" altLang="en-US" sz="2000" dirty="0"/>
              <a:t>時出現</a:t>
            </a:r>
            <a:r>
              <a:rPr lang="en-US" altLang="zh-TW" sz="2000" dirty="0"/>
              <a:t>Access denied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在作業系統中以</a:t>
            </a:r>
            <a:r>
              <a:rPr lang="zh-TW" altLang="en-US" sz="2000" dirty="0">
                <a:highlight>
                  <a:srgbClr val="00FFFF"/>
                </a:highlight>
              </a:rPr>
              <a:t>管理員身份</a:t>
            </a:r>
            <a:r>
              <a:rPr lang="zh-TW" altLang="en-US" sz="2000" dirty="0"/>
              <a:t>開啟命令列工具</a:t>
            </a:r>
          </a:p>
          <a:p>
            <a:pPr marL="0" indent="0">
              <a:buNone/>
            </a:pP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輸入</a:t>
            </a:r>
            <a:r>
              <a:rPr lang="en-US" altLang="zh-TW" sz="2000" dirty="0">
                <a:highlight>
                  <a:srgbClr val="00FF00"/>
                </a:highlight>
              </a:rPr>
              <a:t>git config --system --unset </a:t>
            </a:r>
            <a:r>
              <a:rPr lang="en-US" altLang="zh-TW" sz="2000" dirty="0" err="1">
                <a:highlight>
                  <a:srgbClr val="00FF00"/>
                </a:highlight>
              </a:rPr>
              <a:t>credential.helper</a:t>
            </a:r>
            <a:r>
              <a:rPr lang="zh-TW" altLang="en-US" sz="2000" dirty="0"/>
              <a:t>命令，</a:t>
            </a:r>
            <a:br>
              <a:rPr lang="en-US" altLang="zh-TW" sz="2000" dirty="0"/>
            </a:br>
            <a:r>
              <a:rPr lang="en-US" altLang="zh-TW" sz="2000" dirty="0"/>
              <a:t>    </a:t>
            </a:r>
            <a:r>
              <a:rPr lang="zh-TW" altLang="en-US" sz="2000" dirty="0"/>
              <a:t>作用就是清空本地儲存的使用者名稱和密碼</a:t>
            </a:r>
          </a:p>
          <a:p>
            <a:pPr marL="0" indent="0">
              <a:buNone/>
            </a:pP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3. </a:t>
            </a:r>
            <a:r>
              <a:rPr lang="zh-TW" altLang="en-US" sz="2000" dirty="0"/>
              <a:t>再執行遠端操作，會提示輸入遠端的使用者名稱和密碼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A54E271-EC3A-49B0-BC1C-B369322B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95402"/>
            <a:ext cx="5457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06979"/>
      </p:ext>
    </p:extLst>
  </p:cSld>
  <p:clrMapOvr>
    <a:masterClrMapping/>
  </p:clrMapOvr>
  <p:transition spd="slow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F3F29A-0216-4D5D-BFB9-FA9634EAA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6F2EFF66-FB72-4649-8D45-56F14A2C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3"/>
            <a:ext cx="7848600" cy="646112"/>
          </a:xfrm>
        </p:spPr>
        <p:txBody>
          <a:bodyPr/>
          <a:lstStyle/>
          <a:p>
            <a:r>
              <a:rPr lang="en-US" altLang="zh-TW" dirty="0"/>
              <a:t>Trouble Shooting - 2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E69A68-6A4C-4688-B1EE-66DA0594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7271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CA80C73-C494-40DD-B806-05D5B2C2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362200"/>
            <a:ext cx="7639050" cy="1352550"/>
          </a:xfrm>
          <a:prstGeom prst="rect">
            <a:avLst/>
          </a:prstGeom>
        </p:spPr>
      </p:pic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BC3A10F1-E085-4B78-A158-D83BA8CE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406799"/>
            <a:ext cx="8077200" cy="7271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0F06BA"/>
                </a:solidFill>
              </a:rPr>
              <a:t>git config --global </a:t>
            </a:r>
            <a:r>
              <a:rPr lang="en-US" altLang="zh-TW" b="1" dirty="0" err="1">
                <a:solidFill>
                  <a:srgbClr val="0F06BA"/>
                </a:solidFill>
              </a:rPr>
              <a:t>http.sslVerify</a:t>
            </a:r>
            <a:r>
              <a:rPr lang="en-US" altLang="zh-TW" b="1" dirty="0">
                <a:solidFill>
                  <a:srgbClr val="0F06BA"/>
                </a:solidFill>
              </a:rPr>
              <a:t> false</a:t>
            </a:r>
            <a:endParaRPr lang="zh-TW" altLang="zh-TW" dirty="0">
              <a:solidFill>
                <a:srgbClr val="0F06BA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22B315-3590-4005-B072-007CE8927818}"/>
              </a:ext>
            </a:extLst>
          </p:cNvPr>
          <p:cNvSpPr/>
          <p:nvPr/>
        </p:nvSpPr>
        <p:spPr>
          <a:xfrm>
            <a:off x="6248400" y="5732942"/>
            <a:ext cx="2509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By </a:t>
            </a:r>
            <a:r>
              <a:rPr lang="zh-TW" altLang="en-US" sz="2000" dirty="0"/>
              <a:t>Hugh Liang/WZS</a:t>
            </a:r>
          </a:p>
        </p:txBody>
      </p:sp>
    </p:spTree>
    <p:extLst>
      <p:ext uri="{BB962C8B-B14F-4D97-AF65-F5344CB8AC3E}">
        <p14:creationId xmlns:p14="http://schemas.microsoft.com/office/powerpoint/2010/main" val="1028188440"/>
      </p:ext>
    </p:extLst>
  </p:cSld>
  <p:clrMapOvr>
    <a:masterClrMapping/>
  </p:clrMapOvr>
  <p:transition spd="slow"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F3F29A-0216-4D5D-BFB9-FA9634EAA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6F2EFF66-FB72-4649-8D45-56F14A2C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3"/>
            <a:ext cx="7848600" cy="646112"/>
          </a:xfrm>
        </p:spPr>
        <p:txBody>
          <a:bodyPr/>
          <a:lstStyle/>
          <a:p>
            <a:r>
              <a:rPr lang="en-US" altLang="zh-TW" dirty="0"/>
              <a:t>Trouble Shooting - 3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22B315-3590-4005-B072-007CE8927818}"/>
              </a:ext>
            </a:extLst>
          </p:cNvPr>
          <p:cNvSpPr/>
          <p:nvPr/>
        </p:nvSpPr>
        <p:spPr>
          <a:xfrm>
            <a:off x="6248400" y="5732942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River </a:t>
            </a:r>
            <a:r>
              <a:rPr lang="en-US" altLang="zh-TW" sz="2000" dirty="0" err="1"/>
              <a:t>Chien</a:t>
            </a:r>
            <a:r>
              <a:rPr lang="en-US" altLang="zh-TW" sz="2000" dirty="0"/>
              <a:t>/WHQ</a:t>
            </a:r>
            <a:endParaRPr lang="zh-TW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426CE1-0A9E-4898-BA85-380A5927C488}"/>
              </a:ext>
            </a:extLst>
          </p:cNvPr>
          <p:cNvSpPr/>
          <p:nvPr/>
        </p:nvSpPr>
        <p:spPr>
          <a:xfrm>
            <a:off x="1485900" y="18288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rebuchet MS" panose="020B0603020202020204" pitchFamily="34" charset="0"/>
              </a:rPr>
              <a:t>git clone or push</a:t>
            </a:r>
            <a:r>
              <a:rPr lang="zh-TW" altLang="en-US" dirty="0">
                <a:latin typeface="Trebuchet MS" panose="020B0603020202020204" pitchFamily="34" charset="0"/>
              </a:rPr>
              <a:t>時，無法輸入密碼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3416054-05D4-4DAE-BB24-4F9DF163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9138"/>
            <a:ext cx="7039372" cy="11191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E30CDE7-8E03-41C0-BDB8-AE9B5B3922DB}"/>
              </a:ext>
            </a:extLst>
          </p:cNvPr>
          <p:cNvSpPr/>
          <p:nvPr/>
        </p:nvSpPr>
        <p:spPr>
          <a:xfrm>
            <a:off x="1476772" y="4407419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rebuchet MS" panose="020B0603020202020204" pitchFamily="34" charset="0"/>
                <a:sym typeface="Wingdings" panose="05000000000000000000" pitchFamily="2" charset="2"/>
              </a:rPr>
              <a:t> </a:t>
            </a:r>
            <a:r>
              <a:rPr lang="zh-TW" altLang="en-US" dirty="0">
                <a:latin typeface="Trebuchet MS" panose="020B0603020202020204" pitchFamily="34" charset="0"/>
              </a:rPr>
              <a:t>密碼敲入時，不會顯示，但實際上已經敲進去了。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1767078"/>
      </p:ext>
    </p:extLst>
  </p:cSld>
  <p:clrMapOvr>
    <a:masterClrMapping/>
  </p:clrMapOvr>
  <p:transition spd="slow"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F3F29A-0216-4D5D-BFB9-FA9634EAA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6F2EFF66-FB72-4649-8D45-56F14A2C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3"/>
            <a:ext cx="7848600" cy="646112"/>
          </a:xfrm>
        </p:spPr>
        <p:txBody>
          <a:bodyPr/>
          <a:lstStyle/>
          <a:p>
            <a:r>
              <a:rPr lang="en-US" altLang="zh-TW" dirty="0"/>
              <a:t>Trouble Shooting - 4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22B315-3590-4005-B072-007CE8927818}"/>
              </a:ext>
            </a:extLst>
          </p:cNvPr>
          <p:cNvSpPr/>
          <p:nvPr/>
        </p:nvSpPr>
        <p:spPr>
          <a:xfrm>
            <a:off x="6248400" y="5732942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River </a:t>
            </a:r>
            <a:r>
              <a:rPr lang="en-US" altLang="zh-TW" sz="2000" dirty="0" err="1"/>
              <a:t>Chien</a:t>
            </a:r>
            <a:r>
              <a:rPr lang="en-US" altLang="zh-TW" sz="2000" dirty="0"/>
              <a:t>/WHQ</a:t>
            </a:r>
            <a:endParaRPr lang="zh-TW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426CE1-0A9E-4898-BA85-380A5927C488}"/>
              </a:ext>
            </a:extLst>
          </p:cNvPr>
          <p:cNvSpPr/>
          <p:nvPr/>
        </p:nvSpPr>
        <p:spPr>
          <a:xfrm>
            <a:off x="1485900" y="2471778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rebuchet MS" panose="020B0603020202020204" pitchFamily="34" charset="0"/>
              </a:rPr>
              <a:t>git config --global </a:t>
            </a:r>
            <a:r>
              <a:rPr lang="en-US" altLang="zh-TW" dirty="0" err="1">
                <a:latin typeface="Trebuchet MS" panose="020B0603020202020204" pitchFamily="34" charset="0"/>
              </a:rPr>
              <a:t>http.sslBackend</a:t>
            </a:r>
            <a:r>
              <a:rPr lang="en-US" altLang="zh-TW" dirty="0">
                <a:latin typeface="Trebuchet MS" panose="020B0603020202020204" pitchFamily="34" charset="0"/>
              </a:rPr>
              <a:t> </a:t>
            </a:r>
            <a:r>
              <a:rPr lang="en-US" altLang="zh-TW" dirty="0" err="1">
                <a:latin typeface="Trebuchet MS" panose="020B0603020202020204" pitchFamily="34" charset="0"/>
              </a:rPr>
              <a:t>schannel</a:t>
            </a:r>
            <a:endParaRPr lang="en-US" altLang="zh-TW" dirty="0">
              <a:latin typeface="Trebuchet MS" panose="020B0603020202020204" pitchFamily="34" charset="0"/>
            </a:endParaRPr>
          </a:p>
          <a:p>
            <a:endParaRPr lang="en-US" altLang="zh-TW" dirty="0">
              <a:latin typeface="Trebuchet MS" panose="020B0603020202020204" pitchFamily="34" charset="0"/>
            </a:endParaRPr>
          </a:p>
          <a:p>
            <a:r>
              <a:rPr lang="en-US" altLang="zh-TW" dirty="0">
                <a:hlinkClick r:id="rId2"/>
              </a:rPr>
              <a:t>https://blog.darkthread.net/blog/vs2017-git-ssl-issue/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9270284"/>
      </p:ext>
    </p:extLst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D235A82-F318-44BE-8B81-ACDAC49FC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66018"/>
            <a:ext cx="80772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 GIT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>
                <a:hlinkClick r:id="rId2"/>
              </a:rPr>
              <a:t>https://git-scm.com/downloads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cmd:git</a:t>
            </a:r>
            <a:r>
              <a:rPr lang="en-US" altLang="zh-TW" dirty="0"/>
              <a:t> --version</a:t>
            </a:r>
            <a:br>
              <a:rPr lang="en-US" altLang="zh-TW" dirty="0"/>
            </a:br>
            <a:r>
              <a:rPr lang="en-US" altLang="zh-TW" dirty="0"/>
              <a:t>   </a:t>
            </a:r>
            <a:r>
              <a:rPr lang="zh-TW" altLang="en-US" dirty="0"/>
              <a:t>目前是用：</a:t>
            </a:r>
            <a:r>
              <a:rPr lang="en-US" altLang="zh-TW" dirty="0"/>
              <a:t>2.23.0</a:t>
            </a:r>
          </a:p>
          <a:p>
            <a:pPr marL="0" indent="0">
              <a:buNone/>
            </a:pPr>
            <a:br>
              <a:rPr lang="en-US" altLang="zh-TW" dirty="0"/>
            </a:br>
            <a:r>
              <a:rPr lang="en-US" altLang="zh-TW" dirty="0"/>
              <a:t>2. Lab</a:t>
            </a:r>
            <a:r>
              <a:rPr lang="zh-TW" altLang="en-US" dirty="0"/>
              <a:t>環境：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>
                <a:hlinkClick r:id="rId3"/>
              </a:rPr>
              <a:t>https://gitlab-k8s.wistron.com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A784C0-22C8-4482-A1E4-4B2C3448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準備環境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63CDB8-8ED3-4305-BC4B-CF56841EFD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9368138"/>
      </p:ext>
    </p:extLst>
  </p:cSld>
  <p:clrMapOvr>
    <a:masterClrMapping/>
  </p:clrMapOvr>
  <p:transition spd="slow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BDDAA5-1D24-4500-A440-57A95FE7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from office or </a:t>
            </a:r>
            <a:r>
              <a:rPr lang="en-US" altLang="zh-TW" dirty="0" err="1"/>
              <a:t>Witlab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EC758B-87F0-4119-BF51-31560E5EF2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08E79F25-5E08-4DF5-AD58-D4469302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3"/>
            <a:ext cx="7848600" cy="646112"/>
          </a:xfrm>
        </p:spPr>
        <p:txBody>
          <a:bodyPr/>
          <a:lstStyle/>
          <a:p>
            <a:r>
              <a:rPr lang="zh-TW" altLang="en-US" dirty="0"/>
              <a:t>準備環境 </a:t>
            </a:r>
            <a:r>
              <a:rPr lang="en-US" altLang="zh-TW" dirty="0"/>
              <a:t>- GIT</a:t>
            </a:r>
            <a:endParaRPr lang="zh-TW" altLang="en-US" dirty="0"/>
          </a:p>
        </p:txBody>
      </p:sp>
      <p:pic>
        <p:nvPicPr>
          <p:cNvPr id="6" name="圖片 5">
            <a:hlinkClick r:id="rId2"/>
            <a:extLst>
              <a:ext uri="{FF2B5EF4-FFF2-40B4-BE49-F238E27FC236}">
                <a16:creationId xmlns:a16="http://schemas.microsoft.com/office/drawing/2014/main" id="{842D7C72-25DB-4A59-898B-DCEDBE63F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62200"/>
            <a:ext cx="1349245" cy="1304927"/>
          </a:xfrm>
          <a:prstGeom prst="rect">
            <a:avLst/>
          </a:prstGeom>
        </p:spPr>
      </p:pic>
      <p:pic>
        <p:nvPicPr>
          <p:cNvPr id="7" name="圖片 6">
            <a:hlinkClick r:id="rId4"/>
            <a:extLst>
              <a:ext uri="{FF2B5EF4-FFF2-40B4-BE49-F238E27FC236}">
                <a16:creationId xmlns:a16="http://schemas.microsoft.com/office/drawing/2014/main" id="{2D94E5D9-C8C6-466C-9284-EB89DFE7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977" y="2362200"/>
            <a:ext cx="1349245" cy="1304927"/>
          </a:xfrm>
          <a:prstGeom prst="rect">
            <a:avLst/>
          </a:prstGeom>
        </p:spPr>
      </p:pic>
      <p:pic>
        <p:nvPicPr>
          <p:cNvPr id="8" name="圖片 7">
            <a:hlinkClick r:id="rId5"/>
            <a:extLst>
              <a:ext uri="{FF2B5EF4-FFF2-40B4-BE49-F238E27FC236}">
                <a16:creationId xmlns:a16="http://schemas.microsoft.com/office/drawing/2014/main" id="{FCD92B31-EB7D-4661-9E00-424A6C57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954" y="2362199"/>
            <a:ext cx="1349245" cy="130492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525263D-65C7-48B0-BB55-68637C52429C}"/>
              </a:ext>
            </a:extLst>
          </p:cNvPr>
          <p:cNvSpPr txBox="1"/>
          <p:nvPr/>
        </p:nvSpPr>
        <p:spPr>
          <a:xfrm>
            <a:off x="1747216" y="369597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Win 32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C71D13C-E4F6-49CC-A04C-6FEFC56A6CE9}"/>
              </a:ext>
            </a:extLst>
          </p:cNvPr>
          <p:cNvSpPr txBox="1"/>
          <p:nvPr/>
        </p:nvSpPr>
        <p:spPr>
          <a:xfrm>
            <a:off x="3968193" y="369597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Win 64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7A5596-99A2-4E41-928C-72CBE9B400F2}"/>
              </a:ext>
            </a:extLst>
          </p:cNvPr>
          <p:cNvSpPr txBox="1"/>
          <p:nvPr/>
        </p:nvSpPr>
        <p:spPr>
          <a:xfrm>
            <a:off x="6330234" y="368172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Mac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026BEF-15F0-4F86-AC3D-CC8AF1486016}"/>
              </a:ext>
            </a:extLst>
          </p:cNvPr>
          <p:cNvSpPr/>
          <p:nvPr/>
        </p:nvSpPr>
        <p:spPr>
          <a:xfrm>
            <a:off x="1388607" y="4527314"/>
            <a:ext cx="76226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http://10.37.37.139/packages/git/Git-2.23.0-32-bit.exe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http://10.37.37.139/packages/git/Git-2.23.0-64-bit.exe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http://10.37.37.139/packages/git/git-2.23.0-intel-universal-mavericks.dmg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094774"/>
      </p:ext>
    </p:extLst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2C5CD4-2F9E-4E3B-8438-DBD9DD4A6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0EF13920-4706-4651-B268-FB67CA50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3"/>
            <a:ext cx="7848600" cy="646112"/>
          </a:xfrm>
        </p:spPr>
        <p:txBody>
          <a:bodyPr/>
          <a:lstStyle/>
          <a:p>
            <a:r>
              <a:rPr lang="zh-TW" altLang="en-US" dirty="0"/>
              <a:t>準備環境 </a:t>
            </a:r>
            <a:r>
              <a:rPr lang="en-US" altLang="zh-TW" dirty="0"/>
              <a:t>– GIT</a:t>
            </a:r>
            <a:r>
              <a:rPr lang="zh-TW" altLang="en-US" dirty="0"/>
              <a:t>安裝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DACC7D-3687-4761-A55C-CA53082A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585912"/>
            <a:ext cx="4819650" cy="36861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6425851-4E83-4271-8840-3904E57D6DAC}"/>
              </a:ext>
            </a:extLst>
          </p:cNvPr>
          <p:cNvSpPr/>
          <p:nvPr/>
        </p:nvSpPr>
        <p:spPr bwMode="auto">
          <a:xfrm>
            <a:off x="4800600" y="4572000"/>
            <a:ext cx="762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5E034A-06B6-4631-89AF-6B409941E5C0}"/>
              </a:ext>
            </a:extLst>
          </p:cNvPr>
          <p:cNvSpPr/>
          <p:nvPr/>
        </p:nvSpPr>
        <p:spPr bwMode="auto">
          <a:xfrm>
            <a:off x="5257800" y="4891087"/>
            <a:ext cx="8382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466298"/>
      </p:ext>
    </p:extLst>
  </p:cSld>
  <p:clrMapOvr>
    <a:masterClrMapping/>
  </p:clrMapOvr>
  <p:transition spd="slow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2C5CD4-2F9E-4E3B-8438-DBD9DD4A6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0EF13920-4706-4651-B268-FB67CA50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3"/>
            <a:ext cx="7848600" cy="646112"/>
          </a:xfrm>
        </p:spPr>
        <p:txBody>
          <a:bodyPr/>
          <a:lstStyle/>
          <a:p>
            <a:r>
              <a:rPr lang="zh-TW" altLang="en-US" dirty="0"/>
              <a:t>準備環境 </a:t>
            </a:r>
            <a:r>
              <a:rPr lang="en-US" altLang="zh-TW" dirty="0"/>
              <a:t>– GIT</a:t>
            </a:r>
            <a:r>
              <a:rPr lang="zh-TW" altLang="en-US" dirty="0"/>
              <a:t>安裝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DACC7D-3687-4761-A55C-CA53082A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9221"/>
            <a:ext cx="3276600" cy="250601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F5E034A-06B6-4631-89AF-6B409941E5C0}"/>
              </a:ext>
            </a:extLst>
          </p:cNvPr>
          <p:cNvSpPr/>
          <p:nvPr/>
        </p:nvSpPr>
        <p:spPr bwMode="auto">
          <a:xfrm>
            <a:off x="2819400" y="3564196"/>
            <a:ext cx="609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E014BDD-3060-4E96-A562-68C8E31F1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037" y="1219200"/>
            <a:ext cx="3874425" cy="29632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C3288A7-55F3-4B84-AF6F-2E25B99A9B92}"/>
              </a:ext>
            </a:extLst>
          </p:cNvPr>
          <p:cNvSpPr/>
          <p:nvPr/>
        </p:nvSpPr>
        <p:spPr bwMode="auto">
          <a:xfrm>
            <a:off x="6934200" y="3922744"/>
            <a:ext cx="609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10242" name="Picture 2" descr="ãnext iconãçåçæå°çµæ">
            <a:extLst>
              <a:ext uri="{FF2B5EF4-FFF2-40B4-BE49-F238E27FC236}">
                <a16:creationId xmlns:a16="http://schemas.microsoft.com/office/drawing/2014/main" id="{AD8E3648-43CB-41D2-B993-2AC944707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40721"/>
            <a:ext cx="2552700" cy="125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2829"/>
      </p:ext>
    </p:extLst>
  </p:cSld>
  <p:clrMapOvr>
    <a:masterClrMapping/>
  </p:clrMapOvr>
  <p:transition spd="slow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2C5CD4-2F9E-4E3B-8438-DBD9DD4A6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0EF13920-4706-4651-B268-FB67CA50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3"/>
            <a:ext cx="7848600" cy="646112"/>
          </a:xfrm>
        </p:spPr>
        <p:txBody>
          <a:bodyPr/>
          <a:lstStyle/>
          <a:p>
            <a:r>
              <a:rPr lang="zh-TW" altLang="en-US" dirty="0"/>
              <a:t>準備環境 </a:t>
            </a:r>
            <a:r>
              <a:rPr lang="en-US" altLang="zh-TW" dirty="0"/>
              <a:t>– Git</a:t>
            </a:r>
            <a:r>
              <a:rPr lang="zh-TW" altLang="en-US" dirty="0"/>
              <a:t>驗證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3205AE-E01E-4776-8C1E-2E612AABC64F}"/>
              </a:ext>
            </a:extLst>
          </p:cNvPr>
          <p:cNvSpPr/>
          <p:nvPr/>
        </p:nvSpPr>
        <p:spPr bwMode="auto">
          <a:xfrm>
            <a:off x="1333500" y="1709737"/>
            <a:ext cx="647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dirty="0">
                <a:solidFill>
                  <a:schemeClr val="tx1"/>
                </a:solidFill>
                <a:latin typeface="Arial" charset="0"/>
                <a:ea typeface="新細明體" charset="-120"/>
              </a:rPr>
              <a:t>git --version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A58CDE-A665-451C-ABED-AABE4E47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2895599"/>
            <a:ext cx="4562475" cy="12382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80A77F4-152D-42E7-8000-0C3BE2070CEB}"/>
              </a:ext>
            </a:extLst>
          </p:cNvPr>
          <p:cNvSpPr/>
          <p:nvPr/>
        </p:nvSpPr>
        <p:spPr bwMode="auto">
          <a:xfrm>
            <a:off x="2411282" y="3429000"/>
            <a:ext cx="2313118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7032656"/>
      </p:ext>
    </p:extLst>
  </p:cSld>
  <p:clrMapOvr>
    <a:masterClrMapping/>
  </p:clrMapOvr>
  <p:transition spd="slow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F84C28B-FAF2-4E6A-BB12-E283738C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連上</a:t>
            </a:r>
            <a:r>
              <a:rPr lang="en-US" altLang="zh-TW" dirty="0"/>
              <a:t>Training Gitlab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https://gitlab-k8s.wistron.com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登入工號與工號密碼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是否可成功登入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F3F29A-0216-4D5D-BFB9-FA9634EAA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6F2EFF66-FB72-4649-8D45-56F14A2C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3"/>
            <a:ext cx="7848600" cy="646112"/>
          </a:xfrm>
        </p:spPr>
        <p:txBody>
          <a:bodyPr/>
          <a:lstStyle/>
          <a:p>
            <a:r>
              <a:rPr lang="zh-TW" altLang="en-US" dirty="0"/>
              <a:t>準備環境 </a:t>
            </a:r>
            <a:r>
              <a:rPr lang="en-US" altLang="zh-TW" dirty="0"/>
              <a:t>– Gitlab</a:t>
            </a:r>
            <a:r>
              <a:rPr lang="zh-TW" altLang="en-US" dirty="0"/>
              <a:t>驗證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615E9B-C592-4B0A-BE10-B522DD77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110" y="3200400"/>
            <a:ext cx="4012913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91016"/>
      </p:ext>
    </p:extLst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F84C28B-FAF2-4E6A-BB12-E283738C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登入成功後，點擊</a:t>
            </a:r>
            <a:r>
              <a:rPr lang="en-US" altLang="zh-TW" dirty="0"/>
              <a:t>Create Project</a:t>
            </a:r>
          </a:p>
          <a:p>
            <a:pPr marL="0" indent="0">
              <a:buNone/>
            </a:pPr>
            <a:r>
              <a:rPr lang="en-US" altLang="zh-TW" dirty="0"/>
              <a:t>Project Name:witlab2019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F3F29A-0216-4D5D-BFB9-FA9634EAA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6F2EFF66-FB72-4649-8D45-56F14A2C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3"/>
            <a:ext cx="7848600" cy="646112"/>
          </a:xfrm>
        </p:spPr>
        <p:txBody>
          <a:bodyPr/>
          <a:lstStyle/>
          <a:p>
            <a:r>
              <a:rPr lang="zh-TW" altLang="en-US" dirty="0"/>
              <a:t>準備環境 </a:t>
            </a:r>
            <a:r>
              <a:rPr lang="en-US" altLang="zh-TW" dirty="0"/>
              <a:t>– Gitlab</a:t>
            </a:r>
            <a:r>
              <a:rPr lang="zh-TW" altLang="en-US" dirty="0"/>
              <a:t>驗證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369CFE4-C72F-4D0C-9A7E-523CF5F3C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39759"/>
            <a:ext cx="5662612" cy="407625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ADD08B7-2379-415B-9E3E-A65B7A102453}"/>
              </a:ext>
            </a:extLst>
          </p:cNvPr>
          <p:cNvSpPr/>
          <p:nvPr/>
        </p:nvSpPr>
        <p:spPr bwMode="auto">
          <a:xfrm>
            <a:off x="1447800" y="6053396"/>
            <a:ext cx="28956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740DBB-569F-437E-85B8-AED924EF99FF}"/>
              </a:ext>
            </a:extLst>
          </p:cNvPr>
          <p:cNvSpPr/>
          <p:nvPr/>
        </p:nvSpPr>
        <p:spPr bwMode="auto">
          <a:xfrm>
            <a:off x="1443135" y="3124200"/>
            <a:ext cx="2366865" cy="609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829088"/>
      </p:ext>
    </p:extLst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F84C28B-FAF2-4E6A-BB12-E283738C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建立一個資料夾，於該資料夾下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F3F29A-0216-4D5D-BFB9-FA9634EAA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6F2EFF66-FB72-4649-8D45-56F14A2C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3"/>
            <a:ext cx="7848600" cy="646112"/>
          </a:xfrm>
        </p:spPr>
        <p:txBody>
          <a:bodyPr/>
          <a:lstStyle/>
          <a:p>
            <a:r>
              <a:rPr lang="zh-TW" altLang="en-US" dirty="0"/>
              <a:t>準備環境 </a:t>
            </a:r>
            <a:r>
              <a:rPr lang="en-US" altLang="zh-TW" dirty="0"/>
              <a:t>– Gitlab</a:t>
            </a:r>
            <a:r>
              <a:rPr lang="zh-TW" altLang="en-US" dirty="0"/>
              <a:t>驗證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DC4F1-59D9-48E7-824D-93140DAE3F92}"/>
              </a:ext>
            </a:extLst>
          </p:cNvPr>
          <p:cNvSpPr/>
          <p:nvPr/>
        </p:nvSpPr>
        <p:spPr bwMode="auto">
          <a:xfrm>
            <a:off x="1333500" y="2667000"/>
            <a:ext cx="647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altLang="zh-TW" dirty="0">
                <a:solidFill>
                  <a:schemeClr val="tx1"/>
                </a:solidFill>
                <a:latin typeface="Arial" charset="0"/>
                <a:ea typeface="新細明體" charset="-120"/>
              </a:rPr>
              <a:t>git clone https://gitlab-k8s.wistron.com/10605123/witlab2019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BDF0F8-B801-4067-A0DB-1AB170B00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6" y="3725901"/>
            <a:ext cx="9144000" cy="2708495"/>
          </a:xfrm>
          <a:prstGeom prst="rect">
            <a:avLst/>
          </a:prstGeom>
        </p:spPr>
      </p:pic>
      <p:sp>
        <p:nvSpPr>
          <p:cNvPr id="6" name="圖說文字: 折線加上強調線 5">
            <a:extLst>
              <a:ext uri="{FF2B5EF4-FFF2-40B4-BE49-F238E27FC236}">
                <a16:creationId xmlns:a16="http://schemas.microsoft.com/office/drawing/2014/main" id="{CACA0F70-F3F8-48FC-8578-0C96F980DD28}"/>
              </a:ext>
            </a:extLst>
          </p:cNvPr>
          <p:cNvSpPr/>
          <p:nvPr/>
        </p:nvSpPr>
        <p:spPr bwMode="auto">
          <a:xfrm>
            <a:off x="6629400" y="3278351"/>
            <a:ext cx="2362200" cy="7620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194"/>
              <a:gd name="adj6" fmla="val -41137"/>
            </a:avLst>
          </a:prstGeom>
          <a:solidFill>
            <a:srgbClr val="FFFFCC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自己的工號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2E535C-4B95-48A1-AEFB-F0A8EEF43BCA}"/>
              </a:ext>
            </a:extLst>
          </p:cNvPr>
          <p:cNvSpPr/>
          <p:nvPr/>
        </p:nvSpPr>
        <p:spPr bwMode="auto">
          <a:xfrm>
            <a:off x="5257800" y="2776376"/>
            <a:ext cx="12192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4631909"/>
      </p:ext>
    </p:extLst>
  </p:cSld>
  <p:clrMapOvr>
    <a:masterClrMapping/>
  </p:clrMapOvr>
  <p:transition spd="slow">
    <p:zoom dir="in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V008 template-0120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V008 template-0120.potx" id="{F40DC6D1-4FF6-4A25-9C2D-8618C81931F3}" vid="{FADC1270-28B0-4B69-94BC-9A7E44A24186}"/>
    </a:ext>
  </a:extLst>
</a:theme>
</file>

<file path=ppt/theme/theme3.xml><?xml version="1.0" encoding="utf-8"?>
<a:theme xmlns:a="http://schemas.openxmlformats.org/drawingml/2006/main" name="1_WIV008 template-0120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V008 template-0120.potx" id="{F40DC6D1-4FF6-4A25-9C2D-8618C81931F3}" vid="{FADC1270-28B0-4B69-94BC-9A7E44A24186}"/>
    </a:ext>
  </a:extLst>
</a:theme>
</file>

<file path=ppt/theme/theme4.xml><?xml version="1.0" encoding="utf-8"?>
<a:theme xmlns:a="http://schemas.openxmlformats.org/drawingml/2006/main" name="2_WIV008 template-0120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V008 template-0120.potx" id="{F40DC6D1-4FF6-4A25-9C2D-8618C81931F3}" vid="{FADC1270-28B0-4B69-94BC-9A7E44A24186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ocument_x0020_Type xmlns="c000a10d-05d5-4f11-b19e-3d8494352b8d">Reference</Document_x0020_Type>
    <Site xmlns="c000a10d-05d5-4f11-b19e-3d8494352b8d">
      <Value>WW</Value>
    </Site>
    <Document_x0020_Category xmlns="c000a10d-05d5-4f11-b19e-3d8494352b8d">
      <Value>N/A</Value>
    </Document_x0020_Category>
    <New_x0020_Project_x0020_Name xmlns="a285bffa-3e82-456b-9c8d-902356072ba9">385</New_x0020_Project_x0020_Na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2D71890FA0F4D832F643507DEC271" ma:contentTypeVersion="20" ma:contentTypeDescription="Create a new document." ma:contentTypeScope="" ma:versionID="72406ee00e51fc6b5fe329ce9af64a77">
  <xsd:schema xmlns:xsd="http://www.w3.org/2001/XMLSchema" xmlns:xs="http://www.w3.org/2001/XMLSchema" xmlns:p="http://schemas.microsoft.com/office/2006/metadata/properties" xmlns:ns2="a285bffa-3e82-456b-9c8d-902356072ba9" xmlns:ns3="c000a10d-05d5-4f11-b19e-3d8494352b8d" targetNamespace="http://schemas.microsoft.com/office/2006/metadata/properties" ma:root="true" ma:fieldsID="83078d8037682f49b66976018b62fb2d" ns2:_="" ns3:_="">
    <xsd:import namespace="a285bffa-3e82-456b-9c8d-902356072ba9"/>
    <xsd:import namespace="c000a10d-05d5-4f11-b19e-3d8494352b8d"/>
    <xsd:element name="properties">
      <xsd:complexType>
        <xsd:sequence>
          <xsd:element name="documentManagement">
            <xsd:complexType>
              <xsd:all>
                <xsd:element ref="ns2:New_x0020_Project_x0020_Name"/>
                <xsd:element ref="ns3:Document_x0020_Category" minOccurs="0"/>
                <xsd:element ref="ns3:Document_x0020_Type"/>
                <xsd:element ref="ns3:Si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85bffa-3e82-456b-9c8d-902356072ba9" elementFormDefault="qualified">
    <xsd:import namespace="http://schemas.microsoft.com/office/2006/documentManagement/types"/>
    <xsd:import namespace="http://schemas.microsoft.com/office/infopath/2007/PartnerControls"/>
    <xsd:element name="New_x0020_Project_x0020_Name" ma:index="2" ma:displayName="Project Name" ma:description="Project Name" ma:list="{23fd4177-b742-4f9f-af2c-7a3c17ed0e55}" ma:internalName="New_x0020_Project_x0020_Name" ma:readOnly="false" ma:showField="Title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0a10d-05d5-4f11-b19e-3d8494352b8d" elementFormDefault="qualified">
    <xsd:import namespace="http://schemas.microsoft.com/office/2006/documentManagement/types"/>
    <xsd:import namespace="http://schemas.microsoft.com/office/infopath/2007/PartnerControls"/>
    <xsd:element name="Document_x0020_Category" ma:index="3" nillable="true" ma:displayName="Document Category" ma:description="Document Category" ma:internalName="Document_x0020_Category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[AP]AVATAR"/>
                    <xsd:enumeration value="[AP]AVATRA-ADM"/>
                    <xsd:enumeration value="[AP]B2B-ADM"/>
                    <xsd:enumeration value="[AP]BASIS-BW"/>
                    <xsd:enumeration value="[AP]BASIS-SAP ECC5"/>
                    <xsd:enumeration value="[AP]BI-Cognos"/>
                    <xsd:enumeration value="[AP]BI-Controller"/>
                    <xsd:enumeration value="[AP]BI-DataStage"/>
                    <xsd:enumeration value="[AP]BLUESKY-BM"/>
                    <xsd:enumeration value="[AP]BLUESKY-ER"/>
                    <xsd:enumeration value="[AP]BLUESKY-IM"/>
                    <xsd:enumeration value="[AP]BLUESKY-SA"/>
                    <xsd:enumeration value="[AP]BLUESKY-SM"/>
                    <xsd:enumeration value="[AP]BLUESKY-VM"/>
                    <xsd:enumeration value="[AP]CCM ADM"/>
                    <xsd:enumeration value="[AP]CCM DCRN"/>
                    <xsd:enumeration value="[AP]CCM ECO"/>
                    <xsd:enumeration value="[AP]CCM ECRN"/>
                    <xsd:enumeration value="[AP]CCM USR"/>
                    <xsd:enumeration value="[AP]CCM UTS"/>
                    <xsd:enumeration value="[AP]CMS-BDS/BYS"/>
                    <xsd:enumeration value="[AP]CMS-COA"/>
                    <xsd:enumeration value="[AP]CMS-EPS"/>
                    <xsd:enumeration value="[AP]CMS-PPS"/>
                    <xsd:enumeration value="[AP]CMS-WMS(for CASH)"/>
                    <xsd:enumeration value="[AP]Customer Ref Doc"/>
                    <xsd:enumeration value="[AP]EAI"/>
                    <xsd:enumeration value="[AP]EAI-ADM"/>
                    <xsd:enumeration value="[AP]EDI-ADM"/>
                    <xsd:enumeration value="[AP]EDI-CYCLONE"/>
                    <xsd:enumeration value="[AP]EDI-GENTRAN"/>
                    <xsd:enumeration value="[AP]EDI-SI"/>
                    <xsd:enumeration value="[AP]EDI-VAN"/>
                    <xsd:enumeration value="[AP]EDI-webMethods"/>
                    <xsd:enumeration value="[AP]ESOP"/>
                    <xsd:enumeration value="[AP]FAS"/>
                    <xsd:enumeration value="[AP]FAS/WAM"/>
                    <xsd:enumeration value="[AP]FAS/WAS-ADM"/>
                    <xsd:enumeration value="[AP]FP"/>
                    <xsd:enumeration value="[AP]FP-ADM"/>
                    <xsd:enumeration value="[AP]GDW"/>
                    <xsd:enumeration value="[AP]GPM"/>
                    <xsd:enumeration value="[AP]Green-LOG"/>
                    <xsd:enumeration value="[AP]Green-MFG"/>
                    <xsd:enumeration value="[AP]Green-FIN"/>
                    <xsd:enumeration value="[AP]Green-MES"/>
                    <xsd:enumeration value="[AP]HRMS ADM"/>
                    <xsd:enumeration value="[AP]HRMS AWF"/>
                    <xsd:enumeration value="[AP]HRMS BPM"/>
                    <xsd:enumeration value="[AP]HRMS CMP"/>
                    <xsd:enumeration value="[AP]HRMS CON"/>
                    <xsd:enumeration value="[AP]HRMS HAP"/>
                    <xsd:enumeration value="[AP]HRMS HOS"/>
                    <xsd:enumeration value="[AP]HRMS HRD"/>
                    <xsd:enumeration value="[AP]HRMS INF"/>
                    <xsd:enumeration value="[AP]HRMS LOT"/>
                    <xsd:enumeration value="[AP]HRMS PRD"/>
                    <xsd:enumeration value="[AP]HRMS STK"/>
                    <xsd:enumeration value="[AP]HRMS TGA"/>
                    <xsd:enumeration value="[AP]I2-DS"/>
                    <xsd:enumeration value="[AP]IMPC"/>
                    <xsd:enumeration value="[AP]IQDC"/>
                    <xsd:enumeration value="[AP]KM-ADM"/>
                    <xsd:enumeration value="[AP]KM-ITKM"/>
                    <xsd:enumeration value="[AP]KM-MFG KM"/>
                    <xsd:enumeration value="[AP]MOSS-ADM"/>
                    <xsd:enumeration value="[AP]NetWeaver"/>
                    <xsd:enumeration value="[AP]myService-BM"/>
                    <xsd:enumeration value="[AP]myService-ER"/>
                    <xsd:enumeration value="[AP]myService-IM"/>
                    <xsd:enumeration value="[AP]myService-SA"/>
                    <xsd:enumeration value="[AP]myService-SM"/>
                    <xsd:enumeration value="[AP]myService-VM"/>
                    <xsd:enumeration value="[AP]myService-BASIS"/>
                    <xsd:enumeration value="[AP]PDM ADM"/>
                    <xsd:enumeration value="[AP]PDM AGILE"/>
                    <xsd:enumeration value="[AP]PDM CIM"/>
                    <xsd:enumeration value="[AP]PDM Client Program"/>
                    <xsd:enumeration value="[AP]PDM CTO"/>
                    <xsd:enumeration value="[AP]PDM ECAD IF"/>
                    <xsd:enumeration value="[AP]PDM EDM"/>
                    <xsd:enumeration value="[AP]PDM GENERAL"/>
                    <xsd:enumeration value="[AP]PDM ME"/>
                    <xsd:enumeration value="[AP]PDM PCM"/>
                    <xsd:enumeration value="[AP]PDMERP IF"/>
                    <xsd:enumeration value="[AP]PPS-ADM"/>
                    <xsd:enumeration value="[AP]SAP-BA"/>
                    <xsd:enumeration value="[AP]SAP-BC"/>
                    <xsd:enumeration value="[AP]SAP-BOBI"/>
                    <xsd:enumeration value="[AP]SAP-BODS"/>
                    <xsd:enumeration value="[AP]SAP-BW"/>
                    <xsd:enumeration value="[AP]SAP-CO"/>
                    <xsd:enumeration value="[AP]SAP-CROSS"/>
                    <xsd:enumeration value="[AP]SAP-ECCS"/>
                    <xsd:enumeration value="[AP]SAP-ERP6.0"/>
                    <xsd:enumeration value="[AP]SAP-FI"/>
                    <xsd:enumeration value="[AP]SAP-GUI"/>
                    <xsd:enumeration value="[AP]SAP-IEB"/>
                    <xsd:enumeration value="[AP]SAP-MM"/>
                    <xsd:enumeration value="[AP]SAP-PP"/>
                    <xsd:enumeration value="[AP]SAP-SD"/>
                    <xsd:enumeration value="[AP]SAP-YE"/>
                    <xsd:enumeration value="[AP]SCP"/>
                    <xsd:enumeration value="[AP]SCP(history)"/>
                    <xsd:enumeration value="[AP]SCP(history)-ADM"/>
                    <xsd:enumeration value="[AP]SI-ADM"/>
                    <xsd:enumeration value="[AP]SSTF"/>
                    <xsd:enumeration value="[AP]Staging"/>
                    <xsd:enumeration value="[AP]Staging-ADM"/>
                    <xsd:enumeration value="[AP]TRITON"/>
                    <xsd:enumeration value="[AP]TRITON-ADM"/>
                    <xsd:enumeration value="[AP]VF"/>
                    <xsd:enumeration value="[AP]VF-ADM"/>
                    <xsd:enumeration value="[AP]WEB-SERVICES"/>
                    <xsd:enumeration value="[AP]WEPP"/>
                    <xsd:enumeration value="[AP]WEPP-ADM"/>
                    <xsd:enumeration value="[AP]WIS"/>
                    <xsd:enumeration value="[AP]WIS-ADM"/>
                    <xsd:enumeration value="[AP]WOMS"/>
                    <xsd:enumeration value="[AP]WOMS-ADM"/>
                    <xsd:enumeration value="[AP]XML"/>
                    <xsd:enumeration value="[CC]CC Operation(General)"/>
                    <xsd:enumeration value="[CIM]LCS"/>
                    <xsd:enumeration value="[CIM]Legacy MIC"/>
                    <xsd:enumeration value="[CIM]Legacy SFCS"/>
                    <xsd:enumeration value="[CIM]LMS"/>
                    <xsd:enumeration value="[CIM]P2L"/>
                    <xsd:enumeration value="[CIM]RFID"/>
                    <xsd:enumeration value="[CIM]SCT"/>
                    <xsd:enumeration value="[CIM]CIM-ADM"/>
                    <xsd:enumeration value="[CIM]SFCS-COMMON"/>
                    <xsd:enumeration value="[CIM]SFCS-KB"/>
                    <xsd:enumeration value="[CIM]SFCS-MA"/>
                    <xsd:enumeration value="[CIM]SFCS-MI"/>
                    <xsd:enumeration value="[CIM]SFCS-SM"/>
                    <xsd:enumeration value="[CIM]SFCS-WCS"/>
                    <xsd:enumeration value="[CIM] WMS"/>
                    <xsd:enumeration value="[DC]AD"/>
                    <xsd:enumeration value="[DC]ANTIVIRUS"/>
                    <xsd:enumeration value="N/A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4" ma:displayName="Document Type" ma:description="Document Type" ma:format="Dropdown" ma:internalName="Document_x0020_Type">
      <xsd:simpleType>
        <xsd:restriction base="dms:Choice">
          <xsd:enumeration value="Action Item"/>
          <xsd:enumeration value="Announcement"/>
          <xsd:enumeration value="Assessment"/>
          <xsd:enumeration value="BA"/>
          <xsd:enumeration value="CC Operation Management Report"/>
          <xsd:enumeration value="Change Request"/>
          <xsd:enumeration value="Cut-Over Plan"/>
          <xsd:enumeration value="Discussion"/>
          <xsd:enumeration value="EDI MIG"/>
          <xsd:enumeration value="Event Reporting"/>
          <xsd:enumeration value="Excuting Report/Log (Daily/Summary)"/>
          <xsd:enumeration value="FAQ"/>
          <xsd:enumeration value="Form Template"/>
          <xsd:enumeration value="Handover Management Material"/>
          <xsd:enumeration value="Handover Training"/>
          <xsd:enumeration value="Incident Report"/>
          <xsd:enumeration value="Installation guide"/>
          <xsd:enumeration value="Issue &amp; Problem"/>
          <xsd:enumeration value="Labeling Spec"/>
          <xsd:enumeration value="Layout Drawing"/>
          <xsd:enumeration value="Lesson Learned"/>
          <xsd:enumeration value="Meeting Minutes"/>
          <xsd:enumeration value="Migration Document"/>
          <xsd:enumeration value="Operation guide"/>
          <xsd:enumeration value="Order Scenarios"/>
          <xsd:enumeration value="P.S.P.G."/>
          <xsd:enumeration value="Plan"/>
          <xsd:enumeration value="Pre-SA"/>
          <xsd:enumeration value="Presentation"/>
          <xsd:enumeration value="Process Blueprint"/>
          <xsd:enumeration value="Project Plan"/>
          <xsd:enumeration value="Proposal"/>
          <xsd:enumeration value="Q&amp;A"/>
          <xsd:enumeration value="Reference"/>
          <xsd:enumeration value="RFQ/RFI"/>
          <xsd:enumeration value="SA"/>
          <xsd:enumeration value="SAP-FN"/>
          <xsd:enumeration value="SAP-TE"/>
          <xsd:enumeration value="SAP-UT"/>
          <xsd:enumeration value="SAP-TTT"/>
          <xsd:enumeration value="SD"/>
          <xsd:enumeration value="SOP"/>
          <xsd:enumeration value="Spec."/>
          <xsd:enumeration value="Status Report"/>
          <xsd:enumeration value="Study Guide"/>
          <xsd:enumeration value="System Architecture"/>
          <xsd:enumeration value="System Base information"/>
          <xsd:enumeration value="System configuration"/>
          <xsd:enumeration value="System Function Flow"/>
          <xsd:enumeration value="System Information Flow"/>
          <xsd:enumeration value="Task of Enhancement"/>
          <xsd:enumeration value="Test Plan/Records"/>
          <xsd:enumeration value="Trobleshooting guide"/>
          <xsd:enumeration value="User Guide"/>
          <xsd:enumeration value="User Requirement"/>
        </xsd:restriction>
      </xsd:simpleType>
    </xsd:element>
    <xsd:element name="Site" ma:index="5" nillable="true" ma:displayName="Site" ma:description="Site" ma:internalName="Sit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WW"/>
                    <xsd:enumeration value="WHQ-ML10"/>
                    <xsd:enumeration value="WHQ-MLL0"/>
                    <xsd:enumeration value="WHC"/>
                    <xsd:enumeration value="WNH"/>
                    <xsd:enumeration value="WIH"/>
                    <xsd:enumeration value="WZS"/>
                    <xsd:enumeration value="WKS"/>
                    <xsd:enumeration value="WPH"/>
                    <xsd:enumeration value="WMX"/>
                    <xsd:enumeration value="WCZ"/>
                    <xsd:enumeration value="WTX"/>
                    <xsd:enumeration value="WSE"/>
                    <xsd:enumeration value="WJP"/>
                    <xsd:enumeration value="WIN"/>
                    <xsd:enumeration value="WMKS"/>
                    <xsd:enumeration value="ATZS"/>
                    <xsd:enumeration value="WITX"/>
                    <xsd:enumeration value="WVS"/>
                    <xsd:enumeration value="WSG"/>
                    <xsd:enumeration value="GSDC"/>
                    <xsd:enumeration value="WCD"/>
                    <xsd:enumeration value="WCQ"/>
                    <xsd:enumeration value="WTZ"/>
                    <xsd:enumeration value="WOK"/>
                    <xsd:enumeration value="WYHQ"/>
                    <xsd:enumeration value="WMY"/>
                    <xsd:enumeration value="WBR"/>
                    <xsd:enumeration value="WSMX"/>
                    <xsd:enumeration value="WSCO"/>
                    <xsd:enumeration value="WSCQ"/>
                    <xsd:enumeration value="WCKS"/>
                    <xsd:enumeration value="WEMY"/>
                    <xsd:enumeration value="WCCN"/>
                    <xsd:enumeration value="WCLX"/>
                    <xsd:enumeration value="WYHK"/>
                    <xsd:enumeration value="WYKS"/>
                    <xsd:enumeration value="WRKS"/>
                    <xsd:enumeration value="AGI"/>
                    <xsd:enumeration value="ISL"/>
                    <xsd:enumeration value="WHK"/>
                    <xsd:enumeration value="WSCZ"/>
                    <xsd:enumeration value="WCH"/>
                    <xsd:enumeration value="WQD"/>
                    <xsd:enumeration value="WSH"/>
                    <xsd:enumeration value="WAM"/>
                    <xsd:enumeration value="WGTX"/>
                    <xsd:enumeration value="WYJP"/>
                    <xsd:enumeration value="WKA"/>
                    <xsd:enumeration value="WOSH"/>
                    <xsd:enumeration value="WWC"/>
                    <xsd:enumeration value="WFQ"/>
                    <xsd:enumeration value="WSMY"/>
                    <xsd:enumeration value="WEHK"/>
                    <xsd:enumeration value="WEHQ"/>
                    <xsd:enumeration value="WSSG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1D3F34-9697-4F45-AC79-D87C5E6391B0}">
  <ds:schemaRefs>
    <ds:schemaRef ds:uri="c000a10d-05d5-4f11-b19e-3d8494352b8d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a285bffa-3e82-456b-9c8d-902356072ba9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D3E4BF0-5A5D-419E-8B66-4D252D3306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2AA36F-CC71-4F34-ACF5-AFE016C292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85bffa-3e82-456b-9c8d-902356072ba9"/>
    <ds:schemaRef ds:uri="c000a10d-05d5-4f11-b19e-3d8494352b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416</Words>
  <Application>Microsoft Office PowerPoint</Application>
  <PresentationFormat>如螢幕大小 (4:3)</PresentationFormat>
  <Paragraphs>92</Paragraphs>
  <Slides>16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4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微軟正黑體</vt:lpstr>
      <vt:lpstr>Arial</vt:lpstr>
      <vt:lpstr>Trebuchet MS</vt:lpstr>
      <vt:lpstr>Wingdings</vt:lpstr>
      <vt:lpstr>Default Design</vt:lpstr>
      <vt:lpstr>WIV008 template-0120</vt:lpstr>
      <vt:lpstr>1_WIV008 template-0120</vt:lpstr>
      <vt:lpstr>2_WIV008 template-0120</vt:lpstr>
      <vt:lpstr>think-cell Slide</vt:lpstr>
      <vt:lpstr>PowerPoint 簡報</vt:lpstr>
      <vt:lpstr>準備環境</vt:lpstr>
      <vt:lpstr>準備環境 - GIT</vt:lpstr>
      <vt:lpstr>準備環境 – GIT安裝</vt:lpstr>
      <vt:lpstr>準備環境 – GIT安裝</vt:lpstr>
      <vt:lpstr>準備環境 – Git驗證</vt:lpstr>
      <vt:lpstr>準備環境 – Gitlab驗證</vt:lpstr>
      <vt:lpstr>準備環境 – Gitlab驗證2</vt:lpstr>
      <vt:lpstr>準備環境 – Gitlab驗證3</vt:lpstr>
      <vt:lpstr>準備環境 – Gitlab驗證4</vt:lpstr>
      <vt:lpstr>準備環境 – Gitlab驗證5</vt:lpstr>
      <vt:lpstr>準備環境 – Gitlab驗證6</vt:lpstr>
      <vt:lpstr>Trouble Shooting - 1</vt:lpstr>
      <vt:lpstr>Trouble Shooting - 2</vt:lpstr>
      <vt:lpstr>Trouble Shooting - 3</vt:lpstr>
      <vt:lpstr>Trouble Shooting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李宗勳</dc:creator>
  <cp:lastModifiedBy>李宗勳</cp:lastModifiedBy>
  <cp:revision>29</cp:revision>
  <dcterms:created xsi:type="dcterms:W3CDTF">2019-08-27T11:41:03Z</dcterms:created>
  <dcterms:modified xsi:type="dcterms:W3CDTF">2019-09-06T02:36:02Z</dcterms:modified>
</cp:coreProperties>
</file>