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486" r:id="rId3"/>
    <p:sldId id="501" r:id="rId4"/>
    <p:sldId id="473" r:id="rId5"/>
    <p:sldId id="477" r:id="rId6"/>
    <p:sldId id="483" r:id="rId7"/>
    <p:sldId id="479" r:id="rId8"/>
    <p:sldId id="481" r:id="rId9"/>
    <p:sldId id="468" r:id="rId10"/>
    <p:sldId id="493" r:id="rId11"/>
    <p:sldId id="464" r:id="rId12"/>
    <p:sldId id="489" r:id="rId13"/>
    <p:sldId id="507" r:id="rId14"/>
    <p:sldId id="484" r:id="rId15"/>
    <p:sldId id="490" r:id="rId16"/>
    <p:sldId id="491" r:id="rId17"/>
    <p:sldId id="492" r:id="rId18"/>
    <p:sldId id="504" r:id="rId19"/>
    <p:sldId id="505" r:id="rId20"/>
    <p:sldId id="506" r:id="rId21"/>
    <p:sldId id="494" r:id="rId22"/>
    <p:sldId id="487" r:id="rId23"/>
    <p:sldId id="503" r:id="rId24"/>
    <p:sldId id="475" r:id="rId25"/>
    <p:sldId id="482" r:id="rId26"/>
    <p:sldId id="495" r:id="rId27"/>
    <p:sldId id="496" r:id="rId28"/>
    <p:sldId id="498" r:id="rId29"/>
    <p:sldId id="499" r:id="rId30"/>
    <p:sldId id="500" r:id="rId31"/>
    <p:sldId id="488" r:id="rId32"/>
    <p:sldId id="463" r:id="rId33"/>
    <p:sldId id="497" r:id="rId34"/>
    <p:sldId id="344" r:id="rId35"/>
    <p:sldId id="502" r:id="rId36"/>
    <p:sldId id="480" r:id="rId37"/>
  </p:sldIdLst>
  <p:sldSz cx="9906000" cy="6858000" type="A4"/>
  <p:notesSz cx="6746875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00"/>
    <a:srgbClr val="FF0000"/>
    <a:srgbClr val="FF0066"/>
    <a:srgbClr val="3333CC"/>
    <a:srgbClr val="00506E"/>
    <a:srgbClr val="FF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3827" autoAdjust="0"/>
  </p:normalViewPr>
  <p:slideViewPr>
    <p:cSldViewPr snapToGrid="0">
      <p:cViewPr varScale="1">
        <p:scale>
          <a:sx n="63" d="100"/>
          <a:sy n="63" d="100"/>
        </p:scale>
        <p:origin x="696" y="48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353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4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74188"/>
            <a:ext cx="29241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5C9FDE9-E907-4AED-A4BA-5DFEC06782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13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41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1113" y="0"/>
            <a:ext cx="29241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782BE7-4262-4F2D-9E2F-C35F785DEDC1}" type="datetimeFigureOut">
              <a:rPr lang="zh-TW" altLang="en-US"/>
              <a:pPr>
                <a:defRPr/>
              </a:pPr>
              <a:t>2015/12/23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739775"/>
            <a:ext cx="5343525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4688" y="4687888"/>
            <a:ext cx="5397500" cy="4440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24175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1113" y="9372600"/>
            <a:ext cx="2924175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5DC1195-0536-4372-B38C-DA974B205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E386DDBD-58F6-4FF6-9936-CC78A232B87E}" type="slidenum">
              <a:rPr lang="zh-TW" altLang="en-US" sz="1200" smtClean="0"/>
              <a:pPr eaLnBrk="1" hangingPunct="1"/>
              <a:t>1</a:t>
            </a:fld>
            <a:endParaRPr lang="en-US" altLang="zh-TW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5175"/>
            <a:ext cx="5308600" cy="3676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4670425"/>
            <a:ext cx="4933950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I am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6 lesson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for essential 3 by me for spring by Chandra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胡成禹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</a:t>
            </a:r>
            <a:r>
              <a:rPr lang="zh-CN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譚明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 (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 &amp;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Heaven &amp; Robotle</a:t>
            </a:r>
            <a:endParaRPr lang="en-US" altLang="zh-TW" dirty="0" smtClean="0"/>
          </a:p>
          <a:p>
            <a:pPr eaLnBrk="1" hangingPunct="1">
              <a:spcBef>
                <a:spcPct val="0"/>
              </a:spcBef>
            </a:pPr>
            <a:r>
              <a:rPr lang="zh-TW" altLang="en-US" dirty="0" smtClean="0"/>
              <a:t>詢問</a:t>
            </a:r>
            <a:r>
              <a:rPr lang="en-US" altLang="zh-TW" dirty="0" smtClean="0"/>
              <a:t>5</a:t>
            </a:r>
            <a:r>
              <a:rPr lang="zh-TW" altLang="en-US" dirty="0" smtClean="0"/>
              <a:t>人 學過 用過 </a:t>
            </a:r>
            <a:r>
              <a:rPr lang="en-US" altLang="zh-TW" dirty="0" smtClean="0"/>
              <a:t>Java?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58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相信各位聽完前面的介紹對於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環境部分應該有一些基礎的了解 不知道有沒有甚麼問題</a:t>
            </a:r>
            <a:endParaRPr lang="en-US" altLang="zh-TW" dirty="0" smtClean="0"/>
          </a:p>
          <a:p>
            <a:r>
              <a:rPr lang="zh-TW" altLang="en-US" dirty="0" smtClean="0"/>
              <a:t>沒有的話 下面就讓大家看一些簡單</a:t>
            </a:r>
            <a:r>
              <a:rPr lang="en-US" altLang="zh-TW" dirty="0" smtClean="0"/>
              <a:t>sample code</a:t>
            </a:r>
            <a:r>
              <a:rPr lang="zh-TW" altLang="en-US" dirty="0" smtClean="0"/>
              <a:t>來直接介紹一些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語言上的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dirty="0" smtClean="0"/>
              <a:t>下面會用一些</a:t>
            </a:r>
            <a:r>
              <a:rPr lang="en-US" altLang="zh-TW" dirty="0" smtClean="0"/>
              <a:t>Star War</a:t>
            </a:r>
            <a:r>
              <a:rPr lang="zh-TW" altLang="en-US" dirty="0" smtClean="0"/>
              <a:t>的人物來輔助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82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的世界每一隻程式都是一個</a:t>
            </a:r>
            <a:r>
              <a:rPr lang="en-US" altLang="zh-TW" dirty="0" smtClean="0"/>
              <a:t>class, </a:t>
            </a:r>
            <a:r>
              <a:rPr lang="zh-TW" altLang="en-US" dirty="0" smtClean="0"/>
              <a:t>也就是一張藍圖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你設計好物件可以讓人依照你設計圖來複製使用</a:t>
            </a:r>
            <a:endParaRPr lang="en-US" altLang="zh-TW" dirty="0" smtClean="0"/>
          </a:p>
          <a:p>
            <a:r>
              <a:rPr lang="zh-TW" altLang="en-US" dirty="0" smtClean="0"/>
              <a:t>接下來讓我們想像我們在設計一個機器人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class, </a:t>
            </a:r>
            <a:r>
              <a:rPr lang="zh-TW" altLang="en-US" baseline="0" dirty="0" smtClean="0"/>
              <a:t>在規劃他的設計藍圖</a:t>
            </a:r>
            <a:r>
              <a:rPr lang="en-US" altLang="zh-TW" baseline="0" dirty="0" smtClean="0"/>
              <a:t>…</a:t>
            </a:r>
          </a:p>
          <a:p>
            <a:r>
              <a:rPr lang="zh-TW" altLang="en-US" baseline="0" dirty="0" smtClean="0"/>
              <a:t>首先先看到這一張藍圖所在的路徑位置 是放在根目錄下</a:t>
            </a:r>
            <a:r>
              <a:rPr lang="en-US" altLang="zh-TW" baseline="0" dirty="0" smtClean="0"/>
              <a:t>…..</a:t>
            </a:r>
          </a:p>
          <a:p>
            <a:r>
              <a:rPr lang="en-US" altLang="zh-TW" baseline="0" dirty="0" smtClean="0"/>
              <a:t>Package</a:t>
            </a:r>
          </a:p>
          <a:p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與修飾子</a:t>
            </a:r>
            <a:endParaRPr lang="en-US" altLang="zh-TW" baseline="0" dirty="0" smtClean="0"/>
          </a:p>
          <a:p>
            <a:r>
              <a:rPr lang="zh-TW" altLang="en-US" baseline="0" dirty="0" smtClean="0"/>
              <a:t>公開屬性</a:t>
            </a:r>
            <a:endParaRPr lang="en-US" altLang="zh-TW" baseline="0" dirty="0" smtClean="0"/>
          </a:p>
          <a:p>
            <a:r>
              <a:rPr lang="zh-TW" altLang="en-US" baseline="0" dirty="0" smtClean="0"/>
              <a:t>私有屬性 不可以讓其他人存取 但是提供了一個查詢的方法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另外兩個修飾子是 </a:t>
            </a:r>
            <a:r>
              <a:rPr lang="en-US" altLang="zh-TW" dirty="0" smtClean="0"/>
              <a:t>default (</a:t>
            </a:r>
            <a:r>
              <a:rPr lang="zh-TW" altLang="en-US" dirty="0" smtClean="0"/>
              <a:t>同一個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protected ( sub-class)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7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接著是藍圖的下半部分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一個私有屬性 薪水 不公開</a:t>
            </a:r>
            <a:endParaRPr lang="en-US" altLang="zh-TW" dirty="0" smtClean="0"/>
          </a:p>
          <a:p>
            <a:r>
              <a:rPr lang="zh-TW" altLang="en-US" dirty="0" smtClean="0"/>
              <a:t>提供查詢根設定的方法</a:t>
            </a:r>
            <a:endParaRPr lang="en-US" altLang="zh-TW" dirty="0" smtClean="0"/>
          </a:p>
          <a:p>
            <a:r>
              <a:rPr lang="zh-TW" altLang="en-US" dirty="0" smtClean="0"/>
              <a:t>但是薪水可以被修改 這實在是太危險了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97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另一張藍圖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兩個</a:t>
            </a:r>
            <a:r>
              <a:rPr lang="zh-TW" altLang="en-US" dirty="0" smtClean="0"/>
              <a:t>私有</a:t>
            </a:r>
            <a:r>
              <a:rPr lang="zh-TW" altLang="en-US" dirty="0" smtClean="0"/>
              <a:t>屬性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6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接下來我們來看</a:t>
            </a:r>
            <a:r>
              <a:rPr lang="en-US" altLang="zh-TW" dirty="0" smtClean="0"/>
              <a:t>Bar2</a:t>
            </a:r>
            <a:r>
              <a:rPr lang="zh-TW" altLang="en-US" dirty="0" smtClean="0"/>
              <a:t>還有甚麼東西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特別</a:t>
            </a:r>
            <a:r>
              <a:rPr lang="zh-TW" altLang="en-US" dirty="0" smtClean="0"/>
              <a:t>的是他帶有一個所謂靜態屬性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接來我們看一個複製藍圖的例子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另一張藍圖</a:t>
            </a:r>
            <a:r>
              <a:rPr lang="en-US" altLang="zh-TW" dirty="0" smtClean="0"/>
              <a:t>…Bar3</a:t>
            </a:r>
            <a:r>
              <a:rPr lang="en-US" altLang="zh-TW" baseline="0" dirty="0" smtClean="0"/>
              <a:t> nickname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playboy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特別的是他有一個</a:t>
            </a:r>
            <a:r>
              <a:rPr lang="en-US" altLang="zh-TW" baseline="0" dirty="0" smtClean="0"/>
              <a:t>main function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73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9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Skywalker</a:t>
            </a:r>
            <a:r>
              <a:rPr lang="zh-TW" altLang="en-US" dirty="0" smtClean="0"/>
              <a:t>這是一個在</a:t>
            </a:r>
            <a:r>
              <a:rPr lang="en-US" altLang="zh-TW" dirty="0" smtClean="0"/>
              <a:t>essential1.hero</a:t>
            </a:r>
            <a:r>
              <a:rPr lang="zh-TW" altLang="en-US" dirty="0" smtClean="0"/>
              <a:t>下的藍圖</a:t>
            </a:r>
            <a:endParaRPr lang="en-US" altLang="zh-TW" dirty="0" smtClean="0"/>
          </a:p>
          <a:p>
            <a:r>
              <a:rPr lang="zh-TW" altLang="en-US" dirty="0" smtClean="0"/>
              <a:t>他裡面使用了</a:t>
            </a:r>
            <a:r>
              <a:rPr lang="en-US" altLang="zh-TW" dirty="0" smtClean="0"/>
              <a:t>essential1.foo</a:t>
            </a:r>
            <a:r>
              <a:rPr lang="en-US" altLang="zh-TW" baseline="0" dirty="0" smtClean="0"/>
              <a:t> package</a:t>
            </a:r>
            <a:r>
              <a:rPr lang="zh-TW" altLang="en-US" baseline="0" dirty="0" smtClean="0"/>
              <a:t>中的藍圖</a:t>
            </a:r>
            <a:endParaRPr lang="en-US" altLang="zh-TW" dirty="0" smtClean="0"/>
          </a:p>
          <a:p>
            <a:r>
              <a:rPr lang="zh-TW" altLang="en-US" dirty="0" smtClean="0"/>
              <a:t>只要</a:t>
            </a:r>
            <a:r>
              <a:rPr lang="en-US" altLang="zh-TW" dirty="0" err="1" smtClean="0"/>
              <a:t>classpth</a:t>
            </a:r>
            <a:r>
              <a:rPr lang="zh-TW" altLang="en-US" dirty="0" smtClean="0"/>
              <a:t>設得</a:t>
            </a:r>
            <a:r>
              <a:rPr lang="en-US" altLang="zh-TW" dirty="0" smtClean="0"/>
              <a:t>OK, </a:t>
            </a:r>
            <a:r>
              <a:rPr lang="zh-TW" altLang="en-US" dirty="0" smtClean="0"/>
              <a:t>運行的時候不會有問題</a:t>
            </a:r>
            <a:endParaRPr lang="en-US" altLang="zh-TW" dirty="0" smtClean="0"/>
          </a:p>
          <a:p>
            <a:r>
              <a:rPr lang="zh-TW" altLang="en-US" dirty="0" smtClean="0"/>
              <a:t>這裡有一個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他的目的只是為了少寫點子</a:t>
            </a:r>
            <a:endParaRPr lang="en-US" altLang="zh-TW" dirty="0" smtClean="0"/>
          </a:p>
          <a:p>
            <a:r>
              <a:rPr lang="zh-TW" altLang="en-US" dirty="0" smtClean="0"/>
              <a:t>接著我們來看這個</a:t>
            </a:r>
            <a:r>
              <a:rPr lang="en-US" altLang="zh-TW" dirty="0" smtClean="0"/>
              <a:t>main method</a:t>
            </a:r>
          </a:p>
          <a:p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先忽略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為什麼被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掉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52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62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的世界的資料可以粗分兩種類型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0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這是一個基礎課堂 希望大家認真快樂上課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120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簡單的用一下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的記憶體分配圖說明這兩種資料在記憶體中的差別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06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接下來介紹兩個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306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25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r>
              <a:rPr lang="zh-TW" altLang="en-US" dirty="0" smtClean="0"/>
              <a:t>的管理與命名</a:t>
            </a:r>
            <a:endParaRPr lang="en-US" altLang="zh-TW" dirty="0" smtClean="0"/>
          </a:p>
          <a:p>
            <a:r>
              <a:rPr lang="zh-TW" altLang="en-US" dirty="0" smtClean="0"/>
              <a:t>給予適當的修飾子來做物件封裝來杜絕意外耦合的機會</a:t>
            </a:r>
            <a:endParaRPr lang="en-US" altLang="zh-TW" dirty="0" smtClean="0"/>
          </a:p>
          <a:p>
            <a:r>
              <a:rPr lang="zh-TW" altLang="en-US" dirty="0" smtClean="0"/>
              <a:t>如果沒有想要別人要不要用 可以先設為</a:t>
            </a:r>
            <a:r>
              <a:rPr lang="en-US" altLang="zh-TW" dirty="0" smtClean="0"/>
              <a:t>private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6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7432-2D99-4B41-B9D0-71E9410CAAE4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76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482" y="762365"/>
            <a:ext cx="4811833" cy="3655920"/>
          </a:xfrm>
          <a:ln/>
        </p:spPr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40" y="4725105"/>
            <a:ext cx="4953273" cy="441836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18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首先先進入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的世界的必要條件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一定會安裝</a:t>
            </a:r>
            <a:r>
              <a:rPr lang="en-US" altLang="zh-TW" dirty="0" smtClean="0"/>
              <a:t>JDK, JRE…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66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首先先進入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的世界的必要條件 你要有一個叫做</a:t>
            </a:r>
            <a:r>
              <a:rPr lang="en-US" altLang="zh-TW" dirty="0" smtClean="0"/>
              <a:t>Java</a:t>
            </a:r>
            <a:r>
              <a:rPr lang="en-US" altLang="zh-TW" baseline="0" dirty="0" smtClean="0"/>
              <a:t> Virtual Machine (JVM)</a:t>
            </a:r>
            <a:r>
              <a:rPr lang="zh-TW" altLang="en-US" baseline="0" dirty="0" smtClean="0"/>
              <a:t>的東西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要有</a:t>
            </a:r>
            <a:r>
              <a:rPr lang="en-US" altLang="zh-TW" dirty="0" smtClean="0"/>
              <a:t>JVM</a:t>
            </a:r>
            <a:r>
              <a:rPr lang="zh-TW" altLang="en-US" dirty="0" smtClean="0"/>
              <a:t> 一定會安裝</a:t>
            </a:r>
            <a:r>
              <a:rPr lang="en-US" altLang="zh-TW" dirty="0" smtClean="0"/>
              <a:t>JDK, JRE…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2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 有了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的環境之後 我們來看看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是怎麼運行的</a:t>
            </a:r>
            <a:r>
              <a:rPr lang="en-US" altLang="zh-TW" dirty="0" smtClean="0"/>
              <a:t>..</a:t>
            </a:r>
          </a:p>
          <a:p>
            <a:r>
              <a:rPr lang="zh-TW" altLang="en-US" dirty="0" smtClean="0"/>
              <a:t>左邊的圖 首先你會有</a:t>
            </a:r>
            <a:r>
              <a:rPr lang="en-US" altLang="zh-TW" dirty="0" smtClean="0"/>
              <a:t>.java </a:t>
            </a:r>
            <a:r>
              <a:rPr lang="zh-TW" altLang="en-US" dirty="0" smtClean="0"/>
              <a:t>原始碼 接著被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編譯器編譯成</a:t>
            </a:r>
            <a:r>
              <a:rPr lang="en-US" altLang="zh-TW" dirty="0" smtClean="0"/>
              <a:t>.class</a:t>
            </a:r>
            <a:r>
              <a:rPr lang="zh-TW" altLang="en-US" dirty="0" smtClean="0"/>
              <a:t>的位元碼</a:t>
            </a:r>
            <a:endParaRPr lang="en-US" altLang="zh-TW" dirty="0" smtClean="0"/>
          </a:p>
          <a:p>
            <a:r>
              <a:rPr lang="zh-TW" altLang="en-US" dirty="0" smtClean="0"/>
              <a:t>但是這個還是真正</a:t>
            </a:r>
            <a:r>
              <a:rPr lang="en-US" altLang="zh-TW" dirty="0" smtClean="0"/>
              <a:t>OS</a:t>
            </a:r>
            <a:r>
              <a:rPr lang="zh-TW" altLang="en-US" dirty="0" smtClean="0"/>
              <a:t>可以執行的檔案 透</a:t>
            </a:r>
            <a:r>
              <a:rPr lang="en-US" altLang="zh-TW" dirty="0" smtClean="0"/>
              <a:t>JVM</a:t>
            </a:r>
            <a:r>
              <a:rPr lang="zh-TW" altLang="en-US" dirty="0" smtClean="0"/>
              <a:t>幫你再轉換成該平台可以直接執行的機器語言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smtClean="0"/>
              <a:t>JVM</a:t>
            </a:r>
            <a:r>
              <a:rPr lang="zh-TW" altLang="en-US" dirty="0" smtClean="0"/>
              <a:t>有</a:t>
            </a:r>
            <a:r>
              <a:rPr lang="en-US" altLang="zh-TW" dirty="0" smtClean="0"/>
              <a:t>win/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/mac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r>
              <a:rPr lang="zh-TW" altLang="en-US" dirty="0" smtClean="0"/>
              <a:t>右邊是我們看看在</a:t>
            </a:r>
            <a:r>
              <a:rPr lang="en-US" altLang="zh-TW" dirty="0" err="1" smtClean="0"/>
              <a:t>jvm</a:t>
            </a:r>
            <a:r>
              <a:rPr lang="zh-TW" altLang="en-US" dirty="0" smtClean="0"/>
              <a:t>運行中的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JSON, web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, bean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 在運行的時候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那一些</a:t>
            </a:r>
            <a:r>
              <a:rPr lang="en-US" altLang="zh-TW" dirty="0" smtClean="0"/>
              <a:t>custom</a:t>
            </a:r>
            <a:r>
              <a:rPr lang="en-US" altLang="zh-TW" baseline="0" dirty="0" smtClean="0"/>
              <a:t> lib</a:t>
            </a:r>
            <a:r>
              <a:rPr lang="zh-TW" altLang="en-US" baseline="0" dirty="0" smtClean="0"/>
              <a:t>是怎麼被</a:t>
            </a:r>
            <a:r>
              <a:rPr lang="en-US" altLang="zh-TW" baseline="0" dirty="0" smtClean="0"/>
              <a:t>JVM</a:t>
            </a:r>
            <a:r>
              <a:rPr lang="zh-TW" altLang="en-US" baseline="0" dirty="0" smtClean="0"/>
              <a:t>知道的呢</a:t>
            </a:r>
            <a:endParaRPr lang="en-US" altLang="zh-TW" baseline="0" dirty="0" smtClean="0"/>
          </a:p>
          <a:p>
            <a:r>
              <a:rPr lang="zh-TW" altLang="en-US" dirty="0" smtClean="0"/>
              <a:t>必須要在執行的時候把相關的</a:t>
            </a:r>
            <a:r>
              <a:rPr lang="en-US" altLang="zh-TW" dirty="0" smtClean="0"/>
              <a:t>jar</a:t>
            </a:r>
            <a:r>
              <a:rPr lang="zh-TW" altLang="en-US" dirty="0" smtClean="0"/>
              <a:t>設定在</a:t>
            </a:r>
            <a:r>
              <a:rPr lang="en-US" altLang="zh-TW" dirty="0" err="1" smtClean="0"/>
              <a:t>classpath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 smtClean="0"/>
              <a:t>程式規模越</a:t>
            </a:r>
            <a:r>
              <a:rPr lang="zh-TW" altLang="en-US" dirty="0" smtClean="0"/>
              <a:t>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引用的套件越多的時候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Classpath</a:t>
            </a:r>
            <a:r>
              <a:rPr lang="zh-TW" altLang="en-US" dirty="0" smtClean="0"/>
              <a:t>的管理就會是一個議題</a:t>
            </a:r>
            <a:endParaRPr lang="en-US" altLang="zh-TW" dirty="0" smtClean="0"/>
          </a:p>
          <a:p>
            <a:r>
              <a:rPr lang="zh-TW" altLang="en-US" dirty="0" smtClean="0"/>
              <a:t>如果沒有一個好的管理工作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你的</a:t>
            </a:r>
            <a:r>
              <a:rPr lang="en-US" altLang="zh-TW" dirty="0" err="1" smtClean="0"/>
              <a:t>classpath</a:t>
            </a:r>
            <a:r>
              <a:rPr lang="zh-TW" altLang="en-US" dirty="0" smtClean="0"/>
              <a:t>可能就像這個背景</a:t>
            </a:r>
            <a:r>
              <a:rPr lang="zh-TW" altLang="en-US" dirty="0" smtClean="0"/>
              <a:t>一樣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小心會走山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82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en-US" altLang="zh-TW" dirty="0" err="1" smtClean="0"/>
              <a:t>classpath</a:t>
            </a:r>
            <a:r>
              <a:rPr lang="zh-TW" altLang="en-US" dirty="0" smtClean="0"/>
              <a:t>沒有設定好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7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另外一個要提醒的是 檢查目前運行的版本是一件很重要的事</a:t>
            </a:r>
            <a:endParaRPr lang="en-US" altLang="zh-TW" dirty="0" smtClean="0"/>
          </a:p>
          <a:p>
            <a:r>
              <a:rPr lang="zh-TW" altLang="en-US" dirty="0" smtClean="0"/>
              <a:t>你可能會遇到一台機器上面裝了很多不同的</a:t>
            </a:r>
            <a:r>
              <a:rPr lang="en-US" altLang="zh-TW" dirty="0" smtClean="0"/>
              <a:t>JDK,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/>
              <a:t>JRE</a:t>
            </a:r>
          </a:p>
          <a:p>
            <a:r>
              <a:rPr lang="zh-TW" altLang="en-US" baseline="0" dirty="0" smtClean="0"/>
              <a:t>環境變數的第一位</a:t>
            </a:r>
            <a:r>
              <a:rPr lang="en-US" altLang="zh-TW" baseline="0" dirty="0" smtClean="0"/>
              <a:t>, JAVA_HOME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但是萬一不幸發生一定要兩個版本在同一個環境下的時候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我們舉一個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4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這一頁是</a:t>
            </a:r>
            <a:r>
              <a:rPr lang="zh-TW" altLang="en-US" dirty="0" smtClean="0"/>
              <a:t>想跟大家分享 進入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的世界之後 勤翻</a:t>
            </a:r>
            <a:r>
              <a:rPr lang="en-US" altLang="zh-TW" dirty="0" smtClean="0"/>
              <a:t>API doc</a:t>
            </a:r>
            <a:r>
              <a:rPr lang="zh-TW" altLang="en-US" dirty="0" smtClean="0"/>
              <a:t>一定是常常的行為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DC1195-0536-4372-B38C-DA974B205CEB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7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27496"/>
      </p:ext>
    </p:extLst>
  </p:cSld>
  <p:clrMapOvr>
    <a:masterClrMapping/>
  </p:clrMapOvr>
  <p:transition spd="med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933960"/>
      </p:ext>
    </p:extLst>
  </p:cSld>
  <p:clrMapOvr>
    <a:masterClrMapping/>
  </p:clrMapOvr>
  <p:transition spd="med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08108" y="203200"/>
            <a:ext cx="2197894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09268" y="203200"/>
            <a:ext cx="6433740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79488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3343" y="1222083"/>
            <a:ext cx="8053784" cy="5061674"/>
          </a:xfrm>
        </p:spPr>
        <p:txBody>
          <a:bodyPr/>
          <a:lstStyle>
            <a:lvl1pPr>
              <a:defRPr sz="2400">
                <a:latin typeface="Cambria" pitchFamily="18" charset="0"/>
              </a:defRPr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733419"/>
      </p:ext>
    </p:extLst>
  </p:cSld>
  <p:clrMapOvr>
    <a:masterClrMapping/>
  </p:clrMapOvr>
  <p:transition spd="med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252272"/>
      </p:ext>
    </p:extLst>
  </p:cSld>
  <p:clrMapOvr>
    <a:masterClrMapping/>
  </p:clrMapOvr>
  <p:transition spd="med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09268" y="1633538"/>
            <a:ext cx="431495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589325" y="1633538"/>
            <a:ext cx="431667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62007"/>
      </p:ext>
    </p:extLst>
  </p:cSld>
  <p:clrMapOvr>
    <a:masterClrMapping/>
  </p:clrMapOvr>
  <p:transition spd="med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49371"/>
      </p:ext>
    </p:extLst>
  </p:cSld>
  <p:clrMapOvr>
    <a:masterClrMapping/>
  </p:clrMapOvr>
  <p:transition spd="med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15698"/>
      </p:ext>
    </p:extLst>
  </p:cSld>
  <p:clrMapOvr>
    <a:masterClrMapping/>
  </p:clrMapOvr>
  <p:transition spd="med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11556"/>
      </p:ext>
    </p:extLst>
  </p:cSld>
  <p:clrMapOvr>
    <a:masterClrMapping/>
  </p:clrMapOvr>
  <p:transition spd="med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46306189"/>
      </p:ext>
    </p:extLst>
  </p:cSld>
  <p:clrMapOvr>
    <a:masterClrMapping/>
  </p:clrMapOvr>
  <p:transition spd="med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8008843"/>
      </p:ext>
    </p:extLst>
  </p:cSld>
  <p:clrMapOvr>
    <a:masterClrMapping/>
  </p:clrMapOvr>
  <p:transition spd="med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906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9268" y="203203"/>
            <a:ext cx="806410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3343" y="1606550"/>
            <a:ext cx="8053784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48" y="6426200"/>
            <a:ext cx="158220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7"/>
          <p:cNvSpPr>
            <a:spLocks noChangeArrowheads="1"/>
          </p:cNvSpPr>
          <p:nvPr/>
        </p:nvSpPr>
        <p:spPr bwMode="auto">
          <a:xfrm>
            <a:off x="213255" y="6448428"/>
            <a:ext cx="557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4A6003BE-C5FD-4382-9E20-8653CBE2DC0F}" type="slidenum">
              <a:rPr lang="zh-TW" altLang="en-US" sz="1200">
                <a:solidFill>
                  <a:srgbClr val="00506E"/>
                </a:solidFill>
                <a:latin typeface="Helvetica 55 Roman" pitchFamily="34" charset="0"/>
              </a:rPr>
              <a:pPr algn="ctr"/>
              <a:t>‹#›</a:t>
            </a:fld>
            <a:endParaRPr lang="en-US" altLang="zh-TW" sz="1200">
              <a:solidFill>
                <a:srgbClr val="00506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 dir="in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06E"/>
          </a:solidFill>
          <a:latin typeface="Calibri" pitchFamily="34" charset="0"/>
          <a:ea typeface="文鼎粗黑" pitchFamily="49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06E"/>
          </a:solidFill>
          <a:latin typeface="Calibri" pitchFamily="34" charset="0"/>
          <a:ea typeface="文鼎粗黑" pitchFamily="49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06E"/>
          </a:solidFill>
          <a:latin typeface="Calibri" pitchFamily="34" charset="0"/>
          <a:ea typeface="文鼎粗黑" pitchFamily="49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06E"/>
          </a:solidFill>
          <a:latin typeface="Calibri" pitchFamily="34" charset="0"/>
          <a:ea typeface="文鼎粗黑" pitchFamily="49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06E"/>
          </a:solidFill>
          <a:latin typeface="Calibri" pitchFamily="34" charset="0"/>
          <a:ea typeface="文鼎粗黑" pitchFamily="49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n"/>
        <a:defRPr sz="2800">
          <a:solidFill>
            <a:srgbClr val="00506E"/>
          </a:solidFill>
          <a:latin typeface="Arial" charset="0"/>
          <a:ea typeface="文鼎中黑" pitchFamily="49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文鼎中黑" pitchFamily="49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CC"/>
          </a:solidFill>
          <a:latin typeface="Arial" charset="0"/>
          <a:ea typeface="文鼎中黑" pitchFamily="49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ea typeface="文鼎中黑" pitchFamily="49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Arial" charset="0"/>
          <a:ea typeface="文鼎中黑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5871" y="1760544"/>
            <a:ext cx="8932598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/>
          <a:p>
            <a:pPr algn="ctr">
              <a:lnSpc>
                <a:spcPct val="115000"/>
              </a:lnSpc>
            </a:pPr>
            <a:r>
              <a:rPr lang="en-US" altLang="zh-TW" sz="3600" b="1" dirty="0" smtClean="0">
                <a:solidFill>
                  <a:srgbClr val="EAEAEA"/>
                </a:solidFill>
                <a:latin typeface="Arial" charset="0"/>
              </a:rPr>
              <a:t>Java Essential 1</a:t>
            </a:r>
          </a:p>
        </p:txBody>
      </p:sp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5919525" y="4675191"/>
            <a:ext cx="3986477" cy="154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1572" tIns="50786" rIns="101572" bIns="50786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2015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Joe Liu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Allie Project –</a:t>
            </a:r>
            <a:r>
              <a:rPr lang="en-US" altLang="zh-TW" baseline="0" dirty="0" smtClean="0"/>
              <a:t> IT Team up</a:t>
            </a:r>
            <a:endParaRPr lang="zh-TW" altLang="en-US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6" y="1447799"/>
            <a:ext cx="5298141" cy="529814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 on…</a:t>
            </a:r>
            <a:endParaRPr lang="zh-TW" altLang="en-US" sz="36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59008" y="1555376"/>
            <a:ext cx="4770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Just show me the code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801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82546" y="1796975"/>
            <a:ext cx="793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Path: /</a:t>
            </a:r>
            <a:r>
              <a:rPr lang="en-US" altLang="zh-TW" dirty="0" smtClean="0">
                <a:solidFill>
                  <a:srgbClr val="0070C0"/>
                </a:solidFill>
              </a:rPr>
              <a:t>essential1/foo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/Bar.java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9209" y="2557405"/>
            <a:ext cx="9707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print 1: Bar, the robot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546" y="2358281"/>
            <a:ext cx="81151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essential1.foo;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//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綽號可以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隨便讓人取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修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飾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子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設成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public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別人可以隨便存取與修改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nickName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"cash man"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真實姓名不可以讓人隨意更改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修飾子設成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private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提供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public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的方法讓人存取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但是不給人更改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trueName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“R2-D2"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TW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getTrueName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trueName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continue…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endParaRPr lang="zh-TW" altLang="en-US" sz="1400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1139868" y="5999965"/>
            <a:ext cx="444379" cy="28809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3118982" y="2918564"/>
            <a:ext cx="3559479" cy="50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849650" y="2775709"/>
            <a:ext cx="2272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型號機器人的藍圖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公開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(public)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讓任何人依此藍圖複製一個樣本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8058" y="1190333"/>
            <a:ext cx="8071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Let’s say we have a class: Bar robot as below</a:t>
            </a:r>
            <a:endParaRPr lang="zh-TW" altLang="en-US" sz="2200" dirty="0"/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3546954" y="1975906"/>
            <a:ext cx="3131507" cy="513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9650" y="1520055"/>
            <a:ext cx="2497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型號機器人的藍圖被宣告在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essential1.foo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的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package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中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也是這個藍圖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(.java)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的所在實際路徑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45" y="4067710"/>
            <a:ext cx="1922470" cy="2563295"/>
          </a:xfrm>
          <a:prstGeom prst="rect">
            <a:avLst/>
          </a:prstGeom>
        </p:spPr>
      </p:pic>
      <p:sp>
        <p:nvSpPr>
          <p:cNvPr id="25" name="雲朵形圖說文字 24"/>
          <p:cNvSpPr/>
          <p:nvPr/>
        </p:nvSpPr>
        <p:spPr bwMode="auto">
          <a:xfrm>
            <a:off x="6976443" y="3593612"/>
            <a:ext cx="2146002" cy="500505"/>
          </a:xfrm>
          <a:prstGeom prst="cloudCallout">
            <a:avLst>
              <a:gd name="adj1" fmla="val -25924"/>
              <a:gd name="adj2" fmla="val 84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F6600"/>
                </a:solidFill>
                <a:ea typeface="新細明體" pitchFamily="18" charset="-120"/>
              </a:rPr>
              <a:t>b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i 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bo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 bi</a:t>
            </a:r>
            <a:r>
              <a:rPr kumimoji="0" lang="en-US" altLang="zh-TW" sz="1400" b="0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 </a:t>
            </a:r>
            <a:r>
              <a:rPr kumimoji="0" lang="en-US" altLang="zh-TW" sz="1400" b="0" i="0" u="none" strike="noStrike" cap="none" normalizeH="0" dirty="0" err="1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bo</a:t>
            </a:r>
            <a:r>
              <a:rPr kumimoji="0" lang="en-US" altLang="zh-TW" sz="1400" b="0" i="0" u="none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ea typeface="新細明體" pitchFamily="18" charset="-120"/>
              </a:rPr>
              <a:t> $$$$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06295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4864" y="1243466"/>
            <a:ext cx="81151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薪水不可以讓人隨意更改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修飾子設成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private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提供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public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的方法讓人存取也提供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public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方法讓人修改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//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薪水可以修改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但是有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一個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規則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不讓人隨意給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值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XD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1000;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getSalary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檢查新的薪水是否高於現在的薪水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如果是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接受新的薪水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if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           salary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newSalary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} 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blue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 1: Bar, 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robot -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7968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58058" y="1190333"/>
            <a:ext cx="8071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Another class: Bar2 the master as below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3388" y="1654577"/>
            <a:ext cx="793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Path: /</a:t>
            </a:r>
            <a:r>
              <a:rPr lang="en-US" altLang="zh-TW" dirty="0" smtClean="0">
                <a:solidFill>
                  <a:srgbClr val="0070C0"/>
                </a:solidFill>
              </a:rPr>
              <a:t>essential1/foo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/Bar2.java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print 2: Bar2, the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4822723" y="4925961"/>
            <a:ext cx="1724167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6546890" y="4778479"/>
            <a:ext cx="2141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建構式是跟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class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名稱相同的方法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不用寫回傳值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若是你沒有寫這個建構式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java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幫你預設寫一個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79" y="1474853"/>
            <a:ext cx="2735520" cy="28495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21165100">
            <a:off x="6272320" y="3998388"/>
            <a:ext cx="3009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Segoe Print" panose="02000600000000000000" pitchFamily="2" charset="0"/>
              </a:rPr>
              <a:t>may the force be with </a:t>
            </a:r>
            <a:r>
              <a:rPr lang="en-US" altLang="zh-TW" sz="1600" dirty="0" smtClean="0">
                <a:latin typeface="Segoe Print" panose="02000600000000000000" pitchFamily="2" charset="0"/>
              </a:rPr>
              <a:t>you!</a:t>
            </a:r>
            <a:endParaRPr lang="zh-TW" altLang="en-US" sz="1600" dirty="0">
              <a:latin typeface="Segoe Print" panose="020006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387" y="2149599"/>
            <a:ext cx="582813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essential1.foo;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Bar2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這是一位大師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"master"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智力是個謎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( </a:t>
            </a:r>
            <a:r>
              <a:rPr lang="en-US" altLang="zh-TW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預設是</a:t>
            </a:r>
            <a:r>
              <a:rPr lang="en-US" altLang="zh-TW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0 )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intelligence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建構式負責當你複製這一份藍圖出一個實體的時候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預先要做的一些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事情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也是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new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方法的介面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Bar2(</a:t>
            </a:r>
            <a:r>
              <a:rPr lang="en-US" altLang="zh-TW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intelligence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加上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this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表示這個屬性是直接宣告在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Class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內的屬性</a:t>
            </a:r>
            <a:endParaRPr lang="en-US" altLang="zh-TW" sz="1400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而不是這個方法內部的或是傳入方法內的變數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intelligence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intelligence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+ 9999;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zh-TW" altLang="en-US" sz="1400" dirty="0" smtClean="0">
                <a:latin typeface="Courier New" panose="02070309020205020404" pitchFamily="49" charset="0"/>
              </a:rPr>
              <a:t>      </a:t>
            </a:r>
            <a:r>
              <a:rPr lang="en-US" altLang="zh-TW" sz="1400" dirty="0" smtClean="0">
                <a:latin typeface="Courier New" panose="02070309020205020404" pitchFamily="49" charset="0"/>
              </a:rPr>
              <a:t>continue…</a:t>
            </a:r>
            <a:endParaRPr lang="zh-TW" altLang="en-US" sz="1400" dirty="0">
              <a:latin typeface="Courier New" panose="02070309020205020404" pitchFamily="49" charset="0"/>
            </a:endParaRPr>
          </a:p>
          <a:p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向下箭號 17"/>
          <p:cNvSpPr/>
          <p:nvPr/>
        </p:nvSpPr>
        <p:spPr bwMode="auto">
          <a:xfrm>
            <a:off x="1021881" y="6262705"/>
            <a:ext cx="444379" cy="28809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86328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print 2: Bar2, the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- 2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5442156" y="2507226"/>
            <a:ext cx="1407494" cy="1342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6849650" y="2286261"/>
            <a:ext cx="2141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Final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表示值不可以再被修改的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,static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表示透過認識藍圖就可以取得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不需要依據藍圖複製出的實體才能取得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3388" y="1930414"/>
            <a:ext cx="4953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doResearch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do some research 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他藉由觀察真實世界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發現一項真理圓周率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3.14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因為是真理所以這個值無可撼動也不被他所獨有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PI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3.14;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50" y="4128511"/>
            <a:ext cx="1012503" cy="9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61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805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print 3: Bar3, the robot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8058" y="1190333"/>
            <a:ext cx="8071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Another type: Bar3 robot blue print as below</a:t>
            </a:r>
            <a:endParaRPr lang="zh-TW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909509" y="2399228"/>
            <a:ext cx="66800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essential1.foo;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Bar3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nickName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"playboy"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花花公子程式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的起始進入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點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他使用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的藍圖複製出一個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來當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傭人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bar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Bar();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花花公子想要修改他的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nick name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bar.nickName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= "stupid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man";</a:t>
            </a:r>
          </a:p>
          <a:p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花花公子想要修改他的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true name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bar.trueName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= "stupid man";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continue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zh-TW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3388" y="1832385"/>
            <a:ext cx="793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Path: /</a:t>
            </a:r>
            <a:r>
              <a:rPr lang="en-US" altLang="zh-TW" dirty="0" smtClean="0">
                <a:solidFill>
                  <a:srgbClr val="0070C0"/>
                </a:solidFill>
              </a:rPr>
              <a:t>essential1/foo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/Bar3.java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向下箭號 6"/>
          <p:cNvSpPr/>
          <p:nvPr/>
        </p:nvSpPr>
        <p:spPr bwMode="auto">
          <a:xfrm>
            <a:off x="1064880" y="6419497"/>
            <a:ext cx="444379" cy="28809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52997" y="2294050"/>
            <a:ext cx="2141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這個藍圖帶有一個進入點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表示當編譯成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.class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之後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可以直接執行這一支程式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之前的藍圖沒有進入點所以沒有辦法被直接執行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4793242" y="3287939"/>
            <a:ext cx="939452" cy="526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41348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3388" y="1388028"/>
            <a:ext cx="6680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花花公子想要修改他的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salary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成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bar.salary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花花公子繼續想要修改他的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salary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成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bar.setSalary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(0);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花花公子最後幫他調高薪水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bar.setSalary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(2000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因為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PI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已被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Bar2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是公開給普羅大眾知曉</a:t>
            </a:r>
          </a:p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他不需要複製一個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Bar2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便可以直接接觸到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PI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花花公子想要修改真理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PI      </a:t>
            </a:r>
            <a:endParaRPr lang="en-US" altLang="zh-TW" sz="1400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Bar2.PI = 6.34;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 rot="530592">
            <a:off x="8198370" y="1507777"/>
            <a:ext cx="158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/>
              <a:t>We're doomed!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 rot="20894255">
            <a:off x="7387781" y="122106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252525"/>
                </a:solidFill>
                <a:latin typeface="Arial" panose="020B0604020202020204" pitchFamily="34" charset="0"/>
              </a:rPr>
              <a:t>Oh dear!</a:t>
            </a:r>
            <a:endParaRPr lang="zh-TW" altLang="en-US" sz="1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14" y="1740510"/>
            <a:ext cx="1868678" cy="35878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75097" y="5236850"/>
            <a:ext cx="342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252525"/>
                </a:solidFill>
                <a:latin typeface="Arial" panose="020B0604020202020204" pitchFamily="34" charset="0"/>
              </a:rPr>
              <a:t>I have a bad feeling about this!</a:t>
            </a:r>
            <a:endParaRPr lang="zh-TW" altLang="en-US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805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print 3: Bar3, the robot - 2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456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Hero 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blue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 4: </a:t>
            </a:r>
            <a:r>
              <a:rPr lang="en-US" altLang="zh-TW" sz="3600" dirty="0" smtClean="0"/>
              <a:t>Skywalker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10" y="940919"/>
            <a:ext cx="2372233" cy="1897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77727" y="3008893"/>
            <a:ext cx="271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使用不同路徑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位置的藍圖時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需要打入藍圖全名</a:t>
            </a:r>
            <a:endParaRPr lang="en-US" altLang="zh-TW" sz="1400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ex: essential1.foo.Bar</a:t>
            </a:r>
          </a:p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使用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import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可以少打全名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而只需要打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 flipV="1">
            <a:off x="3489961" y="1828800"/>
            <a:ext cx="3387766" cy="1352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矩形 6"/>
          <p:cNvSpPr/>
          <p:nvPr/>
        </p:nvSpPr>
        <p:spPr>
          <a:xfrm>
            <a:off x="737259" y="1100251"/>
            <a:ext cx="56500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essential1.hero;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essential1.foo.*;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Skywalker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private 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英雄的生活就是開始進行一段又一段的冒險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//...</a:t>
            </a:r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九歲的時候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age = 9;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創造第一個機器人幫手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R2-D2...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 </a:t>
            </a:r>
            <a:r>
              <a:rPr lang="en-US" altLang="zh-TW" sz="1400" dirty="0">
                <a:solidFill>
                  <a:srgbClr val="6A3E3E"/>
                </a:solidFill>
                <a:latin typeface="Courier New" panose="02070309020205020404" pitchFamily="49" charset="0"/>
              </a:rPr>
              <a:t>r2d2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Bar();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十五歲的時候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age = 15;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創造第二個機器人幫手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C-3PO...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Bar3 </a:t>
            </a:r>
            <a:r>
              <a:rPr lang="en-US" altLang="zh-TW" sz="1400" dirty="0">
                <a:solidFill>
                  <a:srgbClr val="6A3E3E"/>
                </a:solidFill>
                <a:latin typeface="Courier New" panose="02070309020205020404" pitchFamily="49" charset="0"/>
              </a:rPr>
              <a:t>c3po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Bar3();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十七歲的時候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age = 17;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遇到尤達大師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Bar2 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yoda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Bar2();</a:t>
            </a:r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//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Bar2 </a:t>
            </a:r>
            <a:r>
              <a:rPr lang="en-US" altLang="zh-TW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yoda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Bar2(100);</a:t>
            </a:r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繼續進行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冒險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…</a:t>
            </a:r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4409769" y="3942280"/>
            <a:ext cx="2640541" cy="926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H="1" flipV="1">
            <a:off x="4409768" y="4704735"/>
            <a:ext cx="2609826" cy="163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 flipH="1">
            <a:off x="4409768" y="4868430"/>
            <a:ext cx="2640542" cy="515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7050310" y="4659254"/>
            <a:ext cx="271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靜態方法不能直接使用沒有實例過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根據複製一分出來的物件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的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變數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這裡的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age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有因為沒有內部或是傳入的變數名稱相同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所以就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同等於</a:t>
            </a:r>
            <a:r>
              <a:rPr lang="en-US" altLang="zh-TW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this.age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88600" y="6059614"/>
            <a:ext cx="271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大師的建構式需要</a:t>
            </a:r>
            <a:r>
              <a:rPr lang="en-US" altLang="zh-TW" sz="1400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int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類型參數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直線單箭頭接點 18"/>
          <p:cNvCxnSpPr>
            <a:stCxn id="17" idx="1"/>
          </p:cNvCxnSpPr>
          <p:nvPr/>
        </p:nvCxnSpPr>
        <p:spPr bwMode="auto">
          <a:xfrm flipH="1" flipV="1">
            <a:off x="4409768" y="5978346"/>
            <a:ext cx="2778832" cy="235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879079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Hero 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blue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 4: </a:t>
            </a:r>
            <a:r>
              <a:rPr lang="en-US" altLang="zh-TW" sz="3600" dirty="0" smtClean="0"/>
              <a:t>Skywalker - 2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6259" y="1000665"/>
            <a:ext cx="570051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essential1.hero;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essential1.foo.*;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Skywalker {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TW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英雄的生活就是開始進行一段又一段的冒險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在星際西元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746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年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, 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安納金 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‧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天行者出生了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Skywalker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anakin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Skywalker();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九歲的時候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anakin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9;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創造第一個機器人幫手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R2-D2...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 </a:t>
            </a:r>
            <a:r>
              <a:rPr lang="en-US" altLang="zh-TW" sz="1400" u="sng" dirty="0">
                <a:solidFill>
                  <a:srgbClr val="6A3E3E"/>
                </a:solidFill>
                <a:latin typeface="Courier New" panose="02070309020205020404" pitchFamily="49" charset="0"/>
              </a:rPr>
              <a:t>r2d2</a:t>
            </a:r>
            <a:r>
              <a:rPr lang="en-US" altLang="zh-TW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Bar();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十五歲的時候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anakin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15;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創造第二個機器人幫手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C-3PO...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Bar3 </a:t>
            </a:r>
            <a:r>
              <a:rPr lang="en-US" altLang="zh-TW" sz="1400" u="sng" dirty="0">
                <a:solidFill>
                  <a:srgbClr val="6A3E3E"/>
                </a:solidFill>
                <a:latin typeface="Courier New" panose="02070309020205020404" pitchFamily="49" charset="0"/>
              </a:rPr>
              <a:t>c3po</a:t>
            </a:r>
            <a:r>
              <a:rPr lang="en-US" altLang="zh-TW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Bar3();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十七歲的時候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anakin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17;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遇到尤達大師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Bar2 </a:t>
            </a:r>
            <a:r>
              <a:rPr lang="en-US" altLang="zh-TW" sz="1400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yoda</a:t>
            </a:r>
            <a:r>
              <a:rPr lang="en-US" altLang="zh-TW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u="sng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u="sng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u="sng" smtClean="0">
                <a:solidFill>
                  <a:srgbClr val="000000"/>
                </a:solidFill>
                <a:latin typeface="Courier New" panose="02070309020205020404" pitchFamily="49" charset="0"/>
              </a:rPr>
              <a:t>Bar2(100);</a:t>
            </a:r>
            <a:endParaRPr lang="en-US" altLang="zh-TW" sz="1400" b="1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//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繼續進行冒險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39170" y="2710012"/>
            <a:ext cx="271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安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納金 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‧</a:t>
            </a:r>
            <a:r>
              <a:rPr lang="zh-TW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天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行者誕生了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…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2400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above are two kind of things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3388" y="1767840"/>
            <a:ext cx="74062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type: ex: Bar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Bar2,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Bar3, Skywalker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2305676"/>
            <a:ext cx="7491620" cy="24187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75410" y="1195124"/>
            <a:ext cx="460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Java has two type of data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8010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8058" y="1190333"/>
            <a:ext cx="807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java environment</a:t>
            </a:r>
          </a:p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write first class </a:t>
            </a:r>
            <a:r>
              <a:rPr lang="en-US" altLang="zh-TW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run</a:t>
            </a:r>
            <a:endParaRPr lang="en-US" altLang="zh-TW" dirty="0" smtClean="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IDE tips  in STS</a:t>
            </a:r>
          </a:p>
        </p:txBody>
      </p:sp>
    </p:spTree>
    <p:extLst>
      <p:ext uri="{BB962C8B-B14F-4D97-AF65-F5344CB8AC3E}">
        <p14:creationId xmlns:p14="http://schemas.microsoft.com/office/powerpoint/2010/main" val="160698835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 for these two type..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92530" y="1350039"/>
            <a:ext cx="779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 idea for Java memory allocation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35468"/>
              </p:ext>
            </p:extLst>
          </p:nvPr>
        </p:nvGraphicFramePr>
        <p:xfrm>
          <a:off x="1092200" y="2112327"/>
          <a:ext cx="7899400" cy="2505075"/>
        </p:xfrm>
        <a:graphic>
          <a:graphicData uri="http://schemas.openxmlformats.org/drawingml/2006/table">
            <a:tbl>
              <a:tblPr/>
              <a:tblGrid>
                <a:gridCol w="1838325"/>
                <a:gridCol w="1841500"/>
                <a:gridCol w="4219575"/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Heap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int  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Bar bar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0xffd3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Bar2 bar2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0xff65e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Bar3 bar3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0xf12a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"/>
          <p:cNvSpPr txBox="1"/>
          <p:nvPr/>
        </p:nvSpPr>
        <p:spPr>
          <a:xfrm>
            <a:off x="5196364" y="2504758"/>
            <a:ext cx="1066800" cy="609600"/>
          </a:xfrm>
          <a:prstGeom prst="rect">
            <a:avLst/>
          </a:prstGeom>
          <a:solidFill>
            <a:schemeClr val="lt1"/>
          </a:solidFill>
          <a:ln w="15875" cmpd="sng">
            <a:solidFill>
              <a:schemeClr val="bg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/>
              <a:t>bar object</a:t>
            </a:r>
            <a:endParaRPr lang="zh-TW" altLang="en-US" sz="110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367689" y="2619058"/>
            <a:ext cx="89535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367689" y="2961958"/>
            <a:ext cx="27146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8"/>
          <p:cNvSpPr txBox="1"/>
          <p:nvPr/>
        </p:nvSpPr>
        <p:spPr>
          <a:xfrm>
            <a:off x="5463064" y="3628708"/>
            <a:ext cx="1066800" cy="609600"/>
          </a:xfrm>
          <a:prstGeom prst="rect">
            <a:avLst/>
          </a:prstGeom>
          <a:solidFill>
            <a:schemeClr val="lt1"/>
          </a:solidFill>
          <a:ln w="15875" cmpd="sng">
            <a:solidFill>
              <a:schemeClr val="bg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/>
              <a:t>bar2 object</a:t>
            </a:r>
            <a:endParaRPr lang="zh-TW" altLang="en-US" sz="1100"/>
          </a:p>
        </p:txBody>
      </p:sp>
      <p:sp>
        <p:nvSpPr>
          <p:cNvPr id="15" name="文字方塊 9"/>
          <p:cNvSpPr txBox="1"/>
          <p:nvPr/>
        </p:nvSpPr>
        <p:spPr>
          <a:xfrm>
            <a:off x="7063264" y="3009583"/>
            <a:ext cx="1066800" cy="609600"/>
          </a:xfrm>
          <a:prstGeom prst="rect">
            <a:avLst/>
          </a:prstGeom>
          <a:solidFill>
            <a:schemeClr val="lt1"/>
          </a:solidFill>
          <a:ln w="15875" cmpd="sng">
            <a:solidFill>
              <a:schemeClr val="bg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/>
              <a:t>bar2 object</a:t>
            </a:r>
            <a:endParaRPr lang="zh-TW" altLang="en-US" sz="110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424839" y="3171508"/>
            <a:ext cx="109537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131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catch scope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17532" y="1985002"/>
            <a:ext cx="3037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Try/catch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包住整個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while loop</a:t>
            </a:r>
          </a:p>
          <a:p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while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loop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中只要出一次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exception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就會跑到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catch,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但是剩下未處裡的次數不會再被執行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388" y="1163255"/>
            <a:ext cx="56941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essential1.trycatch;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Example1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try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while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10) {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do some logic here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   if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3)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      throw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Exception() 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TW" sz="1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TW" sz="1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}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(Exception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handle exception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TW" sz="1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"x"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09" y="3341857"/>
            <a:ext cx="1447051" cy="2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473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catch usage - 2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80179" y="2537906"/>
            <a:ext cx="2899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Try/catch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寫在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while loop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中</a:t>
            </a:r>
            <a:endParaRPr lang="en-US" altLang="zh-TW" sz="1400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zh-TW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在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while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loop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中不管出現幾次</a:t>
            </a:r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exception, </a:t>
            </a:r>
            <a:r>
              <a:rPr lang="zh-TW" altLang="en-US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每一個項目都可以有機會被處裡</a:t>
            </a:r>
            <a:endParaRPr lang="zh-TW" altLang="en-US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388" y="1208147"/>
            <a:ext cx="5188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essential1.trycatch;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Example2 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while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10) {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try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do some logic here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   if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3)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       throw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Exception() 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TW" sz="1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TW" sz="1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}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(Exception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           //</a:t>
            </a:r>
            <a:r>
              <a:rPr lang="en-US" altLang="zh-TW" sz="1400" dirty="0">
                <a:solidFill>
                  <a:srgbClr val="3F7F5F"/>
                </a:solidFill>
                <a:latin typeface="Courier New" panose="02070309020205020404" pitchFamily="49" charset="0"/>
              </a:rPr>
              <a:t>handle exception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TW" sz="14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"x"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48" y="3873518"/>
            <a:ext cx="1677732" cy="20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830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" y="2333805"/>
            <a:ext cx="7117080" cy="43507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7874" y="1289448"/>
            <a:ext cx="889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decide to catch a exception, remember to handle it properly.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Otherwise the exception will be hide by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catch usage - 3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雲朵形圖說文字 6"/>
          <p:cNvSpPr/>
          <p:nvPr/>
        </p:nvSpPr>
        <p:spPr bwMode="auto">
          <a:xfrm>
            <a:off x="4587026" y="2074278"/>
            <a:ext cx="3444240" cy="830997"/>
          </a:xfrm>
          <a:prstGeom prst="cloudCallout">
            <a:avLst>
              <a:gd name="adj1" fmla="val -54461"/>
              <a:gd name="adj2" fmla="val 6433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二壘已經被封殺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, 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傳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給一壘來個</a:t>
            </a:r>
            <a:r>
              <a:rPr kumimoji="0" lang="en-US" altLang="zh-TW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doubleplay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!!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92747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hink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write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3388" y="1455056"/>
            <a:ext cx="81682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Give package a good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meaningful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com.wistron.avatar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by source, by function…..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Give proper access control for class member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Encapsulate class level 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Method avoid to access by other package, class, sub-class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5031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- 1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3388" y="1947086"/>
            <a:ext cx="7997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Debug command: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step over: F6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step into: F5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step return: F7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go to next break point: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F8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Run to specific line: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ctrl +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 result: ctrl + shift + D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8839" y="1349036"/>
            <a:ext cx="80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 command is very useful when you are debugging!!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748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8552" y="1891933"/>
            <a:ext cx="799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Declarations: ctrl +  mouse click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Backward, forward location: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alt + left/right key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source by search: ctrl + shift +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text: ctrl + H, then click “File Search” tab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27209"/>
            <a:ext cx="6829425" cy="157162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1371600" y="4327209"/>
            <a:ext cx="1005840" cy="2438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9168" y="1303316"/>
            <a:ext cx="80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Below command is very useful when you have lots of class!!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0056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3388" y="1947086"/>
            <a:ext cx="799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 import: ctrl + shift + 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and replace: ctrl + 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Next (Pre) : ctrl + (shift) + 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Key assist: In top function menu, Help -&gt; key assist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8839" y="1349036"/>
            <a:ext cx="80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useful command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6948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- 4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8839" y="1349036"/>
            <a:ext cx="80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Export Java project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3388" y="1947086"/>
            <a:ext cx="7997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 top function menu, File -&gt; Export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archive file and click Next button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your project and type location of the export 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Finish button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161493"/>
            <a:ext cx="4953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935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- 5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3387" y="1890409"/>
            <a:ext cx="865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 top function menu, File -&gt; Import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Existing Projects into Workspaces and click Next button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113" y="1428744"/>
            <a:ext cx="80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 Java project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068641"/>
            <a:ext cx="4644503" cy="22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473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54" y="3630184"/>
            <a:ext cx="4743187" cy="19810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54" y="1286804"/>
            <a:ext cx="4231006" cy="203574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JDK or JRE?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79194" y="1950526"/>
            <a:ext cx="83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TW" sz="3200" dirty="0"/>
              <a:t>JRE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9194" y="4306879"/>
            <a:ext cx="83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endParaRPr lang="zh-TW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23" y="3984536"/>
            <a:ext cx="1617713" cy="20017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953" y="5547813"/>
            <a:ext cx="4743187" cy="12122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975" y="1934164"/>
            <a:ext cx="15716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68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92" y="2803207"/>
            <a:ext cx="4981575" cy="28670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zh-TW" alt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tips - 6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3388" y="1524649"/>
            <a:ext cx="865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Select archive file then select project zip by Browse button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Choose your project and click Finish button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8470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8162" y="1561996"/>
            <a:ext cx="7778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 two class, one will have ability to tell current time in format (</a:t>
            </a:r>
            <a:r>
              <a:rPr lang="en-US" altLang="zh-TW" dirty="0" err="1" smtClean="0"/>
              <a:t>HH:mm:ss</a:t>
            </a:r>
            <a:r>
              <a:rPr lang="en-US" altLang="zh-TW" dirty="0" smtClean="0"/>
              <a:t>), another has main method, and when it’s running, it will use front one to print the time in console.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050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0205" y="2434157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http://openhome.cc/Gossip/Java/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208640" y="3565435"/>
            <a:ext cx="7045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http://openhome.cc/Gossip/JavaEssence/index.html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90205" y="1991204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語言技術：</a:t>
            </a:r>
            <a:r>
              <a:rPr lang="en-US" altLang="zh-TW" sz="2000" dirty="0">
                <a:solidFill>
                  <a:srgbClr val="333333"/>
                </a:solidFill>
                <a:latin typeface="Arial" panose="020B0604020202020204" pitchFamily="34" charset="0"/>
              </a:rPr>
              <a:t>Java Gossip</a:t>
            </a:r>
            <a:endParaRPr lang="en-US" altLang="zh-TW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8640" y="3145366"/>
            <a:ext cx="3063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語言技術：</a:t>
            </a:r>
            <a:r>
              <a:rPr lang="en-US" altLang="zh-TW" sz="2000" dirty="0">
                <a:solidFill>
                  <a:srgbClr val="333333"/>
                </a:solidFill>
                <a:latin typeface="Arial" panose="020B0604020202020204" pitchFamily="34" charset="0"/>
              </a:rPr>
              <a:t>Java Essence</a:t>
            </a:r>
            <a:endParaRPr lang="en-US" altLang="zh-TW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0100" y="142363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良葛格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Golden mountain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8032" y="5138418"/>
            <a:ext cx="3872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https://www.javaworld.com.tw/jute/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920100" y="4468805"/>
            <a:ext cx="2026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Java World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60436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Thanks to…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823388" y="1356360"/>
            <a:ext cx="6979920" cy="201168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82040" y="1554480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 Ken: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82040" y="2039394"/>
            <a:ext cx="646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感謝熱情提供很多有用意見在這一份文件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並且不耐其煩的跟我討論文件內容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他之前的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工作經驗大大豐富了本篇文件</a:t>
            </a:r>
            <a:r>
              <a:rPr lang="en-US" altLang="zh-TW" sz="2000" dirty="0" smtClean="0"/>
              <a:t>!!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423712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0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88" y="1358901"/>
            <a:ext cx="9015148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259" name="Picture 3" descr="smil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379" y="1752600"/>
            <a:ext cx="4540250" cy="3881438"/>
          </a:xfrm>
          <a:prstGeom prst="rect">
            <a:avLst/>
          </a:prstGeom>
          <a:noFill/>
        </p:spPr>
      </p:pic>
      <p:sp>
        <p:nvSpPr>
          <p:cNvPr id="1760260" name="Text Box 4"/>
          <p:cNvSpPr txBox="1">
            <a:spLocks noChangeArrowheads="1"/>
          </p:cNvSpPr>
          <p:nvPr/>
        </p:nvSpPr>
        <p:spPr bwMode="auto">
          <a:xfrm>
            <a:off x="2571494" y="4957279"/>
            <a:ext cx="49556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</a:pPr>
            <a:r>
              <a:rPr lang="en-US" altLang="zh-TW" sz="6600" b="1" dirty="0">
                <a:solidFill>
                  <a:srgbClr val="00506E"/>
                </a:solidFill>
                <a:latin typeface="+mj-lt"/>
                <a:ea typeface="文鼎粗黑" pitchFamily="49" charset="-120"/>
                <a:cs typeface="+mj-cs"/>
              </a:rPr>
              <a:t>Thank You !</a:t>
            </a:r>
          </a:p>
        </p:txBody>
      </p:sp>
      <p:pic>
        <p:nvPicPr>
          <p:cNvPr id="1760262" name="Picture 6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8248" y="6426200"/>
            <a:ext cx="1582208" cy="28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073435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Backup…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24325"/>
      </p:ext>
    </p:extLst>
  </p:cSld>
  <p:clrMapOvr>
    <a:masterClrMapping/>
  </p:clrMapOvr>
  <p:transition spd="med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JDK or JRE?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20480" y="1008138"/>
            <a:ext cx="8071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JRE (Java Runtime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.) is for you only need to run java application. JDK (Java Development Kit) is for you also want to develop the java application.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JRE will do setup everything for you to run java. </a:t>
            </a:r>
            <a:r>
              <a:rPr lang="en-US" altLang="zh-TW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JDK, you should set the java bin folder into environment path by yourself as all the java command  in bin folder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63" y="3598112"/>
            <a:ext cx="2563585" cy="31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913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94" y="2232495"/>
            <a:ext cx="5591175" cy="4248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58058" y="1190333"/>
            <a:ext cx="807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application runs in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, which is middleware between your java application and OS.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JAVA runs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4663440" y="3815542"/>
            <a:ext cx="1604356" cy="490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267796" y="3072080"/>
            <a:ext cx="3322795" cy="28465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31507" y="5282738"/>
            <a:ext cx="2818015" cy="4862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JVM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31507" y="4655127"/>
            <a:ext cx="2818015" cy="5652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Standard lib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36111" y="3769789"/>
            <a:ext cx="1313411" cy="81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1600" dirty="0"/>
              <a:t>custom lib C</a:t>
            </a:r>
            <a:endParaRPr lang="zh-TW" altLang="en-US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615782" y="4239489"/>
            <a:ext cx="1313411" cy="344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1600" dirty="0"/>
              <a:t>custom lib </a:t>
            </a:r>
            <a:r>
              <a:rPr lang="en-US" altLang="zh-TW" sz="1600" dirty="0" smtClean="0"/>
              <a:t>B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 bwMode="auto">
          <a:xfrm>
            <a:off x="6615781" y="3772623"/>
            <a:ext cx="1313411" cy="344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1600" dirty="0"/>
              <a:t>custom lib </a:t>
            </a:r>
            <a:r>
              <a:rPr lang="en-US" altLang="zh-TW" sz="1600" dirty="0" smtClean="0"/>
              <a:t>A</a:t>
            </a:r>
            <a:endParaRPr lang="zh-TW" altLang="en-US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615781" y="3307786"/>
            <a:ext cx="2733741" cy="36694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application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08705" y="2097190"/>
            <a:ext cx="364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 example lib architecture of a app runs in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8074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93" y="3389209"/>
            <a:ext cx="7907507" cy="295634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JVM knows custom lib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670" y="2370150"/>
            <a:ext cx="7119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/usr/jdk1.8.0_51//bin/</a:t>
            </a:r>
            <a:r>
              <a:rPr lang="zh-TW" altLang="en-US" sz="1600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zh-TW" alt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-Duser.dir=/avatar/kafka-manager-1.2.9.10 -Dconfig.file=conf/application.conf -Dhttp.port=9500 </a:t>
            </a:r>
            <a:r>
              <a:rPr lang="zh-TW" altLang="en-US" sz="16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-cp</a:t>
            </a:r>
            <a:r>
              <a:rPr lang="zh-TW" alt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16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vatar/kafka-manager-1.2.9.10/lib/kafka-manager.kafka-manager-1.2.9.10.jar:/avatar/kafka-manager-1.2.9.10/lib/org.scala-lang.scala-library-2.11.7.jar:/avatar/kafka-manager-1.2.9.10/lib/com.typesafe.play.twirl-api_2.11-1.0.2.jar:/avatar/kafka-manager-1.2.9.10/lib/org.apache.commons.commons-lang3-3.1.jar:/avatar/kafka-manager-1.2.9.10/lib/com.typesafe.play.play_2.11-2.3.10.jar:/avatar/kafka-manager-1.2.9.10/lib/com.typesafe.play.build-link-2.3.10.jar:/avatar/kafka-manager-1.2.9.10/lib/com.typesafe.play.play-exceptions-2.3.10.jar:/avatar/kafka-manager-1.2.9.10/lib/org.javassist.javassist-3.18.2-GA.jar:/avatar/kafka-manager-1.2.9.10/lib/com.typesafe.play.play-iteratees_2.11-2.3.10.jar:/avatar/kafka-manager-1.2.9.10/lib/org.scala-stm.scala-stm_2.11-0.7.jar</a:t>
            </a:r>
            <a:r>
              <a:rPr lang="zh-TW" altLang="en-US" sz="1600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1600" i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lang="zh-TW" altLang="en-US" sz="1600" i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8058" y="1308321"/>
            <a:ext cx="807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Someone needs to set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custom lib…</a:t>
            </a: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13670" y="1908485"/>
            <a:ext cx="639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example from </a:t>
            </a:r>
            <a:r>
              <a:rPr lang="en-US" altLang="zh-TW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kafka</a:t>
            </a:r>
            <a:r>
              <a:rPr lang="en-US" altLang="zh-TW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manager start command</a:t>
            </a:r>
            <a:endParaRPr lang="zh-TW" altLang="en-US" dirty="0">
              <a:solidFill>
                <a:schemeClr val="tx2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0012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if a class path is broken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8058" y="1308321"/>
            <a:ext cx="807123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compile .java to .class, you will meet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TW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find symbol</a:t>
            </a:r>
          </a:p>
          <a:p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run java, you will meet</a:t>
            </a:r>
          </a:p>
          <a:p>
            <a:r>
              <a:rPr lang="en-US" altLang="zh-TW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NoClassDefFoundError</a:t>
            </a:r>
            <a:endParaRPr lang="en-US" altLang="zh-TW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41" y="2159231"/>
            <a:ext cx="3745286" cy="16012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941" y="5208494"/>
            <a:ext cx="3660835" cy="15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2910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version java I run?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8058" y="1308321"/>
            <a:ext cx="8995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common case to install more than one version in the same machine. </a:t>
            </a: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can use command to check what is default version so far</a:t>
            </a:r>
          </a:p>
          <a:p>
            <a:r>
              <a:rPr lang="en-US" altLang="zh-TW" dirty="0"/>
              <a:t>	</a:t>
            </a:r>
            <a:r>
              <a:rPr lang="en-US" altLang="zh-TW" i="1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-version</a:t>
            </a:r>
          </a:p>
          <a:p>
            <a:endParaRPr lang="en-US" altLang="zh-TW" dirty="0"/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Basically it follow the </a:t>
            </a:r>
            <a:r>
              <a:rPr lang="en-US" altLang="zh-TW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variable: path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decide which one is default. It will choose first one found. So make your sure your java/bin folder is the only or first one in path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application will not follow path but use </a:t>
            </a:r>
            <a:r>
              <a:rPr lang="en-US" altLang="zh-TW" dirty="0" smtClean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JAVA_HOME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as their java version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2384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come into version conflict…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387" y="1286907"/>
            <a:ext cx="84909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need two version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, but the path or JAVA_HOME is conflict.</a:t>
            </a: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Let’s say we are in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and we can set path of this session or use absolute path to java command file</a:t>
            </a:r>
          </a:p>
          <a:p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2000" i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JAVA_HOME=/</a:t>
            </a:r>
            <a:r>
              <a:rPr lang="en-US" altLang="zh-TW" sz="2000" i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2000" i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/jdk1.8.0_51/</a:t>
            </a:r>
          </a:p>
          <a:p>
            <a:r>
              <a:rPr lang="en-US" altLang="zh-TW" sz="2000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java </a:t>
            </a:r>
            <a:r>
              <a:rPr lang="en-US" altLang="zh-TW" sz="2000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endParaRPr lang="en-US" altLang="zh-TW" sz="2000" i="1" dirty="0" smtClean="0">
              <a:solidFill>
                <a:schemeClr val="tx2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altLang="zh-TW" sz="2000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PATH=/</a:t>
            </a:r>
            <a:r>
              <a:rPr lang="en-US" altLang="zh-TW" sz="2000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2000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/jdk1.8.0_51/bin/:$PATH</a:t>
            </a:r>
            <a:endParaRPr lang="en-US" altLang="zh-TW" sz="2000" i="1" dirty="0">
              <a:solidFill>
                <a:schemeClr val="tx2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i="1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java </a:t>
            </a:r>
            <a:r>
              <a:rPr lang="en-US" altLang="zh-TW" sz="2000" i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endParaRPr lang="en-US" altLang="zh-TW" sz="2000" i="1" dirty="0">
              <a:solidFill>
                <a:schemeClr val="tx2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000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altLang="zh-TW" sz="2000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/jdk1.8.0_51/bin/java </a:t>
            </a:r>
            <a:r>
              <a:rPr lang="en-US" altLang="zh-TW" sz="2000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endParaRPr lang="en-US" altLang="zh-TW" sz="2000" i="1" dirty="0">
              <a:solidFill>
                <a:schemeClr val="tx2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53954" y="2796989"/>
            <a:ext cx="3137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先暫設一次</a:t>
            </a:r>
            <a:r>
              <a:rPr lang="en-US" altLang="zh-TW" sz="1800" dirty="0" smtClean="0"/>
              <a:t>JAVA_HOME</a:t>
            </a:r>
            <a:r>
              <a:rPr lang="zh-TW" altLang="en-US" sz="1800" dirty="0" smtClean="0"/>
              <a:t>再執行</a:t>
            </a:r>
            <a:r>
              <a:rPr lang="en-US" altLang="zh-TW" sz="1800" dirty="0" smtClean="0"/>
              <a:t>java</a:t>
            </a: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16706" y="3918396"/>
            <a:ext cx="3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先暫設一次</a:t>
            </a:r>
            <a:r>
              <a:rPr lang="en-US" altLang="zh-TW" sz="1800" dirty="0" smtClean="0"/>
              <a:t>PATH</a:t>
            </a:r>
            <a:r>
              <a:rPr lang="zh-TW" altLang="en-US" sz="1800" dirty="0" smtClean="0"/>
              <a:t>再執行</a:t>
            </a:r>
            <a:r>
              <a:rPr lang="en-US" altLang="zh-TW" sz="1800" dirty="0" smtClean="0"/>
              <a:t>java</a:t>
            </a:r>
            <a:endParaRPr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16706" y="5349557"/>
            <a:ext cx="3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zh-TW" altLang="en-US" sz="1800" dirty="0"/>
              <a:t>絕對</a:t>
            </a:r>
            <a:r>
              <a:rPr lang="zh-TW" altLang="en-US" sz="1800" dirty="0" smtClean="0"/>
              <a:t>路徑執行</a:t>
            </a:r>
            <a:r>
              <a:rPr lang="en-US" altLang="zh-TW" sz="1800" dirty="0" smtClean="0"/>
              <a:t>java</a:t>
            </a:r>
            <a:endParaRPr lang="zh-TW" altLang="en-US" sz="1800" dirty="0"/>
          </a:p>
        </p:txBody>
      </p:sp>
      <p:grpSp>
        <p:nvGrpSpPr>
          <p:cNvPr id="9" name="群組 8"/>
          <p:cNvGrpSpPr/>
          <p:nvPr/>
        </p:nvGrpSpPr>
        <p:grpSpPr>
          <a:xfrm>
            <a:off x="537882" y="2554941"/>
            <a:ext cx="473080" cy="331694"/>
            <a:chOff x="537882" y="2554941"/>
            <a:chExt cx="473080" cy="331694"/>
          </a:xfrm>
        </p:grpSpPr>
        <p:sp>
          <p:nvSpPr>
            <p:cNvPr id="7" name="橢圓 6"/>
            <p:cNvSpPr/>
            <p:nvPr/>
          </p:nvSpPr>
          <p:spPr bwMode="auto">
            <a:xfrm>
              <a:off x="537882" y="2554941"/>
              <a:ext cx="376518" cy="33169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99951" y="2566899"/>
              <a:ext cx="41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7882" y="4752460"/>
            <a:ext cx="473080" cy="331694"/>
            <a:chOff x="537882" y="2554941"/>
            <a:chExt cx="473080" cy="331694"/>
          </a:xfrm>
        </p:grpSpPr>
        <p:sp>
          <p:nvSpPr>
            <p:cNvPr id="11" name="橢圓 10"/>
            <p:cNvSpPr/>
            <p:nvPr/>
          </p:nvSpPr>
          <p:spPr bwMode="auto">
            <a:xfrm>
              <a:off x="537882" y="2554941"/>
              <a:ext cx="376518" cy="33169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9951" y="2566899"/>
              <a:ext cx="41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</a:t>
              </a:r>
              <a:endParaRPr lang="zh-TW" altLang="en-US" sz="14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461247" y="3443320"/>
            <a:ext cx="53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3671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314" y="6550223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https://docs.oracle.com/javase/8/docs/api/overview-summary.html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3388" y="332837"/>
            <a:ext cx="816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class I can use?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8058" y="1190333"/>
            <a:ext cx="807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like C# API, java provide mass of API</a:t>
            </a:r>
            <a:r>
              <a:rPr lang="en-US" altLang="zh-TW" sz="2000" dirty="0"/>
              <a:t>. </a:t>
            </a:r>
            <a:r>
              <a:rPr lang="en-US" altLang="zh-TW" sz="2000" dirty="0">
                <a:solidFill>
                  <a:srgbClr val="3333CC"/>
                </a:solidFill>
              </a:rPr>
              <a:t>Unlike Visual Studio, Java editor won’t show you all the possible class to use. </a:t>
            </a:r>
            <a:endParaRPr lang="zh-TW" altLang="en-US" sz="2000" dirty="0">
              <a:solidFill>
                <a:srgbClr val="3333CC"/>
              </a:solidFill>
            </a:endParaRPr>
          </a:p>
          <a:p>
            <a:r>
              <a:rPr lang="en-US" altLang="zh-TW" sz="2000" dirty="0" smtClean="0"/>
              <a:t>We will be familiar with officer API web site, add this into your bookmark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88" y="2417161"/>
            <a:ext cx="3759854" cy="33242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86" y="2417161"/>
            <a:ext cx="4027533" cy="3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40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TRON_TEMP_BEAR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WISTRON_TEMP_BEAR</Template>
  <TotalTime>8244</TotalTime>
  <Words>3740</Words>
  <Application>Microsoft Office PowerPoint</Application>
  <PresentationFormat>A4 紙張 (210x297 公釐)</PresentationFormat>
  <Paragraphs>528</Paragraphs>
  <Slides>36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52" baseType="lpstr">
      <vt:lpstr>Helvetica 55 Roman</vt:lpstr>
      <vt:lpstr>宋体</vt:lpstr>
      <vt:lpstr>文鼎中黑</vt:lpstr>
      <vt:lpstr>文鼎粗黑</vt:lpstr>
      <vt:lpstr>細明體</vt:lpstr>
      <vt:lpstr>微軟正黑體</vt:lpstr>
      <vt:lpstr>新細明體</vt:lpstr>
      <vt:lpstr>Arial</vt:lpstr>
      <vt:lpstr>Calibri</vt:lpstr>
      <vt:lpstr>Cambria</vt:lpstr>
      <vt:lpstr>Consolas</vt:lpstr>
      <vt:lpstr>Courier New</vt:lpstr>
      <vt:lpstr>Segoe Print</vt:lpstr>
      <vt:lpstr>Times New Roman</vt:lpstr>
      <vt:lpstr>Wingdings</vt:lpstr>
      <vt:lpstr>WISTRON_TEMP_BEAR</vt:lpstr>
      <vt:lpstr>Allie Project – IT Team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Bear Hsu/WIH/Wistron</dc:creator>
  <cp:lastModifiedBy>Joe Liu/WIH/Wistron</cp:lastModifiedBy>
  <cp:revision>761</cp:revision>
  <dcterms:created xsi:type="dcterms:W3CDTF">2013-07-22T01:19:18Z</dcterms:created>
  <dcterms:modified xsi:type="dcterms:W3CDTF">2015-12-23T06:56:49Z</dcterms:modified>
</cp:coreProperties>
</file>