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92" r:id="rId2"/>
    <p:sldId id="486" r:id="rId3"/>
    <p:sldId id="492" r:id="rId4"/>
    <p:sldId id="493" r:id="rId5"/>
    <p:sldId id="503" r:id="rId6"/>
    <p:sldId id="490" r:id="rId7"/>
    <p:sldId id="498" r:id="rId8"/>
    <p:sldId id="499" r:id="rId9"/>
    <p:sldId id="505" r:id="rId10"/>
    <p:sldId id="497" r:id="rId11"/>
    <p:sldId id="512" r:id="rId12"/>
    <p:sldId id="509" r:id="rId13"/>
    <p:sldId id="507" r:id="rId14"/>
    <p:sldId id="514" r:id="rId15"/>
    <p:sldId id="510" r:id="rId16"/>
    <p:sldId id="511" r:id="rId17"/>
    <p:sldId id="532" r:id="rId18"/>
    <p:sldId id="533" r:id="rId19"/>
    <p:sldId id="534" r:id="rId20"/>
    <p:sldId id="535" r:id="rId21"/>
    <p:sldId id="536" r:id="rId22"/>
    <p:sldId id="513" r:id="rId23"/>
    <p:sldId id="487" r:id="rId24"/>
    <p:sldId id="518" r:id="rId25"/>
    <p:sldId id="516" r:id="rId26"/>
    <p:sldId id="517" r:id="rId27"/>
    <p:sldId id="520" r:id="rId28"/>
    <p:sldId id="519" r:id="rId29"/>
    <p:sldId id="530" r:id="rId30"/>
    <p:sldId id="521" r:id="rId31"/>
    <p:sldId id="515" r:id="rId32"/>
    <p:sldId id="528" r:id="rId33"/>
    <p:sldId id="525" r:id="rId34"/>
    <p:sldId id="529" r:id="rId35"/>
    <p:sldId id="526" r:id="rId36"/>
    <p:sldId id="524" r:id="rId37"/>
    <p:sldId id="522" r:id="rId38"/>
    <p:sldId id="344" r:id="rId39"/>
  </p:sldIdLst>
  <p:sldSz cx="9906000" cy="6858000" type="A4"/>
  <p:notesSz cx="6746875" cy="9867900"/>
  <p:defaultTextStyle>
    <a:defPPr>
      <a:defRPr lang="en-US"/>
    </a:defPPr>
    <a:lvl1pPr algn="l" rtl="0" fontAlgn="base">
      <a:spcBef>
        <a:spcPct val="0"/>
      </a:spcBef>
      <a:spcAft>
        <a:spcPct val="0"/>
      </a:spcAft>
      <a:defRPr sz="2400" kern="1200">
        <a:solidFill>
          <a:schemeClr val="tx1"/>
        </a:solidFill>
        <a:latin typeface="Times New Roman" pitchFamily="18" charset="0"/>
        <a:ea typeface="新細明體"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charset="-120"/>
        <a:cs typeface="+mn-cs"/>
      </a:defRPr>
    </a:lvl5pPr>
    <a:lvl6pPr marL="2286000" algn="l" defTabSz="914400" rtl="0" eaLnBrk="1" latinLnBrk="0" hangingPunct="1">
      <a:defRPr sz="2400" kern="1200">
        <a:solidFill>
          <a:schemeClr val="tx1"/>
        </a:solidFill>
        <a:latin typeface="Times New Roman" pitchFamily="18" charset="0"/>
        <a:ea typeface="新細明體" charset="-120"/>
        <a:cs typeface="+mn-cs"/>
      </a:defRPr>
    </a:lvl6pPr>
    <a:lvl7pPr marL="2743200" algn="l" defTabSz="914400" rtl="0" eaLnBrk="1" latinLnBrk="0" hangingPunct="1">
      <a:defRPr sz="2400" kern="1200">
        <a:solidFill>
          <a:schemeClr val="tx1"/>
        </a:solidFill>
        <a:latin typeface="Times New Roman" pitchFamily="18" charset="0"/>
        <a:ea typeface="新細明體" charset="-120"/>
        <a:cs typeface="+mn-cs"/>
      </a:defRPr>
    </a:lvl7pPr>
    <a:lvl8pPr marL="3200400" algn="l" defTabSz="914400" rtl="0" eaLnBrk="1" latinLnBrk="0" hangingPunct="1">
      <a:defRPr sz="2400" kern="1200">
        <a:solidFill>
          <a:schemeClr val="tx1"/>
        </a:solidFill>
        <a:latin typeface="Times New Roman" pitchFamily="18" charset="0"/>
        <a:ea typeface="新細明體" charset="-120"/>
        <a:cs typeface="+mn-cs"/>
      </a:defRPr>
    </a:lvl8pPr>
    <a:lvl9pPr marL="3657600" algn="l" defTabSz="914400" rtl="0" eaLnBrk="1" latinLnBrk="0" hangingPunct="1">
      <a:defRPr sz="2400" kern="1200">
        <a:solidFill>
          <a:schemeClr val="tx1"/>
        </a:solidFill>
        <a:latin typeface="Times New Roman" pitchFamily="18"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CC3300"/>
    <a:srgbClr val="FF0000"/>
    <a:srgbClr val="FF0066"/>
    <a:srgbClr val="FF6600"/>
    <a:srgbClr val="00506E"/>
    <a:srgbClr val="3333CC"/>
    <a:srgbClr val="CC0000"/>
    <a:srgbClr val="FFFF00"/>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7" autoAdjust="0"/>
    <p:restoredTop sz="83827" autoAdjust="0"/>
  </p:normalViewPr>
  <p:slideViewPr>
    <p:cSldViewPr snapToGrid="0">
      <p:cViewPr varScale="1">
        <p:scale>
          <a:sx n="98" d="100"/>
          <a:sy n="98" d="100"/>
        </p:scale>
        <p:origin x="1488" y="72"/>
      </p:cViewPr>
      <p:guideLst>
        <p:guide orient="horz" pos="2160"/>
        <p:guide pos="3120"/>
      </p:guideLst>
    </p:cSldViewPr>
  </p:slideViewPr>
  <p:outlineViewPr>
    <p:cViewPr>
      <p:scale>
        <a:sx n="50" d="100"/>
        <a:sy n="50" d="100"/>
      </p:scale>
      <p:origin x="0" y="-35328"/>
    </p:cViewPr>
    <p:sldLst>
      <p:sld r:id="rId1" collapse="1"/>
    </p:sldLst>
  </p:outlineViewPr>
  <p:notesTextViewPr>
    <p:cViewPr>
      <p:scale>
        <a:sx n="100" d="100"/>
        <a:sy n="100" d="100"/>
      </p:scale>
      <p:origin x="0" y="0"/>
    </p:cViewPr>
  </p:notesTextViewPr>
  <p:sorterViewPr>
    <p:cViewPr>
      <p:scale>
        <a:sx n="100" d="100"/>
        <a:sy n="100" d="100"/>
      </p:scale>
      <p:origin x="0" y="39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24175"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4099" name="Rectangle 3"/>
          <p:cNvSpPr>
            <a:spLocks noGrp="1" noChangeArrowheads="1"/>
          </p:cNvSpPr>
          <p:nvPr>
            <p:ph type="dt" sz="quarter" idx="1"/>
          </p:nvPr>
        </p:nvSpPr>
        <p:spPr bwMode="auto">
          <a:xfrm>
            <a:off x="3822700" y="0"/>
            <a:ext cx="2924175"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新細明體" pitchFamily="18" charset="-120"/>
              </a:defRPr>
            </a:lvl1pPr>
          </a:lstStyle>
          <a:p>
            <a:pPr>
              <a:defRPr/>
            </a:pPr>
            <a:endParaRPr lang="en-US" altLang="zh-TW"/>
          </a:p>
        </p:txBody>
      </p:sp>
      <p:sp>
        <p:nvSpPr>
          <p:cNvPr id="4100" name="Rectangle 4"/>
          <p:cNvSpPr>
            <a:spLocks noGrp="1" noChangeArrowheads="1"/>
          </p:cNvSpPr>
          <p:nvPr>
            <p:ph type="ftr" sz="quarter" idx="2"/>
          </p:nvPr>
        </p:nvSpPr>
        <p:spPr bwMode="auto">
          <a:xfrm>
            <a:off x="0" y="9374188"/>
            <a:ext cx="2924175"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4101" name="Rectangle 5"/>
          <p:cNvSpPr>
            <a:spLocks noGrp="1" noChangeArrowheads="1"/>
          </p:cNvSpPr>
          <p:nvPr>
            <p:ph type="sldNum" sz="quarter" idx="3"/>
          </p:nvPr>
        </p:nvSpPr>
        <p:spPr bwMode="auto">
          <a:xfrm>
            <a:off x="3822700" y="9374188"/>
            <a:ext cx="2924175"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新細明體" pitchFamily="18" charset="-120"/>
              </a:defRPr>
            </a:lvl1pPr>
          </a:lstStyle>
          <a:p>
            <a:pPr>
              <a:defRPr/>
            </a:pPr>
            <a:fld id="{B5C9FDE9-E907-4AED-A4BA-5DFEC06782D4}" type="slidenum">
              <a:rPr lang="zh-TW" altLang="en-US"/>
              <a:pPr>
                <a:defRPr/>
              </a:pPr>
              <a:t>‹#›</a:t>
            </a:fld>
            <a:endParaRPr lang="en-US" altLang="zh-TW"/>
          </a:p>
        </p:txBody>
      </p:sp>
    </p:spTree>
    <p:extLst>
      <p:ext uri="{BB962C8B-B14F-4D97-AF65-F5344CB8AC3E}">
        <p14:creationId xmlns:p14="http://schemas.microsoft.com/office/powerpoint/2010/main" val="3847131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24175" cy="493713"/>
          </a:xfrm>
          <a:prstGeom prst="rect">
            <a:avLst/>
          </a:prstGeom>
        </p:spPr>
        <p:txBody>
          <a:bodyPr vert="horz" lIns="91440" tIns="45720" rIns="91440" bIns="45720" rtlCol="0"/>
          <a:lstStyle>
            <a:lvl1pPr algn="l">
              <a:defRPr sz="1200"/>
            </a:lvl1pPr>
          </a:lstStyle>
          <a:p>
            <a:pPr>
              <a:defRPr/>
            </a:pPr>
            <a:endParaRPr lang="zh-TW" altLang="en-US"/>
          </a:p>
        </p:txBody>
      </p:sp>
      <p:sp>
        <p:nvSpPr>
          <p:cNvPr id="3" name="日期版面配置區 2"/>
          <p:cNvSpPr>
            <a:spLocks noGrp="1"/>
          </p:cNvSpPr>
          <p:nvPr>
            <p:ph type="dt" idx="1"/>
          </p:nvPr>
        </p:nvSpPr>
        <p:spPr>
          <a:xfrm>
            <a:off x="3821113" y="0"/>
            <a:ext cx="2924175" cy="493713"/>
          </a:xfrm>
          <a:prstGeom prst="rect">
            <a:avLst/>
          </a:prstGeom>
        </p:spPr>
        <p:txBody>
          <a:bodyPr vert="horz" lIns="91440" tIns="45720" rIns="91440" bIns="45720" rtlCol="0"/>
          <a:lstStyle>
            <a:lvl1pPr algn="r">
              <a:defRPr sz="1200"/>
            </a:lvl1pPr>
          </a:lstStyle>
          <a:p>
            <a:pPr>
              <a:defRPr/>
            </a:pPr>
            <a:fld id="{FB782BE7-4262-4F2D-9E2F-C35F785DEDC1}" type="datetimeFigureOut">
              <a:rPr lang="zh-TW" altLang="en-US"/>
              <a:pPr>
                <a:defRPr/>
              </a:pPr>
              <a:t>2015/12/29</a:t>
            </a:fld>
            <a:endParaRPr lang="zh-TW" altLang="en-US"/>
          </a:p>
        </p:txBody>
      </p:sp>
      <p:sp>
        <p:nvSpPr>
          <p:cNvPr id="4" name="投影片圖像版面配置區 3"/>
          <p:cNvSpPr>
            <a:spLocks noGrp="1" noRot="1" noChangeAspect="1"/>
          </p:cNvSpPr>
          <p:nvPr>
            <p:ph type="sldImg" idx="2"/>
          </p:nvPr>
        </p:nvSpPr>
        <p:spPr>
          <a:xfrm>
            <a:off x="701675" y="739775"/>
            <a:ext cx="5343525" cy="3700463"/>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74688" y="4687888"/>
            <a:ext cx="5397500" cy="4440237"/>
          </a:xfrm>
          <a:prstGeom prst="rect">
            <a:avLst/>
          </a:prstGeom>
        </p:spPr>
        <p:txBody>
          <a:bodyPr vert="horz" lIns="91440" tIns="45720" rIns="91440" bIns="45720" rtlCol="0"/>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372600"/>
            <a:ext cx="2924175" cy="493713"/>
          </a:xfrm>
          <a:prstGeom prst="rect">
            <a:avLst/>
          </a:prstGeom>
        </p:spPr>
        <p:txBody>
          <a:bodyPr vert="horz" lIns="91440" tIns="45720" rIns="91440" bIns="45720" rtlCol="0" anchor="b"/>
          <a:lstStyle>
            <a:lvl1pPr algn="l">
              <a:defRPr sz="1200"/>
            </a:lvl1pPr>
          </a:lstStyle>
          <a:p>
            <a:pPr>
              <a:defRPr/>
            </a:pPr>
            <a:endParaRPr lang="zh-TW" altLang="en-US"/>
          </a:p>
        </p:txBody>
      </p:sp>
      <p:sp>
        <p:nvSpPr>
          <p:cNvPr id="7" name="投影片編號版面配置區 6"/>
          <p:cNvSpPr>
            <a:spLocks noGrp="1"/>
          </p:cNvSpPr>
          <p:nvPr>
            <p:ph type="sldNum" sz="quarter" idx="5"/>
          </p:nvPr>
        </p:nvSpPr>
        <p:spPr>
          <a:xfrm>
            <a:off x="3821113" y="9372600"/>
            <a:ext cx="2924175" cy="493713"/>
          </a:xfrm>
          <a:prstGeom prst="rect">
            <a:avLst/>
          </a:prstGeom>
        </p:spPr>
        <p:txBody>
          <a:bodyPr vert="horz" lIns="91440" tIns="45720" rIns="91440" bIns="45720" rtlCol="0" anchor="b"/>
          <a:lstStyle>
            <a:lvl1pPr algn="r">
              <a:defRPr sz="1200"/>
            </a:lvl1pPr>
          </a:lstStyle>
          <a:p>
            <a:pPr>
              <a:defRPr/>
            </a:pPr>
            <a:fld id="{45DC1195-0536-4372-B38C-DA974B205CEB}" type="slidenum">
              <a:rPr lang="zh-TW" altLang="en-US"/>
              <a:pPr>
                <a:defRPr/>
              </a:pPr>
              <a:t>‹#›</a:t>
            </a:fld>
            <a:endParaRPr lang="zh-TW" altLang="en-US"/>
          </a:p>
        </p:txBody>
      </p:sp>
    </p:spTree>
    <p:extLst>
      <p:ext uri="{BB962C8B-B14F-4D97-AF65-F5344CB8AC3E}">
        <p14:creationId xmlns:p14="http://schemas.microsoft.com/office/powerpoint/2010/main" val="3470986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ea typeface="新細明體" charset="-120"/>
              </a:defRPr>
            </a:lvl1pPr>
            <a:lvl2pPr marL="742950" indent="-285750" eaLnBrk="0" hangingPunct="0">
              <a:defRPr sz="2400">
                <a:solidFill>
                  <a:schemeClr val="tx1"/>
                </a:solidFill>
                <a:latin typeface="Times New Roman" pitchFamily="18" charset="0"/>
                <a:ea typeface="新細明體" charset="-120"/>
              </a:defRPr>
            </a:lvl2pPr>
            <a:lvl3pPr marL="1143000" indent="-228600" eaLnBrk="0" hangingPunct="0">
              <a:defRPr sz="2400">
                <a:solidFill>
                  <a:schemeClr val="tx1"/>
                </a:solidFill>
                <a:latin typeface="Times New Roman" pitchFamily="18" charset="0"/>
                <a:ea typeface="新細明體" charset="-120"/>
              </a:defRPr>
            </a:lvl3pPr>
            <a:lvl4pPr marL="1600200" indent="-228600" eaLnBrk="0" hangingPunct="0">
              <a:defRPr sz="2400">
                <a:solidFill>
                  <a:schemeClr val="tx1"/>
                </a:solidFill>
                <a:latin typeface="Times New Roman" pitchFamily="18" charset="0"/>
                <a:ea typeface="新細明體" charset="-120"/>
              </a:defRPr>
            </a:lvl4pPr>
            <a:lvl5pPr marL="2057400" indent="-228600" eaLnBrk="0" hangingPunct="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1" hangingPunct="1"/>
            <a:fld id="{E386DDBD-58F6-4FF6-9936-CC78A232B87E}" type="slidenum">
              <a:rPr lang="zh-TW" altLang="en-US" sz="1200" smtClean="0"/>
              <a:pPr eaLnBrk="1" hangingPunct="1"/>
              <a:t>1</a:t>
            </a:fld>
            <a:endParaRPr lang="en-US" altLang="zh-TW" sz="1200" smtClean="0"/>
          </a:p>
        </p:txBody>
      </p:sp>
      <p:sp>
        <p:nvSpPr>
          <p:cNvPr id="19459" name="Rectangle 2"/>
          <p:cNvSpPr>
            <a:spLocks noGrp="1" noRot="1" noChangeAspect="1" noChangeArrowheads="1" noTextEdit="1"/>
          </p:cNvSpPr>
          <p:nvPr>
            <p:ph type="sldImg"/>
          </p:nvPr>
        </p:nvSpPr>
        <p:spPr bwMode="auto">
          <a:xfrm>
            <a:off x="738188" y="765175"/>
            <a:ext cx="5308600" cy="36766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p:cNvSpPr>
            <a:spLocks noGrp="1" noChangeArrowheads="1"/>
          </p:cNvSpPr>
          <p:nvPr>
            <p:ph type="body" idx="1"/>
          </p:nvPr>
        </p:nvSpPr>
        <p:spPr bwMode="auto">
          <a:xfrm>
            <a:off x="925513" y="4670425"/>
            <a:ext cx="4933950" cy="4441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TW" altLang="en-US" dirty="0" smtClean="0"/>
              <a:t>今天是</a:t>
            </a:r>
            <a:r>
              <a:rPr lang="en-US" altLang="zh-TW" dirty="0" smtClean="0"/>
              <a:t>Java Training</a:t>
            </a:r>
            <a:r>
              <a:rPr lang="zh-TW" altLang="en-US" dirty="0" smtClean="0"/>
              <a:t>的第二堂</a:t>
            </a:r>
            <a:r>
              <a:rPr lang="en-US" altLang="zh-TW" dirty="0" smtClean="0"/>
              <a:t>, </a:t>
            </a:r>
            <a:r>
              <a:rPr lang="zh-TW" altLang="en-US" dirty="0" smtClean="0"/>
              <a:t>首先先問一下 大家對於上一堂課 有沒有甚麼問題</a:t>
            </a:r>
            <a:r>
              <a:rPr lang="en-US" altLang="zh-TW" dirty="0" smtClean="0"/>
              <a:t>?</a:t>
            </a:r>
            <a:endParaRPr lang="zh-TW" altLang="en-US" dirty="0" smtClean="0"/>
          </a:p>
        </p:txBody>
      </p:sp>
    </p:spTree>
    <p:extLst>
      <p:ext uri="{BB962C8B-B14F-4D97-AF65-F5344CB8AC3E}">
        <p14:creationId xmlns:p14="http://schemas.microsoft.com/office/powerpoint/2010/main" val="3474583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10min</a:t>
            </a:r>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10</a:t>
            </a:fld>
            <a:endParaRPr lang="zh-TW" altLang="en-US"/>
          </a:p>
        </p:txBody>
      </p:sp>
    </p:spTree>
    <p:extLst>
      <p:ext uri="{BB962C8B-B14F-4D97-AF65-F5344CB8AC3E}">
        <p14:creationId xmlns:p14="http://schemas.microsoft.com/office/powerpoint/2010/main" val="3375005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這裡做</a:t>
            </a:r>
            <a:r>
              <a:rPr lang="zh-TW" altLang="en-US" smtClean="0"/>
              <a:t>一個考題</a:t>
            </a:r>
            <a:r>
              <a:rPr lang="en-US" altLang="zh-TW" smtClean="0"/>
              <a:t>…</a:t>
            </a:r>
          </a:p>
          <a:p>
            <a:r>
              <a:rPr lang="en-US" altLang="zh-TW" dirty="0" smtClean="0"/>
              <a:t>Assignment</a:t>
            </a:r>
            <a:r>
              <a:rPr lang="zh-TW" altLang="en-US" dirty="0" smtClean="0"/>
              <a:t>有沒有問題</a:t>
            </a:r>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11</a:t>
            </a:fld>
            <a:endParaRPr lang="zh-TW" altLang="en-US"/>
          </a:p>
        </p:txBody>
      </p:sp>
    </p:spTree>
    <p:extLst>
      <p:ext uri="{BB962C8B-B14F-4D97-AF65-F5344CB8AC3E}">
        <p14:creationId xmlns:p14="http://schemas.microsoft.com/office/powerpoint/2010/main" val="1218059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20m </a:t>
            </a:r>
            <a:r>
              <a:rPr lang="zh-TW" altLang="en-US" dirty="0" smtClean="0"/>
              <a:t>接著</a:t>
            </a:r>
            <a:r>
              <a:rPr lang="zh-TW" altLang="en-US" dirty="0" smtClean="0"/>
              <a:t>講一下</a:t>
            </a:r>
            <a:r>
              <a:rPr lang="en-US" altLang="zh-TW" dirty="0" smtClean="0"/>
              <a:t>Java memory</a:t>
            </a:r>
            <a:r>
              <a:rPr lang="zh-TW" altLang="en-US" dirty="0" smtClean="0"/>
              <a:t>的配置</a:t>
            </a:r>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12</a:t>
            </a:fld>
            <a:endParaRPr lang="zh-TW" altLang="en-US"/>
          </a:p>
        </p:txBody>
      </p:sp>
    </p:spTree>
    <p:extLst>
      <p:ext uri="{BB962C8B-B14F-4D97-AF65-F5344CB8AC3E}">
        <p14:creationId xmlns:p14="http://schemas.microsoft.com/office/powerpoint/2010/main" val="2011224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13</a:t>
            </a:fld>
            <a:endParaRPr lang="zh-TW" altLang="en-US"/>
          </a:p>
        </p:txBody>
      </p:sp>
    </p:spTree>
    <p:extLst>
      <p:ext uri="{BB962C8B-B14F-4D97-AF65-F5344CB8AC3E}">
        <p14:creationId xmlns:p14="http://schemas.microsoft.com/office/powerpoint/2010/main" val="1686880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14</a:t>
            </a:fld>
            <a:endParaRPr lang="zh-TW" altLang="en-US"/>
          </a:p>
        </p:txBody>
      </p:sp>
    </p:spTree>
    <p:extLst>
      <p:ext uri="{BB962C8B-B14F-4D97-AF65-F5344CB8AC3E}">
        <p14:creationId xmlns:p14="http://schemas.microsoft.com/office/powerpoint/2010/main" val="2446019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17</a:t>
            </a:fld>
            <a:endParaRPr lang="zh-TW" altLang="en-US"/>
          </a:p>
        </p:txBody>
      </p:sp>
    </p:spTree>
    <p:extLst>
      <p:ext uri="{BB962C8B-B14F-4D97-AF65-F5344CB8AC3E}">
        <p14:creationId xmlns:p14="http://schemas.microsoft.com/office/powerpoint/2010/main" val="1093891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20m</a:t>
            </a:r>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24</a:t>
            </a:fld>
            <a:endParaRPr lang="zh-TW" altLang="en-US"/>
          </a:p>
        </p:txBody>
      </p:sp>
    </p:spTree>
    <p:extLst>
      <p:ext uri="{BB962C8B-B14F-4D97-AF65-F5344CB8AC3E}">
        <p14:creationId xmlns:p14="http://schemas.microsoft.com/office/powerpoint/2010/main" val="2869937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28</a:t>
            </a:fld>
            <a:endParaRPr lang="zh-TW" altLang="en-US"/>
          </a:p>
        </p:txBody>
      </p:sp>
    </p:spTree>
    <p:extLst>
      <p:ext uri="{BB962C8B-B14F-4D97-AF65-F5344CB8AC3E}">
        <p14:creationId xmlns:p14="http://schemas.microsoft.com/office/powerpoint/2010/main" val="222158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10m</a:t>
            </a:r>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32</a:t>
            </a:fld>
            <a:endParaRPr lang="zh-TW" altLang="en-US"/>
          </a:p>
        </p:txBody>
      </p:sp>
    </p:spTree>
    <p:extLst>
      <p:ext uri="{BB962C8B-B14F-4D97-AF65-F5344CB8AC3E}">
        <p14:creationId xmlns:p14="http://schemas.microsoft.com/office/powerpoint/2010/main" val="1932965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E47432-2D99-4B41-B9D0-71E9410CAAE4}" type="slidenum">
              <a:rPr lang="zh-TW" altLang="en-US"/>
              <a:pPr/>
              <a:t>38</a:t>
            </a:fld>
            <a:endParaRPr lang="en-US" altLang="zh-TW"/>
          </a:p>
        </p:txBody>
      </p:sp>
      <p:sp>
        <p:nvSpPr>
          <p:cNvPr id="1761282" name="Rectangle 2"/>
          <p:cNvSpPr>
            <a:spLocks noGrp="1" noRot="1" noChangeAspect="1" noChangeArrowheads="1" noTextEdit="1"/>
          </p:cNvSpPr>
          <p:nvPr>
            <p:ph type="sldImg"/>
          </p:nvPr>
        </p:nvSpPr>
        <p:spPr>
          <a:xfrm>
            <a:off x="985482" y="762365"/>
            <a:ext cx="4811833" cy="3655920"/>
          </a:xfrm>
          <a:ln/>
        </p:spPr>
      </p:sp>
      <p:sp>
        <p:nvSpPr>
          <p:cNvPr id="1761283" name="Rectangle 3"/>
          <p:cNvSpPr>
            <a:spLocks noGrp="1" noChangeArrowheads="1"/>
          </p:cNvSpPr>
          <p:nvPr>
            <p:ph type="body" idx="1"/>
          </p:nvPr>
        </p:nvSpPr>
        <p:spPr>
          <a:xfrm>
            <a:off x="913640" y="4725105"/>
            <a:ext cx="4953273" cy="4418365"/>
          </a:xfrm>
        </p:spPr>
        <p:txBody>
          <a:bodyPr/>
          <a:lstStyle/>
          <a:p>
            <a:endParaRPr lang="zh-TW" altLang="en-US" dirty="0"/>
          </a:p>
        </p:txBody>
      </p:sp>
    </p:spTree>
    <p:extLst>
      <p:ext uri="{BB962C8B-B14F-4D97-AF65-F5344CB8AC3E}">
        <p14:creationId xmlns:p14="http://schemas.microsoft.com/office/powerpoint/2010/main" val="58418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這一堂目標寫起來有點繁瑣</a:t>
            </a:r>
            <a:r>
              <a:rPr lang="en-US" altLang="zh-TW" dirty="0" smtClean="0"/>
              <a:t>, </a:t>
            </a:r>
          </a:p>
          <a:p>
            <a:r>
              <a:rPr lang="zh-TW" altLang="en-US" dirty="0" smtClean="0"/>
              <a:t>念 念</a:t>
            </a:r>
            <a:endParaRPr lang="en-US" altLang="zh-TW" dirty="0" smtClean="0"/>
          </a:p>
          <a:p>
            <a:r>
              <a:rPr lang="zh-TW" altLang="en-US" dirty="0" smtClean="0"/>
              <a:t>希望</a:t>
            </a:r>
            <a:r>
              <a:rPr lang="zh-TW" altLang="en-US" dirty="0" smtClean="0"/>
              <a:t>大家認真快樂上課</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2</a:t>
            </a:fld>
            <a:endParaRPr lang="zh-TW" altLang="en-US"/>
          </a:p>
        </p:txBody>
      </p:sp>
    </p:spTree>
    <p:extLst>
      <p:ext uri="{BB962C8B-B14F-4D97-AF65-F5344CB8AC3E}">
        <p14:creationId xmlns:p14="http://schemas.microsoft.com/office/powerpoint/2010/main" val="110812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10m, </a:t>
            </a:r>
            <a:r>
              <a:rPr lang="zh-TW" altLang="en-US" dirty="0" smtClean="0"/>
              <a:t>首先我們再來看一下前一堂課介紹過</a:t>
            </a:r>
            <a:r>
              <a:rPr lang="en-US" altLang="zh-TW" dirty="0" smtClean="0"/>
              <a:t>static</a:t>
            </a:r>
          </a:p>
          <a:p>
            <a:r>
              <a:rPr lang="zh-TW" altLang="en-US" dirty="0" smtClean="0"/>
              <a:t>從</a:t>
            </a:r>
            <a:r>
              <a:rPr lang="en-US" altLang="zh-TW" dirty="0" smtClean="0"/>
              <a:t>class</a:t>
            </a:r>
            <a:r>
              <a:rPr lang="zh-TW" altLang="en-US" dirty="0" smtClean="0"/>
              <a:t>設計的角度看一下 一個要決定的問題</a:t>
            </a:r>
            <a:r>
              <a:rPr lang="en-US" altLang="zh-TW" dirty="0" smtClean="0"/>
              <a:t>:</a:t>
            </a:r>
            <a:r>
              <a:rPr lang="zh-TW" altLang="en-US" dirty="0" smtClean="0"/>
              <a:t> 獨有 跟 分享</a:t>
            </a:r>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3</a:t>
            </a:fld>
            <a:endParaRPr lang="zh-TW" altLang="en-US"/>
          </a:p>
        </p:txBody>
      </p:sp>
    </p:spTree>
    <p:extLst>
      <p:ext uri="{BB962C8B-B14F-4D97-AF65-F5344CB8AC3E}">
        <p14:creationId xmlns:p14="http://schemas.microsoft.com/office/powerpoint/2010/main" val="1280263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Static, non-static method</a:t>
            </a:r>
            <a:r>
              <a:rPr lang="zh-TW" altLang="en-US" dirty="0" smtClean="0"/>
              <a:t>對於 </a:t>
            </a:r>
            <a:r>
              <a:rPr lang="en-US" altLang="zh-TW" dirty="0" smtClean="0"/>
              <a:t>static/non-static variable, method</a:t>
            </a:r>
            <a:r>
              <a:rPr lang="zh-TW" altLang="en-US" dirty="0" smtClean="0"/>
              <a:t>的直接存取</a:t>
            </a:r>
            <a:r>
              <a:rPr lang="en-US" altLang="zh-TW" dirty="0" smtClean="0"/>
              <a:t> </a:t>
            </a:r>
            <a:r>
              <a:rPr lang="zh-TW" altLang="en-US" dirty="0" smtClean="0"/>
              <a:t>一共有四條</a:t>
            </a:r>
            <a:r>
              <a:rPr lang="en-US" altLang="zh-TW" dirty="0" smtClean="0"/>
              <a:t>,</a:t>
            </a:r>
            <a:r>
              <a:rPr lang="en-US" altLang="zh-TW" baseline="0" dirty="0" smtClean="0"/>
              <a:t> </a:t>
            </a:r>
            <a:r>
              <a:rPr lang="zh-TW" altLang="en-US" baseline="0" dirty="0" smtClean="0"/>
              <a:t>只有一條的結果跟別人</a:t>
            </a:r>
            <a:r>
              <a:rPr lang="zh-TW" altLang="en-US" baseline="0" dirty="0" smtClean="0"/>
              <a:t>相反 是不允許的</a:t>
            </a:r>
            <a:endParaRPr lang="en-US" altLang="zh-TW" baseline="0" dirty="0" smtClean="0"/>
          </a:p>
          <a:p>
            <a:r>
              <a:rPr lang="zh-TW" altLang="en-US" baseline="0" dirty="0" smtClean="0"/>
              <a:t>所以我們看一下這一條</a:t>
            </a:r>
            <a:endParaRPr lang="en-US" altLang="zh-TW" baseline="0" dirty="0" smtClean="0"/>
          </a:p>
          <a:p>
            <a:endParaRPr lang="en-US" altLang="zh-TW" baseline="0" dirty="0" smtClean="0"/>
          </a:p>
          <a:p>
            <a:endParaRPr lang="en-US" altLang="zh-TW" baseline="0" dirty="0" smtClean="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4</a:t>
            </a:fld>
            <a:endParaRPr lang="zh-TW" altLang="en-US"/>
          </a:p>
        </p:txBody>
      </p:sp>
    </p:spTree>
    <p:extLst>
      <p:ext uri="{BB962C8B-B14F-4D97-AF65-F5344CB8AC3E}">
        <p14:creationId xmlns:p14="http://schemas.microsoft.com/office/powerpoint/2010/main" val="2039715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smtClean="0"/>
              <a:t>Static</a:t>
            </a:r>
            <a:r>
              <a:rPr lang="zh-TW" altLang="en-US" baseline="0" dirty="0" smtClean="0"/>
              <a:t>因為是</a:t>
            </a:r>
            <a:r>
              <a:rPr lang="en-US" altLang="zh-TW" baseline="0" dirty="0" smtClean="0"/>
              <a:t>shared</a:t>
            </a:r>
            <a:r>
              <a:rPr lang="zh-TW" altLang="en-US" baseline="0" dirty="0" smtClean="0"/>
              <a:t>於每個</a:t>
            </a:r>
            <a:r>
              <a:rPr lang="en-US" altLang="zh-TW" baseline="0" dirty="0" smtClean="0"/>
              <a:t>instance</a:t>
            </a:r>
            <a:r>
              <a:rPr lang="zh-TW" altLang="en-US" baseline="0" dirty="0" smtClean="0"/>
              <a:t>而不是被任何一個</a:t>
            </a:r>
            <a:r>
              <a:rPr lang="en-US" altLang="zh-TW" baseline="0" dirty="0" smtClean="0"/>
              <a:t>instance</a:t>
            </a:r>
            <a:r>
              <a:rPr lang="zh-TW" altLang="en-US" baseline="0" dirty="0" smtClean="0"/>
              <a:t>擁有所以無法直接使用</a:t>
            </a:r>
            <a:r>
              <a:rPr lang="en-US" altLang="zh-TW" baseline="0" dirty="0" smtClean="0"/>
              <a:t>instance member</a:t>
            </a:r>
            <a:r>
              <a:rPr lang="zh-TW" altLang="en-US" baseline="0" dirty="0" smtClean="0"/>
              <a:t>或是</a:t>
            </a:r>
            <a:r>
              <a:rPr lang="en-US" altLang="zh-TW" baseline="0" dirty="0" smtClean="0"/>
              <a:t>this</a:t>
            </a:r>
          </a:p>
          <a:p>
            <a:endParaRPr lang="en-US" altLang="zh-TW" baseline="0" dirty="0" smtClean="0"/>
          </a:p>
          <a:p>
            <a:r>
              <a:rPr lang="zh-TW" altLang="en-US" baseline="0" dirty="0" smtClean="0"/>
              <a:t>讓我們看</a:t>
            </a:r>
            <a:r>
              <a:rPr lang="zh-TW" altLang="en-US" baseline="0" dirty="0" smtClean="0"/>
              <a:t>一下</a:t>
            </a:r>
            <a:r>
              <a:rPr lang="en-US" altLang="zh-TW" baseline="0" dirty="0" smtClean="0"/>
              <a:t>Class</a:t>
            </a:r>
            <a:r>
              <a:rPr lang="zh-TW" altLang="en-US" baseline="0" dirty="0" smtClean="0"/>
              <a:t>初始化的</a:t>
            </a:r>
            <a:r>
              <a:rPr lang="zh-TW" altLang="en-US" baseline="0" dirty="0" smtClean="0"/>
              <a:t>步驟 會更有感覺</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5</a:t>
            </a:fld>
            <a:endParaRPr lang="zh-TW" altLang="en-US"/>
          </a:p>
        </p:txBody>
      </p:sp>
    </p:spTree>
    <p:extLst>
      <p:ext uri="{BB962C8B-B14F-4D97-AF65-F5344CB8AC3E}">
        <p14:creationId xmlns:p14="http://schemas.microsoft.com/office/powerpoint/2010/main" val="881564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10m, </a:t>
            </a:r>
            <a:r>
              <a:rPr lang="zh-TW" altLang="en-US" dirty="0" smtClean="0"/>
              <a:t>羅馬</a:t>
            </a:r>
            <a:r>
              <a:rPr lang="zh-TW" altLang="en-US" dirty="0" smtClean="0"/>
              <a:t>不是一天造成</a:t>
            </a:r>
            <a:r>
              <a:rPr lang="en-US" altLang="zh-TW" dirty="0" smtClean="0"/>
              <a:t>, </a:t>
            </a:r>
            <a:r>
              <a:rPr lang="zh-TW" altLang="en-US" dirty="0" smtClean="0"/>
              <a:t>你寫的</a:t>
            </a:r>
            <a:r>
              <a:rPr lang="en-US" altLang="zh-TW" dirty="0" smtClean="0"/>
              <a:t>Class</a:t>
            </a:r>
            <a:r>
              <a:rPr lang="zh-TW" altLang="en-US" dirty="0" smtClean="0"/>
              <a:t>也不是一個步驟就生出來在記憶體中了</a:t>
            </a:r>
            <a:r>
              <a:rPr lang="en-US" altLang="zh-TW" dirty="0" smtClean="0"/>
              <a:t>…</a:t>
            </a:r>
          </a:p>
          <a:p>
            <a:r>
              <a:rPr lang="zh-TW" altLang="en-US" dirty="0" smtClean="0"/>
              <a:t>首先先看一下</a:t>
            </a:r>
            <a:r>
              <a:rPr lang="en-US" altLang="zh-TW" dirty="0" smtClean="0"/>
              <a:t>Class</a:t>
            </a:r>
            <a:r>
              <a:rPr lang="zh-TW" altLang="en-US" dirty="0" smtClean="0"/>
              <a:t>被載入到記憶體中的時機</a:t>
            </a:r>
            <a:endParaRPr lang="en-US" altLang="zh-TW" dirty="0" smtClean="0"/>
          </a:p>
          <a:p>
            <a:r>
              <a:rPr lang="zh-TW" altLang="en-US" dirty="0" smtClean="0"/>
              <a:t>接著 看一下載完的 依序初始化</a:t>
            </a:r>
            <a:endParaRPr lang="en-US" altLang="zh-TW" dirty="0" smtClean="0"/>
          </a:p>
          <a:p>
            <a:r>
              <a:rPr lang="zh-TW" altLang="en-US" dirty="0" smtClean="0"/>
              <a:t>所以可以發現雖然程式寫在同一個</a:t>
            </a:r>
            <a:r>
              <a:rPr lang="en-US" altLang="zh-TW" dirty="0" smtClean="0"/>
              <a:t>.java</a:t>
            </a:r>
            <a:r>
              <a:rPr lang="zh-TW" altLang="en-US" dirty="0" smtClean="0"/>
              <a:t>中 但是其實實際上生成時機是有差</a:t>
            </a:r>
            <a:endParaRPr lang="en-US" altLang="zh-TW" dirty="0" smtClean="0"/>
          </a:p>
          <a:p>
            <a:r>
              <a:rPr lang="en-US" altLang="zh-TW" dirty="0" smtClean="0"/>
              <a:t>Block</a:t>
            </a:r>
            <a:r>
              <a:rPr lang="zh-TW" altLang="en-US" dirty="0" smtClean="0"/>
              <a:t>區塊等下會用</a:t>
            </a:r>
            <a:r>
              <a:rPr lang="en-US" altLang="zh-TW" dirty="0" smtClean="0"/>
              <a:t>sample</a:t>
            </a:r>
            <a:r>
              <a:rPr lang="zh-TW" altLang="en-US" dirty="0" smtClean="0"/>
              <a:t>介紹</a:t>
            </a:r>
            <a:endParaRPr lang="en-US" altLang="zh-TW" dirty="0" smtClean="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6</a:t>
            </a:fld>
            <a:endParaRPr lang="zh-TW" altLang="en-US"/>
          </a:p>
        </p:txBody>
      </p:sp>
    </p:spTree>
    <p:extLst>
      <p:ext uri="{BB962C8B-B14F-4D97-AF65-F5344CB8AC3E}">
        <p14:creationId xmlns:p14="http://schemas.microsoft.com/office/powerpoint/2010/main" val="1032491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一個 救世主的類別</a:t>
            </a:r>
            <a:endParaRPr lang="en-US" altLang="zh-TW" dirty="0" smtClean="0"/>
          </a:p>
          <a:p>
            <a:r>
              <a:rPr lang="zh-TW" altLang="en-US" dirty="0" smtClean="0"/>
              <a:t>有一個屬性是 </a:t>
            </a:r>
            <a:r>
              <a:rPr lang="en-US" altLang="zh-TW" dirty="0" smtClean="0"/>
              <a:t>generation</a:t>
            </a:r>
            <a:r>
              <a:rPr lang="zh-TW" altLang="en-US" dirty="0" smtClean="0"/>
              <a:t> 是共享每一個就救世主實體</a:t>
            </a:r>
            <a:endParaRPr lang="en-US" altLang="zh-TW" dirty="0" smtClean="0"/>
          </a:p>
          <a:p>
            <a:r>
              <a:rPr lang="zh-TW" altLang="en-US" dirty="0" smtClean="0"/>
              <a:t>另外有一個屬性是 </a:t>
            </a:r>
            <a:r>
              <a:rPr lang="en-US" altLang="zh-TW" dirty="0" smtClean="0"/>
              <a:t>age</a:t>
            </a:r>
            <a:r>
              <a:rPr lang="zh-TW" altLang="en-US" dirty="0" smtClean="0"/>
              <a:t> 是每一個救世主擁有的</a:t>
            </a:r>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7</a:t>
            </a:fld>
            <a:endParaRPr lang="zh-TW" altLang="en-US"/>
          </a:p>
        </p:txBody>
      </p:sp>
    </p:spTree>
    <p:extLst>
      <p:ext uri="{BB962C8B-B14F-4D97-AF65-F5344CB8AC3E}">
        <p14:creationId xmlns:p14="http://schemas.microsoft.com/office/powerpoint/2010/main" val="1152019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所以對於</a:t>
            </a:r>
            <a:r>
              <a:rPr lang="en-US" altLang="zh-TW" dirty="0" smtClean="0"/>
              <a:t>static </a:t>
            </a:r>
            <a:r>
              <a:rPr lang="zh-TW" altLang="en-US" dirty="0" smtClean="0"/>
              <a:t>跟 </a:t>
            </a:r>
            <a:r>
              <a:rPr lang="en-US" altLang="zh-TW" dirty="0" smtClean="0"/>
              <a:t>instance</a:t>
            </a:r>
            <a:r>
              <a:rPr lang="zh-TW" altLang="en-US" dirty="0" smtClean="0"/>
              <a:t> 還有 初始化的發生時間 應該有了了解</a:t>
            </a:r>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8</a:t>
            </a:fld>
            <a:endParaRPr lang="zh-TW" altLang="en-US"/>
          </a:p>
        </p:txBody>
      </p:sp>
    </p:spTree>
    <p:extLst>
      <p:ext uri="{BB962C8B-B14F-4D97-AF65-F5344CB8AC3E}">
        <p14:creationId xmlns:p14="http://schemas.microsoft.com/office/powerpoint/2010/main" val="1251330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接著我們看 變數的傳遞</a:t>
            </a:r>
            <a:endParaRPr lang="zh-TW" altLang="en-US" dirty="0"/>
          </a:p>
        </p:txBody>
      </p:sp>
      <p:sp>
        <p:nvSpPr>
          <p:cNvPr id="4" name="投影片編號版面配置區 3"/>
          <p:cNvSpPr>
            <a:spLocks noGrp="1"/>
          </p:cNvSpPr>
          <p:nvPr>
            <p:ph type="sldNum" sz="quarter" idx="10"/>
          </p:nvPr>
        </p:nvSpPr>
        <p:spPr/>
        <p:txBody>
          <a:bodyPr/>
          <a:lstStyle/>
          <a:p>
            <a:pPr>
              <a:defRPr/>
            </a:pPr>
            <a:fld id="{45DC1195-0536-4372-B38C-DA974B205CEB}" type="slidenum">
              <a:rPr lang="zh-TW" altLang="en-US" smtClean="0"/>
              <a:pPr>
                <a:defRPr/>
              </a:pPr>
              <a:t>9</a:t>
            </a:fld>
            <a:endParaRPr lang="zh-TW" altLang="en-US"/>
          </a:p>
        </p:txBody>
      </p:sp>
    </p:spTree>
    <p:extLst>
      <p:ext uri="{BB962C8B-B14F-4D97-AF65-F5344CB8AC3E}">
        <p14:creationId xmlns:p14="http://schemas.microsoft.com/office/powerpoint/2010/main" val="199431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742950" y="2130428"/>
            <a:ext cx="84201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Tree>
    <p:extLst>
      <p:ext uri="{BB962C8B-B14F-4D97-AF65-F5344CB8AC3E}">
        <p14:creationId xmlns:p14="http://schemas.microsoft.com/office/powerpoint/2010/main" val="263227496"/>
      </p:ext>
    </p:extLst>
  </p:cSld>
  <p:clrMapOvr>
    <a:masterClrMapping/>
  </p:clrMapOvr>
  <p:transition spd="med">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600933960"/>
      </p:ext>
    </p:extLst>
  </p:cSld>
  <p:clrMapOvr>
    <a:masterClrMapping/>
  </p:clrMapOvr>
  <p:transition spd="med">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708108" y="203200"/>
            <a:ext cx="2197894" cy="55451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109268" y="203200"/>
            <a:ext cx="6433740" cy="55451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950779488"/>
      </p:ext>
    </p:extLst>
  </p:cSld>
  <p:clrMapOvr>
    <a:masterClrMapping/>
  </p:clrMapOvr>
  <p:transition spd="med">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3600">
                <a:solidFill>
                  <a:schemeClr val="tx1"/>
                </a:solidFill>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1133343" y="1222083"/>
            <a:ext cx="8053784" cy="5061674"/>
          </a:xfrm>
        </p:spPr>
        <p:txBody>
          <a:bodyPr/>
          <a:lstStyle>
            <a:lvl1pPr>
              <a:defRPr sz="2400">
                <a:latin typeface="Cambria" pitchFamily="18" charset="0"/>
              </a:defRPr>
            </a:lvl1pPr>
            <a:lvl2pPr>
              <a:defRPr sz="2000"/>
            </a:lvl2pPr>
            <a:lvl3pPr>
              <a:defRPr sz="1800"/>
            </a:lvl3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3141733419"/>
      </p:ext>
    </p:extLst>
  </p:cSld>
  <p:clrMapOvr>
    <a:masterClrMapping/>
  </p:clrMapOvr>
  <p:transition spd="med">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82506" y="4406903"/>
            <a:ext cx="84201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extLst>
      <p:ext uri="{BB962C8B-B14F-4D97-AF65-F5344CB8AC3E}">
        <p14:creationId xmlns:p14="http://schemas.microsoft.com/office/powerpoint/2010/main" val="2346252272"/>
      </p:ext>
    </p:extLst>
  </p:cSld>
  <p:clrMapOvr>
    <a:masterClrMapping/>
  </p:clrMapOvr>
  <p:transition spd="med">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109268" y="1633538"/>
            <a:ext cx="431495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589325" y="1633538"/>
            <a:ext cx="431667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904762007"/>
      </p:ext>
    </p:extLst>
  </p:cSld>
  <p:clrMapOvr>
    <a:masterClrMapping/>
  </p:clrMapOvr>
  <p:transition spd="med">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95300" y="274638"/>
            <a:ext cx="89154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820349371"/>
      </p:ext>
    </p:extLst>
  </p:cSld>
  <p:clrMapOvr>
    <a:masterClrMapping/>
  </p:clrMapOvr>
  <p:transition spd="med">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676415698"/>
      </p:ext>
    </p:extLst>
  </p:cSld>
  <p:clrMapOvr>
    <a:masterClrMapping/>
  </p:clrMapOvr>
  <p:transition spd="med">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5911556"/>
      </p:ext>
    </p:extLst>
  </p:cSld>
  <p:clrMapOvr>
    <a:masterClrMapping/>
  </p:clrMapOvr>
  <p:transition spd="med">
    <p:zoom dir="in"/>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95300" y="273050"/>
            <a:ext cx="3259006"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4046306189"/>
      </p:ext>
    </p:extLst>
  </p:cSld>
  <p:clrMapOvr>
    <a:masterClrMapping/>
  </p:clrMapOvr>
  <p:transition spd="med">
    <p:zoom dir="in"/>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941645" y="4800600"/>
            <a:ext cx="59436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extLst>
      <p:ext uri="{BB962C8B-B14F-4D97-AF65-F5344CB8AC3E}">
        <p14:creationId xmlns:p14="http://schemas.microsoft.com/office/powerpoint/2010/main" val="1238008843"/>
      </p:ext>
    </p:extLst>
  </p:cSld>
  <p:clrMapOvr>
    <a:masterClrMapping/>
  </p:clrMapOvr>
  <p:transition spd="med">
    <p:zoom dir="in"/>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6" descr="0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3"/>
            <a:ext cx="990600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1109268" y="203203"/>
            <a:ext cx="806410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Rectangle 3"/>
          <p:cNvSpPr>
            <a:spLocks noGrp="1" noChangeArrowheads="1"/>
          </p:cNvSpPr>
          <p:nvPr>
            <p:ph type="body" idx="1"/>
          </p:nvPr>
        </p:nvSpPr>
        <p:spPr bwMode="auto">
          <a:xfrm>
            <a:off x="1133343" y="1606550"/>
            <a:ext cx="8053784"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pic>
        <p:nvPicPr>
          <p:cNvPr id="1029" name="Picture 21" descr="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198248" y="6426200"/>
            <a:ext cx="158220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27"/>
          <p:cNvSpPr>
            <a:spLocks noChangeArrowheads="1"/>
          </p:cNvSpPr>
          <p:nvPr/>
        </p:nvSpPr>
        <p:spPr bwMode="auto">
          <a:xfrm>
            <a:off x="213255" y="6448428"/>
            <a:ext cx="5572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fld id="{4A6003BE-C5FD-4382-9E20-8653CBE2DC0F}" type="slidenum">
              <a:rPr lang="zh-TW" altLang="en-US" sz="1200">
                <a:solidFill>
                  <a:srgbClr val="00506E"/>
                </a:solidFill>
                <a:latin typeface="Helvetica 55 Roman" pitchFamily="34" charset="0"/>
              </a:rPr>
              <a:pPr algn="ctr"/>
              <a:t>‹#›</a:t>
            </a:fld>
            <a:endParaRPr lang="en-US" altLang="zh-TW" sz="1200">
              <a:solidFill>
                <a:srgbClr val="00506E"/>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zoom dir="in"/>
  </p:transition>
  <p:txStyles>
    <p:titleStyle>
      <a:lvl1pPr algn="l" rtl="0" eaLnBrk="1" fontAlgn="base" hangingPunct="1">
        <a:spcBef>
          <a:spcPct val="0"/>
        </a:spcBef>
        <a:spcAft>
          <a:spcPct val="0"/>
        </a:spcAft>
        <a:defRPr sz="3200" b="1">
          <a:solidFill>
            <a:srgbClr val="00506E"/>
          </a:solidFill>
          <a:latin typeface="Calibri" pitchFamily="34" charset="0"/>
          <a:ea typeface="文鼎粗黑" pitchFamily="49" charset="-120"/>
          <a:cs typeface="+mj-cs"/>
        </a:defRPr>
      </a:lvl1pPr>
      <a:lvl2pPr algn="l" rtl="0" eaLnBrk="1" fontAlgn="base" hangingPunct="1">
        <a:spcBef>
          <a:spcPct val="0"/>
        </a:spcBef>
        <a:spcAft>
          <a:spcPct val="0"/>
        </a:spcAft>
        <a:defRPr sz="3200" b="1">
          <a:solidFill>
            <a:srgbClr val="00506E"/>
          </a:solidFill>
          <a:latin typeface="Calibri" pitchFamily="34" charset="0"/>
          <a:ea typeface="文鼎粗黑" pitchFamily="49" charset="-120"/>
        </a:defRPr>
      </a:lvl2pPr>
      <a:lvl3pPr algn="l" rtl="0" eaLnBrk="1" fontAlgn="base" hangingPunct="1">
        <a:spcBef>
          <a:spcPct val="0"/>
        </a:spcBef>
        <a:spcAft>
          <a:spcPct val="0"/>
        </a:spcAft>
        <a:defRPr sz="3200" b="1">
          <a:solidFill>
            <a:srgbClr val="00506E"/>
          </a:solidFill>
          <a:latin typeface="Calibri" pitchFamily="34" charset="0"/>
          <a:ea typeface="文鼎粗黑" pitchFamily="49" charset="-120"/>
        </a:defRPr>
      </a:lvl3pPr>
      <a:lvl4pPr algn="l" rtl="0" eaLnBrk="1" fontAlgn="base" hangingPunct="1">
        <a:spcBef>
          <a:spcPct val="0"/>
        </a:spcBef>
        <a:spcAft>
          <a:spcPct val="0"/>
        </a:spcAft>
        <a:defRPr sz="3200" b="1">
          <a:solidFill>
            <a:srgbClr val="00506E"/>
          </a:solidFill>
          <a:latin typeface="Calibri" pitchFamily="34" charset="0"/>
          <a:ea typeface="文鼎粗黑" pitchFamily="49" charset="-120"/>
        </a:defRPr>
      </a:lvl4pPr>
      <a:lvl5pPr algn="l" rtl="0" eaLnBrk="1" fontAlgn="base" hangingPunct="1">
        <a:spcBef>
          <a:spcPct val="0"/>
        </a:spcBef>
        <a:spcAft>
          <a:spcPct val="0"/>
        </a:spcAft>
        <a:defRPr sz="3200" b="1">
          <a:solidFill>
            <a:srgbClr val="00506E"/>
          </a:solidFill>
          <a:latin typeface="Calibri" pitchFamily="34" charset="0"/>
          <a:ea typeface="文鼎粗黑" pitchFamily="49" charset="-120"/>
        </a:defRPr>
      </a:lvl5pPr>
      <a:lvl6pPr marL="457200" algn="l" rtl="0" eaLnBrk="1" fontAlgn="base" hangingPunct="1">
        <a:spcBef>
          <a:spcPct val="0"/>
        </a:spcBef>
        <a:spcAft>
          <a:spcPct val="0"/>
        </a:spcAft>
        <a:defRPr sz="3800" b="1">
          <a:solidFill>
            <a:schemeClr val="tx2"/>
          </a:solidFill>
          <a:latin typeface="Helvetica 55 Roman" pitchFamily="34" charset="0"/>
          <a:ea typeface="新細明體" pitchFamily="18" charset="-120"/>
        </a:defRPr>
      </a:lvl6pPr>
      <a:lvl7pPr marL="914400" algn="l" rtl="0" eaLnBrk="1" fontAlgn="base" hangingPunct="1">
        <a:spcBef>
          <a:spcPct val="0"/>
        </a:spcBef>
        <a:spcAft>
          <a:spcPct val="0"/>
        </a:spcAft>
        <a:defRPr sz="3800" b="1">
          <a:solidFill>
            <a:schemeClr val="tx2"/>
          </a:solidFill>
          <a:latin typeface="Helvetica 55 Roman" pitchFamily="34" charset="0"/>
          <a:ea typeface="新細明體" pitchFamily="18" charset="-120"/>
        </a:defRPr>
      </a:lvl7pPr>
      <a:lvl8pPr marL="1371600" algn="l" rtl="0" eaLnBrk="1" fontAlgn="base" hangingPunct="1">
        <a:spcBef>
          <a:spcPct val="0"/>
        </a:spcBef>
        <a:spcAft>
          <a:spcPct val="0"/>
        </a:spcAft>
        <a:defRPr sz="3800" b="1">
          <a:solidFill>
            <a:schemeClr val="tx2"/>
          </a:solidFill>
          <a:latin typeface="Helvetica 55 Roman" pitchFamily="34" charset="0"/>
          <a:ea typeface="新細明體" pitchFamily="18" charset="-120"/>
        </a:defRPr>
      </a:lvl8pPr>
      <a:lvl9pPr marL="1828800" algn="l" rtl="0" eaLnBrk="1" fontAlgn="base" hangingPunct="1">
        <a:spcBef>
          <a:spcPct val="0"/>
        </a:spcBef>
        <a:spcAft>
          <a:spcPct val="0"/>
        </a:spcAft>
        <a:defRPr sz="3800" b="1">
          <a:solidFill>
            <a:schemeClr val="tx2"/>
          </a:solidFill>
          <a:latin typeface="Helvetica 55 Roman" pitchFamily="34" charset="0"/>
          <a:ea typeface="新細明體" pitchFamily="18" charset="-120"/>
        </a:defRPr>
      </a:lvl9pPr>
    </p:titleStyle>
    <p:bodyStyle>
      <a:lvl1pPr marL="342900" indent="-342900" algn="l" rtl="0" eaLnBrk="1" fontAlgn="base" hangingPunct="1">
        <a:spcBef>
          <a:spcPct val="20000"/>
        </a:spcBef>
        <a:spcAft>
          <a:spcPct val="0"/>
        </a:spcAft>
        <a:buSzPct val="50000"/>
        <a:buFont typeface="Wingdings" pitchFamily="2" charset="2"/>
        <a:buChar char="n"/>
        <a:defRPr sz="2800">
          <a:solidFill>
            <a:srgbClr val="00506E"/>
          </a:solidFill>
          <a:latin typeface="Arial" charset="0"/>
          <a:ea typeface="文鼎中黑" pitchFamily="49" charset="-120"/>
          <a:cs typeface="+mn-cs"/>
        </a:defRPr>
      </a:lvl1pPr>
      <a:lvl2pPr marL="742950" indent="-285750" algn="l" rtl="0" eaLnBrk="1" fontAlgn="base" hangingPunct="1">
        <a:spcBef>
          <a:spcPct val="20000"/>
        </a:spcBef>
        <a:spcAft>
          <a:spcPct val="0"/>
        </a:spcAft>
        <a:buChar char="–"/>
        <a:defRPr sz="2400">
          <a:solidFill>
            <a:schemeClr val="tx1"/>
          </a:solidFill>
          <a:latin typeface="Calibri" pitchFamily="34" charset="0"/>
          <a:ea typeface="文鼎中黑" pitchFamily="49" charset="-120"/>
        </a:defRPr>
      </a:lvl2pPr>
      <a:lvl3pPr marL="1143000" indent="-228600" algn="l" rtl="0" eaLnBrk="1" fontAlgn="base" hangingPunct="1">
        <a:spcBef>
          <a:spcPct val="20000"/>
        </a:spcBef>
        <a:spcAft>
          <a:spcPct val="0"/>
        </a:spcAft>
        <a:buChar char="•"/>
        <a:defRPr sz="2000">
          <a:solidFill>
            <a:srgbClr val="3333CC"/>
          </a:solidFill>
          <a:latin typeface="Arial" charset="0"/>
          <a:ea typeface="文鼎中黑" pitchFamily="49" charset="-120"/>
        </a:defRPr>
      </a:lvl3pPr>
      <a:lvl4pPr marL="1600200" indent="-228600" algn="l" rtl="0" eaLnBrk="1" fontAlgn="base" hangingPunct="1">
        <a:spcBef>
          <a:spcPct val="20000"/>
        </a:spcBef>
        <a:spcAft>
          <a:spcPct val="0"/>
        </a:spcAft>
        <a:buChar char="–"/>
        <a:defRPr sz="1600">
          <a:solidFill>
            <a:schemeClr val="tx1"/>
          </a:solidFill>
          <a:latin typeface="Calibri" pitchFamily="34" charset="0"/>
          <a:ea typeface="文鼎中黑" pitchFamily="49" charset="-120"/>
        </a:defRPr>
      </a:lvl4pPr>
      <a:lvl5pPr marL="2057400" indent="-228600" algn="l" rtl="0" eaLnBrk="1" fontAlgn="base" hangingPunct="1">
        <a:spcBef>
          <a:spcPct val="20000"/>
        </a:spcBef>
        <a:spcAft>
          <a:spcPct val="0"/>
        </a:spcAft>
        <a:buChar char="»"/>
        <a:defRPr sz="1200">
          <a:solidFill>
            <a:schemeClr val="tx1"/>
          </a:solidFill>
          <a:latin typeface="Arial" charset="0"/>
          <a:ea typeface="文鼎中黑" pitchFamily="49" charset="-120"/>
        </a:defRPr>
      </a:lvl5pPr>
      <a:lvl6pPr marL="2514600" indent="-228600" algn="l" rtl="0" eaLnBrk="1" fontAlgn="base" hangingPunct="1">
        <a:spcBef>
          <a:spcPct val="20000"/>
        </a:spcBef>
        <a:spcAft>
          <a:spcPct val="0"/>
        </a:spcAft>
        <a:buChar char="»"/>
        <a:defRPr sz="2200" b="1">
          <a:solidFill>
            <a:schemeClr val="tx1"/>
          </a:solidFill>
          <a:latin typeface="+mn-lt"/>
          <a:ea typeface="+mn-ea"/>
        </a:defRPr>
      </a:lvl6pPr>
      <a:lvl7pPr marL="2971800" indent="-228600" algn="l" rtl="0" eaLnBrk="1" fontAlgn="base" hangingPunct="1">
        <a:spcBef>
          <a:spcPct val="20000"/>
        </a:spcBef>
        <a:spcAft>
          <a:spcPct val="0"/>
        </a:spcAft>
        <a:buChar char="»"/>
        <a:defRPr sz="2200" b="1">
          <a:solidFill>
            <a:schemeClr val="tx1"/>
          </a:solidFill>
          <a:latin typeface="+mn-lt"/>
          <a:ea typeface="+mn-ea"/>
        </a:defRPr>
      </a:lvl7pPr>
      <a:lvl8pPr marL="3429000" indent="-228600" algn="l" rtl="0" eaLnBrk="1" fontAlgn="base" hangingPunct="1">
        <a:spcBef>
          <a:spcPct val="20000"/>
        </a:spcBef>
        <a:spcAft>
          <a:spcPct val="0"/>
        </a:spcAft>
        <a:buChar char="»"/>
        <a:defRPr sz="2200" b="1">
          <a:solidFill>
            <a:schemeClr val="tx1"/>
          </a:solidFill>
          <a:latin typeface="+mn-lt"/>
          <a:ea typeface="+mn-ea"/>
        </a:defRPr>
      </a:lvl8pPr>
      <a:lvl9pPr marL="3886200" indent="-228600" algn="l" rtl="0" eaLnBrk="1" fontAlgn="base" hangingPunct="1">
        <a:spcBef>
          <a:spcPct val="20000"/>
        </a:spcBef>
        <a:spcAft>
          <a:spcPct val="0"/>
        </a:spcAft>
        <a:buChar char="»"/>
        <a:defRPr sz="2200" b="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cid:image001.png@01D13E37.62034580"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wmf"/><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620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ChangeArrowheads="1"/>
          </p:cNvSpPr>
          <p:nvPr/>
        </p:nvSpPr>
        <p:spPr bwMode="auto">
          <a:xfrm>
            <a:off x="405871" y="1760544"/>
            <a:ext cx="8932598"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572" tIns="50786" rIns="101572" bIns="50786" anchor="ctr"/>
          <a:lstStyle/>
          <a:p>
            <a:pPr algn="ctr">
              <a:lnSpc>
                <a:spcPct val="115000"/>
              </a:lnSpc>
            </a:pPr>
            <a:r>
              <a:rPr lang="en-US" altLang="zh-TW" sz="3600" b="1" dirty="0" smtClean="0">
                <a:solidFill>
                  <a:srgbClr val="EAEAEA"/>
                </a:solidFill>
                <a:latin typeface="Arial" charset="0"/>
              </a:rPr>
              <a:t>Java Essential 2</a:t>
            </a:r>
          </a:p>
        </p:txBody>
      </p:sp>
      <p:sp>
        <p:nvSpPr>
          <p:cNvPr id="418820" name="Rectangle 4"/>
          <p:cNvSpPr>
            <a:spLocks noChangeArrowheads="1"/>
          </p:cNvSpPr>
          <p:nvPr/>
        </p:nvSpPr>
        <p:spPr bwMode="auto">
          <a:xfrm>
            <a:off x="5919525" y="4675191"/>
            <a:ext cx="3986477" cy="154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01572" tIns="50786" rIns="101572" bIns="50786"/>
          <a:lstStyle/>
          <a:p>
            <a:pPr marL="342900" indent="-342900">
              <a:lnSpc>
                <a:spcPct val="140000"/>
              </a:lnSpc>
              <a:spcBef>
                <a:spcPct val="20000"/>
              </a:spcBef>
              <a:buFontTx/>
              <a:buChar char="•"/>
              <a:defRPr/>
            </a:pPr>
            <a:r>
              <a:rPr lang="en-US" altLang="zh-TW" sz="2000" dirty="0" smtClean="0">
                <a:solidFill>
                  <a:srgbClr val="EAEAEA"/>
                </a:solidFill>
                <a:effectLst>
                  <a:outerShdw blurRad="38100" dist="38100" dir="2700000" algn="tl">
                    <a:srgbClr val="C0C0C0"/>
                  </a:outerShdw>
                </a:effectLst>
                <a:latin typeface="Arial" charset="0"/>
              </a:rPr>
              <a:t>2015</a:t>
            </a:r>
          </a:p>
          <a:p>
            <a:pPr marL="342900" indent="-342900">
              <a:lnSpc>
                <a:spcPct val="140000"/>
              </a:lnSpc>
              <a:spcBef>
                <a:spcPct val="20000"/>
              </a:spcBef>
              <a:buFontTx/>
              <a:buChar char="•"/>
              <a:defRPr/>
            </a:pPr>
            <a:r>
              <a:rPr lang="en-US" altLang="zh-TW" sz="2000" dirty="0" smtClean="0">
                <a:solidFill>
                  <a:srgbClr val="EAEAEA"/>
                </a:solidFill>
                <a:effectLst>
                  <a:outerShdw blurRad="38100" dist="38100" dir="2700000" algn="tl">
                    <a:srgbClr val="C0C0C0"/>
                  </a:outerShdw>
                </a:effectLst>
                <a:latin typeface="Arial" charset="0"/>
              </a:rPr>
              <a:t>Joe Liu</a:t>
            </a:r>
          </a:p>
        </p:txBody>
      </p:sp>
      <p:sp>
        <p:nvSpPr>
          <p:cNvPr id="3" name="標題 2"/>
          <p:cNvSpPr>
            <a:spLocks noGrp="1"/>
          </p:cNvSpPr>
          <p:nvPr>
            <p:ph type="title" idx="4294967295"/>
          </p:nvPr>
        </p:nvSpPr>
        <p:spPr/>
        <p:txBody>
          <a:bodyPr/>
          <a:lstStyle/>
          <a:p>
            <a:r>
              <a:rPr lang="en-US" altLang="zh-TW" dirty="0" smtClean="0"/>
              <a:t>Allie Project –</a:t>
            </a:r>
            <a:r>
              <a:rPr lang="en-US" altLang="zh-TW" baseline="0" dirty="0" smtClean="0"/>
              <a:t> IT Team up</a:t>
            </a:r>
            <a:endParaRPr lang="zh-TW" altLang="en-US" dirty="0"/>
          </a:p>
        </p:txBody>
      </p:sp>
    </p:spTree>
  </p:cSld>
  <p:clrMapOvr>
    <a:masterClrMapping/>
  </p:clrMapOvr>
  <p:transition spd="med">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What is passed?</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823388" y="1116474"/>
            <a:ext cx="8615580" cy="2308324"/>
          </a:xfrm>
          <a:prstGeom prst="rect">
            <a:avLst/>
          </a:prstGeom>
        </p:spPr>
        <p:txBody>
          <a:bodyPr wrap="square">
            <a:spAutoFit/>
          </a:bodyPr>
          <a:lstStyle/>
          <a:p>
            <a:pPr>
              <a:lnSpc>
                <a:spcPct val="150000"/>
              </a:lnSpc>
            </a:pPr>
            <a:r>
              <a:rPr lang="en-US" altLang="zh-TW" dirty="0" smtClean="0">
                <a:latin typeface="Calibri" panose="020F0502020204030204" pitchFamily="34" charset="0"/>
                <a:cs typeface="Calibri" panose="020F0502020204030204" pitchFamily="34" charset="0"/>
              </a:rPr>
              <a:t>When assign a value, Java only do pass-by-value. But it doesn’t mean all assignment is a copy. Look below picture</a:t>
            </a:r>
          </a:p>
          <a:p>
            <a:pPr>
              <a:lnSpc>
                <a:spcPct val="150000"/>
              </a:lnSpc>
            </a:pPr>
            <a:endParaRPr lang="en-US" altLang="zh-TW" dirty="0" smtClean="0">
              <a:latin typeface="Calibri" panose="020F0502020204030204" pitchFamily="34" charset="0"/>
              <a:cs typeface="Calibri" panose="020F0502020204030204" pitchFamily="34" charset="0"/>
            </a:endParaRPr>
          </a:p>
          <a:p>
            <a:pPr>
              <a:lnSpc>
                <a:spcPct val="150000"/>
              </a:lnSpc>
            </a:pPr>
            <a:endParaRPr lang="zh-TW" altLang="en-US" dirty="0"/>
          </a:p>
        </p:txBody>
      </p:sp>
      <p:sp>
        <p:nvSpPr>
          <p:cNvPr id="14" name="文字方塊 13"/>
          <p:cNvSpPr txBox="1"/>
          <p:nvPr/>
        </p:nvSpPr>
        <p:spPr>
          <a:xfrm>
            <a:off x="1201579" y="4410960"/>
            <a:ext cx="6797516" cy="1938992"/>
          </a:xfrm>
          <a:prstGeom prst="rect">
            <a:avLst/>
          </a:prstGeom>
          <a:noFill/>
        </p:spPr>
        <p:txBody>
          <a:bodyPr wrap="square" rtlCol="0">
            <a:spAutoFit/>
          </a:bodyPr>
          <a:lstStyle/>
          <a:p>
            <a:pPr>
              <a:lnSpc>
                <a:spcPct val="150000"/>
              </a:lnSpc>
            </a:pPr>
            <a:r>
              <a:rPr lang="en-US" altLang="zh-TW" sz="2000" dirty="0" smtClean="0">
                <a:solidFill>
                  <a:schemeClr val="accent5">
                    <a:lumMod val="50000"/>
                  </a:schemeClr>
                </a:solidFill>
                <a:latin typeface="Calibri" panose="020F0502020204030204" pitchFamily="34" charset="0"/>
                <a:cs typeface="Calibri" panose="020F0502020204030204" pitchFamily="34" charset="0"/>
              </a:rPr>
              <a:t>This is what Java pass, same way for every variable. </a:t>
            </a:r>
          </a:p>
          <a:p>
            <a:pPr>
              <a:lnSpc>
                <a:spcPct val="150000"/>
              </a:lnSpc>
            </a:pPr>
            <a:r>
              <a:rPr lang="en-US" altLang="zh-TW" sz="2000" dirty="0" smtClean="0">
                <a:solidFill>
                  <a:schemeClr val="accent5">
                    <a:lumMod val="50000"/>
                  </a:schemeClr>
                </a:solidFill>
                <a:latin typeface="Calibri" panose="020F0502020204030204" pitchFamily="34" charset="0"/>
                <a:cs typeface="Calibri" panose="020F0502020204030204" pitchFamily="34" charset="0"/>
              </a:rPr>
              <a:t>The difference is, for </a:t>
            </a:r>
            <a:r>
              <a:rPr lang="en-US" altLang="zh-TW" sz="2000" dirty="0">
                <a:solidFill>
                  <a:schemeClr val="accent5">
                    <a:lumMod val="50000"/>
                  </a:schemeClr>
                </a:solidFill>
                <a:latin typeface="Calibri" panose="020F0502020204030204" pitchFamily="34" charset="0"/>
                <a:cs typeface="Calibri" panose="020F0502020204030204" pitchFamily="34" charset="0"/>
              </a:rPr>
              <a:t>primitive type </a:t>
            </a:r>
            <a:r>
              <a:rPr lang="en-US" altLang="zh-TW" sz="2000" dirty="0" smtClean="0">
                <a:solidFill>
                  <a:schemeClr val="accent5">
                    <a:lumMod val="50000"/>
                  </a:schemeClr>
                </a:solidFill>
                <a:latin typeface="Calibri" panose="020F0502020204030204" pitchFamily="34" charset="0"/>
                <a:cs typeface="Calibri" panose="020F0502020204030204" pitchFamily="34" charset="0"/>
              </a:rPr>
              <a:t>data, it’s a value copy; </a:t>
            </a:r>
          </a:p>
          <a:p>
            <a:pPr>
              <a:lnSpc>
                <a:spcPct val="150000"/>
              </a:lnSpc>
            </a:pPr>
            <a:r>
              <a:rPr lang="en-US" altLang="zh-TW" sz="2000" dirty="0" smtClean="0">
                <a:solidFill>
                  <a:schemeClr val="accent5">
                    <a:lumMod val="50000"/>
                  </a:schemeClr>
                </a:solidFill>
                <a:latin typeface="Calibri" panose="020F0502020204030204" pitchFamily="34" charset="0"/>
                <a:cs typeface="Calibri" panose="020F0502020204030204" pitchFamily="34" charset="0"/>
              </a:rPr>
              <a:t>for object type data, it’s memory location copy which means Java pass reference by value.</a:t>
            </a:r>
            <a:endParaRPr lang="zh-TW" altLang="en-US" sz="2000" dirty="0">
              <a:solidFill>
                <a:schemeClr val="accent5">
                  <a:lumMod val="50000"/>
                </a:schemeClr>
              </a:solidFill>
              <a:latin typeface="Calibri" panose="020F0502020204030204" pitchFamily="34" charset="0"/>
              <a:cs typeface="Calibri" panose="020F0502020204030204" pitchFamily="34"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3647076603"/>
              </p:ext>
            </p:extLst>
          </p:nvPr>
        </p:nvGraphicFramePr>
        <p:xfrm>
          <a:off x="569595" y="2473343"/>
          <a:ext cx="8053387" cy="1902909"/>
        </p:xfrm>
        <a:graphic>
          <a:graphicData uri="http://schemas.openxmlformats.org/drawingml/2006/table">
            <a:tbl>
              <a:tblPr/>
              <a:tblGrid>
                <a:gridCol w="317040"/>
                <a:gridCol w="1653138"/>
                <a:gridCol w="1732398"/>
                <a:gridCol w="4033771"/>
                <a:gridCol w="317040"/>
              </a:tblGrid>
              <a:tr h="237864">
                <a:tc>
                  <a:txBody>
                    <a:bodyPr/>
                    <a:lstStyle/>
                    <a:p>
                      <a:pPr algn="l" fontAlgn="ctr"/>
                      <a:endParaRPr lang="zh-TW" altLang="en-US" sz="11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Stack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TW"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Heap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212378">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200" b="0" i="0" u="none" strike="noStrike">
                          <a:solidFill>
                            <a:srgbClr val="000000"/>
                          </a:solidFill>
                          <a:effectLst/>
                          <a:latin typeface="Calibri" panose="020F0502020204030204" pitchFamily="34" charset="0"/>
                          <a:ea typeface="新細明體" panose="02020500000000000000" pitchFamily="18" charset="-120"/>
                        </a:rPr>
                        <a:t>Lion lon1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ea typeface="新細明體" panose="02020500000000000000" pitchFamily="18" charset="-120"/>
                        </a:rPr>
                        <a:t>0x1111</a:t>
                      </a:r>
                      <a:endParaRPr 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8">
                  <a:txBody>
                    <a:bodyPr/>
                    <a:lstStyle/>
                    <a:p>
                      <a:pPr algn="ctr"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212378">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200" b="0" i="0" u="none" strike="noStrike">
                          <a:solidFill>
                            <a:srgbClr val="000000"/>
                          </a:solidFill>
                          <a:effectLst/>
                          <a:latin typeface="Calibri" panose="020F0502020204030204" pitchFamily="34" charset="0"/>
                          <a:ea typeface="新細明體" panose="02020500000000000000" pitchFamily="18" charset="-120"/>
                        </a:rPr>
                        <a:t>Lion lion2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ea typeface="新細明體" panose="02020500000000000000" pitchFamily="18" charset="-120"/>
                        </a:rPr>
                        <a:t>0x2222</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212378">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200" b="0" i="0" u="none" strike="noStrike">
                          <a:solidFill>
                            <a:srgbClr val="000000"/>
                          </a:solidFill>
                          <a:effectLst/>
                          <a:latin typeface="Calibri" panose="020F0502020204030204" pitchFamily="34" charset="0"/>
                          <a:ea typeface="新細明體" panose="02020500000000000000" pitchFamily="18" charset="-120"/>
                        </a:rPr>
                        <a:t>ZooKeeper zk</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ea typeface="新細明體" panose="02020500000000000000" pitchFamily="18" charset="-120"/>
                        </a:rPr>
                        <a:t>0x3333</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212378">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200" b="0" i="0" u="none" strike="noStrike">
                          <a:solidFill>
                            <a:srgbClr val="000000"/>
                          </a:solidFill>
                          <a:effectLst/>
                          <a:latin typeface="Calibri" panose="020F0502020204030204" pitchFamily="34" charset="0"/>
                          <a:ea typeface="新細明體" panose="02020500000000000000" pitchFamily="18" charset="-120"/>
                        </a:rPr>
                        <a:t>int age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TW" sz="1200" b="0" i="0" u="none" strike="noStrike">
                          <a:solidFill>
                            <a:srgbClr val="000000"/>
                          </a:solidFill>
                          <a:effectLst/>
                          <a:latin typeface="Calibri" panose="020F0502020204030204" pitchFamily="34" charset="0"/>
                          <a:ea typeface="新細明體" panose="02020500000000000000" pitchFamily="18" charset="-120"/>
                        </a:rPr>
                        <a:t>10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212378">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200" b="0" i="0" u="none" strike="noStrike">
                          <a:solidFill>
                            <a:srgbClr val="000000"/>
                          </a:solidFill>
                          <a:effectLst/>
                          <a:latin typeface="Calibri" panose="020F0502020204030204" pitchFamily="34" charset="0"/>
                          <a:ea typeface="新細明體" panose="02020500000000000000" pitchFamily="18" charset="-120"/>
                        </a:rPr>
                        <a:t>StringBuilder st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ea typeface="新細明體" panose="02020500000000000000" pitchFamily="18" charset="-120"/>
                        </a:rPr>
                        <a:t>0x444</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229369">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rtl="0"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Main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zh-TW" altLang="en-US"/>
                    </a:p>
                  </a:txBody>
                  <a:tcPr/>
                </a:tc>
                <a:tc vMerge="1">
                  <a:txBody>
                    <a:bodyPr/>
                    <a:lstStyle/>
                    <a:p>
                      <a:endParaRPr lang="zh-TW" altLang="en-US"/>
                    </a:p>
                  </a:txBody>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186893">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186893">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l" fontAlgn="ctr"/>
                      <a:endParaRPr lang="zh-TW" altLang="en-US" sz="11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15" name="文字方塊 9"/>
          <p:cNvSpPr txBox="1"/>
          <p:nvPr/>
        </p:nvSpPr>
        <p:spPr>
          <a:xfrm>
            <a:off x="4794885" y="2680018"/>
            <a:ext cx="2933700" cy="771525"/>
          </a:xfrm>
          <a:prstGeom prst="rect">
            <a:avLst/>
          </a:prstGeom>
          <a:solidFill>
            <a:schemeClr val="lt1"/>
          </a:solidFill>
          <a:ln w="15875" cmpd="sng">
            <a:solidFill>
              <a:schemeClr val="bg2">
                <a:lumMod val="1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dirty="0"/>
              <a:t>0x1111</a:t>
            </a:r>
          </a:p>
          <a:p>
            <a:r>
              <a:rPr lang="en-US" altLang="zh-TW" sz="1100" dirty="0" smtClean="0"/>
              <a:t>                      </a:t>
            </a:r>
            <a:r>
              <a:rPr lang="en-US" altLang="zh-TW" sz="1100" dirty="0" err="1" smtClean="0"/>
              <a:t>int</a:t>
            </a:r>
            <a:r>
              <a:rPr lang="en-US" altLang="zh-TW" sz="1100" baseline="0" dirty="0" smtClean="0"/>
              <a:t> </a:t>
            </a:r>
            <a:r>
              <a:rPr lang="en-US" altLang="zh-TW" sz="1100" baseline="0" dirty="0"/>
              <a:t>age: 1</a:t>
            </a:r>
          </a:p>
          <a:p>
            <a:r>
              <a:rPr lang="en-US" altLang="zh-TW" sz="1100" baseline="0" dirty="0" err="1"/>
              <a:t>StringBuilder</a:t>
            </a:r>
            <a:r>
              <a:rPr lang="en-US" altLang="zh-TW" sz="1100" baseline="0" dirty="0"/>
              <a:t> </a:t>
            </a:r>
            <a:r>
              <a:rPr lang="en-US" altLang="zh-TW" sz="1100" baseline="0" dirty="0" err="1"/>
              <a:t>lifeLog</a:t>
            </a:r>
            <a:r>
              <a:rPr lang="en-US" altLang="zh-TW" sz="1100" baseline="0" dirty="0"/>
              <a:t>:  0x4444</a:t>
            </a:r>
            <a:endParaRPr lang="zh-TW" altLang="en-US" sz="1100" dirty="0"/>
          </a:p>
        </p:txBody>
      </p:sp>
      <p:sp>
        <p:nvSpPr>
          <p:cNvPr id="16" name="文字方塊 9"/>
          <p:cNvSpPr txBox="1"/>
          <p:nvPr/>
        </p:nvSpPr>
        <p:spPr>
          <a:xfrm>
            <a:off x="5842635" y="3765868"/>
            <a:ext cx="1066800" cy="609600"/>
          </a:xfrm>
          <a:prstGeom prst="rect">
            <a:avLst/>
          </a:prstGeom>
          <a:solidFill>
            <a:schemeClr val="lt1"/>
          </a:solidFill>
          <a:ln w="15875" cmpd="sng">
            <a:solidFill>
              <a:schemeClr val="bg2">
                <a:lumMod val="1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a:t>0x2222</a:t>
            </a:r>
            <a:endParaRPr lang="zh-TW" altLang="en-US" sz="1100"/>
          </a:p>
        </p:txBody>
      </p:sp>
      <p:sp>
        <p:nvSpPr>
          <p:cNvPr id="17" name="文字方塊 9"/>
          <p:cNvSpPr txBox="1"/>
          <p:nvPr/>
        </p:nvSpPr>
        <p:spPr>
          <a:xfrm>
            <a:off x="4613910" y="3765868"/>
            <a:ext cx="1066800" cy="609600"/>
          </a:xfrm>
          <a:prstGeom prst="rect">
            <a:avLst/>
          </a:prstGeom>
          <a:solidFill>
            <a:schemeClr val="lt1"/>
          </a:solidFill>
          <a:ln w="15875" cmpd="sng">
            <a:solidFill>
              <a:schemeClr val="bg2">
                <a:lumMod val="1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a:t>0x3333</a:t>
            </a:r>
            <a:endParaRPr lang="zh-TW" altLang="en-US" sz="1100"/>
          </a:p>
        </p:txBody>
      </p:sp>
      <p:cxnSp>
        <p:nvCxnSpPr>
          <p:cNvPr id="18" name="直線單箭頭接點 17"/>
          <p:cNvCxnSpPr/>
          <p:nvPr/>
        </p:nvCxnSpPr>
        <p:spPr>
          <a:xfrm>
            <a:off x="3785235" y="2773363"/>
            <a:ext cx="1009650" cy="2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3766185" y="2927668"/>
            <a:ext cx="2162175" cy="942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3756660" y="3175318"/>
            <a:ext cx="89535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字方塊 9"/>
          <p:cNvSpPr txBox="1"/>
          <p:nvPr/>
        </p:nvSpPr>
        <p:spPr>
          <a:xfrm>
            <a:off x="7023735" y="3594418"/>
            <a:ext cx="1066800" cy="466725"/>
          </a:xfrm>
          <a:prstGeom prst="rect">
            <a:avLst/>
          </a:prstGeom>
          <a:solidFill>
            <a:schemeClr val="lt1"/>
          </a:solidFill>
          <a:ln w="15875" cmpd="sng">
            <a:solidFill>
              <a:schemeClr val="bg2">
                <a:lumMod val="1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a:t>0x4444</a:t>
            </a:r>
            <a:endParaRPr lang="zh-TW" altLang="en-US" sz="1100"/>
          </a:p>
        </p:txBody>
      </p:sp>
      <p:cxnSp>
        <p:nvCxnSpPr>
          <p:cNvPr id="22" name="直線單箭頭接點 21"/>
          <p:cNvCxnSpPr/>
          <p:nvPr/>
        </p:nvCxnSpPr>
        <p:spPr>
          <a:xfrm>
            <a:off x="6585585" y="3194368"/>
            <a:ext cx="466725"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3766185" y="3575368"/>
            <a:ext cx="3257550" cy="2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圓角矩形 23"/>
          <p:cNvSpPr/>
          <p:nvPr/>
        </p:nvSpPr>
        <p:spPr bwMode="auto">
          <a:xfrm>
            <a:off x="2575560" y="2699068"/>
            <a:ext cx="1628775" cy="1066800"/>
          </a:xfrm>
          <a:prstGeom prst="roundRect">
            <a:avLst/>
          </a:prstGeom>
          <a:noFill/>
          <a:ln w="28575" cap="flat" cmpd="sng" algn="ctr">
            <a:solidFill>
              <a:srgbClr val="FF0066"/>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6" name="直線單箭頭接點 25"/>
          <p:cNvCxnSpPr/>
          <p:nvPr/>
        </p:nvCxnSpPr>
        <p:spPr bwMode="auto">
          <a:xfrm flipH="1" flipV="1">
            <a:off x="3530918" y="3765868"/>
            <a:ext cx="28099" cy="851852"/>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25" name="圓角矩形 24"/>
          <p:cNvSpPr/>
          <p:nvPr/>
        </p:nvSpPr>
        <p:spPr bwMode="auto">
          <a:xfrm>
            <a:off x="6206247" y="2889595"/>
            <a:ext cx="583658" cy="385385"/>
          </a:xfrm>
          <a:prstGeom prst="roundRect">
            <a:avLst/>
          </a:prstGeom>
          <a:noFill/>
          <a:ln w="28575" cap="flat" cmpd="sng" algn="ctr">
            <a:solidFill>
              <a:srgbClr val="FF0066"/>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7" name="直線單箭頭接點 26"/>
          <p:cNvCxnSpPr/>
          <p:nvPr/>
        </p:nvCxnSpPr>
        <p:spPr bwMode="auto">
          <a:xfrm flipV="1">
            <a:off x="3559017" y="3194368"/>
            <a:ext cx="2647230" cy="1066347"/>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065315267"/>
      </p:ext>
    </p:extLst>
  </p:cSld>
  <p:clrMapOvr>
    <a:masterClrMapping/>
  </p:clrMapOvr>
  <p:transition spd="med">
    <p:zoom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Who is who?</a:t>
            </a:r>
            <a:endParaRPr lang="zh-TW" altLang="en-US" sz="3600" dirty="0">
              <a:latin typeface="Calibri" panose="020F0502020204030204" pitchFamily="34" charset="0"/>
              <a:cs typeface="Calibri" panose="020F0502020204030204" pitchFamily="34" charset="0"/>
            </a:endParaRPr>
          </a:p>
        </p:txBody>
      </p:sp>
      <p:sp>
        <p:nvSpPr>
          <p:cNvPr id="15" name="矩形 14"/>
          <p:cNvSpPr/>
          <p:nvPr/>
        </p:nvSpPr>
        <p:spPr>
          <a:xfrm>
            <a:off x="823388" y="1252532"/>
            <a:ext cx="4953000" cy="1600438"/>
          </a:xfrm>
          <a:prstGeom prst="rect">
            <a:avLst/>
          </a:prstGeom>
        </p:spPr>
        <p:txBody>
          <a:bodyPr>
            <a:spAutoFit/>
          </a:bodyPr>
          <a:lstStyle/>
          <a:p>
            <a:r>
              <a:rPr lang="en-US" altLang="zh-TW" sz="1400" dirty="0">
                <a:solidFill>
                  <a:srgbClr val="000000"/>
                </a:solidFill>
                <a:latin typeface="Courier New" panose="02070309020205020404" pitchFamily="49" charset="0"/>
              </a:rPr>
              <a:t>Lion </a:t>
            </a:r>
            <a:r>
              <a:rPr lang="en-US" altLang="zh-TW" sz="1400" dirty="0">
                <a:solidFill>
                  <a:srgbClr val="6A3E3E"/>
                </a:solidFill>
                <a:latin typeface="Courier New" panose="02070309020205020404" pitchFamily="49" charset="0"/>
              </a:rPr>
              <a:t>lion1</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Lion(</a:t>
            </a:r>
            <a:r>
              <a:rPr lang="en-US" altLang="zh-TW" sz="1400" b="1" dirty="0">
                <a:solidFill>
                  <a:srgbClr val="2A00FF"/>
                </a:solidFill>
                <a:latin typeface="Courier New" panose="02070309020205020404" pitchFamily="49" charset="0"/>
              </a:rPr>
              <a:t>"lion1"</a:t>
            </a:r>
            <a:r>
              <a:rPr lang="en-US" altLang="zh-TW" sz="1400" b="1"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Lion </a:t>
            </a:r>
            <a:r>
              <a:rPr lang="en-US" altLang="zh-TW" sz="1400" dirty="0">
                <a:solidFill>
                  <a:srgbClr val="6A3E3E"/>
                </a:solidFill>
                <a:latin typeface="Courier New" panose="02070309020205020404" pitchFamily="49" charset="0"/>
              </a:rPr>
              <a:t>lion2</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Lion(</a:t>
            </a:r>
            <a:r>
              <a:rPr lang="en-US" altLang="zh-TW" sz="1400" b="1" dirty="0">
                <a:solidFill>
                  <a:srgbClr val="2A00FF"/>
                </a:solidFill>
                <a:latin typeface="Courier New" panose="02070309020205020404" pitchFamily="49" charset="0"/>
              </a:rPr>
              <a:t>"lion2"</a:t>
            </a:r>
            <a:r>
              <a:rPr lang="en-US" altLang="zh-TW" sz="1400" b="1" dirty="0">
                <a:solidFill>
                  <a:srgbClr val="000000"/>
                </a:solidFill>
                <a:latin typeface="Courier New" panose="02070309020205020404" pitchFamily="49" charset="0"/>
              </a:rPr>
              <a:t>);</a:t>
            </a:r>
          </a:p>
          <a:p>
            <a:endParaRPr lang="en-US" altLang="zh-TW" sz="1400" dirty="0">
              <a:solidFill>
                <a:srgbClr val="000000"/>
              </a:solidFill>
              <a:latin typeface="Courier New" panose="02070309020205020404" pitchFamily="49" charset="0"/>
            </a:endParaRPr>
          </a:p>
          <a:p>
            <a:r>
              <a:rPr lang="en-US" altLang="zh-TW" sz="1400" dirty="0">
                <a:solidFill>
                  <a:srgbClr val="3F7F5F"/>
                </a:solidFill>
                <a:latin typeface="Courier New" panose="02070309020205020404" pitchFamily="49" charset="0"/>
              </a:rPr>
              <a:t>//</a:t>
            </a:r>
            <a:r>
              <a:rPr lang="zh-TW" altLang="en-US" sz="1400" dirty="0">
                <a:solidFill>
                  <a:srgbClr val="3F7F5F"/>
                </a:solidFill>
                <a:latin typeface="Courier New" panose="02070309020205020404" pitchFamily="49" charset="0"/>
              </a:rPr>
              <a:t>將</a:t>
            </a:r>
            <a:r>
              <a:rPr lang="en-US" altLang="zh-TW" sz="1400" dirty="0">
                <a:solidFill>
                  <a:srgbClr val="3F7F5F"/>
                </a:solidFill>
                <a:latin typeface="Courier New" panose="02070309020205020404" pitchFamily="49" charset="0"/>
              </a:rPr>
              <a:t>lion2</a:t>
            </a:r>
            <a:r>
              <a:rPr lang="zh-TW" altLang="en-US" sz="1400" dirty="0">
                <a:solidFill>
                  <a:srgbClr val="3F7F5F"/>
                </a:solidFill>
                <a:latin typeface="Courier New" panose="02070309020205020404" pitchFamily="49" charset="0"/>
              </a:rPr>
              <a:t>指向</a:t>
            </a:r>
            <a:r>
              <a:rPr lang="en-US" altLang="zh-TW" sz="1400" dirty="0">
                <a:solidFill>
                  <a:srgbClr val="3F7F5F"/>
                </a:solidFill>
                <a:latin typeface="Courier New" panose="02070309020205020404" pitchFamily="49" charset="0"/>
              </a:rPr>
              <a:t>lion1</a:t>
            </a:r>
          </a:p>
          <a:p>
            <a:r>
              <a:rPr lang="en-US" altLang="zh-TW" sz="1400" dirty="0">
                <a:solidFill>
                  <a:srgbClr val="6A3E3E"/>
                </a:solidFill>
                <a:latin typeface="Courier New" panose="02070309020205020404" pitchFamily="49" charset="0"/>
              </a:rPr>
              <a:t>lion2</a:t>
            </a:r>
            <a:r>
              <a:rPr lang="en-US" altLang="zh-TW" sz="1400" dirty="0">
                <a:solidFill>
                  <a:srgbClr val="000000"/>
                </a:solidFill>
                <a:latin typeface="Courier New" panose="02070309020205020404" pitchFamily="49" charset="0"/>
              </a:rPr>
              <a:t> = </a:t>
            </a:r>
            <a:r>
              <a:rPr lang="en-US" altLang="zh-TW" sz="1400" dirty="0">
                <a:solidFill>
                  <a:srgbClr val="6A3E3E"/>
                </a:solidFill>
                <a:latin typeface="Courier New" panose="02070309020205020404" pitchFamily="49" charset="0"/>
              </a:rPr>
              <a:t>lion1</a:t>
            </a:r>
            <a:r>
              <a:rPr lang="en-US" altLang="zh-TW" sz="1400" dirty="0">
                <a:solidFill>
                  <a:srgbClr val="000000"/>
                </a:solidFill>
                <a:latin typeface="Courier New" panose="02070309020205020404" pitchFamily="49" charset="0"/>
              </a:rPr>
              <a:t>;</a:t>
            </a:r>
          </a:p>
          <a:p>
            <a:r>
              <a:rPr lang="en-US" altLang="zh-TW" sz="1400" dirty="0">
                <a:solidFill>
                  <a:srgbClr val="3F7F5F"/>
                </a:solidFill>
                <a:latin typeface="Courier New" panose="02070309020205020404" pitchFamily="49" charset="0"/>
              </a:rPr>
              <a:t>//</a:t>
            </a:r>
            <a:r>
              <a:rPr lang="zh-TW" altLang="en-US" sz="1400" dirty="0">
                <a:solidFill>
                  <a:srgbClr val="3F7F5F"/>
                </a:solidFill>
                <a:latin typeface="Courier New" panose="02070309020205020404" pitchFamily="49" charset="0"/>
              </a:rPr>
              <a:t>將</a:t>
            </a:r>
            <a:r>
              <a:rPr lang="en-US" altLang="zh-TW" sz="1400" dirty="0">
                <a:solidFill>
                  <a:srgbClr val="3F7F5F"/>
                </a:solidFill>
                <a:latin typeface="Courier New" panose="02070309020205020404" pitchFamily="49" charset="0"/>
              </a:rPr>
              <a:t>lion1</a:t>
            </a:r>
            <a:r>
              <a:rPr lang="zh-TW" altLang="en-US" sz="1400" dirty="0" smtClean="0">
                <a:solidFill>
                  <a:srgbClr val="3F7F5F"/>
                </a:solidFill>
                <a:latin typeface="Courier New" panose="02070309020205020404" pitchFamily="49" charset="0"/>
              </a:rPr>
              <a:t>指向</a:t>
            </a:r>
            <a:r>
              <a:rPr lang="en-US" altLang="zh-TW" sz="1400" dirty="0" smtClean="0">
                <a:solidFill>
                  <a:srgbClr val="3F7F5F"/>
                </a:solidFill>
                <a:latin typeface="Courier New" panose="02070309020205020404" pitchFamily="49" charset="0"/>
              </a:rPr>
              <a:t>null</a:t>
            </a:r>
            <a:endParaRPr lang="en-US" altLang="zh-TW" sz="1400" dirty="0">
              <a:solidFill>
                <a:srgbClr val="3F7F5F"/>
              </a:solidFill>
              <a:latin typeface="Courier New" panose="02070309020205020404" pitchFamily="49" charset="0"/>
            </a:endParaRPr>
          </a:p>
          <a:p>
            <a:r>
              <a:rPr lang="en-US" altLang="zh-TW" sz="1400" dirty="0">
                <a:solidFill>
                  <a:srgbClr val="6A3E3E"/>
                </a:solidFill>
                <a:latin typeface="Courier New" panose="02070309020205020404" pitchFamily="49" charset="0"/>
              </a:rPr>
              <a:t>lion1</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null</a:t>
            </a:r>
            <a:r>
              <a:rPr lang="en-US" altLang="zh-TW" sz="1400" b="1" dirty="0">
                <a:solidFill>
                  <a:srgbClr val="000000"/>
                </a:solidFill>
                <a:latin typeface="Courier New" panose="02070309020205020404" pitchFamily="49" charset="0"/>
              </a:rPr>
              <a:t>;</a:t>
            </a:r>
            <a:endParaRPr lang="zh-TW" altLang="en-US" sz="1400" dirty="0"/>
          </a:p>
        </p:txBody>
      </p:sp>
      <p:graphicFrame>
        <p:nvGraphicFramePr>
          <p:cNvPr id="3" name="表格 2"/>
          <p:cNvGraphicFramePr>
            <a:graphicFrameLocks noGrp="1"/>
          </p:cNvGraphicFramePr>
          <p:nvPr>
            <p:extLst>
              <p:ext uri="{D42A27DB-BD31-4B8C-83A1-F6EECF244321}">
                <p14:modId xmlns:p14="http://schemas.microsoft.com/office/powerpoint/2010/main" val="1215131103"/>
              </p:ext>
            </p:extLst>
          </p:nvPr>
        </p:nvGraphicFramePr>
        <p:xfrm>
          <a:off x="670988" y="3217628"/>
          <a:ext cx="8053387" cy="1265775"/>
        </p:xfrm>
        <a:graphic>
          <a:graphicData uri="http://schemas.openxmlformats.org/drawingml/2006/table">
            <a:tbl>
              <a:tblPr/>
              <a:tblGrid>
                <a:gridCol w="317040"/>
                <a:gridCol w="1653138"/>
                <a:gridCol w="1732398"/>
                <a:gridCol w="4033771"/>
                <a:gridCol w="317040"/>
              </a:tblGrid>
              <a:tr h="237864">
                <a:tc>
                  <a:txBody>
                    <a:bodyPr/>
                    <a:lstStyle/>
                    <a:p>
                      <a:pPr algn="l" fontAlgn="ctr"/>
                      <a:endParaRPr lang="zh-TW" altLang="en-US" sz="11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Stack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TW"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Heap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212378">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200" b="0" i="0" u="none" strike="noStrike">
                          <a:solidFill>
                            <a:srgbClr val="000000"/>
                          </a:solidFill>
                          <a:effectLst/>
                          <a:latin typeface="Calibri" panose="020F0502020204030204" pitchFamily="34" charset="0"/>
                          <a:ea typeface="新細明體" panose="02020500000000000000" pitchFamily="18" charset="-120"/>
                        </a:rPr>
                        <a:t>Lion lon1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TW" sz="1200" b="0" i="0" u="none" strike="noStrike" dirty="0" smtClean="0">
                          <a:solidFill>
                            <a:srgbClr val="000000"/>
                          </a:solidFill>
                          <a:effectLst/>
                          <a:latin typeface="Calibri" panose="020F0502020204030204" pitchFamily="34" charset="0"/>
                          <a:ea typeface="新細明體" panose="02020500000000000000" pitchFamily="18" charset="-120"/>
                        </a:rPr>
                        <a:t>0x1111</a:t>
                      </a:r>
                      <a:r>
                        <a:rPr lang="en-US" altLang="zh-TW" sz="1200" b="0" i="0" u="none" strike="noStrike" baseline="0" dirty="0">
                          <a:solidFill>
                            <a:srgbClr val="000000"/>
                          </a:solidFill>
                          <a:effectLst/>
                          <a:latin typeface="Calibri" panose="020F0502020204030204" pitchFamily="34" charset="0"/>
                          <a:ea typeface="新細明體" panose="02020500000000000000" pitchFamily="18" charset="-120"/>
                        </a:rPr>
                        <a:t> </a:t>
                      </a:r>
                      <a:r>
                        <a:rPr lang="en-US" altLang="zh-TW" sz="1200" b="0" i="0" u="none" strike="noStrike" baseline="0" dirty="0" smtClean="0">
                          <a:solidFill>
                            <a:srgbClr val="000000"/>
                          </a:solidFill>
                          <a:effectLst/>
                          <a:latin typeface="Calibri" panose="020F0502020204030204" pitchFamily="34" charset="0"/>
                          <a:ea typeface="新細明體" panose="02020500000000000000" pitchFamily="18" charset="-120"/>
                        </a:rPr>
                        <a:t>--&gt; null</a:t>
                      </a:r>
                      <a:endParaRPr lang="en-US" altLang="zh-TW" sz="1200" b="0" i="0" u="none" strike="noStrike" dirty="0" smtClean="0">
                        <a:solidFill>
                          <a:srgbClr val="000000"/>
                        </a:solidFill>
                        <a:effectLst/>
                        <a:latin typeface="Calibri" panose="020F0502020204030204" pitchFamily="34" charset="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l"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212378">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200" b="0" i="0" u="none" strike="noStrike">
                          <a:solidFill>
                            <a:srgbClr val="000000"/>
                          </a:solidFill>
                          <a:effectLst/>
                          <a:latin typeface="Calibri" panose="020F0502020204030204" pitchFamily="34" charset="0"/>
                          <a:ea typeface="新細明體" panose="02020500000000000000" pitchFamily="18" charset="-120"/>
                        </a:rPr>
                        <a:t>Lion lion2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a:solidFill>
                            <a:srgbClr val="000000"/>
                          </a:solidFill>
                          <a:effectLst/>
                          <a:latin typeface="Calibri" panose="020F0502020204030204" pitchFamily="34" charset="0"/>
                          <a:ea typeface="新細明體" panose="02020500000000000000" pitchFamily="18" charset="-120"/>
                        </a:rPr>
                        <a:t>0x2222 --&gt; 0x1111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229369">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rtl="0"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Main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zh-TW" altLang="en-US"/>
                    </a:p>
                  </a:txBody>
                  <a:tcPr/>
                </a:tc>
                <a:tc vMerge="1">
                  <a:txBody>
                    <a:bodyPr/>
                    <a:lstStyle/>
                    <a:p>
                      <a:endParaRPr lang="zh-TW" altLang="en-US"/>
                    </a:p>
                  </a:txBody>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186893">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186893">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l" fontAlgn="ctr"/>
                      <a:endParaRPr lang="zh-TW" altLang="en-US" sz="11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7" name="文字方塊 9"/>
          <p:cNvSpPr txBox="1"/>
          <p:nvPr/>
        </p:nvSpPr>
        <p:spPr>
          <a:xfrm>
            <a:off x="4743878" y="3611439"/>
            <a:ext cx="1343025" cy="636270"/>
          </a:xfrm>
          <a:prstGeom prst="rect">
            <a:avLst/>
          </a:prstGeom>
          <a:solidFill>
            <a:schemeClr val="lt1"/>
          </a:solidFill>
          <a:ln w="15875" cmpd="sng">
            <a:solidFill>
              <a:schemeClr val="bg2">
                <a:lumMod val="1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dirty="0" smtClean="0"/>
              <a:t>0x1111</a:t>
            </a:r>
          </a:p>
          <a:p>
            <a:r>
              <a:rPr lang="en-US" altLang="zh-TW" dirty="0" smtClean="0"/>
              <a:t>String name: lion1</a:t>
            </a:r>
            <a:endParaRPr lang="en-US" altLang="zh-TW" sz="1100" dirty="0"/>
          </a:p>
        </p:txBody>
      </p:sp>
      <p:sp>
        <p:nvSpPr>
          <p:cNvPr id="8" name="文字方塊 9"/>
          <p:cNvSpPr txBox="1"/>
          <p:nvPr/>
        </p:nvSpPr>
        <p:spPr>
          <a:xfrm>
            <a:off x="6361222" y="3611439"/>
            <a:ext cx="1350217" cy="636270"/>
          </a:xfrm>
          <a:prstGeom prst="rect">
            <a:avLst/>
          </a:prstGeom>
          <a:solidFill>
            <a:schemeClr val="lt1"/>
          </a:solidFill>
          <a:ln w="15875" cmpd="sng">
            <a:solidFill>
              <a:schemeClr val="bg2">
                <a:lumMod val="1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dirty="0" smtClean="0"/>
              <a:t>0x2222</a:t>
            </a:r>
          </a:p>
          <a:p>
            <a:r>
              <a:rPr lang="en-US" altLang="zh-TW" dirty="0" smtClean="0"/>
              <a:t>String name: lion2</a:t>
            </a:r>
            <a:endParaRPr lang="zh-TW" altLang="en-US" sz="1100" dirty="0"/>
          </a:p>
        </p:txBody>
      </p:sp>
      <p:sp>
        <p:nvSpPr>
          <p:cNvPr id="12" name="矩形 11"/>
          <p:cNvSpPr/>
          <p:nvPr/>
        </p:nvSpPr>
        <p:spPr>
          <a:xfrm>
            <a:off x="1079824" y="4667394"/>
            <a:ext cx="8671132" cy="646331"/>
          </a:xfrm>
          <a:prstGeom prst="rect">
            <a:avLst/>
          </a:prstGeom>
        </p:spPr>
        <p:txBody>
          <a:bodyPr wrap="square">
            <a:spAutoFit/>
          </a:bodyPr>
          <a:lstStyle/>
          <a:p>
            <a:pPr>
              <a:lnSpc>
                <a:spcPct val="150000"/>
              </a:lnSpc>
            </a:pPr>
            <a:r>
              <a:rPr lang="en-US" altLang="zh-TW" dirty="0" smtClean="0">
                <a:latin typeface="Calibri" panose="020F0502020204030204" pitchFamily="34" charset="0"/>
                <a:cs typeface="Calibri" panose="020F0502020204030204" pitchFamily="34" charset="0"/>
              </a:rPr>
              <a:t>Now , lion2 is the lion object with name lion1;</a:t>
            </a:r>
          </a:p>
        </p:txBody>
      </p:sp>
      <p:sp>
        <p:nvSpPr>
          <p:cNvPr id="9" name="橢圓 8"/>
          <p:cNvSpPr/>
          <p:nvPr/>
        </p:nvSpPr>
        <p:spPr bwMode="auto">
          <a:xfrm flipH="1">
            <a:off x="2627268" y="3385226"/>
            <a:ext cx="261844" cy="23984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1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 name="橢圓 9"/>
          <p:cNvSpPr/>
          <p:nvPr/>
        </p:nvSpPr>
        <p:spPr bwMode="auto">
          <a:xfrm flipH="1">
            <a:off x="2627267" y="3667325"/>
            <a:ext cx="261845" cy="21680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1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100" b="0" i="0" u="none" strike="noStrike" cap="none" normalizeH="0" baseline="0" dirty="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487327849"/>
      </p:ext>
    </p:extLst>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Java memory - 1 </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823388" y="1116474"/>
            <a:ext cx="8671132" cy="397031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Heap </a:t>
            </a:r>
            <a:r>
              <a:rPr lang="en-US" altLang="zh-TW" dirty="0">
                <a:latin typeface="Calibri" panose="020F0502020204030204" pitchFamily="34" charset="0"/>
                <a:cs typeface="Calibri" panose="020F0502020204030204" pitchFamily="34" charset="0"/>
              </a:rPr>
              <a:t>: </a:t>
            </a:r>
            <a:endParaRPr lang="en-US" altLang="zh-TW" dirty="0" smtClean="0">
              <a:latin typeface="Calibri" panose="020F0502020204030204" pitchFamily="34" charset="0"/>
              <a:cs typeface="Calibri" panose="020F0502020204030204" pitchFamily="34" charset="0"/>
            </a:endParaRPr>
          </a:p>
          <a:p>
            <a:pPr marL="800100" lvl="1"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used </a:t>
            </a:r>
            <a:r>
              <a:rPr lang="en-US" altLang="zh-TW" dirty="0">
                <a:latin typeface="Calibri" panose="020F0502020204030204" pitchFamily="34" charset="0"/>
                <a:cs typeface="Calibri" panose="020F0502020204030204" pitchFamily="34" charset="0"/>
              </a:rPr>
              <a:t>by </a:t>
            </a:r>
            <a:r>
              <a:rPr lang="en-US" altLang="zh-TW" dirty="0" smtClean="0">
                <a:latin typeface="Calibri" panose="020F0502020204030204" pitchFamily="34" charset="0"/>
                <a:cs typeface="Calibri" panose="020F0502020204030204" pitchFamily="34" charset="0"/>
              </a:rPr>
              <a:t>JVM </a:t>
            </a:r>
            <a:r>
              <a:rPr lang="en-US" altLang="zh-TW" dirty="0">
                <a:latin typeface="Calibri" panose="020F0502020204030204" pitchFamily="34" charset="0"/>
                <a:cs typeface="Calibri" panose="020F0502020204030204" pitchFamily="34" charset="0"/>
              </a:rPr>
              <a:t>to allocate memory to </a:t>
            </a:r>
            <a:r>
              <a:rPr lang="en-US" altLang="zh-TW" dirty="0" smtClean="0">
                <a:latin typeface="Calibri" panose="020F0502020204030204" pitchFamily="34" charset="0"/>
                <a:cs typeface="Calibri" panose="020F0502020204030204" pitchFamily="34" charset="0"/>
              </a:rPr>
              <a:t>objects </a:t>
            </a:r>
            <a:r>
              <a:rPr lang="en-US" altLang="zh-TW" dirty="0">
                <a:latin typeface="Calibri" panose="020F0502020204030204" pitchFamily="34" charset="0"/>
                <a:cs typeface="Calibri" panose="020F0502020204030204" pitchFamily="34" charset="0"/>
              </a:rPr>
              <a:t>and </a:t>
            </a:r>
            <a:r>
              <a:rPr lang="en-US" altLang="zh-TW" dirty="0" smtClean="0">
                <a:latin typeface="Calibri" panose="020F0502020204030204" pitchFamily="34" charset="0"/>
                <a:cs typeface="Calibri" panose="020F0502020204030204" pitchFamily="34" charset="0"/>
              </a:rPr>
              <a:t>classes. </a:t>
            </a:r>
            <a:r>
              <a:rPr lang="en-US" altLang="zh-TW" dirty="0">
                <a:latin typeface="Calibri" panose="020F0502020204030204" pitchFamily="34" charset="0"/>
                <a:cs typeface="Calibri" panose="020F0502020204030204" pitchFamily="34" charset="0"/>
              </a:rPr>
              <a:t>Global variable (class &amp; instance) stored in heap. Classes </a:t>
            </a:r>
            <a:r>
              <a:rPr lang="en-US" altLang="zh-TW" dirty="0" smtClean="0">
                <a:latin typeface="Calibri" panose="020F0502020204030204" pitchFamily="34" charset="0"/>
                <a:cs typeface="Calibri" panose="020F0502020204030204" pitchFamily="34" charset="0"/>
              </a:rPr>
              <a:t>are stored in a special heap space called Permanent Generation (</a:t>
            </a:r>
            <a:r>
              <a:rPr lang="en-US" altLang="zh-TW" dirty="0" err="1" smtClean="0">
                <a:latin typeface="Calibri" panose="020F0502020204030204" pitchFamily="34" charset="0"/>
                <a:cs typeface="Calibri" panose="020F0502020204030204" pitchFamily="34" charset="0"/>
              </a:rPr>
              <a:t>PermGen</a:t>
            </a:r>
            <a:r>
              <a:rPr lang="en-US" altLang="zh-TW" dirty="0" smtClean="0">
                <a:latin typeface="Calibri" panose="020F0502020204030204" pitchFamily="34" charset="0"/>
                <a:cs typeface="Calibri" panose="020F0502020204030204" pitchFamily="34" charset="0"/>
              </a:rPr>
              <a:t>). </a:t>
            </a:r>
          </a:p>
          <a:p>
            <a:pPr marL="800100" lvl="1"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Garbage </a:t>
            </a:r>
            <a:r>
              <a:rPr lang="en-US" altLang="zh-TW" dirty="0">
                <a:latin typeface="Calibri" panose="020F0502020204030204" pitchFamily="34" charset="0"/>
                <a:cs typeface="Calibri" panose="020F0502020204030204" pitchFamily="34" charset="0"/>
              </a:rPr>
              <a:t>Collection runs on the heap memory to free the memory used by objects that doesn’t have any reference</a:t>
            </a:r>
            <a:r>
              <a:rPr lang="en-US" altLang="zh-TW" dirty="0" smtClean="0">
                <a:latin typeface="Calibri" panose="020F0502020204030204" pitchFamily="34" charset="0"/>
                <a:cs typeface="Calibri" panose="020F0502020204030204" pitchFamily="34" charset="0"/>
              </a:rPr>
              <a:t>.</a:t>
            </a:r>
            <a:endParaRPr lang="en-US" altLang="zh-TW"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4627614"/>
      </p:ext>
    </p:extLst>
  </p:cSld>
  <p:clrMapOvr>
    <a:masterClrMapping/>
  </p:clrMapOvr>
  <p:transition spd="med">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Garbage Collection? </a:t>
            </a:r>
            <a:r>
              <a:rPr lang="en-US" altLang="zh-TW" sz="3600" dirty="0" smtClean="0">
                <a:solidFill>
                  <a:srgbClr val="FF0000"/>
                </a:solidFill>
                <a:latin typeface="Calibri" panose="020F0502020204030204" pitchFamily="34" charset="0"/>
                <a:cs typeface="Calibri" panose="020F0502020204030204" pitchFamily="34" charset="0"/>
              </a:rPr>
              <a:t>not in control!!</a:t>
            </a:r>
            <a:endParaRPr lang="zh-TW" altLang="en-US" sz="3600" dirty="0">
              <a:solidFill>
                <a:srgbClr val="FF0000"/>
              </a:solidFill>
              <a:latin typeface="Calibri" panose="020F0502020204030204" pitchFamily="34" charset="0"/>
              <a:cs typeface="Calibri" panose="020F0502020204030204" pitchFamily="34" charset="0"/>
            </a:endParaRPr>
          </a:p>
        </p:txBody>
      </p:sp>
      <p:sp>
        <p:nvSpPr>
          <p:cNvPr id="3" name="矩形 2"/>
          <p:cNvSpPr/>
          <p:nvPr/>
        </p:nvSpPr>
        <p:spPr>
          <a:xfrm>
            <a:off x="823388" y="1116474"/>
            <a:ext cx="8615580" cy="5078313"/>
          </a:xfrm>
          <a:prstGeom prst="rect">
            <a:avLst/>
          </a:prstGeom>
        </p:spPr>
        <p:txBody>
          <a:bodyPr wrap="square">
            <a:spAutoFit/>
          </a:bodyPr>
          <a:lstStyle/>
          <a:p>
            <a:pPr>
              <a:lnSpc>
                <a:spcPct val="150000"/>
              </a:lnSpc>
            </a:pPr>
            <a:r>
              <a:rPr lang="en-US" altLang="zh-TW" dirty="0" smtClean="0">
                <a:latin typeface="Calibri" panose="020F0502020204030204" pitchFamily="34" charset="0"/>
                <a:cs typeface="Calibri" panose="020F0502020204030204" pitchFamily="34" charset="0"/>
              </a:rPr>
              <a:t>Garbage collection (GC) automatically runs in backend. The condition for an object to garbage candidate is it isn’t referenced by any other object. But the time JVM to free the memory and what object will be freed is </a:t>
            </a:r>
            <a:r>
              <a:rPr lang="en-US" altLang="zh-TW" dirty="0">
                <a:latin typeface="Calibri" panose="020F0502020204030204" pitchFamily="34" charset="0"/>
                <a:cs typeface="Calibri" panose="020F0502020204030204" pitchFamily="34" charset="0"/>
              </a:rPr>
              <a:t>ruled by JVM </a:t>
            </a:r>
            <a:r>
              <a:rPr lang="en-US" altLang="zh-TW" dirty="0" smtClean="0">
                <a:latin typeface="Calibri" panose="020F0502020204030204" pitchFamily="34" charset="0"/>
                <a:cs typeface="Calibri" panose="020F0502020204030204" pitchFamily="34" charset="0"/>
              </a:rPr>
              <a:t>Algorithm. Even you can force a GC, but you </a:t>
            </a:r>
            <a:r>
              <a:rPr lang="en-US" altLang="zh-TW" dirty="0">
                <a:latin typeface="Calibri" panose="020F0502020204030204" pitchFamily="34" charset="0"/>
                <a:cs typeface="Calibri" panose="020F0502020204030204" pitchFamily="34" charset="0"/>
              </a:rPr>
              <a:t>can’t </a:t>
            </a:r>
            <a:r>
              <a:rPr lang="en-US" altLang="zh-TW" dirty="0" smtClean="0">
                <a:latin typeface="Calibri" panose="020F0502020204030204" pitchFamily="34" charset="0"/>
                <a:cs typeface="Calibri" panose="020F0502020204030204" pitchFamily="34" charset="0"/>
              </a:rPr>
              <a:t>guarantee what will be freed.</a:t>
            </a:r>
            <a:endParaRPr lang="en-US" altLang="zh-TW" dirty="0">
              <a:latin typeface="Calibri" panose="020F0502020204030204" pitchFamily="34" charset="0"/>
              <a:cs typeface="Calibri" panose="020F0502020204030204" pitchFamily="34" charset="0"/>
            </a:endParaRPr>
          </a:p>
          <a:p>
            <a:pPr>
              <a:lnSpc>
                <a:spcPct val="150000"/>
              </a:lnSpc>
            </a:pPr>
            <a:endParaRPr lang="en-US" altLang="zh-TW" dirty="0" smtClean="0">
              <a:latin typeface="Calibri" panose="020F0502020204030204" pitchFamily="34" charset="0"/>
              <a:cs typeface="Calibri" panose="020F0502020204030204" pitchFamily="34" charset="0"/>
            </a:endParaRPr>
          </a:p>
          <a:p>
            <a:pPr>
              <a:lnSpc>
                <a:spcPct val="150000"/>
              </a:lnSpc>
            </a:pPr>
            <a:r>
              <a:rPr lang="en-US" altLang="zh-TW" dirty="0" smtClean="0">
                <a:latin typeface="Calibri" panose="020F0502020204030204" pitchFamily="34" charset="0"/>
                <a:cs typeface="Calibri" panose="020F0502020204030204" pitchFamily="34" charset="0"/>
              </a:rPr>
              <a:t>In most case, we only need to mark the candidate for JVM to keep more effective memory usage through runtime.</a:t>
            </a:r>
            <a:endParaRPr lang="en-US" altLang="zh-TW" dirty="0">
              <a:latin typeface="Calibri" panose="020F0502020204030204" pitchFamily="34" charset="0"/>
              <a:cs typeface="Calibri" panose="020F0502020204030204" pitchFamily="34" charset="0"/>
            </a:endParaRPr>
          </a:p>
          <a:p>
            <a:pPr>
              <a:lnSpc>
                <a:spcPct val="150000"/>
              </a:lnSpc>
            </a:pPr>
            <a:endParaRPr lang="zh-TW" altLang="en-US" dirty="0"/>
          </a:p>
        </p:txBody>
      </p:sp>
    </p:spTree>
    <p:extLst>
      <p:ext uri="{BB962C8B-B14F-4D97-AF65-F5344CB8AC3E}">
        <p14:creationId xmlns:p14="http://schemas.microsoft.com/office/powerpoint/2010/main" val="1334787609"/>
      </p:ext>
    </p:extLst>
  </p:cSld>
  <p:clrMapOvr>
    <a:masterClrMapping/>
  </p:clrMapOvr>
  <p:transition spd="med">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a:latin typeface="Calibri" panose="020F0502020204030204" pitchFamily="34" charset="0"/>
                <a:cs typeface="Calibri" panose="020F0502020204030204" pitchFamily="34" charset="0"/>
              </a:rPr>
              <a:t>Make it candidate</a:t>
            </a:r>
            <a:endParaRPr lang="zh-TW" altLang="en-US" sz="3600" dirty="0">
              <a:latin typeface="Calibri" panose="020F0502020204030204" pitchFamily="34" charset="0"/>
              <a:cs typeface="Calibri" panose="020F0502020204030204" pitchFamily="34" charset="0"/>
            </a:endParaRPr>
          </a:p>
        </p:txBody>
      </p:sp>
      <p:sp>
        <p:nvSpPr>
          <p:cNvPr id="15" name="矩形 14"/>
          <p:cNvSpPr/>
          <p:nvPr/>
        </p:nvSpPr>
        <p:spPr>
          <a:xfrm>
            <a:off x="823388" y="1252532"/>
            <a:ext cx="4953000" cy="4431983"/>
          </a:xfrm>
          <a:prstGeom prst="rect">
            <a:avLst/>
          </a:prstGeom>
        </p:spPr>
        <p:txBody>
          <a:bodyPr>
            <a:spAutoFit/>
          </a:bodyPr>
          <a:lstStyle/>
          <a:p>
            <a:r>
              <a:rPr lang="en-US" altLang="zh-TW" sz="1400" dirty="0">
                <a:solidFill>
                  <a:srgbClr val="000000"/>
                </a:solidFill>
                <a:latin typeface="Courier New" panose="02070309020205020404" pitchFamily="49" charset="0"/>
              </a:rPr>
              <a:t>Lion </a:t>
            </a:r>
            <a:r>
              <a:rPr lang="en-US" altLang="zh-TW" sz="1400" dirty="0">
                <a:solidFill>
                  <a:srgbClr val="6A3E3E"/>
                </a:solidFill>
                <a:latin typeface="Courier New" panose="02070309020205020404" pitchFamily="49" charset="0"/>
              </a:rPr>
              <a:t>lion1</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Lion(</a:t>
            </a:r>
            <a:r>
              <a:rPr lang="en-US" altLang="zh-TW" sz="1400" b="1" dirty="0">
                <a:solidFill>
                  <a:srgbClr val="2A00FF"/>
                </a:solidFill>
                <a:latin typeface="Courier New" panose="02070309020205020404" pitchFamily="49" charset="0"/>
              </a:rPr>
              <a:t>"lion1"</a:t>
            </a:r>
            <a:r>
              <a:rPr lang="en-US" altLang="zh-TW" sz="1400" b="1"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Lion </a:t>
            </a:r>
            <a:r>
              <a:rPr lang="en-US" altLang="zh-TW" sz="1400" dirty="0">
                <a:solidFill>
                  <a:srgbClr val="6A3E3E"/>
                </a:solidFill>
                <a:latin typeface="Courier New" panose="02070309020205020404" pitchFamily="49" charset="0"/>
              </a:rPr>
              <a:t>lion2</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Lion(</a:t>
            </a:r>
            <a:r>
              <a:rPr lang="en-US" altLang="zh-TW" sz="1400" b="1" dirty="0">
                <a:solidFill>
                  <a:srgbClr val="2A00FF"/>
                </a:solidFill>
                <a:latin typeface="Courier New" panose="02070309020205020404" pitchFamily="49" charset="0"/>
              </a:rPr>
              <a:t>"lion2"</a:t>
            </a:r>
            <a:r>
              <a:rPr lang="en-US" altLang="zh-TW" sz="1400" b="1" dirty="0">
                <a:solidFill>
                  <a:srgbClr val="000000"/>
                </a:solidFill>
                <a:latin typeface="Courier New" panose="02070309020205020404" pitchFamily="49" charset="0"/>
              </a:rPr>
              <a:t>);</a:t>
            </a:r>
          </a:p>
          <a:p>
            <a:endParaRPr lang="en-US" altLang="zh-TW" sz="1400" dirty="0">
              <a:solidFill>
                <a:srgbClr val="000000"/>
              </a:solidFill>
              <a:latin typeface="Courier New" panose="02070309020205020404" pitchFamily="49" charset="0"/>
            </a:endParaRPr>
          </a:p>
          <a:p>
            <a:r>
              <a:rPr lang="en-US" altLang="zh-TW" sz="1400" dirty="0">
                <a:solidFill>
                  <a:srgbClr val="3F7F5F"/>
                </a:solidFill>
                <a:latin typeface="Courier New" panose="02070309020205020404" pitchFamily="49" charset="0"/>
              </a:rPr>
              <a:t>//</a:t>
            </a:r>
            <a:r>
              <a:rPr lang="zh-TW" altLang="en-US" sz="1400" dirty="0">
                <a:solidFill>
                  <a:srgbClr val="3F7F5F"/>
                </a:solidFill>
                <a:latin typeface="Courier New" panose="02070309020205020404" pitchFamily="49" charset="0"/>
              </a:rPr>
              <a:t>將</a:t>
            </a:r>
            <a:r>
              <a:rPr lang="en-US" altLang="zh-TW" sz="1400" dirty="0">
                <a:solidFill>
                  <a:srgbClr val="3F7F5F"/>
                </a:solidFill>
                <a:latin typeface="Courier New" panose="02070309020205020404" pitchFamily="49" charset="0"/>
              </a:rPr>
              <a:t>lion2</a:t>
            </a:r>
            <a:r>
              <a:rPr lang="zh-TW" altLang="en-US" sz="1400" dirty="0">
                <a:solidFill>
                  <a:srgbClr val="3F7F5F"/>
                </a:solidFill>
                <a:latin typeface="Courier New" panose="02070309020205020404" pitchFamily="49" charset="0"/>
              </a:rPr>
              <a:t>指向</a:t>
            </a:r>
            <a:r>
              <a:rPr lang="en-US" altLang="zh-TW" sz="1400" dirty="0">
                <a:solidFill>
                  <a:srgbClr val="3F7F5F"/>
                </a:solidFill>
                <a:latin typeface="Courier New" panose="02070309020205020404" pitchFamily="49" charset="0"/>
              </a:rPr>
              <a:t>lion1</a:t>
            </a:r>
          </a:p>
          <a:p>
            <a:r>
              <a:rPr lang="en-US" altLang="zh-TW" sz="1400" dirty="0">
                <a:solidFill>
                  <a:srgbClr val="6A3E3E"/>
                </a:solidFill>
                <a:latin typeface="Courier New" panose="02070309020205020404" pitchFamily="49" charset="0"/>
              </a:rPr>
              <a:t>lion2</a:t>
            </a:r>
            <a:r>
              <a:rPr lang="en-US" altLang="zh-TW" sz="1400" dirty="0">
                <a:solidFill>
                  <a:srgbClr val="000000"/>
                </a:solidFill>
                <a:latin typeface="Courier New" panose="02070309020205020404" pitchFamily="49" charset="0"/>
              </a:rPr>
              <a:t> = </a:t>
            </a:r>
            <a:r>
              <a:rPr lang="en-US" altLang="zh-TW" sz="1400" dirty="0">
                <a:solidFill>
                  <a:srgbClr val="6A3E3E"/>
                </a:solidFill>
                <a:latin typeface="Courier New" panose="02070309020205020404" pitchFamily="49" charset="0"/>
              </a:rPr>
              <a:t>lion1</a:t>
            </a:r>
            <a:r>
              <a:rPr lang="en-US" altLang="zh-TW" sz="1400" dirty="0">
                <a:solidFill>
                  <a:srgbClr val="000000"/>
                </a:solidFill>
                <a:latin typeface="Courier New" panose="02070309020205020404" pitchFamily="49" charset="0"/>
              </a:rPr>
              <a:t>;</a:t>
            </a:r>
          </a:p>
          <a:p>
            <a:r>
              <a:rPr lang="en-US" altLang="zh-TW" sz="1400" dirty="0">
                <a:solidFill>
                  <a:srgbClr val="3F7F5F"/>
                </a:solidFill>
                <a:latin typeface="Courier New" panose="02070309020205020404" pitchFamily="49" charset="0"/>
              </a:rPr>
              <a:t>//</a:t>
            </a:r>
            <a:r>
              <a:rPr lang="zh-TW" altLang="en-US" sz="1400" dirty="0">
                <a:solidFill>
                  <a:srgbClr val="3F7F5F"/>
                </a:solidFill>
                <a:latin typeface="Courier New" panose="02070309020205020404" pitchFamily="49" charset="0"/>
              </a:rPr>
              <a:t>將</a:t>
            </a:r>
            <a:r>
              <a:rPr lang="en-US" altLang="zh-TW" sz="1400" dirty="0">
                <a:solidFill>
                  <a:srgbClr val="3F7F5F"/>
                </a:solidFill>
                <a:latin typeface="Courier New" panose="02070309020205020404" pitchFamily="49" charset="0"/>
              </a:rPr>
              <a:t>lion1</a:t>
            </a:r>
            <a:r>
              <a:rPr lang="zh-TW" altLang="en-US" sz="1400" dirty="0">
                <a:solidFill>
                  <a:srgbClr val="3F7F5F"/>
                </a:solidFill>
                <a:latin typeface="Courier New" panose="02070309020205020404" pitchFamily="49" charset="0"/>
              </a:rPr>
              <a:t>指給</a:t>
            </a:r>
            <a:r>
              <a:rPr lang="en-US" altLang="zh-TW" sz="1400" dirty="0">
                <a:solidFill>
                  <a:srgbClr val="3F7F5F"/>
                </a:solidFill>
                <a:latin typeface="Courier New" panose="02070309020205020404" pitchFamily="49" charset="0"/>
              </a:rPr>
              <a:t>null</a:t>
            </a:r>
          </a:p>
          <a:p>
            <a:r>
              <a:rPr lang="en-US" altLang="zh-TW" sz="1400" dirty="0">
                <a:solidFill>
                  <a:srgbClr val="6A3E3E"/>
                </a:solidFill>
                <a:latin typeface="Courier New" panose="02070309020205020404" pitchFamily="49" charset="0"/>
              </a:rPr>
              <a:t>lion1</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null</a:t>
            </a:r>
            <a:r>
              <a:rPr lang="en-US" altLang="zh-TW" sz="1400" b="1" dirty="0" smtClean="0">
                <a:solidFill>
                  <a:srgbClr val="000000"/>
                </a:solidFill>
                <a:latin typeface="Courier New" panose="02070309020205020404" pitchFamily="49" charset="0"/>
              </a:rPr>
              <a:t>;</a:t>
            </a:r>
          </a:p>
          <a:p>
            <a:endParaRPr lang="en-US" altLang="zh-TW" sz="1400" b="1" dirty="0">
              <a:solidFill>
                <a:srgbClr val="000000"/>
              </a:solidFill>
              <a:latin typeface="Courier New" panose="02070309020205020404" pitchFamily="49" charset="0"/>
            </a:endParaRPr>
          </a:p>
          <a:p>
            <a:endParaRPr lang="en-US" altLang="zh-TW" sz="1400" b="1" dirty="0" smtClean="0">
              <a:solidFill>
                <a:srgbClr val="000000"/>
              </a:solidFill>
              <a:latin typeface="Courier New" panose="02070309020205020404" pitchFamily="49" charset="0"/>
            </a:endParaRPr>
          </a:p>
          <a:p>
            <a:endParaRPr lang="en-US" altLang="zh-TW" sz="1400" b="1" dirty="0">
              <a:solidFill>
                <a:srgbClr val="000000"/>
              </a:solidFill>
              <a:latin typeface="Courier New" panose="02070309020205020404" pitchFamily="49" charset="0"/>
            </a:endParaRPr>
          </a:p>
          <a:p>
            <a:endParaRPr lang="en-US" altLang="zh-TW" sz="1400" b="1" dirty="0" smtClean="0">
              <a:solidFill>
                <a:srgbClr val="000000"/>
              </a:solidFill>
              <a:latin typeface="Courier New" panose="02070309020205020404" pitchFamily="49" charset="0"/>
            </a:endParaRPr>
          </a:p>
          <a:p>
            <a:endParaRPr lang="en-US" altLang="zh-TW" sz="1400" b="1" dirty="0">
              <a:solidFill>
                <a:srgbClr val="000000"/>
              </a:solidFill>
              <a:latin typeface="Courier New" panose="02070309020205020404" pitchFamily="49" charset="0"/>
            </a:endParaRPr>
          </a:p>
          <a:p>
            <a:endParaRPr lang="en-US" altLang="zh-TW" sz="1400" b="1" dirty="0" smtClean="0">
              <a:solidFill>
                <a:srgbClr val="000000"/>
              </a:solidFill>
              <a:latin typeface="Courier New" panose="02070309020205020404" pitchFamily="49" charset="0"/>
            </a:endParaRPr>
          </a:p>
          <a:p>
            <a:endParaRPr lang="en-US" altLang="zh-TW" sz="1400" b="1" dirty="0">
              <a:solidFill>
                <a:srgbClr val="000000"/>
              </a:solidFill>
              <a:latin typeface="Courier New" panose="02070309020205020404" pitchFamily="49" charset="0"/>
            </a:endParaRPr>
          </a:p>
          <a:p>
            <a:endParaRPr lang="en-US" altLang="zh-TW" sz="1400" b="1" dirty="0" smtClean="0">
              <a:solidFill>
                <a:srgbClr val="000000"/>
              </a:solidFill>
              <a:latin typeface="Courier New" panose="02070309020205020404" pitchFamily="49" charset="0"/>
            </a:endParaRPr>
          </a:p>
          <a:p>
            <a:r>
              <a:rPr lang="en-US" altLang="zh-TW" sz="1400" dirty="0" smtClean="0">
                <a:solidFill>
                  <a:srgbClr val="6A3E3E"/>
                </a:solidFill>
                <a:latin typeface="Courier New" panose="02070309020205020404" pitchFamily="49" charset="0"/>
              </a:rPr>
              <a:t>lion2</a:t>
            </a:r>
            <a:r>
              <a:rPr lang="en-US" altLang="zh-TW" sz="1400" dirty="0" smtClean="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null</a:t>
            </a:r>
            <a:r>
              <a:rPr lang="en-US" altLang="zh-TW" sz="1400" b="1" dirty="0" smtClean="0">
                <a:solidFill>
                  <a:srgbClr val="000000"/>
                </a:solidFill>
                <a:latin typeface="Courier New" panose="02070309020205020404" pitchFamily="49" charset="0"/>
              </a:rPr>
              <a:t>;</a:t>
            </a:r>
          </a:p>
          <a:p>
            <a:r>
              <a:rPr lang="en-US" altLang="zh-TW" sz="1400" dirty="0" err="1">
                <a:solidFill>
                  <a:srgbClr val="000000"/>
                </a:solidFill>
                <a:latin typeface="Courier New" panose="02070309020205020404" pitchFamily="49" charset="0"/>
              </a:rPr>
              <a:t>System.</a:t>
            </a:r>
            <a:r>
              <a:rPr lang="en-US" altLang="zh-TW" sz="1400" i="1" dirty="0" err="1">
                <a:solidFill>
                  <a:srgbClr val="000000"/>
                </a:solidFill>
                <a:latin typeface="Courier New" panose="02070309020205020404" pitchFamily="49" charset="0"/>
              </a:rPr>
              <a:t>gc</a:t>
            </a:r>
            <a:r>
              <a:rPr lang="en-US" altLang="zh-TW" sz="1400" i="1" dirty="0">
                <a:solidFill>
                  <a:srgbClr val="000000"/>
                </a:solidFill>
                <a:latin typeface="Courier New" panose="02070309020205020404" pitchFamily="49" charset="0"/>
              </a:rPr>
              <a:t>();</a:t>
            </a:r>
          </a:p>
          <a:p>
            <a:endParaRPr lang="en-US" altLang="zh-TW" sz="1400" b="1" dirty="0" smtClean="0">
              <a:solidFill>
                <a:srgbClr val="000000"/>
              </a:solidFill>
              <a:latin typeface="Courier New" panose="02070309020205020404" pitchFamily="49" charset="0"/>
            </a:endParaRPr>
          </a:p>
          <a:p>
            <a:endParaRPr lang="en-US" altLang="zh-TW" sz="1400" b="1" dirty="0">
              <a:solidFill>
                <a:srgbClr val="000000"/>
              </a:solidFill>
              <a:latin typeface="Courier New" panose="02070309020205020404" pitchFamily="49" charset="0"/>
            </a:endParaRPr>
          </a:p>
          <a:p>
            <a:endParaRPr lang="en-US" altLang="zh-TW" sz="1400" b="1" dirty="0">
              <a:solidFill>
                <a:srgbClr val="000000"/>
              </a:solidFill>
              <a:latin typeface="Courier New" panose="02070309020205020404" pitchFamily="49"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660845283"/>
              </p:ext>
            </p:extLst>
          </p:nvPr>
        </p:nvGraphicFramePr>
        <p:xfrm>
          <a:off x="625268" y="3054239"/>
          <a:ext cx="8053387" cy="1265775"/>
        </p:xfrm>
        <a:graphic>
          <a:graphicData uri="http://schemas.openxmlformats.org/drawingml/2006/table">
            <a:tbl>
              <a:tblPr/>
              <a:tblGrid>
                <a:gridCol w="317040"/>
                <a:gridCol w="1653138"/>
                <a:gridCol w="1732398"/>
                <a:gridCol w="4033771"/>
                <a:gridCol w="317040"/>
              </a:tblGrid>
              <a:tr h="237864">
                <a:tc>
                  <a:txBody>
                    <a:bodyPr/>
                    <a:lstStyle/>
                    <a:p>
                      <a:pPr algn="l" fontAlgn="ctr"/>
                      <a:endParaRPr lang="zh-TW" altLang="en-US" sz="11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Stack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TW"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Heap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212378">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200" b="0" i="0" u="none" strike="noStrike">
                          <a:solidFill>
                            <a:srgbClr val="000000"/>
                          </a:solidFill>
                          <a:effectLst/>
                          <a:latin typeface="Calibri" panose="020F0502020204030204" pitchFamily="34" charset="0"/>
                          <a:ea typeface="新細明體" panose="02020500000000000000" pitchFamily="18" charset="-120"/>
                        </a:rPr>
                        <a:t>Lion lon1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ea typeface="新細明體" panose="02020500000000000000" pitchFamily="18" charset="-120"/>
                        </a:rPr>
                        <a:t>0x1111 --&gt; null</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l" fontAlgn="ctr"/>
                      <a:r>
                        <a:rPr lang="zh-TW" altLang="en-US" sz="1100" b="0" i="0" u="none" strike="noStrike" dirty="0">
                          <a:solidFill>
                            <a:srgbClr val="000000"/>
                          </a:solidFill>
                          <a:effectLst/>
                          <a:latin typeface="新細明體" panose="02020500000000000000" pitchFamily="18" charset="-120"/>
                          <a:ea typeface="新細明體" panose="02020500000000000000" pitchFamily="18" charset="-120"/>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212378">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200" b="0" i="0" u="none" strike="noStrike">
                          <a:solidFill>
                            <a:srgbClr val="000000"/>
                          </a:solidFill>
                          <a:effectLst/>
                          <a:latin typeface="Calibri" panose="020F0502020204030204" pitchFamily="34" charset="0"/>
                          <a:ea typeface="新細明體" panose="02020500000000000000" pitchFamily="18" charset="-120"/>
                        </a:rPr>
                        <a:t>Lion lion2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ea typeface="新細明體" panose="02020500000000000000" pitchFamily="18" charset="-120"/>
                        </a:rPr>
                        <a:t>0x2222 --&gt; 0x1111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229369">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rtl="0"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Main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zh-TW" altLang="en-US"/>
                    </a:p>
                  </a:txBody>
                  <a:tcPr/>
                </a:tc>
                <a:tc vMerge="1">
                  <a:txBody>
                    <a:bodyPr/>
                    <a:lstStyle/>
                    <a:p>
                      <a:endParaRPr lang="zh-TW" altLang="en-US"/>
                    </a:p>
                  </a:txBody>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186893">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186893">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l" fontAlgn="ctr"/>
                      <a:endParaRPr lang="zh-TW" altLang="en-US" sz="11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7" name="文字方塊 9"/>
          <p:cNvSpPr txBox="1"/>
          <p:nvPr/>
        </p:nvSpPr>
        <p:spPr>
          <a:xfrm>
            <a:off x="4698158" y="3448050"/>
            <a:ext cx="1057275" cy="514350"/>
          </a:xfrm>
          <a:prstGeom prst="rect">
            <a:avLst/>
          </a:prstGeom>
          <a:solidFill>
            <a:schemeClr val="lt1"/>
          </a:solidFill>
          <a:ln w="15875" cmpd="sng">
            <a:solidFill>
              <a:schemeClr val="bg2">
                <a:lumMod val="1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a:t>0x1111</a:t>
            </a:r>
          </a:p>
        </p:txBody>
      </p:sp>
      <p:sp>
        <p:nvSpPr>
          <p:cNvPr id="8" name="文字方塊 9"/>
          <p:cNvSpPr txBox="1"/>
          <p:nvPr/>
        </p:nvSpPr>
        <p:spPr>
          <a:xfrm>
            <a:off x="6041183" y="3810000"/>
            <a:ext cx="1066800" cy="457200"/>
          </a:xfrm>
          <a:prstGeom prst="rect">
            <a:avLst/>
          </a:prstGeom>
          <a:solidFill>
            <a:schemeClr val="lt1"/>
          </a:solidFill>
          <a:ln w="12700" cmpd="sng">
            <a:solidFill>
              <a:srgbClr val="FF0000"/>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a:t>0x2222</a:t>
            </a:r>
            <a:endParaRPr lang="zh-TW" altLang="en-US" sz="1100"/>
          </a:p>
        </p:txBody>
      </p:sp>
      <p:graphicFrame>
        <p:nvGraphicFramePr>
          <p:cNvPr id="9" name="表格 8"/>
          <p:cNvGraphicFramePr>
            <a:graphicFrameLocks noGrp="1"/>
          </p:cNvGraphicFramePr>
          <p:nvPr>
            <p:extLst>
              <p:ext uri="{D42A27DB-BD31-4B8C-83A1-F6EECF244321}">
                <p14:modId xmlns:p14="http://schemas.microsoft.com/office/powerpoint/2010/main" val="3186582231"/>
              </p:ext>
            </p:extLst>
          </p:nvPr>
        </p:nvGraphicFramePr>
        <p:xfrm>
          <a:off x="671464" y="5086350"/>
          <a:ext cx="8053387" cy="1265775"/>
        </p:xfrm>
        <a:graphic>
          <a:graphicData uri="http://schemas.openxmlformats.org/drawingml/2006/table">
            <a:tbl>
              <a:tblPr/>
              <a:tblGrid>
                <a:gridCol w="317040"/>
                <a:gridCol w="1653138"/>
                <a:gridCol w="1732398"/>
                <a:gridCol w="4033771"/>
                <a:gridCol w="317040"/>
              </a:tblGrid>
              <a:tr h="237864">
                <a:tc>
                  <a:txBody>
                    <a:bodyPr/>
                    <a:lstStyle/>
                    <a:p>
                      <a:pPr algn="l" fontAlgn="ctr"/>
                      <a:endParaRPr lang="zh-TW" altLang="en-US" sz="11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Stack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TW" altLang="en-US"/>
                    </a:p>
                  </a:txBody>
                  <a:tcPr/>
                </a:tc>
                <a:tc>
                  <a:txBody>
                    <a:bodyPr/>
                    <a:lstStyle/>
                    <a:p>
                      <a:pPr algn="ctr" rtl="0" fontAlgn="ctr"/>
                      <a:r>
                        <a:rPr lang="en-US" sz="1400" b="0" i="0" u="none" strike="noStrike" dirty="0">
                          <a:solidFill>
                            <a:srgbClr val="000000"/>
                          </a:solidFill>
                          <a:effectLst/>
                          <a:latin typeface="Calibri" panose="020F0502020204030204" pitchFamily="34" charset="0"/>
                          <a:ea typeface="新細明體" panose="02020500000000000000" pitchFamily="18" charset="-120"/>
                        </a:rPr>
                        <a:t>Heap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212378">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200" b="0" i="0" u="none" strike="noStrike">
                          <a:solidFill>
                            <a:srgbClr val="000000"/>
                          </a:solidFill>
                          <a:effectLst/>
                          <a:latin typeface="Calibri" panose="020F0502020204030204" pitchFamily="34" charset="0"/>
                          <a:ea typeface="新細明體" panose="02020500000000000000" pitchFamily="18" charset="-120"/>
                        </a:rPr>
                        <a:t>Lion lon1</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Calibri" panose="020F0502020204030204" pitchFamily="34" charset="0"/>
                          <a:ea typeface="新細明體" panose="02020500000000000000" pitchFamily="18" charset="-120"/>
                        </a:rPr>
                        <a:t> </a:t>
                      </a:r>
                      <a:r>
                        <a:rPr lang="en-US" sz="1200" b="0" i="0" u="none" strike="noStrike" dirty="0">
                          <a:solidFill>
                            <a:srgbClr val="000000"/>
                          </a:solidFill>
                          <a:effectLst/>
                          <a:latin typeface="Calibri" panose="020F0502020204030204" pitchFamily="34" charset="0"/>
                          <a:ea typeface="新細明體" panose="02020500000000000000" pitchFamily="18" charset="-120"/>
                        </a:rPr>
                        <a:t>null</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l" fontAlgn="ctr"/>
                      <a:r>
                        <a:rPr lang="zh-TW" altLang="en-US" sz="1100" b="0" i="0" u="none" strike="noStrike" dirty="0">
                          <a:solidFill>
                            <a:srgbClr val="000000"/>
                          </a:solidFill>
                          <a:effectLst/>
                          <a:latin typeface="新細明體" panose="02020500000000000000" pitchFamily="18" charset="-120"/>
                          <a:ea typeface="新細明體" panose="02020500000000000000" pitchFamily="18" charset="-120"/>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212378">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200" b="0" i="0" u="none" strike="noStrike">
                          <a:solidFill>
                            <a:srgbClr val="000000"/>
                          </a:solidFill>
                          <a:effectLst/>
                          <a:latin typeface="Calibri" panose="020F0502020204030204" pitchFamily="34" charset="0"/>
                          <a:ea typeface="新細明體" panose="02020500000000000000" pitchFamily="18" charset="-120"/>
                        </a:rPr>
                        <a:t>Lion lion2</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dirty="0" smtClean="0">
                          <a:solidFill>
                            <a:srgbClr val="000000"/>
                          </a:solidFill>
                          <a:effectLst/>
                          <a:latin typeface="Calibri" panose="020F0502020204030204" pitchFamily="34" charset="0"/>
                          <a:ea typeface="新細明體" panose="02020500000000000000" pitchFamily="18" charset="-120"/>
                        </a:rPr>
                        <a:t>0x1111</a:t>
                      </a:r>
                      <a:r>
                        <a:rPr lang="en-US" sz="1200" b="0" i="0" u="none" strike="noStrike" baseline="0" dirty="0" smtClean="0">
                          <a:solidFill>
                            <a:srgbClr val="000000"/>
                          </a:solidFill>
                          <a:effectLst/>
                          <a:latin typeface="Calibri" panose="020F0502020204030204" pitchFamily="34" charset="0"/>
                          <a:ea typeface="新細明體" panose="02020500000000000000" pitchFamily="18" charset="-120"/>
                        </a:rPr>
                        <a:t> --&gt;</a:t>
                      </a:r>
                      <a:r>
                        <a:rPr lang="en-US" sz="1200" b="0" i="0" u="none" strike="noStrike" dirty="0" smtClean="0">
                          <a:solidFill>
                            <a:srgbClr val="000000"/>
                          </a:solidFill>
                          <a:effectLst/>
                          <a:latin typeface="Calibri" panose="020F0502020204030204" pitchFamily="34" charset="0"/>
                          <a:ea typeface="新細明體" panose="02020500000000000000" pitchFamily="18" charset="-120"/>
                          <a:sym typeface="Wingdings" panose="05000000000000000000" pitchFamily="2" charset="2"/>
                        </a:rPr>
                        <a:t> null</a:t>
                      </a:r>
                      <a:endParaRPr lang="en-US" sz="1200" b="0" i="0" u="none" strike="noStrike" dirty="0">
                        <a:solidFill>
                          <a:srgbClr val="000000"/>
                        </a:solidFill>
                        <a:effectLst/>
                        <a:latin typeface="Calibri" panose="020F0502020204030204" pitchFamily="34" charset="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229369">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rtl="0"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Main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zh-TW" altLang="en-US"/>
                    </a:p>
                  </a:txBody>
                  <a:tcPr/>
                </a:tc>
                <a:tc vMerge="1">
                  <a:txBody>
                    <a:bodyPr/>
                    <a:lstStyle/>
                    <a:p>
                      <a:endParaRPr lang="zh-TW" altLang="en-US"/>
                    </a:p>
                  </a:txBody>
                  <a:tcPr/>
                </a:tc>
                <a:tc>
                  <a:txBody>
                    <a:bodyPr/>
                    <a:lstStyle/>
                    <a:p>
                      <a:pPr algn="l" fontAlgn="ctr"/>
                      <a:endParaRPr lang="zh-TW" altLang="en-US" sz="11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186893">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186893">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l" fontAlgn="ctr"/>
                      <a:endParaRPr lang="zh-TW" altLang="en-US" sz="11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10" name="文字方塊 9"/>
          <p:cNvSpPr txBox="1"/>
          <p:nvPr/>
        </p:nvSpPr>
        <p:spPr>
          <a:xfrm>
            <a:off x="5828251" y="5586841"/>
            <a:ext cx="1057275" cy="514350"/>
          </a:xfrm>
          <a:prstGeom prst="rect">
            <a:avLst/>
          </a:prstGeom>
          <a:solidFill>
            <a:schemeClr val="lt1"/>
          </a:solidFill>
          <a:ln w="12700" cmpd="sng">
            <a:solidFill>
              <a:srgbClr val="FF0000"/>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dirty="0"/>
              <a:t>0x1111</a:t>
            </a:r>
          </a:p>
        </p:txBody>
      </p:sp>
      <p:sp>
        <p:nvSpPr>
          <p:cNvPr id="11" name="文字方塊 9"/>
          <p:cNvSpPr txBox="1"/>
          <p:nvPr/>
        </p:nvSpPr>
        <p:spPr>
          <a:xfrm>
            <a:off x="6087379" y="5842111"/>
            <a:ext cx="1066800" cy="457200"/>
          </a:xfrm>
          <a:prstGeom prst="rect">
            <a:avLst/>
          </a:prstGeom>
          <a:solidFill>
            <a:schemeClr val="lt1"/>
          </a:solidFill>
          <a:ln w="12700" cmpd="sng">
            <a:solidFill>
              <a:srgbClr val="FF0000"/>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a:t>0x2222</a:t>
            </a:r>
            <a:endParaRPr lang="zh-TW" altLang="en-US" sz="1100"/>
          </a:p>
        </p:txBody>
      </p:sp>
      <p:sp>
        <p:nvSpPr>
          <p:cNvPr id="4" name="雲朵形圖說文字 3"/>
          <p:cNvSpPr/>
          <p:nvPr/>
        </p:nvSpPr>
        <p:spPr bwMode="auto">
          <a:xfrm>
            <a:off x="7940040" y="4145280"/>
            <a:ext cx="1965960" cy="941070"/>
          </a:xfrm>
          <a:prstGeom prst="cloudCallout">
            <a:avLst>
              <a:gd name="adj1" fmla="val -82049"/>
              <a:gd name="adj2" fmla="val 11399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Times New Roman" pitchFamily="18" charset="0"/>
                <a:ea typeface="新細明體" pitchFamily="18" charset="-120"/>
              </a:rPr>
              <a:t>等待主</a:t>
            </a:r>
            <a:r>
              <a:rPr kumimoji="0" lang="en-US" altLang="zh-TW" sz="1400" b="0" i="0" u="none" strike="noStrike" cap="none" normalizeH="0" baseline="0" dirty="0" smtClean="0">
                <a:ln>
                  <a:noFill/>
                </a:ln>
                <a:solidFill>
                  <a:schemeClr val="tx1"/>
                </a:solidFill>
                <a:effectLst/>
                <a:latin typeface="Times New Roman" pitchFamily="18" charset="0"/>
                <a:ea typeface="新細明體" pitchFamily="18" charset="-120"/>
              </a:rPr>
              <a:t>(JVM)</a:t>
            </a:r>
            <a:r>
              <a:rPr kumimoji="0" lang="zh-TW" altLang="en-US" sz="1400" b="0" i="0" u="none" strike="noStrike" cap="none" normalizeH="0" baseline="0" dirty="0" smtClean="0">
                <a:ln>
                  <a:noFill/>
                </a:ln>
                <a:solidFill>
                  <a:schemeClr val="tx1"/>
                </a:solidFill>
                <a:effectLst/>
                <a:latin typeface="Times New Roman" pitchFamily="18" charset="0"/>
                <a:ea typeface="新細明體" pitchFamily="18" charset="-120"/>
              </a:rPr>
              <a:t>的招喚</a:t>
            </a:r>
            <a:r>
              <a:rPr kumimoji="0" lang="en-US" altLang="zh-TW" sz="1400" b="0" i="0" u="none" strike="noStrike" cap="none" normalizeH="0" baseline="0" dirty="0" smtClean="0">
                <a:ln>
                  <a:noFill/>
                </a:ln>
                <a:solidFill>
                  <a:schemeClr val="tx1"/>
                </a:solidFill>
                <a:effectLst/>
                <a:latin typeface="Times New Roman" pitchFamily="18" charset="0"/>
                <a:ea typeface="新細明體" pitchFamily="18" charset="-120"/>
              </a:rPr>
              <a:t>…</a:t>
            </a:r>
            <a:endParaRPr kumimoji="0" lang="zh-TW" altLang="en-US" sz="1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 name="矩形 4"/>
          <p:cNvSpPr/>
          <p:nvPr/>
        </p:nvSpPr>
        <p:spPr bwMode="auto">
          <a:xfrm>
            <a:off x="7345680" y="2455617"/>
            <a:ext cx="289560" cy="243840"/>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6" name="文字方塊 5"/>
          <p:cNvSpPr txBox="1"/>
          <p:nvPr/>
        </p:nvSpPr>
        <p:spPr>
          <a:xfrm>
            <a:off x="7741920" y="2377482"/>
            <a:ext cx="1965960" cy="400110"/>
          </a:xfrm>
          <a:prstGeom prst="rect">
            <a:avLst/>
          </a:prstGeom>
          <a:noFill/>
        </p:spPr>
        <p:txBody>
          <a:bodyPr wrap="square" rtlCol="0">
            <a:spAutoFit/>
          </a:bodyPr>
          <a:lstStyle/>
          <a:p>
            <a:r>
              <a:rPr lang="en-US" altLang="zh-TW" sz="2000" dirty="0" smtClean="0">
                <a:solidFill>
                  <a:srgbClr val="FF0000"/>
                </a:solidFill>
                <a:latin typeface="Calibri" panose="020F0502020204030204" pitchFamily="34" charset="0"/>
                <a:cs typeface="Calibri" panose="020F0502020204030204" pitchFamily="34" charset="0"/>
              </a:rPr>
              <a:t>GC candidate</a:t>
            </a:r>
            <a:endParaRPr lang="zh-TW" altLang="en-US" sz="2000" dirty="0">
              <a:solidFill>
                <a:srgbClr val="FF0000"/>
              </a:solidFill>
              <a:latin typeface="Calibri" panose="020F0502020204030204" pitchFamily="34" charset="0"/>
              <a:cs typeface="Calibri" panose="020F0502020204030204" pitchFamily="34" charset="0"/>
            </a:endParaRPr>
          </a:p>
        </p:txBody>
      </p:sp>
      <p:sp>
        <p:nvSpPr>
          <p:cNvPr id="13" name="雲朵形圖說文字 12"/>
          <p:cNvSpPr/>
          <p:nvPr/>
        </p:nvSpPr>
        <p:spPr bwMode="auto">
          <a:xfrm>
            <a:off x="7940040" y="4145280"/>
            <a:ext cx="1965960" cy="941070"/>
          </a:xfrm>
          <a:prstGeom prst="cloudCallout">
            <a:avLst>
              <a:gd name="adj1" fmla="val -89297"/>
              <a:gd name="adj2" fmla="val -4626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chemeClr val="tx1"/>
                </a:solidFill>
                <a:effectLst/>
                <a:latin typeface="Times New Roman" pitchFamily="18" charset="0"/>
                <a:ea typeface="新細明體" pitchFamily="18" charset="-120"/>
              </a:rPr>
              <a:t>等待主</a:t>
            </a:r>
            <a:r>
              <a:rPr kumimoji="0" lang="en-US" altLang="zh-TW" sz="1400" b="0" i="0" u="none" strike="noStrike" cap="none" normalizeH="0" baseline="0" dirty="0" smtClean="0">
                <a:ln>
                  <a:noFill/>
                </a:ln>
                <a:solidFill>
                  <a:schemeClr val="tx1"/>
                </a:solidFill>
                <a:effectLst/>
                <a:latin typeface="Times New Roman" pitchFamily="18" charset="0"/>
                <a:ea typeface="新細明體" pitchFamily="18" charset="-120"/>
              </a:rPr>
              <a:t>(JVM)</a:t>
            </a:r>
            <a:r>
              <a:rPr kumimoji="0" lang="zh-TW" altLang="en-US" sz="1400" b="0" i="0" u="none" strike="noStrike" cap="none" normalizeH="0" baseline="0" dirty="0" smtClean="0">
                <a:ln>
                  <a:noFill/>
                </a:ln>
                <a:solidFill>
                  <a:schemeClr val="tx1"/>
                </a:solidFill>
                <a:effectLst/>
                <a:latin typeface="Times New Roman" pitchFamily="18" charset="0"/>
                <a:ea typeface="新細明體" pitchFamily="18" charset="-120"/>
              </a:rPr>
              <a:t>的招喚</a:t>
            </a:r>
            <a:r>
              <a:rPr kumimoji="0" lang="en-US" altLang="zh-TW" sz="1400" b="0" i="0" u="none" strike="noStrike" cap="none" normalizeH="0" baseline="0" dirty="0" smtClean="0">
                <a:ln>
                  <a:noFill/>
                </a:ln>
                <a:solidFill>
                  <a:schemeClr val="tx1"/>
                </a:solidFill>
                <a:effectLst/>
                <a:latin typeface="Times New Roman" pitchFamily="18" charset="0"/>
                <a:ea typeface="新細明體" pitchFamily="18" charset="-120"/>
              </a:rPr>
              <a:t>…</a:t>
            </a:r>
            <a:endParaRPr kumimoji="0" lang="zh-TW" altLang="en-US" sz="1400" b="0" i="0" u="none" strike="noStrike" cap="none" normalizeH="0" baseline="0" dirty="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989776720"/>
      </p:ext>
    </p:extLst>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4"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a:latin typeface="Calibri" panose="020F0502020204030204" pitchFamily="34" charset="0"/>
                <a:cs typeface="Calibri" panose="020F0502020204030204" pitchFamily="34" charset="0"/>
              </a:rPr>
              <a:t>Java memory - 2</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823388" y="1055514"/>
            <a:ext cx="8671132" cy="618630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Stack:</a:t>
            </a:r>
          </a:p>
          <a:p>
            <a:pPr marL="800100" lvl="1"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used </a:t>
            </a:r>
            <a:r>
              <a:rPr lang="en-US" altLang="zh-TW" dirty="0" smtClean="0">
                <a:latin typeface="Calibri" panose="020F0502020204030204" pitchFamily="34" charset="0"/>
                <a:cs typeface="Calibri" panose="020F0502020204030204" pitchFamily="34" charset="0"/>
              </a:rPr>
              <a:t>for </a:t>
            </a:r>
            <a:r>
              <a:rPr lang="en-US" altLang="zh-TW" dirty="0">
                <a:latin typeface="Calibri" panose="020F0502020204030204" pitchFamily="34" charset="0"/>
                <a:cs typeface="Calibri" panose="020F0502020204030204" pitchFamily="34" charset="0"/>
              </a:rPr>
              <a:t>used for execution of a thread</a:t>
            </a:r>
            <a:r>
              <a:rPr lang="en-US" altLang="zh-TW" dirty="0" smtClean="0">
                <a:latin typeface="Calibri" panose="020F0502020204030204" pitchFamily="34" charset="0"/>
                <a:cs typeface="Calibri" panose="020F0502020204030204" pitchFamily="34" charset="0"/>
              </a:rPr>
              <a:t>. Those variable declared in method stored in Stack,  It could be a </a:t>
            </a:r>
            <a:r>
              <a:rPr lang="en-US" altLang="zh-TW" dirty="0">
                <a:latin typeface="Calibri" panose="020F0502020204030204" pitchFamily="34" charset="0"/>
                <a:cs typeface="Calibri" panose="020F0502020204030204" pitchFamily="34" charset="0"/>
              </a:rPr>
              <a:t>primitive</a:t>
            </a:r>
            <a:r>
              <a:rPr lang="en-US" altLang="zh-TW" dirty="0" smtClean="0">
                <a:latin typeface="Calibri" panose="020F0502020204030204" pitchFamily="34" charset="0"/>
                <a:cs typeface="Calibri" panose="020F0502020204030204" pitchFamily="34" charset="0"/>
              </a:rPr>
              <a:t> value or a location that reference </a:t>
            </a:r>
            <a:r>
              <a:rPr lang="en-US" altLang="zh-TW" dirty="0">
                <a:latin typeface="Calibri" panose="020F0502020204030204" pitchFamily="34" charset="0"/>
                <a:cs typeface="Calibri" panose="020F0502020204030204" pitchFamily="34" charset="0"/>
              </a:rPr>
              <a:t>to other objects in the </a:t>
            </a:r>
            <a:r>
              <a:rPr lang="en-US" altLang="zh-TW" dirty="0" smtClean="0">
                <a:latin typeface="Calibri" panose="020F0502020204030204" pitchFamily="34" charset="0"/>
                <a:cs typeface="Calibri" panose="020F0502020204030204" pitchFamily="34" charset="0"/>
              </a:rPr>
              <a:t>heap.</a:t>
            </a:r>
          </a:p>
          <a:p>
            <a:pPr marL="800100" lvl="1"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Stack memory size is very </a:t>
            </a:r>
            <a:r>
              <a:rPr lang="en-US" altLang="zh-TW" dirty="0" smtClean="0">
                <a:latin typeface="Calibri" panose="020F0502020204030204" pitchFamily="34" charset="0"/>
                <a:cs typeface="Calibri" panose="020F0502020204030204" pitchFamily="34" charset="0"/>
              </a:rPr>
              <a:t>less and very fast </a:t>
            </a:r>
            <a:r>
              <a:rPr lang="en-US" altLang="zh-TW" dirty="0">
                <a:latin typeface="Calibri" panose="020F0502020204030204" pitchFamily="34" charset="0"/>
                <a:cs typeface="Calibri" panose="020F0502020204030204" pitchFamily="34" charset="0"/>
              </a:rPr>
              <a:t>compared to Heap memory</a:t>
            </a:r>
            <a:r>
              <a:rPr lang="en-US" altLang="zh-TW" dirty="0" smtClean="0">
                <a:latin typeface="Calibri" panose="020F0502020204030204" pitchFamily="34" charset="0"/>
                <a:cs typeface="Calibri" panose="020F0502020204030204" pitchFamily="34" charset="0"/>
              </a:rPr>
              <a:t>. </a:t>
            </a:r>
          </a:p>
          <a:p>
            <a:pPr marL="800100" lvl="1"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Design in LIFO </a:t>
            </a:r>
            <a:r>
              <a:rPr lang="en-US" altLang="zh-TW" dirty="0">
                <a:latin typeface="Calibri" panose="020F0502020204030204" pitchFamily="34" charset="0"/>
                <a:cs typeface="Calibri" panose="020F0502020204030204" pitchFamily="34" charset="0"/>
              </a:rPr>
              <a:t>(Last-In-First-Out) order. Whenever a method is invoked, a new block is created in the stack memory for the method to hold local </a:t>
            </a:r>
            <a:r>
              <a:rPr lang="en-US" altLang="zh-TW" dirty="0" smtClean="0">
                <a:latin typeface="Calibri" panose="020F0502020204030204" pitchFamily="34" charset="0"/>
                <a:cs typeface="Calibri" panose="020F0502020204030204" pitchFamily="34" charset="0"/>
              </a:rPr>
              <a:t>variable. </a:t>
            </a:r>
            <a:r>
              <a:rPr lang="en-US" altLang="zh-TW" dirty="0">
                <a:latin typeface="Calibri" panose="020F0502020204030204" pitchFamily="34" charset="0"/>
                <a:cs typeface="Calibri" panose="020F0502020204030204" pitchFamily="34" charset="0"/>
              </a:rPr>
              <a:t>As soon as method ends, the block becomes unused and become available for next </a:t>
            </a:r>
            <a:r>
              <a:rPr lang="en-US" altLang="zh-TW" dirty="0" smtClean="0">
                <a:latin typeface="Calibri" panose="020F0502020204030204" pitchFamily="34" charset="0"/>
                <a:cs typeface="Calibri" panose="020F0502020204030204" pitchFamily="34" charset="0"/>
              </a:rPr>
              <a:t>method. </a:t>
            </a:r>
            <a:endParaRPr lang="en-US" altLang="zh-TW" dirty="0">
              <a:latin typeface="Calibri" panose="020F0502020204030204" pitchFamily="34" charset="0"/>
              <a:cs typeface="Calibri" panose="020F0502020204030204" pitchFamily="34" charset="0"/>
            </a:endParaRPr>
          </a:p>
          <a:p>
            <a:pPr>
              <a:lnSpc>
                <a:spcPct val="150000"/>
              </a:lnSpc>
            </a:pPr>
            <a:endParaRPr lang="zh-TW" altLang="en-US" dirty="0"/>
          </a:p>
        </p:txBody>
      </p:sp>
    </p:spTree>
    <p:extLst>
      <p:ext uri="{BB962C8B-B14F-4D97-AF65-F5344CB8AC3E}">
        <p14:creationId xmlns:p14="http://schemas.microsoft.com/office/powerpoint/2010/main" val="1845922738"/>
      </p:ext>
    </p:extLst>
  </p:cSld>
  <p:clrMapOvr>
    <a:masterClrMapping/>
  </p:clrMapOvr>
  <p:transition spd="med">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LIFO</a:t>
            </a:r>
            <a:r>
              <a:rPr lang="en-US" altLang="zh-TW" sz="3600" dirty="0">
                <a:latin typeface="Calibri" panose="020F0502020204030204" pitchFamily="34" charset="0"/>
                <a:cs typeface="Calibri" panose="020F0502020204030204" pitchFamily="34" charset="0"/>
              </a:rPr>
              <a:t> </a:t>
            </a:r>
            <a:r>
              <a:rPr lang="en-US" altLang="zh-TW" sz="3600" dirty="0" smtClean="0">
                <a:latin typeface="Calibri" panose="020F0502020204030204" pitchFamily="34" charset="0"/>
                <a:cs typeface="Calibri" panose="020F0502020204030204" pitchFamily="34" charset="0"/>
              </a:rPr>
              <a:t>- 1</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823388" y="1055514"/>
            <a:ext cx="8671132" cy="1133965"/>
          </a:xfrm>
          <a:prstGeom prst="rect">
            <a:avLst/>
          </a:prstGeom>
        </p:spPr>
        <p:txBody>
          <a:bodyPr wrap="square">
            <a:spAutoFit/>
          </a:bodyPr>
          <a:lstStyle/>
          <a:p>
            <a:pPr>
              <a:lnSpc>
                <a:spcPct val="150000"/>
              </a:lnSpc>
            </a:pPr>
            <a:r>
              <a:rPr lang="en-US" altLang="zh-TW" dirty="0" smtClean="0">
                <a:latin typeface="Calibri" panose="020F0502020204030204" pitchFamily="34" charset="0"/>
                <a:cs typeface="Calibri" panose="020F0502020204030204" pitchFamily="34" charset="0"/>
              </a:rPr>
              <a:t>Demo Stack LIFO feature by below class:</a:t>
            </a:r>
            <a:r>
              <a:rPr lang="zh-TW" altLang="en-US" dirty="0" smtClean="0">
                <a:latin typeface="Calibri" panose="020F0502020204030204" pitchFamily="34" charset="0"/>
                <a:cs typeface="Calibri" panose="020F0502020204030204" pitchFamily="34" charset="0"/>
              </a:rPr>
              <a:t> </a:t>
            </a:r>
            <a:r>
              <a:rPr lang="en-US" altLang="zh-TW" dirty="0" smtClean="0">
                <a:latin typeface="Calibri" panose="020F0502020204030204" pitchFamily="34" charset="0"/>
                <a:cs typeface="Calibri" panose="020F0502020204030204" pitchFamily="34" charset="0"/>
              </a:rPr>
              <a:t>King </a:t>
            </a:r>
            <a:endParaRPr lang="en-US" altLang="zh-TW" dirty="0">
              <a:latin typeface="Calibri" panose="020F0502020204030204" pitchFamily="34" charset="0"/>
              <a:cs typeface="Calibri" panose="020F0502020204030204" pitchFamily="34" charset="0"/>
            </a:endParaRPr>
          </a:p>
          <a:p>
            <a:pPr>
              <a:lnSpc>
                <a:spcPct val="150000"/>
              </a:lnSpc>
            </a:pPr>
            <a:endParaRPr lang="zh-TW" altLang="en-US" dirty="0"/>
          </a:p>
        </p:txBody>
      </p:sp>
      <p:sp>
        <p:nvSpPr>
          <p:cNvPr id="5" name="矩形 4"/>
          <p:cNvSpPr/>
          <p:nvPr/>
        </p:nvSpPr>
        <p:spPr>
          <a:xfrm>
            <a:off x="823388" y="1808704"/>
            <a:ext cx="7431612" cy="1815882"/>
          </a:xfrm>
          <a:prstGeom prst="rect">
            <a:avLst/>
          </a:prstGeom>
          <a:ln>
            <a:solidFill>
              <a:srgbClr val="002060"/>
            </a:solidFill>
          </a:ln>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King {</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public</a:t>
            </a:r>
            <a:r>
              <a:rPr lang="en-US" altLang="zh-TW" sz="1400" b="1" dirty="0" smtClean="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static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main(String[] </a:t>
            </a:r>
            <a:r>
              <a:rPr lang="en-US" altLang="zh-TW" sz="1400" b="1" dirty="0" err="1">
                <a:solidFill>
                  <a:srgbClr val="6A3E3E"/>
                </a:solidFill>
                <a:latin typeface="Courier New" panose="02070309020205020404" pitchFamily="49" charset="0"/>
              </a:rPr>
              <a:t>args</a:t>
            </a:r>
            <a:r>
              <a:rPr lang="en-US" altLang="zh-TW" sz="1400" b="1" dirty="0">
                <a:solidFill>
                  <a:srgbClr val="000000"/>
                </a:solidFill>
                <a:latin typeface="Courier New" panose="02070309020205020404" pitchFamily="49" charset="0"/>
              </a:rPr>
              <a:t>) {</a:t>
            </a:r>
          </a:p>
          <a:p>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Foo </a:t>
            </a:r>
            <a:r>
              <a:rPr lang="en-US" altLang="zh-TW" sz="1400" dirty="0" err="1">
                <a:solidFill>
                  <a:srgbClr val="6A3E3E"/>
                </a:solidFill>
                <a:latin typeface="Courier New" panose="02070309020205020404" pitchFamily="49" charset="0"/>
              </a:rPr>
              <a:t>foo</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Foo();</a:t>
            </a:r>
          </a:p>
          <a:p>
            <a:r>
              <a:rPr lang="en-US" altLang="zh-TW" sz="1400" dirty="0" smtClean="0">
                <a:solidFill>
                  <a:srgbClr val="6A3E3E"/>
                </a:solidFill>
                <a:latin typeface="Courier New" panose="02070309020205020404" pitchFamily="49" charset="0"/>
              </a:rPr>
              <a:t>      </a:t>
            </a:r>
            <a:r>
              <a:rPr lang="en-US" altLang="zh-TW" sz="1400" dirty="0" err="1" smtClean="0">
                <a:solidFill>
                  <a:srgbClr val="6A3E3E"/>
                </a:solidFill>
                <a:latin typeface="Courier New" panose="02070309020205020404" pitchFamily="49" charset="0"/>
              </a:rPr>
              <a:t>foo</a:t>
            </a:r>
            <a:r>
              <a:rPr lang="en-US" altLang="zh-TW" sz="1400" dirty="0" err="1" smtClean="0">
                <a:solidFill>
                  <a:srgbClr val="000000"/>
                </a:solidFill>
                <a:latin typeface="Courier New" panose="02070309020205020404" pitchFamily="49" charset="0"/>
              </a:rPr>
              <a:t>.tellBarDoSomething</a:t>
            </a:r>
            <a:r>
              <a:rPr lang="en-US" altLang="zh-TW" sz="1400" dirty="0" smtClean="0">
                <a:solidFill>
                  <a:srgbClr val="000000"/>
                </a:solidFill>
                <a:latin typeface="Courier New" panose="02070309020205020404" pitchFamily="49" charset="0"/>
              </a:rPr>
              <a:t>();</a:t>
            </a:r>
            <a:endParaRPr lang="en-US" altLang="zh-TW" sz="1400" b="1" dirty="0">
              <a:solidFill>
                <a:srgbClr val="000000"/>
              </a:solidFill>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endParaRPr lang="zh-TW" altLang="en-US" sz="1400" dirty="0">
              <a:latin typeface="Courier New" panose="02070309020205020404" pitchFamily="49" charset="0"/>
            </a:endParaRPr>
          </a:p>
          <a:p>
            <a:r>
              <a:rPr lang="en-US" altLang="zh-TW" sz="1400" dirty="0">
                <a:solidFill>
                  <a:srgbClr val="000000"/>
                </a:solidFill>
                <a:latin typeface="Courier New" panose="02070309020205020404" pitchFamily="49" charset="0"/>
              </a:rPr>
              <a:t>}</a:t>
            </a:r>
            <a:endParaRPr lang="zh-TW" altLang="en-US" sz="2000" dirty="0"/>
          </a:p>
        </p:txBody>
      </p:sp>
      <p:sp>
        <p:nvSpPr>
          <p:cNvPr id="6" name="橢圓 5"/>
          <p:cNvSpPr/>
          <p:nvPr/>
        </p:nvSpPr>
        <p:spPr bwMode="auto">
          <a:xfrm>
            <a:off x="823388" y="4105638"/>
            <a:ext cx="491622" cy="63453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 name="矩形 6"/>
          <p:cNvSpPr/>
          <p:nvPr/>
        </p:nvSpPr>
        <p:spPr>
          <a:xfrm>
            <a:off x="1643808" y="4269017"/>
            <a:ext cx="2669112" cy="307777"/>
          </a:xfrm>
          <a:prstGeom prst="rect">
            <a:avLst/>
          </a:prstGeom>
        </p:spPr>
        <p:txBody>
          <a:bodyPr wrap="square">
            <a:spAutoFit/>
          </a:bodyPr>
          <a:lstStyle/>
          <a:p>
            <a:r>
              <a:rPr lang="en-US" altLang="zh-TW" sz="1400" dirty="0" smtClean="0">
                <a:solidFill>
                  <a:srgbClr val="000000"/>
                </a:solidFill>
                <a:latin typeface="Courier New" panose="02070309020205020404" pitchFamily="49" charset="0"/>
              </a:rPr>
              <a:t>Foo </a:t>
            </a:r>
            <a:r>
              <a:rPr lang="en-US" altLang="zh-TW" sz="1400" dirty="0" err="1">
                <a:solidFill>
                  <a:srgbClr val="6A3E3E"/>
                </a:solidFill>
                <a:latin typeface="Courier New" panose="02070309020205020404" pitchFamily="49" charset="0"/>
              </a:rPr>
              <a:t>foo</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Foo</a:t>
            </a:r>
            <a:r>
              <a:rPr lang="en-US" altLang="zh-TW" sz="1400" b="1" dirty="0" smtClean="0">
                <a:solidFill>
                  <a:srgbClr val="000000"/>
                </a:solidFill>
                <a:latin typeface="Courier New" panose="02070309020205020404" pitchFamily="49" charset="0"/>
              </a:rPr>
              <a:t>();</a:t>
            </a:r>
            <a:endParaRPr lang="en-US" altLang="zh-TW" sz="1400" b="1" dirty="0">
              <a:solidFill>
                <a:srgbClr val="000000"/>
              </a:solidFill>
              <a:latin typeface="Courier New" panose="02070309020205020404" pitchFamily="49"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3585340728"/>
              </p:ext>
            </p:extLst>
          </p:nvPr>
        </p:nvGraphicFramePr>
        <p:xfrm>
          <a:off x="1132260" y="4808729"/>
          <a:ext cx="8053387" cy="1053397"/>
        </p:xfrm>
        <a:graphic>
          <a:graphicData uri="http://schemas.openxmlformats.org/drawingml/2006/table">
            <a:tbl>
              <a:tblPr/>
              <a:tblGrid>
                <a:gridCol w="317040"/>
                <a:gridCol w="1653138"/>
                <a:gridCol w="1732398"/>
                <a:gridCol w="4033771"/>
                <a:gridCol w="317040"/>
              </a:tblGrid>
              <a:tr h="237864">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Stack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TW"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Heap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212378">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200" b="0" i="0" u="none" strike="noStrike">
                          <a:solidFill>
                            <a:srgbClr val="000000"/>
                          </a:solidFill>
                          <a:effectLst/>
                          <a:latin typeface="Calibri" panose="020F0502020204030204" pitchFamily="34" charset="0"/>
                          <a:ea typeface="新細明體" panose="02020500000000000000" pitchFamily="18" charset="-120"/>
                        </a:rPr>
                        <a:t>Foo foo</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ea typeface="新細明體" panose="02020500000000000000" pitchFamily="18" charset="-120"/>
                        </a:rPr>
                        <a:t>0x1111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229369">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rtl="0"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Main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zh-TW" altLang="en-US"/>
                    </a:p>
                  </a:txBody>
                  <a:tcPr/>
                </a:tc>
                <a:tc vMerge="1">
                  <a:txBody>
                    <a:bodyPr/>
                    <a:lstStyle/>
                    <a:p>
                      <a:endParaRPr lang="zh-TW" altLang="en-US"/>
                    </a:p>
                  </a:txBody>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186893">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r h="186893">
                <a:tc>
                  <a:txBody>
                    <a:bodyPr/>
                    <a:lstStyle/>
                    <a:p>
                      <a:pPr algn="l" fontAlgn="ctr"/>
                      <a:endParaRPr lang="zh-TW" altLang="en-US" sz="11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TW" altLang="en-US" sz="11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algn="l" fontAlgn="ctr"/>
                      <a:endParaRPr lang="zh-TW" altLang="en-US" sz="11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9" name="文字方塊 9"/>
          <p:cNvSpPr txBox="1"/>
          <p:nvPr/>
        </p:nvSpPr>
        <p:spPr>
          <a:xfrm>
            <a:off x="5367710" y="5141634"/>
            <a:ext cx="1295400" cy="542925"/>
          </a:xfrm>
          <a:prstGeom prst="rect">
            <a:avLst/>
          </a:prstGeom>
          <a:solidFill>
            <a:schemeClr val="lt1"/>
          </a:solidFill>
          <a:ln w="15875" cmpd="sng">
            <a:solidFill>
              <a:schemeClr val="bg2">
                <a:lumMod val="1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a:t>0x1111 foo</a:t>
            </a:r>
          </a:p>
        </p:txBody>
      </p:sp>
    </p:spTree>
    <p:extLst>
      <p:ext uri="{BB962C8B-B14F-4D97-AF65-F5344CB8AC3E}">
        <p14:creationId xmlns:p14="http://schemas.microsoft.com/office/powerpoint/2010/main" val="495077142"/>
      </p:ext>
    </p:extLst>
  </p:cSld>
  <p:clrMapOvr>
    <a:masterClrMapping/>
  </p:clrMapOvr>
  <p:transition spd="med">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LIFO</a:t>
            </a:r>
            <a:r>
              <a:rPr lang="en-US" altLang="zh-TW" sz="3600" dirty="0">
                <a:latin typeface="Calibri" panose="020F0502020204030204" pitchFamily="34" charset="0"/>
                <a:cs typeface="Calibri" panose="020F0502020204030204" pitchFamily="34" charset="0"/>
              </a:rPr>
              <a:t> </a:t>
            </a:r>
            <a:r>
              <a:rPr lang="en-US" altLang="zh-TW" sz="3600" dirty="0" smtClean="0">
                <a:latin typeface="Calibri" panose="020F0502020204030204" pitchFamily="34" charset="0"/>
                <a:cs typeface="Calibri" panose="020F0502020204030204" pitchFamily="34" charset="0"/>
              </a:rPr>
              <a:t>- 2</a:t>
            </a:r>
            <a:endParaRPr lang="zh-TW" altLang="en-US" sz="3600" dirty="0">
              <a:latin typeface="Calibri" panose="020F0502020204030204" pitchFamily="34" charset="0"/>
              <a:cs typeface="Calibri" panose="020F0502020204030204" pitchFamily="34" charset="0"/>
            </a:endParaRPr>
          </a:p>
        </p:txBody>
      </p:sp>
      <p:sp>
        <p:nvSpPr>
          <p:cNvPr id="3" name="橢圓 2"/>
          <p:cNvSpPr/>
          <p:nvPr/>
        </p:nvSpPr>
        <p:spPr bwMode="auto">
          <a:xfrm>
            <a:off x="823388" y="1392918"/>
            <a:ext cx="491622" cy="63453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dirty="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 name="矩形 3"/>
          <p:cNvSpPr/>
          <p:nvPr/>
        </p:nvSpPr>
        <p:spPr>
          <a:xfrm>
            <a:off x="1720008" y="1556297"/>
            <a:ext cx="3324432" cy="307777"/>
          </a:xfrm>
          <a:prstGeom prst="rect">
            <a:avLst/>
          </a:prstGeom>
        </p:spPr>
        <p:txBody>
          <a:bodyPr wrap="square">
            <a:spAutoFit/>
          </a:bodyPr>
          <a:lstStyle/>
          <a:p>
            <a:pPr lvl="0"/>
            <a:r>
              <a:rPr lang="en-US" altLang="zh-TW" sz="1400" dirty="0" err="1">
                <a:solidFill>
                  <a:srgbClr val="6A3E3E"/>
                </a:solidFill>
                <a:latin typeface="Courier New" panose="02070309020205020404" pitchFamily="49" charset="0"/>
              </a:rPr>
              <a:t>foo</a:t>
            </a:r>
            <a:r>
              <a:rPr lang="en-US" altLang="zh-TW" sz="1400" dirty="0" err="1">
                <a:solidFill>
                  <a:srgbClr val="000000"/>
                </a:solidFill>
                <a:latin typeface="Courier New" panose="02070309020205020404" pitchFamily="49" charset="0"/>
              </a:rPr>
              <a:t>.tellBarDoSomething</a:t>
            </a:r>
            <a:r>
              <a:rPr lang="en-US" altLang="zh-TW" sz="1400" dirty="0">
                <a:solidFill>
                  <a:srgbClr val="000000"/>
                </a:solidFill>
                <a:latin typeface="Courier New" panose="02070309020205020404" pitchFamily="49" charset="0"/>
              </a:rPr>
              <a:t>();</a:t>
            </a:r>
          </a:p>
        </p:txBody>
      </p:sp>
      <p:sp>
        <p:nvSpPr>
          <p:cNvPr id="5" name="矩形 4"/>
          <p:cNvSpPr/>
          <p:nvPr/>
        </p:nvSpPr>
        <p:spPr>
          <a:xfrm>
            <a:off x="5636688" y="1556297"/>
            <a:ext cx="4040712" cy="1600438"/>
          </a:xfrm>
          <a:prstGeom prst="rect">
            <a:avLst/>
          </a:prstGeom>
          <a:ln>
            <a:solidFill>
              <a:schemeClr val="accent6">
                <a:lumMod val="50000"/>
              </a:schemeClr>
            </a:solidFill>
          </a:ln>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Foo {</a:t>
            </a:r>
          </a:p>
          <a:p>
            <a:endParaRPr lang="zh-TW" altLang="en-US" sz="1400" dirty="0">
              <a:latin typeface="Courier New" panose="02070309020205020404" pitchFamily="49" charset="0"/>
            </a:endParaRPr>
          </a:p>
          <a:p>
            <a:r>
              <a:rPr lang="en-US" altLang="zh-TW" sz="1400" b="1" dirty="0">
                <a:solidFill>
                  <a:srgbClr val="7F0055"/>
                </a:solidFill>
                <a:latin typeface="Courier New" panose="02070309020205020404" pitchFamily="49" charset="0"/>
              </a:rPr>
              <a:t> </a:t>
            </a:r>
            <a:r>
              <a:rPr lang="en-US" altLang="zh-TW" sz="1400" b="1" dirty="0" smtClean="0">
                <a:solidFill>
                  <a:srgbClr val="7F0055"/>
                </a:solidFill>
                <a:latin typeface="Courier New" panose="02070309020205020404" pitchFamily="49" charset="0"/>
              </a:rPr>
              <a:t>  void</a:t>
            </a:r>
            <a:r>
              <a:rPr lang="en-US" altLang="zh-TW" sz="1400" b="1" dirty="0" smtClean="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tellBarDoSomething</a:t>
            </a:r>
            <a:r>
              <a:rPr lang="en-US" altLang="zh-TW" sz="1400" b="1" dirty="0">
                <a:solidFill>
                  <a:srgbClr val="000000"/>
                </a:solidFill>
                <a:latin typeface="Courier New" panose="02070309020205020404" pitchFamily="49" charset="0"/>
              </a:rPr>
              <a:t>() {</a:t>
            </a:r>
          </a:p>
          <a:p>
            <a:r>
              <a:rPr lang="en-US" altLang="zh-TW" sz="1400" dirty="0" smtClean="0">
                <a:solidFill>
                  <a:srgbClr val="000000"/>
                </a:solidFill>
                <a:latin typeface="Courier New" panose="02070309020205020404" pitchFamily="49" charset="0"/>
              </a:rPr>
              <a:t>      Bar </a:t>
            </a:r>
            <a:r>
              <a:rPr lang="en-US" altLang="zh-TW" sz="1400" dirty="0" err="1">
                <a:solidFill>
                  <a:srgbClr val="6A3E3E"/>
                </a:solidFill>
                <a:latin typeface="Courier New" panose="02070309020205020404" pitchFamily="49" charset="0"/>
              </a:rPr>
              <a:t>bar</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Bar();</a:t>
            </a:r>
          </a:p>
          <a:p>
            <a:r>
              <a:rPr lang="en-US" altLang="zh-TW" sz="1400" dirty="0" smtClean="0">
                <a:solidFill>
                  <a:srgbClr val="6A3E3E"/>
                </a:solidFill>
                <a:latin typeface="Courier New" panose="02070309020205020404" pitchFamily="49" charset="0"/>
              </a:rPr>
              <a:t>      </a:t>
            </a:r>
            <a:r>
              <a:rPr lang="en-US" altLang="zh-TW" sz="1400" dirty="0" err="1" smtClean="0">
                <a:solidFill>
                  <a:srgbClr val="6A3E3E"/>
                </a:solidFill>
                <a:latin typeface="Courier New" panose="02070309020205020404" pitchFamily="49" charset="0"/>
              </a:rPr>
              <a:t>bar</a:t>
            </a:r>
            <a:r>
              <a:rPr lang="en-US" altLang="zh-TW" sz="1400" dirty="0" err="1" smtClean="0">
                <a:solidFill>
                  <a:srgbClr val="000000"/>
                </a:solidFill>
                <a:latin typeface="Courier New" panose="02070309020205020404" pitchFamily="49" charset="0"/>
              </a:rPr>
              <a:t>.doSomething</a:t>
            </a:r>
            <a:r>
              <a:rPr lang="en-US" altLang="zh-TW" sz="1400" dirty="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endParaRPr lang="zh-TW" altLang="en-US" sz="1400" dirty="0">
              <a:latin typeface="Courier New" panose="02070309020205020404" pitchFamily="49" charset="0"/>
            </a:endParaRPr>
          </a:p>
          <a:p>
            <a:r>
              <a:rPr lang="en-US" altLang="zh-TW" sz="1400" dirty="0">
                <a:solidFill>
                  <a:srgbClr val="000000"/>
                </a:solidFill>
                <a:latin typeface="Courier New" panose="02070309020205020404" pitchFamily="49" charset="0"/>
              </a:rPr>
              <a:t>}</a:t>
            </a:r>
            <a:endParaRPr lang="zh-TW" altLang="en-US" sz="2000" dirty="0"/>
          </a:p>
        </p:txBody>
      </p:sp>
      <p:sp>
        <p:nvSpPr>
          <p:cNvPr id="6" name="橢圓 5"/>
          <p:cNvSpPr/>
          <p:nvPr/>
        </p:nvSpPr>
        <p:spPr bwMode="auto">
          <a:xfrm>
            <a:off x="797501" y="3450204"/>
            <a:ext cx="491622" cy="63453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dirty="0" smtClean="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 name="矩形 6"/>
          <p:cNvSpPr/>
          <p:nvPr/>
        </p:nvSpPr>
        <p:spPr>
          <a:xfrm>
            <a:off x="1720008" y="3613583"/>
            <a:ext cx="3324432" cy="307777"/>
          </a:xfrm>
          <a:prstGeom prst="rect">
            <a:avLst/>
          </a:prstGeom>
        </p:spPr>
        <p:txBody>
          <a:bodyPr wrap="square">
            <a:spAutoFit/>
          </a:bodyPr>
          <a:lstStyle/>
          <a:p>
            <a:r>
              <a:rPr lang="en-US" altLang="zh-TW" sz="1400" dirty="0">
                <a:solidFill>
                  <a:srgbClr val="000000"/>
                </a:solidFill>
                <a:latin typeface="Courier New" panose="02070309020205020404" pitchFamily="49" charset="0"/>
              </a:rPr>
              <a:t>Bar </a:t>
            </a:r>
            <a:r>
              <a:rPr lang="en-US" altLang="zh-TW" sz="1400" dirty="0" err="1">
                <a:solidFill>
                  <a:srgbClr val="6A3E3E"/>
                </a:solidFill>
                <a:latin typeface="Courier New" panose="02070309020205020404" pitchFamily="49" charset="0"/>
              </a:rPr>
              <a:t>bar</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Bar();</a:t>
            </a:r>
          </a:p>
        </p:txBody>
      </p:sp>
      <p:graphicFrame>
        <p:nvGraphicFramePr>
          <p:cNvPr id="8" name="表格 7"/>
          <p:cNvGraphicFramePr>
            <a:graphicFrameLocks noGrp="1"/>
          </p:cNvGraphicFramePr>
          <p:nvPr>
            <p:extLst>
              <p:ext uri="{D42A27DB-BD31-4B8C-83A1-F6EECF244321}">
                <p14:modId xmlns:p14="http://schemas.microsoft.com/office/powerpoint/2010/main" val="1202221046"/>
              </p:ext>
            </p:extLst>
          </p:nvPr>
        </p:nvGraphicFramePr>
        <p:xfrm>
          <a:off x="1036607" y="4526280"/>
          <a:ext cx="8608201" cy="1407916"/>
        </p:xfrm>
        <a:graphic>
          <a:graphicData uri="http://schemas.openxmlformats.org/drawingml/2006/table">
            <a:tbl>
              <a:tblPr/>
              <a:tblGrid>
                <a:gridCol w="1918043"/>
                <a:gridCol w="2010003"/>
                <a:gridCol w="4680155"/>
              </a:tblGrid>
              <a:tr h="246014">
                <a:tc gridSpan="2">
                  <a:txBody>
                    <a:bodyPr/>
                    <a:lstStyle/>
                    <a:p>
                      <a:pPr algn="ctr" rtl="0" fontAlgn="ctr"/>
                      <a:r>
                        <a:rPr lang="en-US" sz="1500" b="0" i="0" u="none" strike="noStrike" dirty="0">
                          <a:solidFill>
                            <a:srgbClr val="000000"/>
                          </a:solidFill>
                          <a:effectLst/>
                          <a:latin typeface="Calibri" panose="020F0502020204030204" pitchFamily="34" charset="0"/>
                          <a:ea typeface="新細明體" panose="02020500000000000000" pitchFamily="18" charset="-120"/>
                        </a:rPr>
                        <a:t>Stack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TW" altLang="en-US"/>
                    </a:p>
                  </a:txBody>
                  <a:tcPr/>
                </a:tc>
                <a:tc>
                  <a:txBody>
                    <a:bodyPr/>
                    <a:lstStyle/>
                    <a:p>
                      <a:pPr algn="ctr" rtl="0" fontAlgn="ctr"/>
                      <a:r>
                        <a:rPr lang="en-US" sz="1500" b="0" i="0" u="none" strike="noStrike">
                          <a:solidFill>
                            <a:srgbClr val="000000"/>
                          </a:solidFill>
                          <a:effectLst/>
                          <a:latin typeface="Calibri" panose="020F0502020204030204" pitchFamily="34" charset="0"/>
                          <a:ea typeface="新細明體" panose="02020500000000000000" pitchFamily="18" charset="-120"/>
                        </a:rPr>
                        <a:t>Heap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230536">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Foo foo</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0x1111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79">
                <a:tc gridSpan="2">
                  <a:txBody>
                    <a:bodyPr/>
                    <a:lstStyle/>
                    <a:p>
                      <a:pPr algn="ctr" rtl="0"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Main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zh-TW" altLang="en-US"/>
                    </a:p>
                  </a:txBody>
                  <a:tcPr/>
                </a:tc>
                <a:tc vMerge="1">
                  <a:txBody>
                    <a:bodyPr/>
                    <a:lstStyle/>
                    <a:p>
                      <a:endParaRPr lang="zh-TW" altLang="en-US"/>
                    </a:p>
                  </a:txBody>
                  <a:tcPr/>
                </a:tc>
              </a:tr>
              <a:tr h="230536">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Bar bar</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0x2222</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r>
              <a:tr h="248979">
                <a:tc gridSpan="2">
                  <a:txBody>
                    <a:bodyPr/>
                    <a:lstStyle/>
                    <a:p>
                      <a:pPr algn="ctr" rtl="0"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foo tellBarDoSomething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zh-TW" altLang="en-US"/>
                    </a:p>
                  </a:txBody>
                  <a:tcPr/>
                </a:tc>
                <a:tc vMerge="1">
                  <a:txBody>
                    <a:bodyPr/>
                    <a:lstStyle/>
                    <a:p>
                      <a:endParaRPr lang="zh-TW" altLang="en-US"/>
                    </a:p>
                  </a:txBody>
                  <a:tcPr/>
                </a:tc>
              </a:tr>
              <a:tr h="202872">
                <a:tc>
                  <a:txBody>
                    <a:bodyPr/>
                    <a:lstStyle/>
                    <a:p>
                      <a:pPr algn="l" rtl="0" fontAlgn="ctr"/>
                      <a:r>
                        <a:rPr lang="zh-TW" altLang="en-US" sz="1200" b="0" i="0" u="none" strike="noStrike" dirty="0">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TW" altLang="en-US" sz="1200" b="0" i="0" u="none" strike="noStrike" dirty="0">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r>
            </a:tbl>
          </a:graphicData>
        </a:graphic>
      </p:graphicFrame>
      <p:sp>
        <p:nvSpPr>
          <p:cNvPr id="9" name="文字方塊 9"/>
          <p:cNvSpPr txBox="1"/>
          <p:nvPr/>
        </p:nvSpPr>
        <p:spPr>
          <a:xfrm>
            <a:off x="5446889" y="5146911"/>
            <a:ext cx="1295400" cy="542925"/>
          </a:xfrm>
          <a:prstGeom prst="rect">
            <a:avLst/>
          </a:prstGeom>
          <a:solidFill>
            <a:schemeClr val="lt1"/>
          </a:solidFill>
          <a:ln w="15875" cmpd="sng">
            <a:solidFill>
              <a:schemeClr val="bg2">
                <a:lumMod val="1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a:t>0x1111 foo</a:t>
            </a:r>
          </a:p>
        </p:txBody>
      </p:sp>
      <p:sp>
        <p:nvSpPr>
          <p:cNvPr id="10" name="文字方塊 9"/>
          <p:cNvSpPr txBox="1"/>
          <p:nvPr/>
        </p:nvSpPr>
        <p:spPr>
          <a:xfrm>
            <a:off x="7228064" y="5146910"/>
            <a:ext cx="1295400" cy="542925"/>
          </a:xfrm>
          <a:prstGeom prst="rect">
            <a:avLst/>
          </a:prstGeom>
          <a:solidFill>
            <a:schemeClr val="lt1"/>
          </a:solidFill>
          <a:ln w="15875" cmpd="sng">
            <a:solidFill>
              <a:schemeClr val="bg2">
                <a:lumMod val="1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a:t>0x2222 bar</a:t>
            </a:r>
          </a:p>
        </p:txBody>
      </p:sp>
    </p:spTree>
    <p:extLst>
      <p:ext uri="{BB962C8B-B14F-4D97-AF65-F5344CB8AC3E}">
        <p14:creationId xmlns:p14="http://schemas.microsoft.com/office/powerpoint/2010/main" val="390698832"/>
      </p:ext>
    </p:extLst>
  </p:cSld>
  <p:clrMapOvr>
    <a:masterClrMapping/>
  </p:clrMapOvr>
  <p:transition spd="med">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LIFO</a:t>
            </a:r>
            <a:r>
              <a:rPr lang="en-US" altLang="zh-TW" sz="3600" dirty="0">
                <a:latin typeface="Calibri" panose="020F0502020204030204" pitchFamily="34" charset="0"/>
                <a:cs typeface="Calibri" panose="020F0502020204030204" pitchFamily="34" charset="0"/>
              </a:rPr>
              <a:t> </a:t>
            </a:r>
            <a:r>
              <a:rPr lang="en-US" altLang="zh-TW" sz="3600" dirty="0" smtClean="0">
                <a:latin typeface="Calibri" panose="020F0502020204030204" pitchFamily="34" charset="0"/>
                <a:cs typeface="Calibri" panose="020F0502020204030204" pitchFamily="34" charset="0"/>
              </a:rPr>
              <a:t>- 3</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5559111" y="1392918"/>
            <a:ext cx="3891066" cy="1600438"/>
          </a:xfrm>
          <a:prstGeom prst="rect">
            <a:avLst/>
          </a:prstGeom>
          <a:ln>
            <a:solidFill>
              <a:schemeClr val="accent6">
                <a:lumMod val="50000"/>
              </a:schemeClr>
            </a:solidFill>
          </a:ln>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Bar {</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void</a:t>
            </a:r>
            <a:r>
              <a:rPr lang="en-US" altLang="zh-TW" sz="1400" b="1" dirty="0" smtClean="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doSomething</a:t>
            </a:r>
            <a:r>
              <a:rPr lang="en-US" altLang="zh-TW" sz="1400" b="1" dirty="0">
                <a:solidFill>
                  <a:srgbClr val="000000"/>
                </a:solidFill>
                <a:latin typeface="Courier New" panose="02070309020205020404" pitchFamily="49" charset="0"/>
              </a:rPr>
              <a:t>() {</a:t>
            </a:r>
          </a:p>
          <a:p>
            <a:r>
              <a:rPr lang="en-US" altLang="zh-TW" sz="1400" b="1" dirty="0" smtClean="0">
                <a:solidFill>
                  <a:srgbClr val="7F0055"/>
                </a:solidFill>
                <a:latin typeface="Courier New" panose="02070309020205020404" pitchFamily="49" charset="0"/>
              </a:rPr>
              <a:t>      </a:t>
            </a:r>
            <a:r>
              <a:rPr lang="en-US" altLang="zh-TW" sz="1400" b="1" dirty="0" err="1" smtClean="0">
                <a:solidFill>
                  <a:srgbClr val="7F0055"/>
                </a:solidFill>
                <a:latin typeface="Courier New" panose="02070309020205020404" pitchFamily="49" charset="0"/>
              </a:rPr>
              <a:t>int</a:t>
            </a:r>
            <a:r>
              <a:rPr lang="en-US" altLang="zh-TW" sz="1400" b="1" dirty="0" smtClean="0">
                <a:solidFill>
                  <a:srgbClr val="000000"/>
                </a:solidFill>
                <a:latin typeface="Courier New" panose="02070309020205020404" pitchFamily="49" charset="0"/>
              </a:rPr>
              <a:t> </a:t>
            </a:r>
            <a:r>
              <a:rPr lang="en-US" altLang="zh-TW" sz="1400" b="1" dirty="0" err="1">
                <a:solidFill>
                  <a:srgbClr val="6A3E3E"/>
                </a:solidFill>
                <a:latin typeface="Courier New" panose="02070309020205020404" pitchFamily="49" charset="0"/>
              </a:rPr>
              <a:t>i</a:t>
            </a:r>
            <a:r>
              <a:rPr lang="en-US" altLang="zh-TW" sz="1400" b="1" dirty="0">
                <a:solidFill>
                  <a:srgbClr val="000000"/>
                </a:solidFill>
                <a:latin typeface="Courier New" panose="02070309020205020404" pitchFamily="49" charset="0"/>
              </a:rPr>
              <a:t> = 0;</a:t>
            </a:r>
          </a:p>
          <a:p>
            <a:r>
              <a:rPr lang="en-US" altLang="zh-TW" sz="1400" dirty="0" smtClean="0">
                <a:solidFill>
                  <a:srgbClr val="6A3E3E"/>
                </a:solidFill>
                <a:latin typeface="Courier New" panose="02070309020205020404" pitchFamily="49" charset="0"/>
              </a:rPr>
              <a:t>      </a:t>
            </a:r>
            <a:r>
              <a:rPr lang="en-US" altLang="zh-TW" sz="1400" dirty="0" err="1" smtClean="0">
                <a:solidFill>
                  <a:srgbClr val="6A3E3E"/>
                </a:solidFill>
                <a:latin typeface="Courier New" panose="02070309020205020404" pitchFamily="49" charset="0"/>
              </a:rPr>
              <a:t>i</a:t>
            </a:r>
            <a:r>
              <a:rPr lang="en-US" altLang="zh-TW" sz="1400" dirty="0" smtClean="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i</a:t>
            </a:r>
            <a:r>
              <a:rPr lang="en-US" altLang="zh-TW" sz="1400" dirty="0">
                <a:solidFill>
                  <a:srgbClr val="000000"/>
                </a:solidFill>
                <a:latin typeface="Courier New" panose="02070309020205020404" pitchFamily="49" charset="0"/>
              </a:rPr>
              <a:t> + 1;</a:t>
            </a: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r>
              <a:rPr lang="en-US" altLang="zh-TW" sz="1400" dirty="0">
                <a:solidFill>
                  <a:srgbClr val="000000"/>
                </a:solidFill>
                <a:latin typeface="Courier New" panose="02070309020205020404" pitchFamily="49" charset="0"/>
              </a:rPr>
              <a:t>}</a:t>
            </a:r>
            <a:endParaRPr lang="zh-TW" altLang="en-US" sz="2000" dirty="0"/>
          </a:p>
        </p:txBody>
      </p:sp>
      <p:sp>
        <p:nvSpPr>
          <p:cNvPr id="4" name="橢圓 3"/>
          <p:cNvSpPr/>
          <p:nvPr/>
        </p:nvSpPr>
        <p:spPr bwMode="auto">
          <a:xfrm>
            <a:off x="823388" y="1392918"/>
            <a:ext cx="491622" cy="63453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dirty="0" smtClean="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 name="矩形 4"/>
          <p:cNvSpPr/>
          <p:nvPr/>
        </p:nvSpPr>
        <p:spPr>
          <a:xfrm>
            <a:off x="1583062" y="1556297"/>
            <a:ext cx="3324432" cy="307777"/>
          </a:xfrm>
          <a:prstGeom prst="rect">
            <a:avLst/>
          </a:prstGeom>
        </p:spPr>
        <p:txBody>
          <a:bodyPr wrap="square">
            <a:spAutoFit/>
          </a:bodyPr>
          <a:lstStyle/>
          <a:p>
            <a:pPr lvl="0"/>
            <a:r>
              <a:rPr lang="en-US" altLang="zh-TW" sz="1400" dirty="0" err="1">
                <a:solidFill>
                  <a:srgbClr val="6A3E3E"/>
                </a:solidFill>
                <a:latin typeface="Courier New" panose="02070309020205020404" pitchFamily="49" charset="0"/>
              </a:rPr>
              <a:t>bar</a:t>
            </a:r>
            <a:r>
              <a:rPr lang="en-US" altLang="zh-TW" sz="1400" dirty="0" err="1">
                <a:solidFill>
                  <a:srgbClr val="000000"/>
                </a:solidFill>
                <a:latin typeface="Courier New" panose="02070309020205020404" pitchFamily="49" charset="0"/>
              </a:rPr>
              <a:t>.doSomething</a:t>
            </a:r>
            <a:r>
              <a:rPr lang="en-US" altLang="zh-TW" sz="1400" dirty="0">
                <a:solidFill>
                  <a:srgbClr val="000000"/>
                </a:solidFill>
                <a:latin typeface="Courier New" panose="02070309020205020404" pitchFamily="49" charset="0"/>
              </a:rPr>
              <a:t>();</a:t>
            </a:r>
          </a:p>
        </p:txBody>
      </p:sp>
      <p:sp>
        <p:nvSpPr>
          <p:cNvPr id="6" name="橢圓 5"/>
          <p:cNvSpPr/>
          <p:nvPr/>
        </p:nvSpPr>
        <p:spPr bwMode="auto">
          <a:xfrm>
            <a:off x="823388" y="3191238"/>
            <a:ext cx="491622" cy="63453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dirty="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 name="矩形 6"/>
          <p:cNvSpPr/>
          <p:nvPr/>
        </p:nvSpPr>
        <p:spPr>
          <a:xfrm>
            <a:off x="1583062" y="3369857"/>
            <a:ext cx="3324432" cy="307777"/>
          </a:xfrm>
          <a:prstGeom prst="rect">
            <a:avLst/>
          </a:prstGeom>
        </p:spPr>
        <p:txBody>
          <a:bodyPr wrap="square">
            <a:spAutoFit/>
          </a:bodyPr>
          <a:lstStyle/>
          <a:p>
            <a:r>
              <a:rPr lang="en-US" altLang="zh-TW" sz="1400" b="1" dirty="0" err="1">
                <a:solidFill>
                  <a:srgbClr val="7F0055"/>
                </a:solidFill>
                <a:latin typeface="Courier New" panose="02070309020205020404" pitchFamily="49" charset="0"/>
              </a:rPr>
              <a:t>int</a:t>
            </a:r>
            <a:r>
              <a:rPr lang="en-US" altLang="zh-TW" sz="1400" b="1" dirty="0">
                <a:solidFill>
                  <a:srgbClr val="000000"/>
                </a:solidFill>
                <a:latin typeface="Courier New" panose="02070309020205020404" pitchFamily="49" charset="0"/>
              </a:rPr>
              <a:t> </a:t>
            </a:r>
            <a:r>
              <a:rPr lang="en-US" altLang="zh-TW" sz="1400" b="1" dirty="0" err="1">
                <a:solidFill>
                  <a:srgbClr val="6A3E3E"/>
                </a:solidFill>
                <a:latin typeface="Courier New" panose="02070309020205020404" pitchFamily="49" charset="0"/>
              </a:rPr>
              <a:t>i</a:t>
            </a:r>
            <a:r>
              <a:rPr lang="en-US" altLang="zh-TW" sz="1400" b="1" dirty="0">
                <a:solidFill>
                  <a:srgbClr val="000000"/>
                </a:solidFill>
                <a:latin typeface="Courier New" panose="02070309020205020404" pitchFamily="49" charset="0"/>
              </a:rPr>
              <a:t> = 0;</a:t>
            </a:r>
          </a:p>
        </p:txBody>
      </p:sp>
      <p:graphicFrame>
        <p:nvGraphicFramePr>
          <p:cNvPr id="8" name="表格 7"/>
          <p:cNvGraphicFramePr>
            <a:graphicFrameLocks noGrp="1"/>
          </p:cNvGraphicFramePr>
          <p:nvPr>
            <p:extLst>
              <p:ext uri="{D42A27DB-BD31-4B8C-83A1-F6EECF244321}">
                <p14:modId xmlns:p14="http://schemas.microsoft.com/office/powerpoint/2010/main" val="1515531143"/>
              </p:ext>
            </p:extLst>
          </p:nvPr>
        </p:nvGraphicFramePr>
        <p:xfrm>
          <a:off x="1583062" y="3825775"/>
          <a:ext cx="8053388" cy="1899617"/>
        </p:xfrm>
        <a:graphic>
          <a:graphicData uri="http://schemas.openxmlformats.org/drawingml/2006/table">
            <a:tbl>
              <a:tblPr/>
              <a:tblGrid>
                <a:gridCol w="1794422"/>
                <a:gridCol w="1880455"/>
                <a:gridCol w="4378511"/>
              </a:tblGrid>
              <a:tr h="258200">
                <a:tc gridSpan="2">
                  <a:txBody>
                    <a:bodyPr/>
                    <a:lstStyle/>
                    <a:p>
                      <a:pPr algn="ctr" rtl="0" fontAlgn="ctr"/>
                      <a:r>
                        <a:rPr lang="en-US" sz="1500" b="0" i="0" u="none" strike="noStrike">
                          <a:solidFill>
                            <a:srgbClr val="000000"/>
                          </a:solidFill>
                          <a:effectLst/>
                          <a:latin typeface="Calibri" panose="020F0502020204030204" pitchFamily="34" charset="0"/>
                          <a:ea typeface="新細明體" panose="02020500000000000000" pitchFamily="18" charset="-120"/>
                        </a:rPr>
                        <a:t>Stack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TW" altLang="en-US"/>
                    </a:p>
                  </a:txBody>
                  <a:tcPr/>
                </a:tc>
                <a:tc>
                  <a:txBody>
                    <a:bodyPr/>
                    <a:lstStyle/>
                    <a:p>
                      <a:pPr algn="ctr" rtl="0" fontAlgn="ctr"/>
                      <a:r>
                        <a:rPr lang="en-US" sz="1500" b="0" i="0" u="none" strike="noStrike">
                          <a:solidFill>
                            <a:srgbClr val="000000"/>
                          </a:solidFill>
                          <a:effectLst/>
                          <a:latin typeface="Calibri" panose="020F0502020204030204" pitchFamily="34" charset="0"/>
                          <a:ea typeface="新細明體" panose="02020500000000000000" pitchFamily="18" charset="-120"/>
                        </a:rPr>
                        <a:t>Heap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230536">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Foo foo</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0x1111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79">
                <a:tc gridSpan="2">
                  <a:txBody>
                    <a:bodyPr/>
                    <a:lstStyle/>
                    <a:p>
                      <a:pPr algn="ctr" rtl="0"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Main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zh-TW" altLang="en-US"/>
                    </a:p>
                  </a:txBody>
                  <a:tcPr/>
                </a:tc>
                <a:tc vMerge="1">
                  <a:txBody>
                    <a:bodyPr/>
                    <a:lstStyle/>
                    <a:p>
                      <a:endParaRPr lang="zh-TW" altLang="en-US"/>
                    </a:p>
                  </a:txBody>
                  <a:tcPr/>
                </a:tc>
              </a:tr>
              <a:tr h="230536">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Bar bar</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0x2222</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r>
              <a:tr h="248979">
                <a:tc gridSpan="2">
                  <a:txBody>
                    <a:bodyPr/>
                    <a:lstStyle/>
                    <a:p>
                      <a:pPr algn="ctr" rtl="0"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foo.tellBarDoSomething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zh-TW" altLang="en-US"/>
                    </a:p>
                  </a:txBody>
                  <a:tcPr/>
                </a:tc>
                <a:tc vMerge="1">
                  <a:txBody>
                    <a:bodyPr/>
                    <a:lstStyle/>
                    <a:p>
                      <a:endParaRPr lang="zh-TW" altLang="en-US"/>
                    </a:p>
                  </a:txBody>
                  <a:tcPr/>
                </a:tc>
              </a:tr>
              <a:tr h="230536">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int i</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r>
              <a:tr h="248979">
                <a:tc gridSpan="2">
                  <a:txBody>
                    <a:bodyPr/>
                    <a:lstStyle/>
                    <a:p>
                      <a:pPr algn="ctr" rtl="0"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bar.doSomething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zh-TW" altLang="en-US"/>
                    </a:p>
                  </a:txBody>
                  <a:tcPr/>
                </a:tc>
                <a:tc vMerge="1">
                  <a:txBody>
                    <a:bodyPr/>
                    <a:lstStyle/>
                    <a:p>
                      <a:endParaRPr lang="zh-TW" altLang="en-US"/>
                    </a:p>
                  </a:txBody>
                  <a:tcPr/>
                </a:tc>
              </a:tr>
              <a:tr h="202872">
                <a:tc>
                  <a:txBody>
                    <a:bodyPr/>
                    <a:lstStyle/>
                    <a:p>
                      <a:pPr algn="l" rtl="0"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TW" altLang="en-US" sz="1200" b="0" i="0" u="none" strike="noStrike" dirty="0">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r>
            </a:tbl>
          </a:graphicData>
        </a:graphic>
      </p:graphicFrame>
      <p:sp>
        <p:nvSpPr>
          <p:cNvPr id="9" name="文字方塊 9"/>
          <p:cNvSpPr txBox="1"/>
          <p:nvPr/>
        </p:nvSpPr>
        <p:spPr>
          <a:xfrm>
            <a:off x="6006465" y="4405374"/>
            <a:ext cx="1295400" cy="542925"/>
          </a:xfrm>
          <a:prstGeom prst="rect">
            <a:avLst/>
          </a:prstGeom>
          <a:solidFill>
            <a:schemeClr val="lt1"/>
          </a:solidFill>
          <a:ln w="15875" cmpd="sng">
            <a:solidFill>
              <a:schemeClr val="bg2">
                <a:lumMod val="1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a:t>0x1111 foo</a:t>
            </a:r>
          </a:p>
        </p:txBody>
      </p:sp>
      <p:sp>
        <p:nvSpPr>
          <p:cNvPr id="10" name="文字方塊 9"/>
          <p:cNvSpPr txBox="1"/>
          <p:nvPr/>
        </p:nvSpPr>
        <p:spPr>
          <a:xfrm>
            <a:off x="7696200" y="4406296"/>
            <a:ext cx="1295400" cy="542925"/>
          </a:xfrm>
          <a:prstGeom prst="rect">
            <a:avLst/>
          </a:prstGeom>
          <a:solidFill>
            <a:schemeClr val="lt1"/>
          </a:solidFill>
          <a:ln w="15875" cmpd="sng">
            <a:solidFill>
              <a:schemeClr val="bg2">
                <a:lumMod val="1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a:t>0x2222 bar</a:t>
            </a:r>
          </a:p>
        </p:txBody>
      </p:sp>
    </p:spTree>
    <p:extLst>
      <p:ext uri="{BB962C8B-B14F-4D97-AF65-F5344CB8AC3E}">
        <p14:creationId xmlns:p14="http://schemas.microsoft.com/office/powerpoint/2010/main" val="4124263174"/>
      </p:ext>
    </p:extLst>
  </p:cSld>
  <p:clrMapOvr>
    <a:masterClrMapping/>
  </p:clrMapOvr>
  <p:transition spd="med">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LIFO</a:t>
            </a:r>
            <a:r>
              <a:rPr lang="en-US" altLang="zh-TW" sz="3600" dirty="0">
                <a:latin typeface="Calibri" panose="020F0502020204030204" pitchFamily="34" charset="0"/>
                <a:cs typeface="Calibri" panose="020F0502020204030204" pitchFamily="34" charset="0"/>
              </a:rPr>
              <a:t> </a:t>
            </a:r>
            <a:r>
              <a:rPr lang="en-US" altLang="zh-TW" sz="3600" dirty="0" smtClean="0">
                <a:latin typeface="Calibri" panose="020F0502020204030204" pitchFamily="34" charset="0"/>
                <a:cs typeface="Calibri" panose="020F0502020204030204" pitchFamily="34" charset="0"/>
              </a:rPr>
              <a:t>- </a:t>
            </a:r>
            <a:r>
              <a:rPr lang="en-US" altLang="zh-TW" sz="3600" dirty="0">
                <a:latin typeface="Calibri" panose="020F0502020204030204" pitchFamily="34" charset="0"/>
                <a:cs typeface="Calibri" panose="020F0502020204030204" pitchFamily="34" charset="0"/>
              </a:rPr>
              <a:t>4</a:t>
            </a:r>
            <a:endParaRPr lang="zh-TW" altLang="en-US" sz="3600" dirty="0">
              <a:latin typeface="Calibri" panose="020F0502020204030204" pitchFamily="34" charset="0"/>
              <a:cs typeface="Calibri" panose="020F0502020204030204" pitchFamily="34" charset="0"/>
            </a:endParaRPr>
          </a:p>
        </p:txBody>
      </p:sp>
      <p:sp>
        <p:nvSpPr>
          <p:cNvPr id="3" name="橢圓 2"/>
          <p:cNvSpPr/>
          <p:nvPr/>
        </p:nvSpPr>
        <p:spPr bwMode="auto">
          <a:xfrm>
            <a:off x="823388" y="1453878"/>
            <a:ext cx="491622" cy="63453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 name="矩形 3"/>
          <p:cNvSpPr/>
          <p:nvPr/>
        </p:nvSpPr>
        <p:spPr>
          <a:xfrm>
            <a:off x="1689742" y="1617257"/>
            <a:ext cx="3324432" cy="307777"/>
          </a:xfrm>
          <a:prstGeom prst="rect">
            <a:avLst/>
          </a:prstGeom>
        </p:spPr>
        <p:txBody>
          <a:bodyPr wrap="square">
            <a:spAutoFit/>
          </a:bodyPr>
          <a:lstStyle/>
          <a:p>
            <a:r>
              <a:rPr lang="en-US" altLang="zh-TW" sz="1400" dirty="0" err="1">
                <a:solidFill>
                  <a:srgbClr val="6A3E3E"/>
                </a:solidFill>
                <a:latin typeface="Courier New" panose="02070309020205020404" pitchFamily="49" charset="0"/>
              </a:rPr>
              <a:t>i</a:t>
            </a:r>
            <a:r>
              <a:rPr lang="en-US" altLang="zh-TW" sz="1400" dirty="0">
                <a:solidFill>
                  <a:srgbClr val="000000"/>
                </a:solidFill>
                <a:latin typeface="Courier New" panose="02070309020205020404" pitchFamily="49" charset="0"/>
              </a:rPr>
              <a:t> = </a:t>
            </a:r>
            <a:r>
              <a:rPr lang="en-US" altLang="zh-TW" sz="1400" dirty="0" err="1">
                <a:solidFill>
                  <a:srgbClr val="6A3E3E"/>
                </a:solidFill>
                <a:latin typeface="Courier New" panose="02070309020205020404" pitchFamily="49" charset="0"/>
              </a:rPr>
              <a:t>i</a:t>
            </a:r>
            <a:r>
              <a:rPr lang="en-US" altLang="zh-TW" sz="1400" dirty="0">
                <a:solidFill>
                  <a:srgbClr val="000000"/>
                </a:solidFill>
                <a:latin typeface="Courier New" panose="02070309020205020404" pitchFamily="49" charset="0"/>
              </a:rPr>
              <a:t> + 1;</a:t>
            </a:r>
          </a:p>
        </p:txBody>
      </p:sp>
      <p:graphicFrame>
        <p:nvGraphicFramePr>
          <p:cNvPr id="8" name="表格 7"/>
          <p:cNvGraphicFramePr>
            <a:graphicFrameLocks noGrp="1"/>
          </p:cNvGraphicFramePr>
          <p:nvPr>
            <p:extLst>
              <p:ext uri="{D42A27DB-BD31-4B8C-83A1-F6EECF244321}">
                <p14:modId xmlns:p14="http://schemas.microsoft.com/office/powerpoint/2010/main" val="597932941"/>
              </p:ext>
            </p:extLst>
          </p:nvPr>
        </p:nvGraphicFramePr>
        <p:xfrm>
          <a:off x="1163955" y="2179320"/>
          <a:ext cx="8053388" cy="2043913"/>
        </p:xfrm>
        <a:graphic>
          <a:graphicData uri="http://schemas.openxmlformats.org/drawingml/2006/table">
            <a:tbl>
              <a:tblPr/>
              <a:tblGrid>
                <a:gridCol w="1794422"/>
                <a:gridCol w="1880455"/>
                <a:gridCol w="4378511"/>
              </a:tblGrid>
              <a:tr h="402496">
                <a:tc gridSpan="2">
                  <a:txBody>
                    <a:bodyPr/>
                    <a:lstStyle/>
                    <a:p>
                      <a:pPr algn="ctr" rtl="0" fontAlgn="ctr"/>
                      <a:r>
                        <a:rPr lang="en-US" sz="1500" b="0" i="0" u="none" strike="noStrike" dirty="0">
                          <a:solidFill>
                            <a:srgbClr val="000000"/>
                          </a:solidFill>
                          <a:effectLst/>
                          <a:latin typeface="Calibri" panose="020F0502020204030204" pitchFamily="34" charset="0"/>
                          <a:ea typeface="新細明體" panose="02020500000000000000" pitchFamily="18" charset="-120"/>
                        </a:rPr>
                        <a:t>Stack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TW" altLang="en-US"/>
                    </a:p>
                  </a:txBody>
                  <a:tcPr/>
                </a:tc>
                <a:tc>
                  <a:txBody>
                    <a:bodyPr/>
                    <a:lstStyle/>
                    <a:p>
                      <a:pPr algn="ctr" rtl="0" fontAlgn="ctr"/>
                      <a:r>
                        <a:rPr lang="en-US" sz="1500" b="0" i="0" u="none" strike="noStrike">
                          <a:solidFill>
                            <a:srgbClr val="000000"/>
                          </a:solidFill>
                          <a:effectLst/>
                          <a:latin typeface="Calibri" panose="020F0502020204030204" pitchFamily="34" charset="0"/>
                          <a:ea typeface="新細明體" panose="02020500000000000000" pitchFamily="18" charset="-120"/>
                        </a:rPr>
                        <a:t>Heap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230536">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Foo foo</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0x1111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79">
                <a:tc gridSpan="2">
                  <a:txBody>
                    <a:bodyPr/>
                    <a:lstStyle/>
                    <a:p>
                      <a:pPr algn="ctr" rtl="0"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Main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zh-TW" altLang="en-US"/>
                    </a:p>
                  </a:txBody>
                  <a:tcPr/>
                </a:tc>
                <a:tc vMerge="1">
                  <a:txBody>
                    <a:bodyPr/>
                    <a:lstStyle/>
                    <a:p>
                      <a:endParaRPr lang="zh-TW" altLang="en-US"/>
                    </a:p>
                  </a:txBody>
                  <a:tcPr/>
                </a:tc>
              </a:tr>
              <a:tr h="230536">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Bar bar</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0x2222</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r>
              <a:tr h="248979">
                <a:tc gridSpan="2">
                  <a:txBody>
                    <a:bodyPr/>
                    <a:lstStyle/>
                    <a:p>
                      <a:pPr algn="ctr" rtl="0" fontAlgn="ctr"/>
                      <a:r>
                        <a:rPr lang="en-US" sz="1400" b="0" i="0" u="none" strike="noStrike" dirty="0" err="1">
                          <a:solidFill>
                            <a:srgbClr val="000000"/>
                          </a:solidFill>
                          <a:effectLst/>
                          <a:latin typeface="新細明體" panose="02020500000000000000" pitchFamily="18" charset="-120"/>
                          <a:ea typeface="新細明體" panose="02020500000000000000" pitchFamily="18" charset="-120"/>
                        </a:rPr>
                        <a:t>foo.tellBarDoSomething</a:t>
                      </a:r>
                      <a:endParaRPr 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zh-TW" altLang="en-US"/>
                    </a:p>
                  </a:txBody>
                  <a:tcPr/>
                </a:tc>
                <a:tc vMerge="1">
                  <a:txBody>
                    <a:bodyPr/>
                    <a:lstStyle/>
                    <a:p>
                      <a:endParaRPr lang="zh-TW" altLang="en-US"/>
                    </a:p>
                  </a:txBody>
                  <a:tcPr/>
                </a:tc>
              </a:tr>
              <a:tr h="230536">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int i</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r>
              <a:tr h="248979">
                <a:tc gridSpan="2">
                  <a:txBody>
                    <a:bodyPr/>
                    <a:lstStyle/>
                    <a:p>
                      <a:pPr algn="ctr" rtl="0"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bar.doSomething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zh-TW" altLang="en-US"/>
                    </a:p>
                  </a:txBody>
                  <a:tcPr/>
                </a:tc>
                <a:tc vMerge="1">
                  <a:txBody>
                    <a:bodyPr/>
                    <a:lstStyle/>
                    <a:p>
                      <a:endParaRPr lang="zh-TW" altLang="en-US"/>
                    </a:p>
                  </a:txBody>
                  <a:tcPr/>
                </a:tc>
              </a:tr>
              <a:tr h="202872">
                <a:tc>
                  <a:txBody>
                    <a:bodyPr/>
                    <a:lstStyle/>
                    <a:p>
                      <a:pPr algn="l" rtl="0" fontAlgn="ctr"/>
                      <a:r>
                        <a:rPr lang="zh-TW" altLang="en-US" sz="1200" b="0" i="0" u="none" strike="noStrike" dirty="0">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TW" altLang="en-US" sz="1200" b="0" i="0" u="none" strike="noStrike" dirty="0">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r>
            </a:tbl>
          </a:graphicData>
        </a:graphic>
      </p:graphicFrame>
      <p:sp>
        <p:nvSpPr>
          <p:cNvPr id="9" name="文字方塊 9"/>
          <p:cNvSpPr txBox="1"/>
          <p:nvPr/>
        </p:nvSpPr>
        <p:spPr>
          <a:xfrm>
            <a:off x="5404485" y="2914650"/>
            <a:ext cx="1295400" cy="542925"/>
          </a:xfrm>
          <a:prstGeom prst="rect">
            <a:avLst/>
          </a:prstGeom>
          <a:solidFill>
            <a:schemeClr val="lt1"/>
          </a:solidFill>
          <a:ln w="15875" cmpd="sng">
            <a:solidFill>
              <a:schemeClr val="bg2">
                <a:lumMod val="1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a:t>0x1111 foo</a:t>
            </a:r>
          </a:p>
        </p:txBody>
      </p:sp>
      <p:sp>
        <p:nvSpPr>
          <p:cNvPr id="10" name="文字方塊 9"/>
          <p:cNvSpPr txBox="1"/>
          <p:nvPr/>
        </p:nvSpPr>
        <p:spPr>
          <a:xfrm>
            <a:off x="7078980" y="2914649"/>
            <a:ext cx="1295400" cy="542925"/>
          </a:xfrm>
          <a:prstGeom prst="rect">
            <a:avLst/>
          </a:prstGeom>
          <a:solidFill>
            <a:schemeClr val="lt1"/>
          </a:solidFill>
          <a:ln w="15875" cmpd="sng">
            <a:solidFill>
              <a:schemeClr val="bg2">
                <a:lumMod val="1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a:t>0x2222 bar</a:t>
            </a:r>
          </a:p>
        </p:txBody>
      </p:sp>
      <p:sp>
        <p:nvSpPr>
          <p:cNvPr id="11" name="橢圓 10"/>
          <p:cNvSpPr/>
          <p:nvPr/>
        </p:nvSpPr>
        <p:spPr bwMode="auto">
          <a:xfrm>
            <a:off x="823388" y="4501878"/>
            <a:ext cx="491622" cy="63453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dirty="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2" name="矩形 11"/>
          <p:cNvSpPr/>
          <p:nvPr/>
        </p:nvSpPr>
        <p:spPr>
          <a:xfrm>
            <a:off x="1689742" y="4600810"/>
            <a:ext cx="9364766" cy="589072"/>
          </a:xfrm>
          <a:prstGeom prst="rect">
            <a:avLst/>
          </a:prstGeom>
        </p:spPr>
        <p:txBody>
          <a:bodyPr wrap="square">
            <a:spAutoFit/>
          </a:bodyPr>
          <a:lstStyle/>
          <a:p>
            <a:pPr lvl="1">
              <a:lnSpc>
                <a:spcPct val="150000"/>
              </a:lnSpc>
            </a:pPr>
            <a:endParaRPr lang="zh-TW" altLang="en-US" dirty="0">
              <a:latin typeface="Calibri" panose="020F0502020204030204" pitchFamily="34" charset="0"/>
              <a:cs typeface="Calibri" panose="020F0502020204030204" pitchFamily="34" charset="0"/>
            </a:endParaRPr>
          </a:p>
        </p:txBody>
      </p:sp>
      <p:sp>
        <p:nvSpPr>
          <p:cNvPr id="13" name="文字方塊 12"/>
          <p:cNvSpPr txBox="1"/>
          <p:nvPr/>
        </p:nvSpPr>
        <p:spPr>
          <a:xfrm>
            <a:off x="1450657" y="4572182"/>
            <a:ext cx="6684638" cy="461665"/>
          </a:xfrm>
          <a:prstGeom prst="rect">
            <a:avLst/>
          </a:prstGeom>
          <a:noFill/>
        </p:spPr>
        <p:txBody>
          <a:bodyPr wrap="square" rtlCol="0">
            <a:spAutoFit/>
          </a:bodyPr>
          <a:lstStyle/>
          <a:p>
            <a:r>
              <a:rPr lang="en-US" altLang="zh-TW" dirty="0" smtClean="0">
                <a:latin typeface="Calibri" panose="020F0502020204030204" pitchFamily="34" charset="0"/>
                <a:cs typeface="Calibri" panose="020F0502020204030204" pitchFamily="34" charset="0"/>
              </a:rPr>
              <a:t>End of </a:t>
            </a:r>
            <a:r>
              <a:rPr lang="en-US" altLang="zh-TW" dirty="0" err="1" smtClean="0">
                <a:latin typeface="Calibri" panose="020F0502020204030204" pitchFamily="34" charset="0"/>
                <a:cs typeface="Calibri" panose="020F0502020204030204" pitchFamily="34" charset="0"/>
              </a:rPr>
              <a:t>bar.doSomething</a:t>
            </a:r>
            <a:r>
              <a:rPr lang="en-US" altLang="zh-TW" dirty="0" smtClean="0">
                <a:latin typeface="Calibri" panose="020F0502020204030204" pitchFamily="34" charset="0"/>
                <a:cs typeface="Calibri" panose="020F0502020204030204" pitchFamily="34" charset="0"/>
              </a:rPr>
              <a:t>, free related memory</a:t>
            </a:r>
            <a:endParaRPr lang="zh-TW" altLang="en-US" dirty="0">
              <a:latin typeface="Calibri" panose="020F0502020204030204" pitchFamily="34" charset="0"/>
              <a:cs typeface="Calibri" panose="020F0502020204030204" pitchFamily="34" charset="0"/>
            </a:endParaRPr>
          </a:p>
        </p:txBody>
      </p:sp>
      <p:graphicFrame>
        <p:nvGraphicFramePr>
          <p:cNvPr id="17" name="表格 16"/>
          <p:cNvGraphicFramePr>
            <a:graphicFrameLocks noGrp="1"/>
          </p:cNvGraphicFramePr>
          <p:nvPr>
            <p:extLst>
              <p:ext uri="{D42A27DB-BD31-4B8C-83A1-F6EECF244321}">
                <p14:modId xmlns:p14="http://schemas.microsoft.com/office/powerpoint/2010/main" val="1200582221"/>
              </p:ext>
            </p:extLst>
          </p:nvPr>
        </p:nvGraphicFramePr>
        <p:xfrm>
          <a:off x="1124444" y="5217644"/>
          <a:ext cx="8053388" cy="1420102"/>
        </p:xfrm>
        <a:graphic>
          <a:graphicData uri="http://schemas.openxmlformats.org/drawingml/2006/table">
            <a:tbl>
              <a:tblPr/>
              <a:tblGrid>
                <a:gridCol w="1794422"/>
                <a:gridCol w="1880455"/>
                <a:gridCol w="4378511"/>
              </a:tblGrid>
              <a:tr h="258200">
                <a:tc gridSpan="2">
                  <a:txBody>
                    <a:bodyPr/>
                    <a:lstStyle/>
                    <a:p>
                      <a:pPr algn="ctr" rtl="0" fontAlgn="ctr"/>
                      <a:r>
                        <a:rPr lang="en-US" sz="1500" b="0" i="0" u="none" strike="noStrike" dirty="0">
                          <a:solidFill>
                            <a:srgbClr val="000000"/>
                          </a:solidFill>
                          <a:effectLst/>
                          <a:latin typeface="Calibri" panose="020F0502020204030204" pitchFamily="34" charset="0"/>
                          <a:ea typeface="新細明體" panose="02020500000000000000" pitchFamily="18" charset="-120"/>
                        </a:rPr>
                        <a:t>Stack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TW" altLang="en-US"/>
                    </a:p>
                  </a:txBody>
                  <a:tcPr/>
                </a:tc>
                <a:tc>
                  <a:txBody>
                    <a:bodyPr/>
                    <a:lstStyle/>
                    <a:p>
                      <a:pPr algn="ctr" rtl="0" fontAlgn="ctr"/>
                      <a:r>
                        <a:rPr lang="en-US" sz="1500" b="0" i="0" u="none" strike="noStrike">
                          <a:solidFill>
                            <a:srgbClr val="000000"/>
                          </a:solidFill>
                          <a:effectLst/>
                          <a:latin typeface="Calibri" panose="020F0502020204030204" pitchFamily="34" charset="0"/>
                          <a:ea typeface="新細明體" panose="02020500000000000000" pitchFamily="18" charset="-120"/>
                        </a:rPr>
                        <a:t>Heap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230536">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Foo foo</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0x1111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79">
                <a:tc gridSpan="2">
                  <a:txBody>
                    <a:bodyPr/>
                    <a:lstStyle/>
                    <a:p>
                      <a:pPr algn="ctr" rtl="0"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Main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zh-TW" altLang="en-US"/>
                    </a:p>
                  </a:txBody>
                  <a:tcPr/>
                </a:tc>
                <a:tc vMerge="1">
                  <a:txBody>
                    <a:bodyPr/>
                    <a:lstStyle/>
                    <a:p>
                      <a:endParaRPr lang="zh-TW" altLang="en-US"/>
                    </a:p>
                  </a:txBody>
                  <a:tcPr/>
                </a:tc>
              </a:tr>
              <a:tr h="230536">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Bar bar</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0x2222</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r>
              <a:tr h="248979">
                <a:tc gridSpan="2">
                  <a:txBody>
                    <a:bodyPr/>
                    <a:lstStyle/>
                    <a:p>
                      <a:pPr algn="ctr" rtl="0"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foo.tellBarDoSomething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zh-TW" altLang="en-US"/>
                    </a:p>
                  </a:txBody>
                  <a:tcPr/>
                </a:tc>
                <a:tc vMerge="1">
                  <a:txBody>
                    <a:bodyPr/>
                    <a:lstStyle/>
                    <a:p>
                      <a:endParaRPr lang="zh-TW" altLang="en-US"/>
                    </a:p>
                  </a:txBody>
                  <a:tcPr/>
                </a:tc>
              </a:tr>
              <a:tr h="202872">
                <a:tc>
                  <a:txBody>
                    <a:bodyPr/>
                    <a:lstStyle/>
                    <a:p>
                      <a:pPr algn="l" rtl="0"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zh-TW" altLang="en-US" sz="1200" b="0" i="0" u="none" strike="noStrike" dirty="0">
                          <a:solidFill>
                            <a:srgbClr val="000000"/>
                          </a:solidFill>
                          <a:effectLst/>
                          <a:latin typeface="新細明體" panose="02020500000000000000" pitchFamily="18" charset="-12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r>
            </a:tbl>
          </a:graphicData>
        </a:graphic>
      </p:graphicFrame>
      <p:sp>
        <p:nvSpPr>
          <p:cNvPr id="18" name="文字方塊 9"/>
          <p:cNvSpPr txBox="1"/>
          <p:nvPr/>
        </p:nvSpPr>
        <p:spPr>
          <a:xfrm>
            <a:off x="5536882" y="5529791"/>
            <a:ext cx="1295400" cy="542925"/>
          </a:xfrm>
          <a:prstGeom prst="rect">
            <a:avLst/>
          </a:prstGeom>
          <a:solidFill>
            <a:schemeClr val="lt1"/>
          </a:solidFill>
          <a:ln w="15875" cmpd="sng">
            <a:solidFill>
              <a:schemeClr val="bg2">
                <a:lumMod val="1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a:t>0x1111 foo</a:t>
            </a:r>
          </a:p>
        </p:txBody>
      </p:sp>
      <p:sp>
        <p:nvSpPr>
          <p:cNvPr id="19" name="文字方塊 9"/>
          <p:cNvSpPr txBox="1"/>
          <p:nvPr/>
        </p:nvSpPr>
        <p:spPr>
          <a:xfrm>
            <a:off x="7078980" y="5484349"/>
            <a:ext cx="1295400" cy="542925"/>
          </a:xfrm>
          <a:prstGeom prst="rect">
            <a:avLst/>
          </a:prstGeom>
          <a:solidFill>
            <a:schemeClr val="lt1"/>
          </a:solidFill>
          <a:ln w="15875" cmpd="sng">
            <a:solidFill>
              <a:schemeClr val="bg2">
                <a:lumMod val="1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a:t>0x2222 bar</a:t>
            </a:r>
          </a:p>
        </p:txBody>
      </p:sp>
    </p:spTree>
    <p:extLst>
      <p:ext uri="{BB962C8B-B14F-4D97-AF65-F5344CB8AC3E}">
        <p14:creationId xmlns:p14="http://schemas.microsoft.com/office/powerpoint/2010/main" val="1894026091"/>
      </p:ext>
    </p:extLst>
  </p:cSld>
  <p:clrMapOvr>
    <a:masterClrMapping/>
  </p:clrMapOvr>
  <p:transition spd="med">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332837"/>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Goal</a:t>
            </a:r>
            <a:endParaRPr lang="zh-TW" altLang="en-US" sz="3600" dirty="0">
              <a:latin typeface="Calibri" panose="020F0502020204030204" pitchFamily="34" charset="0"/>
              <a:cs typeface="Calibri" panose="020F0502020204030204" pitchFamily="34" charset="0"/>
            </a:endParaRPr>
          </a:p>
        </p:txBody>
      </p:sp>
      <p:sp>
        <p:nvSpPr>
          <p:cNvPr id="5" name="文字方塊 4"/>
          <p:cNvSpPr txBox="1"/>
          <p:nvPr/>
        </p:nvSpPr>
        <p:spPr>
          <a:xfrm>
            <a:off x="823388" y="1337313"/>
            <a:ext cx="8071230" cy="2677656"/>
          </a:xfrm>
          <a:prstGeom prst="rect">
            <a:avLst/>
          </a:prstGeom>
          <a:noFill/>
        </p:spPr>
        <p:txBody>
          <a:bodyPr wrap="square" rtlCol="0">
            <a:spAutoFit/>
          </a:bodyPr>
          <a:lstStyle/>
          <a:p>
            <a:pPr marL="457200" indent="-457200">
              <a:buAutoNum type="arabicPeriod"/>
            </a:pPr>
            <a:r>
              <a:rPr lang="en-US" altLang="zh-TW" dirty="0" smtClean="0">
                <a:solidFill>
                  <a:srgbClr val="3333CC"/>
                </a:solidFill>
                <a:latin typeface="Calibri" panose="020F0502020204030204" pitchFamily="34" charset="0"/>
                <a:cs typeface="Calibri" panose="020F0502020204030204" pitchFamily="34" charset="0"/>
              </a:rPr>
              <a:t>Understand </a:t>
            </a:r>
            <a:r>
              <a:rPr lang="en-US" altLang="zh-TW" dirty="0" smtClean="0">
                <a:solidFill>
                  <a:srgbClr val="3333CC"/>
                </a:solidFill>
                <a:latin typeface="Calibri" panose="020F0502020204030204" pitchFamily="34" charset="0"/>
                <a:cs typeface="Calibri" panose="020F0502020204030204" pitchFamily="34" charset="0"/>
              </a:rPr>
              <a:t>static </a:t>
            </a:r>
            <a:r>
              <a:rPr lang="en-US" altLang="zh-TW" dirty="0" smtClean="0">
                <a:solidFill>
                  <a:srgbClr val="3333CC"/>
                </a:solidFill>
                <a:latin typeface="Calibri" panose="020F0502020204030204" pitchFamily="34" charset="0"/>
                <a:cs typeface="Calibri" panose="020F0502020204030204" pitchFamily="34" charset="0"/>
              </a:rPr>
              <a:t>and instance</a:t>
            </a:r>
          </a:p>
          <a:p>
            <a:pPr marL="457200" indent="-457200">
              <a:buAutoNum type="arabicPeriod"/>
            </a:pPr>
            <a:r>
              <a:rPr lang="en-US" altLang="zh-TW" dirty="0" smtClean="0">
                <a:solidFill>
                  <a:srgbClr val="3333CC"/>
                </a:solidFill>
                <a:latin typeface="Calibri" panose="020F0502020204030204" pitchFamily="34" charset="0"/>
                <a:cs typeface="Calibri" panose="020F0502020204030204" pitchFamily="34" charset="0"/>
              </a:rPr>
              <a:t>Understand class load, initialization</a:t>
            </a:r>
          </a:p>
          <a:p>
            <a:pPr marL="457200" indent="-457200">
              <a:buFontTx/>
              <a:buAutoNum type="arabicPeriod"/>
            </a:pPr>
            <a:r>
              <a:rPr lang="en-US" altLang="zh-TW" dirty="0">
                <a:solidFill>
                  <a:srgbClr val="3333CC"/>
                </a:solidFill>
                <a:latin typeface="Calibri" panose="020F0502020204030204" pitchFamily="34" charset="0"/>
                <a:cs typeface="Calibri" panose="020F0502020204030204" pitchFamily="34" charset="0"/>
              </a:rPr>
              <a:t>Understand </a:t>
            </a:r>
            <a:r>
              <a:rPr lang="en-US" altLang="zh-TW" dirty="0" smtClean="0">
                <a:solidFill>
                  <a:srgbClr val="3333CC"/>
                </a:solidFill>
                <a:latin typeface="Calibri" panose="020F0502020204030204" pitchFamily="34" charset="0"/>
                <a:cs typeface="Calibri" panose="020F0502020204030204" pitchFamily="34" charset="0"/>
              </a:rPr>
              <a:t>pass-by-value</a:t>
            </a:r>
          </a:p>
          <a:p>
            <a:pPr marL="457200" indent="-457200">
              <a:buFontTx/>
              <a:buAutoNum type="arabicPeriod"/>
            </a:pPr>
            <a:r>
              <a:rPr lang="en-US" altLang="zh-TW" dirty="0">
                <a:solidFill>
                  <a:srgbClr val="3333CC"/>
                </a:solidFill>
                <a:latin typeface="Calibri" panose="020F0502020204030204" pitchFamily="34" charset="0"/>
                <a:cs typeface="Calibri" panose="020F0502020204030204" pitchFamily="34" charset="0"/>
              </a:rPr>
              <a:t>Understand </a:t>
            </a:r>
            <a:r>
              <a:rPr lang="en-US" altLang="zh-TW" dirty="0" smtClean="0">
                <a:solidFill>
                  <a:srgbClr val="3333CC"/>
                </a:solidFill>
                <a:latin typeface="Calibri" panose="020F0502020204030204" pitchFamily="34" charset="0"/>
                <a:cs typeface="Calibri" panose="020F0502020204030204" pitchFamily="34" charset="0"/>
              </a:rPr>
              <a:t>memory allocation and garbage </a:t>
            </a:r>
            <a:r>
              <a:rPr lang="en-US" altLang="zh-TW" dirty="0" smtClean="0">
                <a:solidFill>
                  <a:srgbClr val="3333CC"/>
                </a:solidFill>
                <a:latin typeface="Calibri" panose="020F0502020204030204" pitchFamily="34" charset="0"/>
                <a:cs typeface="Calibri" panose="020F0502020204030204" pitchFamily="34" charset="0"/>
              </a:rPr>
              <a:t>collection</a:t>
            </a:r>
            <a:endParaRPr lang="en-US" altLang="zh-TW" dirty="0" smtClean="0">
              <a:solidFill>
                <a:srgbClr val="3333CC"/>
              </a:solidFill>
              <a:latin typeface="Calibri" panose="020F0502020204030204" pitchFamily="34" charset="0"/>
              <a:cs typeface="Calibri" panose="020F0502020204030204" pitchFamily="34" charset="0"/>
            </a:endParaRPr>
          </a:p>
          <a:p>
            <a:pPr marL="457200" indent="-457200">
              <a:buFontTx/>
              <a:buAutoNum type="arabicPeriod"/>
            </a:pPr>
            <a:r>
              <a:rPr lang="en-US" altLang="zh-TW" dirty="0" smtClean="0">
                <a:solidFill>
                  <a:srgbClr val="3333CC"/>
                </a:solidFill>
                <a:latin typeface="Calibri" panose="020F0502020204030204" pitchFamily="34" charset="0"/>
                <a:cs typeface="Calibri" panose="020F0502020204030204" pitchFamily="34" charset="0"/>
              </a:rPr>
              <a:t>Understand </a:t>
            </a:r>
            <a:r>
              <a:rPr lang="en-US" altLang="zh-TW" dirty="0" smtClean="0">
                <a:solidFill>
                  <a:srgbClr val="3333CC"/>
                </a:solidFill>
                <a:latin typeface="Calibri" panose="020F0502020204030204" pitchFamily="34" charset="0"/>
                <a:cs typeface="Calibri" panose="020F0502020204030204" pitchFamily="34" charset="0"/>
              </a:rPr>
              <a:t>class </a:t>
            </a:r>
            <a:r>
              <a:rPr lang="en-US" altLang="zh-TW" dirty="0" smtClean="0">
                <a:solidFill>
                  <a:srgbClr val="3333CC"/>
                </a:solidFill>
                <a:latin typeface="Calibri" panose="020F0502020204030204" pitchFamily="34" charset="0"/>
                <a:cs typeface="Calibri" panose="020F0502020204030204" pitchFamily="34" charset="0"/>
              </a:rPr>
              <a:t>extend</a:t>
            </a:r>
            <a:endParaRPr lang="en-US" altLang="zh-TW" dirty="0" smtClean="0">
              <a:solidFill>
                <a:srgbClr val="3333CC"/>
              </a:solidFill>
              <a:latin typeface="Calibri" panose="020F0502020204030204" pitchFamily="34" charset="0"/>
              <a:cs typeface="Calibri" panose="020F0502020204030204" pitchFamily="34" charset="0"/>
            </a:endParaRPr>
          </a:p>
          <a:p>
            <a:pPr marL="457200" indent="-457200">
              <a:buFontTx/>
              <a:buAutoNum type="arabicPeriod"/>
            </a:pPr>
            <a:r>
              <a:rPr lang="en-US" altLang="zh-TW" dirty="0" smtClean="0">
                <a:solidFill>
                  <a:srgbClr val="3333CC"/>
                </a:solidFill>
                <a:latin typeface="Calibri" panose="020F0502020204030204" pitchFamily="34" charset="0"/>
                <a:cs typeface="Calibri" panose="020F0502020204030204" pitchFamily="34" charset="0"/>
              </a:rPr>
              <a:t>Understand </a:t>
            </a:r>
            <a:r>
              <a:rPr lang="en-US" altLang="zh-TW" dirty="0" smtClean="0">
                <a:solidFill>
                  <a:srgbClr val="3333CC"/>
                </a:solidFill>
                <a:latin typeface="Calibri" panose="020F0502020204030204" pitchFamily="34" charset="0"/>
                <a:cs typeface="Calibri" panose="020F0502020204030204" pitchFamily="34" charset="0"/>
              </a:rPr>
              <a:t>value </a:t>
            </a:r>
            <a:r>
              <a:rPr lang="en-US" altLang="zh-TW" dirty="0" smtClean="0">
                <a:solidFill>
                  <a:srgbClr val="3333CC"/>
                </a:solidFill>
                <a:latin typeface="Calibri" panose="020F0502020204030204" pitchFamily="34" charset="0"/>
                <a:cs typeface="Calibri" panose="020F0502020204030204" pitchFamily="34" charset="0"/>
              </a:rPr>
              <a:t>binding</a:t>
            </a:r>
          </a:p>
          <a:p>
            <a:pPr marL="457200" indent="-457200">
              <a:buFontTx/>
              <a:buAutoNum type="arabicPeriod"/>
            </a:pPr>
            <a:r>
              <a:rPr lang="en-US" altLang="zh-TW" dirty="0" smtClean="0">
                <a:solidFill>
                  <a:srgbClr val="3333CC"/>
                </a:solidFill>
                <a:latin typeface="Calibri" panose="020F0502020204030204" pitchFamily="34" charset="0"/>
                <a:cs typeface="Calibri" panose="020F0502020204030204" pitchFamily="34" charset="0"/>
              </a:rPr>
              <a:t>Understand java collection</a:t>
            </a:r>
            <a:endParaRPr lang="en-US" altLang="zh-TW" dirty="0">
              <a:solidFill>
                <a:srgbClr val="3333CC"/>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6988354"/>
      </p:ext>
    </p:extLst>
  </p:cSld>
  <p:clrMapOvr>
    <a:masterClrMapping/>
  </p:clrMapOvr>
  <p:transition spd="med">
    <p:zoom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LIFO</a:t>
            </a:r>
            <a:r>
              <a:rPr lang="en-US" altLang="zh-TW" sz="3600" dirty="0">
                <a:latin typeface="Calibri" panose="020F0502020204030204" pitchFamily="34" charset="0"/>
                <a:cs typeface="Calibri" panose="020F0502020204030204" pitchFamily="34" charset="0"/>
              </a:rPr>
              <a:t> </a:t>
            </a:r>
            <a:r>
              <a:rPr lang="en-US" altLang="zh-TW" sz="3600" dirty="0" smtClean="0">
                <a:latin typeface="Calibri" panose="020F0502020204030204" pitchFamily="34" charset="0"/>
                <a:cs typeface="Calibri" panose="020F0502020204030204" pitchFamily="34" charset="0"/>
              </a:rPr>
              <a:t>- 5</a:t>
            </a:r>
            <a:endParaRPr lang="zh-TW" altLang="en-US" sz="3600" dirty="0">
              <a:latin typeface="Calibri" panose="020F0502020204030204" pitchFamily="34" charset="0"/>
              <a:cs typeface="Calibri" panose="020F0502020204030204" pitchFamily="34" charset="0"/>
            </a:endParaRPr>
          </a:p>
        </p:txBody>
      </p:sp>
      <p:sp>
        <p:nvSpPr>
          <p:cNvPr id="3" name="文字方塊 2"/>
          <p:cNvSpPr txBox="1"/>
          <p:nvPr/>
        </p:nvSpPr>
        <p:spPr>
          <a:xfrm>
            <a:off x="1420176" y="1371782"/>
            <a:ext cx="7312343" cy="461665"/>
          </a:xfrm>
          <a:prstGeom prst="rect">
            <a:avLst/>
          </a:prstGeom>
          <a:noFill/>
        </p:spPr>
        <p:txBody>
          <a:bodyPr wrap="square" rtlCol="0">
            <a:spAutoFit/>
          </a:bodyPr>
          <a:lstStyle/>
          <a:p>
            <a:r>
              <a:rPr lang="en-US" altLang="zh-TW" dirty="0">
                <a:latin typeface="Calibri" panose="020F0502020204030204" pitchFamily="34" charset="0"/>
                <a:cs typeface="Calibri" panose="020F0502020204030204" pitchFamily="34" charset="0"/>
              </a:rPr>
              <a:t>End of </a:t>
            </a:r>
            <a:r>
              <a:rPr lang="en-US" altLang="zh-TW" dirty="0" err="1" smtClean="0">
                <a:latin typeface="Calibri" panose="020F0502020204030204" pitchFamily="34" charset="0"/>
                <a:cs typeface="Calibri" panose="020F0502020204030204" pitchFamily="34" charset="0"/>
              </a:rPr>
              <a:t>foo.tellBarDoSomething</a:t>
            </a:r>
            <a:r>
              <a:rPr lang="en-US" altLang="zh-TW" dirty="0" smtClean="0">
                <a:latin typeface="Calibri" panose="020F0502020204030204" pitchFamily="34" charset="0"/>
                <a:cs typeface="Calibri" panose="020F0502020204030204" pitchFamily="34" charset="0"/>
              </a:rPr>
              <a:t>, free related memory</a:t>
            </a:r>
            <a:endParaRPr lang="zh-TW" altLang="en-US" dirty="0">
              <a:latin typeface="Calibri" panose="020F0502020204030204" pitchFamily="34" charset="0"/>
              <a:cs typeface="Calibri" panose="020F0502020204030204" pitchFamily="34" charset="0"/>
            </a:endParaRPr>
          </a:p>
        </p:txBody>
      </p:sp>
      <p:sp>
        <p:nvSpPr>
          <p:cNvPr id="4" name="橢圓 3"/>
          <p:cNvSpPr/>
          <p:nvPr/>
        </p:nvSpPr>
        <p:spPr bwMode="auto">
          <a:xfrm>
            <a:off x="823388" y="1285345"/>
            <a:ext cx="491622" cy="63453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dirty="0" smtClean="0">
                <a:ea typeface="新細明體" pitchFamily="18" charset="-120"/>
              </a:rPr>
              <a:t>8</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graphicFrame>
        <p:nvGraphicFramePr>
          <p:cNvPr id="8" name="表格 7"/>
          <p:cNvGraphicFramePr>
            <a:graphicFrameLocks noGrp="1"/>
          </p:cNvGraphicFramePr>
          <p:nvPr>
            <p:extLst>
              <p:ext uri="{D42A27DB-BD31-4B8C-83A1-F6EECF244321}">
                <p14:modId xmlns:p14="http://schemas.microsoft.com/office/powerpoint/2010/main" val="2271427683"/>
              </p:ext>
            </p:extLst>
          </p:nvPr>
        </p:nvGraphicFramePr>
        <p:xfrm>
          <a:off x="1575435" y="2214262"/>
          <a:ext cx="8053388" cy="1447765"/>
        </p:xfrm>
        <a:graphic>
          <a:graphicData uri="http://schemas.openxmlformats.org/drawingml/2006/table">
            <a:tbl>
              <a:tblPr/>
              <a:tblGrid>
                <a:gridCol w="1794422"/>
                <a:gridCol w="1880455"/>
                <a:gridCol w="4378511"/>
              </a:tblGrid>
              <a:tr h="258200">
                <a:tc gridSpan="2">
                  <a:txBody>
                    <a:bodyPr/>
                    <a:lstStyle/>
                    <a:p>
                      <a:pPr algn="ctr" rtl="0" fontAlgn="ctr"/>
                      <a:r>
                        <a:rPr lang="en-US" sz="1500" b="0" i="0" u="none" strike="noStrike">
                          <a:solidFill>
                            <a:srgbClr val="000000"/>
                          </a:solidFill>
                          <a:effectLst/>
                          <a:latin typeface="Calibri" panose="020F0502020204030204" pitchFamily="34" charset="0"/>
                          <a:ea typeface="新細明體" panose="02020500000000000000" pitchFamily="18" charset="-120"/>
                        </a:rPr>
                        <a:t>Stack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TW" altLang="en-US"/>
                    </a:p>
                  </a:txBody>
                  <a:tcPr/>
                </a:tc>
                <a:tc>
                  <a:txBody>
                    <a:bodyPr/>
                    <a:lstStyle/>
                    <a:p>
                      <a:pPr algn="ctr" rtl="0" fontAlgn="ctr"/>
                      <a:r>
                        <a:rPr lang="en-US" sz="1500" b="0" i="0" u="none" strike="noStrike">
                          <a:solidFill>
                            <a:srgbClr val="000000"/>
                          </a:solidFill>
                          <a:effectLst/>
                          <a:latin typeface="Calibri" panose="020F0502020204030204" pitchFamily="34" charset="0"/>
                          <a:ea typeface="新細明體" panose="02020500000000000000" pitchFamily="18" charset="-120"/>
                        </a:rPr>
                        <a:t>Heap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230536">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Foo foo</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新細明體" panose="02020500000000000000" pitchFamily="18" charset="-120"/>
                        </a:rPr>
                        <a:t>0x1111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l" fontAlgn="ctr"/>
                      <a:r>
                        <a:rPr lang="zh-TW" altLang="en-US" sz="1200" b="0" i="0" u="none" strike="noStrike">
                          <a:solidFill>
                            <a:srgbClr val="000000"/>
                          </a:solidFill>
                          <a:effectLst/>
                          <a:latin typeface="新細明體" panose="02020500000000000000" pitchFamily="18" charset="-120"/>
                          <a:ea typeface="新細明體" panose="02020500000000000000" pitchFamily="18" charset="-120"/>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8979">
                <a:tc gridSpan="2">
                  <a:txBody>
                    <a:bodyPr/>
                    <a:lstStyle/>
                    <a:p>
                      <a:pPr algn="ctr" rtl="0" fontAlgn="ctr"/>
                      <a:r>
                        <a:rPr lang="en-US" sz="1400" b="0" i="0" u="none" strike="noStrike">
                          <a:solidFill>
                            <a:srgbClr val="000000"/>
                          </a:solidFill>
                          <a:effectLst/>
                          <a:latin typeface="新細明體" panose="02020500000000000000" pitchFamily="18" charset="-120"/>
                          <a:ea typeface="新細明體" panose="02020500000000000000" pitchFamily="18" charset="-120"/>
                        </a:rPr>
                        <a:t>Main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zh-TW" altLang="en-US"/>
                    </a:p>
                  </a:txBody>
                  <a:tcPr/>
                </a:tc>
                <a:tc vMerge="1">
                  <a:txBody>
                    <a:bodyPr/>
                    <a:lstStyle/>
                    <a:p>
                      <a:endParaRPr lang="zh-TW" altLang="en-US"/>
                    </a:p>
                  </a:txBody>
                  <a:tcPr/>
                </a:tc>
              </a:tr>
              <a:tr h="239757">
                <a:tc>
                  <a:txBody>
                    <a:bodyPr/>
                    <a:lstStyle/>
                    <a:p>
                      <a:pPr algn="ctr" rtl="0" fontAlgn="ctr"/>
                      <a:r>
                        <a:rPr lang="zh-TW" altLang="en-US" sz="1400" b="0" i="0" u="none" strike="noStrike">
                          <a:solidFill>
                            <a:srgbClr val="000000"/>
                          </a:solidFill>
                          <a:effectLst/>
                          <a:latin typeface="Calibri" panose="020F0502020204030204" pitchFamily="34" charset="0"/>
                          <a:ea typeface="新細明體" panose="02020500000000000000" pitchFamily="18" charset="-12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TW" altLang="en-US" sz="1400" b="0" i="0" u="none" strike="noStrike">
                          <a:solidFill>
                            <a:srgbClr val="000000"/>
                          </a:solidFill>
                          <a:effectLst/>
                          <a:latin typeface="Calibri" panose="020F0502020204030204" pitchFamily="34" charset="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r>
              <a:tr h="239757">
                <a:tc>
                  <a:txBody>
                    <a:bodyPr/>
                    <a:lstStyle/>
                    <a:p>
                      <a:pPr algn="ctr" rtl="0" fontAlgn="ctr"/>
                      <a:r>
                        <a:rPr lang="zh-TW" altLang="en-US" sz="1400" b="0" i="0" u="none" strike="noStrike">
                          <a:solidFill>
                            <a:srgbClr val="000000"/>
                          </a:solidFill>
                          <a:effectLst/>
                          <a:latin typeface="Calibri" panose="020F0502020204030204" pitchFamily="34" charset="0"/>
                          <a:ea typeface="新細明體" panose="02020500000000000000" pitchFamily="18" charset="-12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TW" altLang="en-US" sz="1400" b="0" i="0" u="none" strike="noStrike">
                          <a:solidFill>
                            <a:srgbClr val="000000"/>
                          </a:solidFill>
                          <a:effectLst/>
                          <a:latin typeface="Calibri" panose="020F0502020204030204" pitchFamily="34" charset="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r>
              <a:tr h="230536">
                <a:tc>
                  <a:txBody>
                    <a:bodyPr/>
                    <a:lstStyle/>
                    <a:p>
                      <a:pPr algn="ctr" rtl="0" fontAlgn="ctr"/>
                      <a:r>
                        <a:rPr lang="zh-TW" altLang="en-US" sz="1400" b="0" i="0" u="none" strike="noStrike">
                          <a:solidFill>
                            <a:srgbClr val="000000"/>
                          </a:solidFill>
                          <a:effectLst/>
                          <a:latin typeface="Calibri" panose="020F0502020204030204" pitchFamily="34" charset="0"/>
                          <a:ea typeface="新細明體" panose="02020500000000000000" pitchFamily="18" charset="-12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TW" altLang="en-US" sz="1400" b="0" i="0" u="none" strike="noStrike" dirty="0">
                          <a:solidFill>
                            <a:srgbClr val="000000"/>
                          </a:solidFill>
                          <a:effectLst/>
                          <a:latin typeface="Calibri" panose="020F0502020204030204" pitchFamily="34" charset="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r>
            </a:tbl>
          </a:graphicData>
        </a:graphic>
      </p:graphicFrame>
      <p:sp>
        <p:nvSpPr>
          <p:cNvPr id="9" name="文字方塊 9"/>
          <p:cNvSpPr txBox="1"/>
          <p:nvPr/>
        </p:nvSpPr>
        <p:spPr>
          <a:xfrm>
            <a:off x="5633085" y="2591795"/>
            <a:ext cx="1295400" cy="542925"/>
          </a:xfrm>
          <a:prstGeom prst="rect">
            <a:avLst/>
          </a:prstGeom>
          <a:solidFill>
            <a:schemeClr val="lt1"/>
          </a:solidFill>
          <a:ln w="15875" cmpd="sng">
            <a:solidFill>
              <a:schemeClr val="bg2">
                <a:lumMod val="1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a:t>0x1111 foo</a:t>
            </a:r>
          </a:p>
        </p:txBody>
      </p:sp>
      <p:sp>
        <p:nvSpPr>
          <p:cNvPr id="10" name="文字方塊 9"/>
          <p:cNvSpPr txBox="1"/>
          <p:nvPr/>
        </p:nvSpPr>
        <p:spPr>
          <a:xfrm>
            <a:off x="7170420" y="2591795"/>
            <a:ext cx="1295400" cy="542925"/>
          </a:xfrm>
          <a:prstGeom prst="rect">
            <a:avLst/>
          </a:prstGeom>
          <a:solidFill>
            <a:schemeClr val="lt1"/>
          </a:solidFill>
          <a:ln w="25400" cmpd="sng">
            <a:solidFill>
              <a:srgbClr val="FF0000"/>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a:t>0x2222 bar</a:t>
            </a:r>
          </a:p>
        </p:txBody>
      </p:sp>
      <p:sp>
        <p:nvSpPr>
          <p:cNvPr id="11" name="矩形 10"/>
          <p:cNvSpPr/>
          <p:nvPr/>
        </p:nvSpPr>
        <p:spPr bwMode="auto">
          <a:xfrm>
            <a:off x="7459979" y="1831263"/>
            <a:ext cx="289560" cy="243840"/>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2" name="文字方塊 11"/>
          <p:cNvSpPr txBox="1"/>
          <p:nvPr/>
        </p:nvSpPr>
        <p:spPr>
          <a:xfrm>
            <a:off x="7818120" y="1753128"/>
            <a:ext cx="1965960" cy="400110"/>
          </a:xfrm>
          <a:prstGeom prst="rect">
            <a:avLst/>
          </a:prstGeom>
          <a:noFill/>
        </p:spPr>
        <p:txBody>
          <a:bodyPr wrap="square" rtlCol="0">
            <a:spAutoFit/>
          </a:bodyPr>
          <a:lstStyle/>
          <a:p>
            <a:r>
              <a:rPr lang="en-US" altLang="zh-TW" sz="2000" dirty="0" smtClean="0">
                <a:solidFill>
                  <a:srgbClr val="FF0000"/>
                </a:solidFill>
                <a:latin typeface="Calibri" panose="020F0502020204030204" pitchFamily="34" charset="0"/>
                <a:cs typeface="Calibri" panose="020F0502020204030204" pitchFamily="34" charset="0"/>
              </a:rPr>
              <a:t>GC candidate</a:t>
            </a:r>
            <a:endParaRPr lang="zh-TW" altLang="en-US" sz="2000" dirty="0">
              <a:solidFill>
                <a:srgbClr val="FF0000"/>
              </a:solidFill>
              <a:latin typeface="Calibri" panose="020F0502020204030204" pitchFamily="34" charset="0"/>
              <a:cs typeface="Calibri" panose="020F0502020204030204" pitchFamily="34" charset="0"/>
            </a:endParaRPr>
          </a:p>
        </p:txBody>
      </p:sp>
      <p:sp>
        <p:nvSpPr>
          <p:cNvPr id="13" name="橢圓 12"/>
          <p:cNvSpPr/>
          <p:nvPr/>
        </p:nvSpPr>
        <p:spPr bwMode="auto">
          <a:xfrm>
            <a:off x="823388" y="3982825"/>
            <a:ext cx="491622" cy="63453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9</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4" name="文字方塊 13"/>
          <p:cNvSpPr txBox="1"/>
          <p:nvPr/>
        </p:nvSpPr>
        <p:spPr>
          <a:xfrm>
            <a:off x="1488757" y="4069260"/>
            <a:ext cx="7312343" cy="461665"/>
          </a:xfrm>
          <a:prstGeom prst="rect">
            <a:avLst/>
          </a:prstGeom>
          <a:noFill/>
        </p:spPr>
        <p:txBody>
          <a:bodyPr wrap="square" rtlCol="0">
            <a:spAutoFit/>
          </a:bodyPr>
          <a:lstStyle/>
          <a:p>
            <a:r>
              <a:rPr lang="en-US" altLang="zh-TW" dirty="0">
                <a:latin typeface="Calibri" panose="020F0502020204030204" pitchFamily="34" charset="0"/>
                <a:cs typeface="Calibri" panose="020F0502020204030204" pitchFamily="34" charset="0"/>
              </a:rPr>
              <a:t>End of </a:t>
            </a:r>
            <a:r>
              <a:rPr lang="en-US" altLang="zh-TW" dirty="0" smtClean="0">
                <a:latin typeface="Calibri" panose="020F0502020204030204" pitchFamily="34" charset="0"/>
                <a:cs typeface="Calibri" panose="020F0502020204030204" pitchFamily="34" charset="0"/>
              </a:rPr>
              <a:t>main, free related memory</a:t>
            </a:r>
            <a:endParaRPr lang="zh-TW" altLang="en-US" dirty="0">
              <a:latin typeface="Calibri" panose="020F0502020204030204" pitchFamily="34" charset="0"/>
              <a:cs typeface="Calibri" panose="020F0502020204030204" pitchFamily="34" charset="0"/>
            </a:endParaRPr>
          </a:p>
        </p:txBody>
      </p:sp>
      <p:graphicFrame>
        <p:nvGraphicFramePr>
          <p:cNvPr id="18" name="表格 17"/>
          <p:cNvGraphicFramePr>
            <a:graphicFrameLocks noGrp="1"/>
          </p:cNvGraphicFramePr>
          <p:nvPr>
            <p:extLst>
              <p:ext uri="{D42A27DB-BD31-4B8C-83A1-F6EECF244321}">
                <p14:modId xmlns:p14="http://schemas.microsoft.com/office/powerpoint/2010/main" val="3422186583"/>
              </p:ext>
            </p:extLst>
          </p:nvPr>
        </p:nvGraphicFramePr>
        <p:xfrm>
          <a:off x="1606391" y="4617362"/>
          <a:ext cx="8053388" cy="1447764"/>
        </p:xfrm>
        <a:graphic>
          <a:graphicData uri="http://schemas.openxmlformats.org/drawingml/2006/table">
            <a:tbl>
              <a:tblPr/>
              <a:tblGrid>
                <a:gridCol w="1794422"/>
                <a:gridCol w="1880455"/>
                <a:gridCol w="4378511"/>
              </a:tblGrid>
              <a:tr h="258200">
                <a:tc gridSpan="2">
                  <a:txBody>
                    <a:bodyPr/>
                    <a:lstStyle/>
                    <a:p>
                      <a:pPr algn="ctr" rtl="0" fontAlgn="ctr"/>
                      <a:r>
                        <a:rPr lang="en-US" sz="1500" b="0" i="0" u="none" strike="noStrike" dirty="0">
                          <a:solidFill>
                            <a:srgbClr val="000000"/>
                          </a:solidFill>
                          <a:effectLst/>
                          <a:latin typeface="Calibri" panose="020F0502020204030204" pitchFamily="34" charset="0"/>
                          <a:ea typeface="新細明體" panose="02020500000000000000" pitchFamily="18" charset="-120"/>
                        </a:rPr>
                        <a:t>Stack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TW" altLang="en-US"/>
                    </a:p>
                  </a:txBody>
                  <a:tcPr/>
                </a:tc>
                <a:tc>
                  <a:txBody>
                    <a:bodyPr/>
                    <a:lstStyle/>
                    <a:p>
                      <a:pPr algn="ctr" rtl="0" fontAlgn="ctr"/>
                      <a:r>
                        <a:rPr lang="en-US" sz="1500" b="0" i="0" u="none" strike="noStrike">
                          <a:solidFill>
                            <a:srgbClr val="000000"/>
                          </a:solidFill>
                          <a:effectLst/>
                          <a:latin typeface="Calibri" panose="020F0502020204030204" pitchFamily="34" charset="0"/>
                          <a:ea typeface="新細明體" panose="02020500000000000000" pitchFamily="18" charset="-120"/>
                        </a:rPr>
                        <a:t>Heap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239757">
                <a:tc>
                  <a:txBody>
                    <a:bodyPr/>
                    <a:lstStyle/>
                    <a:p>
                      <a:pPr algn="ctr" rtl="0" fontAlgn="ctr"/>
                      <a:r>
                        <a:rPr lang="zh-TW" altLang="en-US" sz="1400" b="0" i="0" u="none" strike="noStrike">
                          <a:solidFill>
                            <a:srgbClr val="000000"/>
                          </a:solidFill>
                          <a:effectLst/>
                          <a:latin typeface="Calibri" panose="020F0502020204030204" pitchFamily="34" charset="0"/>
                          <a:ea typeface="新細明體" panose="02020500000000000000" pitchFamily="18" charset="-12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TW" altLang="en-US" sz="1400" b="0" i="0" u="none" strike="noStrike">
                          <a:solidFill>
                            <a:srgbClr val="000000"/>
                          </a:solidFill>
                          <a:effectLst/>
                          <a:latin typeface="Calibri" panose="020F0502020204030204" pitchFamily="34" charset="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l" fontAlgn="ctr"/>
                      <a:r>
                        <a:rPr lang="zh-TW" altLang="en-US" sz="1200" b="0" i="0" u="none" strike="noStrike" dirty="0">
                          <a:solidFill>
                            <a:srgbClr val="000000"/>
                          </a:solidFill>
                          <a:effectLst/>
                          <a:latin typeface="新細明體" panose="02020500000000000000" pitchFamily="18" charset="-120"/>
                          <a:ea typeface="新細明體" panose="02020500000000000000" pitchFamily="18" charset="-120"/>
                        </a:rPr>
                        <a:t>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9757">
                <a:tc>
                  <a:txBody>
                    <a:bodyPr/>
                    <a:lstStyle/>
                    <a:p>
                      <a:pPr algn="ctr" rtl="0" fontAlgn="ctr"/>
                      <a:r>
                        <a:rPr lang="zh-TW" altLang="en-US" sz="1400" b="0" i="0" u="none" strike="noStrike">
                          <a:solidFill>
                            <a:srgbClr val="000000"/>
                          </a:solidFill>
                          <a:effectLst/>
                          <a:latin typeface="Calibri" panose="020F0502020204030204" pitchFamily="34" charset="0"/>
                          <a:ea typeface="新細明體" panose="02020500000000000000" pitchFamily="18" charset="-12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TW" altLang="en-US" sz="1400" b="0" i="0" u="none" strike="noStrike">
                          <a:solidFill>
                            <a:srgbClr val="000000"/>
                          </a:solidFill>
                          <a:effectLst/>
                          <a:latin typeface="Calibri" panose="020F0502020204030204" pitchFamily="34" charset="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r>
              <a:tr h="239757">
                <a:tc>
                  <a:txBody>
                    <a:bodyPr/>
                    <a:lstStyle/>
                    <a:p>
                      <a:pPr algn="ctr" rtl="0" fontAlgn="ctr"/>
                      <a:r>
                        <a:rPr lang="zh-TW" altLang="en-US" sz="1400" b="0" i="0" u="none" strike="noStrike">
                          <a:solidFill>
                            <a:srgbClr val="000000"/>
                          </a:solidFill>
                          <a:effectLst/>
                          <a:latin typeface="Calibri" panose="020F0502020204030204" pitchFamily="34" charset="0"/>
                          <a:ea typeface="新細明體" panose="02020500000000000000" pitchFamily="18" charset="-12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TW" altLang="en-US" sz="1400" b="0" i="0" u="none" strike="noStrike">
                          <a:solidFill>
                            <a:srgbClr val="000000"/>
                          </a:solidFill>
                          <a:effectLst/>
                          <a:latin typeface="Calibri" panose="020F0502020204030204" pitchFamily="34" charset="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r>
              <a:tr h="239757">
                <a:tc>
                  <a:txBody>
                    <a:bodyPr/>
                    <a:lstStyle/>
                    <a:p>
                      <a:pPr algn="ctr" rtl="0" fontAlgn="ctr"/>
                      <a:r>
                        <a:rPr lang="zh-TW" altLang="en-US" sz="1400" b="0" i="0" u="none" strike="noStrike">
                          <a:solidFill>
                            <a:srgbClr val="000000"/>
                          </a:solidFill>
                          <a:effectLst/>
                          <a:latin typeface="Calibri" panose="020F0502020204030204" pitchFamily="34" charset="0"/>
                          <a:ea typeface="新細明體" panose="02020500000000000000" pitchFamily="18" charset="-12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TW" altLang="en-US" sz="1400" b="0" i="0" u="none" strike="noStrike">
                          <a:solidFill>
                            <a:srgbClr val="000000"/>
                          </a:solidFill>
                          <a:effectLst/>
                          <a:latin typeface="Calibri" panose="020F0502020204030204" pitchFamily="34" charset="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r>
              <a:tr h="230536">
                <a:tc>
                  <a:txBody>
                    <a:bodyPr/>
                    <a:lstStyle/>
                    <a:p>
                      <a:pPr algn="ctr" rtl="0" fontAlgn="ctr"/>
                      <a:r>
                        <a:rPr lang="zh-TW" altLang="en-US" sz="1400" b="0" i="0" u="none" strike="noStrike">
                          <a:solidFill>
                            <a:srgbClr val="000000"/>
                          </a:solidFill>
                          <a:effectLst/>
                          <a:latin typeface="Calibri" panose="020F0502020204030204" pitchFamily="34" charset="0"/>
                          <a:ea typeface="新細明體" panose="02020500000000000000" pitchFamily="18" charset="-120"/>
                        </a:rPr>
                        <a:t>　</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TW" altLang="en-US" sz="1400" b="0" i="0" u="none" strike="noStrike" dirty="0">
                          <a:solidFill>
                            <a:srgbClr val="000000"/>
                          </a:solidFill>
                          <a:effectLst/>
                          <a:latin typeface="Calibri" panose="020F0502020204030204" pitchFamily="34" charset="0"/>
                          <a:ea typeface="新細明體" panose="02020500000000000000" pitchFamily="18" charset="-120"/>
                        </a:rPr>
                        <a:t>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TW" altLang="en-US"/>
                    </a:p>
                  </a:txBody>
                  <a:tcPr/>
                </a:tc>
              </a:tr>
            </a:tbl>
          </a:graphicData>
        </a:graphic>
      </p:graphicFrame>
      <p:sp>
        <p:nvSpPr>
          <p:cNvPr id="19" name="文字方塊 9"/>
          <p:cNvSpPr txBox="1"/>
          <p:nvPr/>
        </p:nvSpPr>
        <p:spPr>
          <a:xfrm>
            <a:off x="5732145" y="5194002"/>
            <a:ext cx="1295400" cy="542925"/>
          </a:xfrm>
          <a:prstGeom prst="rect">
            <a:avLst/>
          </a:prstGeom>
          <a:solidFill>
            <a:schemeClr val="lt1"/>
          </a:solidFill>
          <a:ln w="25400" cmpd="sng">
            <a:solidFill>
              <a:srgbClr val="FF0000"/>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a:t>0x1111 foo</a:t>
            </a:r>
          </a:p>
        </p:txBody>
      </p:sp>
      <p:sp>
        <p:nvSpPr>
          <p:cNvPr id="20" name="文字方塊 9"/>
          <p:cNvSpPr txBox="1"/>
          <p:nvPr/>
        </p:nvSpPr>
        <p:spPr>
          <a:xfrm>
            <a:off x="7505700" y="5194002"/>
            <a:ext cx="1295400" cy="542925"/>
          </a:xfrm>
          <a:prstGeom prst="rect">
            <a:avLst/>
          </a:prstGeom>
          <a:solidFill>
            <a:schemeClr val="lt1"/>
          </a:solidFill>
          <a:ln w="25400" cmpd="sng">
            <a:solidFill>
              <a:srgbClr val="FF0000"/>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TW" sz="1100"/>
              <a:t>0x2222 bar</a:t>
            </a:r>
          </a:p>
        </p:txBody>
      </p:sp>
    </p:spTree>
    <p:extLst>
      <p:ext uri="{BB962C8B-B14F-4D97-AF65-F5344CB8AC3E}">
        <p14:creationId xmlns:p14="http://schemas.microsoft.com/office/powerpoint/2010/main" val="1816117715"/>
      </p:ext>
    </p:extLst>
  </p:cSld>
  <p:clrMapOvr>
    <a:masterClrMapping/>
  </p:clrMapOvr>
  <p:transition spd="med">
    <p:zoom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LIFO</a:t>
            </a:r>
            <a:r>
              <a:rPr lang="en-US" altLang="zh-TW" sz="3600" dirty="0">
                <a:latin typeface="Calibri" panose="020F0502020204030204" pitchFamily="34" charset="0"/>
                <a:cs typeface="Calibri" panose="020F0502020204030204" pitchFamily="34" charset="0"/>
              </a:rPr>
              <a:t> </a:t>
            </a:r>
            <a:r>
              <a:rPr lang="en-US" altLang="zh-TW" sz="3600" dirty="0" smtClean="0">
                <a:latin typeface="Calibri" panose="020F0502020204030204" pitchFamily="34" charset="0"/>
                <a:cs typeface="Calibri" panose="020F0502020204030204" pitchFamily="34" charset="0"/>
              </a:rPr>
              <a:t>- 6</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225111" y="1260068"/>
            <a:ext cx="9364766" cy="2308324"/>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As demo, we can see LIFO meets the progress of method execution. The last call will return to the previous call and so on.</a:t>
            </a:r>
          </a:p>
          <a:p>
            <a:pPr marL="800100" lvl="1"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The data in stack will follow LIFO to release the memory, so we didn’t need to handle it.</a:t>
            </a:r>
            <a:endParaRPr lang="zh-TW"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875524"/>
      </p:ext>
    </p:extLst>
  </p:cSld>
  <p:clrMapOvr>
    <a:masterClrMapping/>
  </p:clrMapOvr>
  <p:transition spd="med">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When there is no room …</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225111" y="1260068"/>
            <a:ext cx="9364766" cy="3970318"/>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When </a:t>
            </a:r>
            <a:r>
              <a:rPr lang="en-US" altLang="zh-TW" dirty="0">
                <a:latin typeface="Calibri" panose="020F0502020204030204" pitchFamily="34" charset="0"/>
                <a:cs typeface="Calibri" panose="020F0502020204030204" pitchFamily="34" charset="0"/>
              </a:rPr>
              <a:t>stack memory is full, Java </a:t>
            </a:r>
            <a:r>
              <a:rPr lang="en-US" altLang="zh-TW" dirty="0" smtClean="0">
                <a:latin typeface="Calibri" panose="020F0502020204030204" pitchFamily="34" charset="0"/>
                <a:cs typeface="Calibri" panose="020F0502020204030204" pitchFamily="34" charset="0"/>
              </a:rPr>
              <a:t>runtime (JVM) </a:t>
            </a:r>
            <a:r>
              <a:rPr lang="en-US" altLang="zh-TW" dirty="0">
                <a:latin typeface="Calibri" panose="020F0502020204030204" pitchFamily="34" charset="0"/>
                <a:cs typeface="Calibri" panose="020F0502020204030204" pitchFamily="34" charset="0"/>
              </a:rPr>
              <a:t>throws </a:t>
            </a:r>
            <a:r>
              <a:rPr lang="en-US" altLang="zh-TW" i="1" dirty="0" err="1">
                <a:solidFill>
                  <a:schemeClr val="accent4">
                    <a:lumMod val="85000"/>
                    <a:lumOff val="15000"/>
                  </a:schemeClr>
                </a:solidFill>
                <a:latin typeface="Calibri" panose="020F0502020204030204" pitchFamily="34" charset="0"/>
                <a:cs typeface="Calibri" panose="020F0502020204030204" pitchFamily="34" charset="0"/>
              </a:rPr>
              <a:t>java.lang.StackOverFlowError</a:t>
            </a:r>
            <a:r>
              <a:rPr lang="en-US" altLang="zh-TW" i="1"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whereas if heap memory is full, it throws </a:t>
            </a:r>
            <a:r>
              <a:rPr lang="en-US" altLang="zh-TW" i="1" dirty="0" err="1">
                <a:solidFill>
                  <a:schemeClr val="accent4">
                    <a:lumMod val="85000"/>
                    <a:lumOff val="15000"/>
                  </a:schemeClr>
                </a:solidFill>
                <a:latin typeface="Calibri" panose="020F0502020204030204" pitchFamily="34" charset="0"/>
                <a:cs typeface="Calibri" panose="020F0502020204030204" pitchFamily="34" charset="0"/>
              </a:rPr>
              <a:t>java.lang.OutOfMemoryError</a:t>
            </a:r>
            <a:r>
              <a:rPr lang="en-US" altLang="zh-TW" i="1" dirty="0">
                <a:solidFill>
                  <a:schemeClr val="accent4">
                    <a:lumMod val="85000"/>
                    <a:lumOff val="15000"/>
                  </a:schemeClr>
                </a:solidFill>
                <a:latin typeface="Calibri" panose="020F0502020204030204" pitchFamily="34" charset="0"/>
                <a:cs typeface="Calibri" panose="020F0502020204030204" pitchFamily="34" charset="0"/>
              </a:rPr>
              <a:t>: Java Heap Space error</a:t>
            </a:r>
            <a:r>
              <a:rPr lang="en-US" altLang="zh-TW" i="1" dirty="0" smtClean="0">
                <a:latin typeface="Calibri" panose="020F0502020204030204" pitchFamily="34" charset="0"/>
                <a:cs typeface="Calibri" panose="020F0502020204030204" pitchFamily="34" charset="0"/>
              </a:rPr>
              <a:t>.</a:t>
            </a:r>
          </a:p>
          <a:p>
            <a:pPr marL="800100" lvl="1"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We can use </a:t>
            </a:r>
            <a:r>
              <a:rPr lang="en-US" altLang="zh-TW" b="1" i="1" dirty="0">
                <a:latin typeface="Calibri" panose="020F0502020204030204" pitchFamily="34" charset="0"/>
                <a:cs typeface="Calibri" panose="020F0502020204030204" pitchFamily="34" charset="0"/>
              </a:rPr>
              <a:t>-</a:t>
            </a:r>
            <a:r>
              <a:rPr lang="en-US" altLang="zh-TW" b="1" i="1" dirty="0" err="1">
                <a:latin typeface="Calibri" panose="020F0502020204030204" pitchFamily="34" charset="0"/>
                <a:cs typeface="Calibri" panose="020F0502020204030204" pitchFamily="34" charset="0"/>
              </a:rPr>
              <a:t>Xms</a:t>
            </a:r>
            <a:r>
              <a:rPr lang="en-US" altLang="zh-TW" b="1" i="1"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and </a:t>
            </a:r>
            <a:r>
              <a:rPr lang="en-US" altLang="zh-TW" b="1" i="1" dirty="0">
                <a:latin typeface="Calibri" panose="020F0502020204030204" pitchFamily="34" charset="0"/>
                <a:cs typeface="Calibri" panose="020F0502020204030204" pitchFamily="34" charset="0"/>
              </a:rPr>
              <a:t>-</a:t>
            </a:r>
            <a:r>
              <a:rPr lang="en-US" altLang="zh-TW" b="1" i="1" dirty="0" err="1">
                <a:latin typeface="Calibri" panose="020F0502020204030204" pitchFamily="34" charset="0"/>
                <a:cs typeface="Calibri" panose="020F0502020204030204" pitchFamily="34" charset="0"/>
              </a:rPr>
              <a:t>Xmx</a:t>
            </a:r>
            <a:r>
              <a:rPr lang="en-US" altLang="zh-TW" b="1" i="1"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JVM option to define the startup size and maximum size of heap memory. We can use </a:t>
            </a:r>
            <a:r>
              <a:rPr lang="en-US" altLang="zh-TW" b="1" i="1" dirty="0">
                <a:latin typeface="Calibri" panose="020F0502020204030204" pitchFamily="34" charset="0"/>
                <a:cs typeface="Calibri" panose="020F0502020204030204" pitchFamily="34" charset="0"/>
              </a:rPr>
              <a:t>-</a:t>
            </a:r>
            <a:r>
              <a:rPr lang="en-US" altLang="zh-TW" b="1" i="1" dirty="0" err="1">
                <a:latin typeface="Calibri" panose="020F0502020204030204" pitchFamily="34" charset="0"/>
                <a:cs typeface="Calibri" panose="020F0502020204030204" pitchFamily="34" charset="0"/>
              </a:rPr>
              <a:t>Xss</a:t>
            </a:r>
            <a:r>
              <a:rPr lang="en-US" altLang="zh-TW" b="1" i="1" dirty="0">
                <a:latin typeface="Calibri" panose="020F0502020204030204" pitchFamily="34" charset="0"/>
                <a:cs typeface="Calibri" panose="020F0502020204030204" pitchFamily="34" charset="0"/>
              </a:rPr>
              <a:t> </a:t>
            </a:r>
            <a:r>
              <a:rPr lang="en-US" altLang="zh-TW" dirty="0">
                <a:latin typeface="Calibri" panose="020F0502020204030204" pitchFamily="34" charset="0"/>
                <a:cs typeface="Calibri" panose="020F0502020204030204" pitchFamily="34" charset="0"/>
              </a:rPr>
              <a:t>to define the stack memory size.</a:t>
            </a:r>
          </a:p>
          <a:p>
            <a:pPr marL="800100" lvl="1" indent="-342900">
              <a:lnSpc>
                <a:spcPct val="150000"/>
              </a:lnSpc>
              <a:buFont typeface="Arial" panose="020B0604020202020204" pitchFamily="34" charset="0"/>
              <a:buChar char="•"/>
            </a:pPr>
            <a:endParaRPr lang="zh-TW" altLang="en-US" dirty="0">
              <a:latin typeface="Calibri" panose="020F0502020204030204" pitchFamily="34" charset="0"/>
              <a:cs typeface="Calibri" panose="020F0502020204030204" pitchFamily="34" charset="0"/>
            </a:endParaRPr>
          </a:p>
        </p:txBody>
      </p:sp>
      <p:sp>
        <p:nvSpPr>
          <p:cNvPr id="5" name="矩形 4"/>
          <p:cNvSpPr/>
          <p:nvPr/>
        </p:nvSpPr>
        <p:spPr>
          <a:xfrm>
            <a:off x="1090312" y="5140915"/>
            <a:ext cx="6944734" cy="461665"/>
          </a:xfrm>
          <a:prstGeom prst="rect">
            <a:avLst/>
          </a:prstGeom>
        </p:spPr>
        <p:txBody>
          <a:bodyPr wrap="square">
            <a:spAutoFit/>
          </a:bodyPr>
          <a:lstStyle/>
          <a:p>
            <a:r>
              <a:rPr lang="en-US" altLang="zh-TW" i="1" dirty="0" smtClean="0">
                <a:latin typeface="Calibri" panose="020F0502020204030204" pitchFamily="34" charset="0"/>
                <a:cs typeface="Calibri" panose="020F0502020204030204" pitchFamily="34" charset="0"/>
              </a:rPr>
              <a:t>Ex: java </a:t>
            </a:r>
            <a:r>
              <a:rPr lang="en-US" altLang="zh-TW" i="1" dirty="0">
                <a:latin typeface="Calibri" panose="020F0502020204030204" pitchFamily="34" charset="0"/>
                <a:cs typeface="Calibri" panose="020F0502020204030204" pitchFamily="34" charset="0"/>
              </a:rPr>
              <a:t>-Xmx2048m -</a:t>
            </a:r>
            <a:r>
              <a:rPr lang="en-US" altLang="zh-TW" i="1" dirty="0" smtClean="0">
                <a:latin typeface="Calibri" panose="020F0502020204030204" pitchFamily="34" charset="0"/>
                <a:cs typeface="Calibri" panose="020F0502020204030204" pitchFamily="34" charset="0"/>
              </a:rPr>
              <a:t>Xms256m  </a:t>
            </a:r>
            <a:r>
              <a:rPr lang="en-US" altLang="zh-TW" i="1" dirty="0" err="1" smtClean="0">
                <a:latin typeface="Calibri" panose="020F0502020204030204" pitchFamily="34" charset="0"/>
                <a:cs typeface="Calibri" panose="020F0502020204030204" pitchFamily="34" charset="0"/>
              </a:rPr>
              <a:t>someClass</a:t>
            </a:r>
            <a:endParaRPr lang="zh-TW" altLang="en-US" i="1" dirty="0">
              <a:latin typeface="Calibri" panose="020F0502020204030204" pitchFamily="34" charset="0"/>
              <a:cs typeface="Calibri" panose="020F0502020204030204" pitchFamily="34" charset="0"/>
            </a:endParaRPr>
          </a:p>
        </p:txBody>
      </p:sp>
      <p:sp>
        <p:nvSpPr>
          <p:cNvPr id="6" name="矩形 5"/>
          <p:cNvSpPr/>
          <p:nvPr/>
        </p:nvSpPr>
        <p:spPr>
          <a:xfrm>
            <a:off x="1090312" y="6067987"/>
            <a:ext cx="6380531" cy="307777"/>
          </a:xfrm>
          <a:prstGeom prst="rect">
            <a:avLst/>
          </a:prstGeom>
        </p:spPr>
        <p:txBody>
          <a:bodyPr wrap="square">
            <a:spAutoFit/>
          </a:bodyPr>
          <a:lstStyle/>
          <a:p>
            <a:r>
              <a:rPr lang="en-US" altLang="zh-TW" sz="1400" dirty="0">
                <a:solidFill>
                  <a:schemeClr val="accent3">
                    <a:lumMod val="50000"/>
                  </a:schemeClr>
                </a:solidFill>
              </a:rPr>
              <a:t>http://docs.oracle.com/javase/8/docs/technotes/tools/windows/java.html</a:t>
            </a:r>
            <a:endParaRPr lang="zh-TW" altLang="en-US" sz="1400" dirty="0">
              <a:solidFill>
                <a:schemeClr val="accent3">
                  <a:lumMod val="50000"/>
                </a:schemeClr>
              </a:solidFill>
            </a:endParaRPr>
          </a:p>
        </p:txBody>
      </p:sp>
    </p:spTree>
    <p:extLst>
      <p:ext uri="{BB962C8B-B14F-4D97-AF65-F5344CB8AC3E}">
        <p14:creationId xmlns:p14="http://schemas.microsoft.com/office/powerpoint/2010/main" val="3993146880"/>
      </p:ext>
    </p:extLst>
  </p:cSld>
  <p:clrMapOvr>
    <a:masterClrMapping/>
  </p:clrMapOvr>
  <p:transition spd="med">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916160" cy="5577840"/>
          </a:xfrm>
          <a:prstGeom prst="rect">
            <a:avLst/>
          </a:prstGeom>
        </p:spPr>
      </p:pic>
      <p:sp>
        <p:nvSpPr>
          <p:cNvPr id="2" name="文字方塊 1"/>
          <p:cNvSpPr txBox="1"/>
          <p:nvPr/>
        </p:nvSpPr>
        <p:spPr>
          <a:xfrm>
            <a:off x="264374" y="226157"/>
            <a:ext cx="9199666" cy="646331"/>
          </a:xfrm>
          <a:prstGeom prst="rect">
            <a:avLst/>
          </a:prstGeom>
          <a:noFill/>
        </p:spPr>
        <p:txBody>
          <a:bodyPr wrap="square" rtlCol="0">
            <a:spAutoFit/>
          </a:bodyPr>
          <a:lstStyle/>
          <a:p>
            <a:r>
              <a:rPr lang="en-US" altLang="zh-TW" sz="3600" dirty="0" smtClean="0">
                <a:solidFill>
                  <a:schemeClr val="bg1"/>
                </a:solidFill>
                <a:latin typeface="Buxton Sketch" panose="03080500000500000004" pitchFamily="66" charset="0"/>
                <a:cs typeface="Calibri" panose="020F0502020204030204" pitchFamily="34" charset="0"/>
              </a:rPr>
              <a:t>A universe for the class load, object live and die</a:t>
            </a:r>
            <a:endParaRPr lang="zh-TW" altLang="en-US" sz="3600" dirty="0">
              <a:solidFill>
                <a:schemeClr val="bg1"/>
              </a:solidFill>
              <a:latin typeface="Buxton Sketch" panose="03080500000500000004" pitchFamily="66" charset="0"/>
              <a:cs typeface="Calibri" panose="020F0502020204030204" pitchFamily="34" charset="0"/>
            </a:endParaRPr>
          </a:p>
        </p:txBody>
      </p:sp>
      <p:sp>
        <p:nvSpPr>
          <p:cNvPr id="4" name="文字方塊 3"/>
          <p:cNvSpPr txBox="1"/>
          <p:nvPr/>
        </p:nvSpPr>
        <p:spPr>
          <a:xfrm>
            <a:off x="4160520" y="2189674"/>
            <a:ext cx="2072640" cy="461665"/>
          </a:xfrm>
          <a:prstGeom prst="rect">
            <a:avLst/>
          </a:prstGeom>
          <a:noFill/>
        </p:spPr>
        <p:txBody>
          <a:bodyPr wrap="square" rtlCol="0">
            <a:spAutoFit/>
          </a:bodyPr>
          <a:lstStyle/>
          <a:p>
            <a:r>
              <a:rPr lang="en-US" altLang="zh-TW" dirty="0" smtClean="0">
                <a:latin typeface="MV Boli" panose="02000500030200090000" pitchFamily="2" charset="0"/>
                <a:cs typeface="MV Boli" panose="02000500030200090000" pitchFamily="2" charset="0"/>
              </a:rPr>
              <a:t>The JVM</a:t>
            </a:r>
            <a:endParaRPr lang="zh-TW" altLang="en-US"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81381973"/>
      </p:ext>
    </p:extLst>
  </p:cSld>
  <p:clrMapOvr>
    <a:masterClrMapping/>
  </p:clrMapOvr>
  <p:transition spd="med">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stretch>
            <a:fillRect/>
          </a:stretch>
        </p:blipFill>
        <p:spPr>
          <a:xfrm>
            <a:off x="502497" y="1749742"/>
            <a:ext cx="8809993" cy="3172778"/>
          </a:xfrm>
          <a:prstGeom prst="rect">
            <a:avLst/>
          </a:prstGeom>
        </p:spPr>
      </p:pic>
      <p:sp>
        <p:nvSpPr>
          <p:cNvPr id="3" name="文字方塊 2"/>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Let’s look at the relation between classes</a:t>
            </a:r>
            <a:endParaRPr lang="zh-TW" altLang="en-US"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6137293"/>
      </p:ext>
    </p:extLst>
  </p:cSld>
  <p:clrMapOvr>
    <a:masterClrMapping/>
  </p:clrMapOvr>
  <p:transition spd="med">
    <p:zoom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The </a:t>
            </a:r>
            <a:r>
              <a:rPr lang="en-US" altLang="zh-TW" sz="3600" dirty="0">
                <a:latin typeface="Calibri" panose="020F0502020204030204" pitchFamily="34" charset="0"/>
                <a:cs typeface="Calibri" panose="020F0502020204030204" pitchFamily="34" charset="0"/>
              </a:rPr>
              <a:t>eldest </a:t>
            </a:r>
            <a:r>
              <a:rPr lang="en-US" altLang="zh-TW" sz="3600" dirty="0" smtClean="0">
                <a:latin typeface="Calibri" panose="020F0502020204030204" pitchFamily="34" charset="0"/>
                <a:cs typeface="Calibri" panose="020F0502020204030204" pitchFamily="34" charset="0"/>
              </a:rPr>
              <a:t>grandpa</a:t>
            </a:r>
            <a:endParaRPr lang="zh-TW" altLang="en-US" sz="3600" dirty="0">
              <a:latin typeface="Calibri" panose="020F0502020204030204" pitchFamily="34" charset="0"/>
              <a:cs typeface="Calibri" panose="020F0502020204030204" pitchFamily="34" charset="0"/>
            </a:endParaRPr>
          </a:p>
        </p:txBody>
      </p:sp>
      <p:sp>
        <p:nvSpPr>
          <p:cNvPr id="4" name="矩形 3"/>
          <p:cNvSpPr/>
          <p:nvPr/>
        </p:nvSpPr>
        <p:spPr>
          <a:xfrm>
            <a:off x="225111" y="1260068"/>
            <a:ext cx="9364766" cy="2308324"/>
          </a:xfrm>
          <a:prstGeom prst="rect">
            <a:avLst/>
          </a:prstGeom>
        </p:spPr>
        <p:txBody>
          <a:bodyPr wrap="square">
            <a:spAutoFit/>
          </a:bodyPr>
          <a:lstStyle/>
          <a:p>
            <a:pPr lvl="1">
              <a:lnSpc>
                <a:spcPct val="150000"/>
              </a:lnSpc>
            </a:pPr>
            <a:r>
              <a:rPr lang="en-US" altLang="zh-TW" dirty="0">
                <a:latin typeface="Calibri" panose="020F0502020204030204" pitchFamily="34" charset="0"/>
                <a:cs typeface="Calibri" panose="020F0502020204030204" pitchFamily="34" charset="0"/>
              </a:rPr>
              <a:t>In Java, there is a class that all other classes are extended from </a:t>
            </a:r>
            <a:r>
              <a:rPr lang="en-US" altLang="zh-TW" dirty="0" smtClean="0">
                <a:latin typeface="Calibri" panose="020F0502020204030204" pitchFamily="34" charset="0"/>
                <a:cs typeface="Calibri" panose="020F0502020204030204" pitchFamily="34" charset="0"/>
              </a:rPr>
              <a:t>it. This class is </a:t>
            </a:r>
            <a:r>
              <a:rPr lang="en-US" altLang="zh-TW" b="1" i="1" dirty="0" err="1" smtClean="0">
                <a:solidFill>
                  <a:schemeClr val="bg2">
                    <a:lumMod val="50000"/>
                  </a:schemeClr>
                </a:solidFill>
                <a:latin typeface="Calibri" panose="020F0502020204030204" pitchFamily="34" charset="0"/>
                <a:cs typeface="Calibri" panose="020F0502020204030204" pitchFamily="34" charset="0"/>
              </a:rPr>
              <a:t>java.lang.Object</a:t>
            </a:r>
            <a:r>
              <a:rPr lang="en-US" altLang="zh-TW" dirty="0" smtClean="0">
                <a:latin typeface="Calibri" panose="020F0502020204030204" pitchFamily="34" charset="0"/>
                <a:cs typeface="Calibri" panose="020F0502020204030204" pitchFamily="34" charset="0"/>
              </a:rPr>
              <a:t>, stands </a:t>
            </a:r>
            <a:r>
              <a:rPr lang="en-US" altLang="zh-TW" dirty="0">
                <a:latin typeface="Calibri" panose="020F0502020204030204" pitchFamily="34" charset="0"/>
                <a:cs typeface="Calibri" panose="020F0502020204030204" pitchFamily="34" charset="0"/>
              </a:rPr>
              <a:t>in </a:t>
            </a:r>
            <a:r>
              <a:rPr lang="en-US" altLang="zh-TW" dirty="0" smtClean="0">
                <a:latin typeface="Calibri" panose="020F0502020204030204" pitchFamily="34" charset="0"/>
                <a:cs typeface="Calibri" panose="020F0502020204030204" pitchFamily="34" charset="0"/>
              </a:rPr>
              <a:t>the top </a:t>
            </a:r>
            <a:r>
              <a:rPr lang="en-US" altLang="zh-TW" dirty="0">
                <a:latin typeface="Calibri" panose="020F0502020204030204" pitchFamily="34" charset="0"/>
                <a:cs typeface="Calibri" panose="020F0502020204030204" pitchFamily="34" charset="0"/>
              </a:rPr>
              <a:t>place of Java </a:t>
            </a:r>
            <a:r>
              <a:rPr lang="en-US" altLang="zh-TW" dirty="0" smtClean="0">
                <a:latin typeface="Calibri" panose="020F0502020204030204" pitchFamily="34" charset="0"/>
                <a:cs typeface="Calibri" panose="020F0502020204030204" pitchFamily="34" charset="0"/>
              </a:rPr>
              <a:t>class hierarchy tree. The package </a:t>
            </a:r>
            <a:r>
              <a:rPr lang="en-US" altLang="zh-TW" b="1" i="1" dirty="0" err="1">
                <a:solidFill>
                  <a:schemeClr val="bg2">
                    <a:lumMod val="50000"/>
                  </a:schemeClr>
                </a:solidFill>
                <a:latin typeface="Calibri" panose="020F0502020204030204" pitchFamily="34" charset="0"/>
                <a:cs typeface="Calibri" panose="020F0502020204030204" pitchFamily="34" charset="0"/>
              </a:rPr>
              <a:t>java.lang</a:t>
            </a:r>
            <a:r>
              <a:rPr lang="en-US" altLang="zh-TW" b="1" i="1" dirty="0">
                <a:solidFill>
                  <a:schemeClr val="bg2">
                    <a:lumMod val="50000"/>
                  </a:schemeClr>
                </a:solidFill>
                <a:latin typeface="Calibri" panose="020F0502020204030204" pitchFamily="34" charset="0"/>
                <a:cs typeface="Calibri" panose="020F0502020204030204" pitchFamily="34" charset="0"/>
              </a:rPr>
              <a:t>.</a:t>
            </a:r>
            <a:r>
              <a:rPr lang="en-US" altLang="zh-TW" dirty="0" smtClean="0">
                <a:latin typeface="Calibri" panose="020F0502020204030204" pitchFamily="34" charset="0"/>
                <a:cs typeface="Calibri" panose="020F0502020204030204" pitchFamily="34" charset="0"/>
              </a:rPr>
              <a:t> is the default imported package in every Java class.</a:t>
            </a:r>
            <a:endParaRPr lang="zh-TW" altLang="en-US" dirty="0">
              <a:latin typeface="Calibri" panose="020F0502020204030204" pitchFamily="34" charset="0"/>
              <a:cs typeface="Calibri" panose="020F0502020204030204" pitchFamily="34" charset="0"/>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32712" y="3568392"/>
            <a:ext cx="2283527" cy="3049160"/>
          </a:xfrm>
          <a:prstGeom prst="rect">
            <a:avLst/>
          </a:prstGeom>
        </p:spPr>
      </p:pic>
    </p:spTree>
    <p:extLst>
      <p:ext uri="{BB962C8B-B14F-4D97-AF65-F5344CB8AC3E}">
        <p14:creationId xmlns:p14="http://schemas.microsoft.com/office/powerpoint/2010/main" val="3922041666"/>
      </p:ext>
    </p:extLst>
  </p:cSld>
  <p:clrMapOvr>
    <a:masterClrMapping/>
  </p:clrMapOvr>
  <p:transition spd="med">
    <p:zoom dir="in"/>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Like father like son</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225111" y="1260068"/>
            <a:ext cx="9364766" cy="1200329"/>
          </a:xfrm>
          <a:prstGeom prst="rect">
            <a:avLst/>
          </a:prstGeom>
        </p:spPr>
        <p:txBody>
          <a:bodyPr wrap="square">
            <a:spAutoFit/>
          </a:bodyPr>
          <a:lstStyle/>
          <a:p>
            <a:pPr lvl="1">
              <a:lnSpc>
                <a:spcPct val="150000"/>
              </a:lnSpc>
            </a:pPr>
            <a:r>
              <a:rPr lang="en-US" altLang="zh-TW" dirty="0" smtClean="0">
                <a:latin typeface="Calibri" panose="020F0502020204030204" pitchFamily="34" charset="0"/>
                <a:cs typeface="Calibri" panose="020F0502020204030204" pitchFamily="34" charset="0"/>
              </a:rPr>
              <a:t>What will be if a class extend from a class? The sub-class will have all asset (class &amp; instance member) from super-class.</a:t>
            </a:r>
            <a:endParaRPr lang="zh-TW" altLang="en-US" dirty="0">
              <a:latin typeface="Calibri" panose="020F0502020204030204" pitchFamily="34" charset="0"/>
              <a:cs typeface="Calibri" panose="020F0502020204030204" pitchFamily="34" charset="0"/>
            </a:endParaRPr>
          </a:p>
        </p:txBody>
      </p:sp>
      <p:sp>
        <p:nvSpPr>
          <p:cNvPr id="4" name="矩形 3"/>
          <p:cNvSpPr/>
          <p:nvPr/>
        </p:nvSpPr>
        <p:spPr>
          <a:xfrm>
            <a:off x="823388" y="2519772"/>
            <a:ext cx="8488252" cy="4401205"/>
          </a:xfrm>
          <a:prstGeom prst="rect">
            <a:avLst/>
          </a:prstGeom>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GrandPapa</a:t>
            </a:r>
            <a:r>
              <a:rPr lang="en-US" altLang="zh-TW" sz="1400" b="1" dirty="0">
                <a:solidFill>
                  <a:srgbClr val="000000"/>
                </a:solidFill>
                <a:latin typeface="Courier New" panose="02070309020205020404" pitchFamily="49" charset="0"/>
              </a:rPr>
              <a:t> {</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static</a:t>
            </a:r>
            <a:r>
              <a:rPr lang="en-US" altLang="zh-TW" sz="1400" b="1" dirty="0" smtClean="0">
                <a:solidFill>
                  <a:srgbClr val="000000"/>
                </a:solidFill>
                <a:latin typeface="Courier New" panose="02070309020205020404" pitchFamily="49" charset="0"/>
              </a:rPr>
              <a:t> </a:t>
            </a:r>
            <a:r>
              <a:rPr lang="en-US" altLang="zh-TW" sz="1400" b="1" dirty="0">
                <a:solidFill>
                  <a:srgbClr val="000000"/>
                </a:solidFill>
                <a:latin typeface="Courier New" panose="02070309020205020404" pitchFamily="49" charset="0"/>
              </a:rPr>
              <a:t>String </a:t>
            </a:r>
            <a:r>
              <a:rPr lang="en-US" altLang="zh-TW" sz="1400" b="1" i="1" dirty="0" err="1">
                <a:solidFill>
                  <a:srgbClr val="0000C0"/>
                </a:solidFill>
                <a:latin typeface="Courier New" panose="02070309020205020404" pitchFamily="49" charset="0"/>
              </a:rPr>
              <a:t>familyInstructions</a:t>
            </a:r>
            <a:r>
              <a:rPr lang="en-US" altLang="zh-TW" sz="1400" b="1" i="1" dirty="0">
                <a:solidFill>
                  <a:srgbClr val="000000"/>
                </a:solidFill>
                <a:latin typeface="Courier New" panose="02070309020205020404" pitchFamily="49" charset="0"/>
              </a:rPr>
              <a:t> = </a:t>
            </a:r>
            <a:r>
              <a:rPr lang="en-US" altLang="zh-TW" sz="1400" b="1" i="1" dirty="0">
                <a:solidFill>
                  <a:srgbClr val="2A00FF"/>
                </a:solidFill>
                <a:latin typeface="Courier New" panose="02070309020205020404" pitchFamily="49" charset="0"/>
              </a:rPr>
              <a:t>"Love the world"</a:t>
            </a:r>
            <a:r>
              <a:rPr lang="en-US" altLang="zh-TW" sz="1400" b="1" i="1" dirty="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String </a:t>
            </a:r>
            <a:r>
              <a:rPr lang="en-US" altLang="zh-TW" sz="1400" dirty="0">
                <a:solidFill>
                  <a:srgbClr val="0000C0"/>
                </a:solidFill>
                <a:latin typeface="Courier New" panose="02070309020205020404" pitchFamily="49" charset="0"/>
              </a:rPr>
              <a:t>name</a:t>
            </a:r>
            <a:r>
              <a:rPr lang="en-US" altLang="zh-TW" sz="1400" dirty="0">
                <a:solidFill>
                  <a:srgbClr val="000000"/>
                </a:solidFill>
                <a:latin typeface="Courier New" panose="02070309020205020404" pitchFamily="49" charset="0"/>
              </a:rPr>
              <a:t> = </a:t>
            </a:r>
            <a:r>
              <a:rPr lang="en-US" altLang="zh-TW" sz="1400" dirty="0">
                <a:solidFill>
                  <a:srgbClr val="2A00FF"/>
                </a:solidFill>
                <a:latin typeface="Courier New" panose="02070309020205020404" pitchFamily="49" charset="0"/>
              </a:rPr>
              <a:t>"John"</a:t>
            </a:r>
            <a:r>
              <a:rPr lang="en-US" altLang="zh-TW" sz="1400" dirty="0">
                <a:solidFill>
                  <a:srgbClr val="000000"/>
                </a:solidFill>
                <a:latin typeface="Courier New" panose="02070309020205020404" pitchFamily="49" charset="0"/>
              </a:rPr>
              <a:t>;</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void</a:t>
            </a:r>
            <a:r>
              <a:rPr lang="en-US" altLang="zh-TW" sz="1400" b="1" dirty="0" smtClean="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makeLiving</a:t>
            </a:r>
            <a:r>
              <a:rPr lang="en-US" altLang="zh-TW" sz="1400" b="1" dirty="0">
                <a:solidFill>
                  <a:srgbClr val="000000"/>
                </a:solidFill>
                <a:latin typeface="Courier New" panose="02070309020205020404" pitchFamily="49" charset="0"/>
              </a:rPr>
              <a:t>() {</a:t>
            </a: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.println</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"do finishing"</a:t>
            </a:r>
            <a:r>
              <a:rPr lang="en-US" altLang="zh-TW" sz="1400" b="1" i="1" dirty="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r>
              <a:rPr lang="en-US" altLang="zh-TW" sz="1400" dirty="0" smtClean="0">
                <a:solidFill>
                  <a:srgbClr val="000000"/>
                </a:solidFill>
                <a:latin typeface="Courier New" panose="02070309020205020404" pitchFamily="49" charset="0"/>
              </a:rPr>
              <a:t>}</a:t>
            </a:r>
          </a:p>
          <a:p>
            <a:endParaRPr lang="en-US" altLang="zh-TW" sz="1400" dirty="0" smtClean="0">
              <a:solidFill>
                <a:srgbClr val="000000"/>
              </a:solidFill>
              <a:latin typeface="Courier New" panose="02070309020205020404" pitchFamily="49" charset="0"/>
            </a:endParaRPr>
          </a:p>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Papa </a:t>
            </a:r>
            <a:r>
              <a:rPr lang="en-US" altLang="zh-TW" sz="1400" b="1" dirty="0">
                <a:solidFill>
                  <a:srgbClr val="7F0055"/>
                </a:solidFill>
                <a:latin typeface="Courier New" panose="02070309020205020404" pitchFamily="49" charset="0"/>
              </a:rPr>
              <a:t>extends</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GrandPapa</a:t>
            </a:r>
            <a:r>
              <a:rPr lang="en-US" altLang="zh-TW" sz="1400" b="1" dirty="0">
                <a:solidFill>
                  <a:srgbClr val="000000"/>
                </a:solidFill>
                <a:latin typeface="Courier New" panose="02070309020205020404" pitchFamily="49" charset="0"/>
              </a:rPr>
              <a:t> {</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public</a:t>
            </a:r>
            <a:r>
              <a:rPr lang="en-US" altLang="zh-TW" sz="1400" b="1" dirty="0" smtClean="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static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main(String[] </a:t>
            </a:r>
            <a:r>
              <a:rPr lang="en-US" altLang="zh-TW" sz="1400" b="1" dirty="0" err="1">
                <a:solidFill>
                  <a:srgbClr val="6A3E3E"/>
                </a:solidFill>
                <a:latin typeface="Courier New" panose="02070309020205020404" pitchFamily="49" charset="0"/>
              </a:rPr>
              <a:t>args</a:t>
            </a:r>
            <a:r>
              <a:rPr lang="en-US" altLang="zh-TW" sz="1400" b="1" dirty="0">
                <a:solidFill>
                  <a:srgbClr val="000000"/>
                </a:solidFill>
                <a:latin typeface="Courier New" panose="02070309020205020404" pitchFamily="49" charset="0"/>
              </a:rPr>
              <a:t>) {</a:t>
            </a:r>
          </a:p>
          <a:p>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.println</a:t>
            </a:r>
            <a:r>
              <a:rPr lang="en-US" altLang="zh-TW" sz="1400" b="1" i="1" dirty="0" smtClean="0">
                <a:solidFill>
                  <a:srgbClr val="000000"/>
                </a:solidFill>
                <a:latin typeface="Courier New" panose="02070309020205020404" pitchFamily="49" charset="0"/>
              </a:rPr>
              <a:t>(</a:t>
            </a:r>
            <a:r>
              <a:rPr lang="en-US" altLang="zh-TW" sz="1400" b="1" i="1" u="sng" dirty="0" err="1" smtClean="0">
                <a:solidFill>
                  <a:srgbClr val="000000"/>
                </a:solidFill>
                <a:latin typeface="Courier New" panose="02070309020205020404" pitchFamily="49" charset="0"/>
              </a:rPr>
              <a:t>familyInstructions</a:t>
            </a:r>
            <a:r>
              <a:rPr lang="en-US" altLang="zh-TW" sz="1400" b="1" i="1" u="sng" dirty="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Papa </a:t>
            </a:r>
            <a:r>
              <a:rPr lang="en-US" altLang="zh-TW" sz="1400" dirty="0" err="1">
                <a:solidFill>
                  <a:srgbClr val="6A3E3E"/>
                </a:solidFill>
                <a:latin typeface="Courier New" panose="02070309020205020404" pitchFamily="49" charset="0"/>
              </a:rPr>
              <a:t>papa</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Papa();</a:t>
            </a: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.println</a:t>
            </a:r>
            <a:r>
              <a:rPr lang="en-US" altLang="zh-TW" sz="1400" b="1" i="1" dirty="0" smtClean="0">
                <a:solidFill>
                  <a:srgbClr val="000000"/>
                </a:solidFill>
                <a:latin typeface="Courier New" panose="02070309020205020404" pitchFamily="49" charset="0"/>
              </a:rPr>
              <a:t>(</a:t>
            </a:r>
            <a:r>
              <a:rPr lang="en-US" altLang="zh-TW" sz="1400" b="1" i="1" dirty="0" smtClean="0">
                <a:solidFill>
                  <a:srgbClr val="6A3E3E"/>
                </a:solidFill>
                <a:latin typeface="Courier New" panose="02070309020205020404" pitchFamily="49" charset="0"/>
              </a:rPr>
              <a:t>papa</a:t>
            </a:r>
            <a:r>
              <a:rPr lang="en-US" altLang="zh-TW" sz="1400" b="1" i="1" dirty="0" smtClean="0">
                <a:solidFill>
                  <a:srgbClr val="000000"/>
                </a:solidFill>
                <a:latin typeface="Courier New" panose="02070309020205020404" pitchFamily="49" charset="0"/>
              </a:rPr>
              <a:t>.</a:t>
            </a:r>
            <a:r>
              <a:rPr lang="en-US" altLang="zh-TW" sz="1400" b="1" i="1" dirty="0" smtClean="0">
                <a:solidFill>
                  <a:srgbClr val="0000C0"/>
                </a:solidFill>
                <a:latin typeface="Courier New" panose="02070309020205020404" pitchFamily="49" charset="0"/>
              </a:rPr>
              <a:t>name</a:t>
            </a:r>
            <a:r>
              <a:rPr lang="en-US" altLang="zh-TW" sz="1400" b="1" i="1" dirty="0">
                <a:solidFill>
                  <a:srgbClr val="000000"/>
                </a:solidFill>
                <a:latin typeface="Courier New" panose="02070309020205020404" pitchFamily="49" charset="0"/>
              </a:rPr>
              <a:t>);</a:t>
            </a:r>
          </a:p>
          <a:p>
            <a:r>
              <a:rPr lang="en-US" altLang="zh-TW" sz="1400" dirty="0" smtClean="0">
                <a:solidFill>
                  <a:srgbClr val="6A3E3E"/>
                </a:solidFill>
                <a:latin typeface="Courier New" panose="02070309020205020404" pitchFamily="49" charset="0"/>
              </a:rPr>
              <a:t>      </a:t>
            </a:r>
            <a:r>
              <a:rPr lang="en-US" altLang="zh-TW" sz="1400" dirty="0" err="1" smtClean="0">
                <a:solidFill>
                  <a:srgbClr val="6A3E3E"/>
                </a:solidFill>
                <a:latin typeface="Courier New" panose="02070309020205020404" pitchFamily="49" charset="0"/>
              </a:rPr>
              <a:t>papa</a:t>
            </a:r>
            <a:r>
              <a:rPr lang="en-US" altLang="zh-TW" sz="1400" dirty="0" err="1" smtClean="0">
                <a:solidFill>
                  <a:srgbClr val="000000"/>
                </a:solidFill>
                <a:latin typeface="Courier New" panose="02070309020205020404" pitchFamily="49" charset="0"/>
              </a:rPr>
              <a:t>.makeLiving</a:t>
            </a:r>
            <a:r>
              <a:rPr lang="en-US" altLang="zh-TW" sz="1400" dirty="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r>
              <a:rPr lang="en-US" altLang="zh-TW" sz="1400" dirty="0">
                <a:solidFill>
                  <a:srgbClr val="000000"/>
                </a:solidFill>
                <a:latin typeface="Courier New" panose="02070309020205020404" pitchFamily="49" charset="0"/>
              </a:rPr>
              <a:t>}</a:t>
            </a:r>
            <a:endParaRPr lang="zh-TW" altLang="en-US" sz="1400" dirty="0"/>
          </a:p>
        </p:txBody>
      </p:sp>
      <p:sp>
        <p:nvSpPr>
          <p:cNvPr id="5" name="文字方塊 4"/>
          <p:cNvSpPr txBox="1"/>
          <p:nvPr/>
        </p:nvSpPr>
        <p:spPr>
          <a:xfrm>
            <a:off x="7036775" y="4259117"/>
            <a:ext cx="2553102" cy="2246769"/>
          </a:xfrm>
          <a:prstGeom prst="rect">
            <a:avLst/>
          </a:prstGeom>
          <a:noFill/>
        </p:spPr>
        <p:txBody>
          <a:bodyPr wrap="square" rtlCol="0">
            <a:spAutoFit/>
          </a:bodyPr>
          <a:lstStyle/>
          <a:p>
            <a:r>
              <a:rPr lang="en-US" altLang="zh-TW" sz="1400" dirty="0" smtClean="0">
                <a:solidFill>
                  <a:srgbClr val="3F7F5F"/>
                </a:solidFill>
                <a:latin typeface="Courier New" panose="02070309020205020404" pitchFamily="49" charset="0"/>
              </a:rPr>
              <a:t>extends</a:t>
            </a:r>
            <a:r>
              <a:rPr lang="zh-TW" altLang="en-US" sz="1400" dirty="0" smtClean="0">
                <a:solidFill>
                  <a:srgbClr val="3F7F5F"/>
                </a:solidFill>
                <a:latin typeface="Courier New" panose="02070309020205020404" pitchFamily="49" charset="0"/>
              </a:rPr>
              <a:t>是</a:t>
            </a:r>
            <a:r>
              <a:rPr lang="en-US" altLang="zh-TW" sz="1400" dirty="0" smtClean="0">
                <a:solidFill>
                  <a:srgbClr val="3F7F5F"/>
                </a:solidFill>
                <a:latin typeface="Courier New" panose="02070309020205020404" pitchFamily="49" charset="0"/>
              </a:rPr>
              <a:t>java</a:t>
            </a:r>
            <a:r>
              <a:rPr lang="zh-TW" altLang="en-US" sz="1400" dirty="0" smtClean="0">
                <a:solidFill>
                  <a:srgbClr val="3F7F5F"/>
                </a:solidFill>
                <a:latin typeface="Courier New" panose="02070309020205020404" pitchFamily="49" charset="0"/>
              </a:rPr>
              <a:t>中</a:t>
            </a:r>
            <a:r>
              <a:rPr lang="en-US" altLang="zh-TW" sz="1400" dirty="0" smtClean="0">
                <a:solidFill>
                  <a:srgbClr val="3F7F5F"/>
                </a:solidFill>
                <a:latin typeface="Courier New" panose="02070309020205020404" pitchFamily="49" charset="0"/>
              </a:rPr>
              <a:t>Class</a:t>
            </a:r>
            <a:r>
              <a:rPr lang="zh-TW" altLang="en-US" sz="1400" dirty="0" smtClean="0">
                <a:solidFill>
                  <a:srgbClr val="3F7F5F"/>
                </a:solidFill>
                <a:latin typeface="Courier New" panose="02070309020205020404" pitchFamily="49" charset="0"/>
              </a:rPr>
              <a:t>繼承的關鍵字</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只能</a:t>
            </a:r>
            <a:r>
              <a:rPr lang="zh-TW" altLang="en-US" sz="1400" dirty="0">
                <a:solidFill>
                  <a:srgbClr val="3F7F5F"/>
                </a:solidFill>
                <a:latin typeface="Courier New" panose="02070309020205020404" pitchFamily="49" charset="0"/>
              </a:rPr>
              <a:t>繼承</a:t>
            </a:r>
            <a:r>
              <a:rPr lang="zh-TW" altLang="en-US" sz="1400" dirty="0" smtClean="0">
                <a:solidFill>
                  <a:srgbClr val="3F7F5F"/>
                </a:solidFill>
                <a:latin typeface="Courier New" panose="02070309020205020404" pitchFamily="49" charset="0"/>
              </a:rPr>
              <a:t>一個</a:t>
            </a:r>
            <a:r>
              <a:rPr lang="en-US" altLang="zh-TW" sz="1400" dirty="0" smtClean="0">
                <a:solidFill>
                  <a:srgbClr val="3F7F5F"/>
                </a:solidFill>
                <a:latin typeface="Courier New" panose="02070309020205020404" pitchFamily="49" charset="0"/>
              </a:rPr>
              <a:t>Class, Java</a:t>
            </a:r>
            <a:r>
              <a:rPr lang="zh-TW" altLang="en-US" sz="1400" dirty="0" smtClean="0">
                <a:solidFill>
                  <a:srgbClr val="3F7F5F"/>
                </a:solidFill>
                <a:latin typeface="Courier New" panose="02070309020205020404" pitchFamily="49" charset="0"/>
              </a:rPr>
              <a:t>不支援多重繼承</a:t>
            </a:r>
            <a:endParaRPr lang="en-US" altLang="zh-TW" sz="1400" dirty="0">
              <a:solidFill>
                <a:srgbClr val="3F7F5F"/>
              </a:solidFill>
              <a:latin typeface="Courier New" panose="02070309020205020404" pitchFamily="49" charset="0"/>
            </a:endParaRPr>
          </a:p>
          <a:p>
            <a:endParaRPr lang="en-US" altLang="zh-TW" sz="1400" dirty="0" smtClean="0">
              <a:solidFill>
                <a:srgbClr val="3F7F5F"/>
              </a:solidFill>
              <a:latin typeface="Courier New" panose="02070309020205020404" pitchFamily="49" charset="0"/>
            </a:endParaRPr>
          </a:p>
          <a:p>
            <a:r>
              <a:rPr lang="en-US" altLang="zh-TW" sz="1400" dirty="0" smtClean="0">
                <a:solidFill>
                  <a:srgbClr val="3F7F5F"/>
                </a:solidFill>
                <a:latin typeface="Courier New" panose="02070309020205020404" pitchFamily="49" charset="0"/>
              </a:rPr>
              <a:t>Java</a:t>
            </a:r>
            <a:r>
              <a:rPr lang="zh-TW" altLang="en-US" sz="1400" dirty="0" smtClean="0">
                <a:solidFill>
                  <a:srgbClr val="3F7F5F"/>
                </a:solidFill>
                <a:latin typeface="Courier New" panose="02070309020205020404" pitchFamily="49" charset="0"/>
              </a:rPr>
              <a:t>另外有一個東西叫做介面</a:t>
            </a:r>
            <a:r>
              <a:rPr lang="en-US" altLang="zh-TW" sz="1400" dirty="0" smtClean="0">
                <a:solidFill>
                  <a:srgbClr val="3F7F5F"/>
                </a:solidFill>
                <a:latin typeface="Courier New" panose="02070309020205020404" pitchFamily="49" charset="0"/>
              </a:rPr>
              <a:t>(interface), </a:t>
            </a:r>
            <a:r>
              <a:rPr lang="zh-TW" altLang="en-US" sz="1400" dirty="0" smtClean="0">
                <a:solidFill>
                  <a:srgbClr val="3F7F5F"/>
                </a:solidFill>
                <a:latin typeface="Courier New" panose="02070309020205020404" pitchFamily="49" charset="0"/>
              </a:rPr>
              <a:t>一種類似空殼的物件</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可以讓物件多重實作這些介面</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介面以及抽象類別之後</a:t>
            </a:r>
            <a:r>
              <a:rPr lang="zh-TW" altLang="en-US" sz="1400" dirty="0" smtClean="0">
                <a:solidFill>
                  <a:srgbClr val="3F7F5F"/>
                </a:solidFill>
                <a:latin typeface="Courier New" panose="02070309020205020404" pitchFamily="49" charset="0"/>
              </a:rPr>
              <a:t>再介紹</a:t>
            </a:r>
            <a:endParaRPr lang="zh-TW" altLang="en-US" sz="1400" dirty="0">
              <a:solidFill>
                <a:srgbClr val="3F7F5F"/>
              </a:solidFill>
              <a:latin typeface="Courier New" panose="02070309020205020404" pitchFamily="49" charset="0"/>
            </a:endParaRPr>
          </a:p>
        </p:txBody>
      </p:sp>
      <p:cxnSp>
        <p:nvCxnSpPr>
          <p:cNvPr id="7" name="直線單箭頭接點 6"/>
          <p:cNvCxnSpPr/>
          <p:nvPr/>
        </p:nvCxnSpPr>
        <p:spPr bwMode="auto">
          <a:xfrm flipH="1">
            <a:off x="5067515" y="4445540"/>
            <a:ext cx="1969260" cy="27483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41705713"/>
      </p:ext>
    </p:extLst>
  </p:cSld>
  <p:clrMapOvr>
    <a:masterClrMapping/>
  </p:clrMapOvr>
  <p:transition spd="med">
    <p:zoom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solidFill>
                  <a:srgbClr val="000000"/>
                </a:solidFill>
                <a:latin typeface="Calibri" panose="020F0502020204030204" pitchFamily="34" charset="0"/>
                <a:cs typeface="Calibri" panose="020F0502020204030204" pitchFamily="34" charset="0"/>
              </a:rPr>
              <a:t>A new generation,  a new way</a:t>
            </a:r>
            <a:endParaRPr lang="zh-TW" altLang="en-US" sz="3600" dirty="0">
              <a:solidFill>
                <a:srgbClr val="000000"/>
              </a:solidFill>
              <a:latin typeface="Calibri" panose="020F0502020204030204" pitchFamily="34" charset="0"/>
              <a:cs typeface="Calibri" panose="020F0502020204030204" pitchFamily="34" charset="0"/>
            </a:endParaRPr>
          </a:p>
        </p:txBody>
      </p:sp>
      <p:sp>
        <p:nvSpPr>
          <p:cNvPr id="3" name="矩形 2"/>
          <p:cNvSpPr/>
          <p:nvPr/>
        </p:nvSpPr>
        <p:spPr>
          <a:xfrm>
            <a:off x="225111" y="1260068"/>
            <a:ext cx="9364766" cy="1200329"/>
          </a:xfrm>
          <a:prstGeom prst="rect">
            <a:avLst/>
          </a:prstGeom>
        </p:spPr>
        <p:txBody>
          <a:bodyPr wrap="square">
            <a:spAutoFit/>
          </a:bodyPr>
          <a:lstStyle/>
          <a:p>
            <a:pPr lvl="1">
              <a:lnSpc>
                <a:spcPct val="150000"/>
              </a:lnSpc>
            </a:pPr>
            <a:r>
              <a:rPr lang="en-US" altLang="zh-TW" dirty="0" smtClean="0">
                <a:solidFill>
                  <a:srgbClr val="000000"/>
                </a:solidFill>
                <a:latin typeface="Calibri" panose="020F0502020204030204" pitchFamily="34" charset="0"/>
                <a:cs typeface="Calibri" panose="020F0502020204030204" pitchFamily="34" charset="0"/>
              </a:rPr>
              <a:t>You can overwrite the asset (variable &amp; method). The best thing is the change in child class won’t affect the parent’s class.</a:t>
            </a:r>
            <a:endParaRPr lang="zh-TW" altLang="en-US" dirty="0">
              <a:solidFill>
                <a:srgbClr val="000000"/>
              </a:solidFill>
              <a:latin typeface="Calibri" panose="020F0502020204030204" pitchFamily="34" charset="0"/>
              <a:cs typeface="Calibri" panose="020F0502020204030204" pitchFamily="34" charset="0"/>
            </a:endParaRPr>
          </a:p>
        </p:txBody>
      </p:sp>
      <p:sp>
        <p:nvSpPr>
          <p:cNvPr id="10" name="矩形 9"/>
          <p:cNvSpPr/>
          <p:nvPr/>
        </p:nvSpPr>
        <p:spPr>
          <a:xfrm>
            <a:off x="823388" y="2441649"/>
            <a:ext cx="8031052" cy="3754874"/>
          </a:xfrm>
          <a:prstGeom prst="rect">
            <a:avLst/>
          </a:prstGeom>
        </p:spPr>
        <p:txBody>
          <a:bodyPr wrap="square">
            <a:spAutoFit/>
          </a:bodyPr>
          <a:lstStyle/>
          <a:p>
            <a:endParaRPr lang="zh-TW" altLang="en-US" sz="1400" dirty="0">
              <a:latin typeface="Courier New" panose="02070309020205020404" pitchFamily="49" charset="0"/>
            </a:endParaRPr>
          </a:p>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Son </a:t>
            </a:r>
            <a:r>
              <a:rPr lang="en-US" altLang="zh-TW" sz="1400" b="1" dirty="0">
                <a:solidFill>
                  <a:srgbClr val="7F0055"/>
                </a:solidFill>
                <a:latin typeface="Courier New" panose="02070309020205020404" pitchFamily="49" charset="0"/>
              </a:rPr>
              <a:t>extends</a:t>
            </a:r>
            <a:r>
              <a:rPr lang="en-US" altLang="zh-TW" sz="1400" b="1" dirty="0">
                <a:solidFill>
                  <a:srgbClr val="000000"/>
                </a:solidFill>
                <a:latin typeface="Courier New" panose="02070309020205020404" pitchFamily="49" charset="0"/>
              </a:rPr>
              <a:t> Papa {</a:t>
            </a:r>
          </a:p>
          <a:p>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String </a:t>
            </a:r>
            <a:r>
              <a:rPr lang="en-US" altLang="zh-TW" sz="1400" dirty="0">
                <a:solidFill>
                  <a:srgbClr val="0000C0"/>
                </a:solidFill>
                <a:latin typeface="Courier New" panose="02070309020205020404" pitchFamily="49" charset="0"/>
              </a:rPr>
              <a:t>name</a:t>
            </a:r>
            <a:r>
              <a:rPr lang="en-US" altLang="zh-TW" sz="1400" dirty="0">
                <a:solidFill>
                  <a:srgbClr val="000000"/>
                </a:solidFill>
                <a:latin typeface="Courier New" panose="02070309020205020404" pitchFamily="49" charset="0"/>
              </a:rPr>
              <a:t> = </a:t>
            </a:r>
            <a:r>
              <a:rPr lang="en-US" altLang="zh-TW" sz="1400" dirty="0">
                <a:solidFill>
                  <a:srgbClr val="2A00FF"/>
                </a:solidFill>
                <a:latin typeface="Courier New" panose="02070309020205020404" pitchFamily="49" charset="0"/>
              </a:rPr>
              <a:t>"Paul"</a:t>
            </a:r>
            <a:r>
              <a:rPr lang="en-US" altLang="zh-TW" sz="1400" dirty="0">
                <a:solidFill>
                  <a:srgbClr val="000000"/>
                </a:solidFill>
                <a:latin typeface="Courier New" panose="02070309020205020404" pitchFamily="49" charset="0"/>
              </a:rPr>
              <a:t>;</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void</a:t>
            </a:r>
            <a:r>
              <a:rPr lang="en-US" altLang="zh-TW" sz="1400" b="1" dirty="0" smtClean="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makeLiving</a:t>
            </a:r>
            <a:r>
              <a:rPr lang="en-US" altLang="zh-TW" sz="1400" b="1" dirty="0">
                <a:solidFill>
                  <a:srgbClr val="000000"/>
                </a:solidFill>
                <a:latin typeface="Courier New" panose="02070309020205020404" pitchFamily="49" charset="0"/>
              </a:rPr>
              <a:t>() {</a:t>
            </a: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.println</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"do hunting"</a:t>
            </a:r>
            <a:r>
              <a:rPr lang="en-US" altLang="zh-TW" sz="1400" b="1" i="1" dirty="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public</a:t>
            </a:r>
            <a:r>
              <a:rPr lang="en-US" altLang="zh-TW" sz="1400" b="1" dirty="0" smtClean="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static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main(String[] </a:t>
            </a:r>
            <a:r>
              <a:rPr lang="en-US" altLang="zh-TW" sz="1400" b="1" dirty="0" err="1">
                <a:solidFill>
                  <a:srgbClr val="6A3E3E"/>
                </a:solidFill>
                <a:latin typeface="Courier New" panose="02070309020205020404" pitchFamily="49" charset="0"/>
              </a:rPr>
              <a:t>args</a:t>
            </a:r>
            <a:r>
              <a:rPr lang="en-US" altLang="zh-TW" sz="1400" b="1" dirty="0">
                <a:solidFill>
                  <a:srgbClr val="000000"/>
                </a:solidFill>
                <a:latin typeface="Courier New" panose="02070309020205020404" pitchFamily="49" charset="0"/>
              </a:rPr>
              <a:t>) {</a:t>
            </a:r>
          </a:p>
          <a:p>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.println</a:t>
            </a:r>
            <a:r>
              <a:rPr lang="en-US" altLang="zh-TW" sz="1400" b="1" i="1" dirty="0" smtClean="0">
                <a:solidFill>
                  <a:srgbClr val="000000"/>
                </a:solidFill>
                <a:latin typeface="Courier New" panose="02070309020205020404" pitchFamily="49" charset="0"/>
              </a:rPr>
              <a:t>(</a:t>
            </a:r>
            <a:r>
              <a:rPr lang="en-US" altLang="zh-TW" sz="1400" b="1" i="1" dirty="0" err="1" smtClean="0">
                <a:solidFill>
                  <a:srgbClr val="0000C0"/>
                </a:solidFill>
                <a:latin typeface="Courier New" panose="02070309020205020404" pitchFamily="49" charset="0"/>
              </a:rPr>
              <a:t>familyInstructions</a:t>
            </a:r>
            <a:r>
              <a:rPr lang="en-US" altLang="zh-TW" sz="1400" b="1" i="1" dirty="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Son </a:t>
            </a:r>
            <a:r>
              <a:rPr lang="en-US" altLang="zh-TW" sz="1400" dirty="0" err="1">
                <a:solidFill>
                  <a:srgbClr val="6A3E3E"/>
                </a:solidFill>
                <a:latin typeface="Courier New" panose="02070309020205020404" pitchFamily="49" charset="0"/>
              </a:rPr>
              <a:t>son</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Son();</a:t>
            </a: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.println</a:t>
            </a:r>
            <a:r>
              <a:rPr lang="en-US" altLang="zh-TW" sz="1400" b="1" i="1" dirty="0" smtClean="0">
                <a:solidFill>
                  <a:srgbClr val="000000"/>
                </a:solidFill>
                <a:latin typeface="Courier New" panose="02070309020205020404" pitchFamily="49" charset="0"/>
              </a:rPr>
              <a:t>(</a:t>
            </a:r>
            <a:r>
              <a:rPr lang="en-US" altLang="zh-TW" sz="1400" b="1" i="1" dirty="0" smtClean="0">
                <a:solidFill>
                  <a:srgbClr val="6A3E3E"/>
                </a:solidFill>
                <a:latin typeface="Courier New" panose="02070309020205020404" pitchFamily="49" charset="0"/>
              </a:rPr>
              <a:t>son</a:t>
            </a:r>
            <a:r>
              <a:rPr lang="en-US" altLang="zh-TW" sz="1400" b="1" i="1" dirty="0" smtClean="0">
                <a:solidFill>
                  <a:srgbClr val="000000"/>
                </a:solidFill>
                <a:latin typeface="Courier New" panose="02070309020205020404" pitchFamily="49" charset="0"/>
              </a:rPr>
              <a:t>.</a:t>
            </a:r>
            <a:r>
              <a:rPr lang="en-US" altLang="zh-TW" sz="1400" b="1" i="1" dirty="0" smtClean="0">
                <a:solidFill>
                  <a:srgbClr val="0000C0"/>
                </a:solidFill>
                <a:latin typeface="Courier New" panose="02070309020205020404" pitchFamily="49" charset="0"/>
              </a:rPr>
              <a:t>name</a:t>
            </a:r>
            <a:r>
              <a:rPr lang="en-US" altLang="zh-TW" sz="1400" b="1" i="1" dirty="0">
                <a:solidFill>
                  <a:srgbClr val="000000"/>
                </a:solidFill>
                <a:latin typeface="Courier New" panose="02070309020205020404" pitchFamily="49" charset="0"/>
              </a:rPr>
              <a:t>);</a:t>
            </a:r>
          </a:p>
          <a:p>
            <a:r>
              <a:rPr lang="en-US" altLang="zh-TW" sz="1400" dirty="0" smtClean="0">
                <a:solidFill>
                  <a:srgbClr val="6A3E3E"/>
                </a:solidFill>
                <a:latin typeface="Courier New" panose="02070309020205020404" pitchFamily="49" charset="0"/>
              </a:rPr>
              <a:t>      </a:t>
            </a:r>
            <a:r>
              <a:rPr lang="en-US" altLang="zh-TW" sz="1400" dirty="0" err="1" smtClean="0">
                <a:solidFill>
                  <a:srgbClr val="6A3E3E"/>
                </a:solidFill>
                <a:latin typeface="Courier New" panose="02070309020205020404" pitchFamily="49" charset="0"/>
              </a:rPr>
              <a:t>son</a:t>
            </a:r>
            <a:r>
              <a:rPr lang="en-US" altLang="zh-TW" sz="1400" dirty="0" err="1" smtClean="0">
                <a:solidFill>
                  <a:srgbClr val="000000"/>
                </a:solidFill>
                <a:latin typeface="Courier New" panose="02070309020205020404" pitchFamily="49" charset="0"/>
              </a:rPr>
              <a:t>.makeLiving</a:t>
            </a:r>
            <a:r>
              <a:rPr lang="en-US" altLang="zh-TW" sz="1400" dirty="0" smtClean="0">
                <a:solidFill>
                  <a:srgbClr val="000000"/>
                </a:solidFill>
                <a:latin typeface="Courier New" panose="02070309020205020404" pitchFamily="49" charset="0"/>
              </a:rPr>
              <a:t>();</a:t>
            </a:r>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endParaRPr lang="zh-TW" altLang="en-US" sz="1400" dirty="0">
              <a:latin typeface="Courier New" panose="02070309020205020404" pitchFamily="49" charset="0"/>
            </a:endParaRPr>
          </a:p>
          <a:p>
            <a:r>
              <a:rPr lang="en-US" altLang="zh-TW" sz="14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718298020"/>
      </p:ext>
    </p:extLst>
  </p:cSld>
  <p:clrMapOvr>
    <a:masterClrMapping/>
  </p:clrMapOvr>
  <p:transition spd="med">
    <p:zoom dir="in"/>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橢圓 8"/>
          <p:cNvSpPr/>
          <p:nvPr/>
        </p:nvSpPr>
        <p:spPr bwMode="auto">
          <a:xfrm>
            <a:off x="5471159" y="1889760"/>
            <a:ext cx="4301597" cy="453814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This is a dog?</a:t>
            </a:r>
            <a:endParaRPr lang="zh-TW" altLang="en-US" sz="3600" dirty="0">
              <a:latin typeface="Calibri" panose="020F0502020204030204" pitchFamily="34" charset="0"/>
              <a:cs typeface="Calibri" panose="020F0502020204030204" pitchFamily="34" charset="0"/>
            </a:endParaRPr>
          </a:p>
        </p:txBody>
      </p:sp>
      <p:sp>
        <p:nvSpPr>
          <p:cNvPr id="4" name="矩形 3"/>
          <p:cNvSpPr/>
          <p:nvPr/>
        </p:nvSpPr>
        <p:spPr>
          <a:xfrm>
            <a:off x="148911" y="1260068"/>
            <a:ext cx="9364766" cy="5078313"/>
          </a:xfrm>
          <a:prstGeom prst="rect">
            <a:avLst/>
          </a:prstGeom>
        </p:spPr>
        <p:txBody>
          <a:bodyPr wrap="square">
            <a:spAutoFit/>
          </a:bodyPr>
          <a:lstStyle/>
          <a:p>
            <a:pPr lvl="1">
              <a:lnSpc>
                <a:spcPct val="150000"/>
              </a:lnSpc>
            </a:pPr>
            <a:r>
              <a:rPr lang="en-US" altLang="zh-TW" dirty="0" smtClean="0">
                <a:latin typeface="Calibri" panose="020F0502020204030204" pitchFamily="34" charset="0"/>
                <a:cs typeface="Calibri" panose="020F0502020204030204" pitchFamily="34" charset="0"/>
              </a:rPr>
              <a:t>Let’s say we have a class: </a:t>
            </a:r>
            <a:r>
              <a:rPr lang="en-US" altLang="zh-TW" i="1" dirty="0" smtClean="0">
                <a:latin typeface="Calibri" panose="020F0502020204030204" pitchFamily="34" charset="0"/>
                <a:cs typeface="Calibri" panose="020F0502020204030204" pitchFamily="34" charset="0"/>
              </a:rPr>
              <a:t>Dog</a:t>
            </a:r>
            <a:r>
              <a:rPr lang="en-US" altLang="zh-TW" dirty="0" smtClean="0">
                <a:latin typeface="Calibri" panose="020F0502020204030204" pitchFamily="34" charset="0"/>
                <a:cs typeface="Calibri" panose="020F0502020204030204" pitchFamily="34" charset="0"/>
              </a:rPr>
              <a:t>, and it’s </a:t>
            </a:r>
            <a:r>
              <a:rPr lang="en-US" altLang="zh-TW" dirty="0">
                <a:latin typeface="Calibri" panose="020F0502020204030204" pitchFamily="34" charset="0"/>
                <a:cs typeface="Calibri" panose="020F0502020204030204" pitchFamily="34" charset="0"/>
              </a:rPr>
              <a:t>sub-class: </a:t>
            </a:r>
            <a:r>
              <a:rPr lang="zh-TW" altLang="en-US" dirty="0">
                <a:latin typeface="Calibri" panose="020F0502020204030204" pitchFamily="34" charset="0"/>
                <a:cs typeface="Calibri" panose="020F0502020204030204" pitchFamily="34" charset="0"/>
              </a:rPr>
              <a:t> </a:t>
            </a:r>
            <a:r>
              <a:rPr lang="en-US" altLang="zh-TW" dirty="0" smtClean="0">
                <a:latin typeface="Calibri" panose="020F0502020204030204" pitchFamily="34" charset="0"/>
                <a:cs typeface="Calibri" panose="020F0502020204030204" pitchFamily="34" charset="0"/>
              </a:rPr>
              <a:t>Husky, </a:t>
            </a:r>
            <a:r>
              <a:rPr lang="en-US" altLang="zh-TW" dirty="0">
                <a:latin typeface="Calibri" panose="020F0502020204030204" pitchFamily="34" charset="0"/>
                <a:cs typeface="Calibri" panose="020F0502020204030204" pitchFamily="34" charset="0"/>
              </a:rPr>
              <a:t> </a:t>
            </a:r>
            <a:r>
              <a:rPr lang="en-US" altLang="zh-TW" dirty="0" smtClean="0">
                <a:latin typeface="Calibri" panose="020F0502020204030204" pitchFamily="34" charset="0"/>
                <a:cs typeface="Calibri" panose="020F0502020204030204" pitchFamily="34" charset="0"/>
              </a:rPr>
              <a:t>Chihuahua … </a:t>
            </a:r>
          </a:p>
          <a:p>
            <a:pPr lvl="1">
              <a:lnSpc>
                <a:spcPct val="150000"/>
              </a:lnSpc>
            </a:pPr>
            <a:r>
              <a:rPr lang="en-US" altLang="zh-TW" dirty="0" smtClean="0">
                <a:latin typeface="Calibri" panose="020F0502020204030204" pitchFamily="34" charset="0"/>
                <a:cs typeface="Calibri" panose="020F0502020204030204" pitchFamily="34" charset="0"/>
              </a:rPr>
              <a:t>We can do this in Java.</a:t>
            </a:r>
          </a:p>
          <a:p>
            <a:pPr lvl="1">
              <a:lnSpc>
                <a:spcPct val="150000"/>
              </a:lnSpc>
            </a:pPr>
            <a:endParaRPr lang="en-US" altLang="zh-TW" dirty="0">
              <a:latin typeface="Calibri" panose="020F0502020204030204" pitchFamily="34" charset="0"/>
              <a:cs typeface="Calibri" panose="020F0502020204030204" pitchFamily="34" charset="0"/>
            </a:endParaRPr>
          </a:p>
          <a:p>
            <a:pPr lvl="1">
              <a:lnSpc>
                <a:spcPct val="150000"/>
              </a:lnSpc>
            </a:pPr>
            <a:endParaRPr lang="en-US" altLang="zh-TW" dirty="0" smtClean="0">
              <a:latin typeface="Calibri" panose="020F0502020204030204" pitchFamily="34" charset="0"/>
              <a:cs typeface="Calibri" panose="020F0502020204030204" pitchFamily="34" charset="0"/>
            </a:endParaRPr>
          </a:p>
          <a:p>
            <a:pPr lvl="1">
              <a:lnSpc>
                <a:spcPct val="150000"/>
              </a:lnSpc>
            </a:pPr>
            <a:r>
              <a:rPr lang="en-US" altLang="zh-TW" dirty="0" smtClean="0">
                <a:latin typeface="Calibri" panose="020F0502020204030204" pitchFamily="34" charset="0"/>
                <a:cs typeface="Calibri" panose="020F0502020204030204" pitchFamily="34" charset="0"/>
              </a:rPr>
              <a:t>We can’t </a:t>
            </a:r>
            <a:r>
              <a:rPr lang="en-US" altLang="zh-TW" dirty="0">
                <a:latin typeface="Calibri" panose="020F0502020204030204" pitchFamily="34" charset="0"/>
                <a:cs typeface="Calibri" panose="020F0502020204030204" pitchFamily="34" charset="0"/>
              </a:rPr>
              <a:t>do this in Java</a:t>
            </a:r>
            <a:r>
              <a:rPr lang="en-US" altLang="zh-TW" dirty="0" smtClean="0">
                <a:latin typeface="Calibri" panose="020F0502020204030204" pitchFamily="34" charset="0"/>
                <a:cs typeface="Calibri" panose="020F0502020204030204" pitchFamily="34" charset="0"/>
              </a:rPr>
              <a:t>.</a:t>
            </a:r>
          </a:p>
          <a:p>
            <a:pPr lvl="1">
              <a:lnSpc>
                <a:spcPct val="150000"/>
              </a:lnSpc>
            </a:pPr>
            <a:endParaRPr lang="en-US" altLang="zh-TW" dirty="0">
              <a:latin typeface="Calibri" panose="020F0502020204030204" pitchFamily="34" charset="0"/>
              <a:cs typeface="Calibri" panose="020F0502020204030204" pitchFamily="34" charset="0"/>
            </a:endParaRPr>
          </a:p>
          <a:p>
            <a:pPr lvl="1">
              <a:lnSpc>
                <a:spcPct val="150000"/>
              </a:lnSpc>
            </a:pPr>
            <a:endParaRPr lang="en-US" altLang="zh-TW" dirty="0" smtClean="0">
              <a:latin typeface="Calibri" panose="020F0502020204030204" pitchFamily="34" charset="0"/>
              <a:cs typeface="Calibri" panose="020F0502020204030204" pitchFamily="34" charset="0"/>
            </a:endParaRPr>
          </a:p>
          <a:p>
            <a:pPr lvl="1">
              <a:lnSpc>
                <a:spcPct val="150000"/>
              </a:lnSpc>
            </a:pPr>
            <a:r>
              <a:rPr lang="en-US" altLang="zh-TW" dirty="0">
                <a:latin typeface="Calibri" panose="020F0502020204030204" pitchFamily="34" charset="0"/>
                <a:cs typeface="Calibri" panose="020F0502020204030204" pitchFamily="34" charset="0"/>
              </a:rPr>
              <a:t>A Husky, Chihuahua must be a </a:t>
            </a:r>
            <a:r>
              <a:rPr lang="en-US" altLang="zh-TW" dirty="0" smtClean="0">
                <a:latin typeface="Calibri" panose="020F0502020204030204" pitchFamily="34" charset="0"/>
                <a:cs typeface="Calibri" panose="020F0502020204030204" pitchFamily="34" charset="0"/>
              </a:rPr>
              <a:t>Dog; </a:t>
            </a:r>
            <a:endParaRPr lang="en-US" altLang="zh-TW" dirty="0">
              <a:latin typeface="Calibri" panose="020F0502020204030204" pitchFamily="34" charset="0"/>
              <a:cs typeface="Calibri" panose="020F0502020204030204" pitchFamily="34" charset="0"/>
            </a:endParaRPr>
          </a:p>
          <a:p>
            <a:pPr lvl="1">
              <a:lnSpc>
                <a:spcPct val="150000"/>
              </a:lnSpc>
            </a:pPr>
            <a:r>
              <a:rPr lang="en-US" altLang="zh-TW" dirty="0" smtClean="0">
                <a:latin typeface="Calibri" panose="020F0502020204030204" pitchFamily="34" charset="0"/>
                <a:cs typeface="Calibri" panose="020F0502020204030204" pitchFamily="34" charset="0"/>
              </a:rPr>
              <a:t>But a Dog might not be a </a:t>
            </a:r>
            <a:r>
              <a:rPr lang="en-US" altLang="zh-TW" dirty="0">
                <a:latin typeface="Calibri" panose="020F0502020204030204" pitchFamily="34" charset="0"/>
                <a:cs typeface="Calibri" panose="020F0502020204030204" pitchFamily="34" charset="0"/>
              </a:rPr>
              <a:t>Husky, </a:t>
            </a:r>
            <a:r>
              <a:rPr lang="en-US" altLang="zh-TW" dirty="0" smtClean="0">
                <a:latin typeface="Calibri" panose="020F0502020204030204" pitchFamily="34" charset="0"/>
                <a:cs typeface="Calibri" panose="020F0502020204030204" pitchFamily="34" charset="0"/>
              </a:rPr>
              <a:t>Chihuahua. </a:t>
            </a:r>
            <a:endParaRPr lang="en-US" altLang="zh-TW" dirty="0">
              <a:latin typeface="Calibri" panose="020F0502020204030204" pitchFamily="34" charset="0"/>
              <a:cs typeface="Calibri" panose="020F0502020204030204" pitchFamily="34" charset="0"/>
            </a:endParaRPr>
          </a:p>
        </p:txBody>
      </p:sp>
      <p:pic>
        <p:nvPicPr>
          <p:cNvPr id="5" name="圖片 4"/>
          <p:cNvPicPr>
            <a:picLocks noChangeAspect="1"/>
          </p:cNvPicPr>
          <p:nvPr/>
        </p:nvPicPr>
        <p:blipFill>
          <a:blip r:embed="rId3"/>
          <a:stretch>
            <a:fillRect/>
          </a:stretch>
        </p:blipFill>
        <p:spPr>
          <a:xfrm>
            <a:off x="6918162" y="2285999"/>
            <a:ext cx="1667764" cy="1974633"/>
          </a:xfrm>
          <a:prstGeom prst="rect">
            <a:avLst/>
          </a:prstGeom>
        </p:spPr>
      </p:pic>
      <p:sp>
        <p:nvSpPr>
          <p:cNvPr id="7" name="矩形 6"/>
          <p:cNvSpPr/>
          <p:nvPr/>
        </p:nvSpPr>
        <p:spPr>
          <a:xfrm>
            <a:off x="982979" y="2532696"/>
            <a:ext cx="4953000" cy="523220"/>
          </a:xfrm>
          <a:prstGeom prst="rect">
            <a:avLst/>
          </a:prstGeom>
        </p:spPr>
        <p:txBody>
          <a:bodyPr>
            <a:spAutoFit/>
          </a:bodyPr>
          <a:lstStyle/>
          <a:p>
            <a:r>
              <a:rPr lang="en-US" altLang="zh-TW" sz="1400" dirty="0">
                <a:solidFill>
                  <a:srgbClr val="000000"/>
                </a:solidFill>
                <a:latin typeface="Courier New" panose="02070309020205020404" pitchFamily="49" charset="0"/>
              </a:rPr>
              <a:t>Dog </a:t>
            </a:r>
            <a:r>
              <a:rPr lang="en-US" altLang="zh-TW" sz="1400" dirty="0" err="1">
                <a:solidFill>
                  <a:srgbClr val="6A3E3E"/>
                </a:solidFill>
                <a:latin typeface="Courier New" panose="02070309020205020404" pitchFamily="49" charset="0"/>
              </a:rPr>
              <a:t>laiFu</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Husky();</a:t>
            </a:r>
          </a:p>
          <a:p>
            <a:r>
              <a:rPr lang="en-US" altLang="zh-TW" sz="1400" dirty="0">
                <a:solidFill>
                  <a:srgbClr val="000000"/>
                </a:solidFill>
                <a:latin typeface="Courier New" panose="02070309020205020404" pitchFamily="49" charset="0"/>
              </a:rPr>
              <a:t>Dog </a:t>
            </a:r>
            <a:r>
              <a:rPr lang="en-US" altLang="zh-TW" sz="1400" dirty="0" err="1">
                <a:solidFill>
                  <a:srgbClr val="6A3E3E"/>
                </a:solidFill>
                <a:latin typeface="Courier New" panose="02070309020205020404" pitchFamily="49" charset="0"/>
              </a:rPr>
              <a:t>laiOne</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Chihuahua();</a:t>
            </a:r>
          </a:p>
        </p:txBody>
      </p:sp>
      <p:sp>
        <p:nvSpPr>
          <p:cNvPr id="8" name="矩形 7"/>
          <p:cNvSpPr/>
          <p:nvPr/>
        </p:nvSpPr>
        <p:spPr>
          <a:xfrm>
            <a:off x="1063995" y="4152441"/>
            <a:ext cx="4953000" cy="584775"/>
          </a:xfrm>
          <a:prstGeom prst="rect">
            <a:avLst/>
          </a:prstGeom>
        </p:spPr>
        <p:txBody>
          <a:bodyPr>
            <a:spAutoFit/>
          </a:bodyPr>
          <a:lstStyle/>
          <a:p>
            <a:r>
              <a:rPr lang="en-US" altLang="zh-TW" sz="1600" dirty="0">
                <a:solidFill>
                  <a:srgbClr val="000000"/>
                </a:solidFill>
                <a:latin typeface="Courier New" panose="02070309020205020404" pitchFamily="49" charset="0"/>
              </a:rPr>
              <a:t>Husky </a:t>
            </a:r>
            <a:r>
              <a:rPr lang="en-US" altLang="zh-TW" sz="1600" dirty="0">
                <a:solidFill>
                  <a:srgbClr val="6A3E3E"/>
                </a:solidFill>
                <a:latin typeface="Courier New" panose="02070309020205020404" pitchFamily="49" charset="0"/>
              </a:rPr>
              <a:t>laiFu2</a:t>
            </a:r>
            <a:r>
              <a:rPr lang="en-US" altLang="zh-TW" sz="1600" dirty="0">
                <a:solidFill>
                  <a:srgbClr val="000000"/>
                </a:solidFill>
                <a:latin typeface="Courier New" panose="02070309020205020404" pitchFamily="49" charset="0"/>
              </a:rPr>
              <a:t> = </a:t>
            </a:r>
            <a:r>
              <a:rPr lang="en-US" altLang="zh-TW" sz="1600" b="1" dirty="0">
                <a:solidFill>
                  <a:srgbClr val="7F0055"/>
                </a:solidFill>
                <a:latin typeface="Courier New" panose="02070309020205020404" pitchFamily="49" charset="0"/>
              </a:rPr>
              <a:t>new</a:t>
            </a:r>
            <a:r>
              <a:rPr lang="en-US" altLang="zh-TW" sz="1600" b="1" dirty="0">
                <a:solidFill>
                  <a:srgbClr val="000000"/>
                </a:solidFill>
                <a:latin typeface="Courier New" panose="02070309020205020404" pitchFamily="49" charset="0"/>
              </a:rPr>
              <a:t> Dog();</a:t>
            </a:r>
          </a:p>
          <a:p>
            <a:r>
              <a:rPr lang="en-US" altLang="zh-TW" sz="1600" dirty="0">
                <a:solidFill>
                  <a:srgbClr val="000000"/>
                </a:solidFill>
                <a:latin typeface="Courier New" panose="02070309020205020404" pitchFamily="49" charset="0"/>
              </a:rPr>
              <a:t>Chihuahua </a:t>
            </a:r>
            <a:r>
              <a:rPr lang="en-US" altLang="zh-TW" sz="1600" dirty="0">
                <a:solidFill>
                  <a:srgbClr val="6A3E3E"/>
                </a:solidFill>
                <a:latin typeface="Courier New" panose="02070309020205020404" pitchFamily="49" charset="0"/>
              </a:rPr>
              <a:t>laiOne2</a:t>
            </a:r>
            <a:r>
              <a:rPr lang="en-US" altLang="zh-TW" sz="1600" dirty="0">
                <a:solidFill>
                  <a:srgbClr val="000000"/>
                </a:solidFill>
                <a:latin typeface="Courier New" panose="02070309020205020404" pitchFamily="49" charset="0"/>
              </a:rPr>
              <a:t> = </a:t>
            </a:r>
            <a:r>
              <a:rPr lang="en-US" altLang="zh-TW" sz="1600" b="1" dirty="0">
                <a:solidFill>
                  <a:srgbClr val="7F0055"/>
                </a:solidFill>
                <a:latin typeface="Courier New" panose="02070309020205020404" pitchFamily="49" charset="0"/>
              </a:rPr>
              <a:t>new</a:t>
            </a:r>
            <a:r>
              <a:rPr lang="en-US" altLang="zh-TW" sz="1600" b="1" dirty="0">
                <a:solidFill>
                  <a:srgbClr val="000000"/>
                </a:solidFill>
                <a:latin typeface="Courier New" panose="02070309020205020404" pitchFamily="49" charset="0"/>
              </a:rPr>
              <a:t> Dog();</a:t>
            </a:r>
            <a:endParaRPr lang="zh-TW" altLang="en-US" dirty="0"/>
          </a:p>
        </p:txBody>
      </p:sp>
      <p:sp>
        <p:nvSpPr>
          <p:cNvPr id="10" name="文字方塊 9"/>
          <p:cNvSpPr txBox="1"/>
          <p:nvPr/>
        </p:nvSpPr>
        <p:spPr>
          <a:xfrm>
            <a:off x="6903826" y="5766908"/>
            <a:ext cx="739141" cy="461665"/>
          </a:xfrm>
          <a:prstGeom prst="rect">
            <a:avLst/>
          </a:prstGeom>
          <a:noFill/>
        </p:spPr>
        <p:txBody>
          <a:bodyPr wrap="square" rtlCol="0">
            <a:spAutoFit/>
          </a:bodyPr>
          <a:lstStyle/>
          <a:p>
            <a:r>
              <a:rPr lang="zh-TW" altLang="en-US" dirty="0" smtClean="0">
                <a:solidFill>
                  <a:srgbClr val="996600"/>
                </a:solidFill>
                <a:latin typeface="Calibri" panose="020F0502020204030204" pitchFamily="34" charset="0"/>
                <a:cs typeface="Calibri" panose="020F0502020204030204" pitchFamily="34" charset="0"/>
              </a:rPr>
              <a:t>狗</a:t>
            </a:r>
            <a:endParaRPr lang="zh-TW" altLang="en-US" dirty="0">
              <a:solidFill>
                <a:srgbClr val="996600"/>
              </a:solidFill>
              <a:latin typeface="Calibri" panose="020F0502020204030204" pitchFamily="34" charset="0"/>
              <a:cs typeface="Calibri" panose="020F0502020204030204" pitchFamily="34" charset="0"/>
            </a:endParaRPr>
          </a:p>
        </p:txBody>
      </p:sp>
      <p:pic>
        <p:nvPicPr>
          <p:cNvPr id="6" name="圖片 5"/>
          <p:cNvPicPr>
            <a:picLocks noChangeAspect="1"/>
          </p:cNvPicPr>
          <p:nvPr/>
        </p:nvPicPr>
        <p:blipFill>
          <a:blip r:embed="rId4"/>
          <a:stretch>
            <a:fillRect/>
          </a:stretch>
        </p:blipFill>
        <p:spPr>
          <a:xfrm>
            <a:off x="5851818" y="3598571"/>
            <a:ext cx="1387848" cy="1744360"/>
          </a:xfrm>
          <a:prstGeom prst="rect">
            <a:avLst/>
          </a:prstGeom>
        </p:spPr>
      </p:pic>
      <p:pic>
        <p:nvPicPr>
          <p:cNvPr id="11" name="圖片 10"/>
          <p:cNvPicPr>
            <a:picLocks noChangeAspect="1"/>
          </p:cNvPicPr>
          <p:nvPr/>
        </p:nvPicPr>
        <p:blipFill>
          <a:blip r:embed="rId5"/>
          <a:stretch>
            <a:fillRect/>
          </a:stretch>
        </p:blipFill>
        <p:spPr>
          <a:xfrm>
            <a:off x="8011178" y="3609777"/>
            <a:ext cx="1341097" cy="1774374"/>
          </a:xfrm>
          <a:prstGeom prst="rect">
            <a:avLst/>
          </a:prstGeom>
        </p:spPr>
      </p:pic>
    </p:spTree>
    <p:extLst>
      <p:ext uri="{BB962C8B-B14F-4D97-AF65-F5344CB8AC3E}">
        <p14:creationId xmlns:p14="http://schemas.microsoft.com/office/powerpoint/2010/main" val="2286144695"/>
      </p:ext>
    </p:extLst>
  </p:cSld>
  <p:clrMapOvr>
    <a:masterClrMapping/>
  </p:clrMapOvr>
  <p:transition spd="med">
    <p:zoom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See is one, act as another …</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5194640" y="2941611"/>
            <a:ext cx="4467520" cy="1384995"/>
          </a:xfrm>
          <a:prstGeom prst="rect">
            <a:avLst/>
          </a:prstGeom>
          <a:ln w="12700">
            <a:solidFill>
              <a:srgbClr val="002060"/>
            </a:solidFill>
          </a:ln>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Dog {</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void</a:t>
            </a:r>
            <a:r>
              <a:rPr lang="en-US" altLang="zh-TW" sz="1400" b="1" dirty="0" smtClean="0">
                <a:solidFill>
                  <a:srgbClr val="000000"/>
                </a:solidFill>
                <a:latin typeface="Courier New" panose="02070309020205020404" pitchFamily="49" charset="0"/>
              </a:rPr>
              <a:t> </a:t>
            </a:r>
            <a:r>
              <a:rPr lang="en-US" altLang="zh-TW" sz="1400" b="1" dirty="0">
                <a:solidFill>
                  <a:srgbClr val="000000"/>
                </a:solidFill>
                <a:latin typeface="Courier New" panose="02070309020205020404" pitchFamily="49" charset="0"/>
              </a:rPr>
              <a:t>bark() {</a:t>
            </a: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"woof woof"</a:t>
            </a:r>
            <a:r>
              <a:rPr lang="en-US" altLang="zh-TW" sz="1400" b="1" i="1" dirty="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r>
              <a:rPr lang="en-US" altLang="zh-TW" sz="1400" dirty="0">
                <a:solidFill>
                  <a:srgbClr val="000000"/>
                </a:solidFill>
                <a:latin typeface="Courier New" panose="02070309020205020404" pitchFamily="49" charset="0"/>
              </a:rPr>
              <a:t>}</a:t>
            </a:r>
            <a:endParaRPr lang="zh-TW" altLang="en-US" sz="2000" dirty="0"/>
          </a:p>
        </p:txBody>
      </p:sp>
      <p:sp>
        <p:nvSpPr>
          <p:cNvPr id="4" name="矩形 3"/>
          <p:cNvSpPr/>
          <p:nvPr/>
        </p:nvSpPr>
        <p:spPr>
          <a:xfrm>
            <a:off x="5194640" y="4329717"/>
            <a:ext cx="4467520" cy="2031325"/>
          </a:xfrm>
          <a:prstGeom prst="rect">
            <a:avLst/>
          </a:prstGeom>
          <a:ln>
            <a:solidFill>
              <a:srgbClr val="002060"/>
            </a:solidFill>
          </a:ln>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Husky </a:t>
            </a:r>
            <a:r>
              <a:rPr lang="en-US" altLang="zh-TW" sz="1400" b="1" dirty="0">
                <a:solidFill>
                  <a:srgbClr val="7F0055"/>
                </a:solidFill>
                <a:latin typeface="Courier New" panose="02070309020205020404" pitchFamily="49" charset="0"/>
              </a:rPr>
              <a:t>extends</a:t>
            </a:r>
            <a:r>
              <a:rPr lang="en-US" altLang="zh-TW" sz="1400" b="1" dirty="0">
                <a:solidFill>
                  <a:srgbClr val="000000"/>
                </a:solidFill>
                <a:latin typeface="Courier New" panose="02070309020205020404" pitchFamily="49" charset="0"/>
              </a:rPr>
              <a:t> Dog {</a:t>
            </a:r>
          </a:p>
          <a:p>
            <a:endParaRPr lang="zh-TW" altLang="en-US" sz="1400" dirty="0">
              <a:latin typeface="Courier New" panose="02070309020205020404" pitchFamily="49" charset="0"/>
            </a:endParaRPr>
          </a:p>
          <a:p>
            <a:r>
              <a:rPr lang="en-US" altLang="zh-TW" sz="1400" b="1" dirty="0">
                <a:solidFill>
                  <a:srgbClr val="7F0055"/>
                </a:solidFill>
                <a:latin typeface="Courier New" panose="02070309020205020404" pitchFamily="49" charset="0"/>
              </a:rPr>
              <a:t> </a:t>
            </a:r>
            <a:r>
              <a:rPr lang="en-US" altLang="zh-TW" sz="1400" b="1" dirty="0" smtClean="0">
                <a:solidFill>
                  <a:srgbClr val="7F0055"/>
                </a:solidFill>
                <a:latin typeface="Courier New" panose="02070309020205020404" pitchFamily="49" charset="0"/>
              </a:rPr>
              <a:t>  void</a:t>
            </a:r>
            <a:r>
              <a:rPr lang="en-US" altLang="zh-TW" sz="1400" b="1" dirty="0" smtClean="0">
                <a:solidFill>
                  <a:srgbClr val="000000"/>
                </a:solidFill>
                <a:latin typeface="Courier New" panose="02070309020205020404" pitchFamily="49" charset="0"/>
              </a:rPr>
              <a:t> </a:t>
            </a:r>
            <a:r>
              <a:rPr lang="en-US" altLang="zh-TW" sz="1400" b="1" dirty="0">
                <a:solidFill>
                  <a:srgbClr val="000000"/>
                </a:solidFill>
                <a:latin typeface="Courier New" panose="02070309020205020404" pitchFamily="49" charset="0"/>
              </a:rPr>
              <a:t>bark() {</a:t>
            </a: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"bow bow"</a:t>
            </a:r>
            <a:r>
              <a:rPr lang="en-US" altLang="zh-TW" sz="1400" b="1" i="1" dirty="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p>
          <a:p>
            <a:r>
              <a:rPr lang="en-US" altLang="zh-TW" sz="1400" b="1" dirty="0" smtClean="0">
                <a:solidFill>
                  <a:srgbClr val="7F0055"/>
                </a:solidFill>
                <a:latin typeface="Courier New" panose="02070309020205020404" pitchFamily="49" charset="0"/>
              </a:rPr>
              <a:t>   void</a:t>
            </a:r>
            <a:r>
              <a:rPr lang="en-US" altLang="zh-TW" sz="1400" b="1" dirty="0" smtClean="0">
                <a:solidFill>
                  <a:srgbClr val="000000"/>
                </a:solidFill>
                <a:latin typeface="Courier New" panose="02070309020205020404" pitchFamily="49" charset="0"/>
              </a:rPr>
              <a:t> </a:t>
            </a:r>
            <a:r>
              <a:rPr lang="en-US" altLang="zh-TW" sz="1400" b="1" dirty="0">
                <a:solidFill>
                  <a:srgbClr val="000000"/>
                </a:solidFill>
                <a:latin typeface="Courier New" panose="02070309020205020404" pitchFamily="49" charset="0"/>
              </a:rPr>
              <a:t>bite() {</a:t>
            </a: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"bite"</a:t>
            </a:r>
            <a:r>
              <a:rPr lang="en-US" altLang="zh-TW" sz="1400" b="1" i="1" dirty="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r>
              <a:rPr lang="en-US" altLang="zh-TW" sz="1400" dirty="0" smtClean="0">
                <a:solidFill>
                  <a:srgbClr val="000000"/>
                </a:solidFill>
                <a:latin typeface="Courier New" panose="02070309020205020404" pitchFamily="49" charset="0"/>
              </a:rPr>
              <a:t>}</a:t>
            </a:r>
            <a:endParaRPr lang="zh-TW" altLang="en-US" sz="1400" dirty="0"/>
          </a:p>
        </p:txBody>
      </p:sp>
      <p:sp>
        <p:nvSpPr>
          <p:cNvPr id="5" name="矩形 4"/>
          <p:cNvSpPr/>
          <p:nvPr/>
        </p:nvSpPr>
        <p:spPr>
          <a:xfrm>
            <a:off x="735840" y="4329716"/>
            <a:ext cx="4467520" cy="2031325"/>
          </a:xfrm>
          <a:prstGeom prst="rect">
            <a:avLst/>
          </a:prstGeom>
          <a:ln>
            <a:solidFill>
              <a:srgbClr val="002060"/>
            </a:solidFill>
          </a:ln>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Chihuahua </a:t>
            </a:r>
            <a:r>
              <a:rPr lang="en-US" altLang="zh-TW" sz="1400" b="1" dirty="0">
                <a:solidFill>
                  <a:srgbClr val="7F0055"/>
                </a:solidFill>
                <a:latin typeface="Courier New" panose="02070309020205020404" pitchFamily="49" charset="0"/>
              </a:rPr>
              <a:t>extends</a:t>
            </a:r>
            <a:r>
              <a:rPr lang="en-US" altLang="zh-TW" sz="1400" b="1" dirty="0">
                <a:solidFill>
                  <a:srgbClr val="000000"/>
                </a:solidFill>
                <a:latin typeface="Courier New" panose="02070309020205020404" pitchFamily="49" charset="0"/>
              </a:rPr>
              <a:t> Dog {</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void</a:t>
            </a:r>
            <a:r>
              <a:rPr lang="en-US" altLang="zh-TW" sz="1400" b="1" dirty="0" smtClean="0">
                <a:solidFill>
                  <a:srgbClr val="000000"/>
                </a:solidFill>
                <a:latin typeface="Courier New" panose="02070309020205020404" pitchFamily="49" charset="0"/>
              </a:rPr>
              <a:t> </a:t>
            </a:r>
            <a:r>
              <a:rPr lang="en-US" altLang="zh-TW" sz="1400" b="1" dirty="0">
                <a:solidFill>
                  <a:srgbClr val="000000"/>
                </a:solidFill>
                <a:latin typeface="Courier New" panose="02070309020205020404" pitchFamily="49" charset="0"/>
              </a:rPr>
              <a:t>bark() {</a:t>
            </a: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"wow wow"</a:t>
            </a:r>
            <a:r>
              <a:rPr lang="en-US" altLang="zh-TW" sz="1400" b="1" i="1" dirty="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p>
          <a:p>
            <a:r>
              <a:rPr lang="en-US" altLang="zh-TW" sz="1400" b="1" dirty="0" smtClean="0">
                <a:solidFill>
                  <a:srgbClr val="7F0055"/>
                </a:solidFill>
                <a:latin typeface="Courier New" panose="02070309020205020404" pitchFamily="49" charset="0"/>
              </a:rPr>
              <a:t>   void</a:t>
            </a:r>
            <a:r>
              <a:rPr lang="en-US" altLang="zh-TW" sz="1400" b="1" dirty="0" smtClean="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makeCute</a:t>
            </a:r>
            <a:r>
              <a:rPr lang="en-US" altLang="zh-TW" sz="1400" b="1" dirty="0">
                <a:solidFill>
                  <a:srgbClr val="000000"/>
                </a:solidFill>
                <a:latin typeface="Courier New" panose="02070309020205020404" pitchFamily="49" charset="0"/>
              </a:rPr>
              <a:t>() {</a:t>
            </a: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"be cute"</a:t>
            </a:r>
            <a:r>
              <a:rPr lang="en-US" altLang="zh-TW" sz="1400" b="1" i="1" dirty="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r>
              <a:rPr lang="en-US" altLang="zh-TW" sz="1400" dirty="0" smtClean="0">
                <a:solidFill>
                  <a:srgbClr val="000000"/>
                </a:solidFill>
                <a:latin typeface="Courier New" panose="02070309020205020404" pitchFamily="49" charset="0"/>
              </a:rPr>
              <a:t>}</a:t>
            </a:r>
            <a:endParaRPr lang="en-US" altLang="zh-TW" sz="1400" dirty="0">
              <a:solidFill>
                <a:srgbClr val="000000"/>
              </a:solidFill>
              <a:latin typeface="Courier New" panose="02070309020205020404" pitchFamily="49" charset="0"/>
            </a:endParaRPr>
          </a:p>
        </p:txBody>
      </p:sp>
      <p:sp>
        <p:nvSpPr>
          <p:cNvPr id="6" name="矩形 5"/>
          <p:cNvSpPr/>
          <p:nvPr/>
        </p:nvSpPr>
        <p:spPr>
          <a:xfrm>
            <a:off x="735840" y="1583480"/>
            <a:ext cx="3748184" cy="2092881"/>
          </a:xfrm>
          <a:prstGeom prst="rect">
            <a:avLst/>
          </a:prstGeom>
        </p:spPr>
        <p:txBody>
          <a:bodyPr wrap="square">
            <a:spAutoFit/>
          </a:bodyPr>
          <a:lstStyle/>
          <a:p>
            <a:r>
              <a:rPr lang="en-US" altLang="zh-TW" sz="1600" dirty="0">
                <a:solidFill>
                  <a:srgbClr val="000000"/>
                </a:solidFill>
                <a:latin typeface="Courier New" panose="02070309020205020404" pitchFamily="49" charset="0"/>
              </a:rPr>
              <a:t>Dog </a:t>
            </a:r>
            <a:r>
              <a:rPr lang="en-US" altLang="zh-TW" sz="1600" dirty="0" err="1">
                <a:solidFill>
                  <a:srgbClr val="6A3E3E"/>
                </a:solidFill>
                <a:latin typeface="Courier New" panose="02070309020205020404" pitchFamily="49" charset="0"/>
              </a:rPr>
              <a:t>laiFu</a:t>
            </a:r>
            <a:r>
              <a:rPr lang="en-US" altLang="zh-TW" sz="1600" dirty="0">
                <a:solidFill>
                  <a:srgbClr val="000000"/>
                </a:solidFill>
                <a:latin typeface="Courier New" panose="02070309020205020404" pitchFamily="49" charset="0"/>
              </a:rPr>
              <a:t> = </a:t>
            </a:r>
            <a:r>
              <a:rPr lang="en-US" altLang="zh-TW" sz="1600" b="1" dirty="0">
                <a:solidFill>
                  <a:srgbClr val="7F0055"/>
                </a:solidFill>
                <a:latin typeface="Courier New" panose="02070309020205020404" pitchFamily="49" charset="0"/>
              </a:rPr>
              <a:t>new</a:t>
            </a:r>
            <a:r>
              <a:rPr lang="en-US" altLang="zh-TW" sz="1600" b="1" dirty="0">
                <a:solidFill>
                  <a:srgbClr val="000000"/>
                </a:solidFill>
                <a:latin typeface="Courier New" panose="02070309020205020404" pitchFamily="49" charset="0"/>
              </a:rPr>
              <a:t> Husky();</a:t>
            </a:r>
          </a:p>
          <a:p>
            <a:r>
              <a:rPr lang="en-US" altLang="zh-TW" sz="1600" dirty="0">
                <a:solidFill>
                  <a:srgbClr val="000000"/>
                </a:solidFill>
                <a:latin typeface="Courier New" panose="02070309020205020404" pitchFamily="49" charset="0"/>
              </a:rPr>
              <a:t>Dog </a:t>
            </a:r>
            <a:r>
              <a:rPr lang="en-US" altLang="zh-TW" sz="1600" dirty="0" err="1">
                <a:solidFill>
                  <a:srgbClr val="6A3E3E"/>
                </a:solidFill>
                <a:latin typeface="Courier New" panose="02070309020205020404" pitchFamily="49" charset="0"/>
              </a:rPr>
              <a:t>laiOne</a:t>
            </a:r>
            <a:r>
              <a:rPr lang="en-US" altLang="zh-TW" sz="1600" dirty="0">
                <a:solidFill>
                  <a:srgbClr val="000000"/>
                </a:solidFill>
                <a:latin typeface="Courier New" panose="02070309020205020404" pitchFamily="49" charset="0"/>
              </a:rPr>
              <a:t> = </a:t>
            </a:r>
            <a:r>
              <a:rPr lang="en-US" altLang="zh-TW" sz="1600" b="1" dirty="0">
                <a:solidFill>
                  <a:srgbClr val="7F0055"/>
                </a:solidFill>
                <a:latin typeface="Courier New" panose="02070309020205020404" pitchFamily="49" charset="0"/>
              </a:rPr>
              <a:t>new</a:t>
            </a:r>
            <a:r>
              <a:rPr lang="en-US" altLang="zh-TW" sz="1600" b="1" dirty="0">
                <a:solidFill>
                  <a:srgbClr val="000000"/>
                </a:solidFill>
                <a:latin typeface="Courier New" panose="02070309020205020404" pitchFamily="49" charset="0"/>
              </a:rPr>
              <a:t> Chihuahua</a:t>
            </a:r>
            <a:r>
              <a:rPr lang="en-US" altLang="zh-TW" sz="1600" b="1" dirty="0" smtClean="0">
                <a:solidFill>
                  <a:srgbClr val="000000"/>
                </a:solidFill>
                <a:latin typeface="Courier New" panose="02070309020205020404" pitchFamily="49" charset="0"/>
              </a:rPr>
              <a:t>();</a:t>
            </a:r>
          </a:p>
          <a:p>
            <a:endParaRPr lang="en-US" altLang="zh-TW" sz="1400" b="1" dirty="0">
              <a:solidFill>
                <a:srgbClr val="000000"/>
              </a:solidFill>
              <a:latin typeface="Courier New" panose="02070309020205020404" pitchFamily="49" charset="0"/>
            </a:endParaRPr>
          </a:p>
          <a:p>
            <a:endParaRPr lang="zh-TW" altLang="en-US" sz="1400" dirty="0">
              <a:latin typeface="Courier New" panose="02070309020205020404" pitchFamily="49" charset="0"/>
            </a:endParaRPr>
          </a:p>
          <a:p>
            <a:r>
              <a:rPr lang="en-US" altLang="zh-TW" sz="1400" dirty="0" err="1">
                <a:solidFill>
                  <a:srgbClr val="6A3E3E"/>
                </a:solidFill>
                <a:latin typeface="Courier New" panose="02070309020205020404" pitchFamily="49" charset="0"/>
              </a:rPr>
              <a:t>laiFu</a:t>
            </a:r>
            <a:r>
              <a:rPr lang="en-US" altLang="zh-TW" sz="1400" dirty="0" err="1">
                <a:solidFill>
                  <a:srgbClr val="000000"/>
                </a:solidFill>
                <a:latin typeface="Courier New" panose="02070309020205020404" pitchFamily="49" charset="0"/>
              </a:rPr>
              <a:t>.bark</a:t>
            </a:r>
            <a:r>
              <a:rPr lang="en-US" altLang="zh-TW" sz="1400" dirty="0">
                <a:solidFill>
                  <a:srgbClr val="000000"/>
                </a:solidFill>
                <a:latin typeface="Courier New" panose="02070309020205020404" pitchFamily="49" charset="0"/>
              </a:rPr>
              <a:t>();</a:t>
            </a:r>
          </a:p>
          <a:p>
            <a:r>
              <a:rPr lang="en-US" altLang="zh-TW" sz="1400" dirty="0" err="1">
                <a:solidFill>
                  <a:srgbClr val="6A3E3E"/>
                </a:solidFill>
                <a:latin typeface="Courier New" panose="02070309020205020404" pitchFamily="49" charset="0"/>
              </a:rPr>
              <a:t>laiOne</a:t>
            </a:r>
            <a:r>
              <a:rPr lang="en-US" altLang="zh-TW" sz="1400" dirty="0" err="1">
                <a:solidFill>
                  <a:srgbClr val="000000"/>
                </a:solidFill>
                <a:latin typeface="Courier New" panose="02070309020205020404" pitchFamily="49" charset="0"/>
              </a:rPr>
              <a:t>.bark</a:t>
            </a:r>
            <a:r>
              <a:rPr lang="en-US" altLang="zh-TW" sz="1400" dirty="0">
                <a:solidFill>
                  <a:srgbClr val="000000"/>
                </a:solidFill>
                <a:latin typeface="Courier New" panose="02070309020205020404" pitchFamily="49" charset="0"/>
              </a:rPr>
              <a:t>();</a:t>
            </a:r>
          </a:p>
          <a:p>
            <a:endParaRPr lang="zh-TW" altLang="en-US" sz="1400" dirty="0" smtClean="0">
              <a:latin typeface="Courier New" panose="02070309020205020404" pitchFamily="49" charset="0"/>
            </a:endParaRPr>
          </a:p>
          <a:p>
            <a:r>
              <a:rPr lang="en-US" altLang="zh-TW" sz="1400" dirty="0" err="1" smtClean="0">
                <a:solidFill>
                  <a:srgbClr val="6A3E3E"/>
                </a:solidFill>
                <a:latin typeface="Courier New" panose="02070309020205020404" pitchFamily="49" charset="0"/>
              </a:rPr>
              <a:t>laiFu</a:t>
            </a:r>
            <a:r>
              <a:rPr lang="en-US" altLang="zh-TW" sz="1400" dirty="0" err="1" smtClean="0">
                <a:solidFill>
                  <a:srgbClr val="000000"/>
                </a:solidFill>
                <a:latin typeface="Courier New" panose="02070309020205020404" pitchFamily="49" charset="0"/>
              </a:rPr>
              <a:t>.bite</a:t>
            </a:r>
            <a:r>
              <a:rPr lang="en-US" altLang="zh-TW" sz="1400" dirty="0" smtClean="0">
                <a:solidFill>
                  <a:srgbClr val="000000"/>
                </a:solidFill>
                <a:latin typeface="Courier New" panose="02070309020205020404" pitchFamily="49" charset="0"/>
              </a:rPr>
              <a:t>();</a:t>
            </a:r>
          </a:p>
          <a:p>
            <a:r>
              <a:rPr lang="en-US" altLang="zh-TW" sz="1400" dirty="0" err="1" smtClean="0">
                <a:solidFill>
                  <a:srgbClr val="6A3E3E"/>
                </a:solidFill>
                <a:latin typeface="Courier New" panose="02070309020205020404" pitchFamily="49" charset="0"/>
              </a:rPr>
              <a:t>laiOne</a:t>
            </a:r>
            <a:r>
              <a:rPr lang="en-US" altLang="zh-TW" sz="1400" dirty="0" err="1" smtClean="0">
                <a:solidFill>
                  <a:srgbClr val="000000"/>
                </a:solidFill>
                <a:latin typeface="Courier New" panose="02070309020205020404" pitchFamily="49" charset="0"/>
              </a:rPr>
              <a:t>.makeCute</a:t>
            </a:r>
            <a:r>
              <a:rPr lang="en-US" altLang="zh-TW" sz="1400" dirty="0">
                <a:solidFill>
                  <a:srgbClr val="000000"/>
                </a:solidFill>
                <a:latin typeface="Courier New" panose="02070309020205020404" pitchFamily="49" charset="0"/>
              </a:rPr>
              <a:t>();</a:t>
            </a:r>
            <a:endParaRPr lang="zh-TW" altLang="en-US" sz="1400" dirty="0"/>
          </a:p>
        </p:txBody>
      </p:sp>
      <p:sp>
        <p:nvSpPr>
          <p:cNvPr id="7" name="文字方塊 6"/>
          <p:cNvSpPr txBox="1"/>
          <p:nvPr/>
        </p:nvSpPr>
        <p:spPr>
          <a:xfrm>
            <a:off x="5194640" y="1500799"/>
            <a:ext cx="4345600" cy="738664"/>
          </a:xfrm>
          <a:prstGeom prst="rect">
            <a:avLst/>
          </a:prstGeom>
          <a:noFill/>
        </p:spPr>
        <p:txBody>
          <a:bodyPr wrap="square" rtlCol="0">
            <a:spAutoFit/>
          </a:bodyPr>
          <a:lstStyle/>
          <a:p>
            <a:r>
              <a:rPr lang="zh-TW" altLang="en-US" sz="1400" dirty="0" smtClean="0">
                <a:solidFill>
                  <a:srgbClr val="3F7F5F"/>
                </a:solidFill>
                <a:latin typeface="Courier New" panose="02070309020205020404" pitchFamily="49" charset="0"/>
              </a:rPr>
              <a:t>等號左邊是</a:t>
            </a:r>
            <a:r>
              <a:rPr lang="en-US" altLang="zh-TW" sz="1400" dirty="0" smtClean="0">
                <a:solidFill>
                  <a:srgbClr val="3F7F5F"/>
                </a:solidFill>
                <a:latin typeface="Courier New" panose="02070309020205020404" pitchFamily="49" charset="0"/>
              </a:rPr>
              <a:t>Java</a:t>
            </a:r>
            <a:r>
              <a:rPr lang="zh-TW" altLang="en-US" sz="1400" dirty="0" smtClean="0">
                <a:solidFill>
                  <a:srgbClr val="3F7F5F"/>
                </a:solidFill>
                <a:latin typeface="Courier New" panose="02070309020205020404" pitchFamily="49" charset="0"/>
              </a:rPr>
              <a:t>視為的物件類型</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右邊是實際上被操作的物件</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有哪些屬性跟方法是由視為的物件決定</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而實際的表現行為是看右邊的物件</a:t>
            </a:r>
            <a:endParaRPr lang="zh-TW" altLang="en-US" sz="1400" dirty="0">
              <a:solidFill>
                <a:srgbClr val="3F7F5F"/>
              </a:solidFill>
              <a:latin typeface="Courier New" panose="02070309020205020404" pitchFamily="49" charset="0"/>
            </a:endParaRPr>
          </a:p>
        </p:txBody>
      </p:sp>
    </p:spTree>
    <p:extLst>
      <p:ext uri="{BB962C8B-B14F-4D97-AF65-F5344CB8AC3E}">
        <p14:creationId xmlns:p14="http://schemas.microsoft.com/office/powerpoint/2010/main" val="4103510697"/>
      </p:ext>
    </p:extLst>
  </p:cSld>
  <p:clrMapOvr>
    <a:masterClrMapping/>
  </p:clrMapOvr>
  <p:transition spd="med">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332837"/>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Design decision: to own or to share</a:t>
            </a:r>
            <a:endParaRPr lang="zh-TW" altLang="en-US" sz="3600" dirty="0">
              <a:latin typeface="Calibri" panose="020F0502020204030204" pitchFamily="34" charset="0"/>
              <a:cs typeface="Calibri" panose="020F0502020204030204" pitchFamily="34" charset="0"/>
            </a:endParaRPr>
          </a:p>
        </p:txBody>
      </p:sp>
      <p:sp>
        <p:nvSpPr>
          <p:cNvPr id="10" name="文字方塊 9"/>
          <p:cNvSpPr txBox="1"/>
          <p:nvPr/>
        </p:nvSpPr>
        <p:spPr>
          <a:xfrm>
            <a:off x="823388" y="1645338"/>
            <a:ext cx="9041262" cy="4847481"/>
          </a:xfrm>
          <a:prstGeom prst="rect">
            <a:avLst/>
          </a:prstGeom>
          <a:noFill/>
        </p:spPr>
        <p:txBody>
          <a:bodyPr wrap="square" rtlCol="0">
            <a:spAutoFit/>
          </a:bodyPr>
          <a:lstStyle/>
          <a:p>
            <a:pPr>
              <a:lnSpc>
                <a:spcPct val="150000"/>
              </a:lnSpc>
            </a:pPr>
            <a:r>
              <a:rPr lang="en-US" altLang="zh-TW" dirty="0" smtClean="0">
                <a:latin typeface="Calibri" panose="020F0502020204030204" pitchFamily="34" charset="0"/>
                <a:cs typeface="Calibri" panose="020F0502020204030204" pitchFamily="34" charset="0"/>
              </a:rPr>
              <a:t>Non-static (instance) variables/methods (member) in an object belong to itself only. That is, </a:t>
            </a:r>
            <a:r>
              <a:rPr lang="en-US" altLang="zh-TW" dirty="0">
                <a:latin typeface="Calibri" panose="020F0502020204030204" pitchFamily="34" charset="0"/>
                <a:cs typeface="Calibri" panose="020F0502020204030204" pitchFamily="34" charset="0"/>
              </a:rPr>
              <a:t>instance member for each </a:t>
            </a:r>
            <a:r>
              <a:rPr lang="en-US" altLang="zh-TW" dirty="0" smtClean="0">
                <a:latin typeface="Calibri" panose="020F0502020204030204" pitchFamily="34" charset="0"/>
                <a:cs typeface="Calibri" panose="020F0502020204030204" pitchFamily="34" charset="0"/>
              </a:rPr>
              <a:t>object will be stored in different location in memory. </a:t>
            </a:r>
          </a:p>
          <a:p>
            <a:pPr>
              <a:lnSpc>
                <a:spcPct val="150000"/>
              </a:lnSpc>
            </a:pPr>
            <a:endParaRPr lang="en-US" altLang="zh-TW" sz="1400" dirty="0" smtClean="0">
              <a:latin typeface="Calibri" panose="020F0502020204030204" pitchFamily="34" charset="0"/>
              <a:cs typeface="Calibri" panose="020F0502020204030204" pitchFamily="34" charset="0"/>
            </a:endParaRPr>
          </a:p>
          <a:p>
            <a:pPr>
              <a:lnSpc>
                <a:spcPct val="150000"/>
              </a:lnSpc>
            </a:pPr>
            <a:endParaRPr lang="en-US" altLang="zh-TW" dirty="0">
              <a:latin typeface="Calibri" panose="020F0502020204030204" pitchFamily="34" charset="0"/>
              <a:cs typeface="Calibri" panose="020F0502020204030204" pitchFamily="34" charset="0"/>
            </a:endParaRPr>
          </a:p>
          <a:p>
            <a:pPr>
              <a:lnSpc>
                <a:spcPct val="150000"/>
              </a:lnSpc>
            </a:pPr>
            <a:r>
              <a:rPr lang="en-US" altLang="zh-TW" dirty="0" smtClean="0">
                <a:latin typeface="Calibri" panose="020F0502020204030204" pitchFamily="34" charset="0"/>
                <a:cs typeface="Calibri" panose="020F0502020204030204" pitchFamily="34" charset="0"/>
              </a:rPr>
              <a:t>Sometimes</a:t>
            </a:r>
            <a:r>
              <a:rPr lang="en-US" altLang="zh-TW" dirty="0">
                <a:latin typeface="Calibri" panose="020F0502020204030204" pitchFamily="34" charset="0"/>
                <a:cs typeface="Calibri" panose="020F0502020204030204" pitchFamily="34" charset="0"/>
              </a:rPr>
              <a:t>, you want to have member that are common to all </a:t>
            </a:r>
            <a:r>
              <a:rPr lang="en-US" altLang="zh-TW" dirty="0" smtClean="0">
                <a:latin typeface="Calibri" panose="020F0502020204030204" pitchFamily="34" charset="0"/>
                <a:cs typeface="Calibri" panose="020F0502020204030204" pitchFamily="34" charset="0"/>
              </a:rPr>
              <a:t>objects in the same class. </a:t>
            </a:r>
            <a:r>
              <a:rPr lang="en-US" altLang="zh-TW" dirty="0">
                <a:latin typeface="Calibri" panose="020F0502020204030204" pitchFamily="34" charset="0"/>
                <a:cs typeface="Calibri" panose="020F0502020204030204" pitchFamily="34" charset="0"/>
              </a:rPr>
              <a:t>This is accomplished with the static modifier. </a:t>
            </a:r>
            <a:r>
              <a:rPr lang="en-US" altLang="zh-TW" dirty="0" smtClean="0">
                <a:latin typeface="Calibri" panose="020F0502020204030204" pitchFamily="34" charset="0"/>
                <a:cs typeface="Calibri" panose="020F0502020204030204" pitchFamily="34" charset="0"/>
              </a:rPr>
              <a:t>Every </a:t>
            </a:r>
            <a:r>
              <a:rPr lang="en-US" altLang="zh-TW" dirty="0">
                <a:latin typeface="Calibri" panose="020F0502020204030204" pitchFamily="34" charset="0"/>
                <a:cs typeface="Calibri" panose="020F0502020204030204" pitchFamily="34" charset="0"/>
              </a:rPr>
              <a:t>instance of the class shares a </a:t>
            </a:r>
            <a:r>
              <a:rPr lang="en-US" altLang="zh-TW" dirty="0" smtClean="0">
                <a:latin typeface="Calibri" panose="020F0502020204030204" pitchFamily="34" charset="0"/>
                <a:cs typeface="Calibri" panose="020F0502020204030204" pitchFamily="34" charset="0"/>
              </a:rPr>
              <a:t>static (class) member, </a:t>
            </a:r>
            <a:r>
              <a:rPr lang="en-US" altLang="zh-TW" dirty="0">
                <a:latin typeface="Calibri" panose="020F0502020204030204" pitchFamily="34" charset="0"/>
                <a:cs typeface="Calibri" panose="020F0502020204030204" pitchFamily="34" charset="0"/>
              </a:rPr>
              <a:t>which is in one fixed location in memory</a:t>
            </a:r>
            <a:r>
              <a:rPr lang="en-US" altLang="zh-TW" dirty="0" smtClean="0">
                <a:latin typeface="Calibri" panose="020F0502020204030204" pitchFamily="34" charset="0"/>
                <a:cs typeface="Calibri" panose="020F0502020204030204" pitchFamily="34" charset="0"/>
              </a:rPr>
              <a:t>.</a:t>
            </a:r>
            <a:endParaRPr lang="en-US" altLang="zh-TW" dirty="0">
              <a:latin typeface="Calibri" panose="020F0502020204030204" pitchFamily="34" charset="0"/>
              <a:cs typeface="Calibri" panose="020F0502020204030204" pitchFamily="34" charset="0"/>
            </a:endParaRPr>
          </a:p>
        </p:txBody>
      </p:sp>
      <p:sp>
        <p:nvSpPr>
          <p:cNvPr id="3" name="文字方塊 2"/>
          <p:cNvSpPr txBox="1"/>
          <p:nvPr/>
        </p:nvSpPr>
        <p:spPr>
          <a:xfrm>
            <a:off x="0" y="1308123"/>
            <a:ext cx="953311" cy="369332"/>
          </a:xfrm>
          <a:prstGeom prst="rect">
            <a:avLst/>
          </a:prstGeom>
          <a:solidFill>
            <a:srgbClr val="002060"/>
          </a:solidFill>
        </p:spPr>
        <p:txBody>
          <a:bodyPr wrap="square" rtlCol="0">
            <a:spAutoFit/>
          </a:bodyPr>
          <a:lstStyle/>
          <a:p>
            <a:r>
              <a:rPr lang="en-US" altLang="zh-TW" sz="1800" dirty="0" smtClean="0">
                <a:solidFill>
                  <a:schemeClr val="bg1"/>
                </a:solidFill>
                <a:latin typeface="Buxton Sketch" panose="03080500000500000004" pitchFamily="66" charset="0"/>
              </a:rPr>
              <a:t>To own</a:t>
            </a:r>
            <a:endParaRPr lang="zh-TW" altLang="en-US" sz="1800" dirty="0">
              <a:solidFill>
                <a:schemeClr val="bg1"/>
              </a:solidFill>
              <a:latin typeface="Buxton Sketch" panose="03080500000500000004" pitchFamily="66" charset="0"/>
            </a:endParaRPr>
          </a:p>
        </p:txBody>
      </p:sp>
      <p:sp>
        <p:nvSpPr>
          <p:cNvPr id="5" name="文字方塊 4"/>
          <p:cNvSpPr txBox="1"/>
          <p:nvPr/>
        </p:nvSpPr>
        <p:spPr>
          <a:xfrm>
            <a:off x="428" y="3817767"/>
            <a:ext cx="952883" cy="369332"/>
          </a:xfrm>
          <a:prstGeom prst="rect">
            <a:avLst/>
          </a:prstGeom>
          <a:solidFill>
            <a:schemeClr val="accent2">
              <a:lumMod val="50000"/>
            </a:schemeClr>
          </a:solidFill>
        </p:spPr>
        <p:txBody>
          <a:bodyPr wrap="square" rtlCol="0">
            <a:spAutoFit/>
          </a:bodyPr>
          <a:lstStyle/>
          <a:p>
            <a:r>
              <a:rPr lang="en-US" altLang="zh-TW" sz="1800" dirty="0">
                <a:solidFill>
                  <a:schemeClr val="bg1"/>
                </a:solidFill>
                <a:latin typeface="Buxton Sketch" panose="03080500000500000004" pitchFamily="66" charset="0"/>
              </a:rPr>
              <a:t>To share</a:t>
            </a:r>
            <a:endParaRPr lang="zh-TW" altLang="en-US" sz="1800" dirty="0">
              <a:solidFill>
                <a:schemeClr val="bg1"/>
              </a:solidFill>
              <a:latin typeface="Buxton Sketch" panose="03080500000500000004" pitchFamily="66" charset="0"/>
            </a:endParaRPr>
          </a:p>
        </p:txBody>
      </p:sp>
    </p:spTree>
    <p:extLst>
      <p:ext uri="{BB962C8B-B14F-4D97-AF65-F5344CB8AC3E}">
        <p14:creationId xmlns:p14="http://schemas.microsoft.com/office/powerpoint/2010/main" val="3687709185"/>
      </p:ext>
    </p:extLst>
  </p:cSld>
  <p:clrMapOvr>
    <a:masterClrMapping/>
  </p:clrMapOvr>
  <p:transition spd="med">
    <p:zoom dir="in"/>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It’s all about size</a:t>
            </a:r>
            <a:endParaRPr lang="zh-TW" altLang="en-US" sz="3600" dirty="0">
              <a:latin typeface="Calibri" panose="020F0502020204030204" pitchFamily="34" charset="0"/>
              <a:cs typeface="Calibri" panose="020F0502020204030204" pitchFamily="34" charset="0"/>
            </a:endParaRPr>
          </a:p>
        </p:txBody>
      </p:sp>
      <p:sp>
        <p:nvSpPr>
          <p:cNvPr id="4" name="矩形 3"/>
          <p:cNvSpPr/>
          <p:nvPr/>
        </p:nvSpPr>
        <p:spPr>
          <a:xfrm>
            <a:off x="148911" y="1260068"/>
            <a:ext cx="9364766" cy="5078313"/>
          </a:xfrm>
          <a:prstGeom prst="rect">
            <a:avLst/>
          </a:prstGeom>
        </p:spPr>
        <p:txBody>
          <a:bodyPr wrap="square">
            <a:spAutoFit/>
          </a:bodyPr>
          <a:lstStyle/>
          <a:p>
            <a:pPr lvl="1">
              <a:lnSpc>
                <a:spcPct val="150000"/>
              </a:lnSpc>
            </a:pPr>
            <a:r>
              <a:rPr lang="en-US" altLang="zh-TW" dirty="0" smtClean="0">
                <a:latin typeface="Calibri" panose="020F0502020204030204" pitchFamily="34" charset="0"/>
                <a:cs typeface="Calibri" panose="020F0502020204030204" pitchFamily="34" charset="0"/>
              </a:rPr>
              <a:t>Let’s do the same test in </a:t>
            </a:r>
            <a:r>
              <a:rPr lang="en-US" altLang="zh-TW" dirty="0">
                <a:latin typeface="Calibri" panose="020F0502020204030204" pitchFamily="34" charset="0"/>
                <a:cs typeface="Calibri" panose="020F0502020204030204" pitchFamily="34" charset="0"/>
              </a:rPr>
              <a:t>primitive </a:t>
            </a:r>
            <a:r>
              <a:rPr lang="en-US" altLang="zh-TW" dirty="0" smtClean="0">
                <a:latin typeface="Calibri" panose="020F0502020204030204" pitchFamily="34" charset="0"/>
                <a:cs typeface="Calibri" panose="020F0502020204030204" pitchFamily="34" charset="0"/>
              </a:rPr>
              <a:t>value.</a:t>
            </a:r>
          </a:p>
          <a:p>
            <a:pPr lvl="1">
              <a:lnSpc>
                <a:spcPct val="150000"/>
              </a:lnSpc>
            </a:pPr>
            <a:r>
              <a:rPr lang="en-US" altLang="zh-TW" dirty="0" smtClean="0">
                <a:latin typeface="Calibri" panose="020F0502020204030204" pitchFamily="34" charset="0"/>
                <a:cs typeface="Calibri" panose="020F0502020204030204" pitchFamily="34" charset="0"/>
              </a:rPr>
              <a:t>We can do this in Java.</a:t>
            </a:r>
          </a:p>
          <a:p>
            <a:pPr lvl="1">
              <a:lnSpc>
                <a:spcPct val="150000"/>
              </a:lnSpc>
            </a:pPr>
            <a:endParaRPr lang="en-US" altLang="zh-TW" dirty="0">
              <a:latin typeface="Calibri" panose="020F0502020204030204" pitchFamily="34" charset="0"/>
              <a:cs typeface="Calibri" panose="020F0502020204030204" pitchFamily="34" charset="0"/>
            </a:endParaRPr>
          </a:p>
          <a:p>
            <a:pPr lvl="1">
              <a:lnSpc>
                <a:spcPct val="150000"/>
              </a:lnSpc>
            </a:pPr>
            <a:endParaRPr lang="en-US" altLang="zh-TW" dirty="0" smtClean="0">
              <a:latin typeface="Calibri" panose="020F0502020204030204" pitchFamily="34" charset="0"/>
              <a:cs typeface="Calibri" panose="020F0502020204030204" pitchFamily="34" charset="0"/>
            </a:endParaRPr>
          </a:p>
          <a:p>
            <a:pPr lvl="1">
              <a:lnSpc>
                <a:spcPct val="150000"/>
              </a:lnSpc>
            </a:pPr>
            <a:r>
              <a:rPr lang="en-US" altLang="zh-TW" dirty="0" smtClean="0">
                <a:latin typeface="Calibri" panose="020F0502020204030204" pitchFamily="34" charset="0"/>
                <a:cs typeface="Calibri" panose="020F0502020204030204" pitchFamily="34" charset="0"/>
              </a:rPr>
              <a:t>We can’t </a:t>
            </a:r>
            <a:r>
              <a:rPr lang="en-US" altLang="zh-TW" dirty="0">
                <a:latin typeface="Calibri" panose="020F0502020204030204" pitchFamily="34" charset="0"/>
                <a:cs typeface="Calibri" panose="020F0502020204030204" pitchFamily="34" charset="0"/>
              </a:rPr>
              <a:t>do this in Java</a:t>
            </a:r>
            <a:r>
              <a:rPr lang="en-US" altLang="zh-TW" dirty="0" smtClean="0">
                <a:latin typeface="Calibri" panose="020F0502020204030204" pitchFamily="34" charset="0"/>
                <a:cs typeface="Calibri" panose="020F0502020204030204" pitchFamily="34" charset="0"/>
              </a:rPr>
              <a:t>.</a:t>
            </a:r>
          </a:p>
          <a:p>
            <a:pPr lvl="1">
              <a:lnSpc>
                <a:spcPct val="150000"/>
              </a:lnSpc>
            </a:pPr>
            <a:endParaRPr lang="en-US" altLang="zh-TW" dirty="0">
              <a:latin typeface="Calibri" panose="020F0502020204030204" pitchFamily="34" charset="0"/>
              <a:cs typeface="Calibri" panose="020F0502020204030204" pitchFamily="34" charset="0"/>
            </a:endParaRPr>
          </a:p>
          <a:p>
            <a:pPr lvl="1">
              <a:lnSpc>
                <a:spcPct val="150000"/>
              </a:lnSpc>
            </a:pPr>
            <a:endParaRPr lang="en-US" altLang="zh-TW" dirty="0" smtClean="0">
              <a:latin typeface="Calibri" panose="020F0502020204030204" pitchFamily="34" charset="0"/>
              <a:cs typeface="Calibri" panose="020F0502020204030204" pitchFamily="34" charset="0"/>
            </a:endParaRPr>
          </a:p>
          <a:p>
            <a:pPr lvl="1">
              <a:lnSpc>
                <a:spcPct val="150000"/>
              </a:lnSpc>
            </a:pPr>
            <a:r>
              <a:rPr lang="en-US" altLang="zh-TW" dirty="0" smtClean="0">
                <a:latin typeface="Calibri" panose="020F0502020204030204" pitchFamily="34" charset="0"/>
                <a:cs typeface="Calibri" panose="020F0502020204030204" pitchFamily="34" charset="0"/>
              </a:rPr>
              <a:t>Large box can contain small one;</a:t>
            </a:r>
            <a:endParaRPr lang="en-US" altLang="zh-TW" dirty="0">
              <a:latin typeface="Calibri" panose="020F0502020204030204" pitchFamily="34" charset="0"/>
              <a:cs typeface="Calibri" panose="020F0502020204030204" pitchFamily="34" charset="0"/>
            </a:endParaRPr>
          </a:p>
          <a:p>
            <a:pPr lvl="1">
              <a:lnSpc>
                <a:spcPct val="150000"/>
              </a:lnSpc>
            </a:pPr>
            <a:r>
              <a:rPr lang="en-US" altLang="zh-TW" dirty="0" smtClean="0">
                <a:latin typeface="Calibri" panose="020F0502020204030204" pitchFamily="34" charset="0"/>
                <a:cs typeface="Calibri" panose="020F0502020204030204" pitchFamily="34" charset="0"/>
              </a:rPr>
              <a:t>But small box can’t contain large one.</a:t>
            </a:r>
            <a:endParaRPr lang="en-US" altLang="zh-TW" dirty="0">
              <a:latin typeface="Calibri" panose="020F0502020204030204" pitchFamily="34" charset="0"/>
              <a:cs typeface="Calibri" panose="020F0502020204030204" pitchFamily="34" charset="0"/>
            </a:endParaRPr>
          </a:p>
        </p:txBody>
      </p:sp>
      <p:sp>
        <p:nvSpPr>
          <p:cNvPr id="7" name="矩形 6"/>
          <p:cNvSpPr/>
          <p:nvPr/>
        </p:nvSpPr>
        <p:spPr>
          <a:xfrm>
            <a:off x="982979" y="2532696"/>
            <a:ext cx="4953000" cy="523220"/>
          </a:xfrm>
          <a:prstGeom prst="rect">
            <a:avLst/>
          </a:prstGeom>
        </p:spPr>
        <p:txBody>
          <a:bodyPr>
            <a:spAutoFit/>
          </a:bodyPr>
          <a:lstStyle/>
          <a:p>
            <a:r>
              <a:rPr lang="en-US" altLang="zh-TW" sz="1400" b="1" dirty="0" err="1">
                <a:solidFill>
                  <a:srgbClr val="7F0055"/>
                </a:solidFill>
                <a:latin typeface="Courier New" panose="02070309020205020404" pitchFamily="49" charset="0"/>
              </a:rPr>
              <a:t>int</a:t>
            </a:r>
            <a:r>
              <a:rPr lang="en-US" altLang="zh-TW" sz="1400" b="1" dirty="0">
                <a:solidFill>
                  <a:srgbClr val="000000"/>
                </a:solidFill>
                <a:latin typeface="Courier New" panose="02070309020205020404" pitchFamily="49" charset="0"/>
              </a:rPr>
              <a:t> </a:t>
            </a:r>
            <a:r>
              <a:rPr lang="en-US" altLang="zh-TW" sz="1400" b="1" dirty="0" err="1">
                <a:solidFill>
                  <a:srgbClr val="6A3E3E"/>
                </a:solidFill>
                <a:latin typeface="Courier New" panose="02070309020205020404" pitchFamily="49" charset="0"/>
              </a:rPr>
              <a:t>i</a:t>
            </a:r>
            <a:r>
              <a:rPr lang="en-US" altLang="zh-TW" sz="1400" b="1" dirty="0">
                <a:solidFill>
                  <a:srgbClr val="000000"/>
                </a:solidFill>
                <a:latin typeface="Courier New" panose="02070309020205020404" pitchFamily="49" charset="0"/>
              </a:rPr>
              <a:t> = 3;</a:t>
            </a:r>
          </a:p>
          <a:p>
            <a:r>
              <a:rPr lang="en-US" altLang="zh-TW" sz="1400" b="1" dirty="0">
                <a:solidFill>
                  <a:srgbClr val="7F0055"/>
                </a:solidFill>
                <a:latin typeface="Courier New" panose="02070309020205020404" pitchFamily="49" charset="0"/>
              </a:rPr>
              <a:t>double</a:t>
            </a:r>
            <a:r>
              <a:rPr lang="en-US" altLang="zh-TW" sz="1400" b="1" dirty="0">
                <a:solidFill>
                  <a:srgbClr val="000000"/>
                </a:solidFill>
                <a:latin typeface="Courier New" panose="02070309020205020404" pitchFamily="49" charset="0"/>
              </a:rPr>
              <a:t> </a:t>
            </a:r>
            <a:r>
              <a:rPr lang="en-US" altLang="zh-TW" sz="1400" b="1" dirty="0">
                <a:solidFill>
                  <a:srgbClr val="6A3E3E"/>
                </a:solidFill>
                <a:latin typeface="Courier New" panose="02070309020205020404" pitchFamily="49" charset="0"/>
              </a:rPr>
              <a:t>j</a:t>
            </a:r>
            <a:r>
              <a:rPr lang="en-US" altLang="zh-TW" sz="1400" b="1" dirty="0">
                <a:solidFill>
                  <a:srgbClr val="000000"/>
                </a:solidFill>
                <a:latin typeface="Courier New" panose="02070309020205020404" pitchFamily="49" charset="0"/>
              </a:rPr>
              <a:t> = </a:t>
            </a:r>
            <a:r>
              <a:rPr lang="en-US" altLang="zh-TW" sz="1400" b="1" dirty="0" err="1">
                <a:solidFill>
                  <a:srgbClr val="6A3E3E"/>
                </a:solidFill>
                <a:latin typeface="Courier New" panose="02070309020205020404" pitchFamily="49" charset="0"/>
              </a:rPr>
              <a:t>i</a:t>
            </a:r>
            <a:r>
              <a:rPr lang="en-US" altLang="zh-TW" sz="1400" b="1" dirty="0">
                <a:solidFill>
                  <a:srgbClr val="000000"/>
                </a:solidFill>
                <a:latin typeface="Courier New" panose="02070309020205020404" pitchFamily="49" charset="0"/>
              </a:rPr>
              <a:t>;</a:t>
            </a:r>
          </a:p>
        </p:txBody>
      </p:sp>
      <p:sp>
        <p:nvSpPr>
          <p:cNvPr id="8" name="矩形 7"/>
          <p:cNvSpPr/>
          <p:nvPr/>
        </p:nvSpPr>
        <p:spPr>
          <a:xfrm>
            <a:off x="1063995" y="4152441"/>
            <a:ext cx="4953000" cy="584775"/>
          </a:xfrm>
          <a:prstGeom prst="rect">
            <a:avLst/>
          </a:prstGeom>
        </p:spPr>
        <p:txBody>
          <a:bodyPr>
            <a:spAutoFit/>
          </a:bodyPr>
          <a:lstStyle/>
          <a:p>
            <a:r>
              <a:rPr lang="en-US" altLang="zh-TW" sz="1600" b="1" dirty="0">
                <a:solidFill>
                  <a:srgbClr val="7F0055"/>
                </a:solidFill>
                <a:latin typeface="Courier New" panose="02070309020205020404" pitchFamily="49" charset="0"/>
              </a:rPr>
              <a:t>double</a:t>
            </a:r>
            <a:r>
              <a:rPr lang="en-US" altLang="zh-TW" sz="1600" b="1" dirty="0">
                <a:solidFill>
                  <a:srgbClr val="000000"/>
                </a:solidFill>
                <a:latin typeface="Courier New" panose="02070309020205020404" pitchFamily="49" charset="0"/>
              </a:rPr>
              <a:t> </a:t>
            </a:r>
            <a:r>
              <a:rPr lang="en-US" altLang="zh-TW" sz="1600" b="1" dirty="0">
                <a:solidFill>
                  <a:srgbClr val="6A3E3E"/>
                </a:solidFill>
                <a:latin typeface="Courier New" panose="02070309020205020404" pitchFamily="49" charset="0"/>
              </a:rPr>
              <a:t>i2</a:t>
            </a:r>
            <a:r>
              <a:rPr lang="en-US" altLang="zh-TW" sz="1600" b="1" dirty="0">
                <a:solidFill>
                  <a:srgbClr val="000000"/>
                </a:solidFill>
                <a:latin typeface="Courier New" panose="02070309020205020404" pitchFamily="49" charset="0"/>
              </a:rPr>
              <a:t> = 3;</a:t>
            </a:r>
          </a:p>
          <a:p>
            <a:r>
              <a:rPr lang="en-US" altLang="zh-TW" sz="1600" b="1" dirty="0" err="1">
                <a:solidFill>
                  <a:srgbClr val="7F0055"/>
                </a:solidFill>
                <a:latin typeface="Courier New" panose="02070309020205020404" pitchFamily="49" charset="0"/>
              </a:rPr>
              <a:t>int</a:t>
            </a:r>
            <a:r>
              <a:rPr lang="en-US" altLang="zh-TW" sz="1600" b="1" dirty="0">
                <a:solidFill>
                  <a:srgbClr val="000000"/>
                </a:solidFill>
                <a:latin typeface="Courier New" panose="02070309020205020404" pitchFamily="49" charset="0"/>
              </a:rPr>
              <a:t> </a:t>
            </a:r>
            <a:r>
              <a:rPr lang="en-US" altLang="zh-TW" sz="1600" b="1" dirty="0">
                <a:solidFill>
                  <a:srgbClr val="6A3E3E"/>
                </a:solidFill>
                <a:latin typeface="Courier New" panose="02070309020205020404" pitchFamily="49" charset="0"/>
              </a:rPr>
              <a:t>j2</a:t>
            </a:r>
            <a:r>
              <a:rPr lang="en-US" altLang="zh-TW" sz="1600" b="1" dirty="0">
                <a:solidFill>
                  <a:srgbClr val="000000"/>
                </a:solidFill>
                <a:latin typeface="Courier New" panose="02070309020205020404" pitchFamily="49" charset="0"/>
              </a:rPr>
              <a:t> = </a:t>
            </a:r>
            <a:r>
              <a:rPr lang="en-US" altLang="zh-TW" sz="1600" b="1" dirty="0">
                <a:solidFill>
                  <a:srgbClr val="6A3E3E"/>
                </a:solidFill>
                <a:latin typeface="Courier New" panose="02070309020205020404" pitchFamily="49" charset="0"/>
              </a:rPr>
              <a:t>i2</a:t>
            </a:r>
            <a:r>
              <a:rPr lang="en-US" altLang="zh-TW" sz="1600" b="1" dirty="0">
                <a:solidFill>
                  <a:srgbClr val="000000"/>
                </a:solidFill>
                <a:latin typeface="Courier New" panose="02070309020205020404" pitchFamily="49" charset="0"/>
              </a:rPr>
              <a:t>;</a:t>
            </a: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026" y="2424583"/>
            <a:ext cx="3730672" cy="3489465"/>
          </a:xfrm>
          <a:prstGeom prst="rect">
            <a:avLst/>
          </a:prstGeom>
        </p:spPr>
      </p:pic>
      <p:sp>
        <p:nvSpPr>
          <p:cNvPr id="12" name="文字方塊 11"/>
          <p:cNvSpPr txBox="1"/>
          <p:nvPr/>
        </p:nvSpPr>
        <p:spPr>
          <a:xfrm>
            <a:off x="3895175" y="2424583"/>
            <a:ext cx="2553102" cy="523220"/>
          </a:xfrm>
          <a:prstGeom prst="rect">
            <a:avLst/>
          </a:prstGeom>
          <a:noFill/>
        </p:spPr>
        <p:txBody>
          <a:bodyPr wrap="square" rtlCol="0">
            <a:spAutoFit/>
          </a:bodyPr>
          <a:lstStyle/>
          <a:p>
            <a:r>
              <a:rPr lang="en-US" altLang="zh-TW" sz="1400" dirty="0" err="1" smtClean="0">
                <a:solidFill>
                  <a:srgbClr val="3F7F5F"/>
                </a:solidFill>
                <a:latin typeface="Courier New" panose="02070309020205020404" pitchFamily="49" charset="0"/>
              </a:rPr>
              <a:t>int</a:t>
            </a:r>
            <a:r>
              <a:rPr lang="zh-TW" altLang="en-US" sz="1400" dirty="0" smtClean="0">
                <a:solidFill>
                  <a:srgbClr val="3F7F5F"/>
                </a:solidFill>
                <a:latin typeface="Courier New" panose="02070309020205020404" pitchFamily="49" charset="0"/>
              </a:rPr>
              <a:t>長度是</a:t>
            </a:r>
            <a:r>
              <a:rPr lang="en-US" altLang="zh-TW" sz="1400" dirty="0" smtClean="0">
                <a:solidFill>
                  <a:srgbClr val="3F7F5F"/>
                </a:solidFill>
                <a:latin typeface="Courier New" panose="02070309020205020404" pitchFamily="49" charset="0"/>
              </a:rPr>
              <a:t>32bit, double</a:t>
            </a:r>
            <a:r>
              <a:rPr lang="zh-TW" altLang="en-US" sz="1400" dirty="0" smtClean="0">
                <a:solidFill>
                  <a:srgbClr val="3F7F5F"/>
                </a:solidFill>
                <a:latin typeface="Courier New" panose="02070309020205020404" pitchFamily="49" charset="0"/>
              </a:rPr>
              <a:t>長度是</a:t>
            </a:r>
            <a:r>
              <a:rPr lang="en-US" altLang="zh-TW" sz="1400" dirty="0" smtClean="0">
                <a:solidFill>
                  <a:srgbClr val="3F7F5F"/>
                </a:solidFill>
                <a:latin typeface="Courier New" panose="02070309020205020404" pitchFamily="49" charset="0"/>
              </a:rPr>
              <a:t>64bit</a:t>
            </a:r>
            <a:endParaRPr lang="zh-TW" altLang="en-US" sz="1400" dirty="0">
              <a:solidFill>
                <a:srgbClr val="3F7F5F"/>
              </a:solidFill>
              <a:latin typeface="Courier New" panose="02070309020205020404" pitchFamily="49" charset="0"/>
            </a:endParaRPr>
          </a:p>
        </p:txBody>
      </p:sp>
    </p:spTree>
    <p:extLst>
      <p:ext uri="{BB962C8B-B14F-4D97-AF65-F5344CB8AC3E}">
        <p14:creationId xmlns:p14="http://schemas.microsoft.com/office/powerpoint/2010/main" val="3951035523"/>
      </p:ext>
    </p:extLst>
  </p:cSld>
  <p:clrMapOvr>
    <a:masterClrMapping/>
  </p:clrMapOvr>
  <p:transition spd="med">
    <p:zoom dir="in"/>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Data equivalent </a:t>
            </a:r>
            <a:endParaRPr lang="zh-TW" altLang="en-US" sz="3600" dirty="0">
              <a:latin typeface="Calibri" panose="020F0502020204030204" pitchFamily="34" charset="0"/>
              <a:cs typeface="Calibri" panose="020F0502020204030204" pitchFamily="34" charset="0"/>
            </a:endParaRPr>
          </a:p>
        </p:txBody>
      </p:sp>
      <p:sp>
        <p:nvSpPr>
          <p:cNvPr id="4" name="矩形 3"/>
          <p:cNvSpPr/>
          <p:nvPr/>
        </p:nvSpPr>
        <p:spPr>
          <a:xfrm>
            <a:off x="225111" y="1260068"/>
            <a:ext cx="9364766" cy="4524315"/>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In primitive </a:t>
            </a:r>
            <a:r>
              <a:rPr lang="en-US" altLang="zh-TW" dirty="0" smtClean="0">
                <a:latin typeface="Calibri" panose="020F0502020204030204" pitchFamily="34" charset="0"/>
                <a:cs typeface="Calibri" panose="020F0502020204030204" pitchFamily="34" charset="0"/>
              </a:rPr>
              <a:t>value, we can use operator: == to compare value of one variable to another.</a:t>
            </a:r>
            <a:endParaRPr lang="en-US" altLang="zh-TW" i="1" dirty="0" smtClean="0">
              <a:latin typeface="Calibri" panose="020F0502020204030204" pitchFamily="34" charset="0"/>
              <a:cs typeface="Calibri" panose="020F0502020204030204" pitchFamily="34" charset="0"/>
            </a:endParaRPr>
          </a:p>
          <a:p>
            <a:pPr marL="800100" lvl="1"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In object</a:t>
            </a:r>
            <a:r>
              <a:rPr lang="en-US" altLang="zh-TW" dirty="0">
                <a:latin typeface="Calibri" panose="020F0502020204030204" pitchFamily="34" charset="0"/>
                <a:cs typeface="Calibri" panose="020F0502020204030204" pitchFamily="34" charset="0"/>
              </a:rPr>
              <a:t>, we </a:t>
            </a:r>
            <a:r>
              <a:rPr lang="en-US" altLang="zh-TW" dirty="0" smtClean="0">
                <a:latin typeface="Calibri" panose="020F0502020204030204" pitchFamily="34" charset="0"/>
                <a:cs typeface="Calibri" panose="020F0502020204030204" pitchFamily="34" charset="0"/>
              </a:rPr>
              <a:t>can also </a:t>
            </a:r>
            <a:r>
              <a:rPr lang="en-US" altLang="zh-TW" dirty="0">
                <a:latin typeface="Calibri" panose="020F0502020204030204" pitchFamily="34" charset="0"/>
                <a:cs typeface="Calibri" panose="020F0502020204030204" pitchFamily="34" charset="0"/>
              </a:rPr>
              <a:t>use </a:t>
            </a:r>
            <a:r>
              <a:rPr lang="en-US" altLang="zh-TW" dirty="0" smtClean="0">
                <a:latin typeface="Calibri" panose="020F0502020204030204" pitchFamily="34" charset="0"/>
                <a:cs typeface="Calibri" panose="020F0502020204030204" pitchFamily="34" charset="0"/>
              </a:rPr>
              <a:t>operator: ==, it compares two object’s memory location. In Object (</a:t>
            </a:r>
            <a:r>
              <a:rPr lang="en-US" altLang="zh-TW" i="1" dirty="0" err="1" smtClean="0">
                <a:latin typeface="Calibri" panose="020F0502020204030204" pitchFamily="34" charset="0"/>
                <a:cs typeface="Calibri" panose="020F0502020204030204" pitchFamily="34" charset="0"/>
              </a:rPr>
              <a:t>java.lang.Object</a:t>
            </a:r>
            <a:r>
              <a:rPr lang="en-US" altLang="zh-TW" dirty="0" smtClean="0">
                <a:latin typeface="Calibri" panose="020F0502020204030204" pitchFamily="34" charset="0"/>
                <a:cs typeface="Calibri" panose="020F0502020204030204" pitchFamily="34" charset="0"/>
              </a:rPr>
              <a:t>), there is a method: </a:t>
            </a:r>
            <a:r>
              <a:rPr lang="en-US" altLang="zh-TW" i="1" dirty="0" smtClean="0">
                <a:latin typeface="Calibri" panose="020F0502020204030204" pitchFamily="34" charset="0"/>
                <a:cs typeface="Calibri" panose="020F0502020204030204" pitchFamily="34" charset="0"/>
              </a:rPr>
              <a:t>equals</a:t>
            </a:r>
            <a:r>
              <a:rPr lang="en-US" altLang="zh-TW" dirty="0" smtClean="0">
                <a:latin typeface="Calibri" panose="020F0502020204030204" pitchFamily="34" charset="0"/>
                <a:cs typeface="Calibri" panose="020F0502020204030204" pitchFamily="34" charset="0"/>
              </a:rPr>
              <a:t>, in default this methods do the same thing as ==. But you can overwrite this method to meet the comparison requirement </a:t>
            </a:r>
            <a:endParaRPr lang="en-US" altLang="zh-TW" i="1" dirty="0">
              <a:latin typeface="Calibri" panose="020F0502020204030204" pitchFamily="34" charset="0"/>
              <a:cs typeface="Calibri" panose="020F0502020204030204" pitchFamily="34" charset="0"/>
            </a:endParaRPr>
          </a:p>
          <a:p>
            <a:pPr marL="800100" lvl="1" indent="-342900">
              <a:lnSpc>
                <a:spcPct val="150000"/>
              </a:lnSpc>
              <a:buFont typeface="Arial" panose="020B0604020202020204" pitchFamily="34" charset="0"/>
              <a:buChar char="•"/>
            </a:pPr>
            <a:endParaRPr lang="en-US" altLang="zh-TW" dirty="0">
              <a:latin typeface="Calibri" panose="020F0502020204030204" pitchFamily="34" charset="0"/>
              <a:cs typeface="Calibri" panose="020F0502020204030204" pitchFamily="34" charset="0"/>
            </a:endParaRPr>
          </a:p>
          <a:p>
            <a:pPr marL="800100" lvl="1" indent="-342900">
              <a:lnSpc>
                <a:spcPct val="150000"/>
              </a:lnSpc>
              <a:buFont typeface="Arial" panose="020B0604020202020204" pitchFamily="34" charset="0"/>
              <a:buChar char="•"/>
            </a:pPr>
            <a:endParaRPr lang="zh-TW"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4507796"/>
      </p:ext>
    </p:extLst>
  </p:cSld>
  <p:clrMapOvr>
    <a:masterClrMapping/>
  </p:clrMapOvr>
  <p:transition spd="med">
    <p:zoom dir="in"/>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Array</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225111" y="1260068"/>
            <a:ext cx="9364766" cy="1200329"/>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Array is an object (</a:t>
            </a:r>
            <a:r>
              <a:rPr lang="en-US" altLang="zh-TW" i="1" dirty="0" err="1">
                <a:latin typeface="Calibri" panose="020F0502020204030204" pitchFamily="34" charset="0"/>
                <a:cs typeface="Calibri" panose="020F0502020204030204" pitchFamily="34" charset="0"/>
              </a:rPr>
              <a:t>java.util.Arrays</a:t>
            </a:r>
            <a:r>
              <a:rPr lang="en-US" altLang="zh-TW" dirty="0">
                <a:latin typeface="Calibri" panose="020F0502020204030204" pitchFamily="34" charset="0"/>
                <a:cs typeface="Calibri" panose="020F0502020204030204" pitchFamily="34" charset="0"/>
              </a:rPr>
              <a:t>), </a:t>
            </a:r>
            <a:r>
              <a:rPr lang="en-US" altLang="zh-TW" dirty="0" smtClean="0">
                <a:latin typeface="Calibri" panose="020F0502020204030204" pitchFamily="34" charset="0"/>
                <a:cs typeface="Calibri" panose="020F0502020204030204" pitchFamily="34" charset="0"/>
              </a:rPr>
              <a:t> it is a container with fixed length and with an order to set or get data.</a:t>
            </a:r>
            <a:endParaRPr lang="zh-TW" altLang="en-US" dirty="0">
              <a:latin typeface="Calibri" panose="020F0502020204030204" pitchFamily="34" charset="0"/>
              <a:cs typeface="Calibri" panose="020F0502020204030204" pitchFamily="34" charset="0"/>
            </a:endParaRPr>
          </a:p>
        </p:txBody>
      </p:sp>
      <p:sp>
        <p:nvSpPr>
          <p:cNvPr id="4" name="矩形 3"/>
          <p:cNvSpPr/>
          <p:nvPr/>
        </p:nvSpPr>
        <p:spPr>
          <a:xfrm>
            <a:off x="1146462" y="2460397"/>
            <a:ext cx="7845137" cy="4001095"/>
          </a:xfrm>
          <a:prstGeom prst="rect">
            <a:avLst/>
          </a:prstGeom>
        </p:spPr>
        <p:txBody>
          <a:bodyPr wrap="square">
            <a:spAutoFit/>
          </a:bodyPr>
          <a:lstStyle/>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ArrayTester</a:t>
            </a:r>
            <a:r>
              <a:rPr lang="en-US" altLang="zh-TW" sz="1400" b="1" dirty="0">
                <a:solidFill>
                  <a:srgbClr val="000000"/>
                </a:solidFill>
                <a:latin typeface="Courier New" panose="02070309020205020404" pitchFamily="49" charset="0"/>
              </a:rPr>
              <a:t> {</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public</a:t>
            </a:r>
            <a:r>
              <a:rPr lang="en-US" altLang="zh-TW" sz="1400" b="1" dirty="0" smtClean="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static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main(String[] </a:t>
            </a:r>
            <a:r>
              <a:rPr lang="en-US" altLang="zh-TW" sz="1400" b="1" dirty="0" err="1">
                <a:solidFill>
                  <a:srgbClr val="6A3E3E"/>
                </a:solidFill>
                <a:latin typeface="Courier New" panose="02070309020205020404" pitchFamily="49" charset="0"/>
              </a:rPr>
              <a:t>args</a:t>
            </a:r>
            <a:r>
              <a:rPr lang="en-US" altLang="zh-TW" sz="1400" b="1" dirty="0">
                <a:solidFill>
                  <a:srgbClr val="000000"/>
                </a:solidFill>
                <a:latin typeface="Courier New" panose="02070309020205020404" pitchFamily="49" charset="0"/>
              </a:rPr>
              <a:t>) {</a:t>
            </a:r>
          </a:p>
          <a:p>
            <a:endParaRPr lang="zh-TW" altLang="en-US" sz="1400" dirty="0">
              <a:latin typeface="Courier New" panose="02070309020205020404" pitchFamily="49" charset="0"/>
            </a:endParaRPr>
          </a:p>
          <a:p>
            <a:r>
              <a:rPr lang="en-US" altLang="zh-TW" sz="1400" dirty="0" smtClean="0">
                <a:solidFill>
                  <a:srgbClr val="3F7F5F"/>
                </a:solidFill>
                <a:latin typeface="Courier New" panose="02070309020205020404" pitchFamily="49" charset="0"/>
              </a:rPr>
              <a:t>      //</a:t>
            </a:r>
            <a:r>
              <a:rPr lang="zh-TW" altLang="en-US" sz="1400" dirty="0">
                <a:solidFill>
                  <a:srgbClr val="3F7F5F"/>
                </a:solidFill>
                <a:latin typeface="Courier New" panose="02070309020205020404" pitchFamily="49" charset="0"/>
              </a:rPr>
              <a:t>一定要先指定陣列長度</a:t>
            </a:r>
            <a:r>
              <a:rPr lang="en-US" altLang="zh-TW" sz="1400" dirty="0">
                <a:solidFill>
                  <a:srgbClr val="3F7F5F"/>
                </a:solidFill>
                <a:latin typeface="Courier New" panose="02070309020205020404" pitchFamily="49" charset="0"/>
              </a:rPr>
              <a:t>, </a:t>
            </a:r>
            <a:r>
              <a:rPr lang="zh-TW" altLang="en-US" sz="1400" dirty="0">
                <a:solidFill>
                  <a:srgbClr val="3F7F5F"/>
                </a:solidFill>
                <a:latin typeface="Courier New" panose="02070309020205020404" pitchFamily="49" charset="0"/>
              </a:rPr>
              <a:t>指定完後無法更改</a:t>
            </a:r>
          </a:p>
          <a:p>
            <a:r>
              <a:rPr lang="en-US" altLang="zh-TW" sz="1400" dirty="0" smtClean="0">
                <a:solidFill>
                  <a:srgbClr val="000000"/>
                </a:solidFill>
                <a:latin typeface="Courier New" panose="02070309020205020404" pitchFamily="49" charset="0"/>
              </a:rPr>
              <a:t>      Object</a:t>
            </a:r>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oArray</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Object[5];</a:t>
            </a:r>
          </a:p>
          <a:p>
            <a:r>
              <a:rPr lang="en-US" altLang="zh-TW" sz="1400" b="1" dirty="0" smtClean="0">
                <a:solidFill>
                  <a:srgbClr val="7F0055"/>
                </a:solidFill>
                <a:latin typeface="Courier New" panose="02070309020205020404" pitchFamily="49" charset="0"/>
              </a:rPr>
              <a:t>      </a:t>
            </a:r>
            <a:r>
              <a:rPr lang="en-US" altLang="zh-TW" sz="1400" b="1" dirty="0" err="1" smtClean="0">
                <a:solidFill>
                  <a:srgbClr val="7F0055"/>
                </a:solidFill>
                <a:latin typeface="Courier New" panose="02070309020205020404" pitchFamily="49" charset="0"/>
              </a:rPr>
              <a:t>int</a:t>
            </a:r>
            <a:r>
              <a:rPr lang="en-US" altLang="zh-TW" sz="1400" b="1" dirty="0">
                <a:solidFill>
                  <a:srgbClr val="000000"/>
                </a:solidFill>
                <a:latin typeface="Courier New" panose="02070309020205020404" pitchFamily="49" charset="0"/>
              </a:rPr>
              <a:t>[] </a:t>
            </a:r>
            <a:r>
              <a:rPr lang="en-US" altLang="zh-TW" sz="1400" b="1" dirty="0" err="1">
                <a:solidFill>
                  <a:srgbClr val="6A3E3E"/>
                </a:solidFill>
                <a:latin typeface="Courier New" panose="02070309020205020404" pitchFamily="49" charset="0"/>
              </a:rPr>
              <a:t>iArray</a:t>
            </a:r>
            <a:r>
              <a:rPr lang="en-US" altLang="zh-TW" sz="1400" b="1"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a:t>
            </a:r>
            <a:r>
              <a:rPr lang="en-US" altLang="zh-TW" sz="1400" b="1" dirty="0" err="1">
                <a:solidFill>
                  <a:srgbClr val="7F0055"/>
                </a:solidFill>
                <a:latin typeface="Courier New" panose="02070309020205020404" pitchFamily="49" charset="0"/>
              </a:rPr>
              <a:t>int</a:t>
            </a:r>
            <a:r>
              <a:rPr lang="en-US" altLang="zh-TW" sz="1400" b="1" dirty="0">
                <a:solidFill>
                  <a:srgbClr val="000000"/>
                </a:solidFill>
                <a:latin typeface="Courier New" panose="02070309020205020404" pitchFamily="49" charset="0"/>
              </a:rPr>
              <a:t>[5];</a:t>
            </a:r>
          </a:p>
          <a:p>
            <a:r>
              <a:rPr lang="en-US" altLang="zh-TW" sz="1400" b="1" dirty="0" smtClean="0">
                <a:solidFill>
                  <a:srgbClr val="7F0055"/>
                </a:solidFill>
                <a:latin typeface="Courier New" panose="02070309020205020404" pitchFamily="49" charset="0"/>
              </a:rPr>
              <a:t>      </a:t>
            </a:r>
            <a:r>
              <a:rPr lang="en-US" altLang="zh-TW" sz="1400" b="1" dirty="0" err="1" smtClean="0">
                <a:solidFill>
                  <a:srgbClr val="7F0055"/>
                </a:solidFill>
                <a:latin typeface="Courier New" panose="02070309020205020404" pitchFamily="49" charset="0"/>
              </a:rPr>
              <a:t>int</a:t>
            </a:r>
            <a:r>
              <a:rPr lang="en-US" altLang="zh-TW" sz="1400" b="1" dirty="0">
                <a:solidFill>
                  <a:srgbClr val="000000"/>
                </a:solidFill>
                <a:latin typeface="Courier New" panose="02070309020205020404" pitchFamily="49" charset="0"/>
              </a:rPr>
              <a:t>[][] </a:t>
            </a:r>
            <a:r>
              <a:rPr lang="en-US" altLang="zh-TW" sz="1400" b="1" dirty="0" err="1">
                <a:solidFill>
                  <a:srgbClr val="6A3E3E"/>
                </a:solidFill>
                <a:latin typeface="Courier New" panose="02070309020205020404" pitchFamily="49" charset="0"/>
              </a:rPr>
              <a:t>iArrayArray</a:t>
            </a:r>
            <a:r>
              <a:rPr lang="en-US" altLang="zh-TW" sz="1400" b="1"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a:t>
            </a:r>
            <a:r>
              <a:rPr lang="en-US" altLang="zh-TW" sz="1400" b="1" dirty="0" err="1">
                <a:solidFill>
                  <a:srgbClr val="7F0055"/>
                </a:solidFill>
                <a:latin typeface="Courier New" panose="02070309020205020404" pitchFamily="49" charset="0"/>
              </a:rPr>
              <a:t>int</a:t>
            </a:r>
            <a:r>
              <a:rPr lang="en-US" altLang="zh-TW" sz="1400" b="1" dirty="0">
                <a:solidFill>
                  <a:srgbClr val="000000"/>
                </a:solidFill>
                <a:latin typeface="Courier New" panose="02070309020205020404" pitchFamily="49" charset="0"/>
              </a:rPr>
              <a:t>[5][];</a:t>
            </a:r>
          </a:p>
          <a:p>
            <a:r>
              <a:rPr lang="en-US" altLang="zh-TW" sz="1400" b="1" dirty="0" smtClean="0">
                <a:solidFill>
                  <a:srgbClr val="7F0055"/>
                </a:solidFill>
                <a:latin typeface="Courier New" panose="02070309020205020404" pitchFamily="49" charset="0"/>
              </a:rPr>
              <a:t>      </a:t>
            </a:r>
            <a:r>
              <a:rPr lang="en-US" altLang="zh-TW" sz="1400" b="1" dirty="0" err="1" smtClean="0">
                <a:solidFill>
                  <a:srgbClr val="7F0055"/>
                </a:solidFill>
                <a:latin typeface="Courier New" panose="02070309020205020404" pitchFamily="49" charset="0"/>
              </a:rPr>
              <a:t>int</a:t>
            </a:r>
            <a:r>
              <a:rPr lang="en-US" altLang="zh-TW" sz="1400" b="1" dirty="0">
                <a:solidFill>
                  <a:srgbClr val="000000"/>
                </a:solidFill>
                <a:latin typeface="Courier New" panose="02070309020205020404" pitchFamily="49" charset="0"/>
              </a:rPr>
              <a:t>[][] </a:t>
            </a:r>
            <a:r>
              <a:rPr lang="en-US" altLang="zh-TW" sz="1400" b="1" dirty="0">
                <a:solidFill>
                  <a:srgbClr val="6A3E3E"/>
                </a:solidFill>
                <a:latin typeface="Courier New" panose="02070309020205020404" pitchFamily="49" charset="0"/>
              </a:rPr>
              <a:t>iArrayArray2</a:t>
            </a:r>
            <a:r>
              <a:rPr lang="en-US" altLang="zh-TW" sz="1400" b="1" dirty="0">
                <a:solidFill>
                  <a:srgbClr val="000000"/>
                </a:solidFill>
                <a:latin typeface="Courier New" panose="02070309020205020404" pitchFamily="49" charset="0"/>
              </a:rPr>
              <a:t> = {{1,2,3},{1},{1,2}};</a:t>
            </a:r>
          </a:p>
          <a:p>
            <a:endParaRPr lang="en-US" altLang="zh-TW" sz="1400" dirty="0" smtClean="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.println</a:t>
            </a:r>
            <a:r>
              <a:rPr lang="en-US" altLang="zh-TW" sz="1400" b="1" i="1" dirty="0" smtClean="0">
                <a:solidFill>
                  <a:srgbClr val="000000"/>
                </a:solidFill>
                <a:latin typeface="Courier New" panose="02070309020205020404" pitchFamily="49" charset="0"/>
              </a:rPr>
              <a:t>(</a:t>
            </a:r>
            <a:r>
              <a:rPr lang="en-US" altLang="zh-TW" sz="1400" b="1" i="1" dirty="0" err="1" smtClean="0">
                <a:solidFill>
                  <a:srgbClr val="6A3E3E"/>
                </a:solidFill>
                <a:latin typeface="Courier New" panose="02070309020205020404" pitchFamily="49" charset="0"/>
              </a:rPr>
              <a:t>oArray</a:t>
            </a:r>
            <a:r>
              <a:rPr lang="en-US" altLang="zh-TW" sz="1400" b="1" i="1" dirty="0" err="1" smtClean="0">
                <a:solidFill>
                  <a:srgbClr val="000000"/>
                </a:solidFill>
                <a:latin typeface="Courier New" panose="02070309020205020404" pitchFamily="49" charset="0"/>
              </a:rPr>
              <a:t>.</a:t>
            </a:r>
            <a:r>
              <a:rPr lang="en-US" altLang="zh-TW" sz="1400" b="1" i="1" dirty="0" err="1" smtClean="0">
                <a:solidFill>
                  <a:srgbClr val="0000C0"/>
                </a:solidFill>
                <a:latin typeface="Courier New" panose="02070309020205020404" pitchFamily="49" charset="0"/>
              </a:rPr>
              <a:t>length</a:t>
            </a:r>
            <a:r>
              <a:rPr lang="en-US" altLang="zh-TW" sz="1400" b="1" i="1" dirty="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.println</a:t>
            </a:r>
            <a:r>
              <a:rPr lang="en-US" altLang="zh-TW" sz="1400" b="1" i="1" dirty="0" smtClean="0">
                <a:solidFill>
                  <a:srgbClr val="000000"/>
                </a:solidFill>
                <a:latin typeface="Courier New" panose="02070309020205020404" pitchFamily="49" charset="0"/>
              </a:rPr>
              <a:t>(</a:t>
            </a:r>
            <a:r>
              <a:rPr lang="en-US" altLang="zh-TW" sz="1400" b="1" i="1" dirty="0" smtClean="0">
                <a:solidFill>
                  <a:srgbClr val="6A3E3E"/>
                </a:solidFill>
                <a:latin typeface="Courier New" panose="02070309020205020404" pitchFamily="49" charset="0"/>
              </a:rPr>
              <a:t>iArrayArray2</a:t>
            </a:r>
            <a:r>
              <a:rPr lang="en-US" altLang="zh-TW" sz="1400" b="1" i="1" dirty="0" smtClean="0">
                <a:solidFill>
                  <a:srgbClr val="000000"/>
                </a:solidFill>
                <a:latin typeface="Courier New" panose="02070309020205020404" pitchFamily="49" charset="0"/>
              </a:rPr>
              <a:t>[0</a:t>
            </a:r>
            <a:r>
              <a:rPr lang="en-US" altLang="zh-TW" sz="1400" b="1" i="1" dirty="0">
                <a:solidFill>
                  <a:srgbClr val="000000"/>
                </a:solidFill>
                <a:latin typeface="Courier New" panose="02070309020205020404" pitchFamily="49" charset="0"/>
              </a:rPr>
              <a:t>].</a:t>
            </a:r>
            <a:r>
              <a:rPr lang="en-US" altLang="zh-TW" sz="1400" b="1" i="1" dirty="0">
                <a:solidFill>
                  <a:srgbClr val="0000C0"/>
                </a:solidFill>
                <a:latin typeface="Courier New" panose="02070309020205020404" pitchFamily="49" charset="0"/>
              </a:rPr>
              <a:t>length</a:t>
            </a:r>
            <a:r>
              <a:rPr lang="en-US" altLang="zh-TW" sz="1400" b="1" i="1" dirty="0">
                <a:solidFill>
                  <a:srgbClr val="000000"/>
                </a:solidFill>
                <a:latin typeface="Courier New" panose="02070309020205020404" pitchFamily="49" charset="0"/>
              </a:rPr>
              <a:t>);</a:t>
            </a:r>
          </a:p>
          <a:p>
            <a:endParaRPr lang="zh-TW" altLang="en-US" sz="1400" dirty="0" smtClean="0">
              <a:latin typeface="Courier New" panose="02070309020205020404" pitchFamily="49" charset="0"/>
            </a:endParaRPr>
          </a:p>
          <a:p>
            <a:r>
              <a:rPr lang="en-US" altLang="zh-TW" sz="1400" dirty="0" smtClean="0">
                <a:solidFill>
                  <a:srgbClr val="6A3E3E"/>
                </a:solidFill>
                <a:latin typeface="Courier New" panose="02070309020205020404" pitchFamily="49" charset="0"/>
              </a:rPr>
              <a:t>      </a:t>
            </a:r>
            <a:r>
              <a:rPr lang="en-US" altLang="zh-TW" sz="1400" dirty="0" err="1" smtClean="0">
                <a:solidFill>
                  <a:srgbClr val="6A3E3E"/>
                </a:solidFill>
                <a:latin typeface="Courier New" panose="02070309020205020404" pitchFamily="49" charset="0"/>
              </a:rPr>
              <a:t>oArray</a:t>
            </a:r>
            <a:r>
              <a:rPr lang="en-US" altLang="zh-TW" sz="1400" dirty="0" smtClean="0">
                <a:solidFill>
                  <a:srgbClr val="000000"/>
                </a:solidFill>
                <a:latin typeface="Courier New" panose="02070309020205020404" pitchFamily="49" charset="0"/>
              </a:rPr>
              <a:t>[0</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Object();</a:t>
            </a:r>
          </a:p>
          <a:p>
            <a:r>
              <a:rPr lang="en-US" altLang="zh-TW" sz="1400" dirty="0" smtClean="0">
                <a:solidFill>
                  <a:srgbClr val="6A3E3E"/>
                </a:solidFill>
                <a:latin typeface="Courier New" panose="02070309020205020404" pitchFamily="49" charset="0"/>
              </a:rPr>
              <a:t>      </a:t>
            </a:r>
            <a:r>
              <a:rPr lang="en-US" altLang="zh-TW" sz="1400" dirty="0" err="1" smtClean="0">
                <a:solidFill>
                  <a:srgbClr val="6A3E3E"/>
                </a:solidFill>
                <a:latin typeface="Courier New" panose="02070309020205020404" pitchFamily="49" charset="0"/>
              </a:rPr>
              <a:t>oArray</a:t>
            </a:r>
            <a:r>
              <a:rPr lang="en-US" altLang="zh-TW" sz="1400" dirty="0" smtClean="0">
                <a:solidFill>
                  <a:srgbClr val="000000"/>
                </a:solidFill>
                <a:latin typeface="Courier New" panose="02070309020205020404" pitchFamily="49" charset="0"/>
              </a:rPr>
              <a:t>[1</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Object</a:t>
            </a:r>
            <a:r>
              <a:rPr lang="en-US" altLang="zh-TW" sz="1400" b="1" dirty="0" smtClean="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endParaRPr lang="zh-TW" altLang="en-US" sz="1400" dirty="0">
              <a:latin typeface="Courier New" panose="02070309020205020404" pitchFamily="49" charset="0"/>
            </a:endParaRPr>
          </a:p>
          <a:p>
            <a:r>
              <a:rPr lang="en-US" altLang="zh-TW" sz="1400" dirty="0">
                <a:solidFill>
                  <a:srgbClr val="000000"/>
                </a:solidFill>
                <a:latin typeface="Courier New" panose="02070309020205020404" pitchFamily="49" charset="0"/>
              </a:rPr>
              <a:t>}</a:t>
            </a:r>
            <a:endParaRPr lang="zh-TW" altLang="en-US" sz="2000" dirty="0"/>
          </a:p>
        </p:txBody>
      </p:sp>
    </p:spTree>
    <p:extLst>
      <p:ext uri="{BB962C8B-B14F-4D97-AF65-F5344CB8AC3E}">
        <p14:creationId xmlns:p14="http://schemas.microsoft.com/office/powerpoint/2010/main" val="3039722431"/>
      </p:ext>
    </p:extLst>
  </p:cSld>
  <p:clrMapOvr>
    <a:masterClrMapping/>
  </p:clrMapOvr>
  <p:transition spd="med">
    <p:zoom dir="in"/>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Collection - 1</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225111" y="1260068"/>
            <a:ext cx="9364766" cy="5632311"/>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altLang="zh-TW" i="1" dirty="0" err="1" smtClean="0">
                <a:latin typeface="Calibri" panose="020F0502020204030204" pitchFamily="34" charset="0"/>
                <a:cs typeface="Calibri" panose="020F0502020204030204" pitchFamily="34" charset="0"/>
              </a:rPr>
              <a:t>java.util.Collection</a:t>
            </a:r>
            <a:r>
              <a:rPr lang="en-US" altLang="zh-TW" dirty="0" smtClean="0">
                <a:latin typeface="Calibri" panose="020F0502020204030204" pitchFamily="34" charset="0"/>
                <a:cs typeface="Calibri" panose="020F0502020204030204" pitchFamily="34" charset="0"/>
              </a:rPr>
              <a:t> are top </a:t>
            </a:r>
            <a:r>
              <a:rPr lang="en-US" altLang="zh-TW" dirty="0" smtClean="0">
                <a:solidFill>
                  <a:schemeClr val="bg2">
                    <a:lumMod val="75000"/>
                  </a:schemeClr>
                </a:solidFill>
                <a:latin typeface="Calibri" panose="020F0502020204030204" pitchFamily="34" charset="0"/>
                <a:cs typeface="Calibri" panose="020F0502020204030204" pitchFamily="34" charset="0"/>
              </a:rPr>
              <a:t>interface</a:t>
            </a:r>
            <a:r>
              <a:rPr lang="en-US" altLang="zh-TW" dirty="0" smtClean="0">
                <a:latin typeface="Calibri" panose="020F0502020204030204" pitchFamily="34" charset="0"/>
                <a:cs typeface="Calibri" panose="020F0502020204030204" pitchFamily="34" charset="0"/>
              </a:rPr>
              <a:t> of Java collection class hierarchy tree </a:t>
            </a:r>
          </a:p>
          <a:p>
            <a:pPr marL="800100" lvl="1"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When a collection with ordered, it means order of data is by the order: insert time, position</a:t>
            </a:r>
          </a:p>
          <a:p>
            <a:pPr marL="800100" lvl="1" indent="-342900">
              <a:lnSpc>
                <a:spcPct val="150000"/>
              </a:lnSpc>
              <a:buFont typeface="Arial" panose="020B0604020202020204" pitchFamily="34" charset="0"/>
              <a:buChar char="•"/>
            </a:pPr>
            <a:r>
              <a:rPr lang="en-US" altLang="zh-TW" dirty="0">
                <a:latin typeface="Calibri" panose="020F0502020204030204" pitchFamily="34" charset="0"/>
                <a:cs typeface="Calibri" panose="020F0502020204030204" pitchFamily="34" charset="0"/>
              </a:rPr>
              <a:t>When a collection with </a:t>
            </a:r>
            <a:r>
              <a:rPr lang="en-US" altLang="zh-TW" dirty="0" smtClean="0">
                <a:latin typeface="Calibri" panose="020F0502020204030204" pitchFamily="34" charset="0"/>
                <a:cs typeface="Calibri" panose="020F0502020204030204" pitchFamily="34" charset="0"/>
              </a:rPr>
              <a:t>sorted, </a:t>
            </a:r>
            <a:r>
              <a:rPr lang="en-US" altLang="zh-TW" dirty="0">
                <a:latin typeface="Calibri" panose="020F0502020204030204" pitchFamily="34" charset="0"/>
                <a:cs typeface="Calibri" panose="020F0502020204030204" pitchFamily="34" charset="0"/>
              </a:rPr>
              <a:t>it means the </a:t>
            </a:r>
            <a:r>
              <a:rPr lang="en-US" altLang="zh-TW" dirty="0" smtClean="0">
                <a:latin typeface="Calibri" panose="020F0502020204030204" pitchFamily="34" charset="0"/>
                <a:cs typeface="Calibri" panose="020F0502020204030204" pitchFamily="34" charset="0"/>
              </a:rPr>
              <a:t>order of data is by </a:t>
            </a:r>
            <a:r>
              <a:rPr lang="en-US" altLang="zh-TW" dirty="0">
                <a:latin typeface="Calibri" panose="020F0502020204030204" pitchFamily="34" charset="0"/>
                <a:cs typeface="Calibri" panose="020F0502020204030204" pitchFamily="34" charset="0"/>
              </a:rPr>
              <a:t>a special </a:t>
            </a:r>
            <a:r>
              <a:rPr lang="en-US" altLang="zh-TW" dirty="0" smtClean="0">
                <a:latin typeface="Calibri" panose="020F0502020204030204" pitchFamily="34" charset="0"/>
                <a:cs typeface="Calibri" panose="020F0502020204030204" pitchFamily="34" charset="0"/>
              </a:rPr>
              <a:t>rule of property of data, ex: a container decide the order by object’s property: name or age.</a:t>
            </a:r>
          </a:p>
          <a:p>
            <a:pPr marL="800100" lvl="1" indent="-342900">
              <a:lnSpc>
                <a:spcPct val="150000"/>
              </a:lnSpc>
              <a:buFont typeface="Arial" panose="020B0604020202020204" pitchFamily="34" charset="0"/>
              <a:buChar char="•"/>
            </a:pPr>
            <a:r>
              <a:rPr lang="en-US" altLang="zh-TW" dirty="0" smtClean="0">
                <a:latin typeface="Calibri" panose="020F0502020204030204" pitchFamily="34" charset="0"/>
                <a:cs typeface="Calibri" panose="020F0502020204030204" pitchFamily="34" charset="0"/>
              </a:rPr>
              <a:t>A container can be “with ordered without sorted”, but can’t be “without ordered with sorted”.</a:t>
            </a:r>
            <a:endParaRPr lang="en-US" altLang="zh-TW" dirty="0">
              <a:latin typeface="Calibri" panose="020F0502020204030204" pitchFamily="34" charset="0"/>
              <a:cs typeface="Calibri" panose="020F0502020204030204" pitchFamily="34" charset="0"/>
            </a:endParaRPr>
          </a:p>
          <a:p>
            <a:pPr marL="800100" lvl="1" indent="-342900">
              <a:lnSpc>
                <a:spcPct val="150000"/>
              </a:lnSpc>
              <a:buFont typeface="Arial" panose="020B0604020202020204" pitchFamily="34" charset="0"/>
              <a:buChar char="•"/>
            </a:pPr>
            <a:endParaRPr lang="zh-TW"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8912239"/>
      </p:ext>
    </p:extLst>
  </p:cSld>
  <p:clrMapOvr>
    <a:masterClrMapping/>
  </p:clrMapOvr>
  <p:transition spd="med">
    <p:zoom dir="in"/>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solidFill>
                  <a:srgbClr val="000000"/>
                </a:solidFill>
                <a:latin typeface="Calibri" panose="020F0502020204030204" pitchFamily="34" charset="0"/>
                <a:cs typeface="Calibri" panose="020F0502020204030204" pitchFamily="34" charset="0"/>
              </a:rPr>
              <a:t>Collection - 2</a:t>
            </a:r>
            <a:endParaRPr lang="zh-TW" altLang="en-US" sz="3600" dirty="0">
              <a:solidFill>
                <a:srgbClr val="000000"/>
              </a:solidFill>
              <a:latin typeface="Calibri" panose="020F0502020204030204" pitchFamily="34" charset="0"/>
              <a:cs typeface="Calibri" panose="020F050202020403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827748468"/>
              </p:ext>
            </p:extLst>
          </p:nvPr>
        </p:nvGraphicFramePr>
        <p:xfrm>
          <a:off x="1100288" y="2510013"/>
          <a:ext cx="8017521" cy="1192446"/>
        </p:xfrm>
        <a:graphic>
          <a:graphicData uri="http://schemas.openxmlformats.org/drawingml/2006/table">
            <a:tbl>
              <a:tblPr firstRow="1" bandRow="1">
                <a:tableStyleId>{5C22544A-7EE6-4342-B048-85BDC9FD1C3A}</a:tableStyleId>
              </a:tblPr>
              <a:tblGrid>
                <a:gridCol w="2672507"/>
                <a:gridCol w="2672507"/>
                <a:gridCol w="2672507"/>
              </a:tblGrid>
              <a:tr h="596223">
                <a:tc>
                  <a:txBody>
                    <a:bodyPr/>
                    <a:lstStyle/>
                    <a:p>
                      <a:pPr algn="ctr"/>
                      <a:r>
                        <a:rPr lang="en-US" altLang="zh-TW" dirty="0" smtClean="0"/>
                        <a:t>List</a:t>
                      </a:r>
                      <a:endParaRPr lang="zh-TW" altLang="en-US" dirty="0"/>
                    </a:p>
                  </a:txBody>
                  <a:tcPr anchor="ctr"/>
                </a:tc>
                <a:tc>
                  <a:txBody>
                    <a:bodyPr/>
                    <a:lstStyle/>
                    <a:p>
                      <a:pPr algn="ctr"/>
                      <a:r>
                        <a:rPr lang="en-US" altLang="zh-TW" dirty="0" smtClean="0"/>
                        <a:t>Set</a:t>
                      </a:r>
                      <a:endParaRPr lang="zh-TW" altLang="en-US" dirty="0"/>
                    </a:p>
                  </a:txBody>
                  <a:tcPr anchor="ctr"/>
                </a:tc>
                <a:tc>
                  <a:txBody>
                    <a:bodyPr/>
                    <a:lstStyle/>
                    <a:p>
                      <a:pPr algn="ctr"/>
                      <a:r>
                        <a:rPr lang="en-US" altLang="zh-TW" dirty="0" smtClean="0"/>
                        <a:t>Map</a:t>
                      </a:r>
                      <a:endParaRPr lang="zh-TW" altLang="en-US" dirty="0"/>
                    </a:p>
                  </a:txBody>
                  <a:tcPr anchor="ctr"/>
                </a:tc>
              </a:tr>
              <a:tr h="596223">
                <a:tc>
                  <a:txBody>
                    <a:bodyPr/>
                    <a:lstStyle/>
                    <a:p>
                      <a:pPr algn="ctr"/>
                      <a:r>
                        <a:rPr lang="en-US" altLang="zh-TW" sz="1400" dirty="0" smtClean="0"/>
                        <a:t>contain</a:t>
                      </a:r>
                      <a:r>
                        <a:rPr lang="en-US" altLang="zh-TW" sz="1400" baseline="0" dirty="0" smtClean="0"/>
                        <a:t> a list of thing</a:t>
                      </a:r>
                      <a:endParaRPr lang="zh-TW" altLang="en-US" sz="1400" dirty="0"/>
                    </a:p>
                  </a:txBody>
                  <a:tcPr anchor="ctr"/>
                </a:tc>
                <a:tc>
                  <a:txBody>
                    <a:bodyPr/>
                    <a:lstStyle/>
                    <a:p>
                      <a:pPr algn="ctr"/>
                      <a:r>
                        <a:rPr lang="en-US" altLang="zh-TW" sz="1400" dirty="0" smtClean="0"/>
                        <a:t>contain unique things</a:t>
                      </a:r>
                      <a:endParaRPr lang="zh-TW" alt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contain things with unique</a:t>
                      </a:r>
                      <a:r>
                        <a:rPr lang="en-US" altLang="zh-TW" sz="1400" baseline="0" dirty="0" smtClean="0"/>
                        <a:t> ID</a:t>
                      </a:r>
                      <a:endParaRPr lang="zh-TW" altLang="en-US" sz="1400" dirty="0" smtClean="0"/>
                    </a:p>
                  </a:txBody>
                  <a:tcPr anchor="ctr"/>
                </a:tc>
              </a:tr>
            </a:tbl>
          </a:graphicData>
        </a:graphic>
      </p:graphicFrame>
      <p:sp>
        <p:nvSpPr>
          <p:cNvPr id="4" name="矩形 3"/>
          <p:cNvSpPr/>
          <p:nvPr/>
        </p:nvSpPr>
        <p:spPr>
          <a:xfrm>
            <a:off x="225111" y="1260068"/>
            <a:ext cx="9364766" cy="1200329"/>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altLang="zh-TW" dirty="0" smtClean="0">
                <a:solidFill>
                  <a:srgbClr val="000000"/>
                </a:solidFill>
                <a:latin typeface="Calibri" panose="020F0502020204030204" pitchFamily="34" charset="0"/>
                <a:cs typeface="Calibri" panose="020F0502020204030204" pitchFamily="34" charset="0"/>
              </a:rPr>
              <a:t>Main 3 </a:t>
            </a:r>
            <a:r>
              <a:rPr lang="en-US" altLang="zh-TW" dirty="0">
                <a:solidFill>
                  <a:srgbClr val="000000"/>
                </a:solidFill>
                <a:latin typeface="Calibri" panose="020F0502020204030204" pitchFamily="34" charset="0"/>
                <a:cs typeface="Calibri" panose="020F0502020204030204" pitchFamily="34" charset="0"/>
              </a:rPr>
              <a:t>java collection </a:t>
            </a:r>
            <a:r>
              <a:rPr lang="en-US" altLang="zh-TW" dirty="0" smtClean="0">
                <a:solidFill>
                  <a:srgbClr val="000000"/>
                </a:solidFill>
                <a:latin typeface="Calibri" panose="020F0502020204030204" pitchFamily="34" charset="0"/>
                <a:cs typeface="Calibri" panose="020F0502020204030204" pitchFamily="34" charset="0"/>
              </a:rPr>
              <a:t>type. Under this 3 type, there are many collection classes for you to use.</a:t>
            </a:r>
            <a:endParaRPr lang="en-US" altLang="zh-TW"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644497"/>
      </p:ext>
    </p:extLst>
  </p:cSld>
  <p:clrMapOvr>
    <a:masterClrMapping/>
  </p:clrMapOvr>
  <p:transition spd="med">
    <p:zoom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a:latin typeface="Calibri" panose="020F0502020204030204" pitchFamily="34" charset="0"/>
                <a:cs typeface="Calibri" panose="020F0502020204030204" pitchFamily="34" charset="0"/>
              </a:rPr>
              <a:t>Which Java collection to use?</a:t>
            </a:r>
            <a:endParaRPr lang="zh-TW" altLang="en-US" sz="3600" dirty="0">
              <a:latin typeface="Calibri" panose="020F0502020204030204" pitchFamily="34" charset="0"/>
              <a:cs typeface="Calibri" panose="020F0502020204030204" pitchFamily="34" charset="0"/>
            </a:endParaRPr>
          </a:p>
        </p:txBody>
      </p:sp>
      <p:sp>
        <p:nvSpPr>
          <p:cNvPr id="4" name="矩形 3"/>
          <p:cNvSpPr/>
          <p:nvPr/>
        </p:nvSpPr>
        <p:spPr>
          <a:xfrm>
            <a:off x="225111" y="1260068"/>
            <a:ext cx="9364766" cy="2954655"/>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altLang="zh-TW" sz="1800" b="1" dirty="0">
                <a:latin typeface="Calibri" panose="020F0502020204030204" pitchFamily="34" charset="0"/>
                <a:cs typeface="Calibri" panose="020F0502020204030204" pitchFamily="34" charset="0"/>
              </a:rPr>
              <a:t>Ordering:</a:t>
            </a:r>
            <a:r>
              <a:rPr lang="en-US" altLang="zh-TW" sz="1800" dirty="0">
                <a:latin typeface="Calibri" panose="020F0502020204030204" pitchFamily="34" charset="0"/>
                <a:cs typeface="Calibri" panose="020F0502020204030204" pitchFamily="34" charset="0"/>
              </a:rPr>
              <a:t> </a:t>
            </a:r>
            <a:r>
              <a:rPr lang="en-US" altLang="zh-TW" sz="1800" dirty="0" smtClean="0">
                <a:latin typeface="Calibri" panose="020F0502020204030204" pitchFamily="34" charset="0"/>
                <a:cs typeface="Calibri" panose="020F0502020204030204" pitchFamily="34" charset="0"/>
              </a:rPr>
              <a:t>Need or not need s</a:t>
            </a:r>
            <a:r>
              <a:rPr lang="en-US" altLang="zh-TW" sz="1600" dirty="0" smtClean="0">
                <a:latin typeface="Calibri" panose="020F0502020204030204" pitchFamily="34" charset="0"/>
                <a:cs typeface="Calibri" panose="020F0502020204030204" pitchFamily="34" charset="0"/>
              </a:rPr>
              <a:t>ome </a:t>
            </a:r>
            <a:r>
              <a:rPr lang="en-US" altLang="zh-TW" sz="1600" dirty="0">
                <a:latin typeface="Calibri" panose="020F0502020204030204" pitchFamily="34" charset="0"/>
                <a:cs typeface="Calibri" panose="020F0502020204030204" pitchFamily="34" charset="0"/>
              </a:rPr>
              <a:t>sort of ordering in the </a:t>
            </a:r>
            <a:r>
              <a:rPr lang="en-US" altLang="zh-TW" sz="1600" dirty="0" smtClean="0">
                <a:latin typeface="Calibri" panose="020F0502020204030204" pitchFamily="34" charset="0"/>
                <a:cs typeface="Calibri" panose="020F0502020204030204" pitchFamily="34" charset="0"/>
              </a:rPr>
              <a:t>elements. </a:t>
            </a:r>
            <a:endParaRPr lang="en-US" altLang="zh-TW" sz="1600" dirty="0">
              <a:latin typeface="Calibri" panose="020F0502020204030204" pitchFamily="34" charset="0"/>
              <a:cs typeface="Calibri" panose="020F0502020204030204" pitchFamily="34" charset="0"/>
            </a:endParaRPr>
          </a:p>
          <a:p>
            <a:pPr marL="800100" lvl="1" indent="-342900">
              <a:lnSpc>
                <a:spcPct val="150000"/>
              </a:lnSpc>
              <a:buFont typeface="Arial" panose="020B0604020202020204" pitchFamily="34" charset="0"/>
              <a:buChar char="•"/>
            </a:pPr>
            <a:r>
              <a:rPr lang="en-US" altLang="zh-TW" sz="1800" b="1" dirty="0">
                <a:latin typeface="Calibri" panose="020F0502020204030204" pitchFamily="34" charset="0"/>
                <a:cs typeface="Calibri" panose="020F0502020204030204" pitchFamily="34" charset="0"/>
              </a:rPr>
              <a:t>Duplicates:</a:t>
            </a:r>
            <a:r>
              <a:rPr lang="en-US" altLang="zh-TW" sz="1800" dirty="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May or may not want to allow duplicate elements in a collection.</a:t>
            </a:r>
          </a:p>
          <a:p>
            <a:pPr marL="800100" lvl="1" indent="-342900">
              <a:lnSpc>
                <a:spcPct val="150000"/>
              </a:lnSpc>
              <a:buFont typeface="Arial" panose="020B0604020202020204" pitchFamily="34" charset="0"/>
              <a:buChar char="•"/>
            </a:pPr>
            <a:r>
              <a:rPr lang="en-US" altLang="zh-TW" sz="1800" b="1" dirty="0">
                <a:latin typeface="Calibri" panose="020F0502020204030204" pitchFamily="34" charset="0"/>
                <a:cs typeface="Calibri" panose="020F0502020204030204" pitchFamily="34" charset="0"/>
              </a:rPr>
              <a:t>Thread safe: </a:t>
            </a:r>
            <a:r>
              <a:rPr lang="en-US" altLang="zh-TW" sz="1600" dirty="0">
                <a:latin typeface="Calibri" panose="020F0502020204030204" pitchFamily="34" charset="0"/>
                <a:cs typeface="Calibri" panose="020F0502020204030204" pitchFamily="34" charset="0"/>
              </a:rPr>
              <a:t>Ensure the safety of the elements in a collections in case there are multiple threads accessing it.</a:t>
            </a:r>
          </a:p>
          <a:p>
            <a:pPr marL="800100" lvl="1" indent="-342900">
              <a:lnSpc>
                <a:spcPct val="150000"/>
              </a:lnSpc>
              <a:buFont typeface="Arial" panose="020B0604020202020204" pitchFamily="34" charset="0"/>
              <a:buChar char="•"/>
            </a:pPr>
            <a:r>
              <a:rPr lang="en-US" altLang="zh-TW" sz="1800" b="1" dirty="0">
                <a:latin typeface="Calibri" panose="020F0502020204030204" pitchFamily="34" charset="0"/>
                <a:cs typeface="Calibri" panose="020F0502020204030204" pitchFamily="34" charset="0"/>
              </a:rPr>
              <a:t>Key-Value pair:</a:t>
            </a:r>
            <a:r>
              <a:rPr lang="en-US" altLang="zh-TW" sz="1800" dirty="0">
                <a:latin typeface="Calibri" panose="020F0502020204030204" pitchFamily="34" charset="0"/>
                <a:cs typeface="Calibri" panose="020F0502020204030204" pitchFamily="34" charset="0"/>
              </a:rPr>
              <a:t> </a:t>
            </a:r>
            <a:r>
              <a:rPr lang="en-US" altLang="zh-TW" sz="1600" dirty="0">
                <a:latin typeface="Calibri" panose="020F0502020204030204" pitchFamily="34" charset="0"/>
                <a:cs typeface="Calibri" panose="020F0502020204030204" pitchFamily="34" charset="0"/>
              </a:rPr>
              <a:t>Store in key-value pairs</a:t>
            </a:r>
            <a:r>
              <a:rPr lang="en-US" altLang="zh-TW" sz="1600" dirty="0" smtClean="0">
                <a:latin typeface="Calibri" panose="020F0502020204030204" pitchFamily="34" charset="0"/>
                <a:cs typeface="Calibri" panose="020F0502020204030204" pitchFamily="34" charset="0"/>
              </a:rPr>
              <a:t>.</a:t>
            </a:r>
          </a:p>
          <a:p>
            <a:pPr marL="800100" lvl="1" indent="-342900">
              <a:lnSpc>
                <a:spcPct val="150000"/>
              </a:lnSpc>
              <a:buFont typeface="Arial" panose="020B0604020202020204" pitchFamily="34" charset="0"/>
              <a:buChar char="•"/>
            </a:pPr>
            <a:r>
              <a:rPr lang="en-US" altLang="zh-TW" sz="1800" b="1" dirty="0">
                <a:latin typeface="Calibri" panose="020F0502020204030204" pitchFamily="34" charset="0"/>
                <a:cs typeface="Calibri" panose="020F0502020204030204" pitchFamily="34" charset="0"/>
              </a:rPr>
              <a:t>Random Access: </a:t>
            </a:r>
            <a:r>
              <a:rPr lang="en-US" altLang="zh-TW" sz="1600" dirty="0">
                <a:latin typeface="Calibri" panose="020F0502020204030204" pitchFamily="34" charset="0"/>
                <a:cs typeface="Calibri" panose="020F0502020204030204" pitchFamily="34" charset="0"/>
              </a:rPr>
              <a:t>Instant retrieval of an element</a:t>
            </a:r>
            <a:r>
              <a:rPr lang="en-US" altLang="zh-TW" sz="1600" dirty="0" smtClean="0">
                <a:latin typeface="Calibri" panose="020F0502020204030204" pitchFamily="34" charset="0"/>
                <a:cs typeface="Calibri" panose="020F0502020204030204" pitchFamily="34" charset="0"/>
              </a:rPr>
              <a:t>.</a:t>
            </a:r>
          </a:p>
          <a:p>
            <a:pPr marL="800100" lvl="1" indent="-342900">
              <a:lnSpc>
                <a:spcPct val="150000"/>
              </a:lnSpc>
              <a:buFont typeface="Arial" panose="020B0604020202020204" pitchFamily="34" charset="0"/>
              <a:buChar char="•"/>
            </a:pPr>
            <a:r>
              <a:rPr lang="en-US" altLang="zh-TW" sz="1800" b="1" dirty="0" smtClean="0">
                <a:latin typeface="Calibri" panose="020F0502020204030204" pitchFamily="34" charset="0"/>
                <a:cs typeface="Calibri" panose="020F0502020204030204" pitchFamily="34" charset="0"/>
              </a:rPr>
              <a:t>Use Case:</a:t>
            </a:r>
            <a:r>
              <a:rPr lang="en-US" altLang="zh-TW" sz="1600" dirty="0" smtClean="0">
                <a:latin typeface="Calibri" panose="020F0502020204030204" pitchFamily="34" charset="0"/>
                <a:cs typeface="Calibri" panose="020F0502020204030204" pitchFamily="34" charset="0"/>
              </a:rPr>
              <a:t> what’s most use case of this collection in your code. Mass retrieval or insert and delete?</a:t>
            </a:r>
            <a:endParaRPr lang="en-US" altLang="zh-TW" sz="1600" dirty="0">
              <a:latin typeface="Calibri" panose="020F0502020204030204" pitchFamily="34" charset="0"/>
              <a:cs typeface="Calibri" panose="020F0502020204030204" pitchFamily="34" charset="0"/>
            </a:endParaRPr>
          </a:p>
        </p:txBody>
      </p:sp>
      <p:sp>
        <p:nvSpPr>
          <p:cNvPr id="5" name="矩形 4"/>
          <p:cNvSpPr/>
          <p:nvPr/>
        </p:nvSpPr>
        <p:spPr>
          <a:xfrm>
            <a:off x="1014383" y="5933634"/>
            <a:ext cx="7786222" cy="307777"/>
          </a:xfrm>
          <a:prstGeom prst="rect">
            <a:avLst/>
          </a:prstGeom>
        </p:spPr>
        <p:txBody>
          <a:bodyPr wrap="square">
            <a:spAutoFit/>
          </a:bodyPr>
          <a:lstStyle/>
          <a:p>
            <a:r>
              <a:rPr lang="en-US" altLang="zh-TW" sz="1400" dirty="0">
                <a:solidFill>
                  <a:schemeClr val="bg2">
                    <a:lumMod val="75000"/>
                  </a:schemeClr>
                </a:solidFill>
              </a:rPr>
              <a:t>http://www.janeve.me/articles/which-java-collection-to-use</a:t>
            </a:r>
            <a:endParaRPr lang="zh-TW" altLang="en-US" sz="1400" dirty="0">
              <a:solidFill>
                <a:schemeClr val="bg2">
                  <a:lumMod val="75000"/>
                </a:schemeClr>
              </a:solidFill>
            </a:endParaRPr>
          </a:p>
        </p:txBody>
      </p:sp>
    </p:spTree>
    <p:extLst>
      <p:ext uri="{BB962C8B-B14F-4D97-AF65-F5344CB8AC3E}">
        <p14:creationId xmlns:p14="http://schemas.microsoft.com/office/powerpoint/2010/main" val="552541606"/>
      </p:ext>
    </p:extLst>
  </p:cSld>
  <p:clrMapOvr>
    <a:masterClrMapping/>
  </p:clrMapOvr>
  <p:transition spd="med">
    <p:zoom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圖片 1" descr="cid:image001.png@01D13E37.62034580"/>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4653808" y="1170623"/>
            <a:ext cx="4852797" cy="45140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361038" y="7430787"/>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文字方塊 3"/>
          <p:cNvSpPr txBox="1"/>
          <p:nvPr/>
        </p:nvSpPr>
        <p:spPr>
          <a:xfrm>
            <a:off x="576309" y="1170623"/>
            <a:ext cx="3869567" cy="3785652"/>
          </a:xfrm>
          <a:prstGeom prst="rect">
            <a:avLst/>
          </a:prstGeom>
          <a:noFill/>
        </p:spPr>
        <p:txBody>
          <a:bodyPr wrap="square" rtlCol="0">
            <a:spAutoFit/>
          </a:bodyPr>
          <a:lstStyle/>
          <a:p>
            <a:pPr marL="342900" indent="-342900" eaLnBrk="0" hangingPunct="0">
              <a:lnSpc>
                <a:spcPct val="150000"/>
              </a:lnSpc>
              <a:buFont typeface="Arial" panose="020B0604020202020204" pitchFamily="34" charset="0"/>
              <a:buChar char="•"/>
            </a:pPr>
            <a:r>
              <a:rPr lang="en-US" altLang="zh-TW" sz="2000" dirty="0">
                <a:solidFill>
                  <a:srgbClr val="000000"/>
                </a:solidFill>
                <a:latin typeface="Calibri" panose="020F0502020204030204" pitchFamily="34" charset="0"/>
                <a:cs typeface="Calibri" panose="020F0502020204030204" pitchFamily="34" charset="0"/>
              </a:rPr>
              <a:t>Eclipse </a:t>
            </a:r>
            <a:r>
              <a:rPr lang="en-US" altLang="zh-TW" sz="2000" dirty="0" smtClean="0">
                <a:solidFill>
                  <a:srgbClr val="000000"/>
                </a:solidFill>
                <a:latin typeface="Calibri" panose="020F0502020204030204" pitchFamily="34" charset="0"/>
                <a:cs typeface="Calibri" panose="020F0502020204030204" pitchFamily="34" charset="0"/>
              </a:rPr>
              <a:t>base IDE, ex: STS, console has max output limitation, so you sometimes might only see part of logs</a:t>
            </a:r>
            <a:endParaRPr lang="zh-TW" altLang="en-US" sz="2000" dirty="0">
              <a:solidFill>
                <a:srgbClr val="000000"/>
              </a:solidFill>
              <a:latin typeface="Calibri" panose="020F0502020204030204" pitchFamily="34" charset="0"/>
              <a:cs typeface="Calibri" panose="020F0502020204030204" pitchFamily="34" charset="0"/>
            </a:endParaRPr>
          </a:p>
          <a:p>
            <a:pPr marL="342900" indent="-342900" eaLnBrk="0" hangingPunct="0">
              <a:lnSpc>
                <a:spcPct val="150000"/>
              </a:lnSpc>
              <a:buFont typeface="Arial" panose="020B0604020202020204" pitchFamily="34" charset="0"/>
              <a:buChar char="•"/>
            </a:pPr>
            <a:r>
              <a:rPr lang="en-US" altLang="zh-TW" sz="2000" dirty="0" smtClean="0">
                <a:solidFill>
                  <a:srgbClr val="000000"/>
                </a:solidFill>
                <a:latin typeface="Calibri" panose="020F0502020204030204" pitchFamily="34" charset="0"/>
                <a:cs typeface="Calibri" panose="020F0502020204030204" pitchFamily="34" charset="0"/>
              </a:rPr>
              <a:t>In Windows </a:t>
            </a:r>
            <a:r>
              <a:rPr lang="en-US" altLang="zh-TW" sz="2000" dirty="0">
                <a:solidFill>
                  <a:srgbClr val="000000"/>
                </a:solidFill>
                <a:latin typeface="Calibri" panose="020F0502020204030204" pitchFamily="34" charset="0"/>
                <a:cs typeface="Calibri" panose="020F0502020204030204" pitchFamily="34" charset="0"/>
              </a:rPr>
              <a:t>-&gt; Preferences -&gt; Run/</a:t>
            </a:r>
            <a:r>
              <a:rPr lang="en-US" altLang="zh-TW" sz="2000" dirty="0" err="1">
                <a:solidFill>
                  <a:srgbClr val="000000"/>
                </a:solidFill>
                <a:latin typeface="Calibri" panose="020F0502020204030204" pitchFamily="34" charset="0"/>
                <a:cs typeface="Calibri" panose="020F0502020204030204" pitchFamily="34" charset="0"/>
              </a:rPr>
              <a:t>Dubug</a:t>
            </a:r>
            <a:r>
              <a:rPr lang="en-US" altLang="zh-TW" sz="2000" dirty="0">
                <a:solidFill>
                  <a:srgbClr val="000000"/>
                </a:solidFill>
                <a:latin typeface="Calibri" panose="020F0502020204030204" pitchFamily="34" charset="0"/>
                <a:cs typeface="Calibri" panose="020F0502020204030204" pitchFamily="34" charset="0"/>
              </a:rPr>
              <a:t> -&gt; </a:t>
            </a:r>
            <a:r>
              <a:rPr lang="en-US" altLang="zh-TW" sz="2000" dirty="0" smtClean="0">
                <a:solidFill>
                  <a:srgbClr val="000000"/>
                </a:solidFill>
                <a:latin typeface="Calibri" panose="020F0502020204030204" pitchFamily="34" charset="0"/>
                <a:cs typeface="Calibri" panose="020F0502020204030204" pitchFamily="34" charset="0"/>
              </a:rPr>
              <a:t>Console, it can adjust console max output size to large or unlimited</a:t>
            </a:r>
            <a:endParaRPr lang="zh-TW" altLang="en-US" sz="2000" dirty="0">
              <a:solidFill>
                <a:srgbClr val="000000"/>
              </a:solidFill>
              <a:latin typeface="Calibri" panose="020F0502020204030204" pitchFamily="34" charset="0"/>
              <a:cs typeface="Calibri" panose="020F0502020204030204" pitchFamily="34" charset="0"/>
            </a:endParaRPr>
          </a:p>
        </p:txBody>
      </p:sp>
      <p:sp>
        <p:nvSpPr>
          <p:cNvPr id="5" name="文字方塊 4"/>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IDE console</a:t>
            </a:r>
            <a:endParaRPr lang="zh-TW" altLang="en-US"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3753268"/>
      </p:ext>
    </p:extLst>
  </p:cSld>
  <p:clrMapOvr>
    <a:masterClrMapping/>
  </p:clrMapOvr>
  <p:transition spd="med">
    <p:zoom dir="in"/>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圖片 2"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895641" cy="589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04281" y="5898000"/>
            <a:ext cx="9364766" cy="589072"/>
          </a:xfrm>
          <a:prstGeom prst="rect">
            <a:avLst/>
          </a:prstGeom>
        </p:spPr>
        <p:txBody>
          <a:bodyPr wrap="square">
            <a:spAutoFit/>
          </a:bodyPr>
          <a:lstStyle/>
          <a:p>
            <a:pPr lvl="1">
              <a:lnSpc>
                <a:spcPct val="150000"/>
              </a:lnSpc>
            </a:pPr>
            <a:r>
              <a:rPr lang="en-US" altLang="zh-TW" dirty="0" smtClean="0">
                <a:latin typeface="Calibri" panose="020F0502020204030204" pitchFamily="34" charset="0"/>
                <a:cs typeface="Calibri" panose="020F0502020204030204" pitchFamily="34" charset="0"/>
              </a:rPr>
              <a:t>When the console is out of memory, it will show above error</a:t>
            </a:r>
            <a:endParaRPr lang="zh-TW"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9875267"/>
      </p:ext>
    </p:extLst>
  </p:cSld>
  <p:clrMapOvr>
    <a:masterClrMapping/>
  </p:clrMapOvr>
  <p:transition spd="med">
    <p:zoom dir="in"/>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0258" name="Picture 2"/>
          <p:cNvPicPr>
            <a:picLocks noChangeAspect="1" noChangeArrowheads="1"/>
          </p:cNvPicPr>
          <p:nvPr/>
        </p:nvPicPr>
        <p:blipFill>
          <a:blip r:embed="rId3" cstate="print"/>
          <a:srcRect/>
          <a:stretch>
            <a:fillRect/>
          </a:stretch>
        </p:blipFill>
        <p:spPr bwMode="auto">
          <a:xfrm>
            <a:off x="441988" y="1358901"/>
            <a:ext cx="9015148" cy="4924425"/>
          </a:xfrm>
          <a:prstGeom prst="rect">
            <a:avLst/>
          </a:prstGeom>
          <a:noFill/>
          <a:ln>
            <a:noFill/>
          </a:ln>
        </p:spPr>
      </p:pic>
      <p:pic>
        <p:nvPicPr>
          <p:cNvPr id="1760259" name="Picture 3" descr="smiley"/>
          <p:cNvPicPr>
            <a:picLocks noChangeAspect="1" noChangeArrowheads="1"/>
          </p:cNvPicPr>
          <p:nvPr/>
        </p:nvPicPr>
        <p:blipFill>
          <a:blip r:embed="rId4" cstate="print"/>
          <a:srcRect/>
          <a:stretch>
            <a:fillRect/>
          </a:stretch>
        </p:blipFill>
        <p:spPr bwMode="auto">
          <a:xfrm>
            <a:off x="3152379" y="1752600"/>
            <a:ext cx="4540250" cy="3881438"/>
          </a:xfrm>
          <a:prstGeom prst="rect">
            <a:avLst/>
          </a:prstGeom>
          <a:noFill/>
        </p:spPr>
      </p:pic>
      <p:sp>
        <p:nvSpPr>
          <p:cNvPr id="1760260" name="Text Box 4"/>
          <p:cNvSpPr txBox="1">
            <a:spLocks noChangeArrowheads="1"/>
          </p:cNvSpPr>
          <p:nvPr/>
        </p:nvSpPr>
        <p:spPr bwMode="auto">
          <a:xfrm>
            <a:off x="2571494" y="4957279"/>
            <a:ext cx="4955652" cy="1107996"/>
          </a:xfrm>
          <a:prstGeom prst="rect">
            <a:avLst/>
          </a:prstGeom>
          <a:noFill/>
          <a:ln w="9525">
            <a:noFill/>
            <a:miter lim="800000"/>
            <a:headEnd/>
            <a:tailEnd/>
          </a:ln>
          <a:effectLst/>
        </p:spPr>
        <p:txBody>
          <a:bodyPr wrap="none">
            <a:spAutoFit/>
          </a:bodyPr>
          <a:lstStyle/>
          <a:p>
            <a:pPr algn="ctr" fontAlgn="base">
              <a:spcBef>
                <a:spcPct val="0"/>
              </a:spcBef>
            </a:pPr>
            <a:r>
              <a:rPr lang="en-US" altLang="zh-TW" sz="6600" b="1" dirty="0">
                <a:solidFill>
                  <a:srgbClr val="00506E"/>
                </a:solidFill>
                <a:latin typeface="+mj-lt"/>
                <a:ea typeface="文鼎粗黑" pitchFamily="49" charset="-120"/>
                <a:cs typeface="+mj-cs"/>
              </a:rPr>
              <a:t>Thank You !</a:t>
            </a:r>
          </a:p>
        </p:txBody>
      </p:sp>
      <p:pic>
        <p:nvPicPr>
          <p:cNvPr id="1760262" name="Picture 6" descr="LOGO"/>
          <p:cNvPicPr>
            <a:picLocks noChangeAspect="1" noChangeArrowheads="1"/>
          </p:cNvPicPr>
          <p:nvPr/>
        </p:nvPicPr>
        <p:blipFill>
          <a:blip r:embed="rId5" cstate="print"/>
          <a:srcRect/>
          <a:stretch>
            <a:fillRect/>
          </a:stretch>
        </p:blipFill>
        <p:spPr bwMode="auto">
          <a:xfrm>
            <a:off x="8198248" y="6426200"/>
            <a:ext cx="1582208" cy="285750"/>
          </a:xfrm>
          <a:prstGeom prst="rect">
            <a:avLst/>
          </a:prstGeom>
          <a:noFill/>
        </p:spPr>
      </p:pic>
    </p:spTree>
    <p:extLst>
      <p:ext uri="{BB962C8B-B14F-4D97-AF65-F5344CB8AC3E}">
        <p14:creationId xmlns:p14="http://schemas.microsoft.com/office/powerpoint/2010/main" val="1560734356"/>
      </p:ext>
    </p:extLst>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3880" y="1405888"/>
            <a:ext cx="9220200" cy="397031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TW" dirty="0" smtClean="0">
                <a:solidFill>
                  <a:schemeClr val="bg2">
                    <a:lumMod val="60000"/>
                    <a:lumOff val="40000"/>
                  </a:schemeClr>
                </a:solidFill>
                <a:latin typeface="Calibri" panose="020F0502020204030204" pitchFamily="34" charset="0"/>
                <a:cs typeface="Calibri" panose="020F0502020204030204" pitchFamily="34" charset="0"/>
              </a:rPr>
              <a:t>Instance </a:t>
            </a:r>
            <a:r>
              <a:rPr lang="en-US" altLang="zh-TW" dirty="0">
                <a:solidFill>
                  <a:schemeClr val="bg2">
                    <a:lumMod val="60000"/>
                    <a:lumOff val="40000"/>
                  </a:schemeClr>
                </a:solidFill>
                <a:latin typeface="Calibri" panose="020F0502020204030204" pitchFamily="34" charset="0"/>
                <a:cs typeface="Calibri" panose="020F0502020204030204" pitchFamily="34" charset="0"/>
              </a:rPr>
              <a:t>methods can access </a:t>
            </a:r>
            <a:r>
              <a:rPr lang="en-US" altLang="zh-TW" dirty="0" smtClean="0">
                <a:solidFill>
                  <a:schemeClr val="bg2">
                    <a:lumMod val="60000"/>
                    <a:lumOff val="40000"/>
                  </a:schemeClr>
                </a:solidFill>
                <a:latin typeface="Calibri" panose="020F0502020204030204" pitchFamily="34" charset="0"/>
                <a:cs typeface="Calibri" panose="020F0502020204030204" pitchFamily="34" charset="0"/>
              </a:rPr>
              <a:t>instance member (variables </a:t>
            </a:r>
            <a:r>
              <a:rPr lang="en-US" altLang="zh-TW" dirty="0">
                <a:solidFill>
                  <a:schemeClr val="bg2">
                    <a:lumMod val="60000"/>
                    <a:lumOff val="40000"/>
                  </a:schemeClr>
                </a:solidFill>
                <a:latin typeface="Calibri" panose="020F0502020204030204" pitchFamily="34" charset="0"/>
                <a:cs typeface="Calibri" panose="020F0502020204030204" pitchFamily="34" charset="0"/>
              </a:rPr>
              <a:t>and </a:t>
            </a:r>
            <a:r>
              <a:rPr lang="en-US" altLang="zh-TW" dirty="0" smtClean="0">
                <a:solidFill>
                  <a:schemeClr val="bg2">
                    <a:lumMod val="60000"/>
                    <a:lumOff val="40000"/>
                  </a:schemeClr>
                </a:solidFill>
                <a:latin typeface="Calibri" panose="020F0502020204030204" pitchFamily="34" charset="0"/>
                <a:cs typeface="Calibri" panose="020F0502020204030204" pitchFamily="34" charset="0"/>
              </a:rPr>
              <a:t>methods) </a:t>
            </a:r>
            <a:r>
              <a:rPr lang="en-US" altLang="zh-TW" dirty="0">
                <a:solidFill>
                  <a:schemeClr val="bg2">
                    <a:lumMod val="60000"/>
                    <a:lumOff val="40000"/>
                  </a:schemeClr>
                </a:solidFill>
                <a:latin typeface="Calibri" panose="020F0502020204030204" pitchFamily="34" charset="0"/>
                <a:cs typeface="Calibri" panose="020F0502020204030204" pitchFamily="34" charset="0"/>
              </a:rPr>
              <a:t>directly.</a:t>
            </a:r>
          </a:p>
          <a:p>
            <a:pPr marL="342900" indent="-342900">
              <a:lnSpc>
                <a:spcPct val="150000"/>
              </a:lnSpc>
              <a:buFont typeface="Arial" panose="020B0604020202020204" pitchFamily="34" charset="0"/>
              <a:buChar char="•"/>
            </a:pPr>
            <a:r>
              <a:rPr lang="en-US" altLang="zh-TW" dirty="0">
                <a:solidFill>
                  <a:schemeClr val="bg2">
                    <a:lumMod val="60000"/>
                    <a:lumOff val="40000"/>
                  </a:schemeClr>
                </a:solidFill>
                <a:latin typeface="Calibri" panose="020F0502020204030204" pitchFamily="34" charset="0"/>
                <a:cs typeface="Calibri" panose="020F0502020204030204" pitchFamily="34" charset="0"/>
              </a:rPr>
              <a:t>Instance methods can access </a:t>
            </a:r>
            <a:r>
              <a:rPr lang="en-US" altLang="zh-TW" dirty="0" smtClean="0">
                <a:solidFill>
                  <a:schemeClr val="bg2">
                    <a:lumMod val="60000"/>
                    <a:lumOff val="40000"/>
                  </a:schemeClr>
                </a:solidFill>
                <a:latin typeface="Calibri" panose="020F0502020204030204" pitchFamily="34" charset="0"/>
                <a:cs typeface="Calibri" panose="020F0502020204030204" pitchFamily="34" charset="0"/>
              </a:rPr>
              <a:t>class member directly</a:t>
            </a:r>
            <a:r>
              <a:rPr lang="en-US" altLang="zh-TW" dirty="0">
                <a:solidFill>
                  <a:schemeClr val="bg2">
                    <a:lumMod val="60000"/>
                    <a:lumOff val="40000"/>
                  </a:schemeClr>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US" altLang="zh-TW" dirty="0">
                <a:solidFill>
                  <a:schemeClr val="bg2">
                    <a:lumMod val="60000"/>
                    <a:lumOff val="40000"/>
                  </a:schemeClr>
                </a:solidFill>
                <a:latin typeface="Calibri" panose="020F0502020204030204" pitchFamily="34" charset="0"/>
                <a:cs typeface="Calibri" panose="020F0502020204030204" pitchFamily="34" charset="0"/>
              </a:rPr>
              <a:t>Class methods can access class member directly.</a:t>
            </a:r>
          </a:p>
          <a:p>
            <a:pPr marL="342900" indent="-342900">
              <a:lnSpc>
                <a:spcPct val="150000"/>
              </a:lnSpc>
              <a:buFont typeface="Arial" panose="020B0604020202020204" pitchFamily="34" charset="0"/>
              <a:buChar char="•"/>
            </a:pPr>
            <a:r>
              <a:rPr lang="en-US" altLang="zh-TW" dirty="0">
                <a:solidFill>
                  <a:srgbClr val="FF0000"/>
                </a:solidFill>
                <a:latin typeface="Calibri" panose="020F0502020204030204" pitchFamily="34" charset="0"/>
                <a:cs typeface="Calibri" panose="020F0502020204030204" pitchFamily="34" charset="0"/>
              </a:rPr>
              <a:t>Class methods cannot access instance member directly</a:t>
            </a:r>
            <a:r>
              <a:rPr lang="en-US" altLang="zh-TW" dirty="0">
                <a:latin typeface="Calibri" panose="020F0502020204030204" pitchFamily="34" charset="0"/>
                <a:cs typeface="Calibri" panose="020F0502020204030204" pitchFamily="34" charset="0"/>
              </a:rPr>
              <a:t>—they must use an object reference</a:t>
            </a:r>
            <a:r>
              <a:rPr lang="en-US" altLang="zh-TW" dirty="0">
                <a:solidFill>
                  <a:srgbClr val="0070C0"/>
                </a:solidFill>
                <a:latin typeface="Calibri" panose="020F0502020204030204" pitchFamily="34" charset="0"/>
                <a:cs typeface="Calibri" panose="020F0502020204030204" pitchFamily="34" charset="0"/>
              </a:rPr>
              <a:t>. </a:t>
            </a:r>
            <a:r>
              <a:rPr lang="en-US" altLang="zh-TW" dirty="0">
                <a:solidFill>
                  <a:srgbClr val="FF0000"/>
                </a:solidFill>
                <a:latin typeface="Calibri" panose="020F0502020204030204" pitchFamily="34" charset="0"/>
                <a:cs typeface="Calibri" panose="020F0502020204030204" pitchFamily="34" charset="0"/>
              </a:rPr>
              <a:t>Also, class methods cannot use the this keyword</a:t>
            </a:r>
            <a:r>
              <a:rPr lang="en-US" altLang="zh-TW" dirty="0">
                <a:latin typeface="Calibri" panose="020F0502020204030204" pitchFamily="34" charset="0"/>
                <a:cs typeface="Calibri" panose="020F0502020204030204" pitchFamily="34" charset="0"/>
              </a:rPr>
              <a:t> </a:t>
            </a:r>
            <a:r>
              <a:rPr lang="en-US" altLang="zh-TW" u="sng" dirty="0">
                <a:solidFill>
                  <a:srgbClr val="0070C0"/>
                </a:solidFill>
                <a:latin typeface="Calibri" panose="020F0502020204030204" pitchFamily="34" charset="0"/>
                <a:cs typeface="Calibri" panose="020F0502020204030204" pitchFamily="34" charset="0"/>
              </a:rPr>
              <a:t>as there is no instance for this to refer to.</a:t>
            </a:r>
            <a:endParaRPr lang="zh-TW" altLang="en-US" u="sng" dirty="0">
              <a:solidFill>
                <a:srgbClr val="0070C0"/>
              </a:solidFill>
              <a:latin typeface="Calibri" panose="020F0502020204030204" pitchFamily="34" charset="0"/>
              <a:cs typeface="Calibri" panose="020F0502020204030204" pitchFamily="34" charset="0"/>
            </a:endParaRPr>
          </a:p>
        </p:txBody>
      </p:sp>
      <p:sp>
        <p:nvSpPr>
          <p:cNvPr id="3" name="文字方塊 2"/>
          <p:cNvSpPr txBox="1"/>
          <p:nvPr/>
        </p:nvSpPr>
        <p:spPr>
          <a:xfrm>
            <a:off x="823388" y="332837"/>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The only exception in directly access rule</a:t>
            </a:r>
            <a:endParaRPr lang="zh-TW" altLang="en-US"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4295686"/>
      </p:ext>
    </p:extLst>
  </p:cSld>
  <p:clrMapOvr>
    <a:masterClrMapping/>
  </p:clrMapOvr>
  <p:transition spd="med">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3388" y="815628"/>
            <a:ext cx="8861155" cy="6124754"/>
          </a:xfrm>
          <a:prstGeom prst="rect">
            <a:avLst/>
          </a:prstGeom>
        </p:spPr>
        <p:txBody>
          <a:bodyPr wrap="square">
            <a:spAutoFit/>
          </a:bodyPr>
          <a:lstStyle/>
          <a:p>
            <a:r>
              <a:rPr lang="en-US" altLang="zh-TW" sz="1400" b="1" dirty="0">
                <a:solidFill>
                  <a:srgbClr val="7F0055"/>
                </a:solidFill>
                <a:latin typeface="Courier New" panose="02070309020205020404" pitchFamily="49" charset="0"/>
              </a:rPr>
              <a:t>package</a:t>
            </a:r>
            <a:r>
              <a:rPr lang="en-US" altLang="zh-TW" sz="1400" b="1" dirty="0">
                <a:solidFill>
                  <a:srgbClr val="000000"/>
                </a:solidFill>
                <a:latin typeface="Courier New" panose="02070309020205020404" pitchFamily="49" charset="0"/>
              </a:rPr>
              <a:t> essential2.classVsInstance;</a:t>
            </a:r>
          </a:p>
          <a:p>
            <a:endParaRPr lang="zh-TW" altLang="en-US" sz="1400" dirty="0">
              <a:latin typeface="Courier New" panose="02070309020205020404" pitchFamily="49" charset="0"/>
            </a:endParaRPr>
          </a:p>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a:t>
            </a:r>
            <a:r>
              <a:rPr lang="en-US" altLang="zh-TW" sz="1400" b="1" dirty="0" err="1" smtClean="0">
                <a:solidFill>
                  <a:srgbClr val="000000"/>
                </a:solidFill>
                <a:latin typeface="Courier New" panose="02070309020205020404" pitchFamily="49" charset="0"/>
              </a:rPr>
              <a:t>DirectlyAccessTester</a:t>
            </a:r>
            <a:r>
              <a:rPr lang="en-US" altLang="zh-TW" sz="1400" b="1" dirty="0" smtClean="0">
                <a:solidFill>
                  <a:srgbClr val="000000"/>
                </a:solidFill>
                <a:latin typeface="Courier New" panose="02070309020205020404" pitchFamily="49" charset="0"/>
              </a:rPr>
              <a:t> </a:t>
            </a:r>
            <a:r>
              <a:rPr lang="en-US" altLang="zh-TW" sz="1400" b="1" dirty="0">
                <a:solidFill>
                  <a:srgbClr val="000000"/>
                </a:solidFill>
                <a:latin typeface="Courier New" panose="02070309020205020404" pitchFamily="49" charset="0"/>
              </a:rPr>
              <a:t>{</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a:t>
            </a:r>
            <a:r>
              <a:rPr lang="en-US" altLang="zh-TW" sz="1400" b="1" dirty="0" err="1" smtClean="0">
                <a:solidFill>
                  <a:srgbClr val="7F0055"/>
                </a:solidFill>
                <a:latin typeface="Courier New" panose="02070309020205020404" pitchFamily="49" charset="0"/>
              </a:rPr>
              <a:t>int</a:t>
            </a:r>
            <a:r>
              <a:rPr lang="en-US" altLang="zh-TW" sz="1400" b="1" dirty="0" smtClean="0">
                <a:solidFill>
                  <a:srgbClr val="000000"/>
                </a:solidFill>
                <a:latin typeface="Courier New" panose="02070309020205020404" pitchFamily="49" charset="0"/>
              </a:rPr>
              <a:t> </a:t>
            </a:r>
            <a:r>
              <a:rPr lang="en-US" altLang="zh-TW" sz="1400" b="1" dirty="0" err="1">
                <a:solidFill>
                  <a:srgbClr val="0000C0"/>
                </a:solidFill>
                <a:latin typeface="Courier New" panose="02070309020205020404" pitchFamily="49" charset="0"/>
              </a:rPr>
              <a:t>instanceVariable</a:t>
            </a:r>
            <a:r>
              <a:rPr lang="en-US" altLang="zh-TW" sz="1400" b="1" dirty="0">
                <a:solidFill>
                  <a:srgbClr val="000000"/>
                </a:solidFill>
                <a:latin typeface="Courier New" panose="02070309020205020404" pitchFamily="49" charset="0"/>
              </a:rPr>
              <a:t> = 0;</a:t>
            </a:r>
          </a:p>
          <a:p>
            <a:r>
              <a:rPr lang="en-US" altLang="zh-TW" sz="1400" b="1" dirty="0" smtClean="0">
                <a:solidFill>
                  <a:srgbClr val="7F0055"/>
                </a:solidFill>
                <a:latin typeface="Courier New" panose="02070309020205020404" pitchFamily="49" charset="0"/>
              </a:rPr>
              <a:t>   static</a:t>
            </a:r>
            <a:r>
              <a:rPr lang="en-US" altLang="zh-TW" sz="1400" b="1" dirty="0" smtClean="0">
                <a:solidFill>
                  <a:srgbClr val="000000"/>
                </a:solidFill>
                <a:latin typeface="Courier New" panose="02070309020205020404" pitchFamily="49" charset="0"/>
              </a:rPr>
              <a:t> </a:t>
            </a:r>
            <a:r>
              <a:rPr lang="en-US" altLang="zh-TW" sz="1400" b="1" dirty="0" err="1">
                <a:solidFill>
                  <a:srgbClr val="7F0055"/>
                </a:solidFill>
                <a:latin typeface="Courier New" panose="02070309020205020404" pitchFamily="49" charset="0"/>
              </a:rPr>
              <a:t>int</a:t>
            </a:r>
            <a:r>
              <a:rPr lang="en-US" altLang="zh-TW" sz="1400" b="1" dirty="0">
                <a:solidFill>
                  <a:srgbClr val="000000"/>
                </a:solidFill>
                <a:latin typeface="Courier New" panose="02070309020205020404" pitchFamily="49" charset="0"/>
              </a:rPr>
              <a:t> </a:t>
            </a:r>
            <a:r>
              <a:rPr lang="en-US" altLang="zh-TW" sz="1400" b="1" i="1" dirty="0" err="1">
                <a:solidFill>
                  <a:srgbClr val="0000C0"/>
                </a:solidFill>
                <a:latin typeface="Courier New" panose="02070309020205020404" pitchFamily="49" charset="0"/>
              </a:rPr>
              <a:t>staticVariable</a:t>
            </a:r>
            <a:r>
              <a:rPr lang="en-US" altLang="zh-TW" sz="1400" b="1" i="1" dirty="0">
                <a:solidFill>
                  <a:srgbClr val="000000"/>
                </a:solidFill>
                <a:latin typeface="Courier New" panose="02070309020205020404" pitchFamily="49" charset="0"/>
              </a:rPr>
              <a:t> = 0;</a:t>
            </a: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void</a:t>
            </a:r>
            <a:r>
              <a:rPr lang="en-US" altLang="zh-TW" sz="1400" b="1" dirty="0" smtClean="0">
                <a:solidFill>
                  <a:srgbClr val="000000"/>
                </a:solidFill>
                <a:latin typeface="Courier New" panose="02070309020205020404" pitchFamily="49" charset="0"/>
              </a:rPr>
              <a:t> </a:t>
            </a:r>
            <a:r>
              <a:rPr lang="en-US" altLang="zh-TW" sz="1400" b="1" dirty="0" err="1" smtClean="0">
                <a:solidFill>
                  <a:srgbClr val="000000"/>
                </a:solidFill>
                <a:latin typeface="Courier New" panose="02070309020205020404" pitchFamily="49" charset="0"/>
              </a:rPr>
              <a:t>testInstanceMethod</a:t>
            </a:r>
            <a:r>
              <a:rPr lang="en-US" altLang="zh-TW" sz="1400" b="1" dirty="0">
                <a:solidFill>
                  <a:srgbClr val="000000"/>
                </a:solidFill>
                <a:latin typeface="Courier New" panose="02070309020205020404" pitchFamily="49" charset="0"/>
              </a:rPr>
              <a:t>() </a:t>
            </a:r>
            <a:r>
              <a:rPr lang="en-US" altLang="zh-TW" sz="1400" b="1" dirty="0" smtClean="0">
                <a:solidFill>
                  <a:srgbClr val="000000"/>
                </a:solidFill>
                <a:latin typeface="Courier New" panose="02070309020205020404" pitchFamily="49" charset="0"/>
              </a:rPr>
              <a:t>{</a:t>
            </a:r>
            <a:endParaRPr lang="zh-TW" altLang="en-US" sz="1400" dirty="0">
              <a:latin typeface="Courier New" panose="02070309020205020404" pitchFamily="49" charset="0"/>
            </a:endParaRPr>
          </a:p>
          <a:p>
            <a:r>
              <a:rPr lang="en-US" altLang="zh-TW" sz="1400" i="1" dirty="0" smtClean="0">
                <a:solidFill>
                  <a:srgbClr val="0000C0"/>
                </a:solidFill>
                <a:latin typeface="Courier New" panose="02070309020205020404" pitchFamily="49" charset="0"/>
              </a:rPr>
              <a:t>     </a:t>
            </a:r>
            <a:r>
              <a:rPr lang="en-US" altLang="zh-TW" sz="1400" i="1" dirty="0" err="1" smtClean="0">
                <a:solidFill>
                  <a:srgbClr val="0000C0"/>
                </a:solidFill>
                <a:latin typeface="Courier New" panose="02070309020205020404" pitchFamily="49" charset="0"/>
              </a:rPr>
              <a:t>staticVariable</a:t>
            </a:r>
            <a:r>
              <a:rPr lang="en-US" altLang="zh-TW" sz="1400" i="1" dirty="0" smtClean="0">
                <a:solidFill>
                  <a:srgbClr val="000000"/>
                </a:solidFill>
                <a:latin typeface="Courier New" panose="02070309020205020404" pitchFamily="49" charset="0"/>
              </a:rPr>
              <a:t> </a:t>
            </a:r>
            <a:r>
              <a:rPr lang="en-US" altLang="zh-TW" sz="1400" i="1" dirty="0">
                <a:solidFill>
                  <a:srgbClr val="000000"/>
                </a:solidFill>
                <a:latin typeface="Courier New" panose="02070309020205020404" pitchFamily="49" charset="0"/>
              </a:rPr>
              <a:t>= 1</a:t>
            </a:r>
            <a:r>
              <a:rPr lang="en-US" altLang="zh-TW" sz="1400" i="1" dirty="0" smtClean="0">
                <a:solidFill>
                  <a:srgbClr val="000000"/>
                </a:solidFill>
                <a:latin typeface="Courier New" panose="02070309020205020404" pitchFamily="49" charset="0"/>
              </a:rPr>
              <a:t>;</a:t>
            </a:r>
            <a:endParaRPr lang="en-US" altLang="zh-TW" sz="1400" i="1" dirty="0">
              <a:solidFill>
                <a:srgbClr val="000000"/>
              </a:solidFill>
              <a:latin typeface="Courier New" panose="02070309020205020404" pitchFamily="49" charset="0"/>
            </a:endParaRPr>
          </a:p>
          <a:p>
            <a:r>
              <a:rPr lang="en-US" altLang="zh-TW" sz="1400" dirty="0" smtClean="0">
                <a:solidFill>
                  <a:srgbClr val="0000C0"/>
                </a:solidFill>
                <a:latin typeface="Courier New" panose="02070309020205020404" pitchFamily="49" charset="0"/>
              </a:rPr>
              <a:t>     </a:t>
            </a:r>
            <a:r>
              <a:rPr lang="en-US" altLang="zh-TW" sz="1400" dirty="0" err="1" smtClean="0">
                <a:solidFill>
                  <a:srgbClr val="0000C0"/>
                </a:solidFill>
                <a:latin typeface="Courier New" panose="02070309020205020404" pitchFamily="49" charset="0"/>
              </a:rPr>
              <a:t>instanceVariable</a:t>
            </a:r>
            <a:r>
              <a:rPr lang="en-US" altLang="zh-TW" sz="1400" dirty="0" smtClean="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 1;</a:t>
            </a:r>
          </a:p>
          <a:p>
            <a:r>
              <a:rPr lang="en-US" altLang="zh-TW" sz="1400" b="1" dirty="0" smtClean="0">
                <a:solidFill>
                  <a:srgbClr val="7F0055"/>
                </a:solidFill>
                <a:latin typeface="Courier New" panose="02070309020205020404" pitchFamily="49" charset="0"/>
              </a:rPr>
              <a:t>     </a:t>
            </a:r>
            <a:r>
              <a:rPr lang="en-US" altLang="zh-TW" sz="1400" b="1" dirty="0" err="1" smtClean="0">
                <a:solidFill>
                  <a:srgbClr val="7F0055"/>
                </a:solidFill>
                <a:latin typeface="Courier New" panose="02070309020205020404" pitchFamily="49" charset="0"/>
              </a:rPr>
              <a:t>this</a:t>
            </a:r>
            <a:r>
              <a:rPr lang="en-US" altLang="zh-TW" sz="1400" b="1" dirty="0" err="1" smtClean="0">
                <a:solidFill>
                  <a:srgbClr val="000000"/>
                </a:solidFill>
                <a:latin typeface="Courier New" panose="02070309020205020404" pitchFamily="49" charset="0"/>
              </a:rPr>
              <a:t>.</a:t>
            </a:r>
            <a:r>
              <a:rPr lang="en-US" altLang="zh-TW" sz="1400" b="1" dirty="0" err="1" smtClean="0">
                <a:solidFill>
                  <a:srgbClr val="0000C0"/>
                </a:solidFill>
                <a:latin typeface="Courier New" panose="02070309020205020404" pitchFamily="49" charset="0"/>
              </a:rPr>
              <a:t>instanceVariable</a:t>
            </a:r>
            <a:r>
              <a:rPr lang="en-US" altLang="zh-TW" sz="1400" b="1" dirty="0" smtClean="0">
                <a:solidFill>
                  <a:srgbClr val="000000"/>
                </a:solidFill>
                <a:latin typeface="Courier New" panose="02070309020205020404" pitchFamily="49" charset="0"/>
              </a:rPr>
              <a:t> </a:t>
            </a:r>
            <a:r>
              <a:rPr lang="en-US" altLang="zh-TW" sz="1400" b="1" dirty="0">
                <a:solidFill>
                  <a:srgbClr val="000000"/>
                </a:solidFill>
                <a:latin typeface="Courier New" panose="02070309020205020404" pitchFamily="49" charset="0"/>
              </a:rPr>
              <a:t>= 2;</a:t>
            </a:r>
          </a:p>
          <a:p>
            <a:r>
              <a:rPr lang="en-US" altLang="zh-TW" sz="1400" dirty="0" smtClean="0">
                <a:solidFill>
                  <a:srgbClr val="000000"/>
                </a:solidFill>
                <a:latin typeface="Courier New" panose="02070309020205020404" pitchFamily="49" charset="0"/>
              </a:rPr>
              <a:t>   }</a:t>
            </a:r>
          </a:p>
          <a:p>
            <a:r>
              <a:rPr lang="en-US" altLang="zh-TW" sz="1400" b="1" dirty="0" smtClean="0">
                <a:solidFill>
                  <a:srgbClr val="7F0055"/>
                </a:solidFill>
                <a:latin typeface="Courier New" panose="02070309020205020404" pitchFamily="49" charset="0"/>
              </a:rPr>
              <a:t>   void</a:t>
            </a:r>
            <a:r>
              <a:rPr lang="en-US" altLang="zh-TW" sz="1400" b="1" dirty="0" smtClean="0">
                <a:solidFill>
                  <a:srgbClr val="000000"/>
                </a:solidFill>
                <a:latin typeface="Courier New" panose="02070309020205020404" pitchFamily="49" charset="0"/>
              </a:rPr>
              <a:t> </a:t>
            </a:r>
            <a:r>
              <a:rPr lang="en-US" altLang="zh-TW" sz="1400" b="1" dirty="0" smtClean="0">
                <a:solidFill>
                  <a:srgbClr val="000000"/>
                </a:solidFill>
                <a:highlight>
                  <a:srgbClr val="D4D4D4"/>
                </a:highlight>
                <a:latin typeface="Courier New" panose="02070309020205020404" pitchFamily="49" charset="0"/>
              </a:rPr>
              <a:t>testInstanceMethod2</a:t>
            </a:r>
            <a:r>
              <a:rPr lang="en-US" altLang="zh-TW" sz="1400" b="1" dirty="0">
                <a:solidFill>
                  <a:srgbClr val="000000"/>
                </a:solidFill>
                <a:highlight>
                  <a:srgbClr val="D4D4D4"/>
                </a:highlight>
                <a:latin typeface="Courier New" panose="02070309020205020404" pitchFamily="49" charset="0"/>
              </a:rPr>
              <a:t>() </a:t>
            </a:r>
            <a:r>
              <a:rPr lang="en-US" altLang="zh-TW" sz="1400" b="1" dirty="0" smtClean="0">
                <a:solidFill>
                  <a:srgbClr val="000000"/>
                </a:solidFill>
                <a:highlight>
                  <a:srgbClr val="D4D4D4"/>
                </a:highlight>
                <a:latin typeface="Courier New" panose="02070309020205020404" pitchFamily="49" charset="0"/>
              </a:rPr>
              <a:t>{</a:t>
            </a:r>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testInstanceMethod</a:t>
            </a:r>
            <a:r>
              <a:rPr lang="en-US" altLang="zh-TW" sz="1400" dirty="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endParaRPr lang="zh-TW" altLang="en-US" sz="1400" dirty="0">
              <a:latin typeface="Courier New" panose="02070309020205020404" pitchFamily="49" charset="0"/>
            </a:endParaRPr>
          </a:p>
          <a:p>
            <a:r>
              <a:rPr lang="en-US" altLang="zh-TW" sz="1400" b="1" dirty="0" smtClean="0">
                <a:solidFill>
                  <a:srgbClr val="7F0055"/>
                </a:solidFill>
                <a:latin typeface="Courier New" panose="02070309020205020404" pitchFamily="49" charset="0"/>
              </a:rPr>
              <a:t>   static</a:t>
            </a:r>
            <a:r>
              <a:rPr lang="en-US" altLang="zh-TW" sz="1400" b="1" dirty="0" smtClean="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a:t>
            </a:r>
            <a:r>
              <a:rPr lang="en-US" altLang="zh-TW" sz="1400" b="1" dirty="0" err="1" smtClean="0">
                <a:solidFill>
                  <a:srgbClr val="000000"/>
                </a:solidFill>
                <a:latin typeface="Courier New" panose="02070309020205020404" pitchFamily="49" charset="0"/>
              </a:rPr>
              <a:t>testStaticMethod</a:t>
            </a:r>
            <a:r>
              <a:rPr lang="en-US" altLang="zh-TW" sz="1400" b="1" dirty="0">
                <a:solidFill>
                  <a:srgbClr val="000000"/>
                </a:solidFill>
                <a:latin typeface="Courier New" panose="02070309020205020404" pitchFamily="49" charset="0"/>
              </a:rPr>
              <a:t>() </a:t>
            </a:r>
            <a:r>
              <a:rPr lang="en-US" altLang="zh-TW" sz="1400" b="1" dirty="0" smtClean="0">
                <a:solidFill>
                  <a:srgbClr val="000000"/>
                </a:solidFill>
                <a:latin typeface="Courier New" panose="02070309020205020404" pitchFamily="49" charset="0"/>
              </a:rPr>
              <a:t>{</a:t>
            </a:r>
            <a:endParaRPr lang="zh-TW" altLang="en-US" sz="1400" dirty="0">
              <a:latin typeface="Courier New" panose="02070309020205020404" pitchFamily="49" charset="0"/>
            </a:endParaRPr>
          </a:p>
          <a:p>
            <a:r>
              <a:rPr lang="en-US" altLang="zh-TW" sz="1400" i="1" dirty="0" smtClean="0">
                <a:solidFill>
                  <a:srgbClr val="0000C0"/>
                </a:solidFill>
                <a:latin typeface="Courier New" panose="02070309020205020404" pitchFamily="49" charset="0"/>
              </a:rPr>
              <a:t>      </a:t>
            </a:r>
            <a:r>
              <a:rPr lang="en-US" altLang="zh-TW" sz="1400" i="1" dirty="0" err="1" smtClean="0">
                <a:solidFill>
                  <a:srgbClr val="0000C0"/>
                </a:solidFill>
                <a:latin typeface="Courier New" panose="02070309020205020404" pitchFamily="49" charset="0"/>
              </a:rPr>
              <a:t>staticVariable</a:t>
            </a:r>
            <a:r>
              <a:rPr lang="en-US" altLang="zh-TW" sz="1400" i="1" dirty="0" smtClean="0">
                <a:solidFill>
                  <a:srgbClr val="000000"/>
                </a:solidFill>
                <a:latin typeface="Courier New" panose="02070309020205020404" pitchFamily="49" charset="0"/>
              </a:rPr>
              <a:t> </a:t>
            </a:r>
            <a:r>
              <a:rPr lang="en-US" altLang="zh-TW" sz="1400" i="1" dirty="0">
                <a:solidFill>
                  <a:srgbClr val="000000"/>
                </a:solidFill>
                <a:latin typeface="Courier New" panose="02070309020205020404" pitchFamily="49" charset="0"/>
              </a:rPr>
              <a:t>= 2;</a:t>
            </a:r>
          </a:p>
          <a:p>
            <a:r>
              <a:rPr lang="en-US" altLang="zh-TW" sz="1400" dirty="0" smtClean="0">
                <a:solidFill>
                  <a:srgbClr val="3F7F5F"/>
                </a:solidFill>
                <a:latin typeface="Courier New" panose="02070309020205020404" pitchFamily="49" charset="0"/>
              </a:rPr>
              <a:t>      //</a:t>
            </a:r>
            <a:r>
              <a:rPr lang="en-US" altLang="zh-TW" sz="1400" dirty="0" err="1">
                <a:solidFill>
                  <a:srgbClr val="3F7F5F"/>
                </a:solidFill>
                <a:latin typeface="Courier New" panose="02070309020205020404" pitchFamily="49" charset="0"/>
              </a:rPr>
              <a:t>instanceVariable</a:t>
            </a:r>
            <a:r>
              <a:rPr lang="en-US" altLang="zh-TW" sz="1400" dirty="0">
                <a:solidFill>
                  <a:srgbClr val="3F7F5F"/>
                </a:solidFill>
                <a:latin typeface="Courier New" panose="02070309020205020404" pitchFamily="49" charset="0"/>
              </a:rPr>
              <a:t> =1;</a:t>
            </a:r>
          </a:p>
          <a:p>
            <a:r>
              <a:rPr lang="en-US" altLang="zh-TW" sz="1400" dirty="0" smtClean="0">
                <a:solidFill>
                  <a:srgbClr val="3F7F5F"/>
                </a:solidFill>
                <a:latin typeface="Courier New" panose="02070309020205020404" pitchFamily="49" charset="0"/>
              </a:rPr>
              <a:t>      //</a:t>
            </a:r>
            <a:r>
              <a:rPr lang="en-US" altLang="zh-TW" sz="1400" dirty="0" err="1">
                <a:solidFill>
                  <a:srgbClr val="3F7F5F"/>
                </a:solidFill>
                <a:latin typeface="Courier New" panose="02070309020205020404" pitchFamily="49" charset="0"/>
              </a:rPr>
              <a:t>this.instanceVariable</a:t>
            </a:r>
            <a:r>
              <a:rPr lang="en-US" altLang="zh-TW" sz="1400" dirty="0">
                <a:solidFill>
                  <a:srgbClr val="3F7F5F"/>
                </a:solidFill>
                <a:latin typeface="Courier New" panose="02070309020205020404" pitchFamily="49" charset="0"/>
              </a:rPr>
              <a:t> =1</a:t>
            </a:r>
            <a:r>
              <a:rPr lang="en-US" altLang="zh-TW" sz="1400" dirty="0" smtClean="0">
                <a:solidFill>
                  <a:srgbClr val="3F7F5F"/>
                </a:solidFill>
                <a:latin typeface="Courier New" panose="02070309020205020404" pitchFamily="49" charset="0"/>
              </a:rPr>
              <a:t>;</a:t>
            </a:r>
          </a:p>
          <a:p>
            <a:r>
              <a:rPr lang="en-US" altLang="zh-TW" sz="1400" dirty="0" smtClean="0">
                <a:solidFill>
                  <a:srgbClr val="3F7F5F"/>
                </a:solidFill>
                <a:highlight>
                  <a:srgbClr val="E8F2FE"/>
                </a:highlight>
                <a:latin typeface="Courier New" panose="02070309020205020404" pitchFamily="49" charset="0"/>
              </a:rPr>
              <a:t>      //</a:t>
            </a:r>
            <a:r>
              <a:rPr lang="en-US" altLang="zh-TW" sz="1400" dirty="0" err="1" smtClean="0">
                <a:solidFill>
                  <a:srgbClr val="3F7F5F"/>
                </a:solidFill>
                <a:highlight>
                  <a:srgbClr val="E8F2FE"/>
                </a:highlight>
                <a:latin typeface="Courier New" panose="02070309020205020404" pitchFamily="49" charset="0"/>
              </a:rPr>
              <a:t>testInstanceMethod</a:t>
            </a:r>
            <a:r>
              <a:rPr lang="en-US" altLang="zh-TW" sz="1400" dirty="0">
                <a:solidFill>
                  <a:srgbClr val="3F7F5F"/>
                </a:solidFill>
                <a:highlight>
                  <a:srgbClr val="E8F2FE"/>
                </a:highlight>
                <a:latin typeface="Courier New" panose="02070309020205020404" pitchFamily="49" charset="0"/>
              </a:rPr>
              <a:t>();</a:t>
            </a:r>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endParaRPr lang="en-US" altLang="zh-TW" sz="1400" dirty="0">
              <a:solidFill>
                <a:srgbClr val="000000"/>
              </a:solidFill>
              <a:latin typeface="Courier New" panose="02070309020205020404" pitchFamily="49" charset="0"/>
            </a:endParaRPr>
          </a:p>
          <a:p>
            <a:r>
              <a:rPr lang="en-US" altLang="zh-TW" sz="1400" b="1" dirty="0" smtClean="0">
                <a:solidFill>
                  <a:srgbClr val="7F0055"/>
                </a:solidFill>
                <a:latin typeface="Courier New" panose="02070309020205020404" pitchFamily="49" charset="0"/>
              </a:rPr>
              <a:t>   public</a:t>
            </a:r>
            <a:r>
              <a:rPr lang="en-US" altLang="zh-TW" sz="1400" b="1" dirty="0" smtClean="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static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main(String[] </a:t>
            </a:r>
            <a:r>
              <a:rPr lang="en-US" altLang="zh-TW" sz="1400" b="1" dirty="0" err="1">
                <a:solidFill>
                  <a:srgbClr val="6A3E3E"/>
                </a:solidFill>
                <a:latin typeface="Courier New" panose="02070309020205020404" pitchFamily="49" charset="0"/>
              </a:rPr>
              <a:t>args</a:t>
            </a:r>
            <a:r>
              <a:rPr lang="en-US" altLang="zh-TW" sz="1400" b="1" dirty="0">
                <a:solidFill>
                  <a:srgbClr val="000000"/>
                </a:solidFill>
                <a:latin typeface="Courier New" panose="02070309020205020404" pitchFamily="49" charset="0"/>
              </a:rPr>
              <a:t>) </a:t>
            </a:r>
            <a:r>
              <a:rPr lang="en-US" altLang="zh-TW" sz="1400" b="1" dirty="0" smtClean="0">
                <a:solidFill>
                  <a:srgbClr val="000000"/>
                </a:solidFill>
                <a:latin typeface="Courier New" panose="02070309020205020404" pitchFamily="49" charset="0"/>
              </a:rPr>
              <a:t>{</a:t>
            </a:r>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DirectlyAccessTester</a:t>
            </a:r>
            <a:r>
              <a:rPr lang="en-US" altLang="zh-TW" sz="1400" dirty="0" smtClean="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dat</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a:t>
            </a:r>
            <a:r>
              <a:rPr lang="en-US" altLang="zh-TW" sz="1400" b="1" dirty="0" err="1" smtClean="0">
                <a:solidFill>
                  <a:srgbClr val="000000"/>
                </a:solidFill>
                <a:latin typeface="Courier New" panose="02070309020205020404" pitchFamily="49" charset="0"/>
              </a:rPr>
              <a:t>DirectlyAccessTester</a:t>
            </a:r>
            <a:r>
              <a:rPr lang="en-US" altLang="zh-TW" sz="1400" b="1" dirty="0" smtClean="0">
                <a:solidFill>
                  <a:srgbClr val="000000"/>
                </a:solidFill>
                <a:latin typeface="Courier New" panose="02070309020205020404" pitchFamily="49" charset="0"/>
              </a:rPr>
              <a:t>();</a:t>
            </a:r>
            <a:endParaRPr lang="en-US" altLang="zh-TW" sz="1400" b="1" dirty="0">
              <a:solidFill>
                <a:srgbClr val="000000"/>
              </a:solidFill>
              <a:latin typeface="Courier New" panose="02070309020205020404" pitchFamily="49" charset="0"/>
            </a:endParaRPr>
          </a:p>
          <a:p>
            <a:r>
              <a:rPr lang="en-US" altLang="zh-TW" sz="1400" dirty="0" smtClean="0">
                <a:solidFill>
                  <a:srgbClr val="6A3E3E"/>
                </a:solidFill>
                <a:latin typeface="Courier New" panose="02070309020205020404" pitchFamily="49" charset="0"/>
              </a:rPr>
              <a:t>      </a:t>
            </a:r>
            <a:r>
              <a:rPr lang="en-US" altLang="zh-TW" sz="1400" dirty="0" smtClean="0">
                <a:solidFill>
                  <a:srgbClr val="6A3E3E"/>
                </a:solidFill>
                <a:latin typeface="Courier New" panose="02070309020205020404" pitchFamily="49" charset="0"/>
              </a:rPr>
              <a:t>dat</a:t>
            </a:r>
            <a:r>
              <a:rPr lang="en-US" altLang="zh-TW" sz="1400" dirty="0" smtClean="0">
                <a:solidFill>
                  <a:srgbClr val="000000"/>
                </a:solidFill>
                <a:latin typeface="Courier New" panose="02070309020205020404" pitchFamily="49" charset="0"/>
              </a:rPr>
              <a:t>.testInstanceMethod2</a:t>
            </a:r>
            <a:r>
              <a:rPr lang="en-US" altLang="zh-TW" sz="1400" dirty="0" smtClean="0">
                <a:solidFill>
                  <a:srgbClr val="000000"/>
                </a:solidFill>
                <a:latin typeface="Courier New" panose="02070309020205020404" pitchFamily="49" charset="0"/>
              </a:rPr>
              <a:t>();</a:t>
            </a:r>
            <a:endParaRPr lang="en-US" altLang="zh-TW" sz="1400" dirty="0">
              <a:solidFill>
                <a:srgbClr val="000000"/>
              </a:solidFill>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DirectlyAccessTester.</a:t>
            </a:r>
            <a:r>
              <a:rPr lang="en-US" altLang="zh-TW" sz="1400" i="1" dirty="0" err="1" smtClean="0">
                <a:solidFill>
                  <a:srgbClr val="000000"/>
                </a:solidFill>
                <a:latin typeface="Courier New" panose="02070309020205020404" pitchFamily="49" charset="0"/>
              </a:rPr>
              <a:t>testStaticMethod</a:t>
            </a:r>
            <a:r>
              <a:rPr lang="en-US" altLang="zh-TW" sz="1400" i="1" dirty="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endParaRPr lang="zh-TW" altLang="en-US" sz="1400" dirty="0">
              <a:latin typeface="Courier New" panose="02070309020205020404" pitchFamily="49" charset="0"/>
            </a:endParaRPr>
          </a:p>
          <a:p>
            <a:r>
              <a:rPr lang="en-US" altLang="zh-TW" sz="1400" dirty="0">
                <a:solidFill>
                  <a:srgbClr val="000000"/>
                </a:solidFill>
                <a:latin typeface="Courier New" panose="02070309020205020404" pitchFamily="49" charset="0"/>
              </a:rPr>
              <a:t>}</a:t>
            </a:r>
          </a:p>
        </p:txBody>
      </p:sp>
      <p:sp>
        <p:nvSpPr>
          <p:cNvPr id="3" name="文字方塊 2"/>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Blue print: Directly Access test</a:t>
            </a:r>
            <a:endParaRPr lang="zh-TW" altLang="en-US" sz="3600" dirty="0">
              <a:latin typeface="Calibri" panose="020F0502020204030204" pitchFamily="34" charset="0"/>
              <a:cs typeface="Calibri" panose="020F0502020204030204" pitchFamily="34" charset="0"/>
            </a:endParaRPr>
          </a:p>
        </p:txBody>
      </p:sp>
      <p:sp>
        <p:nvSpPr>
          <p:cNvPr id="4" name="文字方塊 3"/>
          <p:cNvSpPr txBox="1"/>
          <p:nvPr/>
        </p:nvSpPr>
        <p:spPr>
          <a:xfrm>
            <a:off x="6494050" y="1358871"/>
            <a:ext cx="2497550" cy="523220"/>
          </a:xfrm>
          <a:prstGeom prst="rect">
            <a:avLst/>
          </a:prstGeom>
          <a:noFill/>
        </p:spPr>
        <p:txBody>
          <a:bodyPr wrap="square" rtlCol="0">
            <a:spAutoFit/>
          </a:bodyPr>
          <a:lstStyle/>
          <a:p>
            <a:r>
              <a:rPr lang="en-US" altLang="zh-TW" sz="1400" dirty="0" smtClean="0">
                <a:solidFill>
                  <a:srgbClr val="3F7F5F"/>
                </a:solidFill>
                <a:latin typeface="Courier New" panose="02070309020205020404" pitchFamily="49" charset="0"/>
              </a:rPr>
              <a:t>Directly Access</a:t>
            </a:r>
            <a:r>
              <a:rPr lang="zh-TW" altLang="en-US" sz="1400" dirty="0" smtClean="0">
                <a:solidFill>
                  <a:srgbClr val="3F7F5F"/>
                </a:solidFill>
                <a:latin typeface="Courier New" panose="02070309020205020404" pitchFamily="49" charset="0"/>
              </a:rPr>
              <a:t>的展示程式</a:t>
            </a:r>
            <a:endParaRPr lang="zh-TW" altLang="en-US" sz="1400" dirty="0">
              <a:solidFill>
                <a:srgbClr val="3F7F5F"/>
              </a:solidFill>
              <a:latin typeface="Courier New" panose="02070309020205020404" pitchFamily="49" charset="0"/>
            </a:endParaRPr>
          </a:p>
        </p:txBody>
      </p:sp>
      <p:sp>
        <p:nvSpPr>
          <p:cNvPr id="5" name="矩形 4"/>
          <p:cNvSpPr/>
          <p:nvPr/>
        </p:nvSpPr>
        <p:spPr>
          <a:xfrm>
            <a:off x="6629828" y="4618970"/>
            <a:ext cx="3276172" cy="523220"/>
          </a:xfrm>
          <a:prstGeom prst="rect">
            <a:avLst/>
          </a:prstGeom>
        </p:spPr>
        <p:txBody>
          <a:bodyPr wrap="square">
            <a:spAutoFit/>
          </a:bodyPr>
          <a:lstStyle/>
          <a:p>
            <a:r>
              <a:rPr lang="zh-TW" altLang="en-US" sz="1400" dirty="0" smtClean="0">
                <a:solidFill>
                  <a:srgbClr val="3F7F5F"/>
                </a:solidFill>
                <a:latin typeface="Courier New" panose="02070309020205020404" pitchFamily="49" charset="0"/>
              </a:rPr>
              <a:t>靜態</a:t>
            </a:r>
            <a:r>
              <a:rPr lang="en-US" altLang="zh-TW" sz="1400" dirty="0" smtClean="0">
                <a:solidFill>
                  <a:srgbClr val="3F7F5F"/>
                </a:solidFill>
                <a:latin typeface="Courier New" panose="02070309020205020404" pitchFamily="49" charset="0"/>
              </a:rPr>
              <a:t>(</a:t>
            </a:r>
            <a:r>
              <a:rPr lang="zh-TW" altLang="en-US" sz="1400" dirty="0" smtClean="0">
                <a:solidFill>
                  <a:srgbClr val="3F7F5F"/>
                </a:solidFill>
                <a:latin typeface="Courier New" panose="02070309020205020404" pitchFamily="49" charset="0"/>
              </a:rPr>
              <a:t>類別</a:t>
            </a:r>
            <a:r>
              <a:rPr lang="en-US" altLang="zh-TW" sz="1400" dirty="0" smtClean="0">
                <a:solidFill>
                  <a:srgbClr val="3F7F5F"/>
                </a:solidFill>
                <a:latin typeface="Courier New" panose="02070309020205020404" pitchFamily="49" charset="0"/>
              </a:rPr>
              <a:t>)</a:t>
            </a:r>
            <a:r>
              <a:rPr lang="zh-TW" altLang="en-US" sz="1400" dirty="0" smtClean="0">
                <a:solidFill>
                  <a:srgbClr val="3F7F5F"/>
                </a:solidFill>
                <a:latin typeface="Courier New" panose="02070309020205020404" pitchFamily="49" charset="0"/>
              </a:rPr>
              <a:t>方法無法存取實例變數或方法</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無法使用</a:t>
            </a:r>
            <a:r>
              <a:rPr lang="en-US" altLang="zh-TW" sz="1400" dirty="0" smtClean="0">
                <a:solidFill>
                  <a:srgbClr val="3F7F5F"/>
                </a:solidFill>
                <a:latin typeface="Courier New" panose="02070309020205020404" pitchFamily="49" charset="0"/>
              </a:rPr>
              <a:t>this</a:t>
            </a:r>
            <a:endParaRPr lang="en-US" altLang="zh-TW" sz="1400" dirty="0">
              <a:solidFill>
                <a:srgbClr val="3F7F5F"/>
              </a:solidFill>
              <a:latin typeface="Courier New" panose="02070309020205020404" pitchFamily="49" charset="0"/>
            </a:endParaRPr>
          </a:p>
        </p:txBody>
      </p:sp>
      <p:cxnSp>
        <p:nvCxnSpPr>
          <p:cNvPr id="7" name="直線單箭頭接點 6"/>
          <p:cNvCxnSpPr/>
          <p:nvPr/>
        </p:nvCxnSpPr>
        <p:spPr bwMode="auto">
          <a:xfrm flipH="1">
            <a:off x="4785360" y="4880580"/>
            <a:ext cx="170869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20853613"/>
      </p:ext>
    </p:extLst>
  </p:cSld>
  <p:clrMapOvr>
    <a:masterClrMapping/>
  </p:clrMapOvr>
  <p:transition spd="med">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332837"/>
            <a:ext cx="8168212" cy="646331"/>
          </a:xfrm>
          <a:prstGeom prst="rect">
            <a:avLst/>
          </a:prstGeom>
          <a:noFill/>
        </p:spPr>
        <p:txBody>
          <a:bodyPr wrap="square" rtlCol="0">
            <a:spAutoFit/>
          </a:bodyPr>
          <a:lstStyle/>
          <a:p>
            <a:endParaRPr lang="zh-TW" altLang="en-US" sz="3600" dirty="0">
              <a:latin typeface="Calibri" panose="020F0502020204030204" pitchFamily="34" charset="0"/>
              <a:cs typeface="Calibri" panose="020F0502020204030204" pitchFamily="34" charset="0"/>
            </a:endParaRPr>
          </a:p>
        </p:txBody>
      </p:sp>
      <p:sp>
        <p:nvSpPr>
          <p:cNvPr id="3" name="文字方塊 2"/>
          <p:cNvSpPr txBox="1"/>
          <p:nvPr/>
        </p:nvSpPr>
        <p:spPr>
          <a:xfrm>
            <a:off x="758058" y="1190333"/>
            <a:ext cx="8071230" cy="1754326"/>
          </a:xfrm>
          <a:prstGeom prst="rect">
            <a:avLst/>
          </a:prstGeom>
          <a:noFill/>
        </p:spPr>
        <p:txBody>
          <a:bodyPr wrap="square" rtlCol="0">
            <a:spAutoFit/>
          </a:bodyPr>
          <a:lstStyle/>
          <a:p>
            <a:pPr>
              <a:lnSpc>
                <a:spcPct val="150000"/>
              </a:lnSpc>
            </a:pPr>
            <a:r>
              <a:rPr lang="en-US" altLang="zh-TW" dirty="0">
                <a:latin typeface="Calibri" panose="020F0502020204030204" pitchFamily="34" charset="0"/>
                <a:cs typeface="Calibri" panose="020F0502020204030204" pitchFamily="34" charset="0"/>
              </a:rPr>
              <a:t>A </a:t>
            </a:r>
            <a:r>
              <a:rPr lang="en-US" altLang="zh-TW" dirty="0" smtClean="0">
                <a:latin typeface="Calibri" panose="020F0502020204030204" pitchFamily="34" charset="0"/>
                <a:cs typeface="Calibri" panose="020F0502020204030204" pitchFamily="34" charset="0"/>
              </a:rPr>
              <a:t>class will be </a:t>
            </a:r>
            <a:r>
              <a:rPr lang="en-US" altLang="zh-TW" dirty="0">
                <a:latin typeface="Calibri" panose="020F0502020204030204" pitchFamily="34" charset="0"/>
                <a:cs typeface="Calibri" panose="020F0502020204030204" pitchFamily="34" charset="0"/>
              </a:rPr>
              <a:t>loaded </a:t>
            </a:r>
            <a:r>
              <a:rPr lang="en-US" altLang="zh-TW" u="sng" dirty="0">
                <a:solidFill>
                  <a:srgbClr val="00506E"/>
                </a:solidFill>
                <a:latin typeface="Calibri" panose="020F0502020204030204" pitchFamily="34" charset="0"/>
                <a:cs typeface="Calibri" panose="020F0502020204030204" pitchFamily="34" charset="0"/>
              </a:rPr>
              <a:t>the first time you create an object </a:t>
            </a:r>
            <a:r>
              <a:rPr lang="en-US" altLang="zh-TW" dirty="0">
                <a:latin typeface="Calibri" panose="020F0502020204030204" pitchFamily="34" charset="0"/>
                <a:cs typeface="Calibri" panose="020F0502020204030204" pitchFamily="34" charset="0"/>
              </a:rPr>
              <a:t>from the class or </a:t>
            </a:r>
            <a:r>
              <a:rPr lang="en-US" altLang="zh-TW" u="sng" dirty="0">
                <a:solidFill>
                  <a:srgbClr val="00506E"/>
                </a:solidFill>
                <a:latin typeface="Calibri" panose="020F0502020204030204" pitchFamily="34" charset="0"/>
                <a:cs typeface="Calibri" panose="020F0502020204030204" pitchFamily="34" charset="0"/>
              </a:rPr>
              <a:t>the first time you access a static field </a:t>
            </a:r>
            <a:r>
              <a:rPr lang="en-US" altLang="zh-TW" dirty="0">
                <a:latin typeface="Calibri" panose="020F0502020204030204" pitchFamily="34" charset="0"/>
                <a:cs typeface="Calibri" panose="020F0502020204030204" pitchFamily="34" charset="0"/>
              </a:rPr>
              <a:t>or method of the class. </a:t>
            </a:r>
            <a:r>
              <a:rPr lang="en-US" altLang="zh-TW" dirty="0" smtClean="0">
                <a:latin typeface="Calibri" panose="020F0502020204030204" pitchFamily="34" charset="0"/>
                <a:cs typeface="Calibri" panose="020F0502020204030204" pitchFamily="34" charset="0"/>
              </a:rPr>
              <a:t>After loaded, the initialization will follow by below:</a:t>
            </a:r>
            <a:endParaRPr lang="zh-TW" altLang="en-US" dirty="0">
              <a:latin typeface="Calibri" panose="020F0502020204030204" pitchFamily="34" charset="0"/>
              <a:cs typeface="Calibri" panose="020F0502020204030204" pitchFamily="34" charset="0"/>
            </a:endParaRPr>
          </a:p>
        </p:txBody>
      </p:sp>
      <p:sp>
        <p:nvSpPr>
          <p:cNvPr id="7" name="文字方塊 6"/>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Rome </a:t>
            </a:r>
            <a:r>
              <a:rPr lang="en-US" altLang="zh-TW" sz="3600" dirty="0">
                <a:latin typeface="Calibri" panose="020F0502020204030204" pitchFamily="34" charset="0"/>
                <a:cs typeface="Calibri" panose="020F0502020204030204" pitchFamily="34" charset="0"/>
              </a:rPr>
              <a:t>wasn't built in a day</a:t>
            </a:r>
            <a:endParaRPr lang="zh-TW" altLang="en-US" sz="3600" dirty="0">
              <a:latin typeface="Calibri" panose="020F0502020204030204" pitchFamily="34" charset="0"/>
              <a:cs typeface="Calibri" panose="020F0502020204030204" pitchFamily="34" charset="0"/>
            </a:endParaRPr>
          </a:p>
        </p:txBody>
      </p:sp>
      <p:sp>
        <p:nvSpPr>
          <p:cNvPr id="8" name="橢圓 7"/>
          <p:cNvSpPr/>
          <p:nvPr/>
        </p:nvSpPr>
        <p:spPr bwMode="auto">
          <a:xfrm>
            <a:off x="1143428" y="3247118"/>
            <a:ext cx="491622" cy="63453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9" name="橢圓 8"/>
          <p:cNvSpPr/>
          <p:nvPr/>
        </p:nvSpPr>
        <p:spPr bwMode="auto">
          <a:xfrm>
            <a:off x="1143428" y="4087277"/>
            <a:ext cx="491622" cy="63453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TW" dirty="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 name="橢圓 9"/>
          <p:cNvSpPr/>
          <p:nvPr/>
        </p:nvSpPr>
        <p:spPr bwMode="auto">
          <a:xfrm>
            <a:off x="1143428" y="4927436"/>
            <a:ext cx="491622" cy="634537"/>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 name="文字方塊 10"/>
          <p:cNvSpPr txBox="1"/>
          <p:nvPr/>
        </p:nvSpPr>
        <p:spPr>
          <a:xfrm>
            <a:off x="1750886" y="3273319"/>
            <a:ext cx="5107114" cy="461665"/>
          </a:xfrm>
          <a:prstGeom prst="rect">
            <a:avLst/>
          </a:prstGeom>
          <a:noFill/>
        </p:spPr>
        <p:txBody>
          <a:bodyPr wrap="square" rtlCol="0">
            <a:spAutoFit/>
          </a:bodyPr>
          <a:lstStyle/>
          <a:p>
            <a:r>
              <a:rPr lang="en-US" altLang="zh-TW" dirty="0" smtClean="0">
                <a:latin typeface="Calibri" panose="020F0502020204030204" pitchFamily="34" charset="0"/>
                <a:cs typeface="Calibri" panose="020F0502020204030204" pitchFamily="34" charset="0"/>
              </a:rPr>
              <a:t>Initialize class </a:t>
            </a:r>
            <a:r>
              <a:rPr lang="en-US" altLang="zh-TW" dirty="0">
                <a:latin typeface="Calibri" panose="020F0502020204030204" pitchFamily="34" charset="0"/>
                <a:cs typeface="Calibri" panose="020F0502020204030204" pitchFamily="34" charset="0"/>
              </a:rPr>
              <a:t>variables/block</a:t>
            </a:r>
            <a:endParaRPr lang="zh-TW" altLang="en-US" dirty="0"/>
          </a:p>
        </p:txBody>
      </p:sp>
      <p:sp>
        <p:nvSpPr>
          <p:cNvPr id="12" name="文字方塊 11"/>
          <p:cNvSpPr txBox="1"/>
          <p:nvPr/>
        </p:nvSpPr>
        <p:spPr>
          <a:xfrm>
            <a:off x="1750886" y="4173712"/>
            <a:ext cx="4863274" cy="461665"/>
          </a:xfrm>
          <a:prstGeom prst="rect">
            <a:avLst/>
          </a:prstGeom>
          <a:noFill/>
        </p:spPr>
        <p:txBody>
          <a:bodyPr wrap="square" rtlCol="0">
            <a:spAutoFit/>
          </a:bodyPr>
          <a:lstStyle/>
          <a:p>
            <a:r>
              <a:rPr lang="en-US" altLang="zh-TW" dirty="0">
                <a:latin typeface="Calibri" panose="020F0502020204030204" pitchFamily="34" charset="0"/>
                <a:cs typeface="Calibri" panose="020F0502020204030204" pitchFamily="34" charset="0"/>
              </a:rPr>
              <a:t>Initialize </a:t>
            </a:r>
            <a:r>
              <a:rPr lang="en-US" altLang="zh-TW" dirty="0" smtClean="0">
                <a:latin typeface="Calibri" panose="020F0502020204030204" pitchFamily="34" charset="0"/>
                <a:cs typeface="Calibri" panose="020F0502020204030204" pitchFamily="34" charset="0"/>
              </a:rPr>
              <a:t>instance </a:t>
            </a:r>
            <a:r>
              <a:rPr lang="en-US" altLang="zh-TW" dirty="0">
                <a:latin typeface="Calibri" panose="020F0502020204030204" pitchFamily="34" charset="0"/>
                <a:cs typeface="Calibri" panose="020F0502020204030204" pitchFamily="34" charset="0"/>
              </a:rPr>
              <a:t>variables/block</a:t>
            </a:r>
            <a:endParaRPr lang="zh-TW" altLang="en-US" dirty="0"/>
          </a:p>
        </p:txBody>
      </p:sp>
      <p:sp>
        <p:nvSpPr>
          <p:cNvPr id="13" name="文字方塊 12"/>
          <p:cNvSpPr txBox="1"/>
          <p:nvPr/>
        </p:nvSpPr>
        <p:spPr>
          <a:xfrm>
            <a:off x="1857566" y="4927436"/>
            <a:ext cx="3291840" cy="461665"/>
          </a:xfrm>
          <a:prstGeom prst="rect">
            <a:avLst/>
          </a:prstGeom>
          <a:noFill/>
        </p:spPr>
        <p:txBody>
          <a:bodyPr wrap="square" rtlCol="0">
            <a:spAutoFit/>
          </a:bodyPr>
          <a:lstStyle/>
          <a:p>
            <a:r>
              <a:rPr lang="en-US" altLang="zh-TW" dirty="0" smtClean="0">
                <a:latin typeface="Calibri" panose="020F0502020204030204" pitchFamily="34" charset="0"/>
                <a:cs typeface="Calibri" panose="020F0502020204030204" pitchFamily="34" charset="0"/>
              </a:rPr>
              <a:t>Execute constructor</a:t>
            </a:r>
            <a:endParaRPr lang="zh-TW" altLang="en-US" dirty="0"/>
          </a:p>
        </p:txBody>
      </p:sp>
      <p:sp>
        <p:nvSpPr>
          <p:cNvPr id="14" name="文字方塊 13"/>
          <p:cNvSpPr txBox="1"/>
          <p:nvPr/>
        </p:nvSpPr>
        <p:spPr>
          <a:xfrm>
            <a:off x="6614160" y="3280849"/>
            <a:ext cx="4297680" cy="400110"/>
          </a:xfrm>
          <a:prstGeom prst="rect">
            <a:avLst/>
          </a:prstGeom>
          <a:noFill/>
        </p:spPr>
        <p:txBody>
          <a:bodyPr wrap="square" rtlCol="0">
            <a:spAutoFit/>
          </a:bodyPr>
          <a:lstStyle/>
          <a:p>
            <a:r>
              <a:rPr lang="en-US" altLang="zh-TW" sz="2000" dirty="0" smtClean="0">
                <a:solidFill>
                  <a:schemeClr val="accent5">
                    <a:lumMod val="50000"/>
                  </a:schemeClr>
                </a:solidFill>
                <a:latin typeface="Calibri" panose="020F0502020204030204" pitchFamily="34" charset="0"/>
                <a:cs typeface="Calibri" panose="020F0502020204030204" pitchFamily="34" charset="0"/>
              </a:rPr>
              <a:t>Once only </a:t>
            </a:r>
            <a:r>
              <a:rPr lang="en-US" altLang="zh-TW" sz="2000" dirty="0">
                <a:solidFill>
                  <a:schemeClr val="accent5">
                    <a:lumMod val="50000"/>
                  </a:schemeClr>
                </a:solidFill>
                <a:latin typeface="Calibri" panose="020F0502020204030204" pitchFamily="34" charset="0"/>
                <a:cs typeface="Calibri" panose="020F0502020204030204" pitchFamily="34" charset="0"/>
              </a:rPr>
              <a:t>when class is load</a:t>
            </a:r>
            <a:endParaRPr lang="zh-TW" altLang="en-US" sz="2000" dirty="0">
              <a:solidFill>
                <a:schemeClr val="accent5">
                  <a:lumMod val="50000"/>
                </a:schemeClr>
              </a:solidFill>
              <a:latin typeface="Calibri" panose="020F0502020204030204" pitchFamily="34" charset="0"/>
              <a:cs typeface="Calibri" panose="020F0502020204030204" pitchFamily="34" charset="0"/>
            </a:endParaRPr>
          </a:p>
        </p:txBody>
      </p:sp>
      <p:sp>
        <p:nvSpPr>
          <p:cNvPr id="16" name="圓角矩形 15"/>
          <p:cNvSpPr/>
          <p:nvPr/>
        </p:nvSpPr>
        <p:spPr bwMode="auto">
          <a:xfrm>
            <a:off x="1037945" y="4002422"/>
            <a:ext cx="4937331" cy="1727820"/>
          </a:xfrm>
          <a:prstGeom prst="roundRect">
            <a:avLst/>
          </a:prstGeom>
          <a:noFill/>
          <a:ln w="28575" cap="flat" cmpd="sng" algn="ctr">
            <a:solidFill>
              <a:srgbClr val="FF6600"/>
            </a:solidFill>
            <a:prstDash val="lg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7" name="文字方塊 16"/>
          <p:cNvSpPr txBox="1"/>
          <p:nvPr/>
        </p:nvSpPr>
        <p:spPr>
          <a:xfrm>
            <a:off x="6781801" y="3990419"/>
            <a:ext cx="2910840" cy="707886"/>
          </a:xfrm>
          <a:prstGeom prst="rect">
            <a:avLst/>
          </a:prstGeom>
          <a:noFill/>
        </p:spPr>
        <p:txBody>
          <a:bodyPr wrap="square" rtlCol="0">
            <a:spAutoFit/>
          </a:bodyPr>
          <a:lstStyle/>
          <a:p>
            <a:r>
              <a:rPr lang="en-US" altLang="zh-TW" sz="2000" dirty="0">
                <a:solidFill>
                  <a:schemeClr val="accent5">
                    <a:lumMod val="50000"/>
                  </a:schemeClr>
                </a:solidFill>
                <a:latin typeface="Calibri" panose="020F0502020204030204" pitchFamily="34" charset="0"/>
                <a:cs typeface="Calibri" panose="020F0502020204030204" pitchFamily="34" charset="0"/>
              </a:rPr>
              <a:t>Every time </a:t>
            </a:r>
            <a:r>
              <a:rPr lang="en-US" altLang="zh-TW" sz="2000" dirty="0" smtClean="0">
                <a:solidFill>
                  <a:schemeClr val="accent5">
                    <a:lumMod val="50000"/>
                  </a:schemeClr>
                </a:solidFill>
                <a:latin typeface="Calibri" panose="020F0502020204030204" pitchFamily="34" charset="0"/>
                <a:cs typeface="Calibri" panose="020F0502020204030204" pitchFamily="34" charset="0"/>
              </a:rPr>
              <a:t>when object is created</a:t>
            </a:r>
            <a:endParaRPr lang="zh-TW" altLang="en-US" sz="2000" dirty="0">
              <a:solidFill>
                <a:schemeClr val="accent5">
                  <a:lumMod val="50000"/>
                </a:schemeClr>
              </a:solidFill>
              <a:latin typeface="Calibri" panose="020F0502020204030204" pitchFamily="34" charset="0"/>
              <a:cs typeface="Calibri" panose="020F0502020204030204" pitchFamily="34" charset="0"/>
            </a:endParaRPr>
          </a:p>
        </p:txBody>
      </p:sp>
      <p:cxnSp>
        <p:nvCxnSpPr>
          <p:cNvPr id="5" name="直線單箭頭接點 4"/>
          <p:cNvCxnSpPr/>
          <p:nvPr/>
        </p:nvCxnSpPr>
        <p:spPr bwMode="auto">
          <a:xfrm flipH="1">
            <a:off x="5745480" y="3480904"/>
            <a:ext cx="868680" cy="834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直線單箭頭接點 17"/>
          <p:cNvCxnSpPr/>
          <p:nvPr/>
        </p:nvCxnSpPr>
        <p:spPr bwMode="auto">
          <a:xfrm flipH="1">
            <a:off x="6080759" y="4173712"/>
            <a:ext cx="533401" cy="1087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153909501"/>
      </p:ext>
    </p:extLst>
  </p:cSld>
  <p:clrMapOvr>
    <a:masterClrMapping/>
  </p:clrMapOvr>
  <p:transition spd="med">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Blue print: The one - 1</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580933" y="887874"/>
            <a:ext cx="8653121" cy="5909310"/>
          </a:xfrm>
          <a:prstGeom prst="rect">
            <a:avLst/>
          </a:prstGeom>
        </p:spPr>
        <p:txBody>
          <a:bodyPr wrap="square">
            <a:spAutoFit/>
          </a:bodyPr>
          <a:lstStyle/>
          <a:p>
            <a:r>
              <a:rPr lang="en-US" altLang="zh-TW" sz="1400" b="1" dirty="0">
                <a:solidFill>
                  <a:srgbClr val="7F0055"/>
                </a:solidFill>
                <a:latin typeface="Courier New" panose="02070309020205020404" pitchFamily="49" charset="0"/>
              </a:rPr>
              <a:t>package</a:t>
            </a:r>
            <a:r>
              <a:rPr lang="en-US" altLang="zh-TW" sz="1400" b="1" dirty="0">
                <a:solidFill>
                  <a:srgbClr val="000000"/>
                </a:solidFill>
                <a:latin typeface="Courier New" panose="02070309020205020404" pitchFamily="49" charset="0"/>
              </a:rPr>
              <a:t> essential2. </a:t>
            </a:r>
            <a:r>
              <a:rPr lang="en-US" altLang="zh-TW" sz="1400" b="1" dirty="0" err="1">
                <a:solidFill>
                  <a:srgbClr val="000000"/>
                </a:solidFill>
                <a:latin typeface="Courier New" panose="02070309020205020404" pitchFamily="49" charset="0"/>
              </a:rPr>
              <a:t>classVsInstance</a:t>
            </a:r>
            <a:r>
              <a:rPr lang="en-US" altLang="zh-TW" sz="1400" b="1" dirty="0">
                <a:solidFill>
                  <a:srgbClr val="000000"/>
                </a:solidFill>
                <a:latin typeface="Courier New" panose="02070309020205020404" pitchFamily="49" charset="0"/>
              </a:rPr>
              <a:t>;</a:t>
            </a:r>
          </a:p>
          <a:p>
            <a:endParaRPr lang="zh-TW" altLang="en-US" sz="1400" dirty="0">
              <a:latin typeface="Courier New" panose="02070309020205020404" pitchFamily="49" charset="0"/>
            </a:endParaRPr>
          </a:p>
          <a:p>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class</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TheOne</a:t>
            </a:r>
            <a:r>
              <a:rPr lang="en-US" altLang="zh-TW" sz="1400" b="1" dirty="0">
                <a:solidFill>
                  <a:srgbClr val="000000"/>
                </a:solidFill>
                <a:latin typeface="Courier New" panose="02070309020205020404" pitchFamily="49" charset="0"/>
              </a:rPr>
              <a:t> {</a:t>
            </a:r>
          </a:p>
          <a:p>
            <a:endParaRPr lang="en-US" altLang="zh-TW" sz="1400" dirty="0" smtClean="0">
              <a:latin typeface="Courier New" panose="02070309020205020404" pitchFamily="49" charset="0"/>
            </a:endParaRPr>
          </a:p>
          <a:p>
            <a:r>
              <a:rPr lang="en-US" altLang="zh-TW" sz="1400" dirty="0" smtClean="0">
                <a:latin typeface="Courier New" panose="02070309020205020404" pitchFamily="49" charset="0"/>
              </a:rPr>
              <a:t>    </a:t>
            </a:r>
            <a:r>
              <a:rPr lang="en-US" altLang="zh-TW" sz="1400" dirty="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紀錄救世主的世代</a:t>
            </a:r>
            <a:endParaRPr lang="en-US" altLang="zh-TW" sz="1400" dirty="0" smtClean="0">
              <a:solidFill>
                <a:srgbClr val="3F7F5F"/>
              </a:solidFill>
              <a:latin typeface="Courier New" panose="02070309020205020404" pitchFamily="49" charset="0"/>
            </a:endParaRPr>
          </a:p>
          <a:p>
            <a:r>
              <a:rPr lang="en-US" altLang="zh-TW" sz="1400" b="1" dirty="0" smtClean="0">
                <a:solidFill>
                  <a:srgbClr val="7F0055"/>
                </a:solidFill>
                <a:latin typeface="Courier New" panose="02070309020205020404" pitchFamily="49" charset="0"/>
              </a:rPr>
              <a:t>    static</a:t>
            </a:r>
            <a:r>
              <a:rPr lang="en-US" altLang="zh-TW" sz="1400" b="1" dirty="0" smtClean="0">
                <a:solidFill>
                  <a:srgbClr val="000000"/>
                </a:solidFill>
                <a:latin typeface="Courier New" panose="02070309020205020404" pitchFamily="49" charset="0"/>
              </a:rPr>
              <a:t> </a:t>
            </a:r>
            <a:r>
              <a:rPr lang="en-US" altLang="zh-TW" sz="1400" b="1" dirty="0" err="1" smtClean="0">
                <a:solidFill>
                  <a:srgbClr val="7F0055"/>
                </a:solidFill>
                <a:latin typeface="Courier New" panose="02070309020205020404" pitchFamily="49" charset="0"/>
              </a:rPr>
              <a:t>int</a:t>
            </a:r>
            <a:r>
              <a:rPr lang="en-US" altLang="zh-TW" sz="1400" b="1" dirty="0" smtClean="0">
                <a:solidFill>
                  <a:srgbClr val="000000"/>
                </a:solidFill>
                <a:latin typeface="Courier New" panose="02070309020205020404" pitchFamily="49" charset="0"/>
              </a:rPr>
              <a:t> </a:t>
            </a:r>
            <a:r>
              <a:rPr lang="en-US" altLang="zh-TW" sz="1400" b="1" i="1" dirty="0" smtClean="0">
                <a:solidFill>
                  <a:srgbClr val="0000C0"/>
                </a:solidFill>
                <a:latin typeface="Courier New" panose="02070309020205020404" pitchFamily="49" charset="0"/>
              </a:rPr>
              <a:t>generation</a:t>
            </a:r>
            <a:r>
              <a:rPr lang="en-US" altLang="zh-TW" sz="1400" b="1" i="1" dirty="0" smtClean="0">
                <a:solidFill>
                  <a:srgbClr val="000000"/>
                </a:solidFill>
                <a:latin typeface="Courier New" panose="02070309020205020404" pitchFamily="49" charset="0"/>
              </a:rPr>
              <a:t> = -1;</a:t>
            </a:r>
          </a:p>
          <a:p>
            <a:r>
              <a:rPr lang="zh-TW" altLang="en-US" sz="1400" b="1" i="1" dirty="0" smtClean="0">
                <a:solidFill>
                  <a:srgbClr val="000000"/>
                </a:solidFill>
                <a:latin typeface="Courier New" panose="02070309020205020404" pitchFamily="49" charset="0"/>
              </a:rPr>
              <a:t>    </a:t>
            </a:r>
            <a:r>
              <a:rPr lang="en-US" altLang="zh-TW" sz="1400" dirty="0" smtClean="0">
                <a:solidFill>
                  <a:srgbClr val="3F7F5F"/>
                </a:solidFill>
                <a:latin typeface="Courier New" panose="02070309020205020404" pitchFamily="49" charset="0"/>
              </a:rPr>
              <a:t>//</a:t>
            </a:r>
            <a:r>
              <a:rPr lang="zh-TW" altLang="en-US" sz="1400" dirty="0">
                <a:solidFill>
                  <a:srgbClr val="3F7F5F"/>
                </a:solidFill>
                <a:latin typeface="Courier New" panose="02070309020205020404" pitchFamily="49" charset="0"/>
              </a:rPr>
              <a:t>紀錄</a:t>
            </a:r>
            <a:r>
              <a:rPr lang="zh-TW" altLang="en-US" sz="1400" dirty="0" smtClean="0">
                <a:solidFill>
                  <a:srgbClr val="3F7F5F"/>
                </a:solidFill>
                <a:latin typeface="Courier New" panose="02070309020205020404" pitchFamily="49" charset="0"/>
              </a:rPr>
              <a:t>每一代救世主的年齡</a:t>
            </a:r>
            <a:endParaRPr lang="en-US" altLang="zh-TW" sz="1400" b="1" i="1" dirty="0" smtClean="0">
              <a:solidFill>
                <a:srgbClr val="000000"/>
              </a:solidFill>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r>
              <a:rPr lang="en-US" altLang="zh-TW" sz="1400" b="1" dirty="0" err="1">
                <a:solidFill>
                  <a:srgbClr val="7F0055"/>
                </a:solidFill>
                <a:latin typeface="Courier New" panose="02070309020205020404" pitchFamily="49" charset="0"/>
              </a:rPr>
              <a:t>int</a:t>
            </a:r>
            <a:r>
              <a:rPr lang="en-US" altLang="zh-TW" sz="1400" b="1" dirty="0">
                <a:solidFill>
                  <a:srgbClr val="000000"/>
                </a:solidFill>
                <a:latin typeface="Courier New" panose="02070309020205020404" pitchFamily="49" charset="0"/>
              </a:rPr>
              <a:t> </a:t>
            </a:r>
            <a:r>
              <a:rPr lang="en-US" altLang="zh-TW" sz="1400" b="1" dirty="0">
                <a:solidFill>
                  <a:srgbClr val="0000C0"/>
                </a:solidFill>
                <a:latin typeface="Courier New" panose="02070309020205020404" pitchFamily="49" charset="0"/>
              </a:rPr>
              <a:t>age</a:t>
            </a:r>
            <a:r>
              <a:rPr lang="en-US" altLang="zh-TW" sz="1400" b="1" dirty="0">
                <a:solidFill>
                  <a:srgbClr val="000000"/>
                </a:solidFill>
                <a:latin typeface="Courier New" panose="02070309020205020404" pitchFamily="49" charset="0"/>
              </a:rPr>
              <a:t> = -1;        </a:t>
            </a:r>
          </a:p>
          <a:p>
            <a:endParaRPr lang="zh-TW" altLang="en-US" sz="1400" dirty="0">
              <a:latin typeface="Courier New" panose="02070309020205020404" pitchFamily="49" charset="0"/>
            </a:endParaRPr>
          </a:p>
          <a:p>
            <a:r>
              <a:rPr lang="en-US" altLang="zh-TW" sz="1400" dirty="0">
                <a:solidFill>
                  <a:srgbClr val="000000"/>
                </a:solidFill>
                <a:latin typeface="Courier New" panose="02070309020205020404" pitchFamily="49" charset="0"/>
              </a:rPr>
              <a:t>    </a:t>
            </a:r>
            <a:r>
              <a:rPr lang="en-US" altLang="zh-TW" sz="1400" dirty="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靜態初始區塊</a:t>
            </a:r>
            <a:r>
              <a:rPr lang="en-US" altLang="zh-TW" sz="1400" dirty="0">
                <a:solidFill>
                  <a:srgbClr val="3F7F5F"/>
                </a:solidFill>
                <a:latin typeface="Courier New" panose="02070309020205020404" pitchFamily="49" charset="0"/>
              </a:rPr>
              <a:t>(Static initialization block)</a:t>
            </a:r>
          </a:p>
          <a:p>
            <a:r>
              <a:rPr lang="en-US" altLang="zh-TW" sz="1400" dirty="0">
                <a:solidFill>
                  <a:srgbClr val="000000"/>
                </a:solidFill>
                <a:latin typeface="Courier New" panose="02070309020205020404" pitchFamily="49" charset="0"/>
              </a:rPr>
              <a:t>    </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只會執行一次</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當藍圖被載入的時候</a:t>
            </a:r>
            <a:r>
              <a:rPr lang="en-US" altLang="zh-TW" sz="1400" dirty="0" smtClean="0">
                <a:solidFill>
                  <a:srgbClr val="3F7F5F"/>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r>
              <a:rPr lang="en-US" altLang="zh-TW" sz="1400" b="1" dirty="0" smtClean="0">
                <a:solidFill>
                  <a:srgbClr val="7F0055"/>
                </a:solidFill>
                <a:latin typeface="Courier New" panose="02070309020205020404" pitchFamily="49" charset="0"/>
              </a:rPr>
              <a:t>static</a:t>
            </a:r>
            <a:r>
              <a:rPr lang="en-US" altLang="zh-TW" sz="1400" b="1" dirty="0" smtClean="0">
                <a:solidFill>
                  <a:srgbClr val="000000"/>
                </a:solidFill>
                <a:latin typeface="Courier New" panose="02070309020205020404" pitchFamily="49" charset="0"/>
              </a:rPr>
              <a:t> {</a:t>
            </a:r>
          </a:p>
          <a:p>
            <a:r>
              <a:rPr lang="en-US" altLang="zh-TW" sz="1400" b="1" dirty="0">
                <a:solidFill>
                  <a:srgbClr val="000000"/>
                </a:solidFill>
                <a:latin typeface="Courier New" panose="02070309020205020404" pitchFamily="49" charset="0"/>
              </a:rPr>
              <a:t>	</a:t>
            </a:r>
            <a:r>
              <a:rPr lang="en-US" altLang="zh-TW" sz="1400" b="1" i="1" dirty="0" smtClean="0">
                <a:solidFill>
                  <a:srgbClr val="0000C0"/>
                </a:solidFill>
                <a:latin typeface="Courier New" panose="02070309020205020404" pitchFamily="49" charset="0"/>
              </a:rPr>
              <a:t>generation</a:t>
            </a:r>
            <a:r>
              <a:rPr lang="en-US" altLang="zh-TW" sz="1400" b="1" i="1" dirty="0" smtClean="0">
                <a:solidFill>
                  <a:srgbClr val="000000"/>
                </a:solidFill>
                <a:latin typeface="Courier New" panose="02070309020205020404" pitchFamily="49" charset="0"/>
              </a:rPr>
              <a:t> </a:t>
            </a:r>
            <a:r>
              <a:rPr lang="en-US" altLang="zh-TW" sz="1400" b="1" i="1" dirty="0">
                <a:solidFill>
                  <a:srgbClr val="000000"/>
                </a:solidFill>
                <a:latin typeface="Courier New" panose="02070309020205020404" pitchFamily="49" charset="0"/>
              </a:rPr>
              <a:t>= </a:t>
            </a:r>
            <a:r>
              <a:rPr lang="en-US" altLang="zh-TW" sz="1400" b="1" i="1" dirty="0" smtClean="0">
                <a:solidFill>
                  <a:srgbClr val="000000"/>
                </a:solidFill>
                <a:latin typeface="Courier New" panose="02070309020205020404" pitchFamily="49" charset="0"/>
              </a:rPr>
              <a:t>0;</a:t>
            </a:r>
          </a:p>
          <a:p>
            <a:r>
              <a:rPr lang="zh-TW" altLang="en-US" sz="1400" b="1" i="1" dirty="0">
                <a:solidFill>
                  <a:srgbClr val="000000"/>
                </a:solidFill>
                <a:latin typeface="Courier New" panose="02070309020205020404" pitchFamily="49" charset="0"/>
              </a:rPr>
              <a:t> </a:t>
            </a:r>
            <a:r>
              <a:rPr lang="zh-TW" altLang="en-US" sz="1400" b="1" i="1" dirty="0" smtClean="0">
                <a:solidFill>
                  <a:srgbClr val="000000"/>
                </a:solidFill>
                <a:latin typeface="Courier New" panose="02070309020205020404" pitchFamily="49" charset="0"/>
              </a:rPr>
              <a:t>   </a:t>
            </a:r>
            <a:r>
              <a:rPr lang="en-US" altLang="zh-TW" sz="1400" dirty="0" smtClean="0">
                <a:solidFill>
                  <a:srgbClr val="000000"/>
                </a:solidFill>
                <a:latin typeface="Courier New" panose="02070309020205020404" pitchFamily="49" charset="0"/>
              </a:rPr>
              <a:t>}</a:t>
            </a:r>
            <a:endParaRPr lang="en-US" altLang="zh-TW" sz="1400" dirty="0">
              <a:solidFill>
                <a:srgbClr val="000000"/>
              </a:solidFill>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r>
              <a:rPr lang="en-US" altLang="zh-TW" sz="1400" dirty="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物</a:t>
            </a:r>
            <a:r>
              <a:rPr lang="zh-TW" altLang="en-US" sz="1400" dirty="0">
                <a:solidFill>
                  <a:srgbClr val="3F7F5F"/>
                </a:solidFill>
                <a:latin typeface="Courier New" panose="02070309020205020404" pitchFamily="49" charset="0"/>
              </a:rPr>
              <a:t>件</a:t>
            </a:r>
            <a:r>
              <a:rPr lang="zh-TW" altLang="en-US" sz="1400" dirty="0" smtClean="0">
                <a:solidFill>
                  <a:srgbClr val="3F7F5F"/>
                </a:solidFill>
                <a:latin typeface="Courier New" panose="02070309020205020404" pitchFamily="49" charset="0"/>
              </a:rPr>
              <a:t>初始區塊</a:t>
            </a:r>
            <a:r>
              <a:rPr lang="en-US" altLang="zh-TW" sz="1400" dirty="0" smtClean="0">
                <a:solidFill>
                  <a:srgbClr val="3F7F5F"/>
                </a:solidFill>
                <a:latin typeface="Courier New" panose="02070309020205020404" pitchFamily="49" charset="0"/>
              </a:rPr>
              <a:t>(Instance </a:t>
            </a:r>
            <a:r>
              <a:rPr lang="en-US" altLang="zh-TW" sz="1400" dirty="0">
                <a:solidFill>
                  <a:srgbClr val="3F7F5F"/>
                </a:solidFill>
                <a:latin typeface="Courier New" panose="02070309020205020404" pitchFamily="49" charset="0"/>
              </a:rPr>
              <a:t>initialization </a:t>
            </a:r>
            <a:r>
              <a:rPr lang="en-US" altLang="zh-TW" sz="1400" dirty="0" smtClean="0">
                <a:solidFill>
                  <a:srgbClr val="3F7F5F"/>
                </a:solidFill>
                <a:latin typeface="Courier New" panose="02070309020205020404" pitchFamily="49" charset="0"/>
              </a:rPr>
              <a:t>block)</a:t>
            </a:r>
          </a:p>
          <a:p>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 每次創立新物件時</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都會在建構子</a:t>
            </a:r>
            <a:r>
              <a:rPr lang="en-US" altLang="zh-TW" sz="1400" dirty="0" smtClean="0">
                <a:solidFill>
                  <a:srgbClr val="3F7F5F"/>
                </a:solidFill>
                <a:latin typeface="Courier New" panose="02070309020205020404" pitchFamily="49" charset="0"/>
              </a:rPr>
              <a:t>(constructor)</a:t>
            </a:r>
            <a:r>
              <a:rPr lang="zh-TW" altLang="en-US" sz="1400" dirty="0" smtClean="0">
                <a:solidFill>
                  <a:srgbClr val="3F7F5F"/>
                </a:solidFill>
                <a:latin typeface="Courier New" panose="02070309020205020404" pitchFamily="49" charset="0"/>
              </a:rPr>
              <a:t>執行前執行一次</a:t>
            </a:r>
            <a:endParaRPr lang="en-US" altLang="zh-TW" sz="1400" dirty="0">
              <a:solidFill>
                <a:srgbClr val="3F7F5F"/>
              </a:solidFill>
              <a:latin typeface="Courier New" panose="02070309020205020404" pitchFamily="49" charset="0"/>
            </a:endParaRPr>
          </a:p>
          <a:p>
            <a:r>
              <a:rPr lang="zh-TW" altLang="en-US" sz="1400" dirty="0" smtClean="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a:t>
            </a:r>
            <a:r>
              <a:rPr lang="zh-TW" altLang="en-US" sz="1400" dirty="0" smtClean="0">
                <a:solidFill>
                  <a:srgbClr val="000000"/>
                </a:solidFill>
                <a:latin typeface="Courier New" panose="02070309020205020404" pitchFamily="49" charset="0"/>
              </a:rPr>
              <a:t>    </a:t>
            </a:r>
            <a:r>
              <a:rPr lang="en-US" altLang="zh-TW" sz="1400" dirty="0" smtClean="0">
                <a:solidFill>
                  <a:srgbClr val="0000C0"/>
                </a:solidFill>
                <a:latin typeface="Courier New" panose="02070309020205020404" pitchFamily="49" charset="0"/>
              </a:rPr>
              <a:t>age</a:t>
            </a:r>
            <a:r>
              <a:rPr lang="en-US" altLang="zh-TW" sz="1400" dirty="0" smtClean="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 0;</a:t>
            </a:r>
          </a:p>
          <a:p>
            <a:r>
              <a:rPr lang="en-US" altLang="zh-TW" sz="1400" dirty="0">
                <a:solidFill>
                  <a:srgbClr val="000000"/>
                </a:solidFill>
                <a:latin typeface="Courier New" panose="02070309020205020404" pitchFamily="49" charset="0"/>
              </a:rPr>
              <a:t>    </a:t>
            </a:r>
            <a:r>
              <a:rPr lang="zh-TW" altLang="en-US" sz="1400" dirty="0" smtClean="0">
                <a:solidFill>
                  <a:srgbClr val="000000"/>
                </a:solidFill>
                <a:latin typeface="Courier New" panose="02070309020205020404" pitchFamily="49" charset="0"/>
              </a:rPr>
              <a:t>    </a:t>
            </a:r>
            <a:r>
              <a:rPr lang="en-US" altLang="zh-TW" sz="1400" i="1" dirty="0" smtClean="0">
                <a:solidFill>
                  <a:srgbClr val="0000C0"/>
                </a:solidFill>
                <a:latin typeface="Courier New" panose="02070309020205020404" pitchFamily="49" charset="0"/>
              </a:rPr>
              <a:t>generation</a:t>
            </a:r>
            <a:r>
              <a:rPr lang="en-US" altLang="zh-TW" sz="1400" i="1" dirty="0" smtClean="0">
                <a:solidFill>
                  <a:srgbClr val="000000"/>
                </a:solidFill>
                <a:latin typeface="Courier New" panose="02070309020205020404" pitchFamily="49" charset="0"/>
              </a:rPr>
              <a:t> </a:t>
            </a:r>
            <a:r>
              <a:rPr lang="en-US" altLang="zh-TW" sz="1400" i="1" dirty="0">
                <a:solidFill>
                  <a:srgbClr val="000000"/>
                </a:solidFill>
                <a:latin typeface="Courier New" panose="02070309020205020404" pitchFamily="49" charset="0"/>
              </a:rPr>
              <a:t>= </a:t>
            </a:r>
            <a:r>
              <a:rPr lang="en-US" altLang="zh-TW" sz="1400" i="1" dirty="0">
                <a:solidFill>
                  <a:srgbClr val="0000C0"/>
                </a:solidFill>
                <a:latin typeface="Courier New" panose="02070309020205020404" pitchFamily="49" charset="0"/>
              </a:rPr>
              <a:t>generation</a:t>
            </a:r>
            <a:r>
              <a:rPr lang="en-US" altLang="zh-TW" sz="1400" i="1" dirty="0">
                <a:solidFill>
                  <a:srgbClr val="000000"/>
                </a:solidFill>
                <a:latin typeface="Courier New" panose="02070309020205020404" pitchFamily="49" charset="0"/>
              </a:rPr>
              <a:t> + 1;</a:t>
            </a:r>
          </a:p>
          <a:p>
            <a:r>
              <a:rPr lang="zh-TW" altLang="en-US" sz="1400" dirty="0">
                <a:solidFill>
                  <a:srgbClr val="000000"/>
                </a:solidFill>
                <a:latin typeface="Courier New" panose="02070309020205020404" pitchFamily="49" charset="0"/>
              </a:rPr>
              <a:t>  </a:t>
            </a:r>
            <a:r>
              <a:rPr lang="zh-TW" altLang="en-US" sz="1400" dirty="0" smtClean="0">
                <a:solidFill>
                  <a:srgbClr val="000000"/>
                </a:solidFill>
                <a:latin typeface="Courier New" panose="02070309020205020404" pitchFamily="49" charset="0"/>
              </a:rPr>
              <a:t>        </a:t>
            </a:r>
            <a:endParaRPr lang="zh-TW" altLang="en-US" sz="1400" dirty="0">
              <a:solidFill>
                <a:srgbClr val="000000"/>
              </a:solidFill>
              <a:latin typeface="Courier New" panose="02070309020205020404" pitchFamily="49" charset="0"/>
            </a:endParaRPr>
          </a:p>
          <a:p>
            <a:r>
              <a:rPr lang="zh-TW" altLang="en-US" sz="1400" dirty="0">
                <a:solidFill>
                  <a:srgbClr val="000000"/>
                </a:solidFill>
                <a:latin typeface="Courier New" panose="02070309020205020404" pitchFamily="49" charset="0"/>
              </a:rPr>
              <a:t>    </a:t>
            </a:r>
            <a:r>
              <a:rPr lang="en-US" altLang="zh-TW" sz="1400" dirty="0" smtClean="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a:t>
            </a:r>
            <a:r>
              <a:rPr lang="en-US" altLang="zh-TW" sz="1400" dirty="0" smtClean="0">
                <a:solidFill>
                  <a:srgbClr val="000000"/>
                </a:solidFill>
                <a:latin typeface="Courier New" panose="02070309020205020404" pitchFamily="49" charset="0"/>
              </a:rPr>
              <a:t>   </a:t>
            </a:r>
            <a:r>
              <a:rPr lang="en-US" altLang="zh-TW" sz="1400" dirty="0">
                <a:solidFill>
                  <a:srgbClr val="3F7F5F"/>
                </a:solidFill>
                <a:latin typeface="Courier New" panose="02070309020205020404" pitchFamily="49" charset="0"/>
              </a:rPr>
              <a:t>//</a:t>
            </a:r>
            <a:r>
              <a:rPr lang="zh-TW" altLang="en-US" sz="1400" dirty="0">
                <a:solidFill>
                  <a:srgbClr val="3F7F5F"/>
                </a:solidFill>
                <a:latin typeface="Courier New" panose="02070309020205020404" pitchFamily="49" charset="0"/>
              </a:rPr>
              <a:t>建構</a:t>
            </a:r>
            <a:r>
              <a:rPr lang="zh-TW" altLang="en-US" sz="1400" dirty="0" smtClean="0">
                <a:solidFill>
                  <a:srgbClr val="3F7F5F"/>
                </a:solidFill>
                <a:latin typeface="Courier New" panose="02070309020205020404" pitchFamily="49" charset="0"/>
              </a:rPr>
              <a:t>子</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創立物件進行初始化動作的方法</a:t>
            </a:r>
            <a:endParaRPr lang="en-US" altLang="zh-TW" sz="1400" dirty="0">
              <a:solidFill>
                <a:srgbClr val="3F7F5F"/>
              </a:solidFill>
              <a:latin typeface="Courier New" panose="02070309020205020404" pitchFamily="49" charset="0"/>
            </a:endParaRPr>
          </a:p>
          <a:p>
            <a:r>
              <a:rPr lang="zh-TW" altLang="en-US" sz="1400" dirty="0" smtClean="0">
                <a:solidFill>
                  <a:srgbClr val="000000"/>
                </a:solidFill>
                <a:latin typeface="Courier New" panose="02070309020205020404" pitchFamily="49" charset="0"/>
              </a:rPr>
              <a:t>    </a:t>
            </a:r>
            <a:r>
              <a:rPr lang="en-US" altLang="zh-TW" sz="1400" b="1" dirty="0" smtClean="0">
                <a:solidFill>
                  <a:srgbClr val="7F0055"/>
                </a:solidFill>
                <a:latin typeface="Courier New" panose="02070309020205020404" pitchFamily="49" charset="0"/>
              </a:rPr>
              <a:t>public</a:t>
            </a:r>
            <a:r>
              <a:rPr lang="en-US" altLang="zh-TW" sz="1400" b="1" dirty="0" smtClean="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TheOne</a:t>
            </a:r>
            <a:r>
              <a:rPr lang="en-US" altLang="zh-TW" sz="1400" b="1" dirty="0">
                <a:solidFill>
                  <a:srgbClr val="000000"/>
                </a:solidFill>
                <a:latin typeface="Courier New" panose="02070309020205020404" pitchFamily="49" charset="0"/>
              </a:rPr>
              <a:t>() {</a:t>
            </a:r>
          </a:p>
          <a:p>
            <a:r>
              <a:rPr lang="zh-TW" altLang="en-US" sz="1400" dirty="0">
                <a:solidFill>
                  <a:srgbClr val="000000"/>
                </a:solidFill>
                <a:latin typeface="Courier New" panose="02070309020205020404" pitchFamily="49" charset="0"/>
              </a:rPr>
              <a:t>    </a:t>
            </a:r>
          </a:p>
          <a:p>
            <a:r>
              <a:rPr lang="en-US" altLang="zh-TW" sz="1400" dirty="0" smtClean="0">
                <a:solidFill>
                  <a:srgbClr val="0000C0"/>
                </a:solidFill>
                <a:latin typeface="Courier New" panose="02070309020205020404" pitchFamily="49" charset="0"/>
              </a:rPr>
              <a:t>         age</a:t>
            </a:r>
            <a:r>
              <a:rPr lang="en-US" altLang="zh-TW" sz="1400" dirty="0" smtClean="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 </a:t>
            </a:r>
            <a:r>
              <a:rPr lang="en-US" altLang="zh-TW" sz="1400" dirty="0">
                <a:solidFill>
                  <a:srgbClr val="0000C0"/>
                </a:solidFill>
                <a:latin typeface="Courier New" panose="02070309020205020404" pitchFamily="49" charset="0"/>
              </a:rPr>
              <a:t>age</a:t>
            </a:r>
            <a:r>
              <a:rPr lang="en-US" altLang="zh-TW" sz="1400" dirty="0">
                <a:solidFill>
                  <a:srgbClr val="000000"/>
                </a:solidFill>
                <a:latin typeface="Courier New" panose="02070309020205020404" pitchFamily="49" charset="0"/>
              </a:rPr>
              <a:t> + 1;</a:t>
            </a:r>
          </a:p>
          <a:p>
            <a:r>
              <a:rPr lang="zh-TW" altLang="en-US" sz="1400" dirty="0" smtClean="0">
                <a:solidFill>
                  <a:srgbClr val="000000"/>
                </a:solidFill>
                <a:latin typeface="Courier New" panose="02070309020205020404" pitchFamily="49" charset="0"/>
              </a:rPr>
              <a:t>    </a:t>
            </a:r>
            <a:r>
              <a:rPr lang="en-US" altLang="zh-TW" sz="1400" dirty="0" smtClean="0">
                <a:solidFill>
                  <a:srgbClr val="000000"/>
                </a:solidFill>
                <a:latin typeface="Courier New" panose="02070309020205020404" pitchFamily="49" charset="0"/>
              </a:rPr>
              <a:t>}</a:t>
            </a:r>
            <a:endParaRPr lang="en-US" altLang="zh-TW" sz="1400" dirty="0">
              <a:solidFill>
                <a:srgbClr val="000000"/>
              </a:solidFill>
              <a:latin typeface="Courier New" panose="02070309020205020404" pitchFamily="49" charset="0"/>
            </a:endParaRPr>
          </a:p>
        </p:txBody>
      </p:sp>
      <p:sp>
        <p:nvSpPr>
          <p:cNvPr id="4" name="文字方塊 3"/>
          <p:cNvSpPr txBox="1"/>
          <p:nvPr/>
        </p:nvSpPr>
        <p:spPr>
          <a:xfrm>
            <a:off x="7168304" y="4845146"/>
            <a:ext cx="2497550" cy="738664"/>
          </a:xfrm>
          <a:prstGeom prst="rect">
            <a:avLst/>
          </a:prstGeom>
          <a:noFill/>
        </p:spPr>
        <p:txBody>
          <a:bodyPr wrap="square" rtlCol="0">
            <a:spAutoFit/>
          </a:bodyPr>
          <a:lstStyle/>
          <a:p>
            <a:r>
              <a:rPr lang="zh-TW" altLang="en-US" sz="1400" dirty="0">
                <a:solidFill>
                  <a:srgbClr val="3F7F5F"/>
                </a:solidFill>
                <a:latin typeface="Courier New" panose="02070309020205020404" pitchFamily="49" charset="0"/>
              </a:rPr>
              <a:t>物件初始區</a:t>
            </a:r>
            <a:r>
              <a:rPr lang="zh-TW" altLang="en-US" sz="1400" dirty="0" smtClean="0">
                <a:solidFill>
                  <a:srgbClr val="3F7F5F"/>
                </a:solidFill>
                <a:latin typeface="Courier New" panose="02070309020205020404" pitchFamily="49" charset="0"/>
              </a:rPr>
              <a:t>塊一定會在建構子之前執行</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無關出現在程式中的位置</a:t>
            </a:r>
            <a:endParaRPr lang="zh-TW" altLang="en-US" sz="1400" dirty="0">
              <a:solidFill>
                <a:srgbClr val="3F7F5F"/>
              </a:solidFill>
              <a:latin typeface="Courier New" panose="02070309020205020404" pitchFamily="49" charset="0"/>
            </a:endParaRPr>
          </a:p>
        </p:txBody>
      </p:sp>
      <p:cxnSp>
        <p:nvCxnSpPr>
          <p:cNvPr id="6" name="直線單箭頭接點 5"/>
          <p:cNvCxnSpPr/>
          <p:nvPr/>
        </p:nvCxnSpPr>
        <p:spPr bwMode="auto">
          <a:xfrm flipH="1" flipV="1">
            <a:off x="4807527" y="4738255"/>
            <a:ext cx="2360776" cy="2414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 name="直線單箭頭接點 6"/>
          <p:cNvCxnSpPr/>
          <p:nvPr/>
        </p:nvCxnSpPr>
        <p:spPr bwMode="auto">
          <a:xfrm flipH="1">
            <a:off x="4710545" y="4979747"/>
            <a:ext cx="2457760" cy="88072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矩形 12"/>
          <p:cNvSpPr/>
          <p:nvPr/>
        </p:nvSpPr>
        <p:spPr bwMode="auto">
          <a:xfrm>
            <a:off x="580933" y="2327564"/>
            <a:ext cx="97940" cy="34636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4" name="矩形 13"/>
          <p:cNvSpPr/>
          <p:nvPr/>
        </p:nvSpPr>
        <p:spPr bwMode="auto">
          <a:xfrm>
            <a:off x="580933" y="1981201"/>
            <a:ext cx="97940" cy="346363"/>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5" name="矩形 14"/>
          <p:cNvSpPr/>
          <p:nvPr/>
        </p:nvSpPr>
        <p:spPr bwMode="auto">
          <a:xfrm>
            <a:off x="580933" y="3247709"/>
            <a:ext cx="97940" cy="673127"/>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6" name="矩形 15"/>
          <p:cNvSpPr/>
          <p:nvPr/>
        </p:nvSpPr>
        <p:spPr bwMode="auto">
          <a:xfrm>
            <a:off x="580932" y="4229933"/>
            <a:ext cx="97941" cy="101664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7" name="矩形 16"/>
          <p:cNvSpPr/>
          <p:nvPr/>
        </p:nvSpPr>
        <p:spPr bwMode="auto">
          <a:xfrm>
            <a:off x="580932" y="5614204"/>
            <a:ext cx="97941" cy="80356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8" name="矩形 17"/>
          <p:cNvSpPr/>
          <p:nvPr/>
        </p:nvSpPr>
        <p:spPr bwMode="auto">
          <a:xfrm>
            <a:off x="7247015" y="2195029"/>
            <a:ext cx="75256" cy="408410"/>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9" name="矩形 18"/>
          <p:cNvSpPr/>
          <p:nvPr/>
        </p:nvSpPr>
        <p:spPr bwMode="auto">
          <a:xfrm>
            <a:off x="7247015" y="2642024"/>
            <a:ext cx="75256" cy="34636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0" name="文字方塊 19"/>
          <p:cNvSpPr txBox="1"/>
          <p:nvPr/>
        </p:nvSpPr>
        <p:spPr>
          <a:xfrm>
            <a:off x="7322271" y="2195029"/>
            <a:ext cx="2343583" cy="307777"/>
          </a:xfrm>
          <a:prstGeom prst="rect">
            <a:avLst/>
          </a:prstGeom>
          <a:noFill/>
        </p:spPr>
        <p:txBody>
          <a:bodyPr wrap="square" rtlCol="0">
            <a:spAutoFit/>
          </a:bodyPr>
          <a:lstStyle/>
          <a:p>
            <a:r>
              <a:rPr lang="zh-TW" altLang="en-US" sz="1400" dirty="0" smtClean="0">
                <a:solidFill>
                  <a:srgbClr val="3F7F5F"/>
                </a:solidFill>
                <a:latin typeface="Courier New" panose="02070309020205020404" pitchFamily="49" charset="0"/>
              </a:rPr>
              <a:t>共享於此類別的每個物件</a:t>
            </a:r>
            <a:endParaRPr lang="zh-TW" altLang="en-US" sz="1400" dirty="0">
              <a:solidFill>
                <a:srgbClr val="3F7F5F"/>
              </a:solidFill>
              <a:latin typeface="Courier New" panose="02070309020205020404" pitchFamily="49" charset="0"/>
            </a:endParaRPr>
          </a:p>
        </p:txBody>
      </p:sp>
      <p:sp>
        <p:nvSpPr>
          <p:cNvPr id="21" name="文字方塊 20"/>
          <p:cNvSpPr txBox="1"/>
          <p:nvPr/>
        </p:nvSpPr>
        <p:spPr>
          <a:xfrm>
            <a:off x="7284643" y="2642025"/>
            <a:ext cx="2164157" cy="307777"/>
          </a:xfrm>
          <a:prstGeom prst="rect">
            <a:avLst/>
          </a:prstGeom>
          <a:noFill/>
        </p:spPr>
        <p:txBody>
          <a:bodyPr wrap="square" rtlCol="0">
            <a:spAutoFit/>
          </a:bodyPr>
          <a:lstStyle/>
          <a:p>
            <a:r>
              <a:rPr lang="zh-TW" altLang="en-US" sz="1400" dirty="0" smtClean="0">
                <a:solidFill>
                  <a:srgbClr val="3F7F5F"/>
                </a:solidFill>
                <a:latin typeface="Courier New" panose="02070309020205020404" pitchFamily="49" charset="0"/>
              </a:rPr>
              <a:t>每個的物件自己持有一分</a:t>
            </a:r>
            <a:endParaRPr lang="zh-TW" altLang="en-US" sz="1400" dirty="0">
              <a:solidFill>
                <a:srgbClr val="3F7F5F"/>
              </a:solidFill>
              <a:latin typeface="Courier New" panose="02070309020205020404" pitchFamily="49" charset="0"/>
            </a:endParaRPr>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4859" y="1085257"/>
            <a:ext cx="1082767" cy="815628"/>
          </a:xfrm>
          <a:prstGeom prst="rect">
            <a:avLst/>
          </a:prstGeom>
        </p:spPr>
      </p:pic>
      <p:sp>
        <p:nvSpPr>
          <p:cNvPr id="22" name="向下箭號 21"/>
          <p:cNvSpPr/>
          <p:nvPr/>
        </p:nvSpPr>
        <p:spPr bwMode="auto">
          <a:xfrm>
            <a:off x="1015965" y="6508941"/>
            <a:ext cx="444379" cy="28809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8" name="矩形 7"/>
          <p:cNvSpPr/>
          <p:nvPr/>
        </p:nvSpPr>
        <p:spPr>
          <a:xfrm>
            <a:off x="1460344" y="6483713"/>
            <a:ext cx="1295547" cy="338554"/>
          </a:xfrm>
          <a:prstGeom prst="rect">
            <a:avLst/>
          </a:prstGeom>
        </p:spPr>
        <p:txBody>
          <a:bodyPr wrap="none">
            <a:spAutoFit/>
          </a:bodyPr>
          <a:lstStyle/>
          <a:p>
            <a:r>
              <a:rPr lang="en-US" altLang="zh-TW" sz="1600" dirty="0">
                <a:solidFill>
                  <a:srgbClr val="000000"/>
                </a:solidFill>
                <a:latin typeface="Courier New" panose="02070309020205020404" pitchFamily="49" charset="0"/>
              </a:rPr>
              <a:t>continue…</a:t>
            </a:r>
            <a:endParaRPr lang="zh-TW" altLang="en-US" sz="1600" dirty="0"/>
          </a:p>
        </p:txBody>
      </p:sp>
    </p:spTree>
    <p:extLst>
      <p:ext uri="{BB962C8B-B14F-4D97-AF65-F5344CB8AC3E}">
        <p14:creationId xmlns:p14="http://schemas.microsoft.com/office/powerpoint/2010/main" val="851839207"/>
      </p:ext>
    </p:extLst>
  </p:cSld>
  <p:clrMapOvr>
    <a:masterClrMapping/>
  </p:clrMapOvr>
  <p:transition spd="med">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smtClean="0">
                <a:latin typeface="Calibri" panose="020F0502020204030204" pitchFamily="34" charset="0"/>
                <a:cs typeface="Calibri" panose="020F0502020204030204" pitchFamily="34" charset="0"/>
              </a:rPr>
              <a:t>Blue print: The one - 2</a:t>
            </a:r>
            <a:endParaRPr lang="zh-TW" altLang="en-US" sz="3600" dirty="0">
              <a:latin typeface="Calibri" panose="020F0502020204030204" pitchFamily="34" charset="0"/>
              <a:cs typeface="Calibri" panose="020F0502020204030204" pitchFamily="34" charset="0"/>
            </a:endParaRPr>
          </a:p>
        </p:txBody>
      </p:sp>
      <p:sp>
        <p:nvSpPr>
          <p:cNvPr id="3" name="矩形 2"/>
          <p:cNvSpPr/>
          <p:nvPr/>
        </p:nvSpPr>
        <p:spPr>
          <a:xfrm>
            <a:off x="580933" y="887874"/>
            <a:ext cx="9131103" cy="6124754"/>
          </a:xfrm>
          <a:prstGeom prst="rect">
            <a:avLst/>
          </a:prstGeom>
          <a:noFill/>
          <a:effectLst>
            <a:glow rad="127000">
              <a:schemeClr val="bg1"/>
            </a:glow>
          </a:effectLst>
        </p:spPr>
        <p:txBody>
          <a:bodyPr wrap="square">
            <a:spAutoFit/>
          </a:bodyPr>
          <a:lstStyle/>
          <a:p>
            <a:r>
              <a:rPr lang="en-US" altLang="zh-TW" sz="1400" dirty="0" smtClean="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public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static</a:t>
            </a:r>
            <a:r>
              <a:rPr lang="en-US" altLang="zh-TW" sz="1400" b="1"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void</a:t>
            </a:r>
            <a:r>
              <a:rPr lang="en-US" altLang="zh-TW" sz="1400" b="1" dirty="0">
                <a:solidFill>
                  <a:srgbClr val="000000"/>
                </a:solidFill>
                <a:latin typeface="Courier New" panose="02070309020205020404" pitchFamily="49" charset="0"/>
              </a:rPr>
              <a:t> main(String[] </a:t>
            </a:r>
            <a:r>
              <a:rPr lang="en-US" altLang="zh-TW" sz="1400" b="1" dirty="0" err="1">
                <a:solidFill>
                  <a:srgbClr val="6A3E3E"/>
                </a:solidFill>
                <a:latin typeface="Courier New" panose="02070309020205020404" pitchFamily="49" charset="0"/>
              </a:rPr>
              <a:t>args</a:t>
            </a:r>
            <a:r>
              <a:rPr lang="en-US" altLang="zh-TW" sz="1400" b="1" dirty="0">
                <a:solidFill>
                  <a:srgbClr val="000000"/>
                </a:solidFill>
                <a:latin typeface="Courier New" panose="02070309020205020404" pitchFamily="49" charset="0"/>
              </a:rPr>
              <a:t>) {</a:t>
            </a:r>
          </a:p>
          <a:p>
            <a:r>
              <a:rPr lang="zh-TW" altLang="en-US" sz="1400" dirty="0">
                <a:solidFill>
                  <a:srgbClr val="000000"/>
                </a:solidFill>
                <a:latin typeface="Courier New" panose="02070309020205020404" pitchFamily="49" charset="0"/>
              </a:rPr>
              <a:t>    </a:t>
            </a:r>
          </a:p>
          <a:p>
            <a:r>
              <a:rPr lang="en-US" altLang="zh-TW" sz="1400" dirty="0" smtClean="0">
                <a:solidFill>
                  <a:srgbClr val="3F7F5F"/>
                </a:solidFill>
                <a:latin typeface="Courier New" panose="02070309020205020404" pitchFamily="49" charset="0"/>
              </a:rPr>
              <a:t>       // </a:t>
            </a:r>
            <a:r>
              <a:rPr lang="zh-TW" altLang="en-US" sz="1400" dirty="0" smtClean="0">
                <a:solidFill>
                  <a:srgbClr val="3F7F5F"/>
                </a:solidFill>
                <a:latin typeface="Courier New" panose="02070309020205020404" pitchFamily="49" charset="0"/>
              </a:rPr>
              <a:t>故事從這裡開始</a:t>
            </a:r>
            <a:endParaRPr lang="en-US" altLang="zh-TW" sz="1400" dirty="0" smtClean="0">
              <a:solidFill>
                <a:srgbClr val="3F7F5F"/>
              </a:solidFill>
              <a:latin typeface="Courier New" panose="02070309020205020404" pitchFamily="49" charset="0"/>
            </a:endParaRPr>
          </a:p>
          <a:p>
            <a:r>
              <a:rPr lang="en-US" altLang="zh-TW" sz="1400" dirty="0">
                <a:solidFill>
                  <a:srgbClr val="3F7F5F"/>
                </a:solidFill>
                <a:latin typeface="Courier New" panose="02070309020205020404" pitchFamily="49" charset="0"/>
              </a:rPr>
              <a:t> </a:t>
            </a:r>
            <a:r>
              <a:rPr lang="en-US" altLang="zh-TW" sz="1400" dirty="0" smtClean="0">
                <a:solidFill>
                  <a:srgbClr val="3F7F5F"/>
                </a:solidFill>
                <a:latin typeface="Courier New" panose="02070309020205020404" pitchFamily="49" charset="0"/>
              </a:rPr>
              <a:t>      // </a:t>
            </a:r>
            <a:r>
              <a:rPr lang="zh-TW" altLang="en-US" sz="1400" dirty="0" smtClean="0">
                <a:solidFill>
                  <a:srgbClr val="3F7F5F"/>
                </a:solidFill>
                <a:latin typeface="Courier New" panose="02070309020205020404" pitchFamily="49" charset="0"/>
              </a:rPr>
              <a:t>人們相信將會有一個人起來領導他們對抗母體的殘</a:t>
            </a:r>
            <a:r>
              <a:rPr lang="zh-TW" altLang="en-US" sz="1400" dirty="0">
                <a:solidFill>
                  <a:srgbClr val="3F7F5F"/>
                </a:solidFill>
                <a:latin typeface="Courier New" panose="02070309020205020404" pitchFamily="49" charset="0"/>
              </a:rPr>
              <a:t>害</a:t>
            </a:r>
            <a:endParaRPr lang="en-US" altLang="zh-TW" sz="1400" dirty="0" smtClean="0">
              <a:solidFill>
                <a:srgbClr val="3F7F5F"/>
              </a:solidFill>
              <a:latin typeface="Courier New" panose="02070309020205020404" pitchFamily="49" charset="0"/>
            </a:endParaRPr>
          </a:p>
          <a:p>
            <a:r>
              <a:rPr lang="en-US" altLang="zh-TW" sz="1400" dirty="0">
                <a:solidFill>
                  <a:srgbClr val="3F7F5F"/>
                </a:solidFill>
                <a:latin typeface="Courier New" panose="02070309020205020404" pitchFamily="49" charset="0"/>
              </a:rPr>
              <a:t> </a:t>
            </a:r>
            <a:r>
              <a:rPr lang="en-US" altLang="zh-TW" sz="1400" dirty="0" smtClean="0">
                <a:solidFill>
                  <a:srgbClr val="3F7F5F"/>
                </a:solidFill>
                <a:latin typeface="Courier New" panose="02070309020205020404" pitchFamily="49" charset="0"/>
              </a:rPr>
              <a:t>      //</a:t>
            </a:r>
            <a:r>
              <a:rPr lang="zh-TW" altLang="en-US" sz="1400" dirty="0" smtClean="0">
                <a:solidFill>
                  <a:srgbClr val="3F7F5F"/>
                </a:solidFill>
                <a:latin typeface="Courier New" panose="02070309020205020404" pitchFamily="49" charset="0"/>
              </a:rPr>
              <a:t> 他會是世人的救贖</a:t>
            </a:r>
            <a:endParaRPr lang="en-US" altLang="zh-TW" sz="1400" b="1" i="1" dirty="0" smtClean="0">
              <a:solidFill>
                <a:srgbClr val="000000"/>
              </a:solidFill>
              <a:latin typeface="Courier New" panose="02070309020205020404" pitchFamily="49" charset="0"/>
            </a:endParaRPr>
          </a:p>
          <a:p>
            <a:endParaRPr lang="en-US" altLang="zh-TW" sz="1400" b="1" i="1" dirty="0">
              <a:solidFill>
                <a:srgbClr val="000000"/>
              </a:solidFill>
              <a:latin typeface="Courier New" panose="02070309020205020404" pitchFamily="49" charset="0"/>
            </a:endParaRPr>
          </a:p>
          <a:p>
            <a:r>
              <a:rPr lang="en-US" altLang="zh-TW" sz="1400" dirty="0">
                <a:solidFill>
                  <a:srgbClr val="000000"/>
                </a:solidFill>
                <a:latin typeface="Courier New" panose="02070309020205020404" pitchFamily="49" charset="0"/>
              </a:rPr>
              <a:t>       </a:t>
            </a:r>
            <a:r>
              <a:rPr lang="en-US" altLang="zh-TW" sz="1400" dirty="0" err="1">
                <a:solidFill>
                  <a:srgbClr val="000000"/>
                </a:solidFill>
                <a:latin typeface="Courier New" panose="02070309020205020404" pitchFamily="49" charset="0"/>
              </a:rPr>
              <a:t>TheOne</a:t>
            </a:r>
            <a:r>
              <a:rPr lang="en-US" altLang="zh-TW" sz="1400" dirty="0">
                <a:solidFill>
                  <a:srgbClr val="000000"/>
                </a:solidFill>
                <a:latin typeface="Courier New" panose="02070309020205020404" pitchFamily="49" charset="0"/>
              </a:rPr>
              <a:t> </a:t>
            </a:r>
            <a:r>
              <a:rPr lang="en-US" altLang="zh-TW" sz="1400" dirty="0" smtClean="0">
                <a:solidFill>
                  <a:srgbClr val="6A3E3E"/>
                </a:solidFill>
                <a:latin typeface="Courier New" panose="02070309020205020404" pitchFamily="49" charset="0"/>
              </a:rPr>
              <a:t>neo</a:t>
            </a:r>
            <a:r>
              <a:rPr lang="en-US" altLang="zh-TW" sz="1400" dirty="0" smtClean="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TheOne</a:t>
            </a:r>
            <a:r>
              <a:rPr lang="en-US" altLang="zh-TW" sz="1400" b="1" dirty="0">
                <a:solidFill>
                  <a:srgbClr val="000000"/>
                </a:solidFill>
                <a:latin typeface="Courier New" panose="02070309020205020404" pitchFamily="49" charset="0"/>
              </a:rPr>
              <a:t>();</a:t>
            </a:r>
          </a:p>
          <a:p>
            <a:r>
              <a:rPr lang="en-US" altLang="zh-TW" sz="1400" dirty="0" smtClean="0">
                <a:solidFill>
                  <a:srgbClr val="6A3E3E"/>
                </a:solidFill>
                <a:latin typeface="Courier New" panose="02070309020205020404" pitchFamily="49" charset="0"/>
              </a:rPr>
              <a:t>       </a:t>
            </a:r>
            <a:r>
              <a:rPr lang="en-US" altLang="zh-TW" sz="1400" dirty="0" err="1" smtClean="0">
                <a:solidFill>
                  <a:srgbClr val="6A3E3E"/>
                </a:solidFill>
                <a:latin typeface="Courier New" panose="02070309020205020404" pitchFamily="49" charset="0"/>
              </a:rPr>
              <a:t>neo</a:t>
            </a:r>
            <a:r>
              <a:rPr lang="en-US" altLang="zh-TW" sz="1400" dirty="0" err="1" smtClean="0">
                <a:solidFill>
                  <a:srgbClr val="000000"/>
                </a:solidFill>
                <a:latin typeface="Courier New" panose="02070309020205020404" pitchFamily="49" charset="0"/>
              </a:rPr>
              <a:t>.</a:t>
            </a:r>
            <a:r>
              <a:rPr lang="en-US" altLang="zh-TW" sz="1400" dirty="0" err="1" smtClean="0">
                <a:solidFill>
                  <a:srgbClr val="0000C0"/>
                </a:solidFill>
                <a:latin typeface="Courier New" panose="02070309020205020404" pitchFamily="49" charset="0"/>
              </a:rPr>
              <a:t>age</a:t>
            </a:r>
            <a:r>
              <a:rPr lang="en-US" altLang="zh-TW" sz="1400" dirty="0" smtClean="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 70</a:t>
            </a:r>
            <a:r>
              <a:rPr lang="en-US" altLang="zh-TW" sz="1400" dirty="0" smtClean="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.println</a:t>
            </a:r>
            <a:r>
              <a:rPr lang="en-US" altLang="zh-TW" sz="1400" b="1" i="1" dirty="0" smtClean="0">
                <a:solidFill>
                  <a:srgbClr val="000000"/>
                </a:solidFill>
                <a:latin typeface="Courier New" panose="02070309020205020404" pitchFamily="49" charset="0"/>
              </a:rPr>
              <a:t>(</a:t>
            </a:r>
            <a:r>
              <a:rPr lang="en-US" altLang="zh-TW" sz="1400" b="1" i="1" dirty="0" smtClean="0">
                <a:solidFill>
                  <a:srgbClr val="2A00FF"/>
                </a:solidFill>
                <a:latin typeface="Courier New" panose="02070309020205020404" pitchFamily="49" charset="0"/>
              </a:rPr>
              <a:t>"generation“ </a:t>
            </a:r>
            <a:r>
              <a:rPr lang="en-US" altLang="zh-TW" sz="1400" b="1" i="1" dirty="0" smtClean="0">
                <a:solidFill>
                  <a:srgbClr val="000000"/>
                </a:solidFill>
                <a:latin typeface="Courier New" panose="02070309020205020404" pitchFamily="49" charset="0"/>
              </a:rPr>
              <a:t>+ </a:t>
            </a:r>
            <a:r>
              <a:rPr lang="en-US" altLang="zh-TW" sz="1400" b="1" i="1" dirty="0" smtClean="0">
                <a:solidFill>
                  <a:srgbClr val="0000C0"/>
                </a:solidFill>
                <a:latin typeface="Courier New" panose="02070309020205020404" pitchFamily="49" charset="0"/>
              </a:rPr>
              <a:t>generation </a:t>
            </a:r>
            <a:r>
              <a:rPr lang="en-US" altLang="zh-TW" sz="1400" b="1" i="1" dirty="0" smtClean="0">
                <a:solidFill>
                  <a:srgbClr val="000000"/>
                </a:solidFill>
                <a:latin typeface="Courier New" panose="02070309020205020404" pitchFamily="49" charset="0"/>
              </a:rPr>
              <a:t>+ </a:t>
            </a:r>
            <a:r>
              <a:rPr lang="en-US" altLang="zh-TW" sz="1400" b="1" i="1" dirty="0" smtClean="0">
                <a:solidFill>
                  <a:srgbClr val="2A00FF"/>
                </a:solidFill>
                <a:latin typeface="Courier New" panose="02070309020205020404" pitchFamily="49" charset="0"/>
              </a:rPr>
              <a:t>" </a:t>
            </a:r>
            <a:r>
              <a:rPr lang="en-US" altLang="zh-TW" sz="1400" b="1" i="1" dirty="0">
                <a:solidFill>
                  <a:srgbClr val="2A00FF"/>
                </a:solidFill>
                <a:latin typeface="Courier New" panose="02070309020205020404" pitchFamily="49" charset="0"/>
              </a:rPr>
              <a:t>Neo died at age "</a:t>
            </a:r>
            <a:r>
              <a:rPr lang="en-US" altLang="zh-TW" sz="1400" b="1" i="1" dirty="0">
                <a:solidFill>
                  <a:srgbClr val="000000"/>
                </a:solidFill>
                <a:latin typeface="Courier New" panose="02070309020205020404" pitchFamily="49" charset="0"/>
              </a:rPr>
              <a:t> + </a:t>
            </a:r>
            <a:r>
              <a:rPr lang="en-US" altLang="zh-TW" sz="1400" b="1" i="1" dirty="0" err="1" smtClean="0">
                <a:solidFill>
                  <a:srgbClr val="6A3E3E"/>
                </a:solidFill>
                <a:latin typeface="Courier New" panose="02070309020205020404" pitchFamily="49" charset="0"/>
              </a:rPr>
              <a:t>neo</a:t>
            </a:r>
            <a:r>
              <a:rPr lang="en-US" altLang="zh-TW" sz="1400" b="1" i="1" dirty="0" err="1" smtClean="0">
                <a:solidFill>
                  <a:srgbClr val="000000"/>
                </a:solidFill>
                <a:latin typeface="Courier New" panose="02070309020205020404" pitchFamily="49" charset="0"/>
              </a:rPr>
              <a:t>.</a:t>
            </a:r>
            <a:r>
              <a:rPr lang="en-US" altLang="zh-TW" sz="1400" b="1" i="1" dirty="0" err="1" smtClean="0">
                <a:solidFill>
                  <a:srgbClr val="0000C0"/>
                </a:solidFill>
                <a:latin typeface="Courier New" panose="02070309020205020404" pitchFamily="49" charset="0"/>
              </a:rPr>
              <a:t>age</a:t>
            </a:r>
            <a:r>
              <a:rPr lang="en-US" altLang="zh-TW" sz="1400" b="1" i="1" dirty="0" smtClean="0">
                <a:solidFill>
                  <a:srgbClr val="000000"/>
                </a:solidFill>
                <a:latin typeface="Courier New" panose="02070309020205020404" pitchFamily="49" charset="0"/>
              </a:rPr>
              <a:t>);</a:t>
            </a:r>
            <a:endParaRPr lang="en-US" altLang="zh-TW" sz="1400" b="1" i="1" dirty="0">
              <a:solidFill>
                <a:srgbClr val="000000"/>
              </a:solidFill>
              <a:latin typeface="Courier New" panose="02070309020205020404" pitchFamily="49" charset="0"/>
            </a:endParaRPr>
          </a:p>
          <a:p>
            <a:r>
              <a:rPr lang="en-US" altLang="zh-TW" sz="1400" dirty="0" smtClean="0">
                <a:solidFill>
                  <a:srgbClr val="3F7F5F"/>
                </a:solidFill>
                <a:latin typeface="Courier New" panose="02070309020205020404" pitchFamily="49" charset="0"/>
              </a:rPr>
              <a:t>       // </a:t>
            </a:r>
            <a:r>
              <a:rPr lang="en-US" altLang="zh-TW" sz="1400" dirty="0">
                <a:solidFill>
                  <a:srgbClr val="3F7F5F"/>
                </a:solidFill>
                <a:latin typeface="Courier New" panose="02070309020205020404" pitchFamily="49" charset="0"/>
              </a:rPr>
              <a:t>generation 1 Neo died at age </a:t>
            </a:r>
            <a:r>
              <a:rPr lang="en-US" altLang="zh-TW" sz="1400" dirty="0" smtClean="0">
                <a:solidFill>
                  <a:srgbClr val="3F7F5F"/>
                </a:solidFill>
                <a:latin typeface="Courier New" panose="02070309020205020404" pitchFamily="49" charset="0"/>
              </a:rPr>
              <a:t>70</a:t>
            </a:r>
            <a:endParaRPr lang="en-US" altLang="zh-TW" sz="1400" dirty="0">
              <a:solidFill>
                <a:srgbClr val="000000"/>
              </a:solidFill>
              <a:latin typeface="Courier New" panose="02070309020205020404" pitchFamily="49" charset="0"/>
            </a:endParaRPr>
          </a:p>
          <a:p>
            <a:r>
              <a:rPr lang="en-US" altLang="zh-TW" sz="1400" dirty="0" smtClean="0">
                <a:solidFill>
                  <a:srgbClr val="6A3E3E"/>
                </a:solidFill>
                <a:latin typeface="Courier New" panose="02070309020205020404" pitchFamily="49" charset="0"/>
              </a:rPr>
              <a:t>       neo</a:t>
            </a:r>
            <a:r>
              <a:rPr lang="en-US" altLang="zh-TW" sz="1400" dirty="0" smtClean="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null</a:t>
            </a:r>
            <a:r>
              <a:rPr lang="en-US" altLang="zh-TW" sz="1400" b="1" dirty="0" smtClean="0">
                <a:solidFill>
                  <a:srgbClr val="000000"/>
                </a:solidFill>
                <a:latin typeface="Courier New" panose="02070309020205020404" pitchFamily="49" charset="0"/>
              </a:rPr>
              <a:t>;</a:t>
            </a:r>
          </a:p>
          <a:p>
            <a:r>
              <a:rPr lang="en-US" altLang="zh-TW" sz="1400" dirty="0" smtClean="0">
                <a:solidFill>
                  <a:srgbClr val="3F7F5F"/>
                </a:solidFill>
                <a:latin typeface="Courier New" panose="02070309020205020404" pitchFamily="49" charset="0"/>
              </a:rPr>
              <a:t>       </a:t>
            </a:r>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TheOne</a:t>
            </a:r>
            <a:r>
              <a:rPr lang="en-US" altLang="zh-TW" sz="1400" dirty="0" smtClean="0">
                <a:solidFill>
                  <a:srgbClr val="000000"/>
                </a:solidFill>
                <a:latin typeface="Courier New" panose="02070309020205020404" pitchFamily="49" charset="0"/>
              </a:rPr>
              <a:t> </a:t>
            </a:r>
            <a:r>
              <a:rPr lang="en-US" altLang="zh-TW" sz="1400" dirty="0" smtClean="0">
                <a:solidFill>
                  <a:srgbClr val="6A3E3E"/>
                </a:solidFill>
                <a:latin typeface="Courier New" panose="02070309020205020404" pitchFamily="49" charset="0"/>
              </a:rPr>
              <a:t>neoThe2nd</a:t>
            </a:r>
            <a:r>
              <a:rPr lang="en-US" altLang="zh-TW" sz="1400" dirty="0" smtClean="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TheOne</a:t>
            </a:r>
            <a:r>
              <a:rPr lang="en-US" altLang="zh-TW" sz="1400" b="1" dirty="0" smtClean="0">
                <a:solidFill>
                  <a:srgbClr val="000000"/>
                </a:solidFill>
                <a:latin typeface="Courier New" panose="02070309020205020404" pitchFamily="49" charset="0"/>
              </a:rPr>
              <a:t>();</a:t>
            </a:r>
            <a:endParaRPr lang="en-US" altLang="zh-TW" sz="1400" dirty="0" smtClean="0">
              <a:solidFill>
                <a:srgbClr val="6A3E3E"/>
              </a:solidFill>
              <a:latin typeface="Courier New" panose="02070309020205020404" pitchFamily="49" charset="0"/>
            </a:endParaRPr>
          </a:p>
          <a:p>
            <a:r>
              <a:rPr lang="en-US" altLang="zh-TW" sz="1400" dirty="0" smtClean="0">
                <a:solidFill>
                  <a:srgbClr val="6A3E3E"/>
                </a:solidFill>
                <a:latin typeface="Courier New" panose="02070309020205020404" pitchFamily="49" charset="0"/>
              </a:rPr>
              <a:t>       </a:t>
            </a:r>
            <a:r>
              <a:rPr lang="en-US" altLang="zh-TW" sz="1400" dirty="0">
                <a:solidFill>
                  <a:srgbClr val="6A3E3E"/>
                </a:solidFill>
                <a:latin typeface="Courier New" panose="02070309020205020404" pitchFamily="49" charset="0"/>
              </a:rPr>
              <a:t>neoThe2nd</a:t>
            </a:r>
            <a:r>
              <a:rPr lang="en-US" altLang="zh-TW" sz="1400" dirty="0" smtClean="0">
                <a:solidFill>
                  <a:srgbClr val="000000"/>
                </a:solidFill>
                <a:latin typeface="Courier New" panose="02070309020205020404" pitchFamily="49" charset="0"/>
              </a:rPr>
              <a:t>.</a:t>
            </a:r>
            <a:r>
              <a:rPr lang="en-US" altLang="zh-TW" sz="1400" dirty="0" smtClean="0">
                <a:solidFill>
                  <a:srgbClr val="0000C0"/>
                </a:solidFill>
                <a:latin typeface="Courier New" panose="02070309020205020404" pitchFamily="49" charset="0"/>
              </a:rPr>
              <a:t>age</a:t>
            </a:r>
            <a:r>
              <a:rPr lang="en-US" altLang="zh-TW" sz="1400" dirty="0" smtClean="0">
                <a:solidFill>
                  <a:srgbClr val="000000"/>
                </a:solidFill>
                <a:latin typeface="Courier New" panose="02070309020205020404" pitchFamily="49" charset="0"/>
              </a:rPr>
              <a:t> = </a:t>
            </a:r>
            <a:r>
              <a:rPr lang="en-US" altLang="zh-TW" sz="1400" dirty="0">
                <a:solidFill>
                  <a:srgbClr val="000000"/>
                </a:solidFill>
                <a:latin typeface="Courier New" panose="02070309020205020404" pitchFamily="49" charset="0"/>
              </a:rPr>
              <a:t>65</a:t>
            </a:r>
            <a:r>
              <a:rPr lang="en-US" altLang="zh-TW" sz="1400" dirty="0" smtClean="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.println</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"generation“ </a:t>
            </a:r>
            <a:r>
              <a:rPr lang="en-US" altLang="zh-TW" sz="1400" b="1" i="1" dirty="0">
                <a:solidFill>
                  <a:srgbClr val="000000"/>
                </a:solidFill>
                <a:latin typeface="Courier New" panose="02070309020205020404" pitchFamily="49" charset="0"/>
              </a:rPr>
              <a:t>+ </a:t>
            </a:r>
            <a:r>
              <a:rPr lang="en-US" altLang="zh-TW" sz="1400" b="1" i="1" dirty="0">
                <a:solidFill>
                  <a:srgbClr val="0000C0"/>
                </a:solidFill>
                <a:latin typeface="Courier New" panose="02070309020205020404" pitchFamily="49" charset="0"/>
              </a:rPr>
              <a:t>generation </a:t>
            </a:r>
            <a:r>
              <a:rPr lang="en-US" altLang="zh-TW" sz="1400" b="1" i="1" dirty="0">
                <a:solidFill>
                  <a:srgbClr val="000000"/>
                </a:solidFill>
                <a:latin typeface="Courier New" panose="02070309020205020404" pitchFamily="49" charset="0"/>
              </a:rPr>
              <a:t>+ </a:t>
            </a:r>
            <a:r>
              <a:rPr lang="en-US" altLang="zh-TW" sz="1400" b="1" i="1" dirty="0">
                <a:solidFill>
                  <a:srgbClr val="2A00FF"/>
                </a:solidFill>
                <a:latin typeface="Courier New" panose="02070309020205020404" pitchFamily="49" charset="0"/>
              </a:rPr>
              <a:t>" Neo died at age "</a:t>
            </a:r>
            <a:r>
              <a:rPr lang="en-US" altLang="zh-TW" sz="1400" b="1" i="1" dirty="0">
                <a:solidFill>
                  <a:srgbClr val="000000"/>
                </a:solidFill>
                <a:latin typeface="Courier New" panose="02070309020205020404" pitchFamily="49" charset="0"/>
              </a:rPr>
              <a:t> + </a:t>
            </a:r>
            <a:r>
              <a:rPr lang="en-US" altLang="zh-TW" sz="1400" b="1" i="1" dirty="0" smtClean="0">
                <a:solidFill>
                  <a:srgbClr val="6A3E3E"/>
                </a:solidFill>
                <a:latin typeface="Courier New" panose="02070309020205020404" pitchFamily="49" charset="0"/>
              </a:rPr>
              <a:t>neoThe2nd</a:t>
            </a:r>
            <a:r>
              <a:rPr lang="en-US" altLang="zh-TW" sz="1400" b="1" i="1" dirty="0" smtClean="0">
                <a:solidFill>
                  <a:srgbClr val="000000"/>
                </a:solidFill>
                <a:latin typeface="Courier New" panose="02070309020205020404" pitchFamily="49" charset="0"/>
              </a:rPr>
              <a:t>.</a:t>
            </a:r>
            <a:r>
              <a:rPr lang="en-US" altLang="zh-TW" sz="1400" b="1" i="1" dirty="0" smtClean="0">
                <a:solidFill>
                  <a:srgbClr val="0000C0"/>
                </a:solidFill>
                <a:latin typeface="Courier New" panose="02070309020205020404" pitchFamily="49" charset="0"/>
              </a:rPr>
              <a:t>age</a:t>
            </a:r>
            <a:r>
              <a:rPr lang="en-US" altLang="zh-TW" sz="1400" b="1" i="1" dirty="0" smtClean="0">
                <a:solidFill>
                  <a:srgbClr val="000000"/>
                </a:solidFill>
                <a:latin typeface="Courier New" panose="02070309020205020404" pitchFamily="49" charset="0"/>
              </a:rPr>
              <a:t>);</a:t>
            </a:r>
            <a:endParaRPr lang="en-US" altLang="zh-TW" sz="1400" dirty="0" smtClean="0">
              <a:solidFill>
                <a:srgbClr val="000000"/>
              </a:solidFill>
              <a:latin typeface="Courier New" panose="02070309020205020404" pitchFamily="49" charset="0"/>
            </a:endParaRPr>
          </a:p>
          <a:p>
            <a:r>
              <a:rPr lang="en-US" altLang="zh-TW" sz="1400" dirty="0" smtClean="0">
                <a:solidFill>
                  <a:srgbClr val="3F7F5F"/>
                </a:solidFill>
                <a:latin typeface="Courier New" panose="02070309020205020404" pitchFamily="49" charset="0"/>
              </a:rPr>
              <a:t>       // generation 2 Neo died at age 65</a:t>
            </a:r>
            <a:endParaRPr lang="en-US" altLang="zh-TW" sz="1400" dirty="0" smtClean="0">
              <a:solidFill>
                <a:srgbClr val="000000"/>
              </a:solidFill>
              <a:latin typeface="Courier New" panose="02070309020205020404" pitchFamily="49" charset="0"/>
            </a:endParaRPr>
          </a:p>
          <a:p>
            <a:r>
              <a:rPr lang="en-US" altLang="zh-TW" sz="1400" dirty="0" smtClean="0">
                <a:solidFill>
                  <a:srgbClr val="6A3E3E"/>
                </a:solidFill>
                <a:latin typeface="Courier New" panose="02070309020205020404" pitchFamily="49" charset="0"/>
              </a:rPr>
              <a:t>       neoThe2nd</a:t>
            </a:r>
            <a:r>
              <a:rPr lang="en-US" altLang="zh-TW" sz="1400" dirty="0" smtClean="0">
                <a:solidFill>
                  <a:srgbClr val="000000"/>
                </a:solidFill>
                <a:latin typeface="Courier New" panose="02070309020205020404" pitchFamily="49" charset="0"/>
              </a:rPr>
              <a:t> = </a:t>
            </a:r>
            <a:r>
              <a:rPr lang="en-US" altLang="zh-TW" sz="1400" b="1" dirty="0" smtClean="0">
                <a:solidFill>
                  <a:srgbClr val="7F0055"/>
                </a:solidFill>
                <a:latin typeface="Courier New" panose="02070309020205020404" pitchFamily="49" charset="0"/>
              </a:rPr>
              <a:t>null</a:t>
            </a:r>
            <a:r>
              <a:rPr lang="en-US" altLang="zh-TW" sz="1400" b="1" dirty="0" smtClean="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endParaRPr lang="zh-TW" altLang="en-US" sz="1400" dirty="0">
              <a:latin typeface="Courier New" panose="02070309020205020404" pitchFamily="49" charset="0"/>
            </a:endParaRP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TheOne</a:t>
            </a:r>
            <a:r>
              <a:rPr lang="en-US" altLang="zh-TW" sz="1400" dirty="0" smtClean="0">
                <a:solidFill>
                  <a:srgbClr val="000000"/>
                </a:solidFill>
                <a:latin typeface="Courier New" panose="02070309020205020404" pitchFamily="49" charset="0"/>
              </a:rPr>
              <a:t> </a:t>
            </a:r>
            <a:r>
              <a:rPr lang="en-US" altLang="zh-TW" sz="1400" dirty="0">
                <a:solidFill>
                  <a:srgbClr val="6A3E3E"/>
                </a:solidFill>
                <a:latin typeface="Courier New" panose="02070309020205020404" pitchFamily="49" charset="0"/>
              </a:rPr>
              <a:t>neoThe3rd</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TheOne</a:t>
            </a:r>
            <a:r>
              <a:rPr lang="en-US" altLang="zh-TW" sz="1400" b="1" dirty="0">
                <a:solidFill>
                  <a:srgbClr val="000000"/>
                </a:solidFill>
                <a:latin typeface="Courier New" panose="02070309020205020404" pitchFamily="49" charset="0"/>
              </a:rPr>
              <a:t>();</a:t>
            </a:r>
          </a:p>
          <a:p>
            <a:r>
              <a:rPr lang="en-US" altLang="zh-TW" sz="1400" dirty="0" smtClean="0">
                <a:solidFill>
                  <a:srgbClr val="6A3E3E"/>
                </a:solidFill>
                <a:latin typeface="Courier New" panose="02070309020205020404" pitchFamily="49" charset="0"/>
              </a:rPr>
              <a:t>       neoThe3rd</a:t>
            </a:r>
            <a:r>
              <a:rPr lang="en-US" altLang="zh-TW" sz="1400" dirty="0" smtClean="0">
                <a:solidFill>
                  <a:srgbClr val="000000"/>
                </a:solidFill>
                <a:latin typeface="Courier New" panose="02070309020205020404" pitchFamily="49" charset="0"/>
              </a:rPr>
              <a:t>.</a:t>
            </a:r>
            <a:r>
              <a:rPr lang="en-US" altLang="zh-TW" sz="1400" dirty="0" smtClean="0">
                <a:solidFill>
                  <a:srgbClr val="0000C0"/>
                </a:solidFill>
                <a:latin typeface="Courier New" panose="02070309020205020404" pitchFamily="49" charset="0"/>
              </a:rPr>
              <a:t>age</a:t>
            </a:r>
            <a:r>
              <a:rPr lang="en-US" altLang="zh-TW" sz="1400" dirty="0" smtClean="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 85</a:t>
            </a:r>
            <a:r>
              <a:rPr lang="en-US" altLang="zh-TW" sz="1400" dirty="0" smtClean="0">
                <a:solidFill>
                  <a:srgbClr val="000000"/>
                </a:solidFill>
                <a:latin typeface="Courier New" panose="02070309020205020404" pitchFamily="49" charset="0"/>
              </a:rPr>
              <a:t>;</a:t>
            </a:r>
          </a:p>
          <a:p>
            <a:r>
              <a:rPr lang="en-US" altLang="zh-TW" sz="1400" dirty="0" smtClean="0">
                <a:solidFill>
                  <a:srgbClr val="000000"/>
                </a:solidFill>
                <a:latin typeface="Courier New" panose="02070309020205020404" pitchFamily="49" charset="0"/>
              </a:rPr>
              <a:t>       </a:t>
            </a:r>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.println</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"generation“ </a:t>
            </a:r>
            <a:r>
              <a:rPr lang="en-US" altLang="zh-TW" sz="1400" b="1" i="1" dirty="0">
                <a:solidFill>
                  <a:srgbClr val="000000"/>
                </a:solidFill>
                <a:latin typeface="Courier New" panose="02070309020205020404" pitchFamily="49" charset="0"/>
              </a:rPr>
              <a:t>+ </a:t>
            </a:r>
            <a:r>
              <a:rPr lang="en-US" altLang="zh-TW" sz="1400" b="1" i="1" dirty="0">
                <a:solidFill>
                  <a:srgbClr val="0000C0"/>
                </a:solidFill>
                <a:latin typeface="Courier New" panose="02070309020205020404" pitchFamily="49" charset="0"/>
              </a:rPr>
              <a:t>generation </a:t>
            </a:r>
            <a:r>
              <a:rPr lang="en-US" altLang="zh-TW" sz="1400" b="1" i="1" dirty="0">
                <a:solidFill>
                  <a:srgbClr val="000000"/>
                </a:solidFill>
                <a:latin typeface="Courier New" panose="02070309020205020404" pitchFamily="49" charset="0"/>
              </a:rPr>
              <a:t>+ </a:t>
            </a:r>
            <a:r>
              <a:rPr lang="en-US" altLang="zh-TW" sz="1400" b="1" i="1" dirty="0">
                <a:solidFill>
                  <a:srgbClr val="2A00FF"/>
                </a:solidFill>
                <a:latin typeface="Courier New" panose="02070309020205020404" pitchFamily="49" charset="0"/>
              </a:rPr>
              <a:t>" Neo died at age "</a:t>
            </a:r>
            <a:r>
              <a:rPr lang="en-US" altLang="zh-TW" sz="1400" b="1" i="1" dirty="0">
                <a:solidFill>
                  <a:srgbClr val="000000"/>
                </a:solidFill>
                <a:latin typeface="Courier New" panose="02070309020205020404" pitchFamily="49" charset="0"/>
              </a:rPr>
              <a:t> + </a:t>
            </a:r>
            <a:r>
              <a:rPr lang="en-US" altLang="zh-TW" sz="1400" b="1" i="1" dirty="0" smtClean="0">
                <a:solidFill>
                  <a:srgbClr val="6A3E3E"/>
                </a:solidFill>
                <a:latin typeface="Courier New" panose="02070309020205020404" pitchFamily="49" charset="0"/>
              </a:rPr>
              <a:t>neoThe3rd</a:t>
            </a:r>
            <a:r>
              <a:rPr lang="en-US" altLang="zh-TW" sz="1400" b="1" i="1" dirty="0" smtClean="0">
                <a:solidFill>
                  <a:srgbClr val="000000"/>
                </a:solidFill>
                <a:latin typeface="Courier New" panose="02070309020205020404" pitchFamily="49" charset="0"/>
              </a:rPr>
              <a:t>.</a:t>
            </a:r>
            <a:r>
              <a:rPr lang="en-US" altLang="zh-TW" sz="1400" b="1" i="1" dirty="0" smtClean="0">
                <a:solidFill>
                  <a:srgbClr val="0000C0"/>
                </a:solidFill>
                <a:latin typeface="Courier New" panose="02070309020205020404" pitchFamily="49" charset="0"/>
              </a:rPr>
              <a:t>age</a:t>
            </a:r>
            <a:r>
              <a:rPr lang="en-US" altLang="zh-TW" sz="1400" b="1" i="1" dirty="0" smtClean="0">
                <a:solidFill>
                  <a:srgbClr val="000000"/>
                </a:solidFill>
                <a:latin typeface="Courier New" panose="02070309020205020404" pitchFamily="49" charset="0"/>
              </a:rPr>
              <a:t>);</a:t>
            </a:r>
            <a:r>
              <a:rPr lang="en-US" altLang="zh-TW" sz="1400" dirty="0" smtClean="0">
                <a:solidFill>
                  <a:srgbClr val="3F7F5F"/>
                </a:solidFill>
                <a:latin typeface="Courier New" panose="02070309020205020404" pitchFamily="49" charset="0"/>
              </a:rPr>
              <a:t>       </a:t>
            </a:r>
          </a:p>
          <a:p>
            <a:r>
              <a:rPr lang="en-US" altLang="zh-TW" sz="1400" dirty="0">
                <a:solidFill>
                  <a:srgbClr val="3F7F5F"/>
                </a:solidFill>
                <a:latin typeface="Courier New" panose="02070309020205020404" pitchFamily="49" charset="0"/>
              </a:rPr>
              <a:t> </a:t>
            </a:r>
            <a:r>
              <a:rPr lang="en-US" altLang="zh-TW" sz="1400" dirty="0" smtClean="0">
                <a:solidFill>
                  <a:srgbClr val="3F7F5F"/>
                </a:solidFill>
                <a:latin typeface="Courier New" panose="02070309020205020404" pitchFamily="49" charset="0"/>
              </a:rPr>
              <a:t>      // generation 3 Neo died at age 85</a:t>
            </a:r>
            <a:endParaRPr lang="en-US" altLang="zh-TW" sz="1400" dirty="0" smtClean="0">
              <a:solidFill>
                <a:srgbClr val="000000"/>
              </a:solidFill>
              <a:highlight>
                <a:srgbClr val="D4D4D4"/>
              </a:highlight>
              <a:latin typeface="Courier New" panose="02070309020205020404" pitchFamily="49" charset="0"/>
            </a:endParaRPr>
          </a:p>
          <a:p>
            <a:r>
              <a:rPr lang="en-US" altLang="zh-TW" sz="1400" dirty="0" smtClean="0">
                <a:solidFill>
                  <a:srgbClr val="6A3E3E"/>
                </a:solidFill>
                <a:highlight>
                  <a:srgbClr val="F0D8A8"/>
                </a:highlight>
                <a:latin typeface="Courier New" panose="02070309020205020404" pitchFamily="49" charset="0"/>
              </a:rPr>
              <a:t>       </a:t>
            </a:r>
            <a:r>
              <a:rPr lang="en-US" altLang="zh-TW" sz="1400" dirty="0">
                <a:solidFill>
                  <a:srgbClr val="6A3E3E"/>
                </a:solidFill>
                <a:highlight>
                  <a:srgbClr val="E8F2FE"/>
                </a:highlight>
                <a:latin typeface="Courier New" panose="02070309020205020404" pitchFamily="49" charset="0"/>
              </a:rPr>
              <a:t>neoThe3rd</a:t>
            </a:r>
            <a:r>
              <a:rPr lang="en-US" altLang="zh-TW" sz="1400" dirty="0">
                <a:solidFill>
                  <a:srgbClr val="000000"/>
                </a:solidFill>
                <a:highlight>
                  <a:srgbClr val="E8F2FE"/>
                </a:highlight>
                <a:latin typeface="Courier New" panose="02070309020205020404" pitchFamily="49" charset="0"/>
              </a:rPr>
              <a:t> = </a:t>
            </a:r>
            <a:r>
              <a:rPr lang="en-US" altLang="zh-TW" sz="1400" b="1" dirty="0">
                <a:solidFill>
                  <a:srgbClr val="7F0055"/>
                </a:solidFill>
                <a:highlight>
                  <a:srgbClr val="E8F2FE"/>
                </a:highlight>
                <a:latin typeface="Courier New" panose="02070309020205020404" pitchFamily="49" charset="0"/>
              </a:rPr>
              <a:t>null</a:t>
            </a:r>
            <a:r>
              <a:rPr lang="en-US" altLang="zh-TW" sz="1400" b="1" dirty="0" smtClean="0">
                <a:solidFill>
                  <a:srgbClr val="000000"/>
                </a:solidFill>
                <a:highlight>
                  <a:srgbClr val="E8F2FE"/>
                </a:highlight>
                <a:latin typeface="Courier New" panose="02070309020205020404" pitchFamily="49" charset="0"/>
              </a:rPr>
              <a:t>;</a:t>
            </a:r>
            <a:endParaRPr lang="en-US" altLang="zh-TW" sz="1400" b="1" i="1" dirty="0">
              <a:solidFill>
                <a:srgbClr val="000000"/>
              </a:solidFill>
              <a:latin typeface="Courier New" panose="02070309020205020404" pitchFamily="49" charset="0"/>
            </a:endParaRPr>
          </a:p>
          <a:p>
            <a:r>
              <a:rPr lang="zh-TW" altLang="en-US" sz="1400" dirty="0" smtClean="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a:t>
            </a:r>
          </a:p>
          <a:p>
            <a:endParaRPr lang="zh-TW" altLang="en-US" sz="1400" dirty="0">
              <a:latin typeface="Courier New" panose="02070309020205020404" pitchFamily="49" charset="0"/>
            </a:endParaRPr>
          </a:p>
          <a:p>
            <a:r>
              <a:rPr lang="en-US" altLang="zh-TW" sz="14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1201244521"/>
      </p:ext>
    </p:extLst>
  </p:cSld>
  <p:clrMapOvr>
    <a:masterClrMapping/>
  </p:clrMapOvr>
  <p:transition spd="med">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3388" y="241543"/>
            <a:ext cx="8168212" cy="646331"/>
          </a:xfrm>
          <a:prstGeom prst="rect">
            <a:avLst/>
          </a:prstGeom>
          <a:noFill/>
        </p:spPr>
        <p:txBody>
          <a:bodyPr wrap="square" rtlCol="0">
            <a:spAutoFit/>
          </a:bodyPr>
          <a:lstStyle/>
          <a:p>
            <a:r>
              <a:rPr lang="en-US" altLang="zh-TW" sz="3600" dirty="0">
                <a:latin typeface="Calibri" panose="020F0502020204030204" pitchFamily="34" charset="0"/>
                <a:cs typeface="Calibri" panose="020F0502020204030204" pitchFamily="34" charset="0"/>
              </a:rPr>
              <a:t>Assignment </a:t>
            </a:r>
            <a:r>
              <a:rPr lang="en-US" altLang="zh-TW" sz="3600" dirty="0" smtClean="0">
                <a:latin typeface="Calibri" panose="020F0502020204030204" pitchFamily="34" charset="0"/>
                <a:cs typeface="Calibri" panose="020F0502020204030204" pitchFamily="34" charset="0"/>
              </a:rPr>
              <a:t>mystery</a:t>
            </a:r>
            <a:endParaRPr lang="zh-TW" altLang="en-US" sz="3600" dirty="0">
              <a:latin typeface="Calibri" panose="020F0502020204030204" pitchFamily="34" charset="0"/>
              <a:cs typeface="Calibri" panose="020F0502020204030204" pitchFamily="34" charset="0"/>
            </a:endParaRPr>
          </a:p>
        </p:txBody>
      </p:sp>
      <p:sp>
        <p:nvSpPr>
          <p:cNvPr id="4" name="矩形 3"/>
          <p:cNvSpPr/>
          <p:nvPr/>
        </p:nvSpPr>
        <p:spPr>
          <a:xfrm>
            <a:off x="823388" y="1116474"/>
            <a:ext cx="8615580" cy="3970318"/>
          </a:xfrm>
          <a:prstGeom prst="rect">
            <a:avLst/>
          </a:prstGeom>
        </p:spPr>
        <p:txBody>
          <a:bodyPr wrap="square">
            <a:spAutoFit/>
          </a:bodyPr>
          <a:lstStyle/>
          <a:p>
            <a:pPr>
              <a:lnSpc>
                <a:spcPct val="150000"/>
              </a:lnSpc>
            </a:pPr>
            <a:r>
              <a:rPr lang="en-US" altLang="zh-TW" dirty="0" smtClean="0">
                <a:latin typeface="Calibri" panose="020F0502020204030204" pitchFamily="34" charset="0"/>
                <a:cs typeface="Calibri" panose="020F0502020204030204" pitchFamily="34" charset="0"/>
              </a:rPr>
              <a:t>When you assign a value </a:t>
            </a:r>
            <a:r>
              <a:rPr lang="en-US" altLang="zh-TW" dirty="0">
                <a:latin typeface="Calibri" panose="020F0502020204030204" pitchFamily="34" charset="0"/>
                <a:cs typeface="Calibri" panose="020F0502020204030204" pitchFamily="34" charset="0"/>
              </a:rPr>
              <a:t>(primitive </a:t>
            </a:r>
            <a:r>
              <a:rPr lang="en-US" altLang="zh-TW" dirty="0" smtClean="0">
                <a:latin typeface="Calibri" panose="020F0502020204030204" pitchFamily="34" charset="0"/>
                <a:cs typeface="Calibri" panose="020F0502020204030204" pitchFamily="34" charset="0"/>
              </a:rPr>
              <a:t>value or object) to a variable or pass a variable to a method, this action is called assignment.</a:t>
            </a:r>
          </a:p>
          <a:p>
            <a:pPr>
              <a:lnSpc>
                <a:spcPct val="150000"/>
              </a:lnSpc>
            </a:pPr>
            <a:endParaRPr lang="en-US" altLang="zh-TW" dirty="0">
              <a:latin typeface="Calibri" panose="020F0502020204030204" pitchFamily="34" charset="0"/>
              <a:cs typeface="Calibri" panose="020F0502020204030204" pitchFamily="34" charset="0"/>
            </a:endParaRPr>
          </a:p>
          <a:p>
            <a:pPr>
              <a:lnSpc>
                <a:spcPct val="150000"/>
              </a:lnSpc>
            </a:pPr>
            <a:endParaRPr lang="en-US" altLang="zh-TW" dirty="0" smtClean="0">
              <a:latin typeface="Calibri" panose="020F0502020204030204" pitchFamily="34" charset="0"/>
              <a:cs typeface="Calibri" panose="020F0502020204030204" pitchFamily="34" charset="0"/>
            </a:endParaRPr>
          </a:p>
          <a:p>
            <a:pPr>
              <a:lnSpc>
                <a:spcPct val="150000"/>
              </a:lnSpc>
            </a:pPr>
            <a:endParaRPr lang="en-US" altLang="zh-TW" dirty="0">
              <a:latin typeface="Calibri" panose="020F0502020204030204" pitchFamily="34" charset="0"/>
              <a:cs typeface="Calibri" panose="020F0502020204030204" pitchFamily="34" charset="0"/>
            </a:endParaRPr>
          </a:p>
          <a:p>
            <a:pPr>
              <a:lnSpc>
                <a:spcPct val="150000"/>
              </a:lnSpc>
            </a:pPr>
            <a:endParaRPr lang="en-US" altLang="zh-TW" dirty="0">
              <a:latin typeface="Calibri" panose="020F0502020204030204" pitchFamily="34" charset="0"/>
              <a:cs typeface="Calibri" panose="020F0502020204030204" pitchFamily="34" charset="0"/>
            </a:endParaRPr>
          </a:p>
          <a:p>
            <a:pPr>
              <a:lnSpc>
                <a:spcPct val="150000"/>
              </a:lnSpc>
            </a:pPr>
            <a:r>
              <a:rPr lang="en-US" altLang="zh-TW" dirty="0" smtClean="0">
                <a:latin typeface="Calibri" panose="020F0502020204030204" pitchFamily="34" charset="0"/>
                <a:cs typeface="Calibri" panose="020F0502020204030204" pitchFamily="34" charset="0"/>
              </a:rPr>
              <a:t>Then, if we do some to variable, will it affect original variable?</a:t>
            </a:r>
          </a:p>
        </p:txBody>
      </p:sp>
      <p:sp>
        <p:nvSpPr>
          <p:cNvPr id="14" name="文字方塊 13"/>
          <p:cNvSpPr txBox="1"/>
          <p:nvPr/>
        </p:nvSpPr>
        <p:spPr>
          <a:xfrm>
            <a:off x="6179418" y="2578412"/>
            <a:ext cx="2553102" cy="738664"/>
          </a:xfrm>
          <a:prstGeom prst="rect">
            <a:avLst/>
          </a:prstGeom>
          <a:noFill/>
        </p:spPr>
        <p:txBody>
          <a:bodyPr wrap="square" rtlCol="0">
            <a:spAutoFit/>
          </a:bodyPr>
          <a:lstStyle/>
          <a:p>
            <a:r>
              <a:rPr lang="zh-TW" altLang="en-US" sz="1400" dirty="0" smtClean="0">
                <a:solidFill>
                  <a:srgbClr val="3F7F5F"/>
                </a:solidFill>
                <a:latin typeface="Courier New" panose="02070309020205020404" pitchFamily="49" charset="0"/>
              </a:rPr>
              <a:t>這些都是</a:t>
            </a:r>
            <a:r>
              <a:rPr lang="en-US" altLang="zh-TW" sz="1400" dirty="0" smtClean="0">
                <a:solidFill>
                  <a:srgbClr val="3F7F5F"/>
                </a:solidFill>
                <a:latin typeface="Courier New" panose="02070309020205020404" pitchFamily="49" charset="0"/>
              </a:rPr>
              <a:t>assignment, </a:t>
            </a:r>
            <a:r>
              <a:rPr lang="zh-TW" altLang="en-US" sz="1400" dirty="0" smtClean="0">
                <a:solidFill>
                  <a:srgbClr val="3F7F5F"/>
                </a:solidFill>
                <a:latin typeface="Courier New" panose="02070309020205020404" pitchFamily="49" charset="0"/>
              </a:rPr>
              <a:t>就是將變數指向一個資料或是將變數傳給某一個方法</a:t>
            </a:r>
            <a:endParaRPr lang="zh-TW" altLang="en-US" sz="1400" dirty="0">
              <a:solidFill>
                <a:srgbClr val="3F7F5F"/>
              </a:solidFill>
              <a:latin typeface="Courier New" panose="02070309020205020404" pitchFamily="49" charset="0"/>
            </a:endParaRPr>
          </a:p>
        </p:txBody>
      </p:sp>
      <p:sp>
        <p:nvSpPr>
          <p:cNvPr id="15" name="矩形 14"/>
          <p:cNvSpPr/>
          <p:nvPr/>
        </p:nvSpPr>
        <p:spPr>
          <a:xfrm>
            <a:off x="823388" y="2426012"/>
            <a:ext cx="4953000" cy="3970318"/>
          </a:xfrm>
          <a:prstGeom prst="rect">
            <a:avLst/>
          </a:prstGeom>
        </p:spPr>
        <p:txBody>
          <a:bodyPr>
            <a:spAutoFit/>
          </a:bodyPr>
          <a:lstStyle/>
          <a:p>
            <a:r>
              <a:rPr lang="en-US" altLang="zh-TW" sz="1400" dirty="0">
                <a:solidFill>
                  <a:srgbClr val="000000"/>
                </a:solidFill>
                <a:latin typeface="Courier New" panose="02070309020205020404" pitchFamily="49" charset="0"/>
              </a:rPr>
              <a:t>Lion </a:t>
            </a:r>
            <a:r>
              <a:rPr lang="en-US" altLang="zh-TW" sz="1400" dirty="0">
                <a:solidFill>
                  <a:srgbClr val="6A3E3E"/>
                </a:solidFill>
                <a:latin typeface="Courier New" panose="02070309020205020404" pitchFamily="49" charset="0"/>
              </a:rPr>
              <a:t>lion1</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Lion(</a:t>
            </a:r>
            <a:r>
              <a:rPr lang="en-US" altLang="zh-TW" sz="1400" b="1" dirty="0">
                <a:solidFill>
                  <a:srgbClr val="2A00FF"/>
                </a:solidFill>
                <a:latin typeface="Courier New" panose="02070309020205020404" pitchFamily="49" charset="0"/>
              </a:rPr>
              <a:t>"lion1"</a:t>
            </a:r>
            <a:r>
              <a:rPr lang="en-US" altLang="zh-TW" sz="1400" b="1"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Lion </a:t>
            </a:r>
            <a:r>
              <a:rPr lang="en-US" altLang="zh-TW" sz="1400" dirty="0">
                <a:solidFill>
                  <a:srgbClr val="6A3E3E"/>
                </a:solidFill>
                <a:latin typeface="Courier New" panose="02070309020205020404" pitchFamily="49" charset="0"/>
              </a:rPr>
              <a:t>lion2</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Lion(</a:t>
            </a:r>
            <a:r>
              <a:rPr lang="en-US" altLang="zh-TW" sz="1400" b="1" dirty="0">
                <a:solidFill>
                  <a:srgbClr val="2A00FF"/>
                </a:solidFill>
                <a:latin typeface="Courier New" panose="02070309020205020404" pitchFamily="49" charset="0"/>
              </a:rPr>
              <a:t>"lion2"</a:t>
            </a:r>
            <a:r>
              <a:rPr lang="en-US" altLang="zh-TW" sz="1400" b="1" dirty="0">
                <a:solidFill>
                  <a:srgbClr val="000000"/>
                </a:solidFill>
                <a:latin typeface="Courier New" panose="02070309020205020404" pitchFamily="49" charset="0"/>
              </a:rPr>
              <a:t>);</a:t>
            </a:r>
          </a:p>
          <a:p>
            <a:r>
              <a:rPr lang="en-US" altLang="zh-TW" sz="1400" dirty="0" err="1" smtClean="0">
                <a:solidFill>
                  <a:srgbClr val="000000"/>
                </a:solidFill>
                <a:latin typeface="Courier New" panose="02070309020205020404" pitchFamily="49" charset="0"/>
              </a:rPr>
              <a:t>ZooKeeper</a:t>
            </a:r>
            <a:r>
              <a:rPr lang="en-US" altLang="zh-TW" sz="1400" dirty="0" smtClean="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zk</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a:t>
            </a:r>
            <a:r>
              <a:rPr lang="en-US" altLang="zh-TW" sz="1400" b="1" dirty="0" err="1">
                <a:solidFill>
                  <a:srgbClr val="000000"/>
                </a:solidFill>
                <a:latin typeface="Courier New" panose="02070309020205020404" pitchFamily="49" charset="0"/>
              </a:rPr>
              <a:t>ZooKeeper</a:t>
            </a:r>
            <a:r>
              <a:rPr lang="en-US" altLang="zh-TW" sz="1400" b="1" dirty="0">
                <a:solidFill>
                  <a:srgbClr val="000000"/>
                </a:solidFill>
                <a:latin typeface="Courier New" panose="02070309020205020404" pitchFamily="49" charset="0"/>
              </a:rPr>
              <a:t>();</a:t>
            </a:r>
          </a:p>
          <a:p>
            <a:endParaRPr lang="zh-TW" altLang="en-US" sz="1400" dirty="0">
              <a:latin typeface="Courier New" panose="02070309020205020404" pitchFamily="49" charset="0"/>
            </a:endParaRPr>
          </a:p>
          <a:p>
            <a:r>
              <a:rPr lang="en-US" altLang="zh-TW" sz="1400" dirty="0" smtClean="0">
                <a:solidFill>
                  <a:srgbClr val="3F7F5F"/>
                </a:solidFill>
                <a:latin typeface="Courier New" panose="02070309020205020404" pitchFamily="49" charset="0"/>
              </a:rPr>
              <a:t>//</a:t>
            </a:r>
            <a:r>
              <a:rPr lang="zh-TW" altLang="en-US" sz="1400" dirty="0" smtClean="0">
                <a:solidFill>
                  <a:srgbClr val="3F7F5F"/>
                </a:solidFill>
                <a:latin typeface="Courier New" panose="02070309020205020404" pitchFamily="49" charset="0"/>
              </a:rPr>
              <a:t>取</a:t>
            </a:r>
            <a:r>
              <a:rPr lang="zh-TW" altLang="en-US" sz="1400" dirty="0">
                <a:solidFill>
                  <a:srgbClr val="3F7F5F"/>
                </a:solidFill>
                <a:latin typeface="Courier New" panose="02070309020205020404" pitchFamily="49" charset="0"/>
              </a:rPr>
              <a:t>出</a:t>
            </a:r>
            <a:r>
              <a:rPr lang="en-US" altLang="zh-TW" sz="1400" dirty="0" smtClean="0">
                <a:solidFill>
                  <a:srgbClr val="3F7F5F"/>
                </a:solidFill>
                <a:latin typeface="Courier New" panose="02070309020205020404" pitchFamily="49" charset="0"/>
              </a:rPr>
              <a:t>age, life log</a:t>
            </a:r>
            <a:endParaRPr lang="en-US" altLang="zh-TW" sz="1400" dirty="0">
              <a:solidFill>
                <a:srgbClr val="3F7F5F"/>
              </a:solidFill>
              <a:latin typeface="Courier New" panose="02070309020205020404" pitchFamily="49" charset="0"/>
            </a:endParaRPr>
          </a:p>
          <a:p>
            <a:r>
              <a:rPr lang="en-US" altLang="zh-TW" sz="1400" b="1" dirty="0" err="1">
                <a:solidFill>
                  <a:srgbClr val="7F0055"/>
                </a:solidFill>
                <a:latin typeface="Courier New" panose="02070309020205020404" pitchFamily="49" charset="0"/>
              </a:rPr>
              <a:t>int</a:t>
            </a:r>
            <a:r>
              <a:rPr lang="en-US" altLang="zh-TW" sz="1400" b="1" dirty="0">
                <a:solidFill>
                  <a:srgbClr val="000000"/>
                </a:solidFill>
                <a:latin typeface="Courier New" panose="02070309020205020404" pitchFamily="49" charset="0"/>
              </a:rPr>
              <a:t> </a:t>
            </a:r>
            <a:r>
              <a:rPr lang="en-US" altLang="zh-TW" sz="1400" b="1" dirty="0">
                <a:solidFill>
                  <a:srgbClr val="6A3E3E"/>
                </a:solidFill>
                <a:latin typeface="Courier New" panose="02070309020205020404" pitchFamily="49" charset="0"/>
              </a:rPr>
              <a:t>age</a:t>
            </a:r>
            <a:r>
              <a:rPr lang="en-US" altLang="zh-TW" sz="1400" b="1" dirty="0">
                <a:solidFill>
                  <a:srgbClr val="000000"/>
                </a:solidFill>
                <a:latin typeface="Courier New" panose="02070309020205020404" pitchFamily="49" charset="0"/>
              </a:rPr>
              <a:t> = </a:t>
            </a:r>
            <a:r>
              <a:rPr lang="en-US" altLang="zh-TW" sz="1400" b="1" dirty="0">
                <a:solidFill>
                  <a:srgbClr val="6A3E3E"/>
                </a:solidFill>
                <a:latin typeface="Courier New" panose="02070309020205020404" pitchFamily="49" charset="0"/>
              </a:rPr>
              <a:t>lion1</a:t>
            </a:r>
            <a:r>
              <a:rPr lang="en-US" altLang="zh-TW" sz="1400" b="1" dirty="0">
                <a:solidFill>
                  <a:srgbClr val="000000"/>
                </a:solidFill>
                <a:latin typeface="Courier New" panose="02070309020205020404" pitchFamily="49" charset="0"/>
              </a:rPr>
              <a:t>.getAge();</a:t>
            </a:r>
          </a:p>
          <a:p>
            <a:r>
              <a:rPr lang="en-US" altLang="zh-TW" sz="1400" dirty="0" err="1" smtClean="0">
                <a:solidFill>
                  <a:srgbClr val="000000"/>
                </a:solidFill>
                <a:latin typeface="Courier New" panose="02070309020205020404" pitchFamily="49" charset="0"/>
              </a:rPr>
              <a:t>StringBuilder</a:t>
            </a:r>
            <a:r>
              <a:rPr lang="en-US" altLang="zh-TW" sz="1400" dirty="0" smtClean="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sb</a:t>
            </a:r>
            <a:r>
              <a:rPr lang="en-US" altLang="zh-TW" sz="1400" dirty="0">
                <a:solidFill>
                  <a:srgbClr val="000000"/>
                </a:solidFill>
                <a:latin typeface="Courier New" panose="02070309020205020404" pitchFamily="49" charset="0"/>
              </a:rPr>
              <a:t> = </a:t>
            </a:r>
            <a:r>
              <a:rPr lang="en-US" altLang="zh-TW" sz="1400" dirty="0">
                <a:solidFill>
                  <a:srgbClr val="6A3E3E"/>
                </a:solidFill>
                <a:latin typeface="Courier New" panose="02070309020205020404" pitchFamily="49" charset="0"/>
              </a:rPr>
              <a:t>lion1</a:t>
            </a:r>
            <a:r>
              <a:rPr lang="en-US" altLang="zh-TW" sz="1400" dirty="0">
                <a:solidFill>
                  <a:srgbClr val="000000"/>
                </a:solidFill>
                <a:latin typeface="Courier New" panose="02070309020205020404" pitchFamily="49" charset="0"/>
              </a:rPr>
              <a:t>.getLifeLog();</a:t>
            </a:r>
          </a:p>
          <a:p>
            <a:endParaRPr lang="en-US" altLang="zh-TW" sz="1400" dirty="0" smtClean="0">
              <a:solidFill>
                <a:srgbClr val="000000"/>
              </a:solidFill>
              <a:latin typeface="Courier New" panose="02070309020205020404" pitchFamily="49" charset="0"/>
            </a:endParaRPr>
          </a:p>
          <a:p>
            <a:endParaRPr lang="en-US" altLang="zh-TW" sz="1400" dirty="0" smtClean="0">
              <a:solidFill>
                <a:srgbClr val="000000"/>
              </a:solidFill>
              <a:latin typeface="Courier New" panose="02070309020205020404" pitchFamily="49" charset="0"/>
            </a:endParaRPr>
          </a:p>
          <a:p>
            <a:endParaRPr lang="en-US" altLang="zh-TW" sz="1400" dirty="0">
              <a:solidFill>
                <a:srgbClr val="000000"/>
              </a:solidFill>
              <a:latin typeface="Courier New" panose="02070309020205020404" pitchFamily="49" charset="0"/>
            </a:endParaRPr>
          </a:p>
          <a:p>
            <a:endParaRPr lang="en-US" altLang="zh-TW" sz="1400" dirty="0" smtClean="0">
              <a:solidFill>
                <a:srgbClr val="000000"/>
              </a:solidFill>
              <a:latin typeface="Courier New" panose="02070309020205020404" pitchFamily="49" charset="0"/>
            </a:endParaRPr>
          </a:p>
          <a:p>
            <a:endParaRPr lang="en-US" altLang="zh-TW" sz="1400" dirty="0" smtClean="0">
              <a:solidFill>
                <a:srgbClr val="000000"/>
              </a:solidFill>
              <a:latin typeface="Courier New" panose="02070309020205020404" pitchFamily="49" charset="0"/>
            </a:endParaRPr>
          </a:p>
          <a:p>
            <a:endParaRPr lang="en-US" altLang="zh-TW" sz="1400" dirty="0">
              <a:solidFill>
                <a:srgbClr val="000000"/>
              </a:solidFill>
              <a:latin typeface="Courier New" panose="02070309020205020404" pitchFamily="49" charset="0"/>
            </a:endParaRPr>
          </a:p>
          <a:p>
            <a:endParaRPr lang="en-US" altLang="zh-TW" sz="1400" dirty="0" smtClean="0">
              <a:solidFill>
                <a:srgbClr val="6A3E3E"/>
              </a:solidFill>
              <a:latin typeface="Courier New" panose="02070309020205020404" pitchFamily="49" charset="0"/>
            </a:endParaRPr>
          </a:p>
          <a:p>
            <a:r>
              <a:rPr lang="en-US" altLang="zh-TW" sz="1400" dirty="0" smtClean="0">
                <a:solidFill>
                  <a:srgbClr val="3F7F5F"/>
                </a:solidFill>
                <a:latin typeface="Courier New" panose="02070309020205020404" pitchFamily="49" charset="0"/>
              </a:rPr>
              <a:t>//</a:t>
            </a:r>
            <a:r>
              <a:rPr lang="zh-TW" altLang="en-US" sz="1400" dirty="0" smtClean="0">
                <a:solidFill>
                  <a:srgbClr val="3F7F5F"/>
                </a:solidFill>
                <a:latin typeface="Courier New" panose="02070309020205020404" pitchFamily="49" charset="0"/>
              </a:rPr>
              <a:t>試著修</a:t>
            </a:r>
            <a:r>
              <a:rPr lang="zh-TW" altLang="en-US" sz="1400" dirty="0">
                <a:solidFill>
                  <a:srgbClr val="3F7F5F"/>
                </a:solidFill>
                <a:latin typeface="Courier New" panose="02070309020205020404" pitchFamily="49" charset="0"/>
              </a:rPr>
              <a:t>改</a:t>
            </a:r>
            <a:r>
              <a:rPr lang="en-US" altLang="zh-TW" sz="1400" dirty="0" smtClean="0">
                <a:solidFill>
                  <a:srgbClr val="3F7F5F"/>
                </a:solidFill>
                <a:latin typeface="Courier New" panose="02070309020205020404" pitchFamily="49" charset="0"/>
              </a:rPr>
              <a:t>age, web log</a:t>
            </a:r>
            <a:endParaRPr lang="en-US" altLang="zh-TW" sz="1400" dirty="0" smtClean="0">
              <a:solidFill>
                <a:srgbClr val="6A3E3E"/>
              </a:solidFill>
              <a:latin typeface="Courier New" panose="02070309020205020404" pitchFamily="49" charset="0"/>
            </a:endParaRPr>
          </a:p>
          <a:p>
            <a:r>
              <a:rPr lang="en-US" altLang="zh-TW" sz="1400" dirty="0" smtClean="0">
                <a:solidFill>
                  <a:srgbClr val="6A3E3E"/>
                </a:solidFill>
                <a:latin typeface="Courier New" panose="02070309020205020404" pitchFamily="49" charset="0"/>
              </a:rPr>
              <a:t>age</a:t>
            </a:r>
            <a:r>
              <a:rPr lang="en-US" altLang="zh-TW" sz="1400" dirty="0" smtClean="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 10</a:t>
            </a:r>
            <a:r>
              <a:rPr lang="en-US" altLang="zh-TW" sz="1400" dirty="0" smtClean="0">
                <a:solidFill>
                  <a:srgbClr val="000000"/>
                </a:solidFill>
                <a:latin typeface="Courier New" panose="02070309020205020404" pitchFamily="49" charset="0"/>
              </a:rPr>
              <a:t>;</a:t>
            </a:r>
          </a:p>
          <a:p>
            <a:r>
              <a:rPr lang="en-US" altLang="zh-TW" sz="1400" dirty="0" err="1" smtClean="0">
                <a:solidFill>
                  <a:srgbClr val="6A3E3E"/>
                </a:solidFill>
                <a:latin typeface="Courier New" panose="02070309020205020404" pitchFamily="49" charset="0"/>
              </a:rPr>
              <a:t>sb</a:t>
            </a:r>
            <a:r>
              <a:rPr lang="en-US" altLang="zh-TW" sz="1400" dirty="0" err="1" smtClean="0">
                <a:solidFill>
                  <a:srgbClr val="000000"/>
                </a:solidFill>
                <a:latin typeface="Courier New" panose="02070309020205020404" pitchFamily="49" charset="0"/>
              </a:rPr>
              <a:t>.append</a:t>
            </a:r>
            <a:r>
              <a:rPr lang="en-US" altLang="zh-TW" sz="1400" dirty="0">
                <a:solidFill>
                  <a:srgbClr val="000000"/>
                </a:solidFill>
                <a:latin typeface="Courier New" panose="02070309020205020404" pitchFamily="49" charset="0"/>
              </a:rPr>
              <a:t>(</a:t>
            </a:r>
            <a:r>
              <a:rPr lang="en-US" altLang="zh-TW" sz="1400" dirty="0">
                <a:solidFill>
                  <a:srgbClr val="2A00FF"/>
                </a:solidFill>
                <a:latin typeface="Courier New" panose="02070309020205020404" pitchFamily="49" charset="0"/>
              </a:rPr>
              <a:t>"sleep"</a:t>
            </a:r>
            <a:r>
              <a:rPr lang="en-US" altLang="zh-TW" sz="1400" dirty="0">
                <a:solidFill>
                  <a:srgbClr val="000000"/>
                </a:solidFill>
                <a:latin typeface="Courier New" panose="02070309020205020404" pitchFamily="49" charset="0"/>
              </a:rPr>
              <a:t>);</a:t>
            </a:r>
          </a:p>
          <a:p>
            <a:endParaRPr lang="en-US" altLang="zh-TW" sz="14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710153508"/>
      </p:ext>
    </p:extLst>
  </p:cSld>
  <p:clrMapOvr>
    <a:masterClrMapping/>
  </p:clrMapOvr>
  <p:transition spd="med">
    <p:zoom dir="in"/>
  </p:transition>
  <p:timing>
    <p:tnLst>
      <p:par>
        <p:cTn id="1" dur="indefinite" restart="never" nodeType="tmRoot"/>
      </p:par>
    </p:tnLst>
  </p:timing>
</p:sld>
</file>

<file path=ppt/theme/theme1.xml><?xml version="1.0" encoding="utf-8"?>
<a:theme xmlns:a="http://schemas.openxmlformats.org/drawingml/2006/main" name="WISTRON_TEMP_BEAR">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Helvetica 55 Roman"/>
        <a:ea typeface="新細明體"/>
        <a:cs typeface=""/>
      </a:majorFont>
      <a:minorFont>
        <a:latin typeface="Helvetica 55 Roman"/>
        <a:ea typeface="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txDef>
      <a:spPr>
        <a:noFill/>
      </a:spPr>
      <a:bodyPr wrap="square" rtlCol="0">
        <a:spAutoFit/>
      </a:bodyPr>
      <a:lstStyle>
        <a:defPPr>
          <a:defRPr dirty="0"/>
        </a:defPPr>
      </a:lstStyle>
    </a:tx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WISTRON_TEMP_BEAR</Template>
  <TotalTime>11244</TotalTime>
  <Words>3052</Words>
  <Application>Microsoft Office PowerPoint</Application>
  <PresentationFormat>A4 紙張 (210x297 公釐)</PresentationFormat>
  <Paragraphs>629</Paragraphs>
  <Slides>38</Slides>
  <Notes>19</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38</vt:i4>
      </vt:variant>
    </vt:vector>
  </HeadingPairs>
  <TitlesOfParts>
    <vt:vector size="53" baseType="lpstr">
      <vt:lpstr>Helvetica 55 Roman</vt:lpstr>
      <vt:lpstr>文鼎中黑</vt:lpstr>
      <vt:lpstr>文鼎粗黑</vt:lpstr>
      <vt:lpstr>細明體</vt:lpstr>
      <vt:lpstr>微軟正黑體</vt:lpstr>
      <vt:lpstr>新細明體</vt:lpstr>
      <vt:lpstr>Arial</vt:lpstr>
      <vt:lpstr>Buxton Sketch</vt:lpstr>
      <vt:lpstr>Calibri</vt:lpstr>
      <vt:lpstr>Cambria</vt:lpstr>
      <vt:lpstr>Courier New</vt:lpstr>
      <vt:lpstr>MV Boli</vt:lpstr>
      <vt:lpstr>Times New Roman</vt:lpstr>
      <vt:lpstr>Wingdings</vt:lpstr>
      <vt:lpstr>WISTRON_TEMP_BEAR</vt:lpstr>
      <vt:lpstr>Allie Project – IT Team up</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Joe_Liu@wistron.com</dc:creator>
  <cp:lastModifiedBy>Joe Liu/WIH/Wistron</cp:lastModifiedBy>
  <cp:revision>1386</cp:revision>
  <dcterms:created xsi:type="dcterms:W3CDTF">2013-07-22T01:19:18Z</dcterms:created>
  <dcterms:modified xsi:type="dcterms:W3CDTF">2015-12-29T07:55:20Z</dcterms:modified>
</cp:coreProperties>
</file>