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handoutMasterIdLst>
    <p:handoutMasterId r:id="rId51"/>
  </p:handoutMasterIdLst>
  <p:sldIdLst>
    <p:sldId id="292" r:id="rId2"/>
    <p:sldId id="486" r:id="rId3"/>
    <p:sldId id="543" r:id="rId4"/>
    <p:sldId id="538" r:id="rId5"/>
    <p:sldId id="530" r:id="rId6"/>
    <p:sldId id="548" r:id="rId7"/>
    <p:sldId id="537" r:id="rId8"/>
    <p:sldId id="529" r:id="rId9"/>
    <p:sldId id="546" r:id="rId10"/>
    <p:sldId id="547" r:id="rId11"/>
    <p:sldId id="536" r:id="rId12"/>
    <p:sldId id="565" r:id="rId13"/>
    <p:sldId id="563" r:id="rId14"/>
    <p:sldId id="564" r:id="rId15"/>
    <p:sldId id="542" r:id="rId16"/>
    <p:sldId id="566" r:id="rId17"/>
    <p:sldId id="567" r:id="rId18"/>
    <p:sldId id="568" r:id="rId19"/>
    <p:sldId id="554" r:id="rId20"/>
    <p:sldId id="555" r:id="rId21"/>
    <p:sldId id="556" r:id="rId22"/>
    <p:sldId id="526" r:id="rId23"/>
    <p:sldId id="559" r:id="rId24"/>
    <p:sldId id="560" r:id="rId25"/>
    <p:sldId id="531" r:id="rId26"/>
    <p:sldId id="532" r:id="rId27"/>
    <p:sldId id="553" r:id="rId28"/>
    <p:sldId id="533" r:id="rId29"/>
    <p:sldId id="541" r:id="rId30"/>
    <p:sldId id="569" r:id="rId31"/>
    <p:sldId id="571" r:id="rId32"/>
    <p:sldId id="572" r:id="rId33"/>
    <p:sldId id="576" r:id="rId34"/>
    <p:sldId id="582" r:id="rId35"/>
    <p:sldId id="577" r:id="rId36"/>
    <p:sldId id="578" r:id="rId37"/>
    <p:sldId id="579" r:id="rId38"/>
    <p:sldId id="580" r:id="rId39"/>
    <p:sldId id="573" r:id="rId40"/>
    <p:sldId id="574" r:id="rId41"/>
    <p:sldId id="575" r:id="rId42"/>
    <p:sldId id="570" r:id="rId43"/>
    <p:sldId id="561" r:id="rId44"/>
    <p:sldId id="581" r:id="rId45"/>
    <p:sldId id="558" r:id="rId46"/>
    <p:sldId id="557" r:id="rId47"/>
    <p:sldId id="535" r:id="rId48"/>
    <p:sldId id="344" r:id="rId49"/>
  </p:sldIdLst>
  <p:sldSz cx="9906000" cy="6858000" type="A4"/>
  <p:notesSz cx="6746875" cy="9867900"/>
  <p:defaultTextStyle>
    <a:defPPr>
      <a:defRPr lang="en-US"/>
    </a:defPPr>
    <a:lvl1pPr algn="l" rtl="0" fontAlgn="base">
      <a:spcBef>
        <a:spcPct val="0"/>
      </a:spcBef>
      <a:spcAft>
        <a:spcPct val="0"/>
      </a:spcAft>
      <a:defRPr sz="2400" kern="1200">
        <a:solidFill>
          <a:schemeClr val="tx1"/>
        </a:solidFill>
        <a:latin typeface="Times New Roman" pitchFamily="18" charset="0"/>
        <a:ea typeface="新細明體" charset="-120"/>
        <a:cs typeface="+mn-cs"/>
      </a:defRPr>
    </a:lvl1pPr>
    <a:lvl2pPr marL="457200" algn="l" rtl="0" fontAlgn="base">
      <a:spcBef>
        <a:spcPct val="0"/>
      </a:spcBef>
      <a:spcAft>
        <a:spcPct val="0"/>
      </a:spcAft>
      <a:defRPr sz="2400" kern="1200">
        <a:solidFill>
          <a:schemeClr val="tx1"/>
        </a:solidFill>
        <a:latin typeface="Times New Roman" pitchFamily="18" charset="0"/>
        <a:ea typeface="新細明體" charset="-120"/>
        <a:cs typeface="+mn-cs"/>
      </a:defRPr>
    </a:lvl2pPr>
    <a:lvl3pPr marL="914400" algn="l" rtl="0" fontAlgn="base">
      <a:spcBef>
        <a:spcPct val="0"/>
      </a:spcBef>
      <a:spcAft>
        <a:spcPct val="0"/>
      </a:spcAft>
      <a:defRPr sz="2400" kern="1200">
        <a:solidFill>
          <a:schemeClr val="tx1"/>
        </a:solidFill>
        <a:latin typeface="Times New Roman" pitchFamily="18" charset="0"/>
        <a:ea typeface="新細明體" charset="-120"/>
        <a:cs typeface="+mn-cs"/>
      </a:defRPr>
    </a:lvl3pPr>
    <a:lvl4pPr marL="1371600" algn="l" rtl="0" fontAlgn="base">
      <a:spcBef>
        <a:spcPct val="0"/>
      </a:spcBef>
      <a:spcAft>
        <a:spcPct val="0"/>
      </a:spcAft>
      <a:defRPr sz="2400" kern="1200">
        <a:solidFill>
          <a:schemeClr val="tx1"/>
        </a:solidFill>
        <a:latin typeface="Times New Roman" pitchFamily="18" charset="0"/>
        <a:ea typeface="新細明體" charset="-120"/>
        <a:cs typeface="+mn-cs"/>
      </a:defRPr>
    </a:lvl4pPr>
    <a:lvl5pPr marL="1828800" algn="l" rtl="0" fontAlgn="base">
      <a:spcBef>
        <a:spcPct val="0"/>
      </a:spcBef>
      <a:spcAft>
        <a:spcPct val="0"/>
      </a:spcAft>
      <a:defRPr sz="2400" kern="1200">
        <a:solidFill>
          <a:schemeClr val="tx1"/>
        </a:solidFill>
        <a:latin typeface="Times New Roman" pitchFamily="18" charset="0"/>
        <a:ea typeface="新細明體" charset="-120"/>
        <a:cs typeface="+mn-cs"/>
      </a:defRPr>
    </a:lvl5pPr>
    <a:lvl6pPr marL="2286000" algn="l" defTabSz="914400" rtl="0" eaLnBrk="1" latinLnBrk="0" hangingPunct="1">
      <a:defRPr sz="2400" kern="1200">
        <a:solidFill>
          <a:schemeClr val="tx1"/>
        </a:solidFill>
        <a:latin typeface="Times New Roman" pitchFamily="18" charset="0"/>
        <a:ea typeface="新細明體" charset="-120"/>
        <a:cs typeface="+mn-cs"/>
      </a:defRPr>
    </a:lvl6pPr>
    <a:lvl7pPr marL="2743200" algn="l" defTabSz="914400" rtl="0" eaLnBrk="1" latinLnBrk="0" hangingPunct="1">
      <a:defRPr sz="2400" kern="1200">
        <a:solidFill>
          <a:schemeClr val="tx1"/>
        </a:solidFill>
        <a:latin typeface="Times New Roman" pitchFamily="18" charset="0"/>
        <a:ea typeface="新細明體" charset="-120"/>
        <a:cs typeface="+mn-cs"/>
      </a:defRPr>
    </a:lvl7pPr>
    <a:lvl8pPr marL="3200400" algn="l" defTabSz="914400" rtl="0" eaLnBrk="1" latinLnBrk="0" hangingPunct="1">
      <a:defRPr sz="2400" kern="1200">
        <a:solidFill>
          <a:schemeClr val="tx1"/>
        </a:solidFill>
        <a:latin typeface="Times New Roman" pitchFamily="18" charset="0"/>
        <a:ea typeface="新細明體" charset="-120"/>
        <a:cs typeface="+mn-cs"/>
      </a:defRPr>
    </a:lvl8pPr>
    <a:lvl9pPr marL="3657600" algn="l" defTabSz="914400" rtl="0" eaLnBrk="1" latinLnBrk="0" hangingPunct="1">
      <a:defRPr sz="2400" kern="1200">
        <a:solidFill>
          <a:schemeClr val="tx1"/>
        </a:solidFill>
        <a:latin typeface="Times New Roman" pitchFamily="18" charset="0"/>
        <a:ea typeface="新細明體" charset="-120"/>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06E"/>
    <a:srgbClr val="3333CC"/>
    <a:srgbClr val="996600"/>
    <a:srgbClr val="FF6600"/>
    <a:srgbClr val="FF0000"/>
    <a:srgbClr val="CC3300"/>
    <a:srgbClr val="FF0066"/>
    <a:srgbClr val="CC0000"/>
    <a:srgbClr val="FFFF00"/>
    <a:srgbClr val="FF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3827" autoAdjust="0"/>
  </p:normalViewPr>
  <p:slideViewPr>
    <p:cSldViewPr snapToGrid="0">
      <p:cViewPr varScale="1">
        <p:scale>
          <a:sx n="87" d="100"/>
          <a:sy n="87" d="100"/>
        </p:scale>
        <p:origin x="66" y="594"/>
      </p:cViewPr>
      <p:guideLst>
        <p:guide orient="horz" pos="2160"/>
        <p:guide pos="3120"/>
      </p:guideLst>
    </p:cSldViewPr>
  </p:slideViewPr>
  <p:outlineViewPr>
    <p:cViewPr>
      <p:scale>
        <a:sx n="50" d="100"/>
        <a:sy n="50" d="100"/>
      </p:scale>
      <p:origin x="0" y="-35328"/>
    </p:cViewPr>
    <p:sldLst>
      <p:sld r:id="rId1" collapse="1"/>
    </p:sldLst>
  </p:outlineViewPr>
  <p:notesTextViewPr>
    <p:cViewPr>
      <p:scale>
        <a:sx n="100" d="100"/>
        <a:sy n="100" d="100"/>
      </p:scale>
      <p:origin x="0" y="0"/>
    </p:cViewPr>
  </p:notesTextViewPr>
  <p:sorterViewPr>
    <p:cViewPr>
      <p:scale>
        <a:sx n="100" d="100"/>
        <a:sy n="100" d="100"/>
      </p:scale>
      <p:origin x="0" y="390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24175"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新細明體" pitchFamily="18" charset="-120"/>
              </a:defRPr>
            </a:lvl1pPr>
          </a:lstStyle>
          <a:p>
            <a:pPr>
              <a:defRPr/>
            </a:pPr>
            <a:endParaRPr lang="en-US" altLang="zh-TW"/>
          </a:p>
        </p:txBody>
      </p:sp>
      <p:sp>
        <p:nvSpPr>
          <p:cNvPr id="4099" name="Rectangle 3"/>
          <p:cNvSpPr>
            <a:spLocks noGrp="1" noChangeArrowheads="1"/>
          </p:cNvSpPr>
          <p:nvPr>
            <p:ph type="dt" sz="quarter" idx="1"/>
          </p:nvPr>
        </p:nvSpPr>
        <p:spPr bwMode="auto">
          <a:xfrm>
            <a:off x="3822700" y="0"/>
            <a:ext cx="2924175"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新細明體" pitchFamily="18" charset="-120"/>
              </a:defRPr>
            </a:lvl1pPr>
          </a:lstStyle>
          <a:p>
            <a:pPr>
              <a:defRPr/>
            </a:pPr>
            <a:endParaRPr lang="en-US" altLang="zh-TW"/>
          </a:p>
        </p:txBody>
      </p:sp>
      <p:sp>
        <p:nvSpPr>
          <p:cNvPr id="4100" name="Rectangle 4"/>
          <p:cNvSpPr>
            <a:spLocks noGrp="1" noChangeArrowheads="1"/>
          </p:cNvSpPr>
          <p:nvPr>
            <p:ph type="ftr" sz="quarter" idx="2"/>
          </p:nvPr>
        </p:nvSpPr>
        <p:spPr bwMode="auto">
          <a:xfrm>
            <a:off x="0" y="9374188"/>
            <a:ext cx="2924175" cy="4937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新細明體" pitchFamily="18" charset="-120"/>
              </a:defRPr>
            </a:lvl1pPr>
          </a:lstStyle>
          <a:p>
            <a:pPr>
              <a:defRPr/>
            </a:pPr>
            <a:endParaRPr lang="en-US" altLang="zh-TW"/>
          </a:p>
        </p:txBody>
      </p:sp>
      <p:sp>
        <p:nvSpPr>
          <p:cNvPr id="4101" name="Rectangle 5"/>
          <p:cNvSpPr>
            <a:spLocks noGrp="1" noChangeArrowheads="1"/>
          </p:cNvSpPr>
          <p:nvPr>
            <p:ph type="sldNum" sz="quarter" idx="3"/>
          </p:nvPr>
        </p:nvSpPr>
        <p:spPr bwMode="auto">
          <a:xfrm>
            <a:off x="3822700" y="9374188"/>
            <a:ext cx="2924175" cy="4937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新細明體" pitchFamily="18" charset="-120"/>
              </a:defRPr>
            </a:lvl1pPr>
          </a:lstStyle>
          <a:p>
            <a:pPr>
              <a:defRPr/>
            </a:pPr>
            <a:fld id="{B5C9FDE9-E907-4AED-A4BA-5DFEC06782D4}" type="slidenum">
              <a:rPr lang="zh-TW" altLang="en-US"/>
              <a:pPr>
                <a:defRPr/>
              </a:pPr>
              <a:t>‹#›</a:t>
            </a:fld>
            <a:endParaRPr lang="en-US" altLang="zh-TW"/>
          </a:p>
        </p:txBody>
      </p:sp>
    </p:spTree>
    <p:extLst>
      <p:ext uri="{BB962C8B-B14F-4D97-AF65-F5344CB8AC3E}">
        <p14:creationId xmlns:p14="http://schemas.microsoft.com/office/powerpoint/2010/main" val="38471317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24175" cy="493713"/>
          </a:xfrm>
          <a:prstGeom prst="rect">
            <a:avLst/>
          </a:prstGeom>
        </p:spPr>
        <p:txBody>
          <a:bodyPr vert="horz" lIns="91440" tIns="45720" rIns="91440" bIns="45720" rtlCol="0"/>
          <a:lstStyle>
            <a:lvl1pPr algn="l">
              <a:defRPr sz="1200"/>
            </a:lvl1pPr>
          </a:lstStyle>
          <a:p>
            <a:pPr>
              <a:defRPr/>
            </a:pPr>
            <a:endParaRPr lang="zh-TW" altLang="en-US"/>
          </a:p>
        </p:txBody>
      </p:sp>
      <p:sp>
        <p:nvSpPr>
          <p:cNvPr id="3" name="日期版面配置區 2"/>
          <p:cNvSpPr>
            <a:spLocks noGrp="1"/>
          </p:cNvSpPr>
          <p:nvPr>
            <p:ph type="dt" idx="1"/>
          </p:nvPr>
        </p:nvSpPr>
        <p:spPr>
          <a:xfrm>
            <a:off x="3821113" y="0"/>
            <a:ext cx="2924175" cy="493713"/>
          </a:xfrm>
          <a:prstGeom prst="rect">
            <a:avLst/>
          </a:prstGeom>
        </p:spPr>
        <p:txBody>
          <a:bodyPr vert="horz" lIns="91440" tIns="45720" rIns="91440" bIns="45720" rtlCol="0"/>
          <a:lstStyle>
            <a:lvl1pPr algn="r">
              <a:defRPr sz="1200"/>
            </a:lvl1pPr>
          </a:lstStyle>
          <a:p>
            <a:pPr>
              <a:defRPr/>
            </a:pPr>
            <a:fld id="{FB782BE7-4262-4F2D-9E2F-C35F785DEDC1}" type="datetimeFigureOut">
              <a:rPr lang="zh-TW" altLang="en-US"/>
              <a:pPr>
                <a:defRPr/>
              </a:pPr>
              <a:t>2016/1/7</a:t>
            </a:fld>
            <a:endParaRPr lang="zh-TW" altLang="en-US"/>
          </a:p>
        </p:txBody>
      </p:sp>
      <p:sp>
        <p:nvSpPr>
          <p:cNvPr id="4" name="投影片圖像版面配置區 3"/>
          <p:cNvSpPr>
            <a:spLocks noGrp="1" noRot="1" noChangeAspect="1"/>
          </p:cNvSpPr>
          <p:nvPr>
            <p:ph type="sldImg" idx="2"/>
          </p:nvPr>
        </p:nvSpPr>
        <p:spPr>
          <a:xfrm>
            <a:off x="701675" y="739775"/>
            <a:ext cx="5343525" cy="3700463"/>
          </a:xfrm>
          <a:prstGeom prst="rect">
            <a:avLst/>
          </a:prstGeom>
          <a:noFill/>
          <a:ln w="12700">
            <a:solidFill>
              <a:prstClr val="black"/>
            </a:solidFill>
          </a:ln>
        </p:spPr>
        <p:txBody>
          <a:bodyPr vert="horz" lIns="91440" tIns="45720" rIns="91440" bIns="45720" rtlCol="0" anchor="ctr"/>
          <a:lstStyle/>
          <a:p>
            <a:pPr lvl="0"/>
            <a:endParaRPr lang="zh-TW" altLang="en-US" noProof="0" smtClean="0"/>
          </a:p>
        </p:txBody>
      </p:sp>
      <p:sp>
        <p:nvSpPr>
          <p:cNvPr id="5" name="備忘稿版面配置區 4"/>
          <p:cNvSpPr>
            <a:spLocks noGrp="1"/>
          </p:cNvSpPr>
          <p:nvPr>
            <p:ph type="body" sz="quarter" idx="3"/>
          </p:nvPr>
        </p:nvSpPr>
        <p:spPr>
          <a:xfrm>
            <a:off x="674688" y="4687888"/>
            <a:ext cx="5397500" cy="4440237"/>
          </a:xfrm>
          <a:prstGeom prst="rect">
            <a:avLst/>
          </a:prstGeom>
        </p:spPr>
        <p:txBody>
          <a:bodyPr vert="horz" lIns="91440" tIns="45720" rIns="91440" bIns="45720" rtlCol="0"/>
          <a:lstStyle/>
          <a:p>
            <a:pPr lvl="0"/>
            <a:r>
              <a:rPr lang="zh-TW" altLang="en-US" noProof="0" smtClean="0"/>
              <a:t>按一下以編輯母片文字樣式</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6" name="頁尾版面配置區 5"/>
          <p:cNvSpPr>
            <a:spLocks noGrp="1"/>
          </p:cNvSpPr>
          <p:nvPr>
            <p:ph type="ftr" sz="quarter" idx="4"/>
          </p:nvPr>
        </p:nvSpPr>
        <p:spPr>
          <a:xfrm>
            <a:off x="0" y="9372600"/>
            <a:ext cx="2924175" cy="493713"/>
          </a:xfrm>
          <a:prstGeom prst="rect">
            <a:avLst/>
          </a:prstGeom>
        </p:spPr>
        <p:txBody>
          <a:bodyPr vert="horz" lIns="91440" tIns="45720" rIns="91440" bIns="45720" rtlCol="0" anchor="b"/>
          <a:lstStyle>
            <a:lvl1pPr algn="l">
              <a:defRPr sz="1200"/>
            </a:lvl1pPr>
          </a:lstStyle>
          <a:p>
            <a:pPr>
              <a:defRPr/>
            </a:pPr>
            <a:endParaRPr lang="zh-TW" altLang="en-US"/>
          </a:p>
        </p:txBody>
      </p:sp>
      <p:sp>
        <p:nvSpPr>
          <p:cNvPr id="7" name="投影片編號版面配置區 6"/>
          <p:cNvSpPr>
            <a:spLocks noGrp="1"/>
          </p:cNvSpPr>
          <p:nvPr>
            <p:ph type="sldNum" sz="quarter" idx="5"/>
          </p:nvPr>
        </p:nvSpPr>
        <p:spPr>
          <a:xfrm>
            <a:off x="3821113" y="9372600"/>
            <a:ext cx="2924175" cy="493713"/>
          </a:xfrm>
          <a:prstGeom prst="rect">
            <a:avLst/>
          </a:prstGeom>
        </p:spPr>
        <p:txBody>
          <a:bodyPr vert="horz" lIns="91440" tIns="45720" rIns="91440" bIns="45720" rtlCol="0" anchor="b"/>
          <a:lstStyle>
            <a:lvl1pPr algn="r">
              <a:defRPr sz="1200"/>
            </a:lvl1pPr>
          </a:lstStyle>
          <a:p>
            <a:pPr>
              <a:defRPr/>
            </a:pPr>
            <a:fld id="{45DC1195-0536-4372-B38C-DA974B205CEB}" type="slidenum">
              <a:rPr lang="zh-TW" altLang="en-US"/>
              <a:pPr>
                <a:defRPr/>
              </a:pPr>
              <a:t>‹#›</a:t>
            </a:fld>
            <a:endParaRPr lang="zh-TW" altLang="en-US"/>
          </a:p>
        </p:txBody>
      </p:sp>
    </p:spTree>
    <p:extLst>
      <p:ext uri="{BB962C8B-B14F-4D97-AF65-F5344CB8AC3E}">
        <p14:creationId xmlns:p14="http://schemas.microsoft.com/office/powerpoint/2010/main" val="34709866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1" hangingPunct="1"/>
            <a:fld id="{E386DDBD-58F6-4FF6-9936-CC78A232B87E}" type="slidenum">
              <a:rPr lang="zh-TW" altLang="en-US" sz="1200" smtClean="0"/>
              <a:pPr eaLnBrk="1" hangingPunct="1"/>
              <a:t>1</a:t>
            </a:fld>
            <a:endParaRPr lang="en-US" altLang="zh-TW" sz="1200" smtClean="0"/>
          </a:p>
        </p:txBody>
      </p:sp>
      <p:sp>
        <p:nvSpPr>
          <p:cNvPr id="19459" name="Rectangle 2"/>
          <p:cNvSpPr>
            <a:spLocks noGrp="1" noRot="1" noChangeAspect="1" noChangeArrowheads="1" noTextEdit="1"/>
          </p:cNvSpPr>
          <p:nvPr>
            <p:ph type="sldImg"/>
          </p:nvPr>
        </p:nvSpPr>
        <p:spPr bwMode="auto">
          <a:xfrm>
            <a:off x="738188" y="765175"/>
            <a:ext cx="5308600" cy="36766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Rectangle 3"/>
          <p:cNvSpPr>
            <a:spLocks noGrp="1" noChangeArrowheads="1"/>
          </p:cNvSpPr>
          <p:nvPr>
            <p:ph type="body" idx="1"/>
          </p:nvPr>
        </p:nvSpPr>
        <p:spPr bwMode="auto">
          <a:xfrm>
            <a:off x="925513" y="4670425"/>
            <a:ext cx="4933950" cy="4441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TW" altLang="en-US" dirty="0" smtClean="0"/>
          </a:p>
        </p:txBody>
      </p:sp>
    </p:spTree>
    <p:extLst>
      <p:ext uri="{BB962C8B-B14F-4D97-AF65-F5344CB8AC3E}">
        <p14:creationId xmlns:p14="http://schemas.microsoft.com/office/powerpoint/2010/main" val="3474583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這一堂的解釋都會比較抽象一點 大家可以發揮想像力 希望大家認真快樂上課</a:t>
            </a:r>
            <a:r>
              <a:rPr lang="en-US" altLang="zh-TW" dirty="0" smtClean="0"/>
              <a:t>~</a:t>
            </a:r>
            <a:endParaRPr lang="zh-TW" altLang="en-US" dirty="0"/>
          </a:p>
        </p:txBody>
      </p:sp>
      <p:sp>
        <p:nvSpPr>
          <p:cNvPr id="4" name="投影片編號版面配置區 3"/>
          <p:cNvSpPr>
            <a:spLocks noGrp="1"/>
          </p:cNvSpPr>
          <p:nvPr>
            <p:ph type="sldNum" sz="quarter" idx="10"/>
          </p:nvPr>
        </p:nvSpPr>
        <p:spPr/>
        <p:txBody>
          <a:bodyPr/>
          <a:lstStyle/>
          <a:p>
            <a:pPr>
              <a:defRPr/>
            </a:pPr>
            <a:fld id="{45DC1195-0536-4372-B38C-DA974B205CEB}" type="slidenum">
              <a:rPr lang="zh-TW" altLang="en-US" smtClean="0"/>
              <a:pPr>
                <a:defRPr/>
              </a:pPr>
              <a:t>2</a:t>
            </a:fld>
            <a:endParaRPr lang="zh-TW" altLang="en-US"/>
          </a:p>
        </p:txBody>
      </p:sp>
    </p:spTree>
    <p:extLst>
      <p:ext uri="{BB962C8B-B14F-4D97-AF65-F5344CB8AC3E}">
        <p14:creationId xmlns:p14="http://schemas.microsoft.com/office/powerpoint/2010/main" val="1108120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45DC1195-0536-4372-B38C-DA974B205CEB}" type="slidenum">
              <a:rPr lang="zh-TW" altLang="en-US" smtClean="0"/>
              <a:pPr>
                <a:defRPr/>
              </a:pPr>
              <a:t>5</a:t>
            </a:fld>
            <a:endParaRPr lang="zh-TW" altLang="en-US"/>
          </a:p>
        </p:txBody>
      </p:sp>
    </p:spTree>
    <p:extLst>
      <p:ext uri="{BB962C8B-B14F-4D97-AF65-F5344CB8AC3E}">
        <p14:creationId xmlns:p14="http://schemas.microsoft.com/office/powerpoint/2010/main" val="40075684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45DC1195-0536-4372-B38C-DA974B205CEB}" type="slidenum">
              <a:rPr lang="zh-TW" altLang="en-US" smtClean="0"/>
              <a:pPr>
                <a:defRPr/>
              </a:pPr>
              <a:t>8</a:t>
            </a:fld>
            <a:endParaRPr lang="zh-TW" altLang="en-US"/>
          </a:p>
        </p:txBody>
      </p:sp>
    </p:spTree>
    <p:extLst>
      <p:ext uri="{BB962C8B-B14F-4D97-AF65-F5344CB8AC3E}">
        <p14:creationId xmlns:p14="http://schemas.microsoft.com/office/powerpoint/2010/main" val="25495774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45DC1195-0536-4372-B38C-DA974B205CEB}" type="slidenum">
              <a:rPr lang="zh-TW" altLang="en-US" smtClean="0"/>
              <a:pPr>
                <a:defRPr/>
              </a:pPr>
              <a:t>11</a:t>
            </a:fld>
            <a:endParaRPr lang="zh-TW" altLang="en-US"/>
          </a:p>
        </p:txBody>
      </p:sp>
    </p:spTree>
    <p:extLst>
      <p:ext uri="{BB962C8B-B14F-4D97-AF65-F5344CB8AC3E}">
        <p14:creationId xmlns:p14="http://schemas.microsoft.com/office/powerpoint/2010/main" val="34391249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45DC1195-0536-4372-B38C-DA974B205CEB}" type="slidenum">
              <a:rPr lang="zh-TW" altLang="en-US" smtClean="0">
                <a:solidFill>
                  <a:prstClr val="black"/>
                </a:solidFill>
              </a:rPr>
              <a:pPr>
                <a:defRPr/>
              </a:pPr>
              <a:t>20</a:t>
            </a:fld>
            <a:endParaRPr lang="zh-TW" altLang="en-US">
              <a:solidFill>
                <a:prstClr val="black"/>
              </a:solidFill>
            </a:endParaRPr>
          </a:p>
        </p:txBody>
      </p:sp>
    </p:spTree>
    <p:extLst>
      <p:ext uri="{BB962C8B-B14F-4D97-AF65-F5344CB8AC3E}">
        <p14:creationId xmlns:p14="http://schemas.microsoft.com/office/powerpoint/2010/main" val="30266220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E47432-2D99-4B41-B9D0-71E9410CAAE4}" type="slidenum">
              <a:rPr lang="zh-TW" altLang="en-US"/>
              <a:pPr/>
              <a:t>48</a:t>
            </a:fld>
            <a:endParaRPr lang="en-US" altLang="zh-TW"/>
          </a:p>
        </p:txBody>
      </p:sp>
      <p:sp>
        <p:nvSpPr>
          <p:cNvPr id="1761282" name="Rectangle 2"/>
          <p:cNvSpPr>
            <a:spLocks noGrp="1" noRot="1" noChangeAspect="1" noChangeArrowheads="1" noTextEdit="1"/>
          </p:cNvSpPr>
          <p:nvPr>
            <p:ph type="sldImg"/>
          </p:nvPr>
        </p:nvSpPr>
        <p:spPr>
          <a:xfrm>
            <a:off x="985482" y="762365"/>
            <a:ext cx="4811833" cy="3655920"/>
          </a:xfrm>
          <a:ln/>
        </p:spPr>
      </p:sp>
      <p:sp>
        <p:nvSpPr>
          <p:cNvPr id="1761283" name="Rectangle 3"/>
          <p:cNvSpPr>
            <a:spLocks noGrp="1" noChangeArrowheads="1"/>
          </p:cNvSpPr>
          <p:nvPr>
            <p:ph type="body" idx="1"/>
          </p:nvPr>
        </p:nvSpPr>
        <p:spPr>
          <a:xfrm>
            <a:off x="913640" y="4725105"/>
            <a:ext cx="4953273" cy="4418365"/>
          </a:xfrm>
        </p:spPr>
        <p:txBody>
          <a:bodyPr/>
          <a:lstStyle/>
          <a:p>
            <a:endParaRPr lang="zh-TW" altLang="en-US" dirty="0"/>
          </a:p>
        </p:txBody>
      </p:sp>
    </p:spTree>
    <p:extLst>
      <p:ext uri="{BB962C8B-B14F-4D97-AF65-F5344CB8AC3E}">
        <p14:creationId xmlns:p14="http://schemas.microsoft.com/office/powerpoint/2010/main" val="58418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742950" y="2130428"/>
            <a:ext cx="84201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smtClean="0"/>
              <a:t>按一下以編輯母片副標題樣式</a:t>
            </a:r>
            <a:endParaRPr lang="zh-TW" altLang="en-US"/>
          </a:p>
        </p:txBody>
      </p:sp>
    </p:spTree>
    <p:extLst>
      <p:ext uri="{BB962C8B-B14F-4D97-AF65-F5344CB8AC3E}">
        <p14:creationId xmlns:p14="http://schemas.microsoft.com/office/powerpoint/2010/main" val="263227496"/>
      </p:ext>
    </p:extLst>
  </p:cSld>
  <p:clrMapOvr>
    <a:masterClrMapping/>
  </p:clrMapOvr>
  <p:transition spd="med">
    <p:zoom dir="in"/>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600933960"/>
      </p:ext>
    </p:extLst>
  </p:cSld>
  <p:clrMapOvr>
    <a:masterClrMapping/>
  </p:clrMapOvr>
  <p:transition spd="med">
    <p:zoom dir="in"/>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7708108" y="203200"/>
            <a:ext cx="2197894" cy="55451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1109268" y="203200"/>
            <a:ext cx="6433740" cy="554513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2950779488"/>
      </p:ext>
    </p:extLst>
  </p:cSld>
  <p:clrMapOvr>
    <a:masterClrMapping/>
  </p:clrMapOvr>
  <p:transition spd="med">
    <p:zoom dir="in"/>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sz="3600">
                <a:solidFill>
                  <a:schemeClr val="tx1"/>
                </a:solidFill>
                <a:latin typeface="微軟正黑體" pitchFamily="34" charset="-120"/>
                <a:ea typeface="微軟正黑體" pitchFamily="34" charset="-120"/>
              </a:defRPr>
            </a:lvl1pPr>
          </a:lstStyle>
          <a:p>
            <a:r>
              <a:rPr lang="zh-TW" altLang="en-US" dirty="0" smtClean="0"/>
              <a:t>按一下以編輯母片標題樣式</a:t>
            </a:r>
            <a:endParaRPr lang="zh-TW" altLang="en-US" dirty="0"/>
          </a:p>
        </p:txBody>
      </p:sp>
      <p:sp>
        <p:nvSpPr>
          <p:cNvPr id="3" name="內容版面配置區 2"/>
          <p:cNvSpPr>
            <a:spLocks noGrp="1"/>
          </p:cNvSpPr>
          <p:nvPr>
            <p:ph idx="1"/>
          </p:nvPr>
        </p:nvSpPr>
        <p:spPr>
          <a:xfrm>
            <a:off x="1133343" y="1222083"/>
            <a:ext cx="8053784" cy="5061674"/>
          </a:xfrm>
        </p:spPr>
        <p:txBody>
          <a:bodyPr/>
          <a:lstStyle>
            <a:lvl1pPr>
              <a:defRPr sz="2400">
                <a:latin typeface="Cambria" pitchFamily="18" charset="0"/>
              </a:defRPr>
            </a:lvl1pPr>
            <a:lvl2pPr>
              <a:defRPr sz="2000"/>
            </a:lvl2pPr>
            <a:lvl3pPr>
              <a:defRPr sz="1800"/>
            </a:lvl3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Tree>
    <p:extLst>
      <p:ext uri="{BB962C8B-B14F-4D97-AF65-F5344CB8AC3E}">
        <p14:creationId xmlns:p14="http://schemas.microsoft.com/office/powerpoint/2010/main" val="3141733419"/>
      </p:ext>
    </p:extLst>
  </p:cSld>
  <p:clrMapOvr>
    <a:masterClrMapping/>
  </p:clrMapOvr>
  <p:transition spd="med">
    <p:zoom dir="in"/>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82506" y="4406903"/>
            <a:ext cx="84201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Tree>
    <p:extLst>
      <p:ext uri="{BB962C8B-B14F-4D97-AF65-F5344CB8AC3E}">
        <p14:creationId xmlns:p14="http://schemas.microsoft.com/office/powerpoint/2010/main" val="2346252272"/>
      </p:ext>
    </p:extLst>
  </p:cSld>
  <p:clrMapOvr>
    <a:masterClrMapping/>
  </p:clrMapOvr>
  <p:transition spd="med">
    <p:zoom dir="in"/>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1109268" y="1633538"/>
            <a:ext cx="4314957"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5589325" y="1633538"/>
            <a:ext cx="4316677"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904762007"/>
      </p:ext>
    </p:extLst>
  </p:cSld>
  <p:clrMapOvr>
    <a:masterClrMapping/>
  </p:clrMapOvr>
  <p:transition spd="med">
    <p:zoom dir="in"/>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95300" y="274638"/>
            <a:ext cx="89154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5032112"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5032112"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2820349371"/>
      </p:ext>
    </p:extLst>
  </p:cSld>
  <p:clrMapOvr>
    <a:masterClrMapping/>
  </p:clrMapOvr>
  <p:transition spd="med">
    <p:zoom dir="in"/>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Tree>
    <p:extLst>
      <p:ext uri="{BB962C8B-B14F-4D97-AF65-F5344CB8AC3E}">
        <p14:creationId xmlns:p14="http://schemas.microsoft.com/office/powerpoint/2010/main" val="2676415698"/>
      </p:ext>
    </p:extLst>
  </p:cSld>
  <p:clrMapOvr>
    <a:masterClrMapping/>
  </p:clrMapOvr>
  <p:transition spd="med">
    <p:zoom dir="in"/>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5911556"/>
      </p:ext>
    </p:extLst>
  </p:cSld>
  <p:clrMapOvr>
    <a:masterClrMapping/>
  </p:clrMapOvr>
  <p:transition spd="med">
    <p:zoom dir="in"/>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95300" y="273050"/>
            <a:ext cx="3259006"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872972" y="273053"/>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95300" y="1435103"/>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Tree>
    <p:extLst>
      <p:ext uri="{BB962C8B-B14F-4D97-AF65-F5344CB8AC3E}">
        <p14:creationId xmlns:p14="http://schemas.microsoft.com/office/powerpoint/2010/main" val="4046306189"/>
      </p:ext>
    </p:extLst>
  </p:cSld>
  <p:clrMapOvr>
    <a:masterClrMapping/>
  </p:clrMapOvr>
  <p:transition spd="med">
    <p:zoom dir="in"/>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941645" y="4800600"/>
            <a:ext cx="59436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TW" altLang="en-US" noProof="0" smtClean="0"/>
              <a:t>按一下圖示以新增圖片</a:t>
            </a:r>
          </a:p>
        </p:txBody>
      </p:sp>
      <p:sp>
        <p:nvSpPr>
          <p:cNvPr id="4" name="文字版面配置區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Tree>
    <p:extLst>
      <p:ext uri="{BB962C8B-B14F-4D97-AF65-F5344CB8AC3E}">
        <p14:creationId xmlns:p14="http://schemas.microsoft.com/office/powerpoint/2010/main" val="1238008843"/>
      </p:ext>
    </p:extLst>
  </p:cSld>
  <p:clrMapOvr>
    <a:masterClrMapping/>
  </p:clrMapOvr>
  <p:transition spd="med">
    <p:zoom dir="in"/>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6" descr="0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3"/>
            <a:ext cx="9906000" cy="149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1109268" y="203203"/>
            <a:ext cx="8064103"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1028" name="Rectangle 3"/>
          <p:cNvSpPr>
            <a:spLocks noGrp="1" noChangeArrowheads="1"/>
          </p:cNvSpPr>
          <p:nvPr>
            <p:ph type="body" idx="1"/>
          </p:nvPr>
        </p:nvSpPr>
        <p:spPr bwMode="auto">
          <a:xfrm>
            <a:off x="1133343" y="1606550"/>
            <a:ext cx="8053784" cy="455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pic>
        <p:nvPicPr>
          <p:cNvPr id="1029" name="Picture 21" descr="LOGO"/>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198248" y="6426200"/>
            <a:ext cx="1582208"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Rectangle 27"/>
          <p:cNvSpPr>
            <a:spLocks noChangeArrowheads="1"/>
          </p:cNvSpPr>
          <p:nvPr/>
        </p:nvSpPr>
        <p:spPr bwMode="auto">
          <a:xfrm>
            <a:off x="213255" y="6448428"/>
            <a:ext cx="55721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fld id="{4A6003BE-C5FD-4382-9E20-8653CBE2DC0F}" type="slidenum">
              <a:rPr lang="zh-TW" altLang="en-US" sz="1200">
                <a:solidFill>
                  <a:srgbClr val="00506E"/>
                </a:solidFill>
                <a:latin typeface="Helvetica 55 Roman" pitchFamily="34" charset="0"/>
              </a:rPr>
              <a:pPr algn="ctr"/>
              <a:t>‹#›</a:t>
            </a:fld>
            <a:endParaRPr lang="en-US" altLang="zh-TW" sz="1200">
              <a:solidFill>
                <a:srgbClr val="00506E"/>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zoom dir="in"/>
  </p:transition>
  <p:txStyles>
    <p:titleStyle>
      <a:lvl1pPr algn="l" rtl="0" eaLnBrk="1" fontAlgn="base" hangingPunct="1">
        <a:spcBef>
          <a:spcPct val="0"/>
        </a:spcBef>
        <a:spcAft>
          <a:spcPct val="0"/>
        </a:spcAft>
        <a:defRPr sz="3200" b="1">
          <a:solidFill>
            <a:srgbClr val="00506E"/>
          </a:solidFill>
          <a:latin typeface="Calibri" pitchFamily="34" charset="0"/>
          <a:ea typeface="文鼎粗黑" pitchFamily="49" charset="-120"/>
          <a:cs typeface="+mj-cs"/>
        </a:defRPr>
      </a:lvl1pPr>
      <a:lvl2pPr algn="l" rtl="0" eaLnBrk="1" fontAlgn="base" hangingPunct="1">
        <a:spcBef>
          <a:spcPct val="0"/>
        </a:spcBef>
        <a:spcAft>
          <a:spcPct val="0"/>
        </a:spcAft>
        <a:defRPr sz="3200" b="1">
          <a:solidFill>
            <a:srgbClr val="00506E"/>
          </a:solidFill>
          <a:latin typeface="Calibri" pitchFamily="34" charset="0"/>
          <a:ea typeface="文鼎粗黑" pitchFamily="49" charset="-120"/>
        </a:defRPr>
      </a:lvl2pPr>
      <a:lvl3pPr algn="l" rtl="0" eaLnBrk="1" fontAlgn="base" hangingPunct="1">
        <a:spcBef>
          <a:spcPct val="0"/>
        </a:spcBef>
        <a:spcAft>
          <a:spcPct val="0"/>
        </a:spcAft>
        <a:defRPr sz="3200" b="1">
          <a:solidFill>
            <a:srgbClr val="00506E"/>
          </a:solidFill>
          <a:latin typeface="Calibri" pitchFamily="34" charset="0"/>
          <a:ea typeface="文鼎粗黑" pitchFamily="49" charset="-120"/>
        </a:defRPr>
      </a:lvl3pPr>
      <a:lvl4pPr algn="l" rtl="0" eaLnBrk="1" fontAlgn="base" hangingPunct="1">
        <a:spcBef>
          <a:spcPct val="0"/>
        </a:spcBef>
        <a:spcAft>
          <a:spcPct val="0"/>
        </a:spcAft>
        <a:defRPr sz="3200" b="1">
          <a:solidFill>
            <a:srgbClr val="00506E"/>
          </a:solidFill>
          <a:latin typeface="Calibri" pitchFamily="34" charset="0"/>
          <a:ea typeface="文鼎粗黑" pitchFamily="49" charset="-120"/>
        </a:defRPr>
      </a:lvl4pPr>
      <a:lvl5pPr algn="l" rtl="0" eaLnBrk="1" fontAlgn="base" hangingPunct="1">
        <a:spcBef>
          <a:spcPct val="0"/>
        </a:spcBef>
        <a:spcAft>
          <a:spcPct val="0"/>
        </a:spcAft>
        <a:defRPr sz="3200" b="1">
          <a:solidFill>
            <a:srgbClr val="00506E"/>
          </a:solidFill>
          <a:latin typeface="Calibri" pitchFamily="34" charset="0"/>
          <a:ea typeface="文鼎粗黑" pitchFamily="49" charset="-120"/>
        </a:defRPr>
      </a:lvl5pPr>
      <a:lvl6pPr marL="457200" algn="l" rtl="0" eaLnBrk="1" fontAlgn="base" hangingPunct="1">
        <a:spcBef>
          <a:spcPct val="0"/>
        </a:spcBef>
        <a:spcAft>
          <a:spcPct val="0"/>
        </a:spcAft>
        <a:defRPr sz="3800" b="1">
          <a:solidFill>
            <a:schemeClr val="tx2"/>
          </a:solidFill>
          <a:latin typeface="Helvetica 55 Roman" pitchFamily="34" charset="0"/>
          <a:ea typeface="新細明體" pitchFamily="18" charset="-120"/>
        </a:defRPr>
      </a:lvl6pPr>
      <a:lvl7pPr marL="914400" algn="l" rtl="0" eaLnBrk="1" fontAlgn="base" hangingPunct="1">
        <a:spcBef>
          <a:spcPct val="0"/>
        </a:spcBef>
        <a:spcAft>
          <a:spcPct val="0"/>
        </a:spcAft>
        <a:defRPr sz="3800" b="1">
          <a:solidFill>
            <a:schemeClr val="tx2"/>
          </a:solidFill>
          <a:latin typeface="Helvetica 55 Roman" pitchFamily="34" charset="0"/>
          <a:ea typeface="新細明體" pitchFamily="18" charset="-120"/>
        </a:defRPr>
      </a:lvl7pPr>
      <a:lvl8pPr marL="1371600" algn="l" rtl="0" eaLnBrk="1" fontAlgn="base" hangingPunct="1">
        <a:spcBef>
          <a:spcPct val="0"/>
        </a:spcBef>
        <a:spcAft>
          <a:spcPct val="0"/>
        </a:spcAft>
        <a:defRPr sz="3800" b="1">
          <a:solidFill>
            <a:schemeClr val="tx2"/>
          </a:solidFill>
          <a:latin typeface="Helvetica 55 Roman" pitchFamily="34" charset="0"/>
          <a:ea typeface="新細明體" pitchFamily="18" charset="-120"/>
        </a:defRPr>
      </a:lvl8pPr>
      <a:lvl9pPr marL="1828800" algn="l" rtl="0" eaLnBrk="1" fontAlgn="base" hangingPunct="1">
        <a:spcBef>
          <a:spcPct val="0"/>
        </a:spcBef>
        <a:spcAft>
          <a:spcPct val="0"/>
        </a:spcAft>
        <a:defRPr sz="3800" b="1">
          <a:solidFill>
            <a:schemeClr val="tx2"/>
          </a:solidFill>
          <a:latin typeface="Helvetica 55 Roman" pitchFamily="34" charset="0"/>
          <a:ea typeface="新細明體" pitchFamily="18" charset="-120"/>
        </a:defRPr>
      </a:lvl9pPr>
    </p:titleStyle>
    <p:bodyStyle>
      <a:lvl1pPr marL="342900" indent="-342900" algn="l" rtl="0" eaLnBrk="1" fontAlgn="base" hangingPunct="1">
        <a:spcBef>
          <a:spcPct val="20000"/>
        </a:spcBef>
        <a:spcAft>
          <a:spcPct val="0"/>
        </a:spcAft>
        <a:buSzPct val="50000"/>
        <a:buFont typeface="Wingdings" pitchFamily="2" charset="2"/>
        <a:buChar char="n"/>
        <a:defRPr sz="2800">
          <a:solidFill>
            <a:srgbClr val="00506E"/>
          </a:solidFill>
          <a:latin typeface="Arial" charset="0"/>
          <a:ea typeface="文鼎中黑" pitchFamily="49" charset="-120"/>
          <a:cs typeface="+mn-cs"/>
        </a:defRPr>
      </a:lvl1pPr>
      <a:lvl2pPr marL="742950" indent="-285750" algn="l" rtl="0" eaLnBrk="1" fontAlgn="base" hangingPunct="1">
        <a:spcBef>
          <a:spcPct val="20000"/>
        </a:spcBef>
        <a:spcAft>
          <a:spcPct val="0"/>
        </a:spcAft>
        <a:buChar char="–"/>
        <a:defRPr sz="2400">
          <a:solidFill>
            <a:schemeClr val="tx1"/>
          </a:solidFill>
          <a:latin typeface="Calibri" pitchFamily="34" charset="0"/>
          <a:ea typeface="文鼎中黑" pitchFamily="49" charset="-120"/>
        </a:defRPr>
      </a:lvl2pPr>
      <a:lvl3pPr marL="1143000" indent="-228600" algn="l" rtl="0" eaLnBrk="1" fontAlgn="base" hangingPunct="1">
        <a:spcBef>
          <a:spcPct val="20000"/>
        </a:spcBef>
        <a:spcAft>
          <a:spcPct val="0"/>
        </a:spcAft>
        <a:buChar char="•"/>
        <a:defRPr sz="2000">
          <a:solidFill>
            <a:srgbClr val="3333CC"/>
          </a:solidFill>
          <a:latin typeface="Arial" charset="0"/>
          <a:ea typeface="文鼎中黑" pitchFamily="49" charset="-120"/>
        </a:defRPr>
      </a:lvl3pPr>
      <a:lvl4pPr marL="1600200" indent="-228600" algn="l" rtl="0" eaLnBrk="1" fontAlgn="base" hangingPunct="1">
        <a:spcBef>
          <a:spcPct val="20000"/>
        </a:spcBef>
        <a:spcAft>
          <a:spcPct val="0"/>
        </a:spcAft>
        <a:buChar char="–"/>
        <a:defRPr sz="1600">
          <a:solidFill>
            <a:schemeClr val="tx1"/>
          </a:solidFill>
          <a:latin typeface="Calibri" pitchFamily="34" charset="0"/>
          <a:ea typeface="文鼎中黑" pitchFamily="49" charset="-120"/>
        </a:defRPr>
      </a:lvl4pPr>
      <a:lvl5pPr marL="2057400" indent="-228600" algn="l" rtl="0" eaLnBrk="1" fontAlgn="base" hangingPunct="1">
        <a:spcBef>
          <a:spcPct val="20000"/>
        </a:spcBef>
        <a:spcAft>
          <a:spcPct val="0"/>
        </a:spcAft>
        <a:buChar char="»"/>
        <a:defRPr sz="1200">
          <a:solidFill>
            <a:schemeClr val="tx1"/>
          </a:solidFill>
          <a:latin typeface="Arial" charset="0"/>
          <a:ea typeface="文鼎中黑" pitchFamily="49" charset="-120"/>
        </a:defRPr>
      </a:lvl5pPr>
      <a:lvl6pPr marL="2514600" indent="-228600" algn="l" rtl="0" eaLnBrk="1" fontAlgn="base" hangingPunct="1">
        <a:spcBef>
          <a:spcPct val="20000"/>
        </a:spcBef>
        <a:spcAft>
          <a:spcPct val="0"/>
        </a:spcAft>
        <a:buChar char="»"/>
        <a:defRPr sz="2200" b="1">
          <a:solidFill>
            <a:schemeClr val="tx1"/>
          </a:solidFill>
          <a:latin typeface="+mn-lt"/>
          <a:ea typeface="+mn-ea"/>
        </a:defRPr>
      </a:lvl6pPr>
      <a:lvl7pPr marL="2971800" indent="-228600" algn="l" rtl="0" eaLnBrk="1" fontAlgn="base" hangingPunct="1">
        <a:spcBef>
          <a:spcPct val="20000"/>
        </a:spcBef>
        <a:spcAft>
          <a:spcPct val="0"/>
        </a:spcAft>
        <a:buChar char="»"/>
        <a:defRPr sz="2200" b="1">
          <a:solidFill>
            <a:schemeClr val="tx1"/>
          </a:solidFill>
          <a:latin typeface="+mn-lt"/>
          <a:ea typeface="+mn-ea"/>
        </a:defRPr>
      </a:lvl7pPr>
      <a:lvl8pPr marL="3429000" indent="-228600" algn="l" rtl="0" eaLnBrk="1" fontAlgn="base" hangingPunct="1">
        <a:spcBef>
          <a:spcPct val="20000"/>
        </a:spcBef>
        <a:spcAft>
          <a:spcPct val="0"/>
        </a:spcAft>
        <a:buChar char="»"/>
        <a:defRPr sz="2200" b="1">
          <a:solidFill>
            <a:schemeClr val="tx1"/>
          </a:solidFill>
          <a:latin typeface="+mn-lt"/>
          <a:ea typeface="+mn-ea"/>
        </a:defRPr>
      </a:lvl8pPr>
      <a:lvl9pPr marL="3886200" indent="-228600" algn="l" rtl="0" eaLnBrk="1" fontAlgn="base" hangingPunct="1">
        <a:spcBef>
          <a:spcPct val="20000"/>
        </a:spcBef>
        <a:spcAft>
          <a:spcPct val="0"/>
        </a:spcAft>
        <a:buChar char="»"/>
        <a:defRPr sz="2200" b="1">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jpg"/><Relationship Id="rId5" Type="http://schemas.openxmlformats.org/officeDocument/2006/relationships/image" Target="../media/image16.jpg"/><Relationship Id="rId4" Type="http://schemas.openxmlformats.org/officeDocument/2006/relationships/image" Target="../media/image15.jpg"/></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2.wmf"/><Relationship Id="rId4" Type="http://schemas.openxmlformats.org/officeDocument/2006/relationships/image" Target="../media/image23.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76200"/>
            <a:ext cx="9906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3"/>
          <p:cNvSpPr>
            <a:spLocks noChangeArrowheads="1"/>
          </p:cNvSpPr>
          <p:nvPr/>
        </p:nvSpPr>
        <p:spPr bwMode="auto">
          <a:xfrm>
            <a:off x="405871" y="1760544"/>
            <a:ext cx="8932598" cy="127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572" tIns="50786" rIns="101572" bIns="50786" anchor="ctr"/>
          <a:lstStyle/>
          <a:p>
            <a:pPr algn="ctr">
              <a:lnSpc>
                <a:spcPct val="115000"/>
              </a:lnSpc>
            </a:pPr>
            <a:r>
              <a:rPr lang="en-US" altLang="zh-TW" sz="3600" b="1" dirty="0" smtClean="0">
                <a:solidFill>
                  <a:srgbClr val="EAEAEA"/>
                </a:solidFill>
                <a:latin typeface="Arial" charset="0"/>
              </a:rPr>
              <a:t>Java Essential 3</a:t>
            </a:r>
          </a:p>
        </p:txBody>
      </p:sp>
      <p:sp>
        <p:nvSpPr>
          <p:cNvPr id="418820" name="Rectangle 4"/>
          <p:cNvSpPr>
            <a:spLocks noChangeArrowheads="1"/>
          </p:cNvSpPr>
          <p:nvPr/>
        </p:nvSpPr>
        <p:spPr bwMode="auto">
          <a:xfrm>
            <a:off x="5919525" y="4675191"/>
            <a:ext cx="3986477" cy="154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101572" tIns="50786" rIns="101572" bIns="50786"/>
          <a:lstStyle/>
          <a:p>
            <a:pPr marL="342900" indent="-342900">
              <a:lnSpc>
                <a:spcPct val="140000"/>
              </a:lnSpc>
              <a:spcBef>
                <a:spcPct val="20000"/>
              </a:spcBef>
              <a:buFontTx/>
              <a:buChar char="•"/>
              <a:defRPr/>
            </a:pPr>
            <a:r>
              <a:rPr lang="en-US" altLang="zh-TW" sz="2000" dirty="0" smtClean="0">
                <a:solidFill>
                  <a:srgbClr val="EAEAEA"/>
                </a:solidFill>
                <a:effectLst>
                  <a:outerShdw blurRad="38100" dist="38100" dir="2700000" algn="tl">
                    <a:srgbClr val="C0C0C0"/>
                  </a:outerShdw>
                </a:effectLst>
                <a:latin typeface="Arial" charset="0"/>
              </a:rPr>
              <a:t>2016</a:t>
            </a:r>
          </a:p>
          <a:p>
            <a:pPr marL="342900" indent="-342900">
              <a:lnSpc>
                <a:spcPct val="140000"/>
              </a:lnSpc>
              <a:spcBef>
                <a:spcPct val="20000"/>
              </a:spcBef>
              <a:buFontTx/>
              <a:buChar char="•"/>
              <a:defRPr/>
            </a:pPr>
            <a:r>
              <a:rPr lang="en-US" altLang="zh-TW" sz="2000" dirty="0" smtClean="0">
                <a:solidFill>
                  <a:srgbClr val="EAEAEA"/>
                </a:solidFill>
                <a:effectLst>
                  <a:outerShdw blurRad="38100" dist="38100" dir="2700000" algn="tl">
                    <a:srgbClr val="C0C0C0"/>
                  </a:outerShdw>
                </a:effectLst>
                <a:latin typeface="Arial" charset="0"/>
              </a:rPr>
              <a:t>Joe Liu</a:t>
            </a:r>
          </a:p>
        </p:txBody>
      </p:sp>
      <p:sp>
        <p:nvSpPr>
          <p:cNvPr id="3" name="標題 2"/>
          <p:cNvSpPr>
            <a:spLocks noGrp="1"/>
          </p:cNvSpPr>
          <p:nvPr>
            <p:ph type="title" idx="4294967295"/>
          </p:nvPr>
        </p:nvSpPr>
        <p:spPr/>
        <p:txBody>
          <a:bodyPr/>
          <a:lstStyle/>
          <a:p>
            <a:r>
              <a:rPr lang="en-US" altLang="zh-TW" dirty="0" smtClean="0"/>
              <a:t>Allie Project –</a:t>
            </a:r>
            <a:r>
              <a:rPr lang="en-US" altLang="zh-TW" baseline="0" dirty="0" smtClean="0"/>
              <a:t> IT Team up</a:t>
            </a:r>
            <a:endParaRPr lang="zh-TW" altLang="en-US" dirty="0"/>
          </a:p>
        </p:txBody>
      </p:sp>
    </p:spTree>
  </p:cSld>
  <p:clrMapOvr>
    <a:masterClrMapping/>
  </p:clrMapOvr>
  <p:transition spd="med">
    <p:zoom dir="in"/>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823388" y="241543"/>
            <a:ext cx="8168212" cy="646331"/>
          </a:xfrm>
          <a:prstGeom prst="rect">
            <a:avLst/>
          </a:prstGeom>
          <a:noFill/>
        </p:spPr>
        <p:txBody>
          <a:bodyPr wrap="square" rtlCol="0">
            <a:spAutoFit/>
          </a:bodyPr>
          <a:lstStyle/>
          <a:p>
            <a:r>
              <a:rPr lang="en-US" altLang="zh-TW" sz="3600" dirty="0" smtClean="0">
                <a:latin typeface="Calibri" panose="020F0502020204030204" pitchFamily="34" charset="0"/>
                <a:cs typeface="Calibri" panose="020F0502020204030204" pitchFamily="34" charset="0"/>
              </a:rPr>
              <a:t>Skill blue print – interface - 3</a:t>
            </a:r>
            <a:endParaRPr lang="zh-TW" altLang="en-US" sz="3600" dirty="0">
              <a:latin typeface="Calibri" panose="020F0502020204030204" pitchFamily="34" charset="0"/>
              <a:cs typeface="Calibri" panose="020F0502020204030204" pitchFamily="34" charset="0"/>
            </a:endParaRPr>
          </a:p>
        </p:txBody>
      </p:sp>
      <p:sp>
        <p:nvSpPr>
          <p:cNvPr id="3" name="矩形 2"/>
          <p:cNvSpPr/>
          <p:nvPr/>
        </p:nvSpPr>
        <p:spPr>
          <a:xfrm>
            <a:off x="823387" y="1260068"/>
            <a:ext cx="8655893" cy="4524315"/>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TW" dirty="0" smtClean="0">
                <a:solidFill>
                  <a:srgbClr val="000000"/>
                </a:solidFill>
                <a:latin typeface="Calibri" panose="020F0502020204030204" pitchFamily="34" charset="0"/>
                <a:cs typeface="Calibri" panose="020F0502020204030204" pitchFamily="34" charset="0"/>
              </a:rPr>
              <a:t>When a class implement a interface, it must override the interface’s method</a:t>
            </a:r>
          </a:p>
          <a:p>
            <a:pPr marL="342900" indent="-342900">
              <a:lnSpc>
                <a:spcPct val="150000"/>
              </a:lnSpc>
              <a:buFont typeface="Arial" panose="020B0604020202020204" pitchFamily="34" charset="0"/>
              <a:buChar char="•"/>
            </a:pPr>
            <a:r>
              <a:rPr lang="en-US" altLang="zh-TW" dirty="0" smtClean="0">
                <a:solidFill>
                  <a:srgbClr val="000000"/>
                </a:solidFill>
                <a:latin typeface="Calibri" panose="020F0502020204030204" pitchFamily="34" charset="0"/>
                <a:cs typeface="Calibri" panose="020F0502020204030204" pitchFamily="34" charset="0"/>
              </a:rPr>
              <a:t>If name conflict is happen in multiple interface implementation. For example, class A implement interface B and C. Both interface B and C have the same variables and methods.</a:t>
            </a:r>
          </a:p>
          <a:p>
            <a:pPr marL="800100" lvl="1" indent="-342900">
              <a:lnSpc>
                <a:spcPct val="150000"/>
              </a:lnSpc>
              <a:buFont typeface="Arial" panose="020B0604020202020204" pitchFamily="34" charset="0"/>
              <a:buChar char="•"/>
            </a:pPr>
            <a:r>
              <a:rPr lang="en-US" altLang="zh-TW" dirty="0" smtClean="0">
                <a:solidFill>
                  <a:srgbClr val="000000"/>
                </a:solidFill>
                <a:latin typeface="Calibri" panose="020F0502020204030204" pitchFamily="34" charset="0"/>
                <a:cs typeface="Calibri" panose="020F0502020204030204" pitchFamily="34" charset="0"/>
              </a:rPr>
              <a:t>Variable: as it has static feature: belong to class, not object. You need to add class name in front of variable.</a:t>
            </a:r>
          </a:p>
          <a:p>
            <a:pPr marL="800100" lvl="1" indent="-342900">
              <a:lnSpc>
                <a:spcPct val="150000"/>
              </a:lnSpc>
              <a:buFont typeface="Arial" panose="020B0604020202020204" pitchFamily="34" charset="0"/>
              <a:buChar char="•"/>
            </a:pPr>
            <a:r>
              <a:rPr lang="en-US" altLang="zh-TW" dirty="0" smtClean="0">
                <a:solidFill>
                  <a:srgbClr val="000000"/>
                </a:solidFill>
                <a:latin typeface="Calibri" panose="020F0502020204030204" pitchFamily="34" charset="0"/>
                <a:cs typeface="Calibri" panose="020F0502020204030204" pitchFamily="34" charset="0"/>
              </a:rPr>
              <a:t>Method: you only need to implement the method once.</a:t>
            </a:r>
            <a:endParaRPr lang="en-US" altLang="zh-TW"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49315093"/>
      </p:ext>
    </p:extLst>
  </p:cSld>
  <p:clrMapOvr>
    <a:masterClrMapping/>
  </p:clrMapOvr>
  <p:transition spd="med">
    <p:zoom dir="in"/>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028276" y="4709905"/>
            <a:ext cx="3237644" cy="954107"/>
          </a:xfrm>
          <a:prstGeom prst="rect">
            <a:avLst/>
          </a:prstGeom>
          <a:ln>
            <a:solidFill>
              <a:schemeClr val="bg1">
                <a:lumMod val="50000"/>
              </a:schemeClr>
            </a:solidFill>
          </a:ln>
        </p:spPr>
        <p:txBody>
          <a:bodyPr wrap="square">
            <a:spAutoFit/>
          </a:bodyPr>
          <a:lstStyle/>
          <a:p>
            <a:r>
              <a:rPr lang="en-US" altLang="zh-TW" sz="1400" b="1" dirty="0">
                <a:solidFill>
                  <a:srgbClr val="7F0055"/>
                </a:solidFill>
                <a:latin typeface="Courier New" panose="02070309020205020404" pitchFamily="49" charset="0"/>
              </a:rPr>
              <a:t>public</a:t>
            </a:r>
            <a:r>
              <a:rPr lang="en-US" altLang="zh-TW" sz="1400" b="1" dirty="0">
                <a:solidFill>
                  <a:srgbClr val="000000"/>
                </a:solidFill>
                <a:latin typeface="Courier New" panose="02070309020205020404" pitchFamily="49" charset="0"/>
              </a:rPr>
              <a:t> </a:t>
            </a:r>
            <a:r>
              <a:rPr lang="en-US" altLang="zh-TW" sz="1400" b="1" dirty="0">
                <a:solidFill>
                  <a:srgbClr val="7F0055"/>
                </a:solidFill>
                <a:latin typeface="Courier New" panose="02070309020205020404" pitchFamily="49" charset="0"/>
              </a:rPr>
              <a:t>abstract</a:t>
            </a:r>
            <a:r>
              <a:rPr lang="en-US" altLang="zh-TW" sz="1400" b="1" dirty="0">
                <a:solidFill>
                  <a:srgbClr val="000000"/>
                </a:solidFill>
                <a:latin typeface="Courier New" panose="02070309020205020404" pitchFamily="49" charset="0"/>
              </a:rPr>
              <a:t> </a:t>
            </a:r>
            <a:r>
              <a:rPr lang="en-US" altLang="zh-TW" sz="1400" b="1" dirty="0">
                <a:solidFill>
                  <a:srgbClr val="7F0055"/>
                </a:solidFill>
                <a:latin typeface="Courier New" panose="02070309020205020404" pitchFamily="49" charset="0"/>
              </a:rPr>
              <a:t>class</a:t>
            </a:r>
            <a:r>
              <a:rPr lang="en-US" altLang="zh-TW" sz="1400" b="1" dirty="0">
                <a:solidFill>
                  <a:srgbClr val="000000"/>
                </a:solidFill>
                <a:latin typeface="Courier New" panose="02070309020205020404" pitchFamily="49" charset="0"/>
              </a:rPr>
              <a:t> Fish {</a:t>
            </a:r>
          </a:p>
          <a:p>
            <a:endParaRPr lang="zh-TW" altLang="en-US" sz="1400" dirty="0">
              <a:latin typeface="Courier New" panose="02070309020205020404" pitchFamily="49" charset="0"/>
            </a:endParaRPr>
          </a:p>
          <a:p>
            <a:r>
              <a:rPr lang="en-US" altLang="zh-TW" sz="1400" b="1" dirty="0" smtClean="0">
                <a:solidFill>
                  <a:srgbClr val="7F0055"/>
                </a:solidFill>
                <a:latin typeface="Courier New" panose="02070309020205020404" pitchFamily="49" charset="0"/>
              </a:rPr>
              <a:t>   abstract</a:t>
            </a:r>
            <a:r>
              <a:rPr lang="en-US" altLang="zh-TW" sz="1400" b="1" dirty="0" smtClean="0">
                <a:solidFill>
                  <a:srgbClr val="000000"/>
                </a:solidFill>
                <a:latin typeface="Courier New" panose="02070309020205020404" pitchFamily="49" charset="0"/>
              </a:rPr>
              <a:t> </a:t>
            </a:r>
            <a:r>
              <a:rPr lang="en-US" altLang="zh-TW" sz="1400" b="1" dirty="0">
                <a:solidFill>
                  <a:srgbClr val="7F0055"/>
                </a:solidFill>
                <a:latin typeface="Courier New" panose="02070309020205020404" pitchFamily="49" charset="0"/>
              </a:rPr>
              <a:t>void</a:t>
            </a:r>
            <a:r>
              <a:rPr lang="en-US" altLang="zh-TW" sz="1400" b="1" dirty="0">
                <a:solidFill>
                  <a:srgbClr val="000000"/>
                </a:solidFill>
                <a:latin typeface="Courier New" panose="02070309020205020404" pitchFamily="49" charset="0"/>
              </a:rPr>
              <a:t> swim();</a:t>
            </a:r>
          </a:p>
          <a:p>
            <a:r>
              <a:rPr lang="en-US" altLang="zh-TW" sz="1400" dirty="0">
                <a:solidFill>
                  <a:srgbClr val="000000"/>
                </a:solidFill>
                <a:latin typeface="Courier New" panose="02070309020205020404" pitchFamily="49" charset="0"/>
              </a:rPr>
              <a:t>}</a:t>
            </a:r>
            <a:endParaRPr lang="zh-TW" altLang="en-US" sz="2000" dirty="0"/>
          </a:p>
        </p:txBody>
      </p:sp>
      <p:sp>
        <p:nvSpPr>
          <p:cNvPr id="4" name="矩形 3"/>
          <p:cNvSpPr/>
          <p:nvPr/>
        </p:nvSpPr>
        <p:spPr>
          <a:xfrm>
            <a:off x="6012180" y="1797190"/>
            <a:ext cx="3253740" cy="954107"/>
          </a:xfrm>
          <a:prstGeom prst="rect">
            <a:avLst/>
          </a:prstGeom>
          <a:ln>
            <a:solidFill>
              <a:schemeClr val="bg1">
                <a:lumMod val="50000"/>
              </a:schemeClr>
            </a:solidFill>
          </a:ln>
        </p:spPr>
        <p:txBody>
          <a:bodyPr wrap="square">
            <a:spAutoFit/>
          </a:bodyPr>
          <a:lstStyle/>
          <a:p>
            <a:r>
              <a:rPr lang="en-US" altLang="zh-TW" sz="1400" b="1" dirty="0">
                <a:solidFill>
                  <a:srgbClr val="7F0055"/>
                </a:solidFill>
                <a:latin typeface="Courier New" panose="02070309020205020404" pitchFamily="49" charset="0"/>
              </a:rPr>
              <a:t>public</a:t>
            </a:r>
            <a:r>
              <a:rPr lang="en-US" altLang="zh-TW" sz="1400" b="1" dirty="0">
                <a:solidFill>
                  <a:srgbClr val="000000"/>
                </a:solidFill>
                <a:latin typeface="Courier New" panose="02070309020205020404" pitchFamily="49" charset="0"/>
              </a:rPr>
              <a:t> </a:t>
            </a:r>
            <a:r>
              <a:rPr lang="en-US" altLang="zh-TW" sz="1400" b="1" dirty="0">
                <a:solidFill>
                  <a:srgbClr val="7F0055"/>
                </a:solidFill>
                <a:latin typeface="Courier New" panose="02070309020205020404" pitchFamily="49" charset="0"/>
              </a:rPr>
              <a:t>interface</a:t>
            </a:r>
            <a:r>
              <a:rPr lang="en-US" altLang="zh-TW" sz="1400" b="1" dirty="0">
                <a:solidFill>
                  <a:srgbClr val="000000"/>
                </a:solidFill>
                <a:latin typeface="Courier New" panose="02070309020205020404" pitchFamily="49" charset="0"/>
              </a:rPr>
              <a:t> Flyable {</a:t>
            </a:r>
          </a:p>
          <a:p>
            <a:endParaRPr lang="zh-TW" altLang="en-US" sz="1400" dirty="0">
              <a:latin typeface="Courier New" panose="02070309020205020404" pitchFamily="49" charset="0"/>
            </a:endParaRPr>
          </a:p>
          <a:p>
            <a:r>
              <a:rPr lang="en-US" altLang="zh-TW" sz="1400" b="1" dirty="0">
                <a:solidFill>
                  <a:srgbClr val="7F0055"/>
                </a:solidFill>
                <a:latin typeface="Courier New" panose="02070309020205020404" pitchFamily="49" charset="0"/>
              </a:rPr>
              <a:t>void</a:t>
            </a:r>
            <a:r>
              <a:rPr lang="en-US" altLang="zh-TW" sz="1400" b="1" dirty="0">
                <a:solidFill>
                  <a:srgbClr val="000000"/>
                </a:solidFill>
                <a:latin typeface="Courier New" panose="02070309020205020404" pitchFamily="49" charset="0"/>
              </a:rPr>
              <a:t> fly();</a:t>
            </a:r>
          </a:p>
          <a:p>
            <a:r>
              <a:rPr lang="en-US" altLang="zh-TW" sz="1400" dirty="0">
                <a:solidFill>
                  <a:srgbClr val="000000"/>
                </a:solidFill>
                <a:latin typeface="Courier New" panose="02070309020205020404" pitchFamily="49" charset="0"/>
              </a:rPr>
              <a:t>}</a:t>
            </a:r>
            <a:endParaRPr lang="zh-TW" altLang="en-US" sz="1400" dirty="0"/>
          </a:p>
        </p:txBody>
      </p:sp>
      <p:sp>
        <p:nvSpPr>
          <p:cNvPr id="5" name="矩形 4"/>
          <p:cNvSpPr/>
          <p:nvPr/>
        </p:nvSpPr>
        <p:spPr>
          <a:xfrm>
            <a:off x="6012180" y="3253547"/>
            <a:ext cx="3253740" cy="954107"/>
          </a:xfrm>
          <a:prstGeom prst="rect">
            <a:avLst/>
          </a:prstGeom>
          <a:ln>
            <a:solidFill>
              <a:schemeClr val="bg1">
                <a:lumMod val="50000"/>
              </a:schemeClr>
            </a:solidFill>
          </a:ln>
        </p:spPr>
        <p:txBody>
          <a:bodyPr wrap="square">
            <a:spAutoFit/>
          </a:bodyPr>
          <a:lstStyle/>
          <a:p>
            <a:r>
              <a:rPr lang="en-US" altLang="zh-TW" sz="1400" b="1" dirty="0">
                <a:solidFill>
                  <a:srgbClr val="7F0055"/>
                </a:solidFill>
                <a:latin typeface="Courier New" panose="02070309020205020404" pitchFamily="49" charset="0"/>
              </a:rPr>
              <a:t>public</a:t>
            </a:r>
            <a:r>
              <a:rPr lang="en-US" altLang="zh-TW" sz="1400" b="1" dirty="0">
                <a:solidFill>
                  <a:srgbClr val="000000"/>
                </a:solidFill>
                <a:latin typeface="Courier New" panose="02070309020205020404" pitchFamily="49" charset="0"/>
              </a:rPr>
              <a:t> </a:t>
            </a:r>
            <a:r>
              <a:rPr lang="en-US" altLang="zh-TW" sz="1400" b="1" dirty="0">
                <a:solidFill>
                  <a:srgbClr val="7F0055"/>
                </a:solidFill>
                <a:latin typeface="Courier New" panose="02070309020205020404" pitchFamily="49" charset="0"/>
              </a:rPr>
              <a:t>interface</a:t>
            </a:r>
            <a:r>
              <a:rPr lang="en-US" altLang="zh-TW" sz="1400" b="1" dirty="0">
                <a:solidFill>
                  <a:srgbClr val="000000"/>
                </a:solidFill>
                <a:latin typeface="Courier New" panose="02070309020205020404" pitchFamily="49" charset="0"/>
              </a:rPr>
              <a:t> Walkable {</a:t>
            </a:r>
          </a:p>
          <a:p>
            <a:endParaRPr lang="zh-TW" altLang="en-US" sz="1400" dirty="0">
              <a:latin typeface="Courier New" panose="02070309020205020404" pitchFamily="49" charset="0"/>
            </a:endParaRPr>
          </a:p>
          <a:p>
            <a:r>
              <a:rPr lang="en-US" altLang="zh-TW" sz="1400" b="1" dirty="0">
                <a:solidFill>
                  <a:srgbClr val="7F0055"/>
                </a:solidFill>
                <a:latin typeface="Courier New" panose="02070309020205020404" pitchFamily="49" charset="0"/>
              </a:rPr>
              <a:t>void</a:t>
            </a:r>
            <a:r>
              <a:rPr lang="en-US" altLang="zh-TW" sz="1400" b="1" dirty="0">
                <a:solidFill>
                  <a:srgbClr val="000000"/>
                </a:solidFill>
                <a:latin typeface="Courier New" panose="02070309020205020404" pitchFamily="49" charset="0"/>
              </a:rPr>
              <a:t> walk();</a:t>
            </a:r>
          </a:p>
          <a:p>
            <a:r>
              <a:rPr lang="en-US" altLang="zh-TW" sz="1400" dirty="0">
                <a:solidFill>
                  <a:srgbClr val="000000"/>
                </a:solidFill>
                <a:latin typeface="Courier New" panose="02070309020205020404" pitchFamily="49" charset="0"/>
              </a:rPr>
              <a:t>}</a:t>
            </a:r>
            <a:endParaRPr lang="zh-TW" altLang="en-US" sz="1400" dirty="0"/>
          </a:p>
        </p:txBody>
      </p:sp>
      <p:sp>
        <p:nvSpPr>
          <p:cNvPr id="6" name="矩形 5"/>
          <p:cNvSpPr/>
          <p:nvPr/>
        </p:nvSpPr>
        <p:spPr>
          <a:xfrm>
            <a:off x="823388" y="1797755"/>
            <a:ext cx="4953000" cy="3323987"/>
          </a:xfrm>
          <a:prstGeom prst="rect">
            <a:avLst/>
          </a:prstGeom>
          <a:ln>
            <a:solidFill>
              <a:schemeClr val="bg1">
                <a:lumMod val="50000"/>
              </a:schemeClr>
            </a:solidFill>
          </a:ln>
        </p:spPr>
        <p:txBody>
          <a:bodyPr>
            <a:spAutoFit/>
          </a:bodyPr>
          <a:lstStyle/>
          <a:p>
            <a:r>
              <a:rPr lang="en-US" altLang="zh-TW" sz="1400" b="1" dirty="0">
                <a:solidFill>
                  <a:srgbClr val="7F0055"/>
                </a:solidFill>
                <a:latin typeface="Courier New" panose="02070309020205020404" pitchFamily="49" charset="0"/>
              </a:rPr>
              <a:t>public</a:t>
            </a:r>
            <a:r>
              <a:rPr lang="en-US" altLang="zh-TW" sz="1400" b="1" dirty="0">
                <a:solidFill>
                  <a:srgbClr val="000000"/>
                </a:solidFill>
                <a:latin typeface="Courier New" panose="02070309020205020404" pitchFamily="49" charset="0"/>
              </a:rPr>
              <a:t> </a:t>
            </a:r>
            <a:r>
              <a:rPr lang="en-US" altLang="zh-TW" sz="1400" b="1" dirty="0">
                <a:solidFill>
                  <a:srgbClr val="7F0055"/>
                </a:solidFill>
                <a:latin typeface="Courier New" panose="02070309020205020404" pitchFamily="49" charset="0"/>
              </a:rPr>
              <a:t>class</a:t>
            </a:r>
            <a:r>
              <a:rPr lang="en-US" altLang="zh-TW" sz="1400" b="1" dirty="0">
                <a:solidFill>
                  <a:srgbClr val="000000"/>
                </a:solidFill>
                <a:latin typeface="Courier New" panose="02070309020205020404" pitchFamily="49" charset="0"/>
              </a:rPr>
              <a:t> </a:t>
            </a:r>
            <a:r>
              <a:rPr lang="en-US" altLang="zh-TW" sz="1400" b="1" dirty="0" err="1">
                <a:solidFill>
                  <a:srgbClr val="000000"/>
                </a:solidFill>
                <a:latin typeface="Courier New" panose="02070309020205020404" pitchFamily="49" charset="0"/>
              </a:rPr>
              <a:t>FlyFish</a:t>
            </a:r>
            <a:r>
              <a:rPr lang="en-US" altLang="zh-TW" sz="1400" b="1" dirty="0">
                <a:solidFill>
                  <a:srgbClr val="000000"/>
                </a:solidFill>
                <a:latin typeface="Courier New" panose="02070309020205020404" pitchFamily="49" charset="0"/>
              </a:rPr>
              <a:t> </a:t>
            </a:r>
            <a:r>
              <a:rPr lang="en-US" altLang="zh-TW" sz="1400" b="1" dirty="0">
                <a:solidFill>
                  <a:srgbClr val="7F0055"/>
                </a:solidFill>
                <a:latin typeface="Courier New" panose="02070309020205020404" pitchFamily="49" charset="0"/>
              </a:rPr>
              <a:t>extends</a:t>
            </a:r>
            <a:r>
              <a:rPr lang="en-US" altLang="zh-TW" sz="1400" b="1" dirty="0">
                <a:solidFill>
                  <a:srgbClr val="000000"/>
                </a:solidFill>
                <a:latin typeface="Courier New" panose="02070309020205020404" pitchFamily="49" charset="0"/>
              </a:rPr>
              <a:t> Fish </a:t>
            </a:r>
            <a:r>
              <a:rPr lang="en-US" altLang="zh-TW" sz="1400" b="1" dirty="0">
                <a:solidFill>
                  <a:srgbClr val="7F0055"/>
                </a:solidFill>
                <a:latin typeface="Courier New" panose="02070309020205020404" pitchFamily="49" charset="0"/>
              </a:rPr>
              <a:t>implements</a:t>
            </a:r>
            <a:r>
              <a:rPr lang="en-US" altLang="zh-TW" sz="1400" b="1" dirty="0">
                <a:solidFill>
                  <a:srgbClr val="000000"/>
                </a:solidFill>
                <a:latin typeface="Courier New" panose="02070309020205020404" pitchFamily="49" charset="0"/>
              </a:rPr>
              <a:t> Flyable, Walkable {</a:t>
            </a:r>
          </a:p>
          <a:p>
            <a:endParaRPr lang="zh-TW" altLang="en-US" sz="1400" dirty="0">
              <a:latin typeface="Courier New" panose="02070309020205020404" pitchFamily="49" charset="0"/>
            </a:endParaRPr>
          </a:p>
          <a:p>
            <a:r>
              <a:rPr lang="en-US" altLang="zh-TW" sz="1400" b="1" dirty="0" smtClean="0">
                <a:solidFill>
                  <a:srgbClr val="7F0055"/>
                </a:solidFill>
                <a:latin typeface="Courier New" panose="02070309020205020404" pitchFamily="49" charset="0"/>
              </a:rPr>
              <a:t>   public</a:t>
            </a:r>
            <a:r>
              <a:rPr lang="en-US" altLang="zh-TW" sz="1400" b="1" dirty="0" smtClean="0">
                <a:solidFill>
                  <a:srgbClr val="000000"/>
                </a:solidFill>
                <a:latin typeface="Courier New" panose="02070309020205020404" pitchFamily="49" charset="0"/>
              </a:rPr>
              <a:t> </a:t>
            </a:r>
            <a:r>
              <a:rPr lang="en-US" altLang="zh-TW" sz="1400" b="1" dirty="0">
                <a:solidFill>
                  <a:srgbClr val="7F0055"/>
                </a:solidFill>
                <a:latin typeface="Courier New" panose="02070309020205020404" pitchFamily="49" charset="0"/>
              </a:rPr>
              <a:t>void</a:t>
            </a:r>
            <a:r>
              <a:rPr lang="en-US" altLang="zh-TW" sz="1400" b="1" dirty="0">
                <a:solidFill>
                  <a:srgbClr val="000000"/>
                </a:solidFill>
                <a:latin typeface="Courier New" panose="02070309020205020404" pitchFamily="49" charset="0"/>
              </a:rPr>
              <a:t> walk() {</a:t>
            </a:r>
          </a:p>
          <a:p>
            <a:r>
              <a:rPr lang="en-US" altLang="zh-TW" sz="1400" dirty="0" smtClean="0">
                <a:solidFill>
                  <a:srgbClr val="3F7F5F"/>
                </a:solidFill>
                <a:latin typeface="Courier New" panose="02070309020205020404" pitchFamily="49" charset="0"/>
              </a:rPr>
              <a:t>     </a:t>
            </a:r>
            <a:endParaRPr lang="zh-TW" altLang="en-US" sz="1400" dirty="0">
              <a:latin typeface="Courier New" panose="02070309020205020404" pitchFamily="49" charset="0"/>
            </a:endParaRPr>
          </a:p>
          <a:p>
            <a:r>
              <a:rPr lang="en-US" altLang="zh-TW" sz="1400" dirty="0" smtClean="0">
                <a:solidFill>
                  <a:srgbClr val="000000"/>
                </a:solidFill>
                <a:latin typeface="Courier New" panose="02070309020205020404" pitchFamily="49" charset="0"/>
              </a:rPr>
              <a:t>   }</a:t>
            </a:r>
            <a:endParaRPr lang="en-US" altLang="zh-TW" sz="1400" dirty="0">
              <a:solidFill>
                <a:srgbClr val="000000"/>
              </a:solidFill>
              <a:latin typeface="Courier New" panose="02070309020205020404" pitchFamily="49" charset="0"/>
            </a:endParaRPr>
          </a:p>
          <a:p>
            <a:endParaRPr lang="zh-TW" altLang="en-US" sz="1400" dirty="0">
              <a:latin typeface="Courier New" panose="02070309020205020404" pitchFamily="49" charset="0"/>
            </a:endParaRPr>
          </a:p>
          <a:p>
            <a:r>
              <a:rPr lang="en-US" altLang="zh-TW" sz="1400" b="1" dirty="0" smtClean="0">
                <a:solidFill>
                  <a:srgbClr val="7F0055"/>
                </a:solidFill>
                <a:latin typeface="Courier New" panose="02070309020205020404" pitchFamily="49" charset="0"/>
              </a:rPr>
              <a:t>   public</a:t>
            </a:r>
            <a:r>
              <a:rPr lang="en-US" altLang="zh-TW" sz="1400" b="1" dirty="0" smtClean="0">
                <a:solidFill>
                  <a:srgbClr val="000000"/>
                </a:solidFill>
                <a:latin typeface="Courier New" panose="02070309020205020404" pitchFamily="49" charset="0"/>
              </a:rPr>
              <a:t> </a:t>
            </a:r>
            <a:r>
              <a:rPr lang="en-US" altLang="zh-TW" sz="1400" b="1" dirty="0">
                <a:solidFill>
                  <a:srgbClr val="7F0055"/>
                </a:solidFill>
                <a:latin typeface="Courier New" panose="02070309020205020404" pitchFamily="49" charset="0"/>
              </a:rPr>
              <a:t>void</a:t>
            </a:r>
            <a:r>
              <a:rPr lang="en-US" altLang="zh-TW" sz="1400" b="1" dirty="0">
                <a:solidFill>
                  <a:srgbClr val="000000"/>
                </a:solidFill>
                <a:latin typeface="Courier New" panose="02070309020205020404" pitchFamily="49" charset="0"/>
              </a:rPr>
              <a:t> fly() {</a:t>
            </a:r>
          </a:p>
          <a:p>
            <a:endParaRPr lang="en-US" altLang="zh-TW" sz="1400" dirty="0" smtClean="0">
              <a:solidFill>
                <a:srgbClr val="000000"/>
              </a:solidFill>
              <a:latin typeface="Courier New" panose="02070309020205020404" pitchFamily="49" charset="0"/>
            </a:endParaRPr>
          </a:p>
          <a:p>
            <a:r>
              <a:rPr lang="en-US" altLang="zh-TW" sz="1400" dirty="0">
                <a:solidFill>
                  <a:srgbClr val="000000"/>
                </a:solidFill>
                <a:latin typeface="Courier New" panose="02070309020205020404" pitchFamily="49" charset="0"/>
              </a:rPr>
              <a:t> </a:t>
            </a:r>
            <a:r>
              <a:rPr lang="en-US" altLang="zh-TW" sz="1400" dirty="0" smtClean="0">
                <a:solidFill>
                  <a:srgbClr val="000000"/>
                </a:solidFill>
                <a:latin typeface="Courier New" panose="02070309020205020404" pitchFamily="49" charset="0"/>
              </a:rPr>
              <a:t>  }</a:t>
            </a:r>
            <a:endParaRPr lang="en-US" altLang="zh-TW" sz="1400" dirty="0">
              <a:solidFill>
                <a:srgbClr val="000000"/>
              </a:solidFill>
              <a:latin typeface="Courier New" panose="02070309020205020404" pitchFamily="49" charset="0"/>
            </a:endParaRPr>
          </a:p>
          <a:p>
            <a:endParaRPr lang="zh-TW" altLang="en-US" sz="1400" dirty="0">
              <a:latin typeface="Courier New" panose="02070309020205020404" pitchFamily="49" charset="0"/>
            </a:endParaRPr>
          </a:p>
          <a:p>
            <a:r>
              <a:rPr lang="en-US" altLang="zh-TW" sz="1400" b="1" dirty="0" smtClean="0">
                <a:solidFill>
                  <a:srgbClr val="7F0055"/>
                </a:solidFill>
                <a:latin typeface="Courier New" panose="02070309020205020404" pitchFamily="49" charset="0"/>
              </a:rPr>
              <a:t>   void</a:t>
            </a:r>
            <a:r>
              <a:rPr lang="en-US" altLang="zh-TW" sz="1400" b="1" dirty="0" smtClean="0">
                <a:solidFill>
                  <a:srgbClr val="000000"/>
                </a:solidFill>
                <a:latin typeface="Courier New" panose="02070309020205020404" pitchFamily="49" charset="0"/>
              </a:rPr>
              <a:t> </a:t>
            </a:r>
            <a:r>
              <a:rPr lang="en-US" altLang="zh-TW" sz="1400" b="1" dirty="0">
                <a:solidFill>
                  <a:srgbClr val="000000"/>
                </a:solidFill>
                <a:latin typeface="Courier New" panose="02070309020205020404" pitchFamily="49" charset="0"/>
              </a:rPr>
              <a:t>swim() {</a:t>
            </a:r>
          </a:p>
          <a:p>
            <a:r>
              <a:rPr lang="en-US" altLang="zh-TW" sz="1400" dirty="0" smtClean="0">
                <a:solidFill>
                  <a:srgbClr val="3F7F5F"/>
                </a:solidFill>
                <a:latin typeface="Courier New" panose="02070309020205020404" pitchFamily="49" charset="0"/>
              </a:rPr>
              <a:t>     </a:t>
            </a:r>
            <a:endParaRPr lang="zh-TW" altLang="en-US" sz="1400" dirty="0">
              <a:latin typeface="Courier New" panose="02070309020205020404" pitchFamily="49" charset="0"/>
            </a:endParaRPr>
          </a:p>
          <a:p>
            <a:r>
              <a:rPr lang="en-US" altLang="zh-TW" sz="1400" dirty="0" smtClean="0">
                <a:solidFill>
                  <a:srgbClr val="000000"/>
                </a:solidFill>
                <a:latin typeface="Courier New" panose="02070309020205020404" pitchFamily="49" charset="0"/>
              </a:rPr>
              <a:t>   }</a:t>
            </a:r>
            <a:endParaRPr lang="zh-TW" altLang="en-US" sz="1400" dirty="0">
              <a:latin typeface="Courier New" panose="02070309020205020404" pitchFamily="49" charset="0"/>
            </a:endParaRPr>
          </a:p>
          <a:p>
            <a:r>
              <a:rPr lang="en-US" altLang="zh-TW" sz="1400" dirty="0">
                <a:solidFill>
                  <a:srgbClr val="000000"/>
                </a:solidFill>
                <a:latin typeface="Courier New" panose="02070309020205020404" pitchFamily="49" charset="0"/>
              </a:rPr>
              <a:t>}</a:t>
            </a:r>
            <a:endParaRPr lang="zh-TW" altLang="en-US" sz="1400" dirty="0"/>
          </a:p>
        </p:txBody>
      </p:sp>
      <p:sp>
        <p:nvSpPr>
          <p:cNvPr id="7" name="文字方塊 6"/>
          <p:cNvSpPr txBox="1"/>
          <p:nvPr/>
        </p:nvSpPr>
        <p:spPr>
          <a:xfrm>
            <a:off x="823388" y="241543"/>
            <a:ext cx="8168212" cy="646331"/>
          </a:xfrm>
          <a:prstGeom prst="rect">
            <a:avLst/>
          </a:prstGeom>
          <a:noFill/>
        </p:spPr>
        <p:txBody>
          <a:bodyPr wrap="square" rtlCol="0">
            <a:spAutoFit/>
          </a:bodyPr>
          <a:lstStyle/>
          <a:p>
            <a:r>
              <a:rPr lang="en-US" altLang="zh-TW" sz="3600" dirty="0" smtClean="0">
                <a:latin typeface="Calibri" panose="020F0502020204030204" pitchFamily="34" charset="0"/>
                <a:cs typeface="Calibri" panose="020F0502020204030204" pitchFamily="34" charset="0"/>
              </a:rPr>
              <a:t>blue print – </a:t>
            </a:r>
            <a:r>
              <a:rPr lang="en-US" altLang="zh-TW" sz="3600" dirty="0" err="1" smtClean="0">
                <a:latin typeface="Calibri" panose="020F0502020204030204" pitchFamily="34" charset="0"/>
                <a:cs typeface="Calibri" panose="020F0502020204030204" pitchFamily="34" charset="0"/>
              </a:rPr>
              <a:t>FlyFish</a:t>
            </a:r>
            <a:endParaRPr lang="zh-TW" altLang="en-US" sz="3600" dirty="0">
              <a:latin typeface="Calibri" panose="020F0502020204030204" pitchFamily="34" charset="0"/>
              <a:cs typeface="Calibri" panose="020F0502020204030204" pitchFamily="34" charset="0"/>
            </a:endParaRPr>
          </a:p>
        </p:txBody>
      </p:sp>
      <p:sp>
        <p:nvSpPr>
          <p:cNvPr id="8" name="文字方塊 7"/>
          <p:cNvSpPr txBox="1"/>
          <p:nvPr/>
        </p:nvSpPr>
        <p:spPr>
          <a:xfrm>
            <a:off x="823388" y="5793269"/>
            <a:ext cx="8186210" cy="738664"/>
          </a:xfrm>
          <a:prstGeom prst="rect">
            <a:avLst/>
          </a:prstGeom>
          <a:noFill/>
        </p:spPr>
        <p:txBody>
          <a:bodyPr wrap="square" rtlCol="0">
            <a:spAutoFit/>
          </a:bodyPr>
          <a:lstStyle/>
          <a:p>
            <a:r>
              <a:rPr lang="zh-TW" altLang="en-US" sz="1400" dirty="0" smtClean="0">
                <a:solidFill>
                  <a:srgbClr val="3F7F5F"/>
                </a:solidFill>
                <a:latin typeface="Courier New" panose="02070309020205020404" pitchFamily="49" charset="0"/>
              </a:rPr>
              <a:t>介面 </a:t>
            </a:r>
            <a:r>
              <a:rPr lang="en-US" altLang="zh-TW" sz="1400" dirty="0" smtClean="0">
                <a:solidFill>
                  <a:srgbClr val="3F7F5F"/>
                </a:solidFill>
                <a:latin typeface="Courier New" panose="02070309020205020404" pitchFamily="49" charset="0"/>
              </a:rPr>
              <a:t>(interface)</a:t>
            </a:r>
            <a:r>
              <a:rPr lang="zh-TW" altLang="en-US" sz="1400" dirty="0" smtClean="0">
                <a:solidFill>
                  <a:srgbClr val="3F7F5F"/>
                </a:solidFill>
                <a:latin typeface="Courier New" panose="02070309020205020404" pitchFamily="49" charset="0"/>
              </a:rPr>
              <a:t>在宣告中冠上</a:t>
            </a:r>
            <a:r>
              <a:rPr lang="en-US" altLang="zh-TW" sz="1400" dirty="0" smtClean="0">
                <a:solidFill>
                  <a:srgbClr val="3F7F5F"/>
                </a:solidFill>
                <a:latin typeface="Courier New" panose="02070309020205020404" pitchFamily="49" charset="0"/>
              </a:rPr>
              <a:t>interface</a:t>
            </a:r>
          </a:p>
          <a:p>
            <a:r>
              <a:rPr lang="zh-TW" altLang="en-US" sz="1400" dirty="0" smtClean="0">
                <a:solidFill>
                  <a:srgbClr val="3F7F5F"/>
                </a:solidFill>
                <a:latin typeface="Courier New" panose="02070309020205020404" pitchFamily="49" charset="0"/>
              </a:rPr>
              <a:t>注意雖然在介面中沒有定義方法的修飾子</a:t>
            </a:r>
            <a:r>
              <a:rPr lang="en-US" altLang="zh-TW" sz="1400" dirty="0" smtClean="0">
                <a:solidFill>
                  <a:srgbClr val="3F7F5F"/>
                </a:solidFill>
                <a:latin typeface="Courier New" panose="02070309020205020404" pitchFamily="49" charset="0"/>
              </a:rPr>
              <a:t>, </a:t>
            </a:r>
            <a:r>
              <a:rPr lang="zh-TW" altLang="en-US" sz="1400" dirty="0" smtClean="0">
                <a:solidFill>
                  <a:srgbClr val="3F7F5F"/>
                </a:solidFill>
                <a:latin typeface="Courier New" panose="02070309020205020404" pitchFamily="49" charset="0"/>
              </a:rPr>
              <a:t>但是在子類別中都加上了</a:t>
            </a:r>
            <a:r>
              <a:rPr lang="en-US" altLang="zh-TW" sz="1400" dirty="0" smtClean="0">
                <a:solidFill>
                  <a:srgbClr val="3F7F5F"/>
                </a:solidFill>
                <a:latin typeface="Courier New" panose="02070309020205020404" pitchFamily="49" charset="0"/>
              </a:rPr>
              <a:t>public</a:t>
            </a:r>
            <a:r>
              <a:rPr lang="en-US" altLang="zh-TW" sz="1400" dirty="0">
                <a:solidFill>
                  <a:srgbClr val="3F7F5F"/>
                </a:solidFill>
                <a:latin typeface="Courier New" panose="02070309020205020404" pitchFamily="49" charset="0"/>
              </a:rPr>
              <a:t>.</a:t>
            </a:r>
            <a:r>
              <a:rPr lang="en-US" altLang="zh-TW" sz="1400" dirty="0" smtClean="0">
                <a:solidFill>
                  <a:srgbClr val="3F7F5F"/>
                </a:solidFill>
                <a:latin typeface="Courier New" panose="02070309020205020404" pitchFamily="49" charset="0"/>
              </a:rPr>
              <a:t> </a:t>
            </a:r>
            <a:r>
              <a:rPr lang="zh-TW" altLang="en-US" sz="1400" dirty="0" smtClean="0">
                <a:solidFill>
                  <a:srgbClr val="3F7F5F"/>
                </a:solidFill>
                <a:latin typeface="Courier New" panose="02070309020205020404" pitchFamily="49" charset="0"/>
              </a:rPr>
              <a:t>這是必須的</a:t>
            </a:r>
            <a:r>
              <a:rPr lang="en-US" altLang="zh-TW" sz="1400" dirty="0" smtClean="0">
                <a:solidFill>
                  <a:srgbClr val="3F7F5F"/>
                </a:solidFill>
                <a:latin typeface="Courier New" panose="02070309020205020404" pitchFamily="49" charset="0"/>
              </a:rPr>
              <a:t>, </a:t>
            </a:r>
            <a:r>
              <a:rPr lang="zh-TW" altLang="en-US" sz="1400" dirty="0" smtClean="0">
                <a:solidFill>
                  <a:srgbClr val="3F7F5F"/>
                </a:solidFill>
                <a:latin typeface="Courier New" panose="02070309020205020404" pitchFamily="49" charset="0"/>
              </a:rPr>
              <a:t>因為方法在</a:t>
            </a:r>
            <a:r>
              <a:rPr lang="en-US" altLang="zh-TW" sz="1400" dirty="0" smtClean="0">
                <a:solidFill>
                  <a:srgbClr val="3F7F5F"/>
                </a:solidFill>
                <a:latin typeface="Courier New" panose="02070309020205020404" pitchFamily="49" charset="0"/>
              </a:rPr>
              <a:t>interface</a:t>
            </a:r>
            <a:r>
              <a:rPr lang="zh-TW" altLang="en-US" sz="1400" dirty="0" smtClean="0">
                <a:solidFill>
                  <a:srgbClr val="3F7F5F"/>
                </a:solidFill>
                <a:latin typeface="Courier New" panose="02070309020205020404" pitchFamily="49" charset="0"/>
              </a:rPr>
              <a:t>中預定是</a:t>
            </a:r>
            <a:r>
              <a:rPr lang="en-US" altLang="zh-TW" sz="1400" dirty="0" smtClean="0">
                <a:solidFill>
                  <a:srgbClr val="3F7F5F"/>
                </a:solidFill>
                <a:latin typeface="Courier New" panose="02070309020205020404" pitchFamily="49" charset="0"/>
              </a:rPr>
              <a:t>public</a:t>
            </a:r>
            <a:r>
              <a:rPr lang="zh-TW" altLang="en-US" sz="1400" dirty="0" smtClean="0">
                <a:solidFill>
                  <a:srgbClr val="3F7F5F"/>
                </a:solidFill>
                <a:latin typeface="Courier New" panose="02070309020205020404" pitchFamily="49" charset="0"/>
              </a:rPr>
              <a:t>的</a:t>
            </a:r>
            <a:endParaRPr lang="zh-TW" altLang="en-US" sz="1400" dirty="0">
              <a:solidFill>
                <a:srgbClr val="3F7F5F"/>
              </a:solidFill>
              <a:latin typeface="Courier New" panose="02070309020205020404" pitchFamily="49" charset="0"/>
            </a:endParaRPr>
          </a:p>
        </p:txBody>
      </p:sp>
    </p:spTree>
    <p:extLst>
      <p:ext uri="{BB962C8B-B14F-4D97-AF65-F5344CB8AC3E}">
        <p14:creationId xmlns:p14="http://schemas.microsoft.com/office/powerpoint/2010/main" val="2981890916"/>
      </p:ext>
    </p:extLst>
  </p:cSld>
  <p:clrMapOvr>
    <a:masterClrMapping/>
  </p:clrMapOvr>
  <p:transition spd="med">
    <p:zoom dir="in"/>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02128" y="3753258"/>
            <a:ext cx="6047014" cy="3108543"/>
          </a:xfrm>
          <a:prstGeom prst="rect">
            <a:avLst/>
          </a:prstGeom>
          <a:ln>
            <a:solidFill>
              <a:schemeClr val="bg1">
                <a:lumMod val="50000"/>
              </a:schemeClr>
            </a:solidFill>
          </a:ln>
        </p:spPr>
        <p:txBody>
          <a:bodyPr wrap="square">
            <a:spAutoFit/>
          </a:bodyPr>
          <a:lstStyle/>
          <a:p>
            <a:r>
              <a:rPr lang="en-US" altLang="zh-TW" sz="1400" b="1" dirty="0">
                <a:solidFill>
                  <a:srgbClr val="7F0055"/>
                </a:solidFill>
                <a:latin typeface="Courier New" panose="02070309020205020404" pitchFamily="49" charset="0"/>
              </a:rPr>
              <a:t>public</a:t>
            </a:r>
            <a:r>
              <a:rPr lang="en-US" altLang="zh-TW" sz="1400" b="1" dirty="0">
                <a:solidFill>
                  <a:srgbClr val="000000"/>
                </a:solidFill>
                <a:latin typeface="Courier New" panose="02070309020205020404" pitchFamily="49" charset="0"/>
              </a:rPr>
              <a:t> </a:t>
            </a:r>
            <a:r>
              <a:rPr lang="en-US" altLang="zh-TW" sz="1400" b="1" dirty="0">
                <a:solidFill>
                  <a:srgbClr val="7F0055"/>
                </a:solidFill>
                <a:latin typeface="Courier New" panose="02070309020205020404" pitchFamily="49" charset="0"/>
              </a:rPr>
              <a:t>class</a:t>
            </a:r>
            <a:r>
              <a:rPr lang="en-US" altLang="zh-TW" sz="1400" b="1" dirty="0">
                <a:solidFill>
                  <a:srgbClr val="000000"/>
                </a:solidFill>
                <a:latin typeface="Courier New" panose="02070309020205020404" pitchFamily="49" charset="0"/>
              </a:rPr>
              <a:t> </a:t>
            </a:r>
            <a:r>
              <a:rPr lang="en-US" altLang="zh-TW" sz="1400" b="1" dirty="0" err="1">
                <a:solidFill>
                  <a:srgbClr val="000000"/>
                </a:solidFill>
                <a:latin typeface="Courier New" panose="02070309020205020404" pitchFamily="49" charset="0"/>
              </a:rPr>
              <a:t>InterfaceTester</a:t>
            </a:r>
            <a:r>
              <a:rPr lang="en-US" altLang="zh-TW" sz="1400" b="1" dirty="0">
                <a:solidFill>
                  <a:srgbClr val="000000"/>
                </a:solidFill>
                <a:latin typeface="Courier New" panose="02070309020205020404" pitchFamily="49" charset="0"/>
              </a:rPr>
              <a:t> {</a:t>
            </a:r>
          </a:p>
          <a:p>
            <a:endParaRPr lang="zh-TW" altLang="en-US" sz="1400" dirty="0">
              <a:latin typeface="Courier New" panose="02070309020205020404" pitchFamily="49" charset="0"/>
            </a:endParaRPr>
          </a:p>
          <a:p>
            <a:r>
              <a:rPr lang="en-US" altLang="zh-TW" sz="1400" b="1" dirty="0" smtClean="0">
                <a:solidFill>
                  <a:srgbClr val="7F0055"/>
                </a:solidFill>
                <a:latin typeface="Courier New" panose="02070309020205020404" pitchFamily="49" charset="0"/>
              </a:rPr>
              <a:t>   void</a:t>
            </a:r>
            <a:r>
              <a:rPr lang="en-US" altLang="zh-TW" sz="1400" b="1" dirty="0" smtClean="0">
                <a:solidFill>
                  <a:srgbClr val="000000"/>
                </a:solidFill>
                <a:latin typeface="Courier New" panose="02070309020205020404" pitchFamily="49" charset="0"/>
              </a:rPr>
              <a:t> </a:t>
            </a:r>
            <a:r>
              <a:rPr lang="en-US" altLang="zh-TW" sz="1400" b="1" dirty="0" err="1">
                <a:solidFill>
                  <a:srgbClr val="000000"/>
                </a:solidFill>
                <a:latin typeface="Courier New" panose="02070309020205020404" pitchFamily="49" charset="0"/>
              </a:rPr>
              <a:t>flyBy</a:t>
            </a:r>
            <a:r>
              <a:rPr lang="en-US" altLang="zh-TW" sz="1400" b="1" dirty="0">
                <a:solidFill>
                  <a:srgbClr val="000000"/>
                </a:solidFill>
                <a:latin typeface="Courier New" panose="02070309020205020404" pitchFamily="49" charset="0"/>
              </a:rPr>
              <a:t>(</a:t>
            </a:r>
            <a:r>
              <a:rPr lang="en-US" altLang="zh-TW" sz="1400" b="1" dirty="0" err="1">
                <a:solidFill>
                  <a:srgbClr val="000000"/>
                </a:solidFill>
                <a:latin typeface="Courier New" panose="02070309020205020404" pitchFamily="49" charset="0"/>
              </a:rPr>
              <a:t>IFlyable</a:t>
            </a:r>
            <a:r>
              <a:rPr lang="en-US" altLang="zh-TW" sz="1400" b="1" dirty="0">
                <a:solidFill>
                  <a:srgbClr val="000000"/>
                </a:solidFill>
                <a:latin typeface="Courier New" panose="02070309020205020404" pitchFamily="49" charset="0"/>
              </a:rPr>
              <a:t> </a:t>
            </a:r>
            <a:r>
              <a:rPr lang="en-US" altLang="zh-TW" sz="1400" b="1" dirty="0" err="1">
                <a:solidFill>
                  <a:srgbClr val="6A3E3E"/>
                </a:solidFill>
                <a:latin typeface="Courier New" panose="02070309020205020404" pitchFamily="49" charset="0"/>
              </a:rPr>
              <a:t>flyThing</a:t>
            </a:r>
            <a:r>
              <a:rPr lang="en-US" altLang="zh-TW" sz="1400" b="1" dirty="0">
                <a:solidFill>
                  <a:srgbClr val="000000"/>
                </a:solidFill>
                <a:latin typeface="Courier New" panose="02070309020205020404" pitchFamily="49" charset="0"/>
              </a:rPr>
              <a:t>) {</a:t>
            </a:r>
          </a:p>
          <a:p>
            <a:r>
              <a:rPr lang="en-US" altLang="zh-TW" sz="1400" dirty="0" smtClean="0">
                <a:solidFill>
                  <a:srgbClr val="6A3E3E"/>
                </a:solidFill>
                <a:latin typeface="Courier New" panose="02070309020205020404" pitchFamily="49" charset="0"/>
              </a:rPr>
              <a:t>     </a:t>
            </a:r>
            <a:r>
              <a:rPr lang="en-US" altLang="zh-TW" sz="1400" dirty="0" err="1" smtClean="0">
                <a:solidFill>
                  <a:srgbClr val="6A3E3E"/>
                </a:solidFill>
                <a:latin typeface="Courier New" panose="02070309020205020404" pitchFamily="49" charset="0"/>
              </a:rPr>
              <a:t>flyThing</a:t>
            </a:r>
            <a:r>
              <a:rPr lang="en-US" altLang="zh-TW" sz="1400" dirty="0" err="1" smtClean="0">
                <a:solidFill>
                  <a:srgbClr val="000000"/>
                </a:solidFill>
                <a:latin typeface="Courier New" panose="02070309020205020404" pitchFamily="49" charset="0"/>
              </a:rPr>
              <a:t>.fly</a:t>
            </a:r>
            <a:r>
              <a:rPr lang="en-US" altLang="zh-TW" sz="1400" dirty="0">
                <a:solidFill>
                  <a:srgbClr val="000000"/>
                </a:solidFill>
                <a:latin typeface="Courier New" panose="02070309020205020404" pitchFamily="49" charset="0"/>
              </a:rPr>
              <a:t>();</a:t>
            </a:r>
          </a:p>
          <a:p>
            <a:r>
              <a:rPr lang="en-US" altLang="zh-TW" sz="1400" dirty="0" smtClean="0">
                <a:solidFill>
                  <a:srgbClr val="000000"/>
                </a:solidFill>
                <a:latin typeface="Courier New" panose="02070309020205020404" pitchFamily="49" charset="0"/>
              </a:rPr>
              <a:t>   }</a:t>
            </a:r>
            <a:endParaRPr lang="en-US" altLang="zh-TW" sz="1400" dirty="0">
              <a:solidFill>
                <a:srgbClr val="000000"/>
              </a:solidFill>
              <a:latin typeface="Courier New" panose="02070309020205020404" pitchFamily="49" charset="0"/>
            </a:endParaRPr>
          </a:p>
          <a:p>
            <a:endParaRPr lang="zh-TW" altLang="en-US" sz="1400" dirty="0">
              <a:latin typeface="Courier New" panose="02070309020205020404" pitchFamily="49" charset="0"/>
            </a:endParaRPr>
          </a:p>
          <a:p>
            <a:r>
              <a:rPr lang="en-US" altLang="zh-TW" sz="1400" b="1" dirty="0" smtClean="0">
                <a:solidFill>
                  <a:srgbClr val="7F0055"/>
                </a:solidFill>
                <a:latin typeface="Courier New" panose="02070309020205020404" pitchFamily="49" charset="0"/>
              </a:rPr>
              <a:t>   public</a:t>
            </a:r>
            <a:r>
              <a:rPr lang="en-US" altLang="zh-TW" sz="1400" b="1" dirty="0" smtClean="0">
                <a:solidFill>
                  <a:srgbClr val="000000"/>
                </a:solidFill>
                <a:latin typeface="Courier New" panose="02070309020205020404" pitchFamily="49" charset="0"/>
              </a:rPr>
              <a:t> </a:t>
            </a:r>
            <a:r>
              <a:rPr lang="en-US" altLang="zh-TW" sz="1400" b="1" dirty="0">
                <a:solidFill>
                  <a:srgbClr val="7F0055"/>
                </a:solidFill>
                <a:latin typeface="Courier New" panose="02070309020205020404" pitchFamily="49" charset="0"/>
              </a:rPr>
              <a:t>static</a:t>
            </a:r>
            <a:r>
              <a:rPr lang="en-US" altLang="zh-TW" sz="1400" b="1" dirty="0">
                <a:solidFill>
                  <a:srgbClr val="000000"/>
                </a:solidFill>
                <a:latin typeface="Courier New" panose="02070309020205020404" pitchFamily="49" charset="0"/>
              </a:rPr>
              <a:t> </a:t>
            </a:r>
            <a:r>
              <a:rPr lang="en-US" altLang="zh-TW" sz="1400" b="1" dirty="0">
                <a:solidFill>
                  <a:srgbClr val="7F0055"/>
                </a:solidFill>
                <a:latin typeface="Courier New" panose="02070309020205020404" pitchFamily="49" charset="0"/>
              </a:rPr>
              <a:t>void</a:t>
            </a:r>
            <a:r>
              <a:rPr lang="en-US" altLang="zh-TW" sz="1400" b="1" dirty="0">
                <a:solidFill>
                  <a:srgbClr val="000000"/>
                </a:solidFill>
                <a:latin typeface="Courier New" panose="02070309020205020404" pitchFamily="49" charset="0"/>
              </a:rPr>
              <a:t> main(String[] </a:t>
            </a:r>
            <a:r>
              <a:rPr lang="en-US" altLang="zh-TW" sz="1400" b="1" dirty="0" err="1">
                <a:solidFill>
                  <a:srgbClr val="6A3E3E"/>
                </a:solidFill>
                <a:latin typeface="Courier New" panose="02070309020205020404" pitchFamily="49" charset="0"/>
              </a:rPr>
              <a:t>args</a:t>
            </a:r>
            <a:r>
              <a:rPr lang="en-US" altLang="zh-TW" sz="1400" b="1" dirty="0">
                <a:solidFill>
                  <a:srgbClr val="000000"/>
                </a:solidFill>
                <a:latin typeface="Courier New" panose="02070309020205020404" pitchFamily="49" charset="0"/>
              </a:rPr>
              <a:t>) {</a:t>
            </a:r>
          </a:p>
          <a:p>
            <a:endParaRPr lang="zh-TW" altLang="en-US" sz="1400" dirty="0">
              <a:latin typeface="Courier New" panose="02070309020205020404" pitchFamily="49" charset="0"/>
            </a:endParaRPr>
          </a:p>
          <a:p>
            <a:r>
              <a:rPr lang="en-US" altLang="zh-TW" sz="1400" dirty="0" smtClean="0">
                <a:solidFill>
                  <a:srgbClr val="000000"/>
                </a:solidFill>
                <a:latin typeface="Courier New" panose="02070309020205020404" pitchFamily="49" charset="0"/>
              </a:rPr>
              <a:t>     </a:t>
            </a:r>
            <a:r>
              <a:rPr lang="en-US" altLang="zh-TW" sz="1400" dirty="0" err="1" smtClean="0">
                <a:solidFill>
                  <a:srgbClr val="000000"/>
                </a:solidFill>
                <a:latin typeface="Courier New" panose="02070309020205020404" pitchFamily="49" charset="0"/>
              </a:rPr>
              <a:t>InterfaceTester</a:t>
            </a:r>
            <a:r>
              <a:rPr lang="en-US" altLang="zh-TW" sz="1400" dirty="0" smtClean="0">
                <a:solidFill>
                  <a:srgbClr val="000000"/>
                </a:solidFill>
                <a:latin typeface="Courier New" panose="02070309020205020404" pitchFamily="49" charset="0"/>
              </a:rPr>
              <a:t> </a:t>
            </a:r>
            <a:r>
              <a:rPr lang="en-US" altLang="zh-TW" sz="1400" dirty="0" err="1">
                <a:solidFill>
                  <a:srgbClr val="6A3E3E"/>
                </a:solidFill>
                <a:latin typeface="Courier New" panose="02070309020205020404" pitchFamily="49" charset="0"/>
              </a:rPr>
              <a:t>ift</a:t>
            </a:r>
            <a:r>
              <a:rPr lang="en-US" altLang="zh-TW" sz="1400" dirty="0">
                <a:solidFill>
                  <a:srgbClr val="000000"/>
                </a:solidFill>
                <a:latin typeface="Courier New" panose="02070309020205020404" pitchFamily="49" charset="0"/>
              </a:rPr>
              <a:t> = </a:t>
            </a:r>
            <a:r>
              <a:rPr lang="en-US" altLang="zh-TW" sz="1400" b="1" dirty="0">
                <a:solidFill>
                  <a:srgbClr val="7F0055"/>
                </a:solidFill>
                <a:latin typeface="Courier New" panose="02070309020205020404" pitchFamily="49" charset="0"/>
              </a:rPr>
              <a:t>new</a:t>
            </a:r>
            <a:r>
              <a:rPr lang="en-US" altLang="zh-TW" sz="1400" b="1" dirty="0">
                <a:solidFill>
                  <a:srgbClr val="000000"/>
                </a:solidFill>
                <a:latin typeface="Courier New" panose="02070309020205020404" pitchFamily="49" charset="0"/>
              </a:rPr>
              <a:t> </a:t>
            </a:r>
            <a:r>
              <a:rPr lang="en-US" altLang="zh-TW" sz="1400" b="1" dirty="0" err="1">
                <a:solidFill>
                  <a:srgbClr val="000000"/>
                </a:solidFill>
                <a:latin typeface="Courier New" panose="02070309020205020404" pitchFamily="49" charset="0"/>
              </a:rPr>
              <a:t>InterfaceTester</a:t>
            </a:r>
            <a:r>
              <a:rPr lang="en-US" altLang="zh-TW" sz="1400" b="1" dirty="0" smtClean="0">
                <a:solidFill>
                  <a:srgbClr val="000000"/>
                </a:solidFill>
                <a:latin typeface="Courier New" panose="02070309020205020404" pitchFamily="49" charset="0"/>
              </a:rPr>
              <a:t>();</a:t>
            </a:r>
          </a:p>
          <a:p>
            <a:r>
              <a:rPr lang="en-US" altLang="zh-TW" sz="1400" dirty="0" smtClean="0">
                <a:solidFill>
                  <a:srgbClr val="3F7F5F"/>
                </a:solidFill>
                <a:latin typeface="Courier New" panose="02070309020205020404" pitchFamily="49" charset="0"/>
              </a:rPr>
              <a:t>     //</a:t>
            </a:r>
            <a:r>
              <a:rPr lang="zh-TW" altLang="en-US" sz="1400" dirty="0">
                <a:solidFill>
                  <a:srgbClr val="3F7F5F"/>
                </a:solidFill>
                <a:latin typeface="Courier New" panose="02070309020205020404" pitchFamily="49" charset="0"/>
              </a:rPr>
              <a:t>凡是繼承</a:t>
            </a:r>
            <a:r>
              <a:rPr lang="en-US" altLang="zh-TW" sz="1400" dirty="0" err="1">
                <a:solidFill>
                  <a:srgbClr val="3F7F5F"/>
                </a:solidFill>
                <a:latin typeface="Courier New" panose="02070309020205020404" pitchFamily="49" charset="0"/>
              </a:rPr>
              <a:t>IFlyable</a:t>
            </a:r>
            <a:r>
              <a:rPr lang="zh-TW" altLang="en-US" sz="1400" dirty="0">
                <a:solidFill>
                  <a:srgbClr val="3F7F5F"/>
                </a:solidFill>
                <a:latin typeface="Courier New" panose="02070309020205020404" pitchFamily="49" charset="0"/>
              </a:rPr>
              <a:t>的子</a:t>
            </a:r>
            <a:r>
              <a:rPr lang="zh-TW" altLang="en-US" sz="1400" dirty="0" smtClean="0">
                <a:solidFill>
                  <a:srgbClr val="3F7F5F"/>
                </a:solidFill>
                <a:latin typeface="Courier New" panose="02070309020205020404" pitchFamily="49" charset="0"/>
              </a:rPr>
              <a:t>類別實體皆</a:t>
            </a:r>
            <a:r>
              <a:rPr lang="zh-TW" altLang="en-US" sz="1400" dirty="0">
                <a:solidFill>
                  <a:srgbClr val="3F7F5F"/>
                </a:solidFill>
                <a:latin typeface="Courier New" panose="02070309020205020404" pitchFamily="49" charset="0"/>
              </a:rPr>
              <a:t>可以傳入</a:t>
            </a:r>
          </a:p>
          <a:p>
            <a:r>
              <a:rPr lang="en-US" altLang="zh-TW" sz="1400" dirty="0" smtClean="0">
                <a:solidFill>
                  <a:srgbClr val="6A3E3E"/>
                </a:solidFill>
                <a:latin typeface="Courier New" panose="02070309020205020404" pitchFamily="49" charset="0"/>
              </a:rPr>
              <a:t>     </a:t>
            </a:r>
            <a:r>
              <a:rPr lang="en-US" altLang="zh-TW" sz="1400" dirty="0" err="1" smtClean="0">
                <a:solidFill>
                  <a:srgbClr val="6A3E3E"/>
                </a:solidFill>
                <a:latin typeface="Courier New" panose="02070309020205020404" pitchFamily="49" charset="0"/>
              </a:rPr>
              <a:t>ift</a:t>
            </a:r>
            <a:r>
              <a:rPr lang="en-US" altLang="zh-TW" sz="1400" dirty="0" err="1" smtClean="0">
                <a:solidFill>
                  <a:srgbClr val="000000"/>
                </a:solidFill>
                <a:latin typeface="Courier New" panose="02070309020205020404" pitchFamily="49" charset="0"/>
              </a:rPr>
              <a:t>.flyBy</a:t>
            </a:r>
            <a:r>
              <a:rPr lang="en-US" altLang="zh-TW" sz="1400" dirty="0" smtClean="0">
                <a:solidFill>
                  <a:srgbClr val="000000"/>
                </a:solidFill>
                <a:latin typeface="Courier New" panose="02070309020205020404" pitchFamily="49" charset="0"/>
              </a:rPr>
              <a:t>(</a:t>
            </a:r>
            <a:r>
              <a:rPr lang="en-US" altLang="zh-TW" sz="1400" b="1" dirty="0" smtClean="0">
                <a:solidFill>
                  <a:srgbClr val="7F0055"/>
                </a:solidFill>
                <a:latin typeface="Courier New" panose="02070309020205020404" pitchFamily="49" charset="0"/>
              </a:rPr>
              <a:t>new</a:t>
            </a:r>
            <a:r>
              <a:rPr lang="en-US" altLang="zh-TW" sz="1400" b="1" dirty="0" smtClean="0">
                <a:solidFill>
                  <a:srgbClr val="000000"/>
                </a:solidFill>
                <a:latin typeface="Courier New" panose="02070309020205020404" pitchFamily="49" charset="0"/>
              </a:rPr>
              <a:t> </a:t>
            </a:r>
            <a:r>
              <a:rPr lang="en-US" altLang="zh-TW" sz="1400" b="1" dirty="0" err="1">
                <a:solidFill>
                  <a:srgbClr val="000000"/>
                </a:solidFill>
                <a:latin typeface="Courier New" panose="02070309020205020404" pitchFamily="49" charset="0"/>
              </a:rPr>
              <a:t>FlyFish</a:t>
            </a:r>
            <a:r>
              <a:rPr lang="en-US" altLang="zh-TW" sz="1400" b="1" dirty="0">
                <a:solidFill>
                  <a:srgbClr val="000000"/>
                </a:solidFill>
                <a:latin typeface="Courier New" panose="02070309020205020404" pitchFamily="49" charset="0"/>
              </a:rPr>
              <a:t>());</a:t>
            </a:r>
          </a:p>
          <a:p>
            <a:r>
              <a:rPr lang="en-US" altLang="zh-TW" sz="1400" dirty="0" smtClean="0">
                <a:solidFill>
                  <a:srgbClr val="6A3E3E"/>
                </a:solidFill>
                <a:latin typeface="Courier New" panose="02070309020205020404" pitchFamily="49" charset="0"/>
              </a:rPr>
              <a:t>     </a:t>
            </a:r>
            <a:r>
              <a:rPr lang="en-US" altLang="zh-TW" sz="1400" dirty="0" err="1" smtClean="0">
                <a:solidFill>
                  <a:srgbClr val="6A3E3E"/>
                </a:solidFill>
                <a:latin typeface="Courier New" panose="02070309020205020404" pitchFamily="49" charset="0"/>
              </a:rPr>
              <a:t>ift</a:t>
            </a:r>
            <a:r>
              <a:rPr lang="en-US" altLang="zh-TW" sz="1400" dirty="0" err="1" smtClean="0">
                <a:solidFill>
                  <a:srgbClr val="000000"/>
                </a:solidFill>
                <a:latin typeface="Courier New" panose="02070309020205020404" pitchFamily="49" charset="0"/>
              </a:rPr>
              <a:t>.flyBy</a:t>
            </a:r>
            <a:r>
              <a:rPr lang="en-US" altLang="zh-TW" sz="1400" dirty="0" smtClean="0">
                <a:solidFill>
                  <a:srgbClr val="000000"/>
                </a:solidFill>
                <a:latin typeface="Courier New" panose="02070309020205020404" pitchFamily="49" charset="0"/>
              </a:rPr>
              <a:t>(</a:t>
            </a:r>
            <a:r>
              <a:rPr lang="en-US" altLang="zh-TW" sz="1400" b="1" dirty="0" smtClean="0">
                <a:solidFill>
                  <a:srgbClr val="7F0055"/>
                </a:solidFill>
                <a:latin typeface="Courier New" panose="02070309020205020404" pitchFamily="49" charset="0"/>
              </a:rPr>
              <a:t>new</a:t>
            </a:r>
            <a:r>
              <a:rPr lang="en-US" altLang="zh-TW" sz="1400" b="1" dirty="0" smtClean="0">
                <a:solidFill>
                  <a:srgbClr val="000000"/>
                </a:solidFill>
                <a:latin typeface="Courier New" panose="02070309020205020404" pitchFamily="49" charset="0"/>
              </a:rPr>
              <a:t> </a:t>
            </a:r>
            <a:r>
              <a:rPr lang="en-US" altLang="zh-TW" sz="1400" b="1" dirty="0">
                <a:solidFill>
                  <a:srgbClr val="000000"/>
                </a:solidFill>
                <a:latin typeface="Courier New" panose="02070309020205020404" pitchFamily="49" charset="0"/>
              </a:rPr>
              <a:t>Bird());</a:t>
            </a:r>
          </a:p>
          <a:p>
            <a:r>
              <a:rPr lang="en-US" altLang="zh-TW" sz="1400" dirty="0" smtClean="0">
                <a:solidFill>
                  <a:srgbClr val="000000"/>
                </a:solidFill>
                <a:latin typeface="Courier New" panose="02070309020205020404" pitchFamily="49" charset="0"/>
              </a:rPr>
              <a:t>   }</a:t>
            </a:r>
            <a:endParaRPr lang="en-US" altLang="zh-TW" sz="1400" dirty="0">
              <a:solidFill>
                <a:srgbClr val="000000"/>
              </a:solidFill>
              <a:latin typeface="Courier New" panose="02070309020205020404" pitchFamily="49" charset="0"/>
            </a:endParaRPr>
          </a:p>
          <a:p>
            <a:r>
              <a:rPr lang="en-US" altLang="zh-TW" sz="1400" dirty="0">
                <a:solidFill>
                  <a:srgbClr val="000000"/>
                </a:solidFill>
                <a:latin typeface="Courier New" panose="02070309020205020404" pitchFamily="49" charset="0"/>
              </a:rPr>
              <a:t>}</a:t>
            </a:r>
            <a:endParaRPr lang="zh-TW" altLang="en-US" sz="2000" dirty="0"/>
          </a:p>
        </p:txBody>
      </p:sp>
      <p:sp>
        <p:nvSpPr>
          <p:cNvPr id="3" name="文字方塊 2"/>
          <p:cNvSpPr txBox="1"/>
          <p:nvPr/>
        </p:nvSpPr>
        <p:spPr>
          <a:xfrm>
            <a:off x="823388" y="241543"/>
            <a:ext cx="8168212" cy="646331"/>
          </a:xfrm>
          <a:prstGeom prst="rect">
            <a:avLst/>
          </a:prstGeom>
          <a:noFill/>
        </p:spPr>
        <p:txBody>
          <a:bodyPr wrap="square" rtlCol="0">
            <a:spAutoFit/>
          </a:bodyPr>
          <a:lstStyle/>
          <a:p>
            <a:r>
              <a:rPr lang="en-US" altLang="zh-TW" sz="3600" dirty="0" smtClean="0">
                <a:latin typeface="Calibri" panose="020F0502020204030204" pitchFamily="34" charset="0"/>
                <a:cs typeface="Calibri" panose="020F0502020204030204" pitchFamily="34" charset="0"/>
              </a:rPr>
              <a:t>blue print – </a:t>
            </a:r>
            <a:r>
              <a:rPr lang="en-US" altLang="zh-TW" sz="3600" dirty="0" err="1">
                <a:latin typeface="Calibri" panose="020F0502020204030204" pitchFamily="34" charset="0"/>
                <a:cs typeface="Calibri" panose="020F0502020204030204" pitchFamily="34" charset="0"/>
              </a:rPr>
              <a:t>InterfaceTester</a:t>
            </a:r>
            <a:r>
              <a:rPr lang="en-US" altLang="zh-TW" sz="3600" dirty="0">
                <a:latin typeface="Calibri" panose="020F0502020204030204" pitchFamily="34" charset="0"/>
                <a:cs typeface="Calibri" panose="020F0502020204030204" pitchFamily="34" charset="0"/>
              </a:rPr>
              <a:t> </a:t>
            </a:r>
            <a:endParaRPr lang="zh-TW" altLang="en-US" sz="3600" dirty="0">
              <a:latin typeface="Calibri" panose="020F0502020204030204" pitchFamily="34" charset="0"/>
              <a:cs typeface="Calibri" panose="020F0502020204030204" pitchFamily="34" charset="0"/>
            </a:endParaRPr>
          </a:p>
        </p:txBody>
      </p:sp>
      <p:sp>
        <p:nvSpPr>
          <p:cNvPr id="5" name="矩形 4"/>
          <p:cNvSpPr/>
          <p:nvPr/>
        </p:nvSpPr>
        <p:spPr>
          <a:xfrm>
            <a:off x="702127" y="1198712"/>
            <a:ext cx="6047015" cy="1169551"/>
          </a:xfrm>
          <a:prstGeom prst="rect">
            <a:avLst/>
          </a:prstGeom>
          <a:ln w="3175">
            <a:solidFill>
              <a:schemeClr val="bg1">
                <a:lumMod val="50000"/>
              </a:schemeClr>
            </a:solidFill>
          </a:ln>
        </p:spPr>
        <p:txBody>
          <a:bodyPr wrap="square">
            <a:spAutoFit/>
          </a:bodyPr>
          <a:lstStyle/>
          <a:p>
            <a:r>
              <a:rPr lang="en-US" altLang="zh-TW" sz="1400" b="1" dirty="0">
                <a:solidFill>
                  <a:srgbClr val="7F0055"/>
                </a:solidFill>
                <a:latin typeface="Courier New" panose="02070309020205020404" pitchFamily="49" charset="0"/>
              </a:rPr>
              <a:t>public</a:t>
            </a:r>
            <a:r>
              <a:rPr lang="en-US" altLang="zh-TW" sz="1400" b="1" dirty="0">
                <a:solidFill>
                  <a:srgbClr val="000000"/>
                </a:solidFill>
                <a:latin typeface="Courier New" panose="02070309020205020404" pitchFamily="49" charset="0"/>
              </a:rPr>
              <a:t> </a:t>
            </a:r>
            <a:r>
              <a:rPr lang="en-US" altLang="zh-TW" sz="1400" b="1" dirty="0">
                <a:solidFill>
                  <a:srgbClr val="7F0055"/>
                </a:solidFill>
                <a:latin typeface="Courier New" panose="02070309020205020404" pitchFamily="49" charset="0"/>
              </a:rPr>
              <a:t>class</a:t>
            </a:r>
            <a:r>
              <a:rPr lang="en-US" altLang="zh-TW" sz="1400" b="1" dirty="0">
                <a:solidFill>
                  <a:srgbClr val="000000"/>
                </a:solidFill>
                <a:latin typeface="Courier New" panose="02070309020205020404" pitchFamily="49" charset="0"/>
              </a:rPr>
              <a:t> Bird </a:t>
            </a:r>
            <a:r>
              <a:rPr lang="en-US" altLang="zh-TW" sz="1400" b="1" dirty="0">
                <a:solidFill>
                  <a:srgbClr val="7F0055"/>
                </a:solidFill>
                <a:latin typeface="Courier New" panose="02070309020205020404" pitchFamily="49" charset="0"/>
              </a:rPr>
              <a:t>implements</a:t>
            </a:r>
            <a:r>
              <a:rPr lang="en-US" altLang="zh-TW" sz="1400" b="1" dirty="0">
                <a:solidFill>
                  <a:srgbClr val="000000"/>
                </a:solidFill>
                <a:latin typeface="Courier New" panose="02070309020205020404" pitchFamily="49" charset="0"/>
              </a:rPr>
              <a:t> </a:t>
            </a:r>
            <a:r>
              <a:rPr lang="en-US" altLang="zh-TW" sz="1400" b="1" dirty="0" err="1">
                <a:solidFill>
                  <a:srgbClr val="000000"/>
                </a:solidFill>
                <a:latin typeface="Courier New" panose="02070309020205020404" pitchFamily="49" charset="0"/>
              </a:rPr>
              <a:t>IFlyable</a:t>
            </a:r>
            <a:r>
              <a:rPr lang="en-US" altLang="zh-TW" sz="1400" b="1" dirty="0">
                <a:solidFill>
                  <a:srgbClr val="000000"/>
                </a:solidFill>
                <a:latin typeface="Courier New" panose="02070309020205020404" pitchFamily="49" charset="0"/>
              </a:rPr>
              <a:t> {</a:t>
            </a:r>
          </a:p>
          <a:p>
            <a:endParaRPr lang="zh-TW" altLang="en-US" sz="1400" dirty="0">
              <a:latin typeface="Courier New" panose="02070309020205020404" pitchFamily="49" charset="0"/>
            </a:endParaRPr>
          </a:p>
          <a:p>
            <a:r>
              <a:rPr lang="en-US" altLang="zh-TW" sz="1400" b="1" dirty="0" smtClean="0">
                <a:solidFill>
                  <a:srgbClr val="7F0055"/>
                </a:solidFill>
                <a:latin typeface="Courier New" panose="02070309020205020404" pitchFamily="49" charset="0"/>
              </a:rPr>
              <a:t>   public</a:t>
            </a:r>
            <a:r>
              <a:rPr lang="en-US" altLang="zh-TW" sz="1400" b="1" dirty="0" smtClean="0">
                <a:solidFill>
                  <a:srgbClr val="000000"/>
                </a:solidFill>
                <a:latin typeface="Courier New" panose="02070309020205020404" pitchFamily="49" charset="0"/>
              </a:rPr>
              <a:t> </a:t>
            </a:r>
            <a:r>
              <a:rPr lang="en-US" altLang="zh-TW" sz="1400" b="1" dirty="0">
                <a:solidFill>
                  <a:srgbClr val="7F0055"/>
                </a:solidFill>
                <a:latin typeface="Courier New" panose="02070309020205020404" pitchFamily="49" charset="0"/>
              </a:rPr>
              <a:t>void</a:t>
            </a:r>
            <a:r>
              <a:rPr lang="en-US" altLang="zh-TW" sz="1400" b="1" dirty="0">
                <a:solidFill>
                  <a:srgbClr val="000000"/>
                </a:solidFill>
                <a:latin typeface="Courier New" panose="02070309020205020404" pitchFamily="49" charset="0"/>
              </a:rPr>
              <a:t> fly() </a:t>
            </a:r>
            <a:r>
              <a:rPr lang="en-US" altLang="zh-TW" sz="1400" b="1" dirty="0" smtClean="0">
                <a:solidFill>
                  <a:srgbClr val="000000"/>
                </a:solidFill>
                <a:latin typeface="Courier New" panose="02070309020205020404" pitchFamily="49" charset="0"/>
              </a:rPr>
              <a:t>{</a:t>
            </a:r>
            <a:endParaRPr lang="zh-TW" altLang="en-US" sz="1400" dirty="0">
              <a:latin typeface="Courier New" panose="02070309020205020404" pitchFamily="49" charset="0"/>
            </a:endParaRPr>
          </a:p>
          <a:p>
            <a:r>
              <a:rPr lang="en-US" altLang="zh-TW" sz="1400" dirty="0" smtClean="0">
                <a:solidFill>
                  <a:srgbClr val="000000"/>
                </a:solidFill>
                <a:latin typeface="Courier New" panose="02070309020205020404" pitchFamily="49" charset="0"/>
              </a:rPr>
              <a:t>   }</a:t>
            </a:r>
            <a:endParaRPr lang="en-US" altLang="zh-TW" sz="1400" dirty="0">
              <a:solidFill>
                <a:srgbClr val="000000"/>
              </a:solidFill>
              <a:latin typeface="Courier New" panose="02070309020205020404" pitchFamily="49" charset="0"/>
            </a:endParaRPr>
          </a:p>
          <a:p>
            <a:r>
              <a:rPr lang="en-US" altLang="zh-TW" sz="1400" dirty="0">
                <a:solidFill>
                  <a:srgbClr val="000000"/>
                </a:solidFill>
                <a:latin typeface="Courier New" panose="02070309020205020404" pitchFamily="49" charset="0"/>
              </a:rPr>
              <a:t>}</a:t>
            </a:r>
            <a:endParaRPr lang="zh-TW" altLang="en-US" sz="2000" dirty="0"/>
          </a:p>
        </p:txBody>
      </p:sp>
      <p:sp>
        <p:nvSpPr>
          <p:cNvPr id="7" name="矩形 6"/>
          <p:cNvSpPr/>
          <p:nvPr/>
        </p:nvSpPr>
        <p:spPr>
          <a:xfrm>
            <a:off x="702128" y="2368263"/>
            <a:ext cx="6047015" cy="1384995"/>
          </a:xfrm>
          <a:prstGeom prst="rect">
            <a:avLst/>
          </a:prstGeom>
          <a:ln>
            <a:solidFill>
              <a:schemeClr val="bg1">
                <a:lumMod val="50000"/>
              </a:schemeClr>
            </a:solidFill>
          </a:ln>
        </p:spPr>
        <p:txBody>
          <a:bodyPr wrap="square">
            <a:spAutoFit/>
          </a:bodyPr>
          <a:lstStyle/>
          <a:p>
            <a:r>
              <a:rPr lang="en-US" altLang="zh-TW" sz="1400" b="1" dirty="0">
                <a:solidFill>
                  <a:srgbClr val="7F0055"/>
                </a:solidFill>
                <a:latin typeface="Courier New" panose="02070309020205020404" pitchFamily="49" charset="0"/>
              </a:rPr>
              <a:t>public</a:t>
            </a:r>
            <a:r>
              <a:rPr lang="en-US" altLang="zh-TW" sz="1400" b="1" dirty="0">
                <a:solidFill>
                  <a:srgbClr val="000000"/>
                </a:solidFill>
                <a:latin typeface="Courier New" panose="02070309020205020404" pitchFamily="49" charset="0"/>
              </a:rPr>
              <a:t> </a:t>
            </a:r>
            <a:r>
              <a:rPr lang="en-US" altLang="zh-TW" sz="1400" b="1" dirty="0">
                <a:solidFill>
                  <a:srgbClr val="7F0055"/>
                </a:solidFill>
                <a:latin typeface="Courier New" panose="02070309020205020404" pitchFamily="49" charset="0"/>
              </a:rPr>
              <a:t>class</a:t>
            </a:r>
            <a:r>
              <a:rPr lang="en-US" altLang="zh-TW" sz="1400" b="1" dirty="0">
                <a:solidFill>
                  <a:srgbClr val="000000"/>
                </a:solidFill>
                <a:latin typeface="Courier New" panose="02070309020205020404" pitchFamily="49" charset="0"/>
              </a:rPr>
              <a:t> </a:t>
            </a:r>
            <a:r>
              <a:rPr lang="en-US" altLang="zh-TW" sz="1400" b="1" dirty="0" err="1">
                <a:solidFill>
                  <a:srgbClr val="000000"/>
                </a:solidFill>
                <a:latin typeface="Courier New" panose="02070309020205020404" pitchFamily="49" charset="0"/>
              </a:rPr>
              <a:t>FlyFish</a:t>
            </a:r>
            <a:r>
              <a:rPr lang="en-US" altLang="zh-TW" sz="1400" b="1" dirty="0">
                <a:solidFill>
                  <a:srgbClr val="000000"/>
                </a:solidFill>
                <a:latin typeface="Courier New" panose="02070309020205020404" pitchFamily="49" charset="0"/>
              </a:rPr>
              <a:t> </a:t>
            </a:r>
            <a:r>
              <a:rPr lang="en-US" altLang="zh-TW" sz="1400" b="1" dirty="0">
                <a:solidFill>
                  <a:srgbClr val="7F0055"/>
                </a:solidFill>
                <a:latin typeface="Courier New" panose="02070309020205020404" pitchFamily="49" charset="0"/>
              </a:rPr>
              <a:t>extends</a:t>
            </a:r>
            <a:r>
              <a:rPr lang="en-US" altLang="zh-TW" sz="1400" b="1" dirty="0">
                <a:solidFill>
                  <a:srgbClr val="000000"/>
                </a:solidFill>
                <a:latin typeface="Courier New" panose="02070309020205020404" pitchFamily="49" charset="0"/>
              </a:rPr>
              <a:t> Fish </a:t>
            </a:r>
            <a:r>
              <a:rPr lang="en-US" altLang="zh-TW" sz="1400" b="1" dirty="0">
                <a:solidFill>
                  <a:srgbClr val="7F0055"/>
                </a:solidFill>
                <a:latin typeface="Courier New" panose="02070309020205020404" pitchFamily="49" charset="0"/>
              </a:rPr>
              <a:t>implements</a:t>
            </a:r>
            <a:r>
              <a:rPr lang="en-US" altLang="zh-TW" sz="1400" b="1" dirty="0">
                <a:solidFill>
                  <a:srgbClr val="000000"/>
                </a:solidFill>
                <a:latin typeface="Courier New" panose="02070309020205020404" pitchFamily="49" charset="0"/>
              </a:rPr>
              <a:t> </a:t>
            </a:r>
            <a:r>
              <a:rPr lang="en-US" altLang="zh-TW" sz="1400" b="1" dirty="0" err="1" smtClean="0">
                <a:solidFill>
                  <a:srgbClr val="000000"/>
                </a:solidFill>
                <a:latin typeface="Courier New" panose="02070309020205020404" pitchFamily="49" charset="0"/>
              </a:rPr>
              <a:t>IFlyable</a:t>
            </a:r>
            <a:r>
              <a:rPr lang="en-US" altLang="zh-TW" sz="1400" b="1" dirty="0" smtClean="0">
                <a:solidFill>
                  <a:srgbClr val="000000"/>
                </a:solidFill>
                <a:latin typeface="Courier New" panose="02070309020205020404" pitchFamily="49" charset="0"/>
              </a:rPr>
              <a:t>{</a:t>
            </a:r>
            <a:endParaRPr lang="en-US" altLang="zh-TW" sz="1400" b="1" dirty="0">
              <a:solidFill>
                <a:srgbClr val="000000"/>
              </a:solidFill>
              <a:latin typeface="Courier New" panose="02070309020205020404" pitchFamily="49" charset="0"/>
            </a:endParaRPr>
          </a:p>
          <a:p>
            <a:endParaRPr lang="zh-TW" altLang="en-US" sz="1400" dirty="0">
              <a:latin typeface="Courier New" panose="02070309020205020404" pitchFamily="49" charset="0"/>
            </a:endParaRPr>
          </a:p>
          <a:p>
            <a:r>
              <a:rPr lang="en-US" altLang="zh-TW" sz="1400" b="1" dirty="0" smtClean="0">
                <a:solidFill>
                  <a:srgbClr val="7F0055"/>
                </a:solidFill>
                <a:latin typeface="Courier New" panose="02070309020205020404" pitchFamily="49" charset="0"/>
              </a:rPr>
              <a:t>   public</a:t>
            </a:r>
            <a:r>
              <a:rPr lang="en-US" altLang="zh-TW" sz="1400" b="1" dirty="0" smtClean="0">
                <a:solidFill>
                  <a:srgbClr val="000000"/>
                </a:solidFill>
                <a:latin typeface="Courier New" panose="02070309020205020404" pitchFamily="49" charset="0"/>
              </a:rPr>
              <a:t> </a:t>
            </a:r>
            <a:r>
              <a:rPr lang="en-US" altLang="zh-TW" sz="1400" b="1" dirty="0">
                <a:solidFill>
                  <a:srgbClr val="7F0055"/>
                </a:solidFill>
                <a:latin typeface="Courier New" panose="02070309020205020404" pitchFamily="49" charset="0"/>
              </a:rPr>
              <a:t>void</a:t>
            </a:r>
            <a:r>
              <a:rPr lang="en-US" altLang="zh-TW" sz="1400" b="1" dirty="0">
                <a:solidFill>
                  <a:srgbClr val="000000"/>
                </a:solidFill>
                <a:latin typeface="Courier New" panose="02070309020205020404" pitchFamily="49" charset="0"/>
              </a:rPr>
              <a:t> fly() {</a:t>
            </a:r>
          </a:p>
          <a:p>
            <a:endParaRPr lang="zh-TW" altLang="en-US" sz="1400" dirty="0">
              <a:latin typeface="Courier New" panose="02070309020205020404" pitchFamily="49" charset="0"/>
            </a:endParaRPr>
          </a:p>
          <a:p>
            <a:r>
              <a:rPr lang="en-US" altLang="zh-TW" sz="1400" dirty="0" smtClean="0">
                <a:solidFill>
                  <a:srgbClr val="000000"/>
                </a:solidFill>
                <a:latin typeface="Courier New" panose="02070309020205020404" pitchFamily="49" charset="0"/>
              </a:rPr>
              <a:t>   }</a:t>
            </a:r>
            <a:endParaRPr lang="zh-TW" altLang="en-US" sz="1400" dirty="0">
              <a:latin typeface="Courier New" panose="02070309020205020404" pitchFamily="49" charset="0"/>
            </a:endParaRPr>
          </a:p>
          <a:p>
            <a:r>
              <a:rPr lang="en-US" altLang="zh-TW" sz="1400" dirty="0">
                <a:solidFill>
                  <a:srgbClr val="000000"/>
                </a:solidFill>
                <a:latin typeface="Courier New" panose="02070309020205020404" pitchFamily="49" charset="0"/>
              </a:rPr>
              <a:t>}</a:t>
            </a:r>
            <a:endParaRPr lang="zh-TW" altLang="en-US" sz="2000" dirty="0"/>
          </a:p>
        </p:txBody>
      </p:sp>
      <p:sp>
        <p:nvSpPr>
          <p:cNvPr id="8" name="文字方塊 7"/>
          <p:cNvSpPr txBox="1"/>
          <p:nvPr/>
        </p:nvSpPr>
        <p:spPr>
          <a:xfrm>
            <a:off x="6838115" y="5549402"/>
            <a:ext cx="3218398" cy="738664"/>
          </a:xfrm>
          <a:prstGeom prst="rect">
            <a:avLst/>
          </a:prstGeom>
          <a:noFill/>
        </p:spPr>
        <p:txBody>
          <a:bodyPr wrap="square" rtlCol="0">
            <a:spAutoFit/>
          </a:bodyPr>
          <a:lstStyle/>
          <a:p>
            <a:r>
              <a:rPr lang="zh-TW" altLang="en-US" sz="1400" dirty="0" smtClean="0">
                <a:solidFill>
                  <a:srgbClr val="3F7F5F"/>
                </a:solidFill>
                <a:latin typeface="Courier New" panose="02070309020205020404" pitchFamily="49" charset="0"/>
              </a:rPr>
              <a:t>介面一如父類別一樣</a:t>
            </a:r>
            <a:r>
              <a:rPr lang="en-US" altLang="zh-TW" sz="1400" dirty="0" smtClean="0">
                <a:solidFill>
                  <a:srgbClr val="3F7F5F"/>
                </a:solidFill>
                <a:latin typeface="Courier New" panose="02070309020205020404" pitchFamily="49" charset="0"/>
              </a:rPr>
              <a:t>, </a:t>
            </a:r>
            <a:r>
              <a:rPr lang="zh-TW" altLang="en-US" sz="1400" dirty="0" smtClean="0">
                <a:solidFill>
                  <a:srgbClr val="3F7F5F"/>
                </a:solidFill>
                <a:latin typeface="Courier New" panose="02070309020205020404" pitchFamily="49" charset="0"/>
              </a:rPr>
              <a:t>宣告類型為父類時</a:t>
            </a:r>
            <a:r>
              <a:rPr lang="en-US" altLang="zh-TW" sz="1400" dirty="0" smtClean="0">
                <a:solidFill>
                  <a:srgbClr val="3F7F5F"/>
                </a:solidFill>
                <a:latin typeface="Courier New" panose="02070309020205020404" pitchFamily="49" charset="0"/>
              </a:rPr>
              <a:t>, </a:t>
            </a:r>
            <a:r>
              <a:rPr lang="zh-TW" altLang="en-US" sz="1400" dirty="0" smtClean="0">
                <a:solidFill>
                  <a:srgbClr val="3F7F5F"/>
                </a:solidFill>
                <a:latin typeface="Courier New" panose="02070309020205020404" pitchFamily="49" charset="0"/>
              </a:rPr>
              <a:t>在給值的時候可以接收子類別實體</a:t>
            </a:r>
            <a:endParaRPr lang="zh-TW" altLang="en-US" sz="1400" dirty="0">
              <a:solidFill>
                <a:srgbClr val="3F7F5F"/>
              </a:solidFill>
              <a:latin typeface="Courier New" panose="02070309020205020404" pitchFamily="49" charset="0"/>
            </a:endParaRPr>
          </a:p>
        </p:txBody>
      </p:sp>
    </p:spTree>
    <p:extLst>
      <p:ext uri="{BB962C8B-B14F-4D97-AF65-F5344CB8AC3E}">
        <p14:creationId xmlns:p14="http://schemas.microsoft.com/office/powerpoint/2010/main" val="2259459272"/>
      </p:ext>
    </p:extLst>
  </p:cSld>
  <p:clrMapOvr>
    <a:masterClrMapping/>
  </p:clrMapOvr>
  <p:transition spd="med">
    <p:zoom dir="in"/>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p:cNvPicPr>
            <a:picLocks noChangeAspect="1"/>
          </p:cNvPicPr>
          <p:nvPr/>
        </p:nvPicPr>
        <p:blipFill>
          <a:blip r:embed="rId2"/>
          <a:stretch>
            <a:fillRect/>
          </a:stretch>
        </p:blipFill>
        <p:spPr>
          <a:xfrm>
            <a:off x="0" y="292376"/>
            <a:ext cx="9906000" cy="5013219"/>
          </a:xfrm>
          <a:prstGeom prst="rect">
            <a:avLst/>
          </a:prstGeom>
        </p:spPr>
      </p:pic>
      <p:sp>
        <p:nvSpPr>
          <p:cNvPr id="4" name="矩形 3"/>
          <p:cNvSpPr/>
          <p:nvPr/>
        </p:nvSpPr>
        <p:spPr>
          <a:xfrm>
            <a:off x="1058914" y="5305595"/>
            <a:ext cx="8683799" cy="830997"/>
          </a:xfrm>
          <a:prstGeom prst="rect">
            <a:avLst/>
          </a:prstGeom>
        </p:spPr>
        <p:txBody>
          <a:bodyPr wrap="square">
            <a:spAutoFit/>
          </a:bodyPr>
          <a:lstStyle/>
          <a:p>
            <a:pPr>
              <a:lnSpc>
                <a:spcPct val="150000"/>
              </a:lnSpc>
            </a:pPr>
            <a:r>
              <a:rPr lang="en-US" altLang="zh-TW" sz="3200" dirty="0" smtClean="0">
                <a:solidFill>
                  <a:srgbClr val="000000"/>
                </a:solidFill>
                <a:latin typeface="Calibri" panose="020F0502020204030204" pitchFamily="34" charset="0"/>
                <a:cs typeface="Calibri" panose="020F0502020204030204" pitchFamily="34" charset="0"/>
              </a:rPr>
              <a:t>Encapsulation  </a:t>
            </a:r>
            <a:r>
              <a:rPr lang="en-US" altLang="zh-TW" sz="3200" dirty="0" smtClean="0">
                <a:solidFill>
                  <a:srgbClr val="0070C0"/>
                </a:solidFill>
                <a:latin typeface="Calibri" panose="020F0502020204030204" pitchFamily="34" charset="0"/>
                <a:cs typeface="Calibri" panose="020F0502020204030204" pitchFamily="34" charset="0"/>
              </a:rPr>
              <a:t>=&gt;</a:t>
            </a:r>
            <a:r>
              <a:rPr lang="en-US" altLang="zh-TW" sz="3200" dirty="0" smtClean="0">
                <a:solidFill>
                  <a:srgbClr val="000000"/>
                </a:solidFill>
                <a:latin typeface="Calibri" panose="020F0502020204030204" pitchFamily="34" charset="0"/>
                <a:cs typeface="Calibri" panose="020F0502020204030204" pitchFamily="34" charset="0"/>
              </a:rPr>
              <a:t>  Inheritance  </a:t>
            </a:r>
            <a:r>
              <a:rPr lang="en-US" altLang="zh-TW" sz="3200" dirty="0" smtClean="0">
                <a:solidFill>
                  <a:srgbClr val="0070C0"/>
                </a:solidFill>
                <a:latin typeface="Calibri" panose="020F0502020204030204" pitchFamily="34" charset="0"/>
                <a:cs typeface="Calibri" panose="020F0502020204030204" pitchFamily="34" charset="0"/>
              </a:rPr>
              <a:t>=&gt;</a:t>
            </a:r>
            <a:r>
              <a:rPr lang="en-US" altLang="zh-TW" sz="3200" dirty="0" smtClean="0">
                <a:solidFill>
                  <a:srgbClr val="000000"/>
                </a:solidFill>
                <a:latin typeface="Calibri" panose="020F0502020204030204" pitchFamily="34" charset="0"/>
                <a:cs typeface="Calibri" panose="020F0502020204030204" pitchFamily="34" charset="0"/>
              </a:rPr>
              <a:t>  </a:t>
            </a:r>
            <a:r>
              <a:rPr lang="en-US" altLang="zh-TW" sz="3200" dirty="0" smtClean="0">
                <a:latin typeface="Calibri" panose="020F0502020204030204" pitchFamily="34" charset="0"/>
                <a:cs typeface="Calibri" panose="020F0502020204030204" pitchFamily="34" charset="0"/>
              </a:rPr>
              <a:t>Polymorphism</a:t>
            </a:r>
            <a:endParaRPr lang="en-US" altLang="zh-TW" sz="3200" dirty="0">
              <a:solidFill>
                <a:srgbClr val="000000"/>
              </a:solidFill>
              <a:latin typeface="Calibri" panose="020F0502020204030204" pitchFamily="34" charset="0"/>
              <a:cs typeface="Calibri" panose="020F0502020204030204" pitchFamily="34" charset="0"/>
            </a:endParaRPr>
          </a:p>
        </p:txBody>
      </p:sp>
      <p:sp>
        <p:nvSpPr>
          <p:cNvPr id="6" name="文字方塊 5"/>
          <p:cNvSpPr txBox="1"/>
          <p:nvPr/>
        </p:nvSpPr>
        <p:spPr>
          <a:xfrm>
            <a:off x="7195458" y="2612572"/>
            <a:ext cx="609600" cy="2308324"/>
          </a:xfrm>
          <a:prstGeom prst="rect">
            <a:avLst/>
          </a:prstGeom>
          <a:noFill/>
        </p:spPr>
        <p:txBody>
          <a:bodyPr wrap="square" rtlCol="0">
            <a:spAutoFit/>
          </a:bodyPr>
          <a:lstStyle/>
          <a:p>
            <a:r>
              <a:rPr lang="en-US" altLang="zh-TW" sz="3600" dirty="0" smtClean="0">
                <a:solidFill>
                  <a:schemeClr val="bg2">
                    <a:lumMod val="50000"/>
                  </a:schemeClr>
                </a:solidFill>
                <a:latin typeface="Franklin Gothic Heavy" panose="020B0903020102020204" pitchFamily="34" charset="0"/>
              </a:rPr>
              <a:t>J</a:t>
            </a:r>
          </a:p>
          <a:p>
            <a:r>
              <a:rPr lang="en-US" altLang="zh-TW" sz="3600" dirty="0" smtClean="0">
                <a:solidFill>
                  <a:schemeClr val="bg2">
                    <a:lumMod val="50000"/>
                  </a:schemeClr>
                </a:solidFill>
                <a:latin typeface="Franklin Gothic Heavy" panose="020B0903020102020204" pitchFamily="34" charset="0"/>
              </a:rPr>
              <a:t>A</a:t>
            </a:r>
          </a:p>
          <a:p>
            <a:r>
              <a:rPr lang="en-US" altLang="zh-TW" sz="3600" dirty="0" smtClean="0">
                <a:solidFill>
                  <a:schemeClr val="bg2">
                    <a:lumMod val="50000"/>
                  </a:schemeClr>
                </a:solidFill>
                <a:latin typeface="Franklin Gothic Heavy" panose="020B0903020102020204" pitchFamily="34" charset="0"/>
              </a:rPr>
              <a:t>V</a:t>
            </a:r>
          </a:p>
          <a:p>
            <a:r>
              <a:rPr lang="en-US" altLang="zh-TW" sz="3600" dirty="0">
                <a:solidFill>
                  <a:schemeClr val="bg2">
                    <a:lumMod val="50000"/>
                  </a:schemeClr>
                </a:solidFill>
                <a:latin typeface="Franklin Gothic Heavy" panose="020B0903020102020204" pitchFamily="34" charset="0"/>
              </a:rPr>
              <a:t>A</a:t>
            </a:r>
            <a:endParaRPr lang="zh-TW" altLang="en-US" sz="3600" dirty="0">
              <a:solidFill>
                <a:schemeClr val="bg2">
                  <a:lumMod val="50000"/>
                </a:schemeClr>
              </a:solidFill>
              <a:latin typeface="Franklin Gothic Heavy" panose="020B0903020102020204" pitchFamily="34" charset="0"/>
            </a:endParaRPr>
          </a:p>
        </p:txBody>
      </p:sp>
      <p:cxnSp>
        <p:nvCxnSpPr>
          <p:cNvPr id="8" name="直線接點 7"/>
          <p:cNvCxnSpPr/>
          <p:nvPr/>
        </p:nvCxnSpPr>
        <p:spPr bwMode="auto">
          <a:xfrm flipV="1">
            <a:off x="1187549" y="6019800"/>
            <a:ext cx="8065308" cy="4984"/>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3111844999"/>
      </p:ext>
    </p:extLst>
  </p:cSld>
  <p:clrMapOvr>
    <a:masterClrMapping/>
  </p:clrMapOvr>
  <p:transition spd="med">
    <p:zoom dir="in"/>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823388" y="241543"/>
            <a:ext cx="8168212" cy="646331"/>
          </a:xfrm>
          <a:prstGeom prst="rect">
            <a:avLst/>
          </a:prstGeom>
          <a:noFill/>
        </p:spPr>
        <p:txBody>
          <a:bodyPr wrap="square" rtlCol="0">
            <a:spAutoFit/>
          </a:bodyPr>
          <a:lstStyle/>
          <a:p>
            <a:r>
              <a:rPr lang="en-US" altLang="zh-TW" sz="3600" dirty="0">
                <a:solidFill>
                  <a:srgbClr val="000000"/>
                </a:solidFill>
                <a:latin typeface="Calibri" panose="020F0502020204030204" pitchFamily="34" charset="0"/>
                <a:cs typeface="Calibri" panose="020F0502020204030204" pitchFamily="34" charset="0"/>
              </a:rPr>
              <a:t>Encapsulation</a:t>
            </a:r>
            <a:endParaRPr lang="zh-TW" altLang="en-US" sz="3600" dirty="0">
              <a:latin typeface="Calibri" panose="020F0502020204030204" pitchFamily="34" charset="0"/>
              <a:cs typeface="Calibri" panose="020F0502020204030204" pitchFamily="34" charset="0"/>
            </a:endParaRPr>
          </a:p>
        </p:txBody>
      </p:sp>
      <p:sp>
        <p:nvSpPr>
          <p:cNvPr id="3" name="矩形 2"/>
          <p:cNvSpPr/>
          <p:nvPr/>
        </p:nvSpPr>
        <p:spPr>
          <a:xfrm>
            <a:off x="823387" y="1260068"/>
            <a:ext cx="8793053" cy="3970318"/>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TW" dirty="0" smtClean="0">
                <a:solidFill>
                  <a:srgbClr val="000000"/>
                </a:solidFill>
                <a:latin typeface="Calibri" panose="020F0502020204030204" pitchFamily="34" charset="0"/>
                <a:cs typeface="Calibri" panose="020F0502020204030204" pitchFamily="34" charset="0"/>
              </a:rPr>
              <a:t>The goal to encapsulation </a:t>
            </a:r>
            <a:r>
              <a:rPr lang="en-US" altLang="zh-TW" dirty="0">
                <a:solidFill>
                  <a:srgbClr val="000000"/>
                </a:solidFill>
                <a:latin typeface="Calibri" panose="020F0502020204030204" pitchFamily="34" charset="0"/>
                <a:cs typeface="Calibri" panose="020F0502020204030204" pitchFamily="34" charset="0"/>
              </a:rPr>
              <a:t>is </a:t>
            </a:r>
            <a:r>
              <a:rPr lang="en-US" altLang="zh-TW" dirty="0" smtClean="0">
                <a:solidFill>
                  <a:srgbClr val="000000"/>
                </a:solidFill>
                <a:latin typeface="Calibri" panose="020F0502020204030204" pitchFamily="34" charset="0"/>
                <a:cs typeface="Calibri" panose="020F0502020204030204" pitchFamily="34" charset="0"/>
              </a:rPr>
              <a:t>modularize your code and make relationship between each module to the lowest. In this way, we can avoid “a small change affects everything”.</a:t>
            </a:r>
          </a:p>
          <a:p>
            <a:pPr marL="342900" indent="-342900">
              <a:lnSpc>
                <a:spcPct val="150000"/>
              </a:lnSpc>
              <a:buFont typeface="Arial" panose="020B0604020202020204" pitchFamily="34" charset="0"/>
              <a:buChar char="•"/>
            </a:pPr>
            <a:r>
              <a:rPr lang="en-US" altLang="zh-TW" dirty="0" smtClean="0">
                <a:solidFill>
                  <a:srgbClr val="000000"/>
                </a:solidFill>
                <a:latin typeface="Calibri" panose="020F0502020204030204" pitchFamily="34" charset="0"/>
                <a:cs typeface="Calibri" panose="020F0502020204030204" pitchFamily="34" charset="0"/>
              </a:rPr>
              <a:t>Hope to lower the complex of code and easy developing and maintains.</a:t>
            </a:r>
          </a:p>
          <a:p>
            <a:pPr marL="342900" indent="-342900">
              <a:lnSpc>
                <a:spcPct val="150000"/>
              </a:lnSpc>
              <a:buFont typeface="Arial" panose="020B0604020202020204" pitchFamily="34" charset="0"/>
              <a:buChar char="•"/>
            </a:pPr>
            <a:r>
              <a:rPr lang="en-US" altLang="zh-TW" dirty="0" smtClean="0">
                <a:solidFill>
                  <a:srgbClr val="000000"/>
                </a:solidFill>
                <a:latin typeface="Calibri" panose="020F0502020204030204" pitchFamily="34" charset="0"/>
                <a:cs typeface="Calibri" panose="020F0502020204030204" pitchFamily="34" charset="0"/>
              </a:rPr>
              <a:t>To do this, Java provide package, class and visibility setting(modifier).</a:t>
            </a:r>
            <a:endParaRPr lang="en-US" altLang="zh-TW"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04863730"/>
      </p:ext>
    </p:extLst>
  </p:cSld>
  <p:clrMapOvr>
    <a:masterClrMapping/>
  </p:clrMapOvr>
  <p:transition spd="med">
    <p:zoom dir="in"/>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823388" y="241543"/>
            <a:ext cx="8168212" cy="646331"/>
          </a:xfrm>
          <a:prstGeom prst="rect">
            <a:avLst/>
          </a:prstGeom>
          <a:noFill/>
        </p:spPr>
        <p:txBody>
          <a:bodyPr wrap="square" rtlCol="0">
            <a:spAutoFit/>
          </a:bodyPr>
          <a:lstStyle/>
          <a:p>
            <a:r>
              <a:rPr lang="en-US" altLang="zh-TW" sz="3600" dirty="0">
                <a:latin typeface="Calibri" panose="020F0502020204030204" pitchFamily="34" charset="0"/>
                <a:cs typeface="Calibri" panose="020F0502020204030204" pitchFamily="34" charset="0"/>
              </a:rPr>
              <a:t>Inheritance</a:t>
            </a:r>
            <a:endParaRPr lang="zh-TW" altLang="en-US" sz="3600" dirty="0">
              <a:latin typeface="Calibri" panose="020F0502020204030204" pitchFamily="34" charset="0"/>
              <a:cs typeface="Calibri" panose="020F0502020204030204" pitchFamily="34" charset="0"/>
            </a:endParaRPr>
          </a:p>
        </p:txBody>
      </p:sp>
      <p:sp>
        <p:nvSpPr>
          <p:cNvPr id="3" name="矩形 2"/>
          <p:cNvSpPr/>
          <p:nvPr/>
        </p:nvSpPr>
        <p:spPr>
          <a:xfrm>
            <a:off x="823387" y="1260068"/>
            <a:ext cx="8793053" cy="3970318"/>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TW" dirty="0">
                <a:solidFill>
                  <a:srgbClr val="000000"/>
                </a:solidFill>
                <a:latin typeface="Calibri" panose="020F0502020204030204" pitchFamily="34" charset="0"/>
                <a:cs typeface="Calibri" panose="020F0502020204030204" pitchFamily="34" charset="0"/>
              </a:rPr>
              <a:t>Inheritance allows a class to use the properties and methods of another class. The </a:t>
            </a:r>
            <a:r>
              <a:rPr lang="en-US" altLang="zh-TW" dirty="0" smtClean="0">
                <a:solidFill>
                  <a:srgbClr val="000000"/>
                </a:solidFill>
                <a:latin typeface="Calibri" panose="020F0502020204030204" pitchFamily="34" charset="0"/>
                <a:cs typeface="Calibri" panose="020F0502020204030204" pitchFamily="34" charset="0"/>
              </a:rPr>
              <a:t>subclass </a:t>
            </a:r>
            <a:r>
              <a:rPr lang="en-US" altLang="zh-TW" dirty="0">
                <a:solidFill>
                  <a:srgbClr val="000000"/>
                </a:solidFill>
                <a:latin typeface="Calibri" panose="020F0502020204030204" pitchFamily="34" charset="0"/>
                <a:cs typeface="Calibri" panose="020F0502020204030204" pitchFamily="34" charset="0"/>
              </a:rPr>
              <a:t>can add its own additional variables and </a:t>
            </a:r>
            <a:r>
              <a:rPr lang="en-US" altLang="zh-TW" dirty="0" smtClean="0">
                <a:solidFill>
                  <a:srgbClr val="000000"/>
                </a:solidFill>
                <a:latin typeface="Calibri" panose="020F0502020204030204" pitchFamily="34" charset="0"/>
                <a:cs typeface="Calibri" panose="020F0502020204030204" pitchFamily="34" charset="0"/>
              </a:rPr>
              <a:t>methods or modify inherited variables and methods.</a:t>
            </a:r>
          </a:p>
          <a:p>
            <a:pPr marL="342900" indent="-342900">
              <a:lnSpc>
                <a:spcPct val="150000"/>
              </a:lnSpc>
              <a:buFont typeface="Arial" panose="020B0604020202020204" pitchFamily="34" charset="0"/>
              <a:buChar char="•"/>
            </a:pPr>
            <a:r>
              <a:rPr lang="en-US" altLang="zh-TW" dirty="0" smtClean="0">
                <a:solidFill>
                  <a:srgbClr val="000000"/>
                </a:solidFill>
                <a:latin typeface="Calibri" panose="020F0502020204030204" pitchFamily="34" charset="0"/>
                <a:cs typeface="Calibri" panose="020F0502020204030204" pitchFamily="34" charset="0"/>
              </a:rPr>
              <a:t>The </a:t>
            </a:r>
            <a:r>
              <a:rPr lang="en-US" altLang="zh-TW" dirty="0">
                <a:solidFill>
                  <a:srgbClr val="000000"/>
                </a:solidFill>
                <a:latin typeface="Calibri" panose="020F0502020204030204" pitchFamily="34" charset="0"/>
                <a:cs typeface="Calibri" panose="020F0502020204030204" pitchFamily="34" charset="0"/>
              </a:rPr>
              <a:t>superclass and subclass have “is-a” relationship between them</a:t>
            </a:r>
            <a:r>
              <a:rPr lang="en-US" altLang="zh-TW" dirty="0" smtClean="0">
                <a:solidFill>
                  <a:srgbClr val="000000"/>
                </a:solidFill>
                <a:latin typeface="Calibri" panose="020F0502020204030204" pitchFamily="34" charset="0"/>
                <a:cs typeface="Calibri" panose="020F0502020204030204" pitchFamily="34" charset="0"/>
              </a:rPr>
              <a:t>.</a:t>
            </a:r>
          </a:p>
          <a:p>
            <a:pPr marL="342900" indent="-342900">
              <a:lnSpc>
                <a:spcPct val="150000"/>
              </a:lnSpc>
              <a:buFont typeface="Arial" panose="020B0604020202020204" pitchFamily="34" charset="0"/>
              <a:buChar char="•"/>
            </a:pPr>
            <a:r>
              <a:rPr lang="en-US" altLang="zh-TW" dirty="0" smtClean="0">
                <a:solidFill>
                  <a:srgbClr val="000000"/>
                </a:solidFill>
                <a:latin typeface="Calibri" panose="020F0502020204030204" pitchFamily="34" charset="0"/>
                <a:cs typeface="Calibri" panose="020F0502020204030204" pitchFamily="34" charset="0"/>
              </a:rPr>
              <a:t>Make</a:t>
            </a:r>
            <a:r>
              <a:rPr lang="en-US" altLang="zh-TW" dirty="0">
                <a:solidFill>
                  <a:srgbClr val="000000"/>
                </a:solidFill>
                <a:latin typeface="Calibri" panose="020F0502020204030204" pitchFamily="34" charset="0"/>
                <a:cs typeface="Calibri" panose="020F0502020204030204" pitchFamily="34" charset="0"/>
              </a:rPr>
              <a:t> </a:t>
            </a:r>
            <a:r>
              <a:rPr lang="en-US" altLang="zh-TW" dirty="0" smtClean="0">
                <a:solidFill>
                  <a:srgbClr val="000000"/>
                </a:solidFill>
                <a:latin typeface="Calibri" panose="020F0502020204030204" pitchFamily="34" charset="0"/>
                <a:cs typeface="Calibri" panose="020F0502020204030204" pitchFamily="34" charset="0"/>
              </a:rPr>
              <a:t>modifier as private in </a:t>
            </a:r>
            <a:r>
              <a:rPr lang="en-US" altLang="zh-TW" dirty="0">
                <a:solidFill>
                  <a:srgbClr val="000000"/>
                </a:solidFill>
                <a:latin typeface="Calibri" panose="020F0502020204030204" pitchFamily="34" charset="0"/>
                <a:cs typeface="Calibri" panose="020F0502020204030204" pitchFamily="34" charset="0"/>
              </a:rPr>
              <a:t>variables or methods </a:t>
            </a:r>
            <a:r>
              <a:rPr lang="en-US" altLang="zh-TW" dirty="0" smtClean="0">
                <a:solidFill>
                  <a:srgbClr val="000000"/>
                </a:solidFill>
                <a:latin typeface="Calibri" panose="020F0502020204030204" pitchFamily="34" charset="0"/>
                <a:cs typeface="Calibri" panose="020F0502020204030204" pitchFamily="34" charset="0"/>
              </a:rPr>
              <a:t>, to avoid those to be inherited.</a:t>
            </a:r>
          </a:p>
          <a:p>
            <a:pPr marL="342900" indent="-342900">
              <a:lnSpc>
                <a:spcPct val="150000"/>
              </a:lnSpc>
              <a:buFont typeface="Arial" panose="020B0604020202020204" pitchFamily="34" charset="0"/>
              <a:buChar char="•"/>
            </a:pPr>
            <a:r>
              <a:rPr lang="en-US" altLang="zh-TW" dirty="0" smtClean="0">
                <a:solidFill>
                  <a:srgbClr val="000000"/>
                </a:solidFill>
                <a:latin typeface="Calibri" panose="020F0502020204030204" pitchFamily="34" charset="0"/>
                <a:cs typeface="Calibri" panose="020F0502020204030204" pitchFamily="34" charset="0"/>
              </a:rPr>
              <a:t>Make final in class declaration, this class can’t be extended.</a:t>
            </a:r>
            <a:endParaRPr lang="en-US" altLang="zh-TW"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60883093"/>
      </p:ext>
    </p:extLst>
  </p:cSld>
  <p:clrMapOvr>
    <a:masterClrMapping/>
  </p:clrMapOvr>
  <p:transition spd="med">
    <p:zoom dir="in"/>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823388" y="241543"/>
            <a:ext cx="8168212" cy="646331"/>
          </a:xfrm>
          <a:prstGeom prst="rect">
            <a:avLst/>
          </a:prstGeom>
          <a:noFill/>
        </p:spPr>
        <p:txBody>
          <a:bodyPr wrap="square" rtlCol="0">
            <a:spAutoFit/>
          </a:bodyPr>
          <a:lstStyle/>
          <a:p>
            <a:r>
              <a:rPr lang="en-US" altLang="zh-TW" sz="3600" dirty="0" smtClean="0">
                <a:latin typeface="Calibri" panose="020F0502020204030204" pitchFamily="34" charset="0"/>
                <a:cs typeface="Calibri" panose="020F0502020204030204" pitchFamily="34" charset="0"/>
              </a:rPr>
              <a:t>The way of reuse</a:t>
            </a:r>
            <a:endParaRPr lang="zh-TW" altLang="en-US" sz="3600" dirty="0">
              <a:latin typeface="Calibri" panose="020F0502020204030204" pitchFamily="34" charset="0"/>
              <a:cs typeface="Calibri" panose="020F0502020204030204" pitchFamily="34" charset="0"/>
            </a:endParaRPr>
          </a:p>
        </p:txBody>
      </p:sp>
      <p:sp>
        <p:nvSpPr>
          <p:cNvPr id="3" name="矩形 2"/>
          <p:cNvSpPr/>
          <p:nvPr/>
        </p:nvSpPr>
        <p:spPr>
          <a:xfrm>
            <a:off x="823387" y="1260068"/>
            <a:ext cx="8793053" cy="4524315"/>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TW" dirty="0" smtClean="0">
                <a:latin typeface="Calibri" panose="020F0502020204030204" pitchFamily="34" charset="0"/>
                <a:cs typeface="Calibri" panose="020F0502020204030204" pitchFamily="34" charset="0"/>
              </a:rPr>
              <a:t>To reuse the code</a:t>
            </a:r>
            <a:r>
              <a:rPr lang="en-US" altLang="zh-TW" dirty="0">
                <a:latin typeface="Calibri" panose="020F0502020204030204" pitchFamily="34" charset="0"/>
                <a:cs typeface="Calibri" panose="020F0502020204030204" pitchFamily="34" charset="0"/>
              </a:rPr>
              <a:t>, there are two design </a:t>
            </a:r>
            <a:r>
              <a:rPr lang="en-US" altLang="zh-TW" dirty="0" smtClean="0">
                <a:latin typeface="Calibri" panose="020F0502020204030204" pitchFamily="34" charset="0"/>
                <a:cs typeface="Calibri" panose="020F0502020204030204" pitchFamily="34" charset="0"/>
              </a:rPr>
              <a:t>technique: inheritance  and c</a:t>
            </a:r>
            <a:r>
              <a:rPr lang="en-US" altLang="zh-TW" dirty="0" smtClean="0">
                <a:solidFill>
                  <a:srgbClr val="000000"/>
                </a:solidFill>
                <a:latin typeface="Calibri" panose="020F0502020204030204" pitchFamily="34" charset="0"/>
                <a:cs typeface="Calibri" panose="020F0502020204030204" pitchFamily="34" charset="0"/>
              </a:rPr>
              <a:t>omposition</a:t>
            </a:r>
            <a:endParaRPr lang="en-US" altLang="zh-TW" dirty="0" smtClean="0">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US" altLang="zh-TW" dirty="0" smtClean="0">
                <a:latin typeface="Calibri" panose="020F0502020204030204" pitchFamily="34" charset="0"/>
                <a:cs typeface="Calibri" panose="020F0502020204030204" pitchFamily="34" charset="0"/>
              </a:rPr>
              <a:t>Inheritance is reuse code from superclass. When two class relation is more like “is-a”, you should use inheritance .</a:t>
            </a:r>
          </a:p>
          <a:p>
            <a:pPr marL="342900" indent="-342900">
              <a:lnSpc>
                <a:spcPct val="150000"/>
              </a:lnSpc>
              <a:buFont typeface="Arial" panose="020B0604020202020204" pitchFamily="34" charset="0"/>
              <a:buChar char="•"/>
            </a:pPr>
            <a:r>
              <a:rPr lang="en-US" altLang="zh-TW" dirty="0" smtClean="0">
                <a:latin typeface="Calibri" panose="020F0502020204030204" pitchFamily="34" charset="0"/>
                <a:cs typeface="Calibri" panose="020F0502020204030204" pitchFamily="34" charset="0"/>
              </a:rPr>
              <a:t>C</a:t>
            </a:r>
            <a:r>
              <a:rPr lang="en-US" altLang="zh-TW" dirty="0" smtClean="0">
                <a:solidFill>
                  <a:srgbClr val="000000"/>
                </a:solidFill>
                <a:latin typeface="Calibri" panose="020F0502020204030204" pitchFamily="34" charset="0"/>
                <a:cs typeface="Calibri" panose="020F0502020204030204" pitchFamily="34" charset="0"/>
              </a:rPr>
              <a:t>omposition</a:t>
            </a:r>
            <a:r>
              <a:rPr lang="en-US" altLang="zh-TW" dirty="0" smtClean="0">
                <a:latin typeface="Calibri" panose="020F0502020204030204" pitchFamily="34" charset="0"/>
                <a:cs typeface="Calibri" panose="020F0502020204030204" pitchFamily="34" charset="0"/>
              </a:rPr>
              <a:t> is reuse the code from instance </a:t>
            </a:r>
            <a:r>
              <a:rPr lang="en-US" altLang="zh-TW" dirty="0">
                <a:latin typeface="Calibri" panose="020F0502020204030204" pitchFamily="34" charset="0"/>
                <a:cs typeface="Calibri" panose="020F0502020204030204" pitchFamily="34" charset="0"/>
              </a:rPr>
              <a:t>variables that refers to other objects</a:t>
            </a:r>
            <a:r>
              <a:rPr lang="en-US" altLang="zh-TW" dirty="0" smtClean="0">
                <a:latin typeface="Calibri" panose="020F0502020204030204" pitchFamily="34" charset="0"/>
                <a:cs typeface="Calibri" panose="020F0502020204030204" pitchFamily="34" charset="0"/>
              </a:rPr>
              <a:t>. </a:t>
            </a:r>
            <a:r>
              <a:rPr lang="en-US" altLang="zh-TW" dirty="0">
                <a:latin typeface="Calibri" panose="020F0502020204030204" pitchFamily="34" charset="0"/>
                <a:cs typeface="Calibri" panose="020F0502020204030204" pitchFamily="34" charset="0"/>
              </a:rPr>
              <a:t>When two class relation is more like </a:t>
            </a:r>
            <a:r>
              <a:rPr lang="en-US" altLang="zh-TW" dirty="0" smtClean="0">
                <a:latin typeface="Calibri" panose="020F0502020204030204" pitchFamily="34" charset="0"/>
                <a:cs typeface="Calibri" panose="020F0502020204030204" pitchFamily="34" charset="0"/>
              </a:rPr>
              <a:t>“has-a</a:t>
            </a:r>
            <a:r>
              <a:rPr lang="en-US" altLang="zh-TW" dirty="0">
                <a:latin typeface="Calibri" panose="020F0502020204030204" pitchFamily="34" charset="0"/>
                <a:cs typeface="Calibri" panose="020F0502020204030204" pitchFamily="34" charset="0"/>
              </a:rPr>
              <a:t>”, you should use </a:t>
            </a:r>
            <a:r>
              <a:rPr lang="en-US" altLang="zh-TW" dirty="0" smtClean="0">
                <a:latin typeface="Calibri" panose="020F0502020204030204" pitchFamily="34" charset="0"/>
                <a:cs typeface="Calibri" panose="020F0502020204030204" pitchFamily="34" charset="0"/>
              </a:rPr>
              <a:t>c</a:t>
            </a:r>
            <a:r>
              <a:rPr lang="en-US" altLang="zh-TW" dirty="0" smtClean="0">
                <a:solidFill>
                  <a:srgbClr val="000000"/>
                </a:solidFill>
                <a:latin typeface="Calibri" panose="020F0502020204030204" pitchFamily="34" charset="0"/>
                <a:cs typeface="Calibri" panose="020F0502020204030204" pitchFamily="34" charset="0"/>
              </a:rPr>
              <a:t>omposition</a:t>
            </a:r>
            <a:r>
              <a:rPr lang="en-US" altLang="zh-TW" dirty="0" smtClean="0">
                <a:latin typeface="Calibri" panose="020F0502020204030204" pitchFamily="34" charset="0"/>
                <a:cs typeface="Calibri" panose="020F0502020204030204" pitchFamily="34" charset="0"/>
              </a:rPr>
              <a:t> .</a:t>
            </a:r>
            <a:endParaRPr lang="zh-TW" altLang="en-US" dirty="0">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endParaRPr lang="en-US" altLang="zh-TW"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07213490"/>
      </p:ext>
    </p:extLst>
  </p:cSld>
  <p:clrMapOvr>
    <a:masterClrMapping/>
  </p:clrMapOvr>
  <p:transition spd="med">
    <p:zoom dir="in"/>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823388" y="241543"/>
            <a:ext cx="8168212" cy="646331"/>
          </a:xfrm>
          <a:prstGeom prst="rect">
            <a:avLst/>
          </a:prstGeom>
          <a:noFill/>
        </p:spPr>
        <p:txBody>
          <a:bodyPr wrap="square" rtlCol="0">
            <a:spAutoFit/>
          </a:bodyPr>
          <a:lstStyle/>
          <a:p>
            <a:r>
              <a:rPr lang="en-US" altLang="zh-TW" sz="3600" dirty="0" smtClean="0">
                <a:solidFill>
                  <a:srgbClr val="000000"/>
                </a:solidFill>
                <a:latin typeface="Calibri" panose="020F0502020204030204" pitchFamily="34" charset="0"/>
                <a:cs typeface="Calibri" panose="020F0502020204030204" pitchFamily="34" charset="0"/>
              </a:rPr>
              <a:t>Composition example - 1</a:t>
            </a:r>
            <a:endParaRPr lang="en-US" altLang="zh-TW" sz="3600" dirty="0">
              <a:latin typeface="Calibri" panose="020F0502020204030204" pitchFamily="34" charset="0"/>
              <a:cs typeface="Calibri" panose="020F0502020204030204" pitchFamily="34" charset="0"/>
            </a:endParaRPr>
          </a:p>
        </p:txBody>
      </p:sp>
      <p:sp>
        <p:nvSpPr>
          <p:cNvPr id="3" name="矩形 2"/>
          <p:cNvSpPr/>
          <p:nvPr/>
        </p:nvSpPr>
        <p:spPr>
          <a:xfrm>
            <a:off x="823387" y="1260068"/>
            <a:ext cx="8793053" cy="646331"/>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TW" dirty="0" smtClean="0">
                <a:latin typeface="Calibri" panose="020F0502020204030204" pitchFamily="34" charset="0"/>
                <a:cs typeface="Calibri" panose="020F0502020204030204" pitchFamily="34" charset="0"/>
              </a:rPr>
              <a:t>A example for bad use case of </a:t>
            </a:r>
            <a:r>
              <a:rPr lang="en-US" altLang="zh-TW" dirty="0">
                <a:latin typeface="Calibri" panose="020F0502020204030204" pitchFamily="34" charset="0"/>
                <a:cs typeface="Calibri" panose="020F0502020204030204" pitchFamily="34" charset="0"/>
              </a:rPr>
              <a:t>inheritance</a:t>
            </a:r>
            <a:r>
              <a:rPr lang="en-US" altLang="zh-TW" dirty="0" smtClean="0">
                <a:latin typeface="Calibri" panose="020F0502020204030204" pitchFamily="34" charset="0"/>
                <a:cs typeface="Calibri" panose="020F0502020204030204" pitchFamily="34" charset="0"/>
              </a:rPr>
              <a:t> </a:t>
            </a:r>
            <a:endParaRPr lang="zh-TW" altLang="en-US" dirty="0">
              <a:latin typeface="Calibri" panose="020F0502020204030204" pitchFamily="34" charset="0"/>
              <a:cs typeface="Calibri" panose="020F0502020204030204" pitchFamily="34" charset="0"/>
            </a:endParaRPr>
          </a:p>
        </p:txBody>
      </p:sp>
      <p:sp>
        <p:nvSpPr>
          <p:cNvPr id="4" name="矩形 3"/>
          <p:cNvSpPr/>
          <p:nvPr/>
        </p:nvSpPr>
        <p:spPr bwMode="auto">
          <a:xfrm>
            <a:off x="1207063" y="3326498"/>
            <a:ext cx="2629911" cy="132326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cxnSp>
        <p:nvCxnSpPr>
          <p:cNvPr id="6" name="直線接點 5"/>
          <p:cNvCxnSpPr/>
          <p:nvPr/>
        </p:nvCxnSpPr>
        <p:spPr bwMode="auto">
          <a:xfrm flipV="1">
            <a:off x="1207063" y="3812020"/>
            <a:ext cx="2629911" cy="16184"/>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9" name="文字方塊 8"/>
          <p:cNvSpPr txBox="1"/>
          <p:nvPr/>
        </p:nvSpPr>
        <p:spPr>
          <a:xfrm>
            <a:off x="1207063" y="3338427"/>
            <a:ext cx="1124793" cy="400110"/>
          </a:xfrm>
          <a:prstGeom prst="rect">
            <a:avLst/>
          </a:prstGeom>
          <a:noFill/>
        </p:spPr>
        <p:txBody>
          <a:bodyPr wrap="square" rtlCol="0">
            <a:spAutoFit/>
          </a:bodyPr>
          <a:lstStyle/>
          <a:p>
            <a:r>
              <a:rPr lang="en-US" altLang="zh-TW" sz="2000" dirty="0" smtClean="0">
                <a:latin typeface="Calibri" panose="020F0502020204030204" pitchFamily="34" charset="0"/>
                <a:cs typeface="Calibri" panose="020F0502020204030204" pitchFamily="34" charset="0"/>
              </a:rPr>
              <a:t>Boxer</a:t>
            </a:r>
            <a:endParaRPr lang="zh-TW" altLang="en-US" sz="2000" dirty="0">
              <a:latin typeface="Calibri" panose="020F0502020204030204" pitchFamily="34" charset="0"/>
              <a:cs typeface="Calibri" panose="020F0502020204030204" pitchFamily="34" charset="0"/>
            </a:endParaRPr>
          </a:p>
        </p:txBody>
      </p:sp>
      <p:sp>
        <p:nvSpPr>
          <p:cNvPr id="10" name="文字方塊 9"/>
          <p:cNvSpPr txBox="1"/>
          <p:nvPr/>
        </p:nvSpPr>
        <p:spPr>
          <a:xfrm>
            <a:off x="1299447" y="3867310"/>
            <a:ext cx="2064817" cy="830997"/>
          </a:xfrm>
          <a:prstGeom prst="rect">
            <a:avLst/>
          </a:prstGeom>
          <a:noFill/>
        </p:spPr>
        <p:txBody>
          <a:bodyPr wrap="square" rtlCol="0">
            <a:spAutoFit/>
          </a:bodyPr>
          <a:lstStyle/>
          <a:p>
            <a:r>
              <a:rPr lang="en-US" altLang="zh-TW" sz="1200" dirty="0" smtClean="0">
                <a:latin typeface="Calibri" panose="020F0502020204030204" pitchFamily="34" charset="0"/>
                <a:cs typeface="Calibri" panose="020F0502020204030204" pitchFamily="34" charset="0"/>
              </a:rPr>
              <a:t>void attack() {</a:t>
            </a:r>
          </a:p>
          <a:p>
            <a:r>
              <a:rPr lang="en-US" altLang="zh-TW" sz="1200" dirty="0">
                <a:latin typeface="Calibri" panose="020F0502020204030204" pitchFamily="34" charset="0"/>
                <a:cs typeface="Calibri" panose="020F0502020204030204" pitchFamily="34" charset="0"/>
              </a:rPr>
              <a:t> </a:t>
            </a:r>
            <a:r>
              <a:rPr lang="en-US" altLang="zh-TW" sz="1200" dirty="0" smtClean="0">
                <a:latin typeface="Calibri" panose="020F0502020204030204" pitchFamily="34" charset="0"/>
                <a:cs typeface="Calibri" panose="020F0502020204030204" pitchFamily="34" charset="0"/>
              </a:rPr>
              <a:t>  </a:t>
            </a:r>
            <a:r>
              <a:rPr lang="en-US" altLang="zh-TW" sz="1200" dirty="0" smtClean="0">
                <a:solidFill>
                  <a:srgbClr val="00B050"/>
                </a:solidFill>
                <a:latin typeface="Calibri" panose="020F0502020204030204" pitchFamily="34" charset="0"/>
                <a:cs typeface="Calibri" panose="020F0502020204030204" pitchFamily="34" charset="0"/>
              </a:rPr>
              <a:t>//</a:t>
            </a:r>
            <a:r>
              <a:rPr lang="zh-TW" altLang="en-US" sz="1200" dirty="0" smtClean="0">
                <a:solidFill>
                  <a:srgbClr val="00B050"/>
                </a:solidFill>
                <a:latin typeface="Calibri" panose="020F0502020204030204" pitchFamily="34" charset="0"/>
                <a:cs typeface="Calibri" panose="020F0502020204030204" pitchFamily="34" charset="0"/>
              </a:rPr>
              <a:t>右鉤拳</a:t>
            </a:r>
            <a:endParaRPr lang="en-US" altLang="zh-TW" sz="1200" dirty="0" smtClean="0">
              <a:solidFill>
                <a:srgbClr val="00B050"/>
              </a:solidFill>
              <a:latin typeface="Calibri" panose="020F0502020204030204" pitchFamily="34" charset="0"/>
              <a:cs typeface="Calibri" panose="020F0502020204030204" pitchFamily="34" charset="0"/>
            </a:endParaRPr>
          </a:p>
          <a:p>
            <a:r>
              <a:rPr lang="en-US" altLang="zh-TW" sz="1200" dirty="0" smtClean="0">
                <a:latin typeface="Calibri" panose="020F0502020204030204" pitchFamily="34" charset="0"/>
                <a:cs typeface="Calibri" panose="020F0502020204030204" pitchFamily="34" charset="0"/>
              </a:rPr>
              <a:t>}</a:t>
            </a:r>
          </a:p>
          <a:p>
            <a:r>
              <a:rPr lang="en-US" altLang="zh-TW" sz="1200" dirty="0" smtClean="0">
                <a:latin typeface="Calibri" panose="020F0502020204030204" pitchFamily="34" charset="0"/>
                <a:cs typeface="Calibri" panose="020F0502020204030204" pitchFamily="34" charset="0"/>
              </a:rPr>
              <a:t>// other members …</a:t>
            </a:r>
            <a:endParaRPr lang="zh-TW" altLang="en-US" sz="1200" dirty="0">
              <a:latin typeface="Calibri" panose="020F0502020204030204" pitchFamily="34" charset="0"/>
              <a:cs typeface="Calibri" panose="020F0502020204030204" pitchFamily="34" charset="0"/>
            </a:endParaRPr>
          </a:p>
        </p:txBody>
      </p:sp>
      <p:sp>
        <p:nvSpPr>
          <p:cNvPr id="11" name="矩形 10"/>
          <p:cNvSpPr/>
          <p:nvPr/>
        </p:nvSpPr>
        <p:spPr bwMode="auto">
          <a:xfrm>
            <a:off x="4674498" y="2116791"/>
            <a:ext cx="2629911" cy="118714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cxnSp>
        <p:nvCxnSpPr>
          <p:cNvPr id="12" name="直線接點 11"/>
          <p:cNvCxnSpPr/>
          <p:nvPr/>
        </p:nvCxnSpPr>
        <p:spPr bwMode="auto">
          <a:xfrm flipV="1">
            <a:off x="4674498" y="2602313"/>
            <a:ext cx="2629911" cy="16184"/>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3" name="文字方塊 12"/>
          <p:cNvSpPr txBox="1"/>
          <p:nvPr/>
        </p:nvSpPr>
        <p:spPr>
          <a:xfrm>
            <a:off x="4674498" y="2128720"/>
            <a:ext cx="2087745" cy="400110"/>
          </a:xfrm>
          <a:prstGeom prst="rect">
            <a:avLst/>
          </a:prstGeom>
          <a:noFill/>
        </p:spPr>
        <p:txBody>
          <a:bodyPr wrap="square" rtlCol="0">
            <a:spAutoFit/>
          </a:bodyPr>
          <a:lstStyle/>
          <a:p>
            <a:r>
              <a:rPr lang="en-US" altLang="zh-TW" sz="2000" dirty="0" err="1" smtClean="0">
                <a:latin typeface="Calibri" panose="020F0502020204030204" pitchFamily="34" charset="0"/>
                <a:cs typeface="Calibri" panose="020F0502020204030204" pitchFamily="34" charset="0"/>
              </a:rPr>
              <a:t>BoxerLeftHand</a:t>
            </a:r>
            <a:endParaRPr lang="zh-TW" altLang="en-US" sz="2000" dirty="0">
              <a:latin typeface="Calibri" panose="020F0502020204030204" pitchFamily="34" charset="0"/>
              <a:cs typeface="Calibri" panose="020F0502020204030204" pitchFamily="34" charset="0"/>
            </a:endParaRPr>
          </a:p>
        </p:txBody>
      </p:sp>
      <p:sp>
        <p:nvSpPr>
          <p:cNvPr id="14" name="文字方塊 13"/>
          <p:cNvSpPr txBox="1"/>
          <p:nvPr/>
        </p:nvSpPr>
        <p:spPr>
          <a:xfrm>
            <a:off x="4766882" y="2657603"/>
            <a:ext cx="2064817" cy="646331"/>
          </a:xfrm>
          <a:prstGeom prst="rect">
            <a:avLst/>
          </a:prstGeom>
          <a:noFill/>
        </p:spPr>
        <p:txBody>
          <a:bodyPr wrap="square" rtlCol="0">
            <a:spAutoFit/>
          </a:bodyPr>
          <a:lstStyle/>
          <a:p>
            <a:r>
              <a:rPr lang="en-US" altLang="zh-TW" sz="1200" dirty="0" smtClean="0">
                <a:latin typeface="Calibri" panose="020F0502020204030204" pitchFamily="34" charset="0"/>
                <a:cs typeface="Calibri" panose="020F0502020204030204" pitchFamily="34" charset="0"/>
              </a:rPr>
              <a:t>void attack() {</a:t>
            </a:r>
          </a:p>
          <a:p>
            <a:r>
              <a:rPr lang="en-US" altLang="zh-TW" sz="1200" dirty="0">
                <a:latin typeface="Calibri" panose="020F0502020204030204" pitchFamily="34" charset="0"/>
                <a:cs typeface="Calibri" panose="020F0502020204030204" pitchFamily="34" charset="0"/>
              </a:rPr>
              <a:t> </a:t>
            </a:r>
            <a:r>
              <a:rPr lang="en-US" altLang="zh-TW" sz="1200" dirty="0" smtClean="0">
                <a:latin typeface="Calibri" panose="020F0502020204030204" pitchFamily="34" charset="0"/>
                <a:cs typeface="Calibri" panose="020F0502020204030204" pitchFamily="34" charset="0"/>
              </a:rPr>
              <a:t>  </a:t>
            </a:r>
            <a:r>
              <a:rPr lang="en-US" altLang="zh-TW" sz="1200" dirty="0" smtClean="0">
                <a:solidFill>
                  <a:srgbClr val="00B050"/>
                </a:solidFill>
                <a:latin typeface="Calibri" panose="020F0502020204030204" pitchFamily="34" charset="0"/>
                <a:cs typeface="Calibri" panose="020F0502020204030204" pitchFamily="34" charset="0"/>
              </a:rPr>
              <a:t>//</a:t>
            </a:r>
            <a:r>
              <a:rPr lang="zh-TW" altLang="en-US" sz="1200" dirty="0" smtClean="0">
                <a:solidFill>
                  <a:srgbClr val="00B050"/>
                </a:solidFill>
                <a:latin typeface="Calibri" panose="020F0502020204030204" pitchFamily="34" charset="0"/>
                <a:cs typeface="Calibri" panose="020F0502020204030204" pitchFamily="34" charset="0"/>
              </a:rPr>
              <a:t>左鉤拳</a:t>
            </a:r>
            <a:endParaRPr lang="en-US" altLang="zh-TW" sz="1200" dirty="0" smtClean="0">
              <a:solidFill>
                <a:srgbClr val="00B050"/>
              </a:solidFill>
              <a:latin typeface="Calibri" panose="020F0502020204030204" pitchFamily="34" charset="0"/>
              <a:cs typeface="Calibri" panose="020F0502020204030204" pitchFamily="34" charset="0"/>
            </a:endParaRPr>
          </a:p>
          <a:p>
            <a:r>
              <a:rPr lang="en-US" altLang="zh-TW" sz="1200" dirty="0" smtClean="0">
                <a:latin typeface="Calibri" panose="020F0502020204030204" pitchFamily="34" charset="0"/>
                <a:cs typeface="Calibri" panose="020F0502020204030204" pitchFamily="34" charset="0"/>
              </a:rPr>
              <a:t>}</a:t>
            </a:r>
            <a:endParaRPr lang="zh-TW" altLang="en-US" sz="1200" dirty="0">
              <a:latin typeface="Calibri" panose="020F0502020204030204" pitchFamily="34" charset="0"/>
              <a:cs typeface="Calibri" panose="020F0502020204030204" pitchFamily="34" charset="0"/>
            </a:endParaRPr>
          </a:p>
        </p:txBody>
      </p:sp>
      <p:sp>
        <p:nvSpPr>
          <p:cNvPr id="15" name="矩形 14"/>
          <p:cNvSpPr/>
          <p:nvPr/>
        </p:nvSpPr>
        <p:spPr bwMode="auto">
          <a:xfrm>
            <a:off x="4674498" y="3383276"/>
            <a:ext cx="2629911" cy="118714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16" name="文字方塊 15"/>
          <p:cNvSpPr txBox="1"/>
          <p:nvPr/>
        </p:nvSpPr>
        <p:spPr>
          <a:xfrm>
            <a:off x="4656965" y="3383276"/>
            <a:ext cx="2087745" cy="400110"/>
          </a:xfrm>
          <a:prstGeom prst="rect">
            <a:avLst/>
          </a:prstGeom>
          <a:noFill/>
        </p:spPr>
        <p:txBody>
          <a:bodyPr wrap="square" rtlCol="0">
            <a:spAutoFit/>
          </a:bodyPr>
          <a:lstStyle/>
          <a:p>
            <a:r>
              <a:rPr lang="en-US" altLang="zh-TW" sz="2000" dirty="0" err="1" smtClean="0">
                <a:latin typeface="Calibri" panose="020F0502020204030204" pitchFamily="34" charset="0"/>
                <a:cs typeface="Calibri" panose="020F0502020204030204" pitchFamily="34" charset="0"/>
              </a:rPr>
              <a:t>BoxerTurbo</a:t>
            </a:r>
            <a:endParaRPr lang="zh-TW" altLang="en-US" sz="2000" dirty="0">
              <a:latin typeface="Calibri" panose="020F0502020204030204" pitchFamily="34" charset="0"/>
              <a:cs typeface="Calibri" panose="020F0502020204030204" pitchFamily="34" charset="0"/>
            </a:endParaRPr>
          </a:p>
        </p:txBody>
      </p:sp>
      <p:cxnSp>
        <p:nvCxnSpPr>
          <p:cNvPr id="17" name="直線接點 16"/>
          <p:cNvCxnSpPr/>
          <p:nvPr/>
        </p:nvCxnSpPr>
        <p:spPr bwMode="auto">
          <a:xfrm flipV="1">
            <a:off x="4674498" y="3763602"/>
            <a:ext cx="2629911" cy="16184"/>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8" name="文字方塊 17"/>
          <p:cNvSpPr txBox="1"/>
          <p:nvPr/>
        </p:nvSpPr>
        <p:spPr>
          <a:xfrm>
            <a:off x="4766882" y="3844941"/>
            <a:ext cx="2064817" cy="646331"/>
          </a:xfrm>
          <a:prstGeom prst="rect">
            <a:avLst/>
          </a:prstGeom>
          <a:noFill/>
        </p:spPr>
        <p:txBody>
          <a:bodyPr wrap="square" rtlCol="0">
            <a:spAutoFit/>
          </a:bodyPr>
          <a:lstStyle/>
          <a:p>
            <a:r>
              <a:rPr lang="en-US" altLang="zh-TW" sz="1200" dirty="0" smtClean="0">
                <a:latin typeface="Calibri" panose="020F0502020204030204" pitchFamily="34" charset="0"/>
                <a:cs typeface="Calibri" panose="020F0502020204030204" pitchFamily="34" charset="0"/>
              </a:rPr>
              <a:t>void attack() {</a:t>
            </a:r>
          </a:p>
          <a:p>
            <a:r>
              <a:rPr lang="en-US" altLang="zh-TW" sz="1200" dirty="0">
                <a:latin typeface="Calibri" panose="020F0502020204030204" pitchFamily="34" charset="0"/>
                <a:cs typeface="Calibri" panose="020F0502020204030204" pitchFamily="34" charset="0"/>
              </a:rPr>
              <a:t> </a:t>
            </a:r>
            <a:r>
              <a:rPr lang="en-US" altLang="zh-TW" sz="1200" dirty="0" smtClean="0">
                <a:latin typeface="Calibri" panose="020F0502020204030204" pitchFamily="34" charset="0"/>
                <a:cs typeface="Calibri" panose="020F0502020204030204" pitchFamily="34" charset="0"/>
              </a:rPr>
              <a:t>  </a:t>
            </a:r>
            <a:r>
              <a:rPr lang="en-US" altLang="zh-TW" sz="1200" dirty="0" smtClean="0">
                <a:solidFill>
                  <a:srgbClr val="00B050"/>
                </a:solidFill>
                <a:latin typeface="Calibri" panose="020F0502020204030204" pitchFamily="34" charset="0"/>
                <a:cs typeface="Calibri" panose="020F0502020204030204" pitchFamily="34" charset="0"/>
              </a:rPr>
              <a:t>//</a:t>
            </a:r>
            <a:r>
              <a:rPr lang="zh-TW" altLang="en-US" sz="1200" dirty="0" smtClean="0">
                <a:solidFill>
                  <a:srgbClr val="00B050"/>
                </a:solidFill>
                <a:latin typeface="Calibri" panose="020F0502020204030204" pitchFamily="34" charset="0"/>
                <a:cs typeface="Calibri" panose="020F0502020204030204" pitchFamily="34" charset="0"/>
              </a:rPr>
              <a:t>右昇龍拳</a:t>
            </a:r>
            <a:endParaRPr lang="en-US" altLang="zh-TW" sz="1200" dirty="0" smtClean="0">
              <a:solidFill>
                <a:srgbClr val="00B050"/>
              </a:solidFill>
              <a:latin typeface="Calibri" panose="020F0502020204030204" pitchFamily="34" charset="0"/>
              <a:cs typeface="Calibri" panose="020F0502020204030204" pitchFamily="34" charset="0"/>
            </a:endParaRPr>
          </a:p>
          <a:p>
            <a:r>
              <a:rPr lang="en-US" altLang="zh-TW" sz="1200" dirty="0" smtClean="0">
                <a:latin typeface="Calibri" panose="020F0502020204030204" pitchFamily="34" charset="0"/>
                <a:cs typeface="Calibri" panose="020F0502020204030204" pitchFamily="34" charset="0"/>
              </a:rPr>
              <a:t>}</a:t>
            </a:r>
            <a:endParaRPr lang="zh-TW" altLang="en-US" sz="1200" dirty="0">
              <a:latin typeface="Calibri" panose="020F0502020204030204" pitchFamily="34" charset="0"/>
              <a:cs typeface="Calibri" panose="020F0502020204030204" pitchFamily="34" charset="0"/>
            </a:endParaRPr>
          </a:p>
        </p:txBody>
      </p:sp>
      <p:sp>
        <p:nvSpPr>
          <p:cNvPr id="19" name="矩形 18"/>
          <p:cNvSpPr/>
          <p:nvPr/>
        </p:nvSpPr>
        <p:spPr bwMode="auto">
          <a:xfrm>
            <a:off x="4674498" y="4649761"/>
            <a:ext cx="2629911" cy="118714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0" name="文字方塊 19"/>
          <p:cNvSpPr txBox="1"/>
          <p:nvPr/>
        </p:nvSpPr>
        <p:spPr>
          <a:xfrm>
            <a:off x="4656965" y="4649761"/>
            <a:ext cx="2439750" cy="400110"/>
          </a:xfrm>
          <a:prstGeom prst="rect">
            <a:avLst/>
          </a:prstGeom>
          <a:noFill/>
        </p:spPr>
        <p:txBody>
          <a:bodyPr wrap="square" rtlCol="0">
            <a:spAutoFit/>
          </a:bodyPr>
          <a:lstStyle/>
          <a:p>
            <a:r>
              <a:rPr lang="en-US" altLang="zh-TW" sz="2000" dirty="0" err="1" smtClean="0">
                <a:latin typeface="Calibri" panose="020F0502020204030204" pitchFamily="34" charset="0"/>
                <a:cs typeface="Calibri" panose="020F0502020204030204" pitchFamily="34" charset="0"/>
              </a:rPr>
              <a:t>BoxerLeftHandTurbo</a:t>
            </a:r>
            <a:endParaRPr lang="zh-TW" altLang="en-US" sz="2000" dirty="0">
              <a:latin typeface="Calibri" panose="020F0502020204030204" pitchFamily="34" charset="0"/>
              <a:cs typeface="Calibri" panose="020F0502020204030204" pitchFamily="34" charset="0"/>
            </a:endParaRPr>
          </a:p>
        </p:txBody>
      </p:sp>
      <p:cxnSp>
        <p:nvCxnSpPr>
          <p:cNvPr id="21" name="直線接點 20"/>
          <p:cNvCxnSpPr/>
          <p:nvPr/>
        </p:nvCxnSpPr>
        <p:spPr bwMode="auto">
          <a:xfrm flipV="1">
            <a:off x="4674498" y="5030087"/>
            <a:ext cx="2629911" cy="16184"/>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2" name="文字方塊 21"/>
          <p:cNvSpPr txBox="1"/>
          <p:nvPr/>
        </p:nvSpPr>
        <p:spPr>
          <a:xfrm>
            <a:off x="4766882" y="5111426"/>
            <a:ext cx="2064817" cy="646331"/>
          </a:xfrm>
          <a:prstGeom prst="rect">
            <a:avLst/>
          </a:prstGeom>
          <a:noFill/>
        </p:spPr>
        <p:txBody>
          <a:bodyPr wrap="square" rtlCol="0">
            <a:spAutoFit/>
          </a:bodyPr>
          <a:lstStyle/>
          <a:p>
            <a:r>
              <a:rPr lang="en-US" altLang="zh-TW" sz="1200" dirty="0" smtClean="0">
                <a:latin typeface="Calibri" panose="020F0502020204030204" pitchFamily="34" charset="0"/>
                <a:cs typeface="Calibri" panose="020F0502020204030204" pitchFamily="34" charset="0"/>
              </a:rPr>
              <a:t>void attack() {</a:t>
            </a:r>
          </a:p>
          <a:p>
            <a:r>
              <a:rPr lang="en-US" altLang="zh-TW" sz="1200" dirty="0">
                <a:latin typeface="Calibri" panose="020F0502020204030204" pitchFamily="34" charset="0"/>
                <a:cs typeface="Calibri" panose="020F0502020204030204" pitchFamily="34" charset="0"/>
              </a:rPr>
              <a:t> </a:t>
            </a:r>
            <a:r>
              <a:rPr lang="en-US" altLang="zh-TW" sz="1200" dirty="0" smtClean="0">
                <a:latin typeface="Calibri" panose="020F0502020204030204" pitchFamily="34" charset="0"/>
                <a:cs typeface="Calibri" panose="020F0502020204030204" pitchFamily="34" charset="0"/>
              </a:rPr>
              <a:t>  </a:t>
            </a:r>
            <a:r>
              <a:rPr lang="en-US" altLang="zh-TW" sz="1200" dirty="0" smtClean="0">
                <a:solidFill>
                  <a:srgbClr val="00B050"/>
                </a:solidFill>
                <a:latin typeface="Calibri" panose="020F0502020204030204" pitchFamily="34" charset="0"/>
                <a:cs typeface="Calibri" panose="020F0502020204030204" pitchFamily="34" charset="0"/>
              </a:rPr>
              <a:t>//</a:t>
            </a:r>
            <a:r>
              <a:rPr lang="zh-TW" altLang="en-US" sz="1200" dirty="0">
                <a:solidFill>
                  <a:srgbClr val="00B050"/>
                </a:solidFill>
                <a:latin typeface="Calibri" panose="020F0502020204030204" pitchFamily="34" charset="0"/>
                <a:cs typeface="Calibri" panose="020F0502020204030204" pitchFamily="34" charset="0"/>
              </a:rPr>
              <a:t>左</a:t>
            </a:r>
            <a:r>
              <a:rPr lang="zh-TW" altLang="en-US" sz="1200" dirty="0" smtClean="0">
                <a:solidFill>
                  <a:srgbClr val="00B050"/>
                </a:solidFill>
                <a:latin typeface="Calibri" panose="020F0502020204030204" pitchFamily="34" charset="0"/>
                <a:cs typeface="Calibri" panose="020F0502020204030204" pitchFamily="34" charset="0"/>
              </a:rPr>
              <a:t>昇龍拳</a:t>
            </a:r>
            <a:endParaRPr lang="en-US" altLang="zh-TW" sz="1200" dirty="0" smtClean="0">
              <a:solidFill>
                <a:srgbClr val="00B050"/>
              </a:solidFill>
              <a:latin typeface="Calibri" panose="020F0502020204030204" pitchFamily="34" charset="0"/>
              <a:cs typeface="Calibri" panose="020F0502020204030204" pitchFamily="34" charset="0"/>
            </a:endParaRPr>
          </a:p>
          <a:p>
            <a:r>
              <a:rPr lang="en-US" altLang="zh-TW" sz="1200" dirty="0" smtClean="0">
                <a:latin typeface="Calibri" panose="020F0502020204030204" pitchFamily="34" charset="0"/>
                <a:cs typeface="Calibri" panose="020F0502020204030204" pitchFamily="34" charset="0"/>
              </a:rPr>
              <a:t>}</a:t>
            </a:r>
            <a:endParaRPr lang="zh-TW" altLang="en-US" sz="1200" dirty="0">
              <a:latin typeface="Calibri" panose="020F0502020204030204" pitchFamily="34" charset="0"/>
              <a:cs typeface="Calibri" panose="020F0502020204030204" pitchFamily="34" charset="0"/>
            </a:endParaRPr>
          </a:p>
        </p:txBody>
      </p:sp>
      <p:sp>
        <p:nvSpPr>
          <p:cNvPr id="23" name="文字方塊 22"/>
          <p:cNvSpPr txBox="1"/>
          <p:nvPr/>
        </p:nvSpPr>
        <p:spPr>
          <a:xfrm>
            <a:off x="4674498" y="5737253"/>
            <a:ext cx="2629911" cy="1200329"/>
          </a:xfrm>
          <a:prstGeom prst="rect">
            <a:avLst/>
          </a:prstGeom>
          <a:noFill/>
        </p:spPr>
        <p:txBody>
          <a:bodyPr wrap="square" rtlCol="0">
            <a:spAutoFit/>
          </a:bodyPr>
          <a:lstStyle/>
          <a:p>
            <a:pPr algn="ctr"/>
            <a:r>
              <a:rPr lang="en-US" altLang="zh-TW" dirty="0" smtClean="0">
                <a:solidFill>
                  <a:schemeClr val="bg2">
                    <a:lumMod val="75000"/>
                  </a:schemeClr>
                </a:solidFill>
                <a:latin typeface="新細明體" panose="02020500000000000000" pitchFamily="18" charset="-120"/>
                <a:ea typeface="新細明體" panose="02020500000000000000" pitchFamily="18" charset="-120"/>
              </a:rPr>
              <a:t>․</a:t>
            </a:r>
          </a:p>
          <a:p>
            <a:pPr algn="ctr"/>
            <a:r>
              <a:rPr lang="en-US" altLang="zh-TW" dirty="0" smtClean="0">
                <a:solidFill>
                  <a:schemeClr val="bg2">
                    <a:lumMod val="75000"/>
                  </a:schemeClr>
                </a:solidFill>
                <a:latin typeface="新細明體" panose="02020500000000000000" pitchFamily="18" charset="-120"/>
                <a:ea typeface="新細明體" panose="02020500000000000000" pitchFamily="18" charset="-120"/>
              </a:rPr>
              <a:t>․</a:t>
            </a:r>
          </a:p>
          <a:p>
            <a:pPr algn="ctr"/>
            <a:r>
              <a:rPr lang="en-US" altLang="zh-TW" dirty="0" smtClean="0">
                <a:solidFill>
                  <a:schemeClr val="bg2">
                    <a:lumMod val="75000"/>
                  </a:schemeClr>
                </a:solidFill>
                <a:latin typeface="新細明體" panose="02020500000000000000" pitchFamily="18" charset="-120"/>
                <a:ea typeface="新細明體" panose="02020500000000000000" pitchFamily="18" charset="-120"/>
              </a:rPr>
              <a:t>․</a:t>
            </a:r>
            <a:endParaRPr lang="zh-TW" altLang="en-US" dirty="0">
              <a:solidFill>
                <a:schemeClr val="bg2">
                  <a:lumMod val="75000"/>
                </a:schemeClr>
              </a:solidFill>
            </a:endParaRPr>
          </a:p>
        </p:txBody>
      </p:sp>
      <p:cxnSp>
        <p:nvCxnSpPr>
          <p:cNvPr id="25" name="直線單箭頭接點 24"/>
          <p:cNvCxnSpPr>
            <a:stCxn id="15" idx="1"/>
            <a:endCxn id="4" idx="3"/>
          </p:cNvCxnSpPr>
          <p:nvPr/>
        </p:nvCxnSpPr>
        <p:spPr bwMode="auto">
          <a:xfrm flipH="1">
            <a:off x="3836974" y="3976848"/>
            <a:ext cx="837524" cy="1128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9" name="直線接點 28"/>
          <p:cNvCxnSpPr/>
          <p:nvPr/>
        </p:nvCxnSpPr>
        <p:spPr bwMode="auto">
          <a:xfrm>
            <a:off x="4198417" y="2707683"/>
            <a:ext cx="9442" cy="276253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2" name="直線接點 31"/>
          <p:cNvCxnSpPr>
            <a:endCxn id="11" idx="1"/>
          </p:cNvCxnSpPr>
          <p:nvPr/>
        </p:nvCxnSpPr>
        <p:spPr bwMode="auto">
          <a:xfrm>
            <a:off x="4199767" y="2710362"/>
            <a:ext cx="474731"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8" name="直線接點 37"/>
          <p:cNvCxnSpPr/>
          <p:nvPr/>
        </p:nvCxnSpPr>
        <p:spPr bwMode="auto">
          <a:xfrm>
            <a:off x="4207859" y="5470215"/>
            <a:ext cx="466638" cy="678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6" name="文字方塊 45"/>
          <p:cNvSpPr txBox="1"/>
          <p:nvPr/>
        </p:nvSpPr>
        <p:spPr>
          <a:xfrm>
            <a:off x="7424495" y="2093228"/>
            <a:ext cx="2191945" cy="523220"/>
          </a:xfrm>
          <a:prstGeom prst="rect">
            <a:avLst/>
          </a:prstGeom>
          <a:noFill/>
        </p:spPr>
        <p:txBody>
          <a:bodyPr wrap="square" rtlCol="0">
            <a:spAutoFit/>
          </a:bodyPr>
          <a:lstStyle/>
          <a:p>
            <a:r>
              <a:rPr lang="zh-TW" altLang="en-US" sz="1400" dirty="0" smtClean="0">
                <a:solidFill>
                  <a:srgbClr val="3F7F5F"/>
                </a:solidFill>
                <a:latin typeface="Courier New" panose="02070309020205020404" pitchFamily="49" charset="0"/>
              </a:rPr>
              <a:t>天下武功百百種</a:t>
            </a:r>
            <a:r>
              <a:rPr lang="en-US" altLang="zh-TW" sz="1400" dirty="0" smtClean="0">
                <a:solidFill>
                  <a:srgbClr val="3F7F5F"/>
                </a:solidFill>
                <a:latin typeface="Courier New" panose="02070309020205020404" pitchFamily="49" charset="0"/>
              </a:rPr>
              <a:t>…Boxer</a:t>
            </a:r>
            <a:r>
              <a:rPr lang="zh-TW" altLang="en-US" sz="1400" dirty="0" smtClean="0">
                <a:solidFill>
                  <a:srgbClr val="3F7F5F"/>
                </a:solidFill>
                <a:latin typeface="Courier New" panose="02070309020205020404" pitchFamily="49" charset="0"/>
              </a:rPr>
              <a:t>類別內不該實作功夫</a:t>
            </a:r>
            <a:endParaRPr lang="en-US" altLang="zh-TW" sz="1400" dirty="0" smtClean="0">
              <a:solidFill>
                <a:srgbClr val="3F7F5F"/>
              </a:solidFill>
              <a:latin typeface="Courier New" panose="02070309020205020404" pitchFamily="49" charset="0"/>
            </a:endParaRPr>
          </a:p>
        </p:txBody>
      </p:sp>
      <p:sp>
        <p:nvSpPr>
          <p:cNvPr id="47" name="文字方塊 46"/>
          <p:cNvSpPr txBox="1"/>
          <p:nvPr/>
        </p:nvSpPr>
        <p:spPr>
          <a:xfrm>
            <a:off x="1877355" y="3289881"/>
            <a:ext cx="457200" cy="312087"/>
          </a:xfrm>
          <a:prstGeom prst="rect">
            <a:avLst/>
          </a:prstGeom>
          <a:noFill/>
        </p:spPr>
        <p:txBody>
          <a:bodyPr wrap="square" rtlCol="0">
            <a:spAutoFit/>
          </a:bodyPr>
          <a:lstStyle/>
          <a:p>
            <a:r>
              <a:rPr lang="en-US" altLang="zh-TW" sz="1600" dirty="0" smtClean="0">
                <a:solidFill>
                  <a:srgbClr val="00B050"/>
                </a:solidFill>
              </a:rPr>
              <a:t>C</a:t>
            </a:r>
            <a:endParaRPr lang="zh-TW" altLang="en-US" sz="1600" dirty="0">
              <a:solidFill>
                <a:srgbClr val="00B050"/>
              </a:solidFill>
            </a:endParaRPr>
          </a:p>
        </p:txBody>
      </p:sp>
      <p:sp>
        <p:nvSpPr>
          <p:cNvPr id="48" name="文字方塊 47"/>
          <p:cNvSpPr txBox="1"/>
          <p:nvPr/>
        </p:nvSpPr>
        <p:spPr>
          <a:xfrm>
            <a:off x="6264583" y="2081215"/>
            <a:ext cx="457200" cy="312087"/>
          </a:xfrm>
          <a:prstGeom prst="rect">
            <a:avLst/>
          </a:prstGeom>
          <a:noFill/>
        </p:spPr>
        <p:txBody>
          <a:bodyPr wrap="square" rtlCol="0">
            <a:spAutoFit/>
          </a:bodyPr>
          <a:lstStyle/>
          <a:p>
            <a:r>
              <a:rPr lang="en-US" altLang="zh-TW" sz="1600" dirty="0" smtClean="0">
                <a:solidFill>
                  <a:srgbClr val="00B050"/>
                </a:solidFill>
              </a:rPr>
              <a:t>C</a:t>
            </a:r>
            <a:endParaRPr lang="zh-TW" altLang="en-US" sz="1600" dirty="0">
              <a:solidFill>
                <a:srgbClr val="00B050"/>
              </a:solidFill>
            </a:endParaRPr>
          </a:p>
        </p:txBody>
      </p:sp>
      <p:sp>
        <p:nvSpPr>
          <p:cNvPr id="49" name="文字方塊 48"/>
          <p:cNvSpPr txBox="1"/>
          <p:nvPr/>
        </p:nvSpPr>
        <p:spPr>
          <a:xfrm>
            <a:off x="5876840" y="3330974"/>
            <a:ext cx="457200" cy="312087"/>
          </a:xfrm>
          <a:prstGeom prst="rect">
            <a:avLst/>
          </a:prstGeom>
          <a:noFill/>
        </p:spPr>
        <p:txBody>
          <a:bodyPr wrap="square" rtlCol="0">
            <a:spAutoFit/>
          </a:bodyPr>
          <a:lstStyle/>
          <a:p>
            <a:r>
              <a:rPr lang="en-US" altLang="zh-TW" sz="1600" dirty="0" smtClean="0">
                <a:solidFill>
                  <a:srgbClr val="00B050"/>
                </a:solidFill>
              </a:rPr>
              <a:t>C</a:t>
            </a:r>
            <a:endParaRPr lang="zh-TW" altLang="en-US" sz="1600" dirty="0">
              <a:solidFill>
                <a:srgbClr val="00B050"/>
              </a:solidFill>
            </a:endParaRPr>
          </a:p>
        </p:txBody>
      </p:sp>
      <p:sp>
        <p:nvSpPr>
          <p:cNvPr id="50" name="文字方塊 49"/>
          <p:cNvSpPr txBox="1"/>
          <p:nvPr/>
        </p:nvSpPr>
        <p:spPr>
          <a:xfrm>
            <a:off x="6832374" y="4609743"/>
            <a:ext cx="457200" cy="312087"/>
          </a:xfrm>
          <a:prstGeom prst="rect">
            <a:avLst/>
          </a:prstGeom>
          <a:noFill/>
        </p:spPr>
        <p:txBody>
          <a:bodyPr wrap="square" rtlCol="0">
            <a:spAutoFit/>
          </a:bodyPr>
          <a:lstStyle/>
          <a:p>
            <a:r>
              <a:rPr lang="en-US" altLang="zh-TW" sz="1600" dirty="0" smtClean="0">
                <a:solidFill>
                  <a:srgbClr val="00B050"/>
                </a:solidFill>
              </a:rPr>
              <a:t>C</a:t>
            </a:r>
            <a:endParaRPr lang="zh-TW" altLang="en-US" sz="1600" dirty="0">
              <a:solidFill>
                <a:srgbClr val="00B050"/>
              </a:solidFill>
            </a:endParaRPr>
          </a:p>
        </p:txBody>
      </p:sp>
    </p:spTree>
    <p:extLst>
      <p:ext uri="{BB962C8B-B14F-4D97-AF65-F5344CB8AC3E}">
        <p14:creationId xmlns:p14="http://schemas.microsoft.com/office/powerpoint/2010/main" val="2745297378"/>
      </p:ext>
    </p:extLst>
  </p:cSld>
  <p:clrMapOvr>
    <a:masterClrMapping/>
  </p:clrMapOvr>
  <p:transition spd="med">
    <p:zoom dir="in"/>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823388" y="241543"/>
            <a:ext cx="8168212" cy="646331"/>
          </a:xfrm>
          <a:prstGeom prst="rect">
            <a:avLst/>
          </a:prstGeom>
          <a:noFill/>
        </p:spPr>
        <p:txBody>
          <a:bodyPr wrap="square" rtlCol="0">
            <a:spAutoFit/>
          </a:bodyPr>
          <a:lstStyle/>
          <a:p>
            <a:r>
              <a:rPr lang="en-US" altLang="zh-TW" sz="3600" dirty="0">
                <a:solidFill>
                  <a:srgbClr val="000000"/>
                </a:solidFill>
                <a:latin typeface="Calibri" panose="020F0502020204030204" pitchFamily="34" charset="0"/>
                <a:cs typeface="Calibri" panose="020F0502020204030204" pitchFamily="34" charset="0"/>
              </a:rPr>
              <a:t>Composition example - </a:t>
            </a:r>
            <a:r>
              <a:rPr lang="en-US" altLang="zh-TW" sz="3600" dirty="0" smtClean="0">
                <a:solidFill>
                  <a:srgbClr val="000000"/>
                </a:solidFill>
                <a:latin typeface="Calibri" panose="020F0502020204030204" pitchFamily="34" charset="0"/>
                <a:cs typeface="Calibri" panose="020F0502020204030204" pitchFamily="34" charset="0"/>
              </a:rPr>
              <a:t>2</a:t>
            </a:r>
            <a:endParaRPr lang="en-US" altLang="zh-TW" sz="3600" dirty="0">
              <a:latin typeface="Calibri" panose="020F0502020204030204" pitchFamily="34" charset="0"/>
              <a:cs typeface="Calibri" panose="020F0502020204030204" pitchFamily="34" charset="0"/>
            </a:endParaRPr>
          </a:p>
        </p:txBody>
      </p:sp>
      <p:sp>
        <p:nvSpPr>
          <p:cNvPr id="3" name="矩形 2"/>
          <p:cNvSpPr/>
          <p:nvPr/>
        </p:nvSpPr>
        <p:spPr bwMode="auto">
          <a:xfrm>
            <a:off x="1414098" y="2107393"/>
            <a:ext cx="2021659" cy="224966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cxnSp>
        <p:nvCxnSpPr>
          <p:cNvPr id="4" name="直線接點 3"/>
          <p:cNvCxnSpPr/>
          <p:nvPr/>
        </p:nvCxnSpPr>
        <p:spPr bwMode="auto">
          <a:xfrm>
            <a:off x="1414098" y="2519432"/>
            <a:ext cx="2021659"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5" name="文字方塊 4"/>
          <p:cNvSpPr txBox="1"/>
          <p:nvPr/>
        </p:nvSpPr>
        <p:spPr>
          <a:xfrm>
            <a:off x="1414098" y="2119322"/>
            <a:ext cx="1124793" cy="400110"/>
          </a:xfrm>
          <a:prstGeom prst="rect">
            <a:avLst/>
          </a:prstGeom>
          <a:noFill/>
        </p:spPr>
        <p:txBody>
          <a:bodyPr wrap="square" rtlCol="0">
            <a:spAutoFit/>
          </a:bodyPr>
          <a:lstStyle/>
          <a:p>
            <a:r>
              <a:rPr lang="en-US" altLang="zh-TW" sz="2000" dirty="0" smtClean="0">
                <a:latin typeface="Calibri" panose="020F0502020204030204" pitchFamily="34" charset="0"/>
                <a:cs typeface="Calibri" panose="020F0502020204030204" pitchFamily="34" charset="0"/>
              </a:rPr>
              <a:t>Boxer</a:t>
            </a:r>
            <a:endParaRPr lang="zh-TW" altLang="en-US" sz="2000" dirty="0">
              <a:latin typeface="Calibri" panose="020F0502020204030204" pitchFamily="34" charset="0"/>
              <a:cs typeface="Calibri" panose="020F0502020204030204" pitchFamily="34" charset="0"/>
            </a:endParaRPr>
          </a:p>
        </p:txBody>
      </p:sp>
      <p:sp>
        <p:nvSpPr>
          <p:cNvPr id="6" name="文字方塊 5"/>
          <p:cNvSpPr txBox="1"/>
          <p:nvPr/>
        </p:nvSpPr>
        <p:spPr>
          <a:xfrm>
            <a:off x="1506482" y="2648205"/>
            <a:ext cx="2064817" cy="1569660"/>
          </a:xfrm>
          <a:prstGeom prst="rect">
            <a:avLst/>
          </a:prstGeom>
          <a:noFill/>
        </p:spPr>
        <p:txBody>
          <a:bodyPr wrap="square" rtlCol="0">
            <a:spAutoFit/>
          </a:bodyPr>
          <a:lstStyle/>
          <a:p>
            <a:r>
              <a:rPr lang="en-US" altLang="zh-TW" sz="1200" dirty="0" err="1" smtClean="0">
                <a:latin typeface="Calibri" panose="020F0502020204030204" pitchFamily="34" charset="0"/>
                <a:cs typeface="Calibri" panose="020F0502020204030204" pitchFamily="34" charset="0"/>
              </a:rPr>
              <a:t>IKongFu</a:t>
            </a:r>
            <a:r>
              <a:rPr lang="en-US" altLang="zh-TW" sz="1200" dirty="0" smtClean="0">
                <a:latin typeface="Calibri" panose="020F0502020204030204" pitchFamily="34" charset="0"/>
                <a:cs typeface="Calibri" panose="020F0502020204030204" pitchFamily="34" charset="0"/>
              </a:rPr>
              <a:t> </a:t>
            </a:r>
            <a:r>
              <a:rPr lang="en-US" altLang="zh-TW" sz="1200" dirty="0" err="1" smtClean="0">
                <a:latin typeface="Calibri" panose="020F0502020204030204" pitchFamily="34" charset="0"/>
                <a:cs typeface="Calibri" panose="020F0502020204030204" pitchFamily="34" charset="0"/>
              </a:rPr>
              <a:t>fk</a:t>
            </a:r>
            <a:r>
              <a:rPr lang="en-US" altLang="zh-TW" sz="1200" dirty="0" smtClean="0">
                <a:latin typeface="Calibri" panose="020F0502020204030204" pitchFamily="34" charset="0"/>
                <a:cs typeface="Calibri" panose="020F0502020204030204" pitchFamily="34" charset="0"/>
              </a:rPr>
              <a:t>;</a:t>
            </a:r>
          </a:p>
          <a:p>
            <a:r>
              <a:rPr lang="en-US" altLang="zh-TW" sz="1200" dirty="0" smtClean="0">
                <a:latin typeface="Calibri" panose="020F0502020204030204" pitchFamily="34" charset="0"/>
                <a:cs typeface="Calibri" panose="020F0502020204030204" pitchFamily="34" charset="0"/>
              </a:rPr>
              <a:t>Boxer(</a:t>
            </a:r>
            <a:r>
              <a:rPr lang="en-US" altLang="zh-TW" sz="1200" dirty="0" err="1" smtClean="0">
                <a:latin typeface="Calibri" panose="020F0502020204030204" pitchFamily="34" charset="0"/>
                <a:cs typeface="Calibri" panose="020F0502020204030204" pitchFamily="34" charset="0"/>
              </a:rPr>
              <a:t>IKongFu</a:t>
            </a:r>
            <a:r>
              <a:rPr lang="en-US" altLang="zh-TW" sz="1200" dirty="0" smtClean="0">
                <a:latin typeface="Calibri" panose="020F0502020204030204" pitchFamily="34" charset="0"/>
                <a:cs typeface="Calibri" panose="020F0502020204030204" pitchFamily="34" charset="0"/>
              </a:rPr>
              <a:t> </a:t>
            </a:r>
            <a:r>
              <a:rPr lang="en-US" altLang="zh-TW" sz="1200" dirty="0" err="1" smtClean="0">
                <a:latin typeface="Calibri" panose="020F0502020204030204" pitchFamily="34" charset="0"/>
                <a:cs typeface="Calibri" panose="020F0502020204030204" pitchFamily="34" charset="0"/>
              </a:rPr>
              <a:t>fk</a:t>
            </a:r>
            <a:r>
              <a:rPr lang="en-US" altLang="zh-TW" sz="1200" dirty="0" smtClean="0">
                <a:latin typeface="Calibri" panose="020F0502020204030204" pitchFamily="34" charset="0"/>
                <a:cs typeface="Calibri" panose="020F0502020204030204" pitchFamily="34" charset="0"/>
              </a:rPr>
              <a:t>) {</a:t>
            </a:r>
          </a:p>
          <a:p>
            <a:r>
              <a:rPr lang="en-US" altLang="zh-TW" sz="1200" dirty="0">
                <a:latin typeface="Calibri" panose="020F0502020204030204" pitchFamily="34" charset="0"/>
                <a:cs typeface="Calibri" panose="020F0502020204030204" pitchFamily="34" charset="0"/>
              </a:rPr>
              <a:t> </a:t>
            </a:r>
            <a:r>
              <a:rPr lang="en-US" altLang="zh-TW" sz="1200" dirty="0" smtClean="0">
                <a:latin typeface="Calibri" panose="020F0502020204030204" pitchFamily="34" charset="0"/>
                <a:cs typeface="Calibri" panose="020F0502020204030204" pitchFamily="34" charset="0"/>
              </a:rPr>
              <a:t>   this.fk = </a:t>
            </a:r>
            <a:r>
              <a:rPr lang="en-US" altLang="zh-TW" sz="1200" dirty="0" err="1" smtClean="0">
                <a:latin typeface="Calibri" panose="020F0502020204030204" pitchFamily="34" charset="0"/>
                <a:cs typeface="Calibri" panose="020F0502020204030204" pitchFamily="34" charset="0"/>
              </a:rPr>
              <a:t>fk</a:t>
            </a:r>
            <a:endParaRPr lang="en-US" altLang="zh-TW" sz="1200" dirty="0" smtClean="0">
              <a:latin typeface="Calibri" panose="020F0502020204030204" pitchFamily="34" charset="0"/>
              <a:cs typeface="Calibri" panose="020F0502020204030204" pitchFamily="34" charset="0"/>
            </a:endParaRPr>
          </a:p>
          <a:p>
            <a:r>
              <a:rPr lang="en-US" altLang="zh-TW" sz="1200" dirty="0" smtClean="0">
                <a:latin typeface="Calibri" panose="020F0502020204030204" pitchFamily="34" charset="0"/>
                <a:cs typeface="Calibri" panose="020F0502020204030204" pitchFamily="34" charset="0"/>
              </a:rPr>
              <a:t>}</a:t>
            </a:r>
          </a:p>
          <a:p>
            <a:r>
              <a:rPr lang="en-US" altLang="zh-TW" sz="1200" dirty="0" smtClean="0">
                <a:latin typeface="Calibri" panose="020F0502020204030204" pitchFamily="34" charset="0"/>
                <a:cs typeface="Calibri" panose="020F0502020204030204" pitchFamily="34" charset="0"/>
              </a:rPr>
              <a:t>void fight() {</a:t>
            </a:r>
          </a:p>
          <a:p>
            <a:r>
              <a:rPr lang="en-US" altLang="zh-TW" sz="1200" dirty="0">
                <a:latin typeface="Calibri" panose="020F0502020204030204" pitchFamily="34" charset="0"/>
                <a:cs typeface="Calibri" panose="020F0502020204030204" pitchFamily="34" charset="0"/>
              </a:rPr>
              <a:t> </a:t>
            </a:r>
            <a:r>
              <a:rPr lang="en-US" altLang="zh-TW" sz="1200" dirty="0" smtClean="0">
                <a:latin typeface="Calibri" panose="020F0502020204030204" pitchFamily="34" charset="0"/>
                <a:cs typeface="Calibri" panose="020F0502020204030204" pitchFamily="34" charset="0"/>
              </a:rPr>
              <a:t>  </a:t>
            </a:r>
            <a:r>
              <a:rPr lang="en-US" altLang="zh-TW" sz="1200" dirty="0" err="1" smtClean="0">
                <a:latin typeface="Calibri" panose="020F0502020204030204" pitchFamily="34" charset="0"/>
                <a:cs typeface="Calibri" panose="020F0502020204030204" pitchFamily="34" charset="0"/>
              </a:rPr>
              <a:t>fk.attack</a:t>
            </a:r>
            <a:r>
              <a:rPr lang="en-US" altLang="zh-TW" sz="1200" dirty="0" smtClean="0">
                <a:latin typeface="Calibri" panose="020F0502020204030204" pitchFamily="34" charset="0"/>
                <a:cs typeface="Calibri" panose="020F0502020204030204" pitchFamily="34" charset="0"/>
              </a:rPr>
              <a:t>();</a:t>
            </a:r>
            <a:endParaRPr lang="en-US" altLang="zh-TW" sz="1200" dirty="0" smtClean="0">
              <a:solidFill>
                <a:srgbClr val="00B050"/>
              </a:solidFill>
              <a:latin typeface="Calibri" panose="020F0502020204030204" pitchFamily="34" charset="0"/>
              <a:cs typeface="Calibri" panose="020F0502020204030204" pitchFamily="34" charset="0"/>
            </a:endParaRPr>
          </a:p>
          <a:p>
            <a:r>
              <a:rPr lang="en-US" altLang="zh-TW" sz="1200" dirty="0" smtClean="0">
                <a:latin typeface="Calibri" panose="020F0502020204030204" pitchFamily="34" charset="0"/>
                <a:cs typeface="Calibri" panose="020F0502020204030204" pitchFamily="34" charset="0"/>
              </a:rPr>
              <a:t>}</a:t>
            </a:r>
          </a:p>
          <a:p>
            <a:r>
              <a:rPr lang="en-US" altLang="zh-TW" sz="1200" dirty="0" smtClean="0">
                <a:latin typeface="Calibri" panose="020F0502020204030204" pitchFamily="34" charset="0"/>
                <a:cs typeface="Calibri" panose="020F0502020204030204" pitchFamily="34" charset="0"/>
              </a:rPr>
              <a:t>// other members …</a:t>
            </a:r>
            <a:endParaRPr lang="zh-TW" altLang="en-US" sz="1200" dirty="0">
              <a:latin typeface="Calibri" panose="020F0502020204030204" pitchFamily="34" charset="0"/>
              <a:cs typeface="Calibri" panose="020F0502020204030204" pitchFamily="34" charset="0"/>
            </a:endParaRPr>
          </a:p>
        </p:txBody>
      </p:sp>
      <p:sp>
        <p:nvSpPr>
          <p:cNvPr id="23" name="矩形 22"/>
          <p:cNvSpPr/>
          <p:nvPr/>
        </p:nvSpPr>
        <p:spPr>
          <a:xfrm>
            <a:off x="823387" y="1260068"/>
            <a:ext cx="8793053" cy="646331"/>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TW" dirty="0" smtClean="0">
                <a:latin typeface="Calibri" panose="020F0502020204030204" pitchFamily="34" charset="0"/>
                <a:cs typeface="Calibri" panose="020F0502020204030204" pitchFamily="34" charset="0"/>
              </a:rPr>
              <a:t>Move to c</a:t>
            </a:r>
            <a:r>
              <a:rPr lang="en-US" altLang="zh-TW" dirty="0" smtClean="0">
                <a:solidFill>
                  <a:srgbClr val="000000"/>
                </a:solidFill>
                <a:latin typeface="Calibri" panose="020F0502020204030204" pitchFamily="34" charset="0"/>
                <a:cs typeface="Calibri" panose="020F0502020204030204" pitchFamily="34" charset="0"/>
              </a:rPr>
              <a:t>omposition</a:t>
            </a:r>
            <a:r>
              <a:rPr lang="en-US" altLang="zh-TW" dirty="0" smtClean="0">
                <a:latin typeface="Calibri" panose="020F0502020204030204" pitchFamily="34" charset="0"/>
                <a:cs typeface="Calibri" panose="020F0502020204030204" pitchFamily="34" charset="0"/>
              </a:rPr>
              <a:t>  …</a:t>
            </a:r>
            <a:endParaRPr lang="zh-TW" altLang="en-US" dirty="0">
              <a:latin typeface="Calibri" panose="020F0502020204030204" pitchFamily="34" charset="0"/>
              <a:cs typeface="Calibri" panose="020F0502020204030204" pitchFamily="34" charset="0"/>
            </a:endParaRPr>
          </a:p>
        </p:txBody>
      </p:sp>
      <p:sp>
        <p:nvSpPr>
          <p:cNvPr id="28" name="矩形 27"/>
          <p:cNvSpPr/>
          <p:nvPr/>
        </p:nvSpPr>
        <p:spPr bwMode="auto">
          <a:xfrm>
            <a:off x="4153763" y="3376728"/>
            <a:ext cx="2021659" cy="963159"/>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cxnSp>
        <p:nvCxnSpPr>
          <p:cNvPr id="29" name="直線接點 28"/>
          <p:cNvCxnSpPr>
            <a:stCxn id="28" idx="1"/>
          </p:cNvCxnSpPr>
          <p:nvPr/>
        </p:nvCxnSpPr>
        <p:spPr bwMode="auto">
          <a:xfrm flipV="1">
            <a:off x="4153763" y="3853487"/>
            <a:ext cx="2021659" cy="4821"/>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0" name="文字方塊 29"/>
          <p:cNvSpPr txBox="1"/>
          <p:nvPr/>
        </p:nvSpPr>
        <p:spPr>
          <a:xfrm>
            <a:off x="4153763" y="3388657"/>
            <a:ext cx="1124793" cy="400110"/>
          </a:xfrm>
          <a:prstGeom prst="rect">
            <a:avLst/>
          </a:prstGeom>
          <a:noFill/>
        </p:spPr>
        <p:txBody>
          <a:bodyPr wrap="square" rtlCol="0">
            <a:spAutoFit/>
          </a:bodyPr>
          <a:lstStyle/>
          <a:p>
            <a:r>
              <a:rPr lang="en-US" altLang="zh-TW" sz="2000" dirty="0" err="1" smtClean="0">
                <a:latin typeface="Calibri" panose="020F0502020204030204" pitchFamily="34" charset="0"/>
                <a:cs typeface="Calibri" panose="020F0502020204030204" pitchFamily="34" charset="0"/>
              </a:rPr>
              <a:t>IKongFu</a:t>
            </a:r>
            <a:endParaRPr lang="zh-TW" altLang="en-US" sz="2000" dirty="0">
              <a:latin typeface="Calibri" panose="020F0502020204030204" pitchFamily="34" charset="0"/>
              <a:cs typeface="Calibri" panose="020F0502020204030204" pitchFamily="34" charset="0"/>
            </a:endParaRPr>
          </a:p>
        </p:txBody>
      </p:sp>
      <p:sp>
        <p:nvSpPr>
          <p:cNvPr id="31" name="文字方塊 30"/>
          <p:cNvSpPr txBox="1"/>
          <p:nvPr/>
        </p:nvSpPr>
        <p:spPr>
          <a:xfrm>
            <a:off x="4246147" y="3917540"/>
            <a:ext cx="1849703" cy="276999"/>
          </a:xfrm>
          <a:prstGeom prst="rect">
            <a:avLst/>
          </a:prstGeom>
          <a:noFill/>
        </p:spPr>
        <p:txBody>
          <a:bodyPr wrap="square" rtlCol="0">
            <a:spAutoFit/>
          </a:bodyPr>
          <a:lstStyle/>
          <a:p>
            <a:r>
              <a:rPr lang="en-US" altLang="zh-TW" sz="1200" dirty="0" smtClean="0">
                <a:latin typeface="Calibri" panose="020F0502020204030204" pitchFamily="34" charset="0"/>
                <a:cs typeface="Calibri" panose="020F0502020204030204" pitchFamily="34" charset="0"/>
              </a:rPr>
              <a:t>void attack()</a:t>
            </a:r>
            <a:endParaRPr lang="zh-TW" altLang="en-US" sz="1200" dirty="0">
              <a:latin typeface="Calibri" panose="020F0502020204030204" pitchFamily="34" charset="0"/>
              <a:cs typeface="Calibri" panose="020F0502020204030204" pitchFamily="34" charset="0"/>
            </a:endParaRPr>
          </a:p>
        </p:txBody>
      </p:sp>
      <p:sp>
        <p:nvSpPr>
          <p:cNvPr id="32" name="文字方塊 31"/>
          <p:cNvSpPr txBox="1"/>
          <p:nvPr/>
        </p:nvSpPr>
        <p:spPr>
          <a:xfrm>
            <a:off x="2081690" y="2070361"/>
            <a:ext cx="457200" cy="312087"/>
          </a:xfrm>
          <a:prstGeom prst="rect">
            <a:avLst/>
          </a:prstGeom>
          <a:noFill/>
        </p:spPr>
        <p:txBody>
          <a:bodyPr wrap="square" rtlCol="0">
            <a:spAutoFit/>
          </a:bodyPr>
          <a:lstStyle/>
          <a:p>
            <a:r>
              <a:rPr lang="en-US" altLang="zh-TW" sz="1600" dirty="0" smtClean="0">
                <a:solidFill>
                  <a:srgbClr val="00B050"/>
                </a:solidFill>
              </a:rPr>
              <a:t>C</a:t>
            </a:r>
            <a:endParaRPr lang="zh-TW" altLang="en-US" sz="1600" dirty="0">
              <a:solidFill>
                <a:srgbClr val="00B050"/>
              </a:solidFill>
            </a:endParaRPr>
          </a:p>
        </p:txBody>
      </p:sp>
      <p:sp>
        <p:nvSpPr>
          <p:cNvPr id="34" name="文字方塊 33"/>
          <p:cNvSpPr txBox="1"/>
          <p:nvPr/>
        </p:nvSpPr>
        <p:spPr>
          <a:xfrm>
            <a:off x="4988939" y="3353610"/>
            <a:ext cx="457200" cy="338554"/>
          </a:xfrm>
          <a:prstGeom prst="rect">
            <a:avLst/>
          </a:prstGeom>
          <a:noFill/>
        </p:spPr>
        <p:txBody>
          <a:bodyPr wrap="square" rtlCol="0">
            <a:spAutoFit/>
          </a:bodyPr>
          <a:lstStyle/>
          <a:p>
            <a:r>
              <a:rPr lang="en-US" altLang="zh-TW" sz="1600" dirty="0" smtClean="0">
                <a:solidFill>
                  <a:srgbClr val="7030A0"/>
                </a:solidFill>
              </a:rPr>
              <a:t>I</a:t>
            </a:r>
            <a:endParaRPr lang="zh-TW" altLang="en-US" sz="1600" dirty="0">
              <a:solidFill>
                <a:srgbClr val="7030A0"/>
              </a:solidFill>
            </a:endParaRPr>
          </a:p>
        </p:txBody>
      </p:sp>
      <p:sp>
        <p:nvSpPr>
          <p:cNvPr id="35" name="矩形 34"/>
          <p:cNvSpPr/>
          <p:nvPr/>
        </p:nvSpPr>
        <p:spPr bwMode="auto">
          <a:xfrm>
            <a:off x="7018842" y="1571157"/>
            <a:ext cx="2021659" cy="963159"/>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cxnSp>
        <p:nvCxnSpPr>
          <p:cNvPr id="36" name="直線接點 35"/>
          <p:cNvCxnSpPr>
            <a:stCxn id="35" idx="1"/>
          </p:cNvCxnSpPr>
          <p:nvPr/>
        </p:nvCxnSpPr>
        <p:spPr bwMode="auto">
          <a:xfrm flipV="1">
            <a:off x="7018842" y="2047916"/>
            <a:ext cx="2021659" cy="4821"/>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7" name="文字方塊 36"/>
          <p:cNvSpPr txBox="1"/>
          <p:nvPr/>
        </p:nvSpPr>
        <p:spPr>
          <a:xfrm>
            <a:off x="7018842" y="1583086"/>
            <a:ext cx="2021659" cy="400110"/>
          </a:xfrm>
          <a:prstGeom prst="rect">
            <a:avLst/>
          </a:prstGeom>
          <a:noFill/>
        </p:spPr>
        <p:txBody>
          <a:bodyPr wrap="square" rtlCol="0">
            <a:spAutoFit/>
          </a:bodyPr>
          <a:lstStyle/>
          <a:p>
            <a:r>
              <a:rPr lang="en-US" altLang="zh-TW" sz="2000" dirty="0" err="1" smtClean="0">
                <a:latin typeface="Calibri" panose="020F0502020204030204" pitchFamily="34" charset="0"/>
                <a:cs typeface="Calibri" panose="020F0502020204030204" pitchFamily="34" charset="0"/>
              </a:rPr>
              <a:t>RightHook</a:t>
            </a:r>
            <a:endParaRPr lang="zh-TW" altLang="en-US" sz="2000" dirty="0">
              <a:latin typeface="Calibri" panose="020F0502020204030204" pitchFamily="34" charset="0"/>
              <a:cs typeface="Calibri" panose="020F0502020204030204" pitchFamily="34" charset="0"/>
            </a:endParaRPr>
          </a:p>
        </p:txBody>
      </p:sp>
      <p:sp>
        <p:nvSpPr>
          <p:cNvPr id="38" name="文字方塊 37"/>
          <p:cNvSpPr txBox="1"/>
          <p:nvPr/>
        </p:nvSpPr>
        <p:spPr>
          <a:xfrm>
            <a:off x="7111226" y="2111969"/>
            <a:ext cx="2064817" cy="276999"/>
          </a:xfrm>
          <a:prstGeom prst="rect">
            <a:avLst/>
          </a:prstGeom>
          <a:noFill/>
        </p:spPr>
        <p:txBody>
          <a:bodyPr wrap="square" rtlCol="0">
            <a:spAutoFit/>
          </a:bodyPr>
          <a:lstStyle/>
          <a:p>
            <a:r>
              <a:rPr lang="en-US" altLang="zh-TW" sz="1200" dirty="0" smtClean="0">
                <a:latin typeface="Calibri" panose="020F0502020204030204" pitchFamily="34" charset="0"/>
                <a:cs typeface="Calibri" panose="020F0502020204030204" pitchFamily="34" charset="0"/>
              </a:rPr>
              <a:t>void attack()</a:t>
            </a:r>
            <a:endParaRPr lang="zh-TW" altLang="en-US" sz="1200" dirty="0">
              <a:latin typeface="Calibri" panose="020F0502020204030204" pitchFamily="34" charset="0"/>
              <a:cs typeface="Calibri" panose="020F0502020204030204" pitchFamily="34" charset="0"/>
            </a:endParaRPr>
          </a:p>
        </p:txBody>
      </p:sp>
      <p:sp>
        <p:nvSpPr>
          <p:cNvPr id="40" name="文字方塊 39"/>
          <p:cNvSpPr txBox="1"/>
          <p:nvPr/>
        </p:nvSpPr>
        <p:spPr>
          <a:xfrm>
            <a:off x="8143634" y="1556860"/>
            <a:ext cx="457200" cy="312087"/>
          </a:xfrm>
          <a:prstGeom prst="rect">
            <a:avLst/>
          </a:prstGeom>
          <a:noFill/>
        </p:spPr>
        <p:txBody>
          <a:bodyPr wrap="square" rtlCol="0">
            <a:spAutoFit/>
          </a:bodyPr>
          <a:lstStyle/>
          <a:p>
            <a:r>
              <a:rPr lang="en-US" altLang="zh-TW" sz="1600" dirty="0" smtClean="0">
                <a:solidFill>
                  <a:srgbClr val="00B050"/>
                </a:solidFill>
              </a:rPr>
              <a:t>C</a:t>
            </a:r>
            <a:endParaRPr lang="zh-TW" altLang="en-US" sz="1600" dirty="0">
              <a:solidFill>
                <a:srgbClr val="00B050"/>
              </a:solidFill>
            </a:endParaRPr>
          </a:p>
        </p:txBody>
      </p:sp>
      <p:sp>
        <p:nvSpPr>
          <p:cNvPr id="46" name="矩形 45"/>
          <p:cNvSpPr/>
          <p:nvPr/>
        </p:nvSpPr>
        <p:spPr bwMode="auto">
          <a:xfrm>
            <a:off x="7032004" y="2755467"/>
            <a:ext cx="2021659" cy="963159"/>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cxnSp>
        <p:nvCxnSpPr>
          <p:cNvPr id="47" name="直線接點 46"/>
          <p:cNvCxnSpPr>
            <a:stCxn id="46" idx="1"/>
          </p:cNvCxnSpPr>
          <p:nvPr/>
        </p:nvCxnSpPr>
        <p:spPr bwMode="auto">
          <a:xfrm flipV="1">
            <a:off x="7032004" y="3232226"/>
            <a:ext cx="2021659" cy="4821"/>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8" name="文字方塊 47"/>
          <p:cNvSpPr txBox="1"/>
          <p:nvPr/>
        </p:nvSpPr>
        <p:spPr>
          <a:xfrm>
            <a:off x="7032004" y="2767396"/>
            <a:ext cx="2021659" cy="400110"/>
          </a:xfrm>
          <a:prstGeom prst="rect">
            <a:avLst/>
          </a:prstGeom>
          <a:noFill/>
        </p:spPr>
        <p:txBody>
          <a:bodyPr wrap="square" rtlCol="0">
            <a:spAutoFit/>
          </a:bodyPr>
          <a:lstStyle/>
          <a:p>
            <a:r>
              <a:rPr lang="en-US" altLang="zh-TW" sz="2000" dirty="0" err="1" smtClean="0">
                <a:latin typeface="Calibri" panose="020F0502020204030204" pitchFamily="34" charset="0"/>
                <a:cs typeface="Calibri" panose="020F0502020204030204" pitchFamily="34" charset="0"/>
              </a:rPr>
              <a:t>LeftHook</a:t>
            </a:r>
            <a:endParaRPr lang="zh-TW" altLang="en-US" sz="2000" dirty="0">
              <a:latin typeface="Calibri" panose="020F0502020204030204" pitchFamily="34" charset="0"/>
              <a:cs typeface="Calibri" panose="020F0502020204030204" pitchFamily="34" charset="0"/>
            </a:endParaRPr>
          </a:p>
        </p:txBody>
      </p:sp>
      <p:sp>
        <p:nvSpPr>
          <p:cNvPr id="49" name="文字方塊 48"/>
          <p:cNvSpPr txBox="1"/>
          <p:nvPr/>
        </p:nvSpPr>
        <p:spPr>
          <a:xfrm>
            <a:off x="7124388" y="3296279"/>
            <a:ext cx="2064817" cy="276999"/>
          </a:xfrm>
          <a:prstGeom prst="rect">
            <a:avLst/>
          </a:prstGeom>
          <a:noFill/>
        </p:spPr>
        <p:txBody>
          <a:bodyPr wrap="square" rtlCol="0">
            <a:spAutoFit/>
          </a:bodyPr>
          <a:lstStyle/>
          <a:p>
            <a:r>
              <a:rPr lang="en-US" altLang="zh-TW" sz="1200" dirty="0" smtClean="0">
                <a:latin typeface="Calibri" panose="020F0502020204030204" pitchFamily="34" charset="0"/>
                <a:cs typeface="Calibri" panose="020F0502020204030204" pitchFamily="34" charset="0"/>
              </a:rPr>
              <a:t>void attack()</a:t>
            </a:r>
            <a:endParaRPr lang="zh-TW" altLang="en-US" sz="1200" dirty="0">
              <a:latin typeface="Calibri" panose="020F0502020204030204" pitchFamily="34" charset="0"/>
              <a:cs typeface="Calibri" panose="020F0502020204030204" pitchFamily="34" charset="0"/>
            </a:endParaRPr>
          </a:p>
        </p:txBody>
      </p:sp>
      <p:sp>
        <p:nvSpPr>
          <p:cNvPr id="50" name="文字方塊 49"/>
          <p:cNvSpPr txBox="1"/>
          <p:nvPr/>
        </p:nvSpPr>
        <p:spPr>
          <a:xfrm>
            <a:off x="8029671" y="2742043"/>
            <a:ext cx="457200" cy="312087"/>
          </a:xfrm>
          <a:prstGeom prst="rect">
            <a:avLst/>
          </a:prstGeom>
          <a:noFill/>
        </p:spPr>
        <p:txBody>
          <a:bodyPr wrap="square" rtlCol="0">
            <a:spAutoFit/>
          </a:bodyPr>
          <a:lstStyle/>
          <a:p>
            <a:r>
              <a:rPr lang="en-US" altLang="zh-TW" sz="1600" dirty="0" smtClean="0">
                <a:solidFill>
                  <a:srgbClr val="00B050"/>
                </a:solidFill>
              </a:rPr>
              <a:t>C</a:t>
            </a:r>
            <a:endParaRPr lang="zh-TW" altLang="en-US" sz="1600" dirty="0">
              <a:solidFill>
                <a:srgbClr val="00B050"/>
              </a:solidFill>
            </a:endParaRPr>
          </a:p>
        </p:txBody>
      </p:sp>
      <p:sp>
        <p:nvSpPr>
          <p:cNvPr id="51" name="矩形 50"/>
          <p:cNvSpPr/>
          <p:nvPr/>
        </p:nvSpPr>
        <p:spPr bwMode="auto">
          <a:xfrm>
            <a:off x="7032004" y="3927848"/>
            <a:ext cx="2021659" cy="963159"/>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cxnSp>
        <p:nvCxnSpPr>
          <p:cNvPr id="52" name="直線接點 51"/>
          <p:cNvCxnSpPr>
            <a:stCxn id="51" idx="1"/>
          </p:cNvCxnSpPr>
          <p:nvPr/>
        </p:nvCxnSpPr>
        <p:spPr bwMode="auto">
          <a:xfrm flipV="1">
            <a:off x="7032004" y="4404607"/>
            <a:ext cx="2021659" cy="4821"/>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53" name="文字方塊 52"/>
          <p:cNvSpPr txBox="1"/>
          <p:nvPr/>
        </p:nvSpPr>
        <p:spPr>
          <a:xfrm>
            <a:off x="7032004" y="3939777"/>
            <a:ext cx="2021659" cy="400110"/>
          </a:xfrm>
          <a:prstGeom prst="rect">
            <a:avLst/>
          </a:prstGeom>
          <a:noFill/>
        </p:spPr>
        <p:txBody>
          <a:bodyPr wrap="square" rtlCol="0">
            <a:spAutoFit/>
          </a:bodyPr>
          <a:lstStyle/>
          <a:p>
            <a:r>
              <a:rPr lang="en-US" altLang="zh-TW" sz="2000" dirty="0" err="1">
                <a:latin typeface="Calibri" panose="020F0502020204030204" pitchFamily="34" charset="0"/>
                <a:cs typeface="Calibri" panose="020F0502020204030204" pitchFamily="34" charset="0"/>
              </a:rPr>
              <a:t>RightShouryuken</a:t>
            </a:r>
            <a:endParaRPr lang="zh-TW" altLang="en-US" sz="2000" dirty="0">
              <a:latin typeface="Calibri" panose="020F0502020204030204" pitchFamily="34" charset="0"/>
              <a:cs typeface="Calibri" panose="020F0502020204030204" pitchFamily="34" charset="0"/>
            </a:endParaRPr>
          </a:p>
        </p:txBody>
      </p:sp>
      <p:sp>
        <p:nvSpPr>
          <p:cNvPr id="54" name="文字方塊 53"/>
          <p:cNvSpPr txBox="1"/>
          <p:nvPr/>
        </p:nvSpPr>
        <p:spPr>
          <a:xfrm>
            <a:off x="7124388" y="4468660"/>
            <a:ext cx="2064817" cy="276999"/>
          </a:xfrm>
          <a:prstGeom prst="rect">
            <a:avLst/>
          </a:prstGeom>
          <a:noFill/>
        </p:spPr>
        <p:txBody>
          <a:bodyPr wrap="square" rtlCol="0">
            <a:spAutoFit/>
          </a:bodyPr>
          <a:lstStyle/>
          <a:p>
            <a:r>
              <a:rPr lang="en-US" altLang="zh-TW" sz="1200" dirty="0" smtClean="0">
                <a:latin typeface="Calibri" panose="020F0502020204030204" pitchFamily="34" charset="0"/>
                <a:cs typeface="Calibri" panose="020F0502020204030204" pitchFamily="34" charset="0"/>
              </a:rPr>
              <a:t>void attack()</a:t>
            </a:r>
            <a:endParaRPr lang="zh-TW" altLang="en-US" sz="1200" dirty="0">
              <a:latin typeface="Calibri" panose="020F0502020204030204" pitchFamily="34" charset="0"/>
              <a:cs typeface="Calibri" panose="020F0502020204030204" pitchFamily="34" charset="0"/>
            </a:endParaRPr>
          </a:p>
        </p:txBody>
      </p:sp>
      <p:sp>
        <p:nvSpPr>
          <p:cNvPr id="55" name="文字方塊 54"/>
          <p:cNvSpPr txBox="1"/>
          <p:nvPr/>
        </p:nvSpPr>
        <p:spPr>
          <a:xfrm>
            <a:off x="8745167" y="3872090"/>
            <a:ext cx="457200" cy="312087"/>
          </a:xfrm>
          <a:prstGeom prst="rect">
            <a:avLst/>
          </a:prstGeom>
          <a:noFill/>
        </p:spPr>
        <p:txBody>
          <a:bodyPr wrap="square" rtlCol="0">
            <a:spAutoFit/>
          </a:bodyPr>
          <a:lstStyle/>
          <a:p>
            <a:r>
              <a:rPr lang="en-US" altLang="zh-TW" sz="1600" dirty="0" smtClean="0">
                <a:solidFill>
                  <a:srgbClr val="00B050"/>
                </a:solidFill>
              </a:rPr>
              <a:t>C</a:t>
            </a:r>
            <a:endParaRPr lang="zh-TW" altLang="en-US" sz="1600" dirty="0">
              <a:solidFill>
                <a:srgbClr val="00B050"/>
              </a:solidFill>
            </a:endParaRPr>
          </a:p>
        </p:txBody>
      </p:sp>
      <p:sp>
        <p:nvSpPr>
          <p:cNvPr id="56" name="矩形 55"/>
          <p:cNvSpPr/>
          <p:nvPr/>
        </p:nvSpPr>
        <p:spPr bwMode="auto">
          <a:xfrm>
            <a:off x="7032004" y="5088300"/>
            <a:ext cx="2021659" cy="963159"/>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cxnSp>
        <p:nvCxnSpPr>
          <p:cNvPr id="57" name="直線接點 56"/>
          <p:cNvCxnSpPr>
            <a:stCxn id="56" idx="1"/>
          </p:cNvCxnSpPr>
          <p:nvPr/>
        </p:nvCxnSpPr>
        <p:spPr bwMode="auto">
          <a:xfrm flipV="1">
            <a:off x="7032004" y="5565059"/>
            <a:ext cx="2021659" cy="4821"/>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58" name="文字方塊 57"/>
          <p:cNvSpPr txBox="1"/>
          <p:nvPr/>
        </p:nvSpPr>
        <p:spPr>
          <a:xfrm>
            <a:off x="7032004" y="5100229"/>
            <a:ext cx="2021659" cy="400110"/>
          </a:xfrm>
          <a:prstGeom prst="rect">
            <a:avLst/>
          </a:prstGeom>
          <a:noFill/>
        </p:spPr>
        <p:txBody>
          <a:bodyPr wrap="square" rtlCol="0">
            <a:spAutoFit/>
          </a:bodyPr>
          <a:lstStyle/>
          <a:p>
            <a:r>
              <a:rPr lang="en-US" altLang="zh-TW" sz="2000" dirty="0" err="1" smtClean="0">
                <a:latin typeface="Calibri" panose="020F0502020204030204" pitchFamily="34" charset="0"/>
                <a:cs typeface="Calibri" panose="020F0502020204030204" pitchFamily="34" charset="0"/>
              </a:rPr>
              <a:t>LeftShouryuken</a:t>
            </a:r>
            <a:endParaRPr lang="zh-TW" altLang="en-US" sz="2000" dirty="0">
              <a:latin typeface="Calibri" panose="020F0502020204030204" pitchFamily="34" charset="0"/>
              <a:cs typeface="Calibri" panose="020F0502020204030204" pitchFamily="34" charset="0"/>
            </a:endParaRPr>
          </a:p>
        </p:txBody>
      </p:sp>
      <p:sp>
        <p:nvSpPr>
          <p:cNvPr id="59" name="文字方塊 58"/>
          <p:cNvSpPr txBox="1"/>
          <p:nvPr/>
        </p:nvSpPr>
        <p:spPr>
          <a:xfrm>
            <a:off x="7124388" y="5629112"/>
            <a:ext cx="2064817" cy="276999"/>
          </a:xfrm>
          <a:prstGeom prst="rect">
            <a:avLst/>
          </a:prstGeom>
          <a:noFill/>
        </p:spPr>
        <p:txBody>
          <a:bodyPr wrap="square" rtlCol="0">
            <a:spAutoFit/>
          </a:bodyPr>
          <a:lstStyle/>
          <a:p>
            <a:r>
              <a:rPr lang="en-US" altLang="zh-TW" sz="1200" dirty="0" smtClean="0">
                <a:latin typeface="Calibri" panose="020F0502020204030204" pitchFamily="34" charset="0"/>
                <a:cs typeface="Calibri" panose="020F0502020204030204" pitchFamily="34" charset="0"/>
              </a:rPr>
              <a:t>void attack()</a:t>
            </a:r>
            <a:endParaRPr lang="zh-TW" altLang="en-US" sz="1200" dirty="0">
              <a:latin typeface="Calibri" panose="020F0502020204030204" pitchFamily="34" charset="0"/>
              <a:cs typeface="Calibri" panose="020F0502020204030204" pitchFamily="34" charset="0"/>
            </a:endParaRPr>
          </a:p>
        </p:txBody>
      </p:sp>
      <p:sp>
        <p:nvSpPr>
          <p:cNvPr id="60" name="文字方塊 59"/>
          <p:cNvSpPr txBox="1"/>
          <p:nvPr/>
        </p:nvSpPr>
        <p:spPr>
          <a:xfrm>
            <a:off x="8745167" y="5032542"/>
            <a:ext cx="457200" cy="312087"/>
          </a:xfrm>
          <a:prstGeom prst="rect">
            <a:avLst/>
          </a:prstGeom>
          <a:noFill/>
        </p:spPr>
        <p:txBody>
          <a:bodyPr wrap="square" rtlCol="0">
            <a:spAutoFit/>
          </a:bodyPr>
          <a:lstStyle/>
          <a:p>
            <a:r>
              <a:rPr lang="en-US" altLang="zh-TW" sz="1600" dirty="0" smtClean="0">
                <a:solidFill>
                  <a:srgbClr val="00B050"/>
                </a:solidFill>
              </a:rPr>
              <a:t>C</a:t>
            </a:r>
            <a:endParaRPr lang="zh-TW" altLang="en-US" sz="1600" dirty="0">
              <a:solidFill>
                <a:srgbClr val="00B050"/>
              </a:solidFill>
            </a:endParaRPr>
          </a:p>
        </p:txBody>
      </p:sp>
      <p:cxnSp>
        <p:nvCxnSpPr>
          <p:cNvPr id="61" name="直線單箭頭接點 60"/>
          <p:cNvCxnSpPr/>
          <p:nvPr/>
        </p:nvCxnSpPr>
        <p:spPr bwMode="auto">
          <a:xfrm flipH="1">
            <a:off x="6193146" y="3853487"/>
            <a:ext cx="342150" cy="408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2" name="直線接點 61"/>
          <p:cNvCxnSpPr/>
          <p:nvPr/>
        </p:nvCxnSpPr>
        <p:spPr bwMode="auto">
          <a:xfrm flipH="1">
            <a:off x="6524200" y="2265852"/>
            <a:ext cx="20234" cy="349972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3" name="直線接點 62"/>
          <p:cNvCxnSpPr/>
          <p:nvPr/>
        </p:nvCxnSpPr>
        <p:spPr bwMode="auto">
          <a:xfrm>
            <a:off x="6540779" y="2265852"/>
            <a:ext cx="474731"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4" name="直線接點 63"/>
          <p:cNvCxnSpPr/>
          <p:nvPr/>
        </p:nvCxnSpPr>
        <p:spPr bwMode="auto">
          <a:xfrm>
            <a:off x="6519174" y="4607159"/>
            <a:ext cx="501484" cy="339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5" name="直線接點 64"/>
          <p:cNvCxnSpPr/>
          <p:nvPr/>
        </p:nvCxnSpPr>
        <p:spPr bwMode="auto">
          <a:xfrm>
            <a:off x="6519174" y="5758797"/>
            <a:ext cx="466638" cy="678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1" name="直線接點 70"/>
          <p:cNvCxnSpPr/>
          <p:nvPr/>
        </p:nvCxnSpPr>
        <p:spPr bwMode="auto">
          <a:xfrm>
            <a:off x="6530210" y="3422915"/>
            <a:ext cx="501484" cy="339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78" name="矩形 77"/>
          <p:cNvSpPr/>
          <p:nvPr/>
        </p:nvSpPr>
        <p:spPr bwMode="auto">
          <a:xfrm>
            <a:off x="1435551" y="4558053"/>
            <a:ext cx="2021659" cy="224966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cxnSp>
        <p:nvCxnSpPr>
          <p:cNvPr id="79" name="直線接點 78"/>
          <p:cNvCxnSpPr/>
          <p:nvPr/>
        </p:nvCxnSpPr>
        <p:spPr bwMode="auto">
          <a:xfrm>
            <a:off x="1435551" y="4970092"/>
            <a:ext cx="2021659"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80" name="文字方塊 79"/>
          <p:cNvSpPr txBox="1"/>
          <p:nvPr/>
        </p:nvSpPr>
        <p:spPr>
          <a:xfrm>
            <a:off x="1435551" y="4569982"/>
            <a:ext cx="1124793" cy="400110"/>
          </a:xfrm>
          <a:prstGeom prst="rect">
            <a:avLst/>
          </a:prstGeom>
          <a:noFill/>
        </p:spPr>
        <p:txBody>
          <a:bodyPr wrap="square" rtlCol="0">
            <a:spAutoFit/>
          </a:bodyPr>
          <a:lstStyle/>
          <a:p>
            <a:r>
              <a:rPr lang="en-US" altLang="zh-TW" sz="2000" dirty="0">
                <a:latin typeface="Calibri" panose="020F0502020204030204" pitchFamily="34" charset="0"/>
                <a:cs typeface="Calibri" panose="020F0502020204030204" pitchFamily="34" charset="0"/>
              </a:rPr>
              <a:t>Panda</a:t>
            </a:r>
            <a:endParaRPr lang="zh-TW" altLang="en-US" sz="2000" dirty="0">
              <a:latin typeface="Calibri" panose="020F0502020204030204" pitchFamily="34" charset="0"/>
              <a:cs typeface="Calibri" panose="020F0502020204030204" pitchFamily="34" charset="0"/>
            </a:endParaRPr>
          </a:p>
        </p:txBody>
      </p:sp>
      <p:sp>
        <p:nvSpPr>
          <p:cNvPr id="81" name="文字方塊 80"/>
          <p:cNvSpPr txBox="1"/>
          <p:nvPr/>
        </p:nvSpPr>
        <p:spPr>
          <a:xfrm>
            <a:off x="1527935" y="5098865"/>
            <a:ext cx="2064817" cy="1569660"/>
          </a:xfrm>
          <a:prstGeom prst="rect">
            <a:avLst/>
          </a:prstGeom>
          <a:noFill/>
        </p:spPr>
        <p:txBody>
          <a:bodyPr wrap="square" rtlCol="0">
            <a:spAutoFit/>
          </a:bodyPr>
          <a:lstStyle/>
          <a:p>
            <a:r>
              <a:rPr lang="en-US" altLang="zh-TW" sz="1200" dirty="0" err="1" smtClean="0">
                <a:latin typeface="Calibri" panose="020F0502020204030204" pitchFamily="34" charset="0"/>
                <a:cs typeface="Calibri" panose="020F0502020204030204" pitchFamily="34" charset="0"/>
              </a:rPr>
              <a:t>IKongFu</a:t>
            </a:r>
            <a:r>
              <a:rPr lang="en-US" altLang="zh-TW" sz="1200" dirty="0" smtClean="0">
                <a:latin typeface="Calibri" panose="020F0502020204030204" pitchFamily="34" charset="0"/>
                <a:cs typeface="Calibri" panose="020F0502020204030204" pitchFamily="34" charset="0"/>
              </a:rPr>
              <a:t> </a:t>
            </a:r>
            <a:r>
              <a:rPr lang="en-US" altLang="zh-TW" sz="1200" dirty="0" err="1" smtClean="0">
                <a:latin typeface="Calibri" panose="020F0502020204030204" pitchFamily="34" charset="0"/>
                <a:cs typeface="Calibri" panose="020F0502020204030204" pitchFamily="34" charset="0"/>
              </a:rPr>
              <a:t>fk</a:t>
            </a:r>
            <a:r>
              <a:rPr lang="en-US" altLang="zh-TW" sz="1200" dirty="0" smtClean="0">
                <a:latin typeface="Calibri" panose="020F0502020204030204" pitchFamily="34" charset="0"/>
                <a:cs typeface="Calibri" panose="020F0502020204030204" pitchFamily="34" charset="0"/>
              </a:rPr>
              <a:t>;</a:t>
            </a:r>
          </a:p>
          <a:p>
            <a:r>
              <a:rPr lang="en-US" altLang="zh-TW" sz="1200" dirty="0" smtClean="0">
                <a:latin typeface="Calibri" panose="020F0502020204030204" pitchFamily="34" charset="0"/>
                <a:cs typeface="Calibri" panose="020F0502020204030204" pitchFamily="34" charset="0"/>
              </a:rPr>
              <a:t>Boxer(</a:t>
            </a:r>
            <a:r>
              <a:rPr lang="en-US" altLang="zh-TW" sz="1200" dirty="0" err="1" smtClean="0">
                <a:latin typeface="Calibri" panose="020F0502020204030204" pitchFamily="34" charset="0"/>
                <a:cs typeface="Calibri" panose="020F0502020204030204" pitchFamily="34" charset="0"/>
              </a:rPr>
              <a:t>IKongFu</a:t>
            </a:r>
            <a:r>
              <a:rPr lang="en-US" altLang="zh-TW" sz="1200" dirty="0" smtClean="0">
                <a:latin typeface="Calibri" panose="020F0502020204030204" pitchFamily="34" charset="0"/>
                <a:cs typeface="Calibri" panose="020F0502020204030204" pitchFamily="34" charset="0"/>
              </a:rPr>
              <a:t> </a:t>
            </a:r>
            <a:r>
              <a:rPr lang="en-US" altLang="zh-TW" sz="1200" dirty="0" err="1" smtClean="0">
                <a:latin typeface="Calibri" panose="020F0502020204030204" pitchFamily="34" charset="0"/>
                <a:cs typeface="Calibri" panose="020F0502020204030204" pitchFamily="34" charset="0"/>
              </a:rPr>
              <a:t>fk</a:t>
            </a:r>
            <a:r>
              <a:rPr lang="en-US" altLang="zh-TW" sz="1200" dirty="0" smtClean="0">
                <a:latin typeface="Calibri" panose="020F0502020204030204" pitchFamily="34" charset="0"/>
                <a:cs typeface="Calibri" panose="020F0502020204030204" pitchFamily="34" charset="0"/>
              </a:rPr>
              <a:t>) {</a:t>
            </a:r>
          </a:p>
          <a:p>
            <a:r>
              <a:rPr lang="en-US" altLang="zh-TW" sz="1200" dirty="0">
                <a:latin typeface="Calibri" panose="020F0502020204030204" pitchFamily="34" charset="0"/>
                <a:cs typeface="Calibri" panose="020F0502020204030204" pitchFamily="34" charset="0"/>
              </a:rPr>
              <a:t> </a:t>
            </a:r>
            <a:r>
              <a:rPr lang="en-US" altLang="zh-TW" sz="1200" dirty="0" smtClean="0">
                <a:latin typeface="Calibri" panose="020F0502020204030204" pitchFamily="34" charset="0"/>
                <a:cs typeface="Calibri" panose="020F0502020204030204" pitchFamily="34" charset="0"/>
              </a:rPr>
              <a:t>   this.fk = </a:t>
            </a:r>
            <a:r>
              <a:rPr lang="en-US" altLang="zh-TW" sz="1200" dirty="0" err="1" smtClean="0">
                <a:latin typeface="Calibri" panose="020F0502020204030204" pitchFamily="34" charset="0"/>
                <a:cs typeface="Calibri" panose="020F0502020204030204" pitchFamily="34" charset="0"/>
              </a:rPr>
              <a:t>fk</a:t>
            </a:r>
            <a:endParaRPr lang="en-US" altLang="zh-TW" sz="1200" dirty="0" smtClean="0">
              <a:latin typeface="Calibri" panose="020F0502020204030204" pitchFamily="34" charset="0"/>
              <a:cs typeface="Calibri" panose="020F0502020204030204" pitchFamily="34" charset="0"/>
            </a:endParaRPr>
          </a:p>
          <a:p>
            <a:r>
              <a:rPr lang="en-US" altLang="zh-TW" sz="1200" dirty="0" smtClean="0">
                <a:latin typeface="Calibri" panose="020F0502020204030204" pitchFamily="34" charset="0"/>
                <a:cs typeface="Calibri" panose="020F0502020204030204" pitchFamily="34" charset="0"/>
              </a:rPr>
              <a:t>}</a:t>
            </a:r>
          </a:p>
          <a:p>
            <a:r>
              <a:rPr lang="en-US" altLang="zh-TW" sz="1200" dirty="0" smtClean="0">
                <a:latin typeface="Calibri" panose="020F0502020204030204" pitchFamily="34" charset="0"/>
                <a:cs typeface="Calibri" panose="020F0502020204030204" pitchFamily="34" charset="0"/>
              </a:rPr>
              <a:t>void fight() {</a:t>
            </a:r>
          </a:p>
          <a:p>
            <a:r>
              <a:rPr lang="en-US" altLang="zh-TW" sz="1200" dirty="0">
                <a:latin typeface="Calibri" panose="020F0502020204030204" pitchFamily="34" charset="0"/>
                <a:cs typeface="Calibri" panose="020F0502020204030204" pitchFamily="34" charset="0"/>
              </a:rPr>
              <a:t> </a:t>
            </a:r>
            <a:r>
              <a:rPr lang="en-US" altLang="zh-TW" sz="1200" dirty="0" smtClean="0">
                <a:latin typeface="Calibri" panose="020F0502020204030204" pitchFamily="34" charset="0"/>
                <a:cs typeface="Calibri" panose="020F0502020204030204" pitchFamily="34" charset="0"/>
              </a:rPr>
              <a:t>  </a:t>
            </a:r>
            <a:r>
              <a:rPr lang="en-US" altLang="zh-TW" sz="1200" dirty="0" err="1" smtClean="0">
                <a:latin typeface="Calibri" panose="020F0502020204030204" pitchFamily="34" charset="0"/>
                <a:cs typeface="Calibri" panose="020F0502020204030204" pitchFamily="34" charset="0"/>
              </a:rPr>
              <a:t>fk.attack</a:t>
            </a:r>
            <a:r>
              <a:rPr lang="en-US" altLang="zh-TW" sz="1200" dirty="0" smtClean="0">
                <a:latin typeface="Calibri" panose="020F0502020204030204" pitchFamily="34" charset="0"/>
                <a:cs typeface="Calibri" panose="020F0502020204030204" pitchFamily="34" charset="0"/>
              </a:rPr>
              <a:t>();</a:t>
            </a:r>
            <a:endParaRPr lang="en-US" altLang="zh-TW" sz="1200" dirty="0" smtClean="0">
              <a:solidFill>
                <a:srgbClr val="00B050"/>
              </a:solidFill>
              <a:latin typeface="Calibri" panose="020F0502020204030204" pitchFamily="34" charset="0"/>
              <a:cs typeface="Calibri" panose="020F0502020204030204" pitchFamily="34" charset="0"/>
            </a:endParaRPr>
          </a:p>
          <a:p>
            <a:r>
              <a:rPr lang="en-US" altLang="zh-TW" sz="1200" dirty="0" smtClean="0">
                <a:latin typeface="Calibri" panose="020F0502020204030204" pitchFamily="34" charset="0"/>
                <a:cs typeface="Calibri" panose="020F0502020204030204" pitchFamily="34" charset="0"/>
              </a:rPr>
              <a:t>}</a:t>
            </a:r>
          </a:p>
          <a:p>
            <a:r>
              <a:rPr lang="en-US" altLang="zh-TW" sz="1200" dirty="0" smtClean="0">
                <a:latin typeface="Calibri" panose="020F0502020204030204" pitchFamily="34" charset="0"/>
                <a:cs typeface="Calibri" panose="020F0502020204030204" pitchFamily="34" charset="0"/>
              </a:rPr>
              <a:t>// other members …</a:t>
            </a:r>
            <a:endParaRPr lang="zh-TW" altLang="en-US" sz="1200" dirty="0">
              <a:latin typeface="Calibri" panose="020F0502020204030204" pitchFamily="34" charset="0"/>
              <a:cs typeface="Calibri" panose="020F0502020204030204" pitchFamily="34" charset="0"/>
            </a:endParaRPr>
          </a:p>
        </p:txBody>
      </p:sp>
      <p:sp>
        <p:nvSpPr>
          <p:cNvPr id="82" name="文字方塊 81"/>
          <p:cNvSpPr txBox="1"/>
          <p:nvPr/>
        </p:nvSpPr>
        <p:spPr>
          <a:xfrm>
            <a:off x="2216431" y="4521021"/>
            <a:ext cx="457200" cy="312087"/>
          </a:xfrm>
          <a:prstGeom prst="rect">
            <a:avLst/>
          </a:prstGeom>
          <a:noFill/>
        </p:spPr>
        <p:txBody>
          <a:bodyPr wrap="square" rtlCol="0">
            <a:spAutoFit/>
          </a:bodyPr>
          <a:lstStyle/>
          <a:p>
            <a:r>
              <a:rPr lang="en-US" altLang="zh-TW" sz="1600" dirty="0" smtClean="0">
                <a:solidFill>
                  <a:srgbClr val="00B050"/>
                </a:solidFill>
              </a:rPr>
              <a:t>C</a:t>
            </a:r>
            <a:endParaRPr lang="zh-TW" altLang="en-US" sz="1600" dirty="0">
              <a:solidFill>
                <a:srgbClr val="00B050"/>
              </a:solidFill>
            </a:endParaRPr>
          </a:p>
        </p:txBody>
      </p:sp>
      <p:pic>
        <p:nvPicPr>
          <p:cNvPr id="83" name="圖片 8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6805" y="4694624"/>
            <a:ext cx="1959334" cy="2022948"/>
          </a:xfrm>
          <a:prstGeom prst="rect">
            <a:avLst/>
          </a:prstGeom>
        </p:spPr>
      </p:pic>
    </p:spTree>
    <p:extLst>
      <p:ext uri="{BB962C8B-B14F-4D97-AF65-F5344CB8AC3E}">
        <p14:creationId xmlns:p14="http://schemas.microsoft.com/office/powerpoint/2010/main" val="3655039892"/>
      </p:ext>
    </p:extLst>
  </p:cSld>
  <p:clrMapOvr>
    <a:masterClrMapping/>
  </p:clrMapOvr>
  <p:transition spd="med">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3"/>
                                        </p:tgtEl>
                                        <p:attrNameLst>
                                          <p:attrName>style.visibility</p:attrName>
                                        </p:attrNameLst>
                                      </p:cBhvr>
                                      <p:to>
                                        <p:strVal val="visible"/>
                                      </p:to>
                                    </p:set>
                                    <p:anim calcmode="lin" valueType="num">
                                      <p:cBhvr additive="base">
                                        <p:cTn id="7" dur="500" fill="hold"/>
                                        <p:tgtEl>
                                          <p:spTgt spid="83"/>
                                        </p:tgtEl>
                                        <p:attrNameLst>
                                          <p:attrName>ppt_x</p:attrName>
                                        </p:attrNameLst>
                                      </p:cBhvr>
                                      <p:tavLst>
                                        <p:tav tm="0">
                                          <p:val>
                                            <p:strVal val="#ppt_x"/>
                                          </p:val>
                                        </p:tav>
                                        <p:tav tm="100000">
                                          <p:val>
                                            <p:strVal val="#ppt_x"/>
                                          </p:val>
                                        </p:tav>
                                      </p:tavLst>
                                    </p:anim>
                                    <p:anim calcmode="lin" valueType="num">
                                      <p:cBhvr additive="base">
                                        <p:cTn id="8" dur="500" fill="hold"/>
                                        <p:tgtEl>
                                          <p:spTgt spid="8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8"/>
                                        </p:tgtEl>
                                        <p:attrNameLst>
                                          <p:attrName>style.visibility</p:attrName>
                                        </p:attrNameLst>
                                      </p:cBhvr>
                                      <p:to>
                                        <p:strVal val="visible"/>
                                      </p:to>
                                    </p:set>
                                    <p:anim calcmode="lin" valueType="num">
                                      <p:cBhvr additive="base">
                                        <p:cTn id="11" dur="500" fill="hold"/>
                                        <p:tgtEl>
                                          <p:spTgt spid="78"/>
                                        </p:tgtEl>
                                        <p:attrNameLst>
                                          <p:attrName>ppt_x</p:attrName>
                                        </p:attrNameLst>
                                      </p:cBhvr>
                                      <p:tavLst>
                                        <p:tav tm="0">
                                          <p:val>
                                            <p:strVal val="#ppt_x"/>
                                          </p:val>
                                        </p:tav>
                                        <p:tav tm="100000">
                                          <p:val>
                                            <p:strVal val="#ppt_x"/>
                                          </p:val>
                                        </p:tav>
                                      </p:tavLst>
                                    </p:anim>
                                    <p:anim calcmode="lin" valueType="num">
                                      <p:cBhvr additive="base">
                                        <p:cTn id="12" dur="500" fill="hold"/>
                                        <p:tgtEl>
                                          <p:spTgt spid="7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2"/>
                                        </p:tgtEl>
                                        <p:attrNameLst>
                                          <p:attrName>style.visibility</p:attrName>
                                        </p:attrNameLst>
                                      </p:cBhvr>
                                      <p:to>
                                        <p:strVal val="visible"/>
                                      </p:to>
                                    </p:set>
                                    <p:anim calcmode="lin" valueType="num">
                                      <p:cBhvr additive="base">
                                        <p:cTn id="15" dur="500" fill="hold"/>
                                        <p:tgtEl>
                                          <p:spTgt spid="82"/>
                                        </p:tgtEl>
                                        <p:attrNameLst>
                                          <p:attrName>ppt_x</p:attrName>
                                        </p:attrNameLst>
                                      </p:cBhvr>
                                      <p:tavLst>
                                        <p:tav tm="0">
                                          <p:val>
                                            <p:strVal val="#ppt_x"/>
                                          </p:val>
                                        </p:tav>
                                        <p:tav tm="100000">
                                          <p:val>
                                            <p:strVal val="#ppt_x"/>
                                          </p:val>
                                        </p:tav>
                                      </p:tavLst>
                                    </p:anim>
                                    <p:anim calcmode="lin" valueType="num">
                                      <p:cBhvr additive="base">
                                        <p:cTn id="16" dur="500" fill="hold"/>
                                        <p:tgtEl>
                                          <p:spTgt spid="82"/>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9"/>
                                        </p:tgtEl>
                                        <p:attrNameLst>
                                          <p:attrName>style.visibility</p:attrName>
                                        </p:attrNameLst>
                                      </p:cBhvr>
                                      <p:to>
                                        <p:strVal val="visible"/>
                                      </p:to>
                                    </p:set>
                                    <p:anim calcmode="lin" valueType="num">
                                      <p:cBhvr additive="base">
                                        <p:cTn id="19" dur="500" fill="hold"/>
                                        <p:tgtEl>
                                          <p:spTgt spid="79"/>
                                        </p:tgtEl>
                                        <p:attrNameLst>
                                          <p:attrName>ppt_x</p:attrName>
                                        </p:attrNameLst>
                                      </p:cBhvr>
                                      <p:tavLst>
                                        <p:tav tm="0">
                                          <p:val>
                                            <p:strVal val="#ppt_x"/>
                                          </p:val>
                                        </p:tav>
                                        <p:tav tm="100000">
                                          <p:val>
                                            <p:strVal val="#ppt_x"/>
                                          </p:val>
                                        </p:tav>
                                      </p:tavLst>
                                    </p:anim>
                                    <p:anim calcmode="lin" valueType="num">
                                      <p:cBhvr additive="base">
                                        <p:cTn id="20" dur="500" fill="hold"/>
                                        <p:tgtEl>
                                          <p:spTgt spid="7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0"/>
                                        </p:tgtEl>
                                        <p:attrNameLst>
                                          <p:attrName>style.visibility</p:attrName>
                                        </p:attrNameLst>
                                      </p:cBhvr>
                                      <p:to>
                                        <p:strVal val="visible"/>
                                      </p:to>
                                    </p:set>
                                    <p:anim calcmode="lin" valueType="num">
                                      <p:cBhvr additive="base">
                                        <p:cTn id="23" dur="500" fill="hold"/>
                                        <p:tgtEl>
                                          <p:spTgt spid="80"/>
                                        </p:tgtEl>
                                        <p:attrNameLst>
                                          <p:attrName>ppt_x</p:attrName>
                                        </p:attrNameLst>
                                      </p:cBhvr>
                                      <p:tavLst>
                                        <p:tav tm="0">
                                          <p:val>
                                            <p:strVal val="#ppt_x"/>
                                          </p:val>
                                        </p:tav>
                                        <p:tav tm="100000">
                                          <p:val>
                                            <p:strVal val="#ppt_x"/>
                                          </p:val>
                                        </p:tav>
                                      </p:tavLst>
                                    </p:anim>
                                    <p:anim calcmode="lin" valueType="num">
                                      <p:cBhvr additive="base">
                                        <p:cTn id="24" dur="500" fill="hold"/>
                                        <p:tgtEl>
                                          <p:spTgt spid="8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81"/>
                                        </p:tgtEl>
                                        <p:attrNameLst>
                                          <p:attrName>style.visibility</p:attrName>
                                        </p:attrNameLst>
                                      </p:cBhvr>
                                      <p:to>
                                        <p:strVal val="visible"/>
                                      </p:to>
                                    </p:set>
                                    <p:anim calcmode="lin" valueType="num">
                                      <p:cBhvr additive="base">
                                        <p:cTn id="27" dur="500" fill="hold"/>
                                        <p:tgtEl>
                                          <p:spTgt spid="81"/>
                                        </p:tgtEl>
                                        <p:attrNameLst>
                                          <p:attrName>ppt_x</p:attrName>
                                        </p:attrNameLst>
                                      </p:cBhvr>
                                      <p:tavLst>
                                        <p:tav tm="0">
                                          <p:val>
                                            <p:strVal val="#ppt_x"/>
                                          </p:val>
                                        </p:tav>
                                        <p:tav tm="100000">
                                          <p:val>
                                            <p:strVal val="#ppt_x"/>
                                          </p:val>
                                        </p:tav>
                                      </p:tavLst>
                                    </p:anim>
                                    <p:anim calcmode="lin" valueType="num">
                                      <p:cBhvr additive="base">
                                        <p:cTn id="28" dur="500" fill="hold"/>
                                        <p:tgtEl>
                                          <p:spTgt spid="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80" grpId="0"/>
      <p:bldP spid="81" grpId="0"/>
      <p:bldP spid="8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823388" y="241543"/>
            <a:ext cx="8168212" cy="646331"/>
          </a:xfrm>
          <a:prstGeom prst="rect">
            <a:avLst/>
          </a:prstGeom>
          <a:noFill/>
        </p:spPr>
        <p:txBody>
          <a:bodyPr wrap="square" rtlCol="0">
            <a:spAutoFit/>
          </a:bodyPr>
          <a:lstStyle/>
          <a:p>
            <a:r>
              <a:rPr lang="en-US" altLang="zh-TW" sz="3600" dirty="0" smtClean="0">
                <a:latin typeface="Calibri" panose="020F0502020204030204" pitchFamily="34" charset="0"/>
                <a:cs typeface="Calibri" panose="020F0502020204030204" pitchFamily="34" charset="0"/>
              </a:rPr>
              <a:t>Up casting and down casting</a:t>
            </a:r>
            <a:endParaRPr lang="zh-TW" altLang="en-US" sz="3600" dirty="0">
              <a:latin typeface="Calibri" panose="020F0502020204030204" pitchFamily="34" charset="0"/>
              <a:cs typeface="Calibri" panose="020F0502020204030204" pitchFamily="34" charset="0"/>
            </a:endParaRPr>
          </a:p>
        </p:txBody>
      </p:sp>
      <p:sp>
        <p:nvSpPr>
          <p:cNvPr id="3" name="矩形 2"/>
          <p:cNvSpPr/>
          <p:nvPr/>
        </p:nvSpPr>
        <p:spPr>
          <a:xfrm>
            <a:off x="823387" y="1260068"/>
            <a:ext cx="8793053" cy="2308324"/>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TW" dirty="0" smtClean="0">
                <a:solidFill>
                  <a:srgbClr val="000000"/>
                </a:solidFill>
                <a:latin typeface="Calibri" panose="020F0502020204030204" pitchFamily="34" charset="0"/>
                <a:cs typeface="Calibri" panose="020F0502020204030204" pitchFamily="34" charset="0"/>
              </a:rPr>
              <a:t>The object reference type can  up cast to superclass or down cast to subclass. Up casting always works in Java, you can reference to Dog class example in essential2. Down casting might run into error if the result class is not the instance’s class or superclass.</a:t>
            </a:r>
            <a:endParaRPr lang="en-US" altLang="zh-TW" dirty="0">
              <a:solidFill>
                <a:srgbClr val="000000"/>
              </a:solidFill>
              <a:latin typeface="Calibri" panose="020F0502020204030204" pitchFamily="34" charset="0"/>
              <a:cs typeface="Calibri" panose="020F0502020204030204" pitchFamily="34" charset="0"/>
            </a:endParaRPr>
          </a:p>
        </p:txBody>
      </p:sp>
      <p:sp>
        <p:nvSpPr>
          <p:cNvPr id="5" name="矩形 4"/>
          <p:cNvSpPr/>
          <p:nvPr/>
        </p:nvSpPr>
        <p:spPr>
          <a:xfrm>
            <a:off x="1371600" y="3711986"/>
            <a:ext cx="8244840" cy="2062103"/>
          </a:xfrm>
          <a:prstGeom prst="rect">
            <a:avLst/>
          </a:prstGeom>
        </p:spPr>
        <p:txBody>
          <a:bodyPr wrap="square">
            <a:spAutoFit/>
          </a:bodyPr>
          <a:lstStyle/>
          <a:p>
            <a:r>
              <a:rPr lang="en-US" altLang="zh-TW" sz="1600" dirty="0" smtClean="0">
                <a:solidFill>
                  <a:srgbClr val="000000"/>
                </a:solidFill>
                <a:latin typeface="Courier New" panose="02070309020205020404" pitchFamily="49" charset="0"/>
              </a:rPr>
              <a:t>Husky </a:t>
            </a:r>
            <a:r>
              <a:rPr lang="en-US" altLang="zh-TW" sz="1600" dirty="0" err="1">
                <a:solidFill>
                  <a:srgbClr val="6A3E3E"/>
                </a:solidFill>
                <a:latin typeface="Courier New" panose="02070309020205020404" pitchFamily="49" charset="0"/>
              </a:rPr>
              <a:t>husky</a:t>
            </a:r>
            <a:r>
              <a:rPr lang="en-US" altLang="zh-TW" sz="1600" dirty="0">
                <a:solidFill>
                  <a:srgbClr val="000000"/>
                </a:solidFill>
                <a:latin typeface="Courier New" panose="02070309020205020404" pitchFamily="49" charset="0"/>
              </a:rPr>
              <a:t> = </a:t>
            </a:r>
            <a:r>
              <a:rPr lang="en-US" altLang="zh-TW" sz="1600" b="1" dirty="0">
                <a:solidFill>
                  <a:srgbClr val="7F0055"/>
                </a:solidFill>
                <a:latin typeface="Courier New" panose="02070309020205020404" pitchFamily="49" charset="0"/>
              </a:rPr>
              <a:t>new</a:t>
            </a:r>
            <a:r>
              <a:rPr lang="en-US" altLang="zh-TW" sz="1600" b="1" dirty="0">
                <a:solidFill>
                  <a:srgbClr val="000000"/>
                </a:solidFill>
                <a:latin typeface="Courier New" panose="02070309020205020404" pitchFamily="49" charset="0"/>
              </a:rPr>
              <a:t> Husky();</a:t>
            </a:r>
          </a:p>
          <a:p>
            <a:r>
              <a:rPr lang="en-US" altLang="zh-TW" sz="1600" dirty="0">
                <a:solidFill>
                  <a:srgbClr val="000000"/>
                </a:solidFill>
                <a:latin typeface="Courier New" panose="02070309020205020404" pitchFamily="49" charset="0"/>
              </a:rPr>
              <a:t>Chihuahua </a:t>
            </a:r>
            <a:r>
              <a:rPr lang="en-US" altLang="zh-TW" sz="1600" dirty="0" err="1">
                <a:solidFill>
                  <a:srgbClr val="6A3E3E"/>
                </a:solidFill>
                <a:latin typeface="Courier New" panose="02070309020205020404" pitchFamily="49" charset="0"/>
              </a:rPr>
              <a:t>chihuahua</a:t>
            </a:r>
            <a:r>
              <a:rPr lang="en-US" altLang="zh-TW" sz="1600" dirty="0">
                <a:solidFill>
                  <a:srgbClr val="000000"/>
                </a:solidFill>
                <a:latin typeface="Courier New" panose="02070309020205020404" pitchFamily="49" charset="0"/>
              </a:rPr>
              <a:t> = </a:t>
            </a:r>
            <a:r>
              <a:rPr lang="en-US" altLang="zh-TW" sz="1600" b="1" dirty="0">
                <a:solidFill>
                  <a:srgbClr val="7F0055"/>
                </a:solidFill>
                <a:latin typeface="Courier New" panose="02070309020205020404" pitchFamily="49" charset="0"/>
              </a:rPr>
              <a:t>new</a:t>
            </a:r>
            <a:r>
              <a:rPr lang="en-US" altLang="zh-TW" sz="1600" b="1" dirty="0">
                <a:solidFill>
                  <a:srgbClr val="000000"/>
                </a:solidFill>
                <a:latin typeface="Courier New" panose="02070309020205020404" pitchFamily="49" charset="0"/>
              </a:rPr>
              <a:t> Chihuahua();</a:t>
            </a:r>
          </a:p>
          <a:p>
            <a:r>
              <a:rPr lang="en-US" altLang="zh-TW" sz="1600" dirty="0">
                <a:solidFill>
                  <a:srgbClr val="3F7F5F"/>
                </a:solidFill>
                <a:latin typeface="Courier New" panose="02070309020205020404" pitchFamily="49" charset="0"/>
              </a:rPr>
              <a:t>//</a:t>
            </a:r>
            <a:r>
              <a:rPr lang="zh-TW" altLang="en-US" sz="1600" dirty="0">
                <a:solidFill>
                  <a:srgbClr val="3F7F5F"/>
                </a:solidFill>
                <a:latin typeface="Courier New" panose="02070309020205020404" pitchFamily="49" charset="0"/>
              </a:rPr>
              <a:t>向上轉型</a:t>
            </a:r>
            <a:r>
              <a:rPr lang="en-US" altLang="zh-TW" sz="1600" dirty="0">
                <a:solidFill>
                  <a:srgbClr val="3F7F5F"/>
                </a:solidFill>
                <a:latin typeface="Courier New" panose="02070309020205020404" pitchFamily="49" charset="0"/>
              </a:rPr>
              <a:t>, </a:t>
            </a:r>
            <a:r>
              <a:rPr lang="zh-TW" altLang="en-US" sz="1600" dirty="0">
                <a:solidFill>
                  <a:srgbClr val="3F7F5F"/>
                </a:solidFill>
                <a:latin typeface="Courier New" panose="02070309020205020404" pitchFamily="49" charset="0"/>
              </a:rPr>
              <a:t>一定都合法</a:t>
            </a:r>
          </a:p>
          <a:p>
            <a:r>
              <a:rPr lang="en-US" altLang="zh-TW" sz="1600" dirty="0">
                <a:solidFill>
                  <a:srgbClr val="000000"/>
                </a:solidFill>
                <a:latin typeface="Courier New" panose="02070309020205020404" pitchFamily="49" charset="0"/>
              </a:rPr>
              <a:t>Dog </a:t>
            </a:r>
            <a:r>
              <a:rPr lang="en-US" altLang="zh-TW" sz="1600" dirty="0" err="1">
                <a:solidFill>
                  <a:srgbClr val="6A3E3E"/>
                </a:solidFill>
                <a:latin typeface="Courier New" panose="02070309020205020404" pitchFamily="49" charset="0"/>
              </a:rPr>
              <a:t>dog</a:t>
            </a:r>
            <a:r>
              <a:rPr lang="en-US" altLang="zh-TW" sz="1600" dirty="0">
                <a:solidFill>
                  <a:srgbClr val="000000"/>
                </a:solidFill>
                <a:latin typeface="Courier New" panose="02070309020205020404" pitchFamily="49" charset="0"/>
              </a:rPr>
              <a:t> </a:t>
            </a:r>
            <a:r>
              <a:rPr lang="en-US" altLang="zh-TW" sz="1600" dirty="0" smtClean="0">
                <a:solidFill>
                  <a:srgbClr val="000000"/>
                </a:solidFill>
                <a:latin typeface="Courier New" panose="02070309020205020404" pitchFamily="49" charset="0"/>
              </a:rPr>
              <a:t>= </a:t>
            </a:r>
            <a:r>
              <a:rPr lang="en-US" altLang="zh-TW" sz="1600" dirty="0">
                <a:solidFill>
                  <a:srgbClr val="6A3E3E"/>
                </a:solidFill>
                <a:latin typeface="Courier New" panose="02070309020205020404" pitchFamily="49" charset="0"/>
              </a:rPr>
              <a:t>husky</a:t>
            </a:r>
            <a:r>
              <a:rPr lang="en-US" altLang="zh-TW" sz="1600" dirty="0">
                <a:solidFill>
                  <a:srgbClr val="000000"/>
                </a:solidFill>
                <a:latin typeface="Courier New" panose="02070309020205020404" pitchFamily="49" charset="0"/>
              </a:rPr>
              <a:t>;</a:t>
            </a:r>
          </a:p>
          <a:p>
            <a:r>
              <a:rPr lang="en-US" altLang="zh-TW" sz="1600" dirty="0">
                <a:solidFill>
                  <a:srgbClr val="3F7F5F"/>
                </a:solidFill>
                <a:latin typeface="Courier New" panose="02070309020205020404" pitchFamily="49" charset="0"/>
              </a:rPr>
              <a:t>//</a:t>
            </a:r>
            <a:r>
              <a:rPr lang="zh-TW" altLang="en-US" sz="1600" dirty="0">
                <a:solidFill>
                  <a:srgbClr val="3F7F5F"/>
                </a:solidFill>
                <a:latin typeface="Courier New" panose="02070309020205020404" pitchFamily="49" charset="0"/>
              </a:rPr>
              <a:t>向下</a:t>
            </a:r>
            <a:r>
              <a:rPr lang="zh-TW" altLang="en-US" sz="1600" dirty="0" smtClean="0">
                <a:solidFill>
                  <a:srgbClr val="3F7F5F"/>
                </a:solidFill>
                <a:latin typeface="Courier New" panose="02070309020205020404" pitchFamily="49" charset="0"/>
              </a:rPr>
              <a:t>轉型</a:t>
            </a:r>
            <a:r>
              <a:rPr lang="en-US" altLang="zh-TW" sz="1600" dirty="0" smtClean="0">
                <a:solidFill>
                  <a:srgbClr val="3F7F5F"/>
                </a:solidFill>
                <a:latin typeface="Courier New" panose="02070309020205020404" pitchFamily="49" charset="0"/>
              </a:rPr>
              <a:t>, </a:t>
            </a:r>
            <a:r>
              <a:rPr lang="zh-TW" altLang="en-US" sz="1600" dirty="0" smtClean="0">
                <a:solidFill>
                  <a:srgbClr val="3F7F5F"/>
                </a:solidFill>
                <a:latin typeface="Courier New" panose="02070309020205020404" pitchFamily="49" charset="0"/>
              </a:rPr>
              <a:t>使用</a:t>
            </a:r>
            <a:r>
              <a:rPr lang="en-US" altLang="zh-TW" sz="1600" dirty="0" smtClean="0">
                <a:solidFill>
                  <a:srgbClr val="3F7F5F"/>
                </a:solidFill>
                <a:latin typeface="Courier New" panose="02070309020205020404" pitchFamily="49" charset="0"/>
              </a:rPr>
              <a:t>()</a:t>
            </a:r>
            <a:r>
              <a:rPr lang="zh-TW" altLang="en-US" sz="1600" dirty="0" smtClean="0">
                <a:solidFill>
                  <a:srgbClr val="3F7F5F"/>
                </a:solidFill>
                <a:latin typeface="Courier New" panose="02070309020205020404" pitchFamily="49" charset="0"/>
              </a:rPr>
              <a:t>來放轉型後的</a:t>
            </a:r>
            <a:r>
              <a:rPr lang="en-US" altLang="zh-TW" sz="1600" dirty="0" smtClean="0">
                <a:solidFill>
                  <a:srgbClr val="3F7F5F"/>
                </a:solidFill>
                <a:latin typeface="Courier New" panose="02070309020205020404" pitchFamily="49" charset="0"/>
              </a:rPr>
              <a:t>class name, </a:t>
            </a:r>
            <a:r>
              <a:rPr lang="zh-TW" altLang="en-US" sz="1600" dirty="0">
                <a:solidFill>
                  <a:srgbClr val="3F7F5F"/>
                </a:solidFill>
                <a:latin typeface="Courier New" panose="02070309020205020404" pitchFamily="49" charset="0"/>
              </a:rPr>
              <a:t>這是合法的例子</a:t>
            </a:r>
          </a:p>
          <a:p>
            <a:r>
              <a:rPr lang="en-US" altLang="zh-TW" sz="1600" dirty="0">
                <a:solidFill>
                  <a:srgbClr val="6A3E3E"/>
                </a:solidFill>
                <a:latin typeface="Courier New" panose="02070309020205020404" pitchFamily="49" charset="0"/>
              </a:rPr>
              <a:t>husky</a:t>
            </a:r>
            <a:r>
              <a:rPr lang="en-US" altLang="zh-TW" sz="1600" dirty="0">
                <a:solidFill>
                  <a:srgbClr val="000000"/>
                </a:solidFill>
                <a:latin typeface="Courier New" panose="02070309020205020404" pitchFamily="49" charset="0"/>
              </a:rPr>
              <a:t> = (Husky)</a:t>
            </a:r>
            <a:r>
              <a:rPr lang="en-US" altLang="zh-TW" sz="1600" dirty="0">
                <a:solidFill>
                  <a:srgbClr val="6A3E3E"/>
                </a:solidFill>
                <a:latin typeface="Courier New" panose="02070309020205020404" pitchFamily="49" charset="0"/>
              </a:rPr>
              <a:t>dog</a:t>
            </a:r>
            <a:r>
              <a:rPr lang="en-US" altLang="zh-TW" sz="1600" dirty="0">
                <a:solidFill>
                  <a:srgbClr val="000000"/>
                </a:solidFill>
                <a:latin typeface="Courier New" panose="02070309020205020404" pitchFamily="49" charset="0"/>
              </a:rPr>
              <a:t>;</a:t>
            </a:r>
          </a:p>
          <a:p>
            <a:r>
              <a:rPr lang="en-US" altLang="zh-TW" sz="1600" dirty="0">
                <a:solidFill>
                  <a:srgbClr val="3F7F5F"/>
                </a:solidFill>
                <a:latin typeface="Courier New" panose="02070309020205020404" pitchFamily="49" charset="0"/>
              </a:rPr>
              <a:t>//</a:t>
            </a:r>
            <a:r>
              <a:rPr lang="zh-TW" altLang="en-US" sz="1600" dirty="0">
                <a:solidFill>
                  <a:srgbClr val="3F7F5F"/>
                </a:solidFill>
                <a:latin typeface="Courier New" panose="02070309020205020404" pitchFamily="49" charset="0"/>
              </a:rPr>
              <a:t>向下轉型</a:t>
            </a:r>
            <a:r>
              <a:rPr lang="en-US" altLang="zh-TW" sz="1600" dirty="0">
                <a:solidFill>
                  <a:srgbClr val="3F7F5F"/>
                </a:solidFill>
                <a:latin typeface="Courier New" panose="02070309020205020404" pitchFamily="49" charset="0"/>
              </a:rPr>
              <a:t>, </a:t>
            </a:r>
            <a:r>
              <a:rPr lang="zh-TW" altLang="en-US" sz="1600" dirty="0">
                <a:solidFill>
                  <a:srgbClr val="3F7F5F"/>
                </a:solidFill>
                <a:latin typeface="Courier New" panose="02070309020205020404" pitchFamily="49" charset="0"/>
              </a:rPr>
              <a:t>這是不合法的例子</a:t>
            </a:r>
            <a:r>
              <a:rPr lang="en-US" altLang="zh-TW" sz="1600" dirty="0">
                <a:solidFill>
                  <a:srgbClr val="3F7F5F"/>
                </a:solidFill>
                <a:latin typeface="Courier New" panose="02070309020205020404" pitchFamily="49" charset="0"/>
              </a:rPr>
              <a:t>, </a:t>
            </a:r>
            <a:r>
              <a:rPr lang="zh-TW" altLang="en-US" sz="1600" dirty="0">
                <a:solidFill>
                  <a:srgbClr val="3F7F5F"/>
                </a:solidFill>
                <a:latin typeface="Courier New" panose="02070309020205020404" pitchFamily="49" charset="0"/>
              </a:rPr>
              <a:t>編譯不會檢查</a:t>
            </a:r>
            <a:r>
              <a:rPr lang="en-US" altLang="zh-TW" sz="1600" dirty="0">
                <a:solidFill>
                  <a:srgbClr val="3F7F5F"/>
                </a:solidFill>
                <a:latin typeface="Courier New" panose="02070309020205020404" pitchFamily="49" charset="0"/>
              </a:rPr>
              <a:t>, </a:t>
            </a:r>
            <a:r>
              <a:rPr lang="zh-TW" altLang="en-US" sz="1600" dirty="0">
                <a:solidFill>
                  <a:srgbClr val="3F7F5F"/>
                </a:solidFill>
                <a:latin typeface="Courier New" panose="02070309020205020404" pitchFamily="49" charset="0"/>
              </a:rPr>
              <a:t>執行會出錯</a:t>
            </a:r>
          </a:p>
          <a:p>
            <a:r>
              <a:rPr lang="en-US" altLang="zh-TW" sz="1600" dirty="0" err="1">
                <a:solidFill>
                  <a:srgbClr val="6A3E3E"/>
                </a:solidFill>
                <a:latin typeface="Courier New" panose="02070309020205020404" pitchFamily="49" charset="0"/>
              </a:rPr>
              <a:t>chihuahua</a:t>
            </a:r>
            <a:r>
              <a:rPr lang="en-US" altLang="zh-TW" sz="1600" dirty="0">
                <a:solidFill>
                  <a:srgbClr val="000000"/>
                </a:solidFill>
                <a:latin typeface="Courier New" panose="02070309020205020404" pitchFamily="49" charset="0"/>
              </a:rPr>
              <a:t> = (Chihuahua)</a:t>
            </a:r>
            <a:r>
              <a:rPr lang="en-US" altLang="zh-TW" sz="1600" dirty="0">
                <a:solidFill>
                  <a:srgbClr val="6A3E3E"/>
                </a:solidFill>
                <a:latin typeface="Courier New" panose="02070309020205020404" pitchFamily="49" charset="0"/>
              </a:rPr>
              <a:t>dog</a:t>
            </a:r>
            <a:r>
              <a:rPr lang="en-US" altLang="zh-TW" sz="1600" dirty="0">
                <a:solidFill>
                  <a:srgbClr val="000000"/>
                </a:solidFill>
                <a:latin typeface="Courier New" panose="02070309020205020404" pitchFamily="49" charset="0"/>
              </a:rPr>
              <a:t>;</a:t>
            </a:r>
            <a:endParaRPr lang="zh-TW" altLang="en-US" dirty="0"/>
          </a:p>
        </p:txBody>
      </p:sp>
    </p:spTree>
    <p:extLst>
      <p:ext uri="{BB962C8B-B14F-4D97-AF65-F5344CB8AC3E}">
        <p14:creationId xmlns:p14="http://schemas.microsoft.com/office/powerpoint/2010/main" val="3228575036"/>
      </p:ext>
    </p:extLst>
  </p:cSld>
  <p:clrMapOvr>
    <a:masterClrMapping/>
  </p:clrMapOvr>
  <p:transition spd="med">
    <p:zoom dir="in"/>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823388" y="332837"/>
            <a:ext cx="8168212" cy="646331"/>
          </a:xfrm>
          <a:prstGeom prst="rect">
            <a:avLst/>
          </a:prstGeom>
          <a:noFill/>
        </p:spPr>
        <p:txBody>
          <a:bodyPr wrap="square" rtlCol="0">
            <a:spAutoFit/>
          </a:bodyPr>
          <a:lstStyle/>
          <a:p>
            <a:r>
              <a:rPr lang="en-US" altLang="zh-TW" sz="3600" dirty="0" smtClean="0">
                <a:latin typeface="Calibri" panose="020F0502020204030204" pitchFamily="34" charset="0"/>
                <a:cs typeface="Calibri" panose="020F0502020204030204" pitchFamily="34" charset="0"/>
              </a:rPr>
              <a:t>Goal</a:t>
            </a:r>
            <a:endParaRPr lang="zh-TW" altLang="en-US" sz="3600" dirty="0">
              <a:latin typeface="Calibri" panose="020F0502020204030204" pitchFamily="34" charset="0"/>
              <a:cs typeface="Calibri" panose="020F0502020204030204" pitchFamily="34" charset="0"/>
            </a:endParaRPr>
          </a:p>
        </p:txBody>
      </p:sp>
      <p:sp>
        <p:nvSpPr>
          <p:cNvPr id="5" name="文字方塊 4"/>
          <p:cNvSpPr txBox="1"/>
          <p:nvPr/>
        </p:nvSpPr>
        <p:spPr>
          <a:xfrm>
            <a:off x="823388" y="1337313"/>
            <a:ext cx="8071230" cy="1200329"/>
          </a:xfrm>
          <a:prstGeom prst="rect">
            <a:avLst/>
          </a:prstGeom>
          <a:noFill/>
        </p:spPr>
        <p:txBody>
          <a:bodyPr wrap="square" rtlCol="0">
            <a:spAutoFit/>
          </a:bodyPr>
          <a:lstStyle/>
          <a:p>
            <a:pPr marL="457200" indent="-457200">
              <a:buAutoNum type="arabicPeriod"/>
            </a:pPr>
            <a:r>
              <a:rPr lang="en-US" altLang="zh-TW" dirty="0" smtClean="0">
                <a:solidFill>
                  <a:srgbClr val="3333CC"/>
                </a:solidFill>
                <a:latin typeface="Calibri" panose="020F0502020204030204" pitchFamily="34" charset="0"/>
                <a:cs typeface="Calibri" panose="020F0502020204030204" pitchFamily="34" charset="0"/>
              </a:rPr>
              <a:t>Understand class, abstract class, interface</a:t>
            </a:r>
          </a:p>
          <a:p>
            <a:pPr marL="457200" indent="-457200">
              <a:buAutoNum type="arabicPeriod"/>
            </a:pPr>
            <a:r>
              <a:rPr lang="en-US" altLang="zh-TW" dirty="0" smtClean="0">
                <a:solidFill>
                  <a:srgbClr val="3333CC"/>
                </a:solidFill>
                <a:latin typeface="Calibri" panose="020F0502020204030204" pitchFamily="34" charset="0"/>
                <a:cs typeface="Calibri" panose="020F0502020204030204" pitchFamily="34" charset="0"/>
              </a:rPr>
              <a:t>Understand encapsulation</a:t>
            </a:r>
            <a:r>
              <a:rPr lang="en-US" altLang="zh-TW" dirty="0">
                <a:solidFill>
                  <a:srgbClr val="3333CC"/>
                </a:solidFill>
                <a:latin typeface="Calibri" panose="020F0502020204030204" pitchFamily="34" charset="0"/>
                <a:cs typeface="Calibri" panose="020F0502020204030204" pitchFamily="34" charset="0"/>
              </a:rPr>
              <a:t>, </a:t>
            </a:r>
            <a:r>
              <a:rPr lang="en-US" altLang="zh-TW" dirty="0" smtClean="0">
                <a:solidFill>
                  <a:srgbClr val="3333CC"/>
                </a:solidFill>
                <a:latin typeface="Calibri" panose="020F0502020204030204" pitchFamily="34" charset="0"/>
                <a:cs typeface="Calibri" panose="020F0502020204030204" pitchFamily="34" charset="0"/>
              </a:rPr>
              <a:t>inheritance</a:t>
            </a:r>
            <a:r>
              <a:rPr lang="en-US" altLang="zh-TW" dirty="0">
                <a:solidFill>
                  <a:srgbClr val="3333CC"/>
                </a:solidFill>
                <a:latin typeface="Calibri" panose="020F0502020204030204" pitchFamily="34" charset="0"/>
                <a:cs typeface="Calibri" panose="020F0502020204030204" pitchFamily="34" charset="0"/>
              </a:rPr>
              <a:t>, </a:t>
            </a:r>
            <a:r>
              <a:rPr lang="en-US" altLang="zh-TW" dirty="0" smtClean="0">
                <a:solidFill>
                  <a:srgbClr val="3333CC"/>
                </a:solidFill>
                <a:latin typeface="Calibri" panose="020F0502020204030204" pitchFamily="34" charset="0"/>
                <a:cs typeface="Calibri" panose="020F0502020204030204" pitchFamily="34" charset="0"/>
              </a:rPr>
              <a:t>polymorphism </a:t>
            </a:r>
          </a:p>
          <a:p>
            <a:pPr marL="457200" indent="-457200">
              <a:buAutoNum type="arabicPeriod"/>
            </a:pPr>
            <a:r>
              <a:rPr lang="en-US" altLang="zh-TW" dirty="0" smtClean="0">
                <a:solidFill>
                  <a:srgbClr val="3333CC"/>
                </a:solidFill>
                <a:latin typeface="Calibri" panose="020F0502020204030204" pitchFamily="34" charset="0"/>
                <a:cs typeface="Calibri" panose="020F0502020204030204" pitchFamily="34" charset="0"/>
              </a:rPr>
              <a:t>Understand </a:t>
            </a:r>
            <a:r>
              <a:rPr lang="en-US" altLang="zh-TW" dirty="0">
                <a:solidFill>
                  <a:srgbClr val="3333CC"/>
                </a:solidFill>
                <a:latin typeface="Calibri" panose="020F0502020204030204" pitchFamily="34" charset="0"/>
                <a:cs typeface="Calibri" panose="020F0502020204030204" pitchFamily="34" charset="0"/>
              </a:rPr>
              <a:t>OOP </a:t>
            </a:r>
            <a:r>
              <a:rPr lang="en-US" altLang="zh-TW" dirty="0" smtClean="0">
                <a:solidFill>
                  <a:srgbClr val="3333CC"/>
                </a:solidFill>
                <a:latin typeface="Calibri" panose="020F0502020204030204" pitchFamily="34" charset="0"/>
                <a:cs typeface="Calibri" panose="020F0502020204030204" pitchFamily="34" charset="0"/>
              </a:rPr>
              <a:t>principle: SOLID</a:t>
            </a:r>
            <a:endParaRPr lang="en-US" altLang="zh-TW" dirty="0">
              <a:solidFill>
                <a:srgbClr val="3333CC"/>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06988354"/>
      </p:ext>
    </p:extLst>
  </p:cSld>
  <p:clrMapOvr>
    <a:masterClrMapping/>
  </p:clrMapOvr>
  <p:transition spd="med">
    <p:zoom dir="in"/>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p:cNvSpPr txBox="1"/>
          <p:nvPr/>
        </p:nvSpPr>
        <p:spPr>
          <a:xfrm>
            <a:off x="823388" y="241543"/>
            <a:ext cx="8168212" cy="646331"/>
          </a:xfrm>
          <a:prstGeom prst="rect">
            <a:avLst/>
          </a:prstGeom>
          <a:noFill/>
        </p:spPr>
        <p:txBody>
          <a:bodyPr wrap="square" rtlCol="0">
            <a:spAutoFit/>
          </a:bodyPr>
          <a:lstStyle/>
          <a:p>
            <a:r>
              <a:rPr lang="en-US" altLang="zh-TW" sz="3600" dirty="0" smtClean="0">
                <a:latin typeface="Calibri" panose="020F0502020204030204" pitchFamily="34" charset="0"/>
                <a:cs typeface="Calibri" panose="020F0502020204030204" pitchFamily="34" charset="0"/>
              </a:rPr>
              <a:t>This is a dog?</a:t>
            </a:r>
            <a:endParaRPr lang="zh-TW" altLang="en-US" sz="3600" dirty="0">
              <a:latin typeface="Calibri" panose="020F0502020204030204" pitchFamily="34" charset="0"/>
              <a:cs typeface="Calibri" panose="020F0502020204030204" pitchFamily="34" charset="0"/>
            </a:endParaRPr>
          </a:p>
        </p:txBody>
      </p:sp>
      <p:sp>
        <p:nvSpPr>
          <p:cNvPr id="9" name="橢圓 8"/>
          <p:cNvSpPr/>
          <p:nvPr/>
        </p:nvSpPr>
        <p:spPr bwMode="auto">
          <a:xfrm>
            <a:off x="5471159" y="1889760"/>
            <a:ext cx="4301597" cy="453814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TW" altLang="en-US" smtClean="0">
              <a:solidFill>
                <a:srgbClr val="000000"/>
              </a:solidFill>
              <a:ea typeface="新細明體" pitchFamily="18" charset="-120"/>
            </a:endParaRPr>
          </a:p>
        </p:txBody>
      </p:sp>
      <p:sp>
        <p:nvSpPr>
          <p:cNvPr id="4" name="矩形 3"/>
          <p:cNvSpPr/>
          <p:nvPr/>
        </p:nvSpPr>
        <p:spPr>
          <a:xfrm>
            <a:off x="148911" y="1260068"/>
            <a:ext cx="9364766" cy="5078313"/>
          </a:xfrm>
          <a:prstGeom prst="rect">
            <a:avLst/>
          </a:prstGeom>
        </p:spPr>
        <p:txBody>
          <a:bodyPr wrap="square">
            <a:spAutoFit/>
          </a:bodyPr>
          <a:lstStyle/>
          <a:p>
            <a:pPr lvl="1">
              <a:lnSpc>
                <a:spcPct val="150000"/>
              </a:lnSpc>
            </a:pPr>
            <a:r>
              <a:rPr lang="en-US" altLang="zh-TW" dirty="0" smtClean="0">
                <a:solidFill>
                  <a:srgbClr val="000000"/>
                </a:solidFill>
                <a:latin typeface="Calibri" panose="020F0502020204030204" pitchFamily="34" charset="0"/>
                <a:cs typeface="Calibri" panose="020F0502020204030204" pitchFamily="34" charset="0"/>
              </a:rPr>
              <a:t>Let’s say we have a class: </a:t>
            </a:r>
            <a:r>
              <a:rPr lang="en-US" altLang="zh-TW" i="1" dirty="0" smtClean="0">
                <a:solidFill>
                  <a:srgbClr val="000000"/>
                </a:solidFill>
                <a:latin typeface="Calibri" panose="020F0502020204030204" pitchFamily="34" charset="0"/>
                <a:cs typeface="Calibri" panose="020F0502020204030204" pitchFamily="34" charset="0"/>
              </a:rPr>
              <a:t>Dog</a:t>
            </a:r>
            <a:r>
              <a:rPr lang="en-US" altLang="zh-TW" dirty="0" smtClean="0">
                <a:solidFill>
                  <a:srgbClr val="000000"/>
                </a:solidFill>
                <a:latin typeface="Calibri" panose="020F0502020204030204" pitchFamily="34" charset="0"/>
                <a:cs typeface="Calibri" panose="020F0502020204030204" pitchFamily="34" charset="0"/>
              </a:rPr>
              <a:t>, and it’s </a:t>
            </a:r>
            <a:r>
              <a:rPr lang="en-US" altLang="zh-TW" dirty="0">
                <a:solidFill>
                  <a:srgbClr val="000000"/>
                </a:solidFill>
                <a:latin typeface="Calibri" panose="020F0502020204030204" pitchFamily="34" charset="0"/>
                <a:cs typeface="Calibri" panose="020F0502020204030204" pitchFamily="34" charset="0"/>
              </a:rPr>
              <a:t>sub-class: </a:t>
            </a:r>
            <a:r>
              <a:rPr lang="zh-TW" altLang="en-US" dirty="0">
                <a:solidFill>
                  <a:srgbClr val="000000"/>
                </a:solidFill>
                <a:latin typeface="Calibri" panose="020F0502020204030204" pitchFamily="34" charset="0"/>
                <a:cs typeface="Calibri" panose="020F0502020204030204" pitchFamily="34" charset="0"/>
              </a:rPr>
              <a:t> </a:t>
            </a:r>
            <a:r>
              <a:rPr lang="en-US" altLang="zh-TW" dirty="0" smtClean="0">
                <a:solidFill>
                  <a:srgbClr val="000000"/>
                </a:solidFill>
                <a:latin typeface="Calibri" panose="020F0502020204030204" pitchFamily="34" charset="0"/>
                <a:cs typeface="Calibri" panose="020F0502020204030204" pitchFamily="34" charset="0"/>
              </a:rPr>
              <a:t>Husky, </a:t>
            </a:r>
            <a:r>
              <a:rPr lang="en-US" altLang="zh-TW" dirty="0">
                <a:solidFill>
                  <a:srgbClr val="000000"/>
                </a:solidFill>
                <a:latin typeface="Calibri" panose="020F0502020204030204" pitchFamily="34" charset="0"/>
                <a:cs typeface="Calibri" panose="020F0502020204030204" pitchFamily="34" charset="0"/>
              </a:rPr>
              <a:t> </a:t>
            </a:r>
            <a:r>
              <a:rPr lang="en-US" altLang="zh-TW" dirty="0" smtClean="0">
                <a:solidFill>
                  <a:srgbClr val="000000"/>
                </a:solidFill>
                <a:latin typeface="Calibri" panose="020F0502020204030204" pitchFamily="34" charset="0"/>
                <a:cs typeface="Calibri" panose="020F0502020204030204" pitchFamily="34" charset="0"/>
              </a:rPr>
              <a:t>Chihuahua … </a:t>
            </a:r>
          </a:p>
          <a:p>
            <a:pPr lvl="1">
              <a:lnSpc>
                <a:spcPct val="150000"/>
              </a:lnSpc>
            </a:pPr>
            <a:r>
              <a:rPr lang="en-US" altLang="zh-TW" dirty="0" smtClean="0">
                <a:solidFill>
                  <a:srgbClr val="000000"/>
                </a:solidFill>
                <a:latin typeface="Calibri" panose="020F0502020204030204" pitchFamily="34" charset="0"/>
                <a:cs typeface="Calibri" panose="020F0502020204030204" pitchFamily="34" charset="0"/>
              </a:rPr>
              <a:t>We can do this in Java.</a:t>
            </a:r>
          </a:p>
          <a:p>
            <a:pPr lvl="1">
              <a:lnSpc>
                <a:spcPct val="150000"/>
              </a:lnSpc>
            </a:pPr>
            <a:endParaRPr lang="en-US" altLang="zh-TW" dirty="0">
              <a:solidFill>
                <a:srgbClr val="000000"/>
              </a:solidFill>
              <a:latin typeface="Calibri" panose="020F0502020204030204" pitchFamily="34" charset="0"/>
              <a:cs typeface="Calibri" panose="020F0502020204030204" pitchFamily="34" charset="0"/>
            </a:endParaRPr>
          </a:p>
          <a:p>
            <a:pPr lvl="1">
              <a:lnSpc>
                <a:spcPct val="150000"/>
              </a:lnSpc>
            </a:pPr>
            <a:endParaRPr lang="en-US" altLang="zh-TW" dirty="0" smtClean="0">
              <a:solidFill>
                <a:srgbClr val="000000"/>
              </a:solidFill>
              <a:latin typeface="Calibri" panose="020F0502020204030204" pitchFamily="34" charset="0"/>
              <a:cs typeface="Calibri" panose="020F0502020204030204" pitchFamily="34" charset="0"/>
            </a:endParaRPr>
          </a:p>
          <a:p>
            <a:pPr lvl="1">
              <a:lnSpc>
                <a:spcPct val="150000"/>
              </a:lnSpc>
            </a:pPr>
            <a:r>
              <a:rPr lang="en-US" altLang="zh-TW" dirty="0" smtClean="0">
                <a:solidFill>
                  <a:srgbClr val="000000"/>
                </a:solidFill>
                <a:latin typeface="Calibri" panose="020F0502020204030204" pitchFamily="34" charset="0"/>
                <a:cs typeface="Calibri" panose="020F0502020204030204" pitchFamily="34" charset="0"/>
              </a:rPr>
              <a:t>We can’t </a:t>
            </a:r>
            <a:r>
              <a:rPr lang="en-US" altLang="zh-TW" dirty="0">
                <a:solidFill>
                  <a:srgbClr val="000000"/>
                </a:solidFill>
                <a:latin typeface="Calibri" panose="020F0502020204030204" pitchFamily="34" charset="0"/>
                <a:cs typeface="Calibri" panose="020F0502020204030204" pitchFamily="34" charset="0"/>
              </a:rPr>
              <a:t>do this in Java</a:t>
            </a:r>
            <a:r>
              <a:rPr lang="en-US" altLang="zh-TW" dirty="0" smtClean="0">
                <a:solidFill>
                  <a:srgbClr val="000000"/>
                </a:solidFill>
                <a:latin typeface="Calibri" panose="020F0502020204030204" pitchFamily="34" charset="0"/>
                <a:cs typeface="Calibri" panose="020F0502020204030204" pitchFamily="34" charset="0"/>
              </a:rPr>
              <a:t>.</a:t>
            </a:r>
          </a:p>
          <a:p>
            <a:pPr lvl="1">
              <a:lnSpc>
                <a:spcPct val="150000"/>
              </a:lnSpc>
            </a:pPr>
            <a:endParaRPr lang="en-US" altLang="zh-TW" dirty="0">
              <a:solidFill>
                <a:srgbClr val="000000"/>
              </a:solidFill>
              <a:latin typeface="Calibri" panose="020F0502020204030204" pitchFamily="34" charset="0"/>
              <a:cs typeface="Calibri" panose="020F0502020204030204" pitchFamily="34" charset="0"/>
            </a:endParaRPr>
          </a:p>
          <a:p>
            <a:pPr lvl="1">
              <a:lnSpc>
                <a:spcPct val="150000"/>
              </a:lnSpc>
            </a:pPr>
            <a:endParaRPr lang="en-US" altLang="zh-TW" dirty="0" smtClean="0">
              <a:solidFill>
                <a:srgbClr val="000000"/>
              </a:solidFill>
              <a:latin typeface="Calibri" panose="020F0502020204030204" pitchFamily="34" charset="0"/>
              <a:cs typeface="Calibri" panose="020F0502020204030204" pitchFamily="34" charset="0"/>
            </a:endParaRPr>
          </a:p>
          <a:p>
            <a:pPr lvl="1">
              <a:lnSpc>
                <a:spcPct val="150000"/>
              </a:lnSpc>
            </a:pPr>
            <a:r>
              <a:rPr lang="en-US" altLang="zh-TW" dirty="0">
                <a:solidFill>
                  <a:srgbClr val="000000"/>
                </a:solidFill>
                <a:latin typeface="Calibri" panose="020F0502020204030204" pitchFamily="34" charset="0"/>
                <a:cs typeface="Calibri" panose="020F0502020204030204" pitchFamily="34" charset="0"/>
              </a:rPr>
              <a:t>A Husky, Chihuahua must be a </a:t>
            </a:r>
            <a:r>
              <a:rPr lang="en-US" altLang="zh-TW" dirty="0" smtClean="0">
                <a:solidFill>
                  <a:srgbClr val="000000"/>
                </a:solidFill>
                <a:latin typeface="Calibri" panose="020F0502020204030204" pitchFamily="34" charset="0"/>
                <a:cs typeface="Calibri" panose="020F0502020204030204" pitchFamily="34" charset="0"/>
              </a:rPr>
              <a:t>Dog; </a:t>
            </a:r>
            <a:endParaRPr lang="en-US" altLang="zh-TW" dirty="0">
              <a:solidFill>
                <a:srgbClr val="000000"/>
              </a:solidFill>
              <a:latin typeface="Calibri" panose="020F0502020204030204" pitchFamily="34" charset="0"/>
              <a:cs typeface="Calibri" panose="020F0502020204030204" pitchFamily="34" charset="0"/>
            </a:endParaRPr>
          </a:p>
          <a:p>
            <a:pPr lvl="1">
              <a:lnSpc>
                <a:spcPct val="150000"/>
              </a:lnSpc>
            </a:pPr>
            <a:r>
              <a:rPr lang="en-US" altLang="zh-TW" dirty="0" smtClean="0">
                <a:solidFill>
                  <a:srgbClr val="000000"/>
                </a:solidFill>
                <a:latin typeface="Calibri" panose="020F0502020204030204" pitchFamily="34" charset="0"/>
                <a:cs typeface="Calibri" panose="020F0502020204030204" pitchFamily="34" charset="0"/>
              </a:rPr>
              <a:t>But a Dog might not be a </a:t>
            </a:r>
            <a:r>
              <a:rPr lang="en-US" altLang="zh-TW" dirty="0">
                <a:solidFill>
                  <a:srgbClr val="000000"/>
                </a:solidFill>
                <a:latin typeface="Calibri" panose="020F0502020204030204" pitchFamily="34" charset="0"/>
                <a:cs typeface="Calibri" panose="020F0502020204030204" pitchFamily="34" charset="0"/>
              </a:rPr>
              <a:t>Husky, </a:t>
            </a:r>
            <a:r>
              <a:rPr lang="en-US" altLang="zh-TW" dirty="0" smtClean="0">
                <a:solidFill>
                  <a:srgbClr val="000000"/>
                </a:solidFill>
                <a:latin typeface="Calibri" panose="020F0502020204030204" pitchFamily="34" charset="0"/>
                <a:cs typeface="Calibri" panose="020F0502020204030204" pitchFamily="34" charset="0"/>
              </a:rPr>
              <a:t>Chihuahua. </a:t>
            </a:r>
            <a:endParaRPr lang="en-US" altLang="zh-TW" dirty="0">
              <a:solidFill>
                <a:srgbClr val="000000"/>
              </a:solidFill>
              <a:latin typeface="Calibri" panose="020F0502020204030204" pitchFamily="34" charset="0"/>
              <a:cs typeface="Calibri" panose="020F0502020204030204" pitchFamily="34" charset="0"/>
            </a:endParaRPr>
          </a:p>
        </p:txBody>
      </p:sp>
      <p:pic>
        <p:nvPicPr>
          <p:cNvPr id="5" name="圖片 4"/>
          <p:cNvPicPr>
            <a:picLocks noChangeAspect="1"/>
          </p:cNvPicPr>
          <p:nvPr/>
        </p:nvPicPr>
        <p:blipFill>
          <a:blip r:embed="rId3"/>
          <a:stretch>
            <a:fillRect/>
          </a:stretch>
        </p:blipFill>
        <p:spPr>
          <a:xfrm>
            <a:off x="6918162" y="2285999"/>
            <a:ext cx="1667764" cy="1974633"/>
          </a:xfrm>
          <a:prstGeom prst="rect">
            <a:avLst/>
          </a:prstGeom>
        </p:spPr>
      </p:pic>
      <p:sp>
        <p:nvSpPr>
          <p:cNvPr id="7" name="矩形 6"/>
          <p:cNvSpPr/>
          <p:nvPr/>
        </p:nvSpPr>
        <p:spPr>
          <a:xfrm>
            <a:off x="982979" y="2532696"/>
            <a:ext cx="4953000" cy="523220"/>
          </a:xfrm>
          <a:prstGeom prst="rect">
            <a:avLst/>
          </a:prstGeom>
        </p:spPr>
        <p:txBody>
          <a:bodyPr>
            <a:spAutoFit/>
          </a:bodyPr>
          <a:lstStyle/>
          <a:p>
            <a:r>
              <a:rPr lang="en-US" altLang="zh-TW" sz="1400" dirty="0">
                <a:solidFill>
                  <a:srgbClr val="000000"/>
                </a:solidFill>
                <a:latin typeface="Courier New" panose="02070309020205020404" pitchFamily="49" charset="0"/>
              </a:rPr>
              <a:t>Dog </a:t>
            </a:r>
            <a:r>
              <a:rPr lang="en-US" altLang="zh-TW" sz="1400" dirty="0" err="1">
                <a:solidFill>
                  <a:srgbClr val="6A3E3E"/>
                </a:solidFill>
                <a:latin typeface="Courier New" panose="02070309020205020404" pitchFamily="49" charset="0"/>
              </a:rPr>
              <a:t>laiFu</a:t>
            </a:r>
            <a:r>
              <a:rPr lang="en-US" altLang="zh-TW" sz="1400" dirty="0">
                <a:solidFill>
                  <a:srgbClr val="000000"/>
                </a:solidFill>
                <a:latin typeface="Courier New" panose="02070309020205020404" pitchFamily="49" charset="0"/>
              </a:rPr>
              <a:t> = </a:t>
            </a:r>
            <a:r>
              <a:rPr lang="en-US" altLang="zh-TW" sz="1400" b="1" dirty="0">
                <a:solidFill>
                  <a:srgbClr val="7F0055"/>
                </a:solidFill>
                <a:latin typeface="Courier New" panose="02070309020205020404" pitchFamily="49" charset="0"/>
              </a:rPr>
              <a:t>new</a:t>
            </a:r>
            <a:r>
              <a:rPr lang="en-US" altLang="zh-TW" sz="1400" b="1" dirty="0">
                <a:solidFill>
                  <a:srgbClr val="000000"/>
                </a:solidFill>
                <a:latin typeface="Courier New" panose="02070309020205020404" pitchFamily="49" charset="0"/>
              </a:rPr>
              <a:t> Husky();</a:t>
            </a:r>
          </a:p>
          <a:p>
            <a:r>
              <a:rPr lang="en-US" altLang="zh-TW" sz="1400" dirty="0">
                <a:solidFill>
                  <a:srgbClr val="000000"/>
                </a:solidFill>
                <a:latin typeface="Courier New" panose="02070309020205020404" pitchFamily="49" charset="0"/>
              </a:rPr>
              <a:t>Dog </a:t>
            </a:r>
            <a:r>
              <a:rPr lang="en-US" altLang="zh-TW" sz="1400" dirty="0" err="1">
                <a:solidFill>
                  <a:srgbClr val="6A3E3E"/>
                </a:solidFill>
                <a:latin typeface="Courier New" panose="02070309020205020404" pitchFamily="49" charset="0"/>
              </a:rPr>
              <a:t>laiOne</a:t>
            </a:r>
            <a:r>
              <a:rPr lang="en-US" altLang="zh-TW" sz="1400" dirty="0">
                <a:solidFill>
                  <a:srgbClr val="000000"/>
                </a:solidFill>
                <a:latin typeface="Courier New" panose="02070309020205020404" pitchFamily="49" charset="0"/>
              </a:rPr>
              <a:t> = </a:t>
            </a:r>
            <a:r>
              <a:rPr lang="en-US" altLang="zh-TW" sz="1400" b="1" dirty="0">
                <a:solidFill>
                  <a:srgbClr val="7F0055"/>
                </a:solidFill>
                <a:latin typeface="Courier New" panose="02070309020205020404" pitchFamily="49" charset="0"/>
              </a:rPr>
              <a:t>new</a:t>
            </a:r>
            <a:r>
              <a:rPr lang="en-US" altLang="zh-TW" sz="1400" b="1" dirty="0">
                <a:solidFill>
                  <a:srgbClr val="000000"/>
                </a:solidFill>
                <a:latin typeface="Courier New" panose="02070309020205020404" pitchFamily="49" charset="0"/>
              </a:rPr>
              <a:t> Chihuahua();</a:t>
            </a:r>
          </a:p>
        </p:txBody>
      </p:sp>
      <p:sp>
        <p:nvSpPr>
          <p:cNvPr id="8" name="矩形 7"/>
          <p:cNvSpPr/>
          <p:nvPr/>
        </p:nvSpPr>
        <p:spPr>
          <a:xfrm>
            <a:off x="1063995" y="4152441"/>
            <a:ext cx="4953000" cy="584775"/>
          </a:xfrm>
          <a:prstGeom prst="rect">
            <a:avLst/>
          </a:prstGeom>
        </p:spPr>
        <p:txBody>
          <a:bodyPr>
            <a:spAutoFit/>
          </a:bodyPr>
          <a:lstStyle/>
          <a:p>
            <a:r>
              <a:rPr lang="en-US" altLang="zh-TW" sz="1600" dirty="0">
                <a:solidFill>
                  <a:srgbClr val="000000"/>
                </a:solidFill>
                <a:latin typeface="Courier New" panose="02070309020205020404" pitchFamily="49" charset="0"/>
              </a:rPr>
              <a:t>Husky </a:t>
            </a:r>
            <a:r>
              <a:rPr lang="en-US" altLang="zh-TW" sz="1600" dirty="0">
                <a:solidFill>
                  <a:srgbClr val="6A3E3E"/>
                </a:solidFill>
                <a:latin typeface="Courier New" panose="02070309020205020404" pitchFamily="49" charset="0"/>
              </a:rPr>
              <a:t>laiFu2</a:t>
            </a:r>
            <a:r>
              <a:rPr lang="en-US" altLang="zh-TW" sz="1600" dirty="0">
                <a:solidFill>
                  <a:srgbClr val="000000"/>
                </a:solidFill>
                <a:latin typeface="Courier New" panose="02070309020205020404" pitchFamily="49" charset="0"/>
              </a:rPr>
              <a:t> = </a:t>
            </a:r>
            <a:r>
              <a:rPr lang="en-US" altLang="zh-TW" sz="1600" b="1" dirty="0">
                <a:solidFill>
                  <a:srgbClr val="7F0055"/>
                </a:solidFill>
                <a:latin typeface="Courier New" panose="02070309020205020404" pitchFamily="49" charset="0"/>
              </a:rPr>
              <a:t>new</a:t>
            </a:r>
            <a:r>
              <a:rPr lang="en-US" altLang="zh-TW" sz="1600" b="1" dirty="0">
                <a:solidFill>
                  <a:srgbClr val="000000"/>
                </a:solidFill>
                <a:latin typeface="Courier New" panose="02070309020205020404" pitchFamily="49" charset="0"/>
              </a:rPr>
              <a:t> Dog();</a:t>
            </a:r>
          </a:p>
          <a:p>
            <a:r>
              <a:rPr lang="en-US" altLang="zh-TW" sz="1600" dirty="0">
                <a:solidFill>
                  <a:srgbClr val="000000"/>
                </a:solidFill>
                <a:latin typeface="Courier New" panose="02070309020205020404" pitchFamily="49" charset="0"/>
              </a:rPr>
              <a:t>Chihuahua </a:t>
            </a:r>
            <a:r>
              <a:rPr lang="en-US" altLang="zh-TW" sz="1600" dirty="0">
                <a:solidFill>
                  <a:srgbClr val="6A3E3E"/>
                </a:solidFill>
                <a:latin typeface="Courier New" panose="02070309020205020404" pitchFamily="49" charset="0"/>
              </a:rPr>
              <a:t>laiOne2</a:t>
            </a:r>
            <a:r>
              <a:rPr lang="en-US" altLang="zh-TW" sz="1600" dirty="0">
                <a:solidFill>
                  <a:srgbClr val="000000"/>
                </a:solidFill>
                <a:latin typeface="Courier New" panose="02070309020205020404" pitchFamily="49" charset="0"/>
              </a:rPr>
              <a:t> = </a:t>
            </a:r>
            <a:r>
              <a:rPr lang="en-US" altLang="zh-TW" sz="1600" b="1" dirty="0">
                <a:solidFill>
                  <a:srgbClr val="7F0055"/>
                </a:solidFill>
                <a:latin typeface="Courier New" panose="02070309020205020404" pitchFamily="49" charset="0"/>
              </a:rPr>
              <a:t>new</a:t>
            </a:r>
            <a:r>
              <a:rPr lang="en-US" altLang="zh-TW" sz="1600" b="1" dirty="0">
                <a:solidFill>
                  <a:srgbClr val="000000"/>
                </a:solidFill>
                <a:latin typeface="Courier New" panose="02070309020205020404" pitchFamily="49" charset="0"/>
              </a:rPr>
              <a:t> Dog();</a:t>
            </a:r>
            <a:endParaRPr lang="zh-TW" altLang="en-US" dirty="0">
              <a:solidFill>
                <a:srgbClr val="000000"/>
              </a:solidFill>
            </a:endParaRPr>
          </a:p>
        </p:txBody>
      </p:sp>
      <p:sp>
        <p:nvSpPr>
          <p:cNvPr id="10" name="文字方塊 9"/>
          <p:cNvSpPr txBox="1"/>
          <p:nvPr/>
        </p:nvSpPr>
        <p:spPr>
          <a:xfrm>
            <a:off x="6903826" y="5766908"/>
            <a:ext cx="739141" cy="461665"/>
          </a:xfrm>
          <a:prstGeom prst="rect">
            <a:avLst/>
          </a:prstGeom>
          <a:noFill/>
        </p:spPr>
        <p:txBody>
          <a:bodyPr wrap="square" rtlCol="0">
            <a:spAutoFit/>
          </a:bodyPr>
          <a:lstStyle/>
          <a:p>
            <a:r>
              <a:rPr lang="zh-TW" altLang="en-US" dirty="0" smtClean="0">
                <a:solidFill>
                  <a:srgbClr val="996600"/>
                </a:solidFill>
                <a:latin typeface="Calibri" panose="020F0502020204030204" pitchFamily="34" charset="0"/>
                <a:cs typeface="Calibri" panose="020F0502020204030204" pitchFamily="34" charset="0"/>
              </a:rPr>
              <a:t>狗</a:t>
            </a:r>
            <a:endParaRPr lang="zh-TW" altLang="en-US" dirty="0">
              <a:solidFill>
                <a:srgbClr val="996600"/>
              </a:solidFill>
              <a:latin typeface="Calibri" panose="020F0502020204030204" pitchFamily="34" charset="0"/>
              <a:cs typeface="Calibri" panose="020F0502020204030204" pitchFamily="34" charset="0"/>
            </a:endParaRPr>
          </a:p>
        </p:txBody>
      </p:sp>
      <p:pic>
        <p:nvPicPr>
          <p:cNvPr id="6" name="圖片 5"/>
          <p:cNvPicPr>
            <a:picLocks noChangeAspect="1"/>
          </p:cNvPicPr>
          <p:nvPr/>
        </p:nvPicPr>
        <p:blipFill>
          <a:blip r:embed="rId4"/>
          <a:stretch>
            <a:fillRect/>
          </a:stretch>
        </p:blipFill>
        <p:spPr>
          <a:xfrm>
            <a:off x="5851818" y="3598571"/>
            <a:ext cx="1387848" cy="1744360"/>
          </a:xfrm>
          <a:prstGeom prst="rect">
            <a:avLst/>
          </a:prstGeom>
        </p:spPr>
      </p:pic>
      <p:pic>
        <p:nvPicPr>
          <p:cNvPr id="11" name="圖片 10"/>
          <p:cNvPicPr>
            <a:picLocks noChangeAspect="1"/>
          </p:cNvPicPr>
          <p:nvPr/>
        </p:nvPicPr>
        <p:blipFill>
          <a:blip r:embed="rId5"/>
          <a:stretch>
            <a:fillRect/>
          </a:stretch>
        </p:blipFill>
        <p:spPr>
          <a:xfrm>
            <a:off x="8011178" y="3609777"/>
            <a:ext cx="1341097" cy="1774374"/>
          </a:xfrm>
          <a:prstGeom prst="rect">
            <a:avLst/>
          </a:prstGeom>
        </p:spPr>
      </p:pic>
      <p:sp>
        <p:nvSpPr>
          <p:cNvPr id="3" name="文字方塊 2"/>
          <p:cNvSpPr txBox="1"/>
          <p:nvPr/>
        </p:nvSpPr>
        <p:spPr>
          <a:xfrm rot="19349841">
            <a:off x="-841690" y="309659"/>
            <a:ext cx="3005769" cy="461665"/>
          </a:xfrm>
          <a:prstGeom prst="rect">
            <a:avLst/>
          </a:prstGeom>
          <a:solidFill>
            <a:srgbClr val="00506E"/>
          </a:solidFill>
        </p:spPr>
        <p:txBody>
          <a:bodyPr wrap="square" rtlCol="0">
            <a:spAutoFit/>
          </a:bodyPr>
          <a:lstStyle/>
          <a:p>
            <a:pPr algn="ctr"/>
            <a:r>
              <a:rPr lang="en-US" altLang="zh-TW" dirty="0" smtClean="0">
                <a:solidFill>
                  <a:schemeClr val="bg1"/>
                </a:solidFill>
                <a:latin typeface="Calibri" panose="020F0502020204030204" pitchFamily="34" charset="0"/>
                <a:cs typeface="Calibri" panose="020F0502020204030204" pitchFamily="34" charset="0"/>
              </a:rPr>
              <a:t>Essential 2</a:t>
            </a:r>
            <a:endParaRPr lang="zh-TW" altLang="en-US"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2030846"/>
      </p:ext>
    </p:extLst>
  </p:cSld>
  <p:clrMapOvr>
    <a:masterClrMapping/>
  </p:clrMapOvr>
  <p:transition spd="med">
    <p:zoom dir="in"/>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823388" y="241543"/>
            <a:ext cx="8168212" cy="646331"/>
          </a:xfrm>
          <a:prstGeom prst="rect">
            <a:avLst/>
          </a:prstGeom>
          <a:noFill/>
        </p:spPr>
        <p:txBody>
          <a:bodyPr wrap="square" rtlCol="0">
            <a:spAutoFit/>
          </a:bodyPr>
          <a:lstStyle/>
          <a:p>
            <a:r>
              <a:rPr lang="en-US" altLang="zh-TW" sz="3600" dirty="0" smtClean="0">
                <a:latin typeface="Calibri" panose="020F0502020204030204" pitchFamily="34" charset="0"/>
                <a:cs typeface="Calibri" panose="020F0502020204030204" pitchFamily="34" charset="0"/>
              </a:rPr>
              <a:t>Type checking</a:t>
            </a:r>
            <a:endParaRPr lang="zh-TW" altLang="en-US" sz="3600" dirty="0">
              <a:latin typeface="Calibri" panose="020F0502020204030204" pitchFamily="34" charset="0"/>
              <a:cs typeface="Calibri" panose="020F0502020204030204" pitchFamily="34" charset="0"/>
            </a:endParaRPr>
          </a:p>
        </p:txBody>
      </p:sp>
      <p:sp>
        <p:nvSpPr>
          <p:cNvPr id="3" name="矩形 2"/>
          <p:cNvSpPr/>
          <p:nvPr/>
        </p:nvSpPr>
        <p:spPr>
          <a:xfrm>
            <a:off x="823387" y="1260068"/>
            <a:ext cx="8793053"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TW" dirty="0" smtClean="0">
                <a:solidFill>
                  <a:srgbClr val="000000"/>
                </a:solidFill>
                <a:latin typeface="Calibri" panose="020F0502020204030204" pitchFamily="34" charset="0"/>
                <a:cs typeface="Calibri" panose="020F0502020204030204" pitchFamily="34" charset="0"/>
              </a:rPr>
              <a:t>Sometimes you might need to do down casting, but the possible subclass can be multiple. You can do type checking for those subclasses. </a:t>
            </a:r>
            <a:endParaRPr lang="en-US" altLang="zh-TW" dirty="0">
              <a:solidFill>
                <a:srgbClr val="000000"/>
              </a:solidFill>
              <a:latin typeface="Calibri" panose="020F0502020204030204" pitchFamily="34" charset="0"/>
              <a:cs typeface="Calibri" panose="020F0502020204030204" pitchFamily="34" charset="0"/>
            </a:endParaRPr>
          </a:p>
        </p:txBody>
      </p:sp>
      <p:sp>
        <p:nvSpPr>
          <p:cNvPr id="4" name="矩形 3"/>
          <p:cNvSpPr/>
          <p:nvPr/>
        </p:nvSpPr>
        <p:spPr>
          <a:xfrm>
            <a:off x="1242060" y="3386588"/>
            <a:ext cx="5615940" cy="1815882"/>
          </a:xfrm>
          <a:prstGeom prst="rect">
            <a:avLst/>
          </a:prstGeom>
        </p:spPr>
        <p:txBody>
          <a:bodyPr wrap="square">
            <a:spAutoFit/>
          </a:bodyPr>
          <a:lstStyle/>
          <a:p>
            <a:r>
              <a:rPr lang="en-US" altLang="zh-TW" sz="1400" dirty="0">
                <a:solidFill>
                  <a:srgbClr val="000000"/>
                </a:solidFill>
                <a:latin typeface="Courier New" panose="02070309020205020404" pitchFamily="49" charset="0"/>
              </a:rPr>
              <a:t>Husky </a:t>
            </a:r>
            <a:r>
              <a:rPr lang="en-US" altLang="zh-TW" sz="1400" dirty="0" err="1">
                <a:solidFill>
                  <a:srgbClr val="6A3E3E"/>
                </a:solidFill>
                <a:latin typeface="Courier New" panose="02070309020205020404" pitchFamily="49" charset="0"/>
              </a:rPr>
              <a:t>husky</a:t>
            </a:r>
            <a:r>
              <a:rPr lang="en-US" altLang="zh-TW" sz="1400" dirty="0">
                <a:solidFill>
                  <a:srgbClr val="000000"/>
                </a:solidFill>
                <a:latin typeface="Courier New" panose="02070309020205020404" pitchFamily="49" charset="0"/>
              </a:rPr>
              <a:t> = </a:t>
            </a:r>
            <a:r>
              <a:rPr lang="en-US" altLang="zh-TW" sz="1400" b="1" dirty="0">
                <a:solidFill>
                  <a:srgbClr val="7F0055"/>
                </a:solidFill>
                <a:latin typeface="Courier New" panose="02070309020205020404" pitchFamily="49" charset="0"/>
              </a:rPr>
              <a:t>new</a:t>
            </a:r>
            <a:r>
              <a:rPr lang="en-US" altLang="zh-TW" sz="1400" b="1" dirty="0">
                <a:solidFill>
                  <a:srgbClr val="000000"/>
                </a:solidFill>
                <a:latin typeface="Courier New" panose="02070309020205020404" pitchFamily="49" charset="0"/>
              </a:rPr>
              <a:t> Husky();</a:t>
            </a:r>
          </a:p>
          <a:p>
            <a:r>
              <a:rPr lang="en-US" altLang="zh-TW" sz="1400" dirty="0" smtClean="0">
                <a:solidFill>
                  <a:srgbClr val="000000"/>
                </a:solidFill>
                <a:latin typeface="Courier New" panose="02070309020205020404" pitchFamily="49" charset="0"/>
              </a:rPr>
              <a:t>Dog </a:t>
            </a:r>
            <a:r>
              <a:rPr lang="en-US" altLang="zh-TW" sz="1400" dirty="0" err="1">
                <a:solidFill>
                  <a:srgbClr val="6A3E3E"/>
                </a:solidFill>
                <a:latin typeface="Courier New" panose="02070309020205020404" pitchFamily="49" charset="0"/>
              </a:rPr>
              <a:t>dog</a:t>
            </a:r>
            <a:r>
              <a:rPr lang="en-US" altLang="zh-TW" sz="1400" dirty="0">
                <a:solidFill>
                  <a:srgbClr val="000000"/>
                </a:solidFill>
                <a:latin typeface="Courier New" panose="02070309020205020404" pitchFamily="49" charset="0"/>
              </a:rPr>
              <a:t> = </a:t>
            </a:r>
            <a:r>
              <a:rPr lang="en-US" altLang="zh-TW" sz="1400" dirty="0">
                <a:solidFill>
                  <a:srgbClr val="6A3E3E"/>
                </a:solidFill>
                <a:latin typeface="Courier New" panose="02070309020205020404" pitchFamily="49" charset="0"/>
              </a:rPr>
              <a:t>husky</a:t>
            </a:r>
            <a:r>
              <a:rPr lang="en-US" altLang="zh-TW" sz="1400" dirty="0" smtClean="0">
                <a:solidFill>
                  <a:srgbClr val="000000"/>
                </a:solidFill>
                <a:latin typeface="Courier New" panose="02070309020205020404" pitchFamily="49" charset="0"/>
              </a:rPr>
              <a:t>;</a:t>
            </a:r>
          </a:p>
          <a:p>
            <a:endParaRPr lang="en-US" altLang="zh-TW" sz="1400" b="1" dirty="0" smtClean="0">
              <a:solidFill>
                <a:srgbClr val="7F0055"/>
              </a:solidFill>
              <a:latin typeface="Courier New" panose="02070309020205020404" pitchFamily="49" charset="0"/>
            </a:endParaRPr>
          </a:p>
          <a:p>
            <a:r>
              <a:rPr lang="en-US" altLang="zh-TW" sz="1400" b="1" dirty="0" smtClean="0">
                <a:solidFill>
                  <a:srgbClr val="7F0055"/>
                </a:solidFill>
                <a:latin typeface="Courier New" panose="02070309020205020404" pitchFamily="49" charset="0"/>
              </a:rPr>
              <a:t>if</a:t>
            </a:r>
            <a:r>
              <a:rPr lang="en-US" altLang="zh-TW" sz="1400" b="1" dirty="0" smtClean="0">
                <a:solidFill>
                  <a:srgbClr val="000000"/>
                </a:solidFill>
                <a:latin typeface="Courier New" panose="02070309020205020404" pitchFamily="49" charset="0"/>
              </a:rPr>
              <a:t>(</a:t>
            </a:r>
            <a:r>
              <a:rPr lang="en-US" altLang="zh-TW" sz="1400" b="1" dirty="0" smtClean="0">
                <a:solidFill>
                  <a:srgbClr val="6A3E3E"/>
                </a:solidFill>
                <a:latin typeface="Courier New" panose="02070309020205020404" pitchFamily="49" charset="0"/>
              </a:rPr>
              <a:t>dog</a:t>
            </a:r>
            <a:r>
              <a:rPr lang="en-US" altLang="zh-TW" sz="1400" b="1" dirty="0" smtClean="0">
                <a:solidFill>
                  <a:srgbClr val="000000"/>
                </a:solidFill>
                <a:latin typeface="Courier New" panose="02070309020205020404" pitchFamily="49" charset="0"/>
              </a:rPr>
              <a:t> </a:t>
            </a:r>
            <a:r>
              <a:rPr lang="en-US" altLang="zh-TW" sz="1400" b="1" dirty="0" err="1">
                <a:solidFill>
                  <a:srgbClr val="7F0055"/>
                </a:solidFill>
                <a:latin typeface="Courier New" panose="02070309020205020404" pitchFamily="49" charset="0"/>
              </a:rPr>
              <a:t>instanceof</a:t>
            </a:r>
            <a:r>
              <a:rPr lang="en-US" altLang="zh-TW" sz="1400" b="1" dirty="0">
                <a:solidFill>
                  <a:srgbClr val="000000"/>
                </a:solidFill>
                <a:latin typeface="Courier New" panose="02070309020205020404" pitchFamily="49" charset="0"/>
              </a:rPr>
              <a:t> Husky) {</a:t>
            </a:r>
          </a:p>
          <a:p>
            <a:r>
              <a:rPr lang="en-US" altLang="zh-TW" sz="1400" dirty="0" smtClean="0">
                <a:solidFill>
                  <a:srgbClr val="6A3E3E"/>
                </a:solidFill>
                <a:latin typeface="Courier New" panose="02070309020205020404" pitchFamily="49" charset="0"/>
              </a:rPr>
              <a:t>   husky</a:t>
            </a:r>
            <a:r>
              <a:rPr lang="en-US" altLang="zh-TW" sz="1400" dirty="0" smtClean="0">
                <a:solidFill>
                  <a:srgbClr val="000000"/>
                </a:solidFill>
                <a:latin typeface="Courier New" panose="02070309020205020404" pitchFamily="49" charset="0"/>
              </a:rPr>
              <a:t> </a:t>
            </a:r>
            <a:r>
              <a:rPr lang="en-US" altLang="zh-TW" sz="1400" dirty="0">
                <a:solidFill>
                  <a:srgbClr val="000000"/>
                </a:solidFill>
                <a:latin typeface="Courier New" panose="02070309020205020404" pitchFamily="49" charset="0"/>
              </a:rPr>
              <a:t>= (Husky)</a:t>
            </a:r>
            <a:r>
              <a:rPr lang="en-US" altLang="zh-TW" sz="1400" dirty="0">
                <a:solidFill>
                  <a:srgbClr val="6A3E3E"/>
                </a:solidFill>
                <a:latin typeface="Courier New" panose="02070309020205020404" pitchFamily="49" charset="0"/>
              </a:rPr>
              <a:t>dog</a:t>
            </a:r>
            <a:r>
              <a:rPr lang="en-US" altLang="zh-TW" sz="1400" dirty="0">
                <a:solidFill>
                  <a:srgbClr val="000000"/>
                </a:solidFill>
                <a:latin typeface="Courier New" panose="02070309020205020404" pitchFamily="49" charset="0"/>
              </a:rPr>
              <a:t>;</a:t>
            </a:r>
          </a:p>
          <a:p>
            <a:r>
              <a:rPr lang="en-US" altLang="zh-TW" sz="1400" dirty="0">
                <a:solidFill>
                  <a:srgbClr val="000000"/>
                </a:solidFill>
                <a:latin typeface="Courier New" panose="02070309020205020404" pitchFamily="49" charset="0"/>
              </a:rPr>
              <a:t>} </a:t>
            </a:r>
            <a:r>
              <a:rPr lang="en-US" altLang="zh-TW" sz="1400" b="1" dirty="0">
                <a:solidFill>
                  <a:srgbClr val="7F0055"/>
                </a:solidFill>
                <a:latin typeface="Courier New" panose="02070309020205020404" pitchFamily="49" charset="0"/>
              </a:rPr>
              <a:t>else</a:t>
            </a:r>
            <a:r>
              <a:rPr lang="en-US" altLang="zh-TW" sz="1400" b="1" dirty="0">
                <a:solidFill>
                  <a:srgbClr val="000000"/>
                </a:solidFill>
                <a:latin typeface="Courier New" panose="02070309020205020404" pitchFamily="49" charset="0"/>
              </a:rPr>
              <a:t> </a:t>
            </a:r>
            <a:r>
              <a:rPr lang="en-US" altLang="zh-TW" sz="1400" b="1" dirty="0">
                <a:solidFill>
                  <a:srgbClr val="7F0055"/>
                </a:solidFill>
                <a:latin typeface="Courier New" panose="02070309020205020404" pitchFamily="49" charset="0"/>
              </a:rPr>
              <a:t>if</a:t>
            </a:r>
            <a:r>
              <a:rPr lang="en-US" altLang="zh-TW" sz="1400" b="1" dirty="0">
                <a:solidFill>
                  <a:srgbClr val="000000"/>
                </a:solidFill>
                <a:latin typeface="Courier New" panose="02070309020205020404" pitchFamily="49" charset="0"/>
              </a:rPr>
              <a:t> (</a:t>
            </a:r>
            <a:r>
              <a:rPr lang="en-US" altLang="zh-TW" sz="1400" b="1" dirty="0">
                <a:solidFill>
                  <a:srgbClr val="6A3E3E"/>
                </a:solidFill>
                <a:latin typeface="Courier New" panose="02070309020205020404" pitchFamily="49" charset="0"/>
              </a:rPr>
              <a:t>dog</a:t>
            </a:r>
            <a:r>
              <a:rPr lang="en-US" altLang="zh-TW" sz="1400" b="1" dirty="0">
                <a:solidFill>
                  <a:srgbClr val="000000"/>
                </a:solidFill>
                <a:latin typeface="Courier New" panose="02070309020205020404" pitchFamily="49" charset="0"/>
              </a:rPr>
              <a:t> </a:t>
            </a:r>
            <a:r>
              <a:rPr lang="en-US" altLang="zh-TW" sz="1400" b="1" dirty="0" err="1">
                <a:solidFill>
                  <a:srgbClr val="7F0055"/>
                </a:solidFill>
                <a:latin typeface="Courier New" panose="02070309020205020404" pitchFamily="49" charset="0"/>
              </a:rPr>
              <a:t>instanceof</a:t>
            </a:r>
            <a:r>
              <a:rPr lang="en-US" altLang="zh-TW" sz="1400" b="1" dirty="0">
                <a:solidFill>
                  <a:srgbClr val="000000"/>
                </a:solidFill>
                <a:latin typeface="Courier New" panose="02070309020205020404" pitchFamily="49" charset="0"/>
              </a:rPr>
              <a:t> Chihuahua) {</a:t>
            </a:r>
          </a:p>
          <a:p>
            <a:r>
              <a:rPr lang="en-US" altLang="zh-TW" sz="1400" dirty="0" smtClean="0">
                <a:solidFill>
                  <a:srgbClr val="6A3E3E"/>
                </a:solidFill>
                <a:latin typeface="Courier New" panose="02070309020205020404" pitchFamily="49" charset="0"/>
              </a:rPr>
              <a:t>   </a:t>
            </a:r>
            <a:r>
              <a:rPr lang="en-US" altLang="zh-TW" sz="1400" dirty="0" err="1" smtClean="0">
                <a:solidFill>
                  <a:srgbClr val="6A3E3E"/>
                </a:solidFill>
                <a:latin typeface="Courier New" panose="02070309020205020404" pitchFamily="49" charset="0"/>
              </a:rPr>
              <a:t>chihuahua</a:t>
            </a:r>
            <a:r>
              <a:rPr lang="en-US" altLang="zh-TW" sz="1400" dirty="0" smtClean="0">
                <a:solidFill>
                  <a:srgbClr val="000000"/>
                </a:solidFill>
                <a:latin typeface="Courier New" panose="02070309020205020404" pitchFamily="49" charset="0"/>
              </a:rPr>
              <a:t> </a:t>
            </a:r>
            <a:r>
              <a:rPr lang="en-US" altLang="zh-TW" sz="1400" dirty="0">
                <a:solidFill>
                  <a:srgbClr val="000000"/>
                </a:solidFill>
                <a:latin typeface="Courier New" panose="02070309020205020404" pitchFamily="49" charset="0"/>
              </a:rPr>
              <a:t>= (Chihuahua)</a:t>
            </a:r>
            <a:r>
              <a:rPr lang="en-US" altLang="zh-TW" sz="1400" dirty="0">
                <a:solidFill>
                  <a:srgbClr val="6A3E3E"/>
                </a:solidFill>
                <a:latin typeface="Courier New" panose="02070309020205020404" pitchFamily="49" charset="0"/>
              </a:rPr>
              <a:t>dog</a:t>
            </a:r>
            <a:r>
              <a:rPr lang="en-US" altLang="zh-TW" sz="1400" dirty="0">
                <a:solidFill>
                  <a:srgbClr val="000000"/>
                </a:solidFill>
                <a:latin typeface="Courier New" panose="02070309020205020404" pitchFamily="49" charset="0"/>
              </a:rPr>
              <a:t>;</a:t>
            </a:r>
          </a:p>
          <a:p>
            <a:r>
              <a:rPr lang="en-US" altLang="zh-TW" sz="1400" dirty="0">
                <a:solidFill>
                  <a:srgbClr val="000000"/>
                </a:solidFill>
                <a:latin typeface="Courier New" panose="02070309020205020404" pitchFamily="49" charset="0"/>
              </a:rPr>
              <a:t>}</a:t>
            </a:r>
            <a:endParaRPr lang="zh-TW" altLang="en-US" sz="2000" dirty="0"/>
          </a:p>
        </p:txBody>
      </p:sp>
      <p:sp>
        <p:nvSpPr>
          <p:cNvPr id="5" name="文字方塊 4"/>
          <p:cNvSpPr txBox="1"/>
          <p:nvPr/>
        </p:nvSpPr>
        <p:spPr>
          <a:xfrm>
            <a:off x="1242060" y="5313054"/>
            <a:ext cx="8186210" cy="523220"/>
          </a:xfrm>
          <a:prstGeom prst="rect">
            <a:avLst/>
          </a:prstGeom>
          <a:noFill/>
        </p:spPr>
        <p:txBody>
          <a:bodyPr wrap="square" rtlCol="0">
            <a:spAutoFit/>
          </a:bodyPr>
          <a:lstStyle/>
          <a:p>
            <a:r>
              <a:rPr lang="zh-TW" altLang="en-US" sz="1400" dirty="0" smtClean="0">
                <a:solidFill>
                  <a:srgbClr val="3F7F5F"/>
                </a:solidFill>
                <a:latin typeface="Courier New" panose="02070309020205020404" pitchFamily="49" charset="0"/>
              </a:rPr>
              <a:t>要注意的是</a:t>
            </a:r>
            <a:r>
              <a:rPr lang="en-US" altLang="zh-TW" sz="1400" dirty="0" smtClean="0">
                <a:solidFill>
                  <a:srgbClr val="3F7F5F"/>
                </a:solidFill>
                <a:latin typeface="Courier New" panose="02070309020205020404" pitchFamily="49" charset="0"/>
              </a:rPr>
              <a:t>dog</a:t>
            </a:r>
            <a:r>
              <a:rPr lang="zh-TW" altLang="en-US" sz="1400" dirty="0" smtClean="0">
                <a:solidFill>
                  <a:srgbClr val="3F7F5F"/>
                </a:solidFill>
                <a:latin typeface="Courier New" panose="02070309020205020404" pitchFamily="49" charset="0"/>
              </a:rPr>
              <a:t>的參考型態是</a:t>
            </a:r>
            <a:r>
              <a:rPr lang="en-US" altLang="zh-TW" sz="1400" dirty="0" smtClean="0">
                <a:solidFill>
                  <a:srgbClr val="3F7F5F"/>
                </a:solidFill>
                <a:latin typeface="Courier New" panose="02070309020205020404" pitchFamily="49" charset="0"/>
              </a:rPr>
              <a:t>Dog, </a:t>
            </a:r>
            <a:r>
              <a:rPr lang="zh-TW" altLang="en-US" sz="1400" dirty="0" smtClean="0">
                <a:solidFill>
                  <a:srgbClr val="3F7F5F"/>
                </a:solidFill>
                <a:latin typeface="Courier New" panose="02070309020205020404" pitchFamily="49" charset="0"/>
              </a:rPr>
              <a:t>而</a:t>
            </a:r>
            <a:r>
              <a:rPr lang="en-US" altLang="zh-TW" sz="1400" dirty="0" err="1" smtClean="0">
                <a:solidFill>
                  <a:srgbClr val="3F7F5F"/>
                </a:solidFill>
                <a:latin typeface="Courier New" panose="02070309020205020404" pitchFamily="49" charset="0"/>
              </a:rPr>
              <a:t>instanceof</a:t>
            </a:r>
            <a:r>
              <a:rPr lang="zh-TW" altLang="en-US" sz="1400" dirty="0" smtClean="0">
                <a:solidFill>
                  <a:srgbClr val="3F7F5F"/>
                </a:solidFill>
                <a:latin typeface="Courier New" panose="02070309020205020404" pitchFamily="49" charset="0"/>
              </a:rPr>
              <a:t>後面能夠接的只有</a:t>
            </a:r>
            <a:r>
              <a:rPr lang="en-US" altLang="zh-TW" sz="1400" dirty="0" smtClean="0">
                <a:solidFill>
                  <a:srgbClr val="3F7F5F"/>
                </a:solidFill>
                <a:latin typeface="Courier New" panose="02070309020205020404" pitchFamily="49" charset="0"/>
              </a:rPr>
              <a:t>Dog</a:t>
            </a:r>
            <a:r>
              <a:rPr lang="zh-TW" altLang="en-US" sz="1400" dirty="0" smtClean="0">
                <a:solidFill>
                  <a:srgbClr val="3F7F5F"/>
                </a:solidFill>
                <a:latin typeface="Courier New" panose="02070309020205020404" pitchFamily="49" charset="0"/>
              </a:rPr>
              <a:t>的子類別</a:t>
            </a:r>
            <a:r>
              <a:rPr lang="en-US" altLang="zh-TW" sz="1400" dirty="0" smtClean="0">
                <a:solidFill>
                  <a:srgbClr val="3F7F5F"/>
                </a:solidFill>
                <a:latin typeface="Courier New" panose="02070309020205020404" pitchFamily="49" charset="0"/>
              </a:rPr>
              <a:t>: Husky, Chihuahua, </a:t>
            </a:r>
            <a:r>
              <a:rPr lang="zh-TW" altLang="en-US" sz="1400" dirty="0" smtClean="0">
                <a:solidFill>
                  <a:srgbClr val="3F7F5F"/>
                </a:solidFill>
                <a:latin typeface="Courier New" panose="02070309020205020404" pitchFamily="49" charset="0"/>
              </a:rPr>
              <a:t>而不是所有類別皆可放入檢查</a:t>
            </a:r>
            <a:endParaRPr lang="en-US" altLang="zh-TW" sz="1400" dirty="0" smtClean="0">
              <a:solidFill>
                <a:srgbClr val="3F7F5F"/>
              </a:solidFill>
              <a:latin typeface="Courier New" panose="02070309020205020404" pitchFamily="49" charset="0"/>
            </a:endParaRPr>
          </a:p>
        </p:txBody>
      </p:sp>
    </p:spTree>
    <p:extLst>
      <p:ext uri="{BB962C8B-B14F-4D97-AF65-F5344CB8AC3E}">
        <p14:creationId xmlns:p14="http://schemas.microsoft.com/office/powerpoint/2010/main" val="1146366528"/>
      </p:ext>
    </p:extLst>
  </p:cSld>
  <p:clrMapOvr>
    <a:masterClrMapping/>
  </p:clrMapOvr>
  <p:transition spd="med">
    <p:zoom dir="in"/>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823388" y="241543"/>
            <a:ext cx="8168212" cy="646331"/>
          </a:xfrm>
          <a:prstGeom prst="rect">
            <a:avLst/>
          </a:prstGeom>
          <a:noFill/>
        </p:spPr>
        <p:txBody>
          <a:bodyPr wrap="square" rtlCol="0">
            <a:spAutoFit/>
          </a:bodyPr>
          <a:lstStyle/>
          <a:p>
            <a:r>
              <a:rPr lang="en-US" altLang="zh-TW" sz="3600" dirty="0" smtClean="0">
                <a:latin typeface="Calibri" panose="020F0502020204030204" pitchFamily="34" charset="0"/>
                <a:cs typeface="Calibri" panose="020F0502020204030204" pitchFamily="34" charset="0"/>
              </a:rPr>
              <a:t>Generic *</a:t>
            </a:r>
            <a:endParaRPr lang="zh-TW" altLang="en-US" sz="3600" dirty="0">
              <a:latin typeface="Calibri" panose="020F0502020204030204" pitchFamily="34" charset="0"/>
              <a:cs typeface="Calibri" panose="020F0502020204030204" pitchFamily="34" charset="0"/>
            </a:endParaRPr>
          </a:p>
        </p:txBody>
      </p:sp>
      <p:sp>
        <p:nvSpPr>
          <p:cNvPr id="4" name="矩形 3"/>
          <p:cNvSpPr/>
          <p:nvPr/>
        </p:nvSpPr>
        <p:spPr>
          <a:xfrm>
            <a:off x="823387" y="1260068"/>
            <a:ext cx="8655893" cy="3970318"/>
          </a:xfrm>
          <a:prstGeom prst="rect">
            <a:avLst/>
          </a:prstGeom>
        </p:spPr>
        <p:txBody>
          <a:bodyPr wrap="square">
            <a:spAutoFit/>
          </a:bodyPr>
          <a:lstStyle/>
          <a:p>
            <a:pPr>
              <a:lnSpc>
                <a:spcPct val="150000"/>
              </a:lnSpc>
            </a:pPr>
            <a:r>
              <a:rPr lang="en-US" altLang="zh-TW" dirty="0" smtClean="0">
                <a:solidFill>
                  <a:srgbClr val="000000"/>
                </a:solidFill>
                <a:latin typeface="Calibri" panose="020F0502020204030204" pitchFamily="34" charset="0"/>
                <a:cs typeface="Calibri" panose="020F0502020204030204" pitchFamily="34" charset="0"/>
              </a:rPr>
              <a:t>In </a:t>
            </a:r>
            <a:r>
              <a:rPr lang="en-US" altLang="zh-TW" dirty="0">
                <a:solidFill>
                  <a:srgbClr val="000000"/>
                </a:solidFill>
                <a:latin typeface="Calibri" panose="020F0502020204030204" pitchFamily="34" charset="0"/>
                <a:cs typeface="Calibri" panose="020F0502020204030204" pitchFamily="34" charset="0"/>
              </a:rPr>
              <a:t>a nutshell, generics enable types (classes and interfaces) to be parameters when defining classes, interfaces and methods. Much like the more familiar formal parameters used in method declarations, type parameters provide a way for you to re-use the same code with different inputs. The difference is that the inputs to formal parameters are values, while the inputs to type parameters are types.</a:t>
            </a:r>
          </a:p>
        </p:txBody>
      </p:sp>
      <p:sp>
        <p:nvSpPr>
          <p:cNvPr id="5" name="文字方塊 4"/>
          <p:cNvSpPr txBox="1"/>
          <p:nvPr/>
        </p:nvSpPr>
        <p:spPr>
          <a:xfrm>
            <a:off x="985751" y="6126417"/>
            <a:ext cx="8750662" cy="276999"/>
          </a:xfrm>
          <a:prstGeom prst="rect">
            <a:avLst/>
          </a:prstGeom>
          <a:noFill/>
        </p:spPr>
        <p:txBody>
          <a:bodyPr wrap="square" rtlCol="0">
            <a:spAutoFit/>
          </a:bodyPr>
          <a:lstStyle/>
          <a:p>
            <a:r>
              <a:rPr lang="en-US" altLang="zh-TW" sz="1200" dirty="0" smtClean="0">
                <a:solidFill>
                  <a:srgbClr val="3F7F5F"/>
                </a:solidFill>
                <a:latin typeface="Courier New" panose="02070309020205020404" pitchFamily="49" charset="0"/>
              </a:rPr>
              <a:t>* </a:t>
            </a:r>
            <a:r>
              <a:rPr lang="zh-TW" altLang="en-US" sz="1200" dirty="0" smtClean="0">
                <a:solidFill>
                  <a:srgbClr val="3F7F5F"/>
                </a:solidFill>
                <a:latin typeface="Courier New" panose="02070309020205020404" pitchFamily="49" charset="0"/>
              </a:rPr>
              <a:t>這裡沒有展示</a:t>
            </a:r>
            <a:r>
              <a:rPr lang="en-US" altLang="zh-TW" sz="1200" dirty="0" smtClean="0">
                <a:solidFill>
                  <a:srgbClr val="3F7F5F"/>
                </a:solidFill>
                <a:latin typeface="Courier New" panose="02070309020205020404" pitchFamily="49" charset="0"/>
              </a:rPr>
              <a:t>Java</a:t>
            </a:r>
            <a:r>
              <a:rPr lang="zh-TW" altLang="en-US" sz="1200" dirty="0" smtClean="0">
                <a:solidFill>
                  <a:srgbClr val="3F7F5F"/>
                </a:solidFill>
                <a:latin typeface="Courier New" panose="02070309020205020404" pitchFamily="49" charset="0"/>
              </a:rPr>
              <a:t>泛型</a:t>
            </a:r>
            <a:r>
              <a:rPr lang="en-US" altLang="zh-TW" sz="1200" dirty="0" smtClean="0">
                <a:solidFill>
                  <a:srgbClr val="3F7F5F"/>
                </a:solidFill>
                <a:latin typeface="Courier New" panose="02070309020205020404" pitchFamily="49" charset="0"/>
              </a:rPr>
              <a:t>(Generic)</a:t>
            </a:r>
            <a:r>
              <a:rPr lang="zh-TW" altLang="en-US" sz="1200" dirty="0">
                <a:solidFill>
                  <a:srgbClr val="3F7F5F"/>
                </a:solidFill>
                <a:latin typeface="Courier New" panose="02070309020205020404" pitchFamily="49" charset="0"/>
              </a:rPr>
              <a:t>的各種語法</a:t>
            </a:r>
            <a:r>
              <a:rPr lang="en-US" altLang="zh-TW" sz="1200" dirty="0" smtClean="0">
                <a:solidFill>
                  <a:srgbClr val="3F7F5F"/>
                </a:solidFill>
                <a:latin typeface="Courier New" panose="02070309020205020404" pitchFamily="49" charset="0"/>
              </a:rPr>
              <a:t>, </a:t>
            </a:r>
            <a:r>
              <a:rPr lang="zh-TW" altLang="en-US" sz="1200" dirty="0" smtClean="0">
                <a:solidFill>
                  <a:srgbClr val="3F7F5F"/>
                </a:solidFill>
                <a:latin typeface="Courier New" panose="02070309020205020404" pitchFamily="49" charset="0"/>
              </a:rPr>
              <a:t>請自己查閱</a:t>
            </a:r>
            <a:endParaRPr lang="zh-TW" altLang="en-US" sz="1200" dirty="0">
              <a:solidFill>
                <a:srgbClr val="3F7F5F"/>
              </a:solidFill>
              <a:latin typeface="Courier New" panose="02070309020205020404" pitchFamily="49" charset="0"/>
            </a:endParaRPr>
          </a:p>
        </p:txBody>
      </p:sp>
    </p:spTree>
    <p:extLst>
      <p:ext uri="{BB962C8B-B14F-4D97-AF65-F5344CB8AC3E}">
        <p14:creationId xmlns:p14="http://schemas.microsoft.com/office/powerpoint/2010/main" val="2050036850"/>
      </p:ext>
    </p:extLst>
  </p:cSld>
  <p:clrMapOvr>
    <a:masterClrMapping/>
  </p:clrMapOvr>
  <p:transition spd="med">
    <p:zoom dir="in"/>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91120" y="1521589"/>
            <a:ext cx="7479087" cy="2677656"/>
          </a:xfrm>
          <a:prstGeom prst="rect">
            <a:avLst/>
          </a:prstGeom>
        </p:spPr>
        <p:txBody>
          <a:bodyPr wrap="square">
            <a:spAutoFit/>
          </a:bodyPr>
          <a:lstStyle/>
          <a:p>
            <a:r>
              <a:rPr lang="en-US" altLang="zh-TW" sz="1400" b="1" dirty="0">
                <a:solidFill>
                  <a:srgbClr val="7F0055"/>
                </a:solidFill>
                <a:latin typeface="Courier New" panose="02070309020205020404" pitchFamily="49" charset="0"/>
              </a:rPr>
              <a:t>public</a:t>
            </a:r>
            <a:r>
              <a:rPr lang="en-US" altLang="zh-TW" sz="1400" b="1" dirty="0">
                <a:solidFill>
                  <a:srgbClr val="000000"/>
                </a:solidFill>
                <a:latin typeface="Courier New" panose="02070309020205020404" pitchFamily="49" charset="0"/>
              </a:rPr>
              <a:t> </a:t>
            </a:r>
            <a:r>
              <a:rPr lang="en-US" altLang="zh-TW" sz="1400" b="1" dirty="0">
                <a:solidFill>
                  <a:srgbClr val="7F0055"/>
                </a:solidFill>
                <a:latin typeface="Courier New" panose="02070309020205020404" pitchFamily="49" charset="0"/>
              </a:rPr>
              <a:t>class</a:t>
            </a:r>
            <a:r>
              <a:rPr lang="en-US" altLang="zh-TW" sz="1400" b="1" dirty="0">
                <a:solidFill>
                  <a:srgbClr val="000000"/>
                </a:solidFill>
                <a:latin typeface="Courier New" panose="02070309020205020404" pitchFamily="49" charset="0"/>
              </a:rPr>
              <a:t> </a:t>
            </a:r>
            <a:r>
              <a:rPr lang="en-US" altLang="zh-TW" sz="1400" b="1" dirty="0" err="1">
                <a:solidFill>
                  <a:srgbClr val="000000"/>
                </a:solidFill>
                <a:latin typeface="Courier New" panose="02070309020205020404" pitchFamily="49" charset="0"/>
              </a:rPr>
              <a:t>DogSellerGeneric</a:t>
            </a:r>
            <a:r>
              <a:rPr lang="en-US" altLang="zh-TW" sz="1400" b="1" dirty="0">
                <a:solidFill>
                  <a:srgbClr val="000000"/>
                </a:solidFill>
                <a:latin typeface="Courier New" panose="02070309020205020404" pitchFamily="49" charset="0"/>
              </a:rPr>
              <a:t>&lt;T </a:t>
            </a:r>
            <a:r>
              <a:rPr lang="en-US" altLang="zh-TW" sz="1400" b="1" dirty="0">
                <a:solidFill>
                  <a:srgbClr val="7F0055"/>
                </a:solidFill>
                <a:latin typeface="Courier New" panose="02070309020205020404" pitchFamily="49" charset="0"/>
              </a:rPr>
              <a:t>extends</a:t>
            </a:r>
            <a:r>
              <a:rPr lang="en-US" altLang="zh-TW" sz="1400" b="1" dirty="0">
                <a:solidFill>
                  <a:srgbClr val="000000"/>
                </a:solidFill>
                <a:latin typeface="Courier New" panose="02070309020205020404" pitchFamily="49" charset="0"/>
              </a:rPr>
              <a:t> Dog&gt;{</a:t>
            </a:r>
          </a:p>
          <a:p>
            <a:endParaRPr lang="zh-TW" altLang="en-US" sz="1400" dirty="0">
              <a:latin typeface="Courier New" panose="02070309020205020404" pitchFamily="49" charset="0"/>
            </a:endParaRPr>
          </a:p>
          <a:p>
            <a:r>
              <a:rPr lang="en-US" altLang="zh-TW" sz="1400" dirty="0" smtClean="0">
                <a:solidFill>
                  <a:srgbClr val="000000"/>
                </a:solidFill>
                <a:latin typeface="Courier New" panose="02070309020205020404" pitchFamily="49" charset="0"/>
              </a:rPr>
              <a:t>   T </a:t>
            </a:r>
            <a:r>
              <a:rPr lang="en-US" altLang="zh-TW" sz="1400" dirty="0" err="1">
                <a:solidFill>
                  <a:srgbClr val="0000C0"/>
                </a:solidFill>
                <a:latin typeface="Courier New" panose="02070309020205020404" pitchFamily="49" charset="0"/>
              </a:rPr>
              <a:t>dogInHand</a:t>
            </a:r>
            <a:r>
              <a:rPr lang="en-US" altLang="zh-TW" sz="1400" dirty="0">
                <a:solidFill>
                  <a:srgbClr val="000000"/>
                </a:solidFill>
                <a:latin typeface="Courier New" panose="02070309020205020404" pitchFamily="49" charset="0"/>
              </a:rPr>
              <a:t>;</a:t>
            </a:r>
          </a:p>
          <a:p>
            <a:endParaRPr lang="zh-TW" altLang="en-US" sz="1400" dirty="0">
              <a:latin typeface="Courier New" panose="02070309020205020404" pitchFamily="49" charset="0"/>
            </a:endParaRPr>
          </a:p>
          <a:p>
            <a:r>
              <a:rPr lang="en-US" altLang="zh-TW" sz="1400" b="1" dirty="0" smtClean="0">
                <a:solidFill>
                  <a:srgbClr val="7F0055"/>
                </a:solidFill>
                <a:latin typeface="Courier New" panose="02070309020205020404" pitchFamily="49" charset="0"/>
              </a:rPr>
              <a:t>   void</a:t>
            </a:r>
            <a:r>
              <a:rPr lang="en-US" altLang="zh-TW" sz="1400" b="1" dirty="0" smtClean="0">
                <a:solidFill>
                  <a:srgbClr val="000000"/>
                </a:solidFill>
                <a:latin typeface="Courier New" panose="02070309020205020404" pitchFamily="49" charset="0"/>
              </a:rPr>
              <a:t> </a:t>
            </a:r>
            <a:r>
              <a:rPr lang="en-US" altLang="zh-TW" sz="1400" b="1" dirty="0" err="1">
                <a:solidFill>
                  <a:srgbClr val="000000"/>
                </a:solidFill>
                <a:latin typeface="Courier New" panose="02070309020205020404" pitchFamily="49" charset="0"/>
              </a:rPr>
              <a:t>buyDog</a:t>
            </a:r>
            <a:r>
              <a:rPr lang="en-US" altLang="zh-TW" sz="1400" b="1" dirty="0">
                <a:solidFill>
                  <a:srgbClr val="000000"/>
                </a:solidFill>
                <a:latin typeface="Courier New" panose="02070309020205020404" pitchFamily="49" charset="0"/>
              </a:rPr>
              <a:t>(T </a:t>
            </a:r>
            <a:r>
              <a:rPr lang="en-US" altLang="zh-TW" sz="1400" b="1" dirty="0">
                <a:solidFill>
                  <a:srgbClr val="6A3E3E"/>
                </a:solidFill>
                <a:latin typeface="Courier New" panose="02070309020205020404" pitchFamily="49" charset="0"/>
              </a:rPr>
              <a:t>t</a:t>
            </a:r>
            <a:r>
              <a:rPr lang="en-US" altLang="zh-TW" sz="1400" b="1" dirty="0">
                <a:solidFill>
                  <a:srgbClr val="000000"/>
                </a:solidFill>
                <a:latin typeface="Courier New" panose="02070309020205020404" pitchFamily="49" charset="0"/>
              </a:rPr>
              <a:t>) {</a:t>
            </a:r>
          </a:p>
          <a:p>
            <a:r>
              <a:rPr lang="en-US" altLang="zh-TW" sz="1400" dirty="0" smtClean="0">
                <a:solidFill>
                  <a:srgbClr val="0000C0"/>
                </a:solidFill>
                <a:latin typeface="Courier New" panose="02070309020205020404" pitchFamily="49" charset="0"/>
              </a:rPr>
              <a:t>     </a:t>
            </a:r>
            <a:r>
              <a:rPr lang="en-US" altLang="zh-TW" sz="1400" dirty="0" err="1" smtClean="0">
                <a:solidFill>
                  <a:srgbClr val="0000C0"/>
                </a:solidFill>
                <a:latin typeface="Courier New" panose="02070309020205020404" pitchFamily="49" charset="0"/>
              </a:rPr>
              <a:t>dogInHand</a:t>
            </a:r>
            <a:r>
              <a:rPr lang="en-US" altLang="zh-TW" sz="1400" dirty="0" smtClean="0">
                <a:solidFill>
                  <a:srgbClr val="000000"/>
                </a:solidFill>
                <a:latin typeface="Courier New" panose="02070309020205020404" pitchFamily="49" charset="0"/>
              </a:rPr>
              <a:t> </a:t>
            </a:r>
            <a:r>
              <a:rPr lang="en-US" altLang="zh-TW" sz="1400" dirty="0">
                <a:solidFill>
                  <a:srgbClr val="000000"/>
                </a:solidFill>
                <a:latin typeface="Courier New" panose="02070309020205020404" pitchFamily="49" charset="0"/>
              </a:rPr>
              <a:t>= </a:t>
            </a:r>
            <a:r>
              <a:rPr lang="en-US" altLang="zh-TW" sz="1400" dirty="0">
                <a:solidFill>
                  <a:srgbClr val="6A3E3E"/>
                </a:solidFill>
                <a:latin typeface="Courier New" panose="02070309020205020404" pitchFamily="49" charset="0"/>
              </a:rPr>
              <a:t>t</a:t>
            </a:r>
            <a:r>
              <a:rPr lang="en-US" altLang="zh-TW" sz="1400" dirty="0">
                <a:solidFill>
                  <a:srgbClr val="000000"/>
                </a:solidFill>
                <a:latin typeface="Courier New" panose="02070309020205020404" pitchFamily="49" charset="0"/>
              </a:rPr>
              <a:t>;</a:t>
            </a:r>
          </a:p>
          <a:p>
            <a:r>
              <a:rPr lang="en-US" altLang="zh-TW" sz="1400" dirty="0" smtClean="0">
                <a:solidFill>
                  <a:srgbClr val="000000"/>
                </a:solidFill>
                <a:latin typeface="Courier New" panose="02070309020205020404" pitchFamily="49" charset="0"/>
              </a:rPr>
              <a:t>   }</a:t>
            </a:r>
            <a:endParaRPr lang="en-US" altLang="zh-TW" sz="1400" dirty="0">
              <a:solidFill>
                <a:srgbClr val="000000"/>
              </a:solidFill>
              <a:latin typeface="Courier New" panose="02070309020205020404" pitchFamily="49" charset="0"/>
            </a:endParaRPr>
          </a:p>
          <a:p>
            <a:endParaRPr lang="zh-TW" altLang="en-US" sz="1400" dirty="0">
              <a:latin typeface="Courier New" panose="02070309020205020404" pitchFamily="49" charset="0"/>
            </a:endParaRPr>
          </a:p>
          <a:p>
            <a:r>
              <a:rPr lang="en-US" altLang="zh-TW" sz="1400" dirty="0" smtClean="0">
                <a:solidFill>
                  <a:srgbClr val="000000"/>
                </a:solidFill>
                <a:latin typeface="Courier New" panose="02070309020205020404" pitchFamily="49" charset="0"/>
              </a:rPr>
              <a:t>   T </a:t>
            </a:r>
            <a:r>
              <a:rPr lang="en-US" altLang="zh-TW" sz="1400" dirty="0" err="1">
                <a:solidFill>
                  <a:srgbClr val="000000"/>
                </a:solidFill>
                <a:latin typeface="Courier New" panose="02070309020205020404" pitchFamily="49" charset="0"/>
              </a:rPr>
              <a:t>sellDog</a:t>
            </a:r>
            <a:r>
              <a:rPr lang="en-US" altLang="zh-TW" sz="1400" dirty="0">
                <a:solidFill>
                  <a:srgbClr val="000000"/>
                </a:solidFill>
                <a:latin typeface="Courier New" panose="02070309020205020404" pitchFamily="49" charset="0"/>
              </a:rPr>
              <a:t>() {</a:t>
            </a:r>
          </a:p>
          <a:p>
            <a:r>
              <a:rPr lang="en-US" altLang="zh-TW" sz="1400" b="1" dirty="0" smtClean="0">
                <a:solidFill>
                  <a:srgbClr val="7F0055"/>
                </a:solidFill>
                <a:latin typeface="Courier New" panose="02070309020205020404" pitchFamily="49" charset="0"/>
              </a:rPr>
              <a:t>     return</a:t>
            </a:r>
            <a:r>
              <a:rPr lang="en-US" altLang="zh-TW" sz="1400" b="1" dirty="0" smtClean="0">
                <a:solidFill>
                  <a:srgbClr val="000000"/>
                </a:solidFill>
                <a:latin typeface="Courier New" panose="02070309020205020404" pitchFamily="49" charset="0"/>
              </a:rPr>
              <a:t> </a:t>
            </a:r>
            <a:r>
              <a:rPr lang="en-US" altLang="zh-TW" sz="1400" b="1" dirty="0" err="1">
                <a:solidFill>
                  <a:srgbClr val="0000C0"/>
                </a:solidFill>
                <a:latin typeface="Courier New" panose="02070309020205020404" pitchFamily="49" charset="0"/>
              </a:rPr>
              <a:t>dogInHand</a:t>
            </a:r>
            <a:r>
              <a:rPr lang="en-US" altLang="zh-TW" sz="1400" b="1" dirty="0">
                <a:solidFill>
                  <a:srgbClr val="000000"/>
                </a:solidFill>
                <a:latin typeface="Courier New" panose="02070309020205020404" pitchFamily="49" charset="0"/>
              </a:rPr>
              <a:t>;</a:t>
            </a:r>
          </a:p>
          <a:p>
            <a:r>
              <a:rPr lang="en-US" altLang="zh-TW" sz="1400" dirty="0" smtClean="0">
                <a:solidFill>
                  <a:srgbClr val="000000"/>
                </a:solidFill>
                <a:latin typeface="Courier New" panose="02070309020205020404" pitchFamily="49" charset="0"/>
              </a:rPr>
              <a:t>   }</a:t>
            </a:r>
            <a:endParaRPr lang="en-US" altLang="zh-TW" sz="1400" dirty="0">
              <a:solidFill>
                <a:srgbClr val="000000"/>
              </a:solidFill>
              <a:latin typeface="Courier New" panose="02070309020205020404" pitchFamily="49" charset="0"/>
            </a:endParaRPr>
          </a:p>
          <a:p>
            <a:r>
              <a:rPr lang="en-US" altLang="zh-TW" sz="1400" dirty="0">
                <a:solidFill>
                  <a:srgbClr val="000000"/>
                </a:solidFill>
                <a:latin typeface="Courier New" panose="02070309020205020404" pitchFamily="49" charset="0"/>
              </a:rPr>
              <a:t>}</a:t>
            </a:r>
            <a:endParaRPr lang="zh-TW" altLang="en-US" sz="2000" dirty="0"/>
          </a:p>
        </p:txBody>
      </p:sp>
      <p:sp>
        <p:nvSpPr>
          <p:cNvPr id="5" name="文字方塊 4"/>
          <p:cNvSpPr txBox="1"/>
          <p:nvPr/>
        </p:nvSpPr>
        <p:spPr>
          <a:xfrm>
            <a:off x="823388" y="241543"/>
            <a:ext cx="8168212" cy="646331"/>
          </a:xfrm>
          <a:prstGeom prst="rect">
            <a:avLst/>
          </a:prstGeom>
          <a:noFill/>
        </p:spPr>
        <p:txBody>
          <a:bodyPr wrap="square" rtlCol="0">
            <a:spAutoFit/>
          </a:bodyPr>
          <a:lstStyle/>
          <a:p>
            <a:r>
              <a:rPr lang="en-US" altLang="zh-TW" sz="3600" dirty="0" smtClean="0">
                <a:latin typeface="Calibri" panose="020F0502020204030204" pitchFamily="34" charset="0"/>
                <a:cs typeface="Calibri" panose="020F0502020204030204" pitchFamily="34" charset="0"/>
              </a:rPr>
              <a:t>Blue print - </a:t>
            </a:r>
            <a:r>
              <a:rPr lang="en-US" altLang="zh-TW" sz="3600" dirty="0" err="1" smtClean="0">
                <a:latin typeface="Calibri" panose="020F0502020204030204" pitchFamily="34" charset="0"/>
                <a:cs typeface="Calibri" panose="020F0502020204030204" pitchFamily="34" charset="0"/>
              </a:rPr>
              <a:t>DogSellerGeneric</a:t>
            </a:r>
            <a:endParaRPr lang="zh-TW" altLang="en-US" sz="3600" dirty="0">
              <a:latin typeface="Calibri" panose="020F0502020204030204" pitchFamily="34" charset="0"/>
              <a:cs typeface="Calibri" panose="020F0502020204030204" pitchFamily="34" charset="0"/>
            </a:endParaRPr>
          </a:p>
        </p:txBody>
      </p:sp>
      <p:pic>
        <p:nvPicPr>
          <p:cNvPr id="7" name="圖片 6"/>
          <p:cNvPicPr>
            <a:picLocks noChangeAspect="1"/>
          </p:cNvPicPr>
          <p:nvPr/>
        </p:nvPicPr>
        <p:blipFill>
          <a:blip r:embed="rId2"/>
          <a:stretch>
            <a:fillRect/>
          </a:stretch>
        </p:blipFill>
        <p:spPr>
          <a:xfrm>
            <a:off x="891120" y="5157376"/>
            <a:ext cx="4248150" cy="628650"/>
          </a:xfrm>
          <a:prstGeom prst="rect">
            <a:avLst/>
          </a:prstGeom>
        </p:spPr>
      </p:pic>
      <p:pic>
        <p:nvPicPr>
          <p:cNvPr id="8" name="圖片 7"/>
          <p:cNvPicPr>
            <a:picLocks noChangeAspect="1"/>
          </p:cNvPicPr>
          <p:nvPr/>
        </p:nvPicPr>
        <p:blipFill>
          <a:blip r:embed="rId3"/>
          <a:stretch>
            <a:fillRect/>
          </a:stretch>
        </p:blipFill>
        <p:spPr>
          <a:xfrm>
            <a:off x="891120" y="5810939"/>
            <a:ext cx="4238625" cy="571500"/>
          </a:xfrm>
          <a:prstGeom prst="rect">
            <a:avLst/>
          </a:prstGeom>
        </p:spPr>
      </p:pic>
      <p:sp>
        <p:nvSpPr>
          <p:cNvPr id="9" name="文字方塊 8"/>
          <p:cNvSpPr txBox="1"/>
          <p:nvPr/>
        </p:nvSpPr>
        <p:spPr>
          <a:xfrm>
            <a:off x="891120" y="4431049"/>
            <a:ext cx="8186210" cy="307777"/>
          </a:xfrm>
          <a:prstGeom prst="rect">
            <a:avLst/>
          </a:prstGeom>
          <a:noFill/>
        </p:spPr>
        <p:txBody>
          <a:bodyPr wrap="square" rtlCol="0">
            <a:spAutoFit/>
          </a:bodyPr>
          <a:lstStyle/>
          <a:p>
            <a:r>
              <a:rPr lang="zh-TW" altLang="en-US" sz="1400" dirty="0" smtClean="0">
                <a:solidFill>
                  <a:srgbClr val="3F7F5F"/>
                </a:solidFill>
                <a:latin typeface="Courier New" panose="02070309020205020404" pitchFamily="49" charset="0"/>
              </a:rPr>
              <a:t>在寫程式時</a:t>
            </a:r>
            <a:r>
              <a:rPr lang="en-US" altLang="zh-TW" sz="1400" dirty="0" smtClean="0">
                <a:solidFill>
                  <a:srgbClr val="3F7F5F"/>
                </a:solidFill>
                <a:latin typeface="Courier New" panose="02070309020205020404" pitchFamily="49" charset="0"/>
              </a:rPr>
              <a:t>,</a:t>
            </a:r>
            <a:r>
              <a:rPr lang="zh-TW" altLang="en-US" sz="1400" dirty="0" smtClean="0">
                <a:solidFill>
                  <a:srgbClr val="3F7F5F"/>
                </a:solidFill>
                <a:latin typeface="Courier New" panose="02070309020205020404" pitchFamily="49" charset="0"/>
              </a:rPr>
              <a:t> 如果你有定義泛型</a:t>
            </a:r>
            <a:r>
              <a:rPr lang="en-US" altLang="zh-TW" sz="1400" dirty="0" smtClean="0">
                <a:solidFill>
                  <a:srgbClr val="3F7F5F"/>
                </a:solidFill>
                <a:latin typeface="Courier New" panose="02070309020205020404" pitchFamily="49" charset="0"/>
              </a:rPr>
              <a:t>, IDE</a:t>
            </a:r>
            <a:r>
              <a:rPr lang="zh-TW" altLang="en-US" sz="1400" dirty="0" smtClean="0">
                <a:solidFill>
                  <a:srgbClr val="3F7F5F"/>
                </a:solidFill>
                <a:latin typeface="Courier New" panose="02070309020205020404" pitchFamily="49" charset="0"/>
              </a:rPr>
              <a:t>也會提示你這一個方法接受或回傳的類別</a:t>
            </a:r>
            <a:endParaRPr lang="en-US" altLang="zh-TW" sz="1400" dirty="0" smtClean="0">
              <a:solidFill>
                <a:srgbClr val="3F7F5F"/>
              </a:solidFill>
              <a:latin typeface="Courier New" panose="02070309020205020404" pitchFamily="49" charset="0"/>
            </a:endParaRPr>
          </a:p>
        </p:txBody>
      </p:sp>
      <p:pic>
        <p:nvPicPr>
          <p:cNvPr id="11" name="圖片 10"/>
          <p:cNvPicPr>
            <a:picLocks noChangeAspect="1"/>
          </p:cNvPicPr>
          <p:nvPr/>
        </p:nvPicPr>
        <p:blipFill>
          <a:blip r:embed="rId4"/>
          <a:stretch>
            <a:fillRect/>
          </a:stretch>
        </p:blipFill>
        <p:spPr>
          <a:xfrm>
            <a:off x="891120" y="4832960"/>
            <a:ext cx="7705725" cy="257175"/>
          </a:xfrm>
          <a:prstGeom prst="rect">
            <a:avLst/>
          </a:prstGeom>
        </p:spPr>
      </p:pic>
    </p:spTree>
    <p:extLst>
      <p:ext uri="{BB962C8B-B14F-4D97-AF65-F5344CB8AC3E}">
        <p14:creationId xmlns:p14="http://schemas.microsoft.com/office/powerpoint/2010/main" val="1097243917"/>
      </p:ext>
    </p:extLst>
  </p:cSld>
  <p:clrMapOvr>
    <a:masterClrMapping/>
  </p:clrMapOvr>
  <p:transition spd="med">
    <p:zoom dir="in"/>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p:cNvSpPr txBox="1"/>
          <p:nvPr/>
        </p:nvSpPr>
        <p:spPr>
          <a:xfrm>
            <a:off x="823388" y="241543"/>
            <a:ext cx="8168212" cy="646331"/>
          </a:xfrm>
          <a:prstGeom prst="rect">
            <a:avLst/>
          </a:prstGeom>
          <a:noFill/>
        </p:spPr>
        <p:txBody>
          <a:bodyPr wrap="square" rtlCol="0">
            <a:spAutoFit/>
          </a:bodyPr>
          <a:lstStyle/>
          <a:p>
            <a:r>
              <a:rPr lang="en-US" altLang="zh-TW" sz="3600" dirty="0" smtClean="0">
                <a:latin typeface="Calibri" panose="020F0502020204030204" pitchFamily="34" charset="0"/>
                <a:cs typeface="Calibri" panose="020F0502020204030204" pitchFamily="34" charset="0"/>
              </a:rPr>
              <a:t>Blue print - </a:t>
            </a:r>
            <a:r>
              <a:rPr lang="en-US" altLang="zh-TW" sz="3600" dirty="0" err="1" smtClean="0">
                <a:latin typeface="Calibri" panose="020F0502020204030204" pitchFamily="34" charset="0"/>
                <a:cs typeface="Calibri" panose="020F0502020204030204" pitchFamily="34" charset="0"/>
              </a:rPr>
              <a:t>GenericTester</a:t>
            </a:r>
            <a:endParaRPr lang="zh-TW" altLang="en-US" sz="3600" dirty="0">
              <a:latin typeface="Calibri" panose="020F0502020204030204" pitchFamily="34" charset="0"/>
              <a:cs typeface="Calibri" panose="020F0502020204030204" pitchFamily="34" charset="0"/>
            </a:endParaRPr>
          </a:p>
        </p:txBody>
      </p:sp>
      <p:sp>
        <p:nvSpPr>
          <p:cNvPr id="7" name="矩形 6"/>
          <p:cNvSpPr/>
          <p:nvPr/>
        </p:nvSpPr>
        <p:spPr>
          <a:xfrm>
            <a:off x="823388" y="1457341"/>
            <a:ext cx="8821271" cy="4832092"/>
          </a:xfrm>
          <a:prstGeom prst="rect">
            <a:avLst/>
          </a:prstGeom>
        </p:spPr>
        <p:txBody>
          <a:bodyPr wrap="square">
            <a:spAutoFit/>
          </a:bodyPr>
          <a:lstStyle/>
          <a:p>
            <a:r>
              <a:rPr lang="en-US" altLang="zh-TW" sz="1400" b="1" dirty="0">
                <a:solidFill>
                  <a:srgbClr val="7F0055"/>
                </a:solidFill>
                <a:latin typeface="Courier New" panose="02070309020205020404" pitchFamily="49" charset="0"/>
              </a:rPr>
              <a:t>public</a:t>
            </a:r>
            <a:r>
              <a:rPr lang="en-US" altLang="zh-TW" sz="1400" b="1" dirty="0">
                <a:solidFill>
                  <a:srgbClr val="000000"/>
                </a:solidFill>
                <a:latin typeface="Courier New" panose="02070309020205020404" pitchFamily="49" charset="0"/>
              </a:rPr>
              <a:t> </a:t>
            </a:r>
            <a:r>
              <a:rPr lang="en-US" altLang="zh-TW" sz="1400" b="1" dirty="0">
                <a:solidFill>
                  <a:srgbClr val="7F0055"/>
                </a:solidFill>
                <a:latin typeface="Courier New" panose="02070309020205020404" pitchFamily="49" charset="0"/>
              </a:rPr>
              <a:t>class</a:t>
            </a:r>
            <a:r>
              <a:rPr lang="en-US" altLang="zh-TW" sz="1400" b="1" dirty="0">
                <a:solidFill>
                  <a:srgbClr val="000000"/>
                </a:solidFill>
                <a:latin typeface="Courier New" panose="02070309020205020404" pitchFamily="49" charset="0"/>
              </a:rPr>
              <a:t> </a:t>
            </a:r>
            <a:r>
              <a:rPr lang="en-US" altLang="zh-TW" sz="1400" b="1" dirty="0" err="1">
                <a:solidFill>
                  <a:srgbClr val="000000"/>
                </a:solidFill>
                <a:latin typeface="Courier New" panose="02070309020205020404" pitchFamily="49" charset="0"/>
              </a:rPr>
              <a:t>GenericTester</a:t>
            </a:r>
            <a:r>
              <a:rPr lang="en-US" altLang="zh-TW" sz="1400" b="1" dirty="0">
                <a:solidFill>
                  <a:srgbClr val="000000"/>
                </a:solidFill>
                <a:latin typeface="Courier New" panose="02070309020205020404" pitchFamily="49" charset="0"/>
              </a:rPr>
              <a:t> {</a:t>
            </a:r>
          </a:p>
          <a:p>
            <a:endParaRPr lang="zh-TW" altLang="en-US" sz="1400" dirty="0">
              <a:latin typeface="Courier New" panose="02070309020205020404" pitchFamily="49" charset="0"/>
            </a:endParaRPr>
          </a:p>
          <a:p>
            <a:r>
              <a:rPr lang="en-US" altLang="zh-TW" sz="1400" b="1" dirty="0" smtClean="0">
                <a:solidFill>
                  <a:srgbClr val="7F0055"/>
                </a:solidFill>
                <a:latin typeface="Courier New" panose="02070309020205020404" pitchFamily="49" charset="0"/>
              </a:rPr>
              <a:t>   public</a:t>
            </a:r>
            <a:r>
              <a:rPr lang="en-US" altLang="zh-TW" sz="1400" b="1" dirty="0" smtClean="0">
                <a:solidFill>
                  <a:srgbClr val="000000"/>
                </a:solidFill>
                <a:latin typeface="Courier New" panose="02070309020205020404" pitchFamily="49" charset="0"/>
              </a:rPr>
              <a:t> </a:t>
            </a:r>
            <a:r>
              <a:rPr lang="en-US" altLang="zh-TW" sz="1400" b="1" dirty="0">
                <a:solidFill>
                  <a:srgbClr val="7F0055"/>
                </a:solidFill>
                <a:latin typeface="Courier New" panose="02070309020205020404" pitchFamily="49" charset="0"/>
              </a:rPr>
              <a:t>static</a:t>
            </a:r>
            <a:r>
              <a:rPr lang="en-US" altLang="zh-TW" sz="1400" b="1" dirty="0">
                <a:solidFill>
                  <a:srgbClr val="000000"/>
                </a:solidFill>
                <a:latin typeface="Courier New" panose="02070309020205020404" pitchFamily="49" charset="0"/>
              </a:rPr>
              <a:t> </a:t>
            </a:r>
            <a:r>
              <a:rPr lang="en-US" altLang="zh-TW" sz="1400" b="1" dirty="0">
                <a:solidFill>
                  <a:srgbClr val="7F0055"/>
                </a:solidFill>
                <a:latin typeface="Courier New" panose="02070309020205020404" pitchFamily="49" charset="0"/>
              </a:rPr>
              <a:t>void</a:t>
            </a:r>
            <a:r>
              <a:rPr lang="en-US" altLang="zh-TW" sz="1400" b="1" dirty="0">
                <a:solidFill>
                  <a:srgbClr val="000000"/>
                </a:solidFill>
                <a:latin typeface="Courier New" panose="02070309020205020404" pitchFamily="49" charset="0"/>
              </a:rPr>
              <a:t> main(String[] </a:t>
            </a:r>
            <a:r>
              <a:rPr lang="en-US" altLang="zh-TW" sz="1400" b="1" dirty="0" err="1">
                <a:solidFill>
                  <a:srgbClr val="6A3E3E"/>
                </a:solidFill>
                <a:latin typeface="Courier New" panose="02070309020205020404" pitchFamily="49" charset="0"/>
              </a:rPr>
              <a:t>args</a:t>
            </a:r>
            <a:r>
              <a:rPr lang="en-US" altLang="zh-TW" sz="1400" b="1" dirty="0">
                <a:solidFill>
                  <a:srgbClr val="000000"/>
                </a:solidFill>
                <a:latin typeface="Courier New" panose="02070309020205020404" pitchFamily="49" charset="0"/>
              </a:rPr>
              <a:t>) {</a:t>
            </a:r>
          </a:p>
          <a:p>
            <a:endParaRPr lang="zh-TW" altLang="en-US" sz="1400" dirty="0">
              <a:latin typeface="Courier New" panose="02070309020205020404" pitchFamily="49" charset="0"/>
            </a:endParaRPr>
          </a:p>
          <a:p>
            <a:r>
              <a:rPr lang="en-US" altLang="zh-TW" sz="1400" dirty="0" smtClean="0">
                <a:solidFill>
                  <a:srgbClr val="000000"/>
                </a:solidFill>
                <a:latin typeface="Courier New" panose="02070309020205020404" pitchFamily="49" charset="0"/>
              </a:rPr>
              <a:t>     </a:t>
            </a:r>
            <a:r>
              <a:rPr lang="en-US" altLang="zh-TW" sz="1400" dirty="0" err="1" smtClean="0">
                <a:solidFill>
                  <a:srgbClr val="000000"/>
                </a:solidFill>
                <a:latin typeface="Courier New" panose="02070309020205020404" pitchFamily="49" charset="0"/>
              </a:rPr>
              <a:t>DogSellerGeneric</a:t>
            </a:r>
            <a:r>
              <a:rPr lang="en-US" altLang="zh-TW" sz="1400" dirty="0" smtClean="0">
                <a:solidFill>
                  <a:srgbClr val="000000"/>
                </a:solidFill>
                <a:latin typeface="Courier New" panose="02070309020205020404" pitchFamily="49" charset="0"/>
              </a:rPr>
              <a:t>&lt;Husky</a:t>
            </a:r>
            <a:r>
              <a:rPr lang="en-US" altLang="zh-TW" sz="1400" dirty="0">
                <a:solidFill>
                  <a:srgbClr val="000000"/>
                </a:solidFill>
                <a:latin typeface="Courier New" panose="02070309020205020404" pitchFamily="49" charset="0"/>
              </a:rPr>
              <a:t>&gt; </a:t>
            </a:r>
            <a:r>
              <a:rPr lang="en-US" altLang="zh-TW" sz="1400" dirty="0">
                <a:solidFill>
                  <a:srgbClr val="6A3E3E"/>
                </a:solidFill>
                <a:latin typeface="Courier New" panose="02070309020205020404" pitchFamily="49" charset="0"/>
              </a:rPr>
              <a:t>dsg1</a:t>
            </a:r>
            <a:r>
              <a:rPr lang="en-US" altLang="zh-TW" sz="1400" dirty="0">
                <a:solidFill>
                  <a:srgbClr val="000000"/>
                </a:solidFill>
                <a:latin typeface="Courier New" panose="02070309020205020404" pitchFamily="49" charset="0"/>
              </a:rPr>
              <a:t> = </a:t>
            </a:r>
            <a:r>
              <a:rPr lang="en-US" altLang="zh-TW" sz="1400" b="1" dirty="0">
                <a:solidFill>
                  <a:srgbClr val="7F0055"/>
                </a:solidFill>
                <a:latin typeface="Courier New" panose="02070309020205020404" pitchFamily="49" charset="0"/>
              </a:rPr>
              <a:t>new</a:t>
            </a:r>
            <a:r>
              <a:rPr lang="en-US" altLang="zh-TW" sz="1400" b="1" dirty="0">
                <a:solidFill>
                  <a:srgbClr val="000000"/>
                </a:solidFill>
                <a:latin typeface="Courier New" panose="02070309020205020404" pitchFamily="49" charset="0"/>
              </a:rPr>
              <a:t> </a:t>
            </a:r>
            <a:r>
              <a:rPr lang="en-US" altLang="zh-TW" sz="1400" b="1" dirty="0" err="1">
                <a:solidFill>
                  <a:srgbClr val="000000"/>
                </a:solidFill>
                <a:latin typeface="Courier New" panose="02070309020205020404" pitchFamily="49" charset="0"/>
              </a:rPr>
              <a:t>DogSellerGeneric</a:t>
            </a:r>
            <a:r>
              <a:rPr lang="en-US" altLang="zh-TW" sz="1400" b="1" dirty="0">
                <a:solidFill>
                  <a:srgbClr val="000000"/>
                </a:solidFill>
                <a:latin typeface="Courier New" panose="02070309020205020404" pitchFamily="49" charset="0"/>
              </a:rPr>
              <a:t>&lt;Husky&gt;();</a:t>
            </a:r>
          </a:p>
          <a:p>
            <a:r>
              <a:rPr lang="en-US" altLang="zh-TW" sz="1400" dirty="0" smtClean="0">
                <a:solidFill>
                  <a:srgbClr val="000000"/>
                </a:solidFill>
                <a:latin typeface="Courier New" panose="02070309020205020404" pitchFamily="49" charset="0"/>
              </a:rPr>
              <a:t>     </a:t>
            </a:r>
            <a:r>
              <a:rPr lang="en-US" altLang="zh-TW" sz="1400" dirty="0" err="1" smtClean="0">
                <a:solidFill>
                  <a:srgbClr val="000000"/>
                </a:solidFill>
                <a:latin typeface="Courier New" panose="02070309020205020404" pitchFamily="49" charset="0"/>
              </a:rPr>
              <a:t>DogSellerGeneric</a:t>
            </a:r>
            <a:r>
              <a:rPr lang="en-US" altLang="zh-TW" sz="1400" dirty="0" smtClean="0">
                <a:solidFill>
                  <a:srgbClr val="000000"/>
                </a:solidFill>
                <a:latin typeface="Courier New" panose="02070309020205020404" pitchFamily="49" charset="0"/>
              </a:rPr>
              <a:t>&lt;Chihuahua</a:t>
            </a:r>
            <a:r>
              <a:rPr lang="en-US" altLang="zh-TW" sz="1400" dirty="0">
                <a:solidFill>
                  <a:srgbClr val="000000"/>
                </a:solidFill>
                <a:latin typeface="Courier New" panose="02070309020205020404" pitchFamily="49" charset="0"/>
              </a:rPr>
              <a:t>&gt; </a:t>
            </a:r>
            <a:r>
              <a:rPr lang="en-US" altLang="zh-TW" sz="1400" dirty="0">
                <a:solidFill>
                  <a:srgbClr val="6A3E3E"/>
                </a:solidFill>
                <a:latin typeface="Courier New" panose="02070309020205020404" pitchFamily="49" charset="0"/>
              </a:rPr>
              <a:t>dsg2</a:t>
            </a:r>
            <a:r>
              <a:rPr lang="en-US" altLang="zh-TW" sz="1400" dirty="0">
                <a:solidFill>
                  <a:srgbClr val="000000"/>
                </a:solidFill>
                <a:latin typeface="Courier New" panose="02070309020205020404" pitchFamily="49" charset="0"/>
              </a:rPr>
              <a:t> = </a:t>
            </a:r>
            <a:r>
              <a:rPr lang="en-US" altLang="zh-TW" sz="1400" b="1" dirty="0">
                <a:solidFill>
                  <a:srgbClr val="7F0055"/>
                </a:solidFill>
                <a:latin typeface="Courier New" panose="02070309020205020404" pitchFamily="49" charset="0"/>
              </a:rPr>
              <a:t>new</a:t>
            </a:r>
            <a:r>
              <a:rPr lang="en-US" altLang="zh-TW" sz="1400" b="1" dirty="0">
                <a:solidFill>
                  <a:srgbClr val="000000"/>
                </a:solidFill>
                <a:latin typeface="Courier New" panose="02070309020205020404" pitchFamily="49" charset="0"/>
              </a:rPr>
              <a:t> </a:t>
            </a:r>
            <a:r>
              <a:rPr lang="en-US" altLang="zh-TW" sz="1400" b="1" dirty="0" err="1">
                <a:solidFill>
                  <a:srgbClr val="000000"/>
                </a:solidFill>
                <a:latin typeface="Courier New" panose="02070309020205020404" pitchFamily="49" charset="0"/>
              </a:rPr>
              <a:t>DogSellerGeneric</a:t>
            </a:r>
            <a:r>
              <a:rPr lang="en-US" altLang="zh-TW" sz="1400" b="1" dirty="0">
                <a:solidFill>
                  <a:srgbClr val="000000"/>
                </a:solidFill>
                <a:latin typeface="Courier New" panose="02070309020205020404" pitchFamily="49" charset="0"/>
              </a:rPr>
              <a:t>&lt;Chihuahua&gt;();</a:t>
            </a:r>
          </a:p>
          <a:p>
            <a:r>
              <a:rPr lang="en-US" altLang="zh-TW" sz="1400" dirty="0" smtClean="0">
                <a:solidFill>
                  <a:srgbClr val="000000"/>
                </a:solidFill>
                <a:latin typeface="Courier New" panose="02070309020205020404" pitchFamily="49" charset="0"/>
              </a:rPr>
              <a:t>     </a:t>
            </a:r>
            <a:r>
              <a:rPr lang="en-US" altLang="zh-TW" sz="1400" dirty="0" err="1" smtClean="0">
                <a:solidFill>
                  <a:srgbClr val="000000"/>
                </a:solidFill>
                <a:latin typeface="Courier New" panose="02070309020205020404" pitchFamily="49" charset="0"/>
              </a:rPr>
              <a:t>DogSellerGeneric</a:t>
            </a:r>
            <a:r>
              <a:rPr lang="en-US" altLang="zh-TW" sz="1400" dirty="0" smtClean="0">
                <a:solidFill>
                  <a:srgbClr val="000000"/>
                </a:solidFill>
                <a:latin typeface="Courier New" panose="02070309020205020404" pitchFamily="49" charset="0"/>
              </a:rPr>
              <a:t> </a:t>
            </a:r>
            <a:r>
              <a:rPr lang="en-US" altLang="zh-TW" sz="1400" dirty="0">
                <a:solidFill>
                  <a:srgbClr val="000000"/>
                </a:solidFill>
                <a:latin typeface="Courier New" panose="02070309020205020404" pitchFamily="49" charset="0"/>
              </a:rPr>
              <a:t>dsg3 = </a:t>
            </a:r>
            <a:r>
              <a:rPr lang="en-US" altLang="zh-TW" sz="1400" b="1" dirty="0">
                <a:solidFill>
                  <a:srgbClr val="7F0055"/>
                </a:solidFill>
                <a:latin typeface="Courier New" panose="02070309020205020404" pitchFamily="49" charset="0"/>
              </a:rPr>
              <a:t>new</a:t>
            </a:r>
            <a:r>
              <a:rPr lang="en-US" altLang="zh-TW" sz="1400" b="1" dirty="0">
                <a:solidFill>
                  <a:srgbClr val="000000"/>
                </a:solidFill>
                <a:latin typeface="Courier New" panose="02070309020205020404" pitchFamily="49" charset="0"/>
              </a:rPr>
              <a:t> </a:t>
            </a:r>
            <a:r>
              <a:rPr lang="en-US" altLang="zh-TW" sz="1400" b="1" dirty="0" err="1">
                <a:solidFill>
                  <a:srgbClr val="000000"/>
                </a:solidFill>
                <a:latin typeface="Courier New" panose="02070309020205020404" pitchFamily="49" charset="0"/>
              </a:rPr>
              <a:t>DogSellerGeneric</a:t>
            </a:r>
            <a:r>
              <a:rPr lang="en-US" altLang="zh-TW" sz="1400" b="1" dirty="0">
                <a:solidFill>
                  <a:srgbClr val="000000"/>
                </a:solidFill>
                <a:latin typeface="Courier New" panose="02070309020205020404" pitchFamily="49" charset="0"/>
              </a:rPr>
              <a:t>();</a:t>
            </a:r>
          </a:p>
          <a:p>
            <a:endParaRPr lang="zh-TW" altLang="en-US" sz="1400" dirty="0">
              <a:latin typeface="Courier New" panose="02070309020205020404" pitchFamily="49" charset="0"/>
            </a:endParaRPr>
          </a:p>
          <a:p>
            <a:r>
              <a:rPr lang="en-US" altLang="zh-TW" sz="1400" dirty="0" smtClean="0">
                <a:solidFill>
                  <a:srgbClr val="3F7F5F"/>
                </a:solidFill>
                <a:latin typeface="Courier New" panose="02070309020205020404" pitchFamily="49" charset="0"/>
              </a:rPr>
              <a:t>     //</a:t>
            </a:r>
            <a:r>
              <a:rPr lang="zh-TW" altLang="en-US" sz="1400" dirty="0" smtClean="0">
                <a:solidFill>
                  <a:srgbClr val="3F7F5F"/>
                </a:solidFill>
                <a:latin typeface="Courier New" panose="02070309020205020404" pitchFamily="49" charset="0"/>
              </a:rPr>
              <a:t>使用符合</a:t>
            </a:r>
            <a:r>
              <a:rPr lang="zh-TW" altLang="en-US" sz="1400" dirty="0">
                <a:solidFill>
                  <a:srgbClr val="3F7F5F"/>
                </a:solidFill>
                <a:latin typeface="Courier New" panose="02070309020205020404" pitchFamily="49" charset="0"/>
              </a:rPr>
              <a:t>泛型宣告的類型</a:t>
            </a:r>
          </a:p>
          <a:p>
            <a:r>
              <a:rPr lang="en-US" altLang="zh-TW" sz="1400" dirty="0" smtClean="0">
                <a:solidFill>
                  <a:srgbClr val="6A3E3E"/>
                </a:solidFill>
                <a:latin typeface="Courier New" panose="02070309020205020404" pitchFamily="49" charset="0"/>
              </a:rPr>
              <a:t>     dsg1</a:t>
            </a:r>
            <a:r>
              <a:rPr lang="en-US" altLang="zh-TW" sz="1400" dirty="0" smtClean="0">
                <a:solidFill>
                  <a:srgbClr val="000000"/>
                </a:solidFill>
                <a:latin typeface="Courier New" panose="02070309020205020404" pitchFamily="49" charset="0"/>
              </a:rPr>
              <a:t>.buyDog(</a:t>
            </a:r>
            <a:r>
              <a:rPr lang="en-US" altLang="zh-TW" sz="1400" b="1" dirty="0" smtClean="0">
                <a:solidFill>
                  <a:srgbClr val="7F0055"/>
                </a:solidFill>
                <a:latin typeface="Courier New" panose="02070309020205020404" pitchFamily="49" charset="0"/>
              </a:rPr>
              <a:t>new</a:t>
            </a:r>
            <a:r>
              <a:rPr lang="en-US" altLang="zh-TW" sz="1400" b="1" dirty="0" smtClean="0">
                <a:solidFill>
                  <a:srgbClr val="000000"/>
                </a:solidFill>
                <a:latin typeface="Courier New" panose="02070309020205020404" pitchFamily="49" charset="0"/>
              </a:rPr>
              <a:t> </a:t>
            </a:r>
            <a:r>
              <a:rPr lang="en-US" altLang="zh-TW" sz="1400" b="1" dirty="0">
                <a:solidFill>
                  <a:srgbClr val="000000"/>
                </a:solidFill>
                <a:latin typeface="Courier New" panose="02070309020205020404" pitchFamily="49" charset="0"/>
              </a:rPr>
              <a:t>Husky());</a:t>
            </a:r>
          </a:p>
          <a:p>
            <a:r>
              <a:rPr lang="en-US" altLang="zh-TW" sz="1400" dirty="0" smtClean="0">
                <a:solidFill>
                  <a:srgbClr val="000000"/>
                </a:solidFill>
                <a:latin typeface="Courier New" panose="02070309020205020404" pitchFamily="49" charset="0"/>
              </a:rPr>
              <a:t>     Husky </a:t>
            </a:r>
            <a:r>
              <a:rPr lang="en-US" altLang="zh-TW" sz="1400" dirty="0">
                <a:solidFill>
                  <a:srgbClr val="6A3E3E"/>
                </a:solidFill>
                <a:latin typeface="Courier New" panose="02070309020205020404" pitchFamily="49" charset="0"/>
              </a:rPr>
              <a:t>husky1</a:t>
            </a:r>
            <a:r>
              <a:rPr lang="en-US" altLang="zh-TW" sz="1400" dirty="0">
                <a:solidFill>
                  <a:srgbClr val="000000"/>
                </a:solidFill>
                <a:latin typeface="Courier New" panose="02070309020205020404" pitchFamily="49" charset="0"/>
              </a:rPr>
              <a:t> = </a:t>
            </a:r>
            <a:r>
              <a:rPr lang="en-US" altLang="zh-TW" sz="1400" dirty="0">
                <a:solidFill>
                  <a:srgbClr val="6A3E3E"/>
                </a:solidFill>
                <a:latin typeface="Courier New" panose="02070309020205020404" pitchFamily="49" charset="0"/>
              </a:rPr>
              <a:t>dsg1</a:t>
            </a:r>
            <a:r>
              <a:rPr lang="en-US" altLang="zh-TW" sz="1400" dirty="0">
                <a:solidFill>
                  <a:srgbClr val="000000"/>
                </a:solidFill>
                <a:latin typeface="Courier New" panose="02070309020205020404" pitchFamily="49" charset="0"/>
              </a:rPr>
              <a:t>.sellDog();</a:t>
            </a:r>
          </a:p>
          <a:p>
            <a:endParaRPr lang="zh-TW" altLang="en-US" sz="1400" dirty="0">
              <a:latin typeface="Courier New" panose="02070309020205020404" pitchFamily="49" charset="0"/>
            </a:endParaRPr>
          </a:p>
          <a:p>
            <a:r>
              <a:rPr lang="en-US" altLang="zh-TW" sz="1400" dirty="0" smtClean="0">
                <a:solidFill>
                  <a:srgbClr val="3F7F5F"/>
                </a:solidFill>
                <a:latin typeface="Courier New" panose="02070309020205020404" pitchFamily="49" charset="0"/>
              </a:rPr>
              <a:t>     //</a:t>
            </a:r>
            <a:r>
              <a:rPr lang="zh-TW" altLang="en-US" sz="1400" dirty="0" smtClean="0">
                <a:solidFill>
                  <a:srgbClr val="3F7F5F"/>
                </a:solidFill>
                <a:latin typeface="Courier New" panose="02070309020205020404" pitchFamily="49" charset="0"/>
              </a:rPr>
              <a:t>使用不</a:t>
            </a:r>
            <a:r>
              <a:rPr lang="zh-TW" altLang="en-US" sz="1400" dirty="0">
                <a:solidFill>
                  <a:srgbClr val="3F7F5F"/>
                </a:solidFill>
                <a:latin typeface="Courier New" panose="02070309020205020404" pitchFamily="49" charset="0"/>
              </a:rPr>
              <a:t>符合泛型宣告的類型</a:t>
            </a:r>
          </a:p>
          <a:p>
            <a:r>
              <a:rPr lang="en-US" altLang="zh-TW" sz="1400" dirty="0" smtClean="0">
                <a:solidFill>
                  <a:srgbClr val="6A3E3E"/>
                </a:solidFill>
                <a:latin typeface="Courier New" panose="02070309020205020404" pitchFamily="49" charset="0"/>
              </a:rPr>
              <a:t>     dsg1</a:t>
            </a:r>
            <a:r>
              <a:rPr lang="en-US" altLang="zh-TW" sz="1400" dirty="0" smtClean="0">
                <a:solidFill>
                  <a:srgbClr val="000000"/>
                </a:solidFill>
                <a:latin typeface="Courier New" panose="02070309020205020404" pitchFamily="49" charset="0"/>
              </a:rPr>
              <a:t>.buyDog(</a:t>
            </a:r>
            <a:r>
              <a:rPr lang="en-US" altLang="zh-TW" sz="1400" b="1" dirty="0" smtClean="0">
                <a:solidFill>
                  <a:srgbClr val="7F0055"/>
                </a:solidFill>
                <a:latin typeface="Courier New" panose="02070309020205020404" pitchFamily="49" charset="0"/>
              </a:rPr>
              <a:t>new</a:t>
            </a:r>
            <a:r>
              <a:rPr lang="en-US" altLang="zh-TW" sz="1400" b="1" dirty="0" smtClean="0">
                <a:solidFill>
                  <a:srgbClr val="000000"/>
                </a:solidFill>
                <a:latin typeface="Courier New" panose="02070309020205020404" pitchFamily="49" charset="0"/>
              </a:rPr>
              <a:t> </a:t>
            </a:r>
            <a:r>
              <a:rPr lang="en-US" altLang="zh-TW" sz="1400" b="1" dirty="0">
                <a:solidFill>
                  <a:srgbClr val="000000"/>
                </a:solidFill>
                <a:latin typeface="Courier New" panose="02070309020205020404" pitchFamily="49" charset="0"/>
              </a:rPr>
              <a:t>Chihuahua());</a:t>
            </a:r>
          </a:p>
          <a:p>
            <a:r>
              <a:rPr lang="en-US" altLang="zh-TW" sz="1400" dirty="0" smtClean="0">
                <a:solidFill>
                  <a:srgbClr val="000000"/>
                </a:solidFill>
                <a:latin typeface="Courier New" panose="02070309020205020404" pitchFamily="49" charset="0"/>
              </a:rPr>
              <a:t>     Chihuahua </a:t>
            </a:r>
            <a:r>
              <a:rPr lang="en-US" altLang="zh-TW" sz="1400" dirty="0" err="1">
                <a:solidFill>
                  <a:srgbClr val="6A3E3E"/>
                </a:solidFill>
                <a:latin typeface="Courier New" panose="02070309020205020404" pitchFamily="49" charset="0"/>
              </a:rPr>
              <a:t>chihuahua</a:t>
            </a:r>
            <a:r>
              <a:rPr lang="en-US" altLang="zh-TW" sz="1400" dirty="0">
                <a:solidFill>
                  <a:srgbClr val="000000"/>
                </a:solidFill>
                <a:latin typeface="Courier New" panose="02070309020205020404" pitchFamily="49" charset="0"/>
              </a:rPr>
              <a:t> = </a:t>
            </a:r>
            <a:r>
              <a:rPr lang="en-US" altLang="zh-TW" sz="1400" dirty="0">
                <a:solidFill>
                  <a:srgbClr val="6A3E3E"/>
                </a:solidFill>
                <a:latin typeface="Courier New" panose="02070309020205020404" pitchFamily="49" charset="0"/>
              </a:rPr>
              <a:t>dsg1</a:t>
            </a:r>
            <a:r>
              <a:rPr lang="en-US" altLang="zh-TW" sz="1400" dirty="0">
                <a:solidFill>
                  <a:srgbClr val="000000"/>
                </a:solidFill>
                <a:latin typeface="Courier New" panose="02070309020205020404" pitchFamily="49" charset="0"/>
              </a:rPr>
              <a:t>.sellDog();</a:t>
            </a:r>
          </a:p>
          <a:p>
            <a:endParaRPr lang="zh-TW" altLang="en-US" sz="1400" dirty="0">
              <a:latin typeface="Courier New" panose="02070309020205020404" pitchFamily="49" charset="0"/>
            </a:endParaRPr>
          </a:p>
          <a:p>
            <a:r>
              <a:rPr lang="en-US" altLang="zh-TW" sz="1400" dirty="0" smtClean="0">
                <a:solidFill>
                  <a:srgbClr val="3F7F5F"/>
                </a:solidFill>
                <a:latin typeface="Courier New" panose="02070309020205020404" pitchFamily="49" charset="0"/>
              </a:rPr>
              <a:t>     //</a:t>
            </a:r>
            <a:r>
              <a:rPr lang="zh-TW" altLang="en-US" sz="1400" dirty="0">
                <a:solidFill>
                  <a:srgbClr val="3F7F5F"/>
                </a:solidFill>
                <a:latin typeface="Courier New" panose="02070309020205020404" pitchFamily="49" charset="0"/>
              </a:rPr>
              <a:t>不使用泛型</a:t>
            </a:r>
            <a:r>
              <a:rPr lang="en-US" altLang="zh-TW" sz="1400" dirty="0">
                <a:solidFill>
                  <a:srgbClr val="3F7F5F"/>
                </a:solidFill>
                <a:latin typeface="Courier New" panose="02070309020205020404" pitchFamily="49" charset="0"/>
              </a:rPr>
              <a:t>, </a:t>
            </a:r>
            <a:r>
              <a:rPr lang="zh-TW" altLang="en-US" sz="1400" dirty="0">
                <a:solidFill>
                  <a:srgbClr val="3F7F5F"/>
                </a:solidFill>
                <a:latin typeface="Courier New" panose="02070309020205020404" pitchFamily="49" charset="0"/>
              </a:rPr>
              <a:t>預定接受的類別是</a:t>
            </a:r>
            <a:r>
              <a:rPr lang="en-US" altLang="zh-TW" sz="1400" dirty="0">
                <a:solidFill>
                  <a:srgbClr val="3F7F5F"/>
                </a:solidFill>
                <a:latin typeface="Courier New" panose="02070309020205020404" pitchFamily="49" charset="0"/>
              </a:rPr>
              <a:t>Dog</a:t>
            </a:r>
          </a:p>
          <a:p>
            <a:r>
              <a:rPr lang="en-US" altLang="zh-TW" sz="1400" dirty="0" smtClean="0">
                <a:solidFill>
                  <a:srgbClr val="3F7F5F"/>
                </a:solidFill>
                <a:latin typeface="Courier New" panose="02070309020205020404" pitchFamily="49" charset="0"/>
              </a:rPr>
              <a:t>     //</a:t>
            </a:r>
            <a:r>
              <a:rPr lang="zh-TW" altLang="en-US" sz="1400" dirty="0">
                <a:solidFill>
                  <a:srgbClr val="3F7F5F"/>
                </a:solidFill>
                <a:latin typeface="Courier New" panose="02070309020205020404" pitchFamily="49" charset="0"/>
              </a:rPr>
              <a:t>取出時</a:t>
            </a:r>
            <a:r>
              <a:rPr lang="en-US" altLang="zh-TW" sz="1400" dirty="0">
                <a:solidFill>
                  <a:srgbClr val="3F7F5F"/>
                </a:solidFill>
                <a:latin typeface="Courier New" panose="02070309020205020404" pitchFamily="49" charset="0"/>
              </a:rPr>
              <a:t>, </a:t>
            </a:r>
            <a:r>
              <a:rPr lang="zh-TW" altLang="en-US" sz="1400" dirty="0">
                <a:solidFill>
                  <a:srgbClr val="3F7F5F"/>
                </a:solidFill>
                <a:latin typeface="Courier New" panose="02070309020205020404" pitchFamily="49" charset="0"/>
              </a:rPr>
              <a:t>需要自己知道傳入的甚麼類別</a:t>
            </a:r>
            <a:r>
              <a:rPr lang="en-US" altLang="zh-TW" sz="1400" dirty="0">
                <a:solidFill>
                  <a:srgbClr val="3F7F5F"/>
                </a:solidFill>
                <a:latin typeface="Courier New" panose="02070309020205020404" pitchFamily="49" charset="0"/>
              </a:rPr>
              <a:t>, </a:t>
            </a:r>
            <a:r>
              <a:rPr lang="zh-TW" altLang="en-US" sz="1400" dirty="0">
                <a:solidFill>
                  <a:srgbClr val="3F7F5F"/>
                </a:solidFill>
                <a:latin typeface="Courier New" panose="02070309020205020404" pitchFamily="49" charset="0"/>
              </a:rPr>
              <a:t>來做轉型</a:t>
            </a:r>
          </a:p>
          <a:p>
            <a:r>
              <a:rPr lang="en-US" altLang="zh-TW" sz="1400" dirty="0" smtClean="0">
                <a:solidFill>
                  <a:srgbClr val="6A3E3E"/>
                </a:solidFill>
                <a:latin typeface="Courier New" panose="02070309020205020404" pitchFamily="49" charset="0"/>
              </a:rPr>
              <a:t>     dsg3</a:t>
            </a:r>
            <a:r>
              <a:rPr lang="en-US" altLang="zh-TW" sz="1400" dirty="0" smtClean="0">
                <a:solidFill>
                  <a:srgbClr val="000000"/>
                </a:solidFill>
                <a:latin typeface="Courier New" panose="02070309020205020404" pitchFamily="49" charset="0"/>
              </a:rPr>
              <a:t>.buyDog(</a:t>
            </a:r>
            <a:r>
              <a:rPr lang="en-US" altLang="zh-TW" sz="1400" b="1" dirty="0" smtClean="0">
                <a:solidFill>
                  <a:srgbClr val="7F0055"/>
                </a:solidFill>
                <a:latin typeface="Courier New" panose="02070309020205020404" pitchFamily="49" charset="0"/>
              </a:rPr>
              <a:t>new</a:t>
            </a:r>
            <a:r>
              <a:rPr lang="en-US" altLang="zh-TW" sz="1400" b="1" dirty="0" smtClean="0">
                <a:solidFill>
                  <a:srgbClr val="000000"/>
                </a:solidFill>
                <a:latin typeface="Courier New" panose="02070309020205020404" pitchFamily="49" charset="0"/>
              </a:rPr>
              <a:t> </a:t>
            </a:r>
            <a:r>
              <a:rPr lang="en-US" altLang="zh-TW" sz="1400" b="1" dirty="0">
                <a:solidFill>
                  <a:srgbClr val="000000"/>
                </a:solidFill>
                <a:latin typeface="Courier New" panose="02070309020205020404" pitchFamily="49" charset="0"/>
              </a:rPr>
              <a:t>Husky());</a:t>
            </a:r>
          </a:p>
          <a:p>
            <a:r>
              <a:rPr lang="en-US" altLang="zh-TW" sz="1400" dirty="0" smtClean="0">
                <a:solidFill>
                  <a:srgbClr val="000000"/>
                </a:solidFill>
                <a:latin typeface="Courier New" panose="02070309020205020404" pitchFamily="49" charset="0"/>
              </a:rPr>
              <a:t>     Husky </a:t>
            </a:r>
            <a:r>
              <a:rPr lang="en-US" altLang="zh-TW" sz="1400" dirty="0">
                <a:solidFill>
                  <a:srgbClr val="6A3E3E"/>
                </a:solidFill>
                <a:latin typeface="Courier New" panose="02070309020205020404" pitchFamily="49" charset="0"/>
              </a:rPr>
              <a:t>husky2</a:t>
            </a:r>
            <a:r>
              <a:rPr lang="en-US" altLang="zh-TW" sz="1400" dirty="0">
                <a:solidFill>
                  <a:srgbClr val="000000"/>
                </a:solidFill>
                <a:latin typeface="Courier New" panose="02070309020205020404" pitchFamily="49" charset="0"/>
              </a:rPr>
              <a:t> = (Husky)</a:t>
            </a:r>
            <a:r>
              <a:rPr lang="en-US" altLang="zh-TW" sz="1400" dirty="0">
                <a:solidFill>
                  <a:srgbClr val="6A3E3E"/>
                </a:solidFill>
                <a:latin typeface="Courier New" panose="02070309020205020404" pitchFamily="49" charset="0"/>
              </a:rPr>
              <a:t>dsg3</a:t>
            </a:r>
            <a:r>
              <a:rPr lang="en-US" altLang="zh-TW" sz="1400" dirty="0">
                <a:solidFill>
                  <a:srgbClr val="000000"/>
                </a:solidFill>
                <a:latin typeface="Courier New" panose="02070309020205020404" pitchFamily="49" charset="0"/>
              </a:rPr>
              <a:t>.sellDog();</a:t>
            </a:r>
          </a:p>
          <a:p>
            <a:r>
              <a:rPr lang="en-US" altLang="zh-TW" sz="1400" dirty="0" smtClean="0">
                <a:solidFill>
                  <a:srgbClr val="000000"/>
                </a:solidFill>
                <a:latin typeface="Courier New" panose="02070309020205020404" pitchFamily="49" charset="0"/>
              </a:rPr>
              <a:t>   }</a:t>
            </a:r>
            <a:endParaRPr lang="en-US" altLang="zh-TW" sz="1400" dirty="0">
              <a:solidFill>
                <a:srgbClr val="000000"/>
              </a:solidFill>
              <a:latin typeface="Courier New" panose="02070309020205020404" pitchFamily="49" charset="0"/>
            </a:endParaRPr>
          </a:p>
          <a:p>
            <a:r>
              <a:rPr lang="en-US" altLang="zh-TW" sz="1400" dirty="0">
                <a:solidFill>
                  <a:srgbClr val="000000"/>
                </a:solidFill>
                <a:latin typeface="Courier New" panose="02070309020205020404" pitchFamily="49" charset="0"/>
              </a:rPr>
              <a:t>}</a:t>
            </a:r>
          </a:p>
        </p:txBody>
      </p:sp>
    </p:spTree>
    <p:extLst>
      <p:ext uri="{BB962C8B-B14F-4D97-AF65-F5344CB8AC3E}">
        <p14:creationId xmlns:p14="http://schemas.microsoft.com/office/powerpoint/2010/main" val="1953524780"/>
      </p:ext>
    </p:extLst>
  </p:cSld>
  <p:clrMapOvr>
    <a:masterClrMapping/>
  </p:clrMapOvr>
  <p:transition spd="med">
    <p:zoom dir="in"/>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823388" y="241543"/>
            <a:ext cx="8168212" cy="646331"/>
          </a:xfrm>
          <a:prstGeom prst="rect">
            <a:avLst/>
          </a:prstGeom>
          <a:noFill/>
        </p:spPr>
        <p:txBody>
          <a:bodyPr wrap="square" rtlCol="0">
            <a:spAutoFit/>
          </a:bodyPr>
          <a:lstStyle/>
          <a:p>
            <a:r>
              <a:rPr lang="en-US" altLang="zh-TW" sz="3600" dirty="0" smtClean="0">
                <a:latin typeface="Calibri" panose="020F0502020204030204" pitchFamily="34" charset="0"/>
                <a:cs typeface="Calibri" panose="020F0502020204030204" pitchFamily="34" charset="0"/>
              </a:rPr>
              <a:t>Override</a:t>
            </a:r>
            <a:endParaRPr lang="zh-TW" altLang="en-US" sz="3600" dirty="0">
              <a:latin typeface="Calibri" panose="020F0502020204030204" pitchFamily="34" charset="0"/>
              <a:cs typeface="Calibri" panose="020F0502020204030204" pitchFamily="34" charset="0"/>
            </a:endParaRPr>
          </a:p>
        </p:txBody>
      </p:sp>
      <p:sp>
        <p:nvSpPr>
          <p:cNvPr id="4" name="矩形 3"/>
          <p:cNvSpPr/>
          <p:nvPr/>
        </p:nvSpPr>
        <p:spPr>
          <a:xfrm>
            <a:off x="823387" y="1260068"/>
            <a:ext cx="8793053" cy="4524315"/>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TW" dirty="0" smtClean="0">
                <a:solidFill>
                  <a:srgbClr val="000000"/>
                </a:solidFill>
                <a:latin typeface="Calibri" panose="020F0502020204030204" pitchFamily="34" charset="0"/>
                <a:cs typeface="Calibri" panose="020F0502020204030204" pitchFamily="34" charset="0"/>
              </a:rPr>
              <a:t>Subclass modify </a:t>
            </a:r>
            <a:r>
              <a:rPr lang="en-US" altLang="zh-TW" dirty="0">
                <a:solidFill>
                  <a:srgbClr val="000000"/>
                </a:solidFill>
                <a:latin typeface="Calibri" panose="020F0502020204030204" pitchFamily="34" charset="0"/>
                <a:cs typeface="Calibri" panose="020F0502020204030204" pitchFamily="34" charset="0"/>
              </a:rPr>
              <a:t>inherited </a:t>
            </a:r>
            <a:r>
              <a:rPr lang="en-US" altLang="zh-TW" dirty="0" smtClean="0">
                <a:solidFill>
                  <a:srgbClr val="000000"/>
                </a:solidFill>
                <a:latin typeface="Calibri" panose="020F0502020204030204" pitchFamily="34" charset="0"/>
                <a:cs typeface="Calibri" panose="020F0502020204030204" pitchFamily="34" charset="0"/>
              </a:rPr>
              <a:t>instance methods called override.</a:t>
            </a:r>
            <a:endParaRPr lang="en-US" altLang="zh-TW" dirty="0">
              <a:solidFill>
                <a:srgbClr val="00000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US" altLang="zh-TW" dirty="0" smtClean="0">
                <a:solidFill>
                  <a:srgbClr val="000000"/>
                </a:solidFill>
                <a:latin typeface="Calibri" panose="020F0502020204030204" pitchFamily="34" charset="0"/>
                <a:cs typeface="Calibri" panose="020F0502020204030204" pitchFamily="34" charset="0"/>
              </a:rPr>
              <a:t>The rule* to tell if method is override or not, check a method in subclass has below condition with a method in superclass</a:t>
            </a:r>
          </a:p>
          <a:p>
            <a:pPr marL="800100" lvl="1" indent="-342900">
              <a:lnSpc>
                <a:spcPct val="150000"/>
              </a:lnSpc>
              <a:buFont typeface="Arial" panose="020B0604020202020204" pitchFamily="34" charset="0"/>
              <a:buChar char="•"/>
            </a:pPr>
            <a:r>
              <a:rPr lang="en-US" altLang="zh-TW" dirty="0" smtClean="0">
                <a:solidFill>
                  <a:srgbClr val="000000"/>
                </a:solidFill>
                <a:latin typeface="Calibri" panose="020F0502020204030204" pitchFamily="34" charset="0"/>
                <a:cs typeface="Calibri" panose="020F0502020204030204" pitchFamily="34" charset="0"/>
              </a:rPr>
              <a:t>same method name</a:t>
            </a:r>
          </a:p>
          <a:p>
            <a:pPr marL="800100" lvl="1" indent="-342900">
              <a:lnSpc>
                <a:spcPct val="150000"/>
              </a:lnSpc>
              <a:buFont typeface="Arial" panose="020B0604020202020204" pitchFamily="34" charset="0"/>
              <a:buChar char="•"/>
            </a:pPr>
            <a:r>
              <a:rPr lang="en-US" altLang="zh-TW" dirty="0" smtClean="0">
                <a:solidFill>
                  <a:srgbClr val="000000"/>
                </a:solidFill>
                <a:latin typeface="Calibri" panose="020F0502020204030204" pitchFamily="34" charset="0"/>
                <a:cs typeface="Calibri" panose="020F0502020204030204" pitchFamily="34" charset="0"/>
              </a:rPr>
              <a:t>same input parameter</a:t>
            </a:r>
          </a:p>
          <a:p>
            <a:pPr marL="800100" lvl="1" indent="-342900">
              <a:lnSpc>
                <a:spcPct val="150000"/>
              </a:lnSpc>
              <a:buFont typeface="Arial" panose="020B0604020202020204" pitchFamily="34" charset="0"/>
              <a:buChar char="•"/>
            </a:pPr>
            <a:r>
              <a:rPr lang="en-US" altLang="zh-TW" dirty="0" smtClean="0">
                <a:solidFill>
                  <a:srgbClr val="000000"/>
                </a:solidFill>
                <a:latin typeface="Calibri" panose="020F0502020204030204" pitchFamily="34" charset="0"/>
                <a:cs typeface="Calibri" panose="020F0502020204030204" pitchFamily="34" charset="0"/>
              </a:rPr>
              <a:t>same return class type (subclass of the class type is allowed)</a:t>
            </a:r>
          </a:p>
          <a:p>
            <a:pPr marL="800100" lvl="1" indent="-342900">
              <a:lnSpc>
                <a:spcPct val="150000"/>
              </a:lnSpc>
              <a:buFont typeface="Arial" panose="020B0604020202020204" pitchFamily="34" charset="0"/>
              <a:buChar char="•"/>
            </a:pPr>
            <a:r>
              <a:rPr lang="en-US" altLang="zh-TW" dirty="0" smtClean="0">
                <a:solidFill>
                  <a:srgbClr val="000000"/>
                </a:solidFill>
                <a:latin typeface="Calibri" panose="020F0502020204030204" pitchFamily="34" charset="0"/>
                <a:cs typeface="Calibri" panose="020F0502020204030204" pitchFamily="34" charset="0"/>
              </a:rPr>
              <a:t>modifier can be more open, but can’t be more closed</a:t>
            </a:r>
          </a:p>
          <a:p>
            <a:pPr marL="800100" lvl="1" indent="-342900">
              <a:lnSpc>
                <a:spcPct val="150000"/>
              </a:lnSpc>
              <a:buFont typeface="Arial" panose="020B0604020202020204" pitchFamily="34" charset="0"/>
              <a:buChar char="•"/>
            </a:pPr>
            <a:r>
              <a:rPr lang="en-US" altLang="zh-TW" dirty="0" smtClean="0">
                <a:solidFill>
                  <a:srgbClr val="000000"/>
                </a:solidFill>
                <a:latin typeface="Calibri" panose="020F0502020204030204" pitchFamily="34" charset="0"/>
                <a:cs typeface="Calibri" panose="020F0502020204030204" pitchFamily="34" charset="0"/>
              </a:rPr>
              <a:t>method in superclass can’t be private or final</a:t>
            </a:r>
            <a:endParaRPr lang="en-US" altLang="zh-TW" dirty="0">
              <a:solidFill>
                <a:srgbClr val="000000"/>
              </a:solidFill>
              <a:latin typeface="Calibri" panose="020F0502020204030204" pitchFamily="34" charset="0"/>
              <a:cs typeface="Calibri" panose="020F0502020204030204" pitchFamily="34" charset="0"/>
            </a:endParaRPr>
          </a:p>
        </p:txBody>
      </p:sp>
      <p:sp>
        <p:nvSpPr>
          <p:cNvPr id="5" name="文字方塊 4"/>
          <p:cNvSpPr txBox="1"/>
          <p:nvPr/>
        </p:nvSpPr>
        <p:spPr>
          <a:xfrm>
            <a:off x="1309688" y="6099319"/>
            <a:ext cx="8186210" cy="307777"/>
          </a:xfrm>
          <a:prstGeom prst="rect">
            <a:avLst/>
          </a:prstGeom>
          <a:noFill/>
        </p:spPr>
        <p:txBody>
          <a:bodyPr wrap="square" rtlCol="0">
            <a:spAutoFit/>
          </a:bodyPr>
          <a:lstStyle/>
          <a:p>
            <a:r>
              <a:rPr lang="en-US" altLang="zh-TW" sz="1400" dirty="0" smtClean="0">
                <a:solidFill>
                  <a:srgbClr val="3F7F5F"/>
                </a:solidFill>
                <a:latin typeface="Courier New" panose="02070309020205020404" pitchFamily="49" charset="0"/>
              </a:rPr>
              <a:t>* </a:t>
            </a:r>
            <a:r>
              <a:rPr lang="zh-TW" altLang="en-US" sz="1400" dirty="0" smtClean="0">
                <a:solidFill>
                  <a:srgbClr val="3F7F5F"/>
                </a:solidFill>
                <a:latin typeface="Courier New" panose="02070309020205020404" pitchFamily="49" charset="0"/>
              </a:rPr>
              <a:t>這裡沒有提及關於</a:t>
            </a:r>
            <a:r>
              <a:rPr lang="en-US" altLang="zh-TW" sz="1400" dirty="0" smtClean="0">
                <a:solidFill>
                  <a:srgbClr val="3F7F5F"/>
                </a:solidFill>
                <a:latin typeface="Courier New" panose="02070309020205020404" pitchFamily="49" charset="0"/>
              </a:rPr>
              <a:t>exception scope</a:t>
            </a:r>
            <a:r>
              <a:rPr lang="zh-TW" altLang="en-US" sz="1400" dirty="0" smtClean="0">
                <a:solidFill>
                  <a:srgbClr val="3F7F5F"/>
                </a:solidFill>
                <a:latin typeface="Courier New" panose="02070309020205020404" pitchFamily="49" charset="0"/>
              </a:rPr>
              <a:t>的</a:t>
            </a:r>
            <a:r>
              <a:rPr lang="zh-TW" altLang="en-US" sz="1400" dirty="0" smtClean="0">
                <a:solidFill>
                  <a:srgbClr val="3F7F5F"/>
                </a:solidFill>
                <a:latin typeface="Courier New" panose="02070309020205020404" pitchFamily="49" charset="0"/>
              </a:rPr>
              <a:t>複寫條件</a:t>
            </a:r>
            <a:endParaRPr lang="zh-TW" altLang="en-US" sz="1400" dirty="0">
              <a:solidFill>
                <a:srgbClr val="3F7F5F"/>
              </a:solidFill>
              <a:latin typeface="Courier New" panose="02070309020205020404" pitchFamily="49" charset="0"/>
            </a:endParaRPr>
          </a:p>
        </p:txBody>
      </p:sp>
    </p:spTree>
    <p:extLst>
      <p:ext uri="{BB962C8B-B14F-4D97-AF65-F5344CB8AC3E}">
        <p14:creationId xmlns:p14="http://schemas.microsoft.com/office/powerpoint/2010/main" val="1763746705"/>
      </p:ext>
    </p:extLst>
  </p:cSld>
  <p:clrMapOvr>
    <a:masterClrMapping/>
  </p:clrMapOvr>
  <p:transition spd="med">
    <p:zoom dir="in"/>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823388" y="241543"/>
            <a:ext cx="8168212" cy="646331"/>
          </a:xfrm>
          <a:prstGeom prst="rect">
            <a:avLst/>
          </a:prstGeom>
          <a:noFill/>
        </p:spPr>
        <p:txBody>
          <a:bodyPr wrap="square" rtlCol="0">
            <a:spAutoFit/>
          </a:bodyPr>
          <a:lstStyle/>
          <a:p>
            <a:r>
              <a:rPr lang="en-US" altLang="zh-TW" sz="3600" dirty="0" smtClean="0">
                <a:latin typeface="Calibri" panose="020F0502020204030204" pitchFamily="34" charset="0"/>
                <a:cs typeface="Calibri" panose="020F0502020204030204" pitchFamily="34" charset="0"/>
              </a:rPr>
              <a:t>Overloading</a:t>
            </a:r>
            <a:endParaRPr lang="zh-TW" altLang="en-US" sz="3600" dirty="0">
              <a:latin typeface="Calibri" panose="020F0502020204030204" pitchFamily="34" charset="0"/>
              <a:cs typeface="Calibri" panose="020F0502020204030204" pitchFamily="34" charset="0"/>
            </a:endParaRPr>
          </a:p>
        </p:txBody>
      </p:sp>
      <p:sp>
        <p:nvSpPr>
          <p:cNvPr id="4" name="矩形 3"/>
          <p:cNvSpPr/>
          <p:nvPr/>
        </p:nvSpPr>
        <p:spPr>
          <a:xfrm>
            <a:off x="823387" y="1260068"/>
            <a:ext cx="8793053" cy="3970318"/>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TW" dirty="0" smtClean="0">
                <a:solidFill>
                  <a:srgbClr val="000000"/>
                </a:solidFill>
                <a:latin typeface="Calibri" panose="020F0502020204030204" pitchFamily="34" charset="0"/>
                <a:cs typeface="Calibri" panose="020F0502020204030204" pitchFamily="34" charset="0"/>
              </a:rPr>
              <a:t>Overloading is to give more flexible input parameter for method</a:t>
            </a:r>
          </a:p>
          <a:p>
            <a:pPr marL="342900" indent="-342900">
              <a:lnSpc>
                <a:spcPct val="150000"/>
              </a:lnSpc>
              <a:buFont typeface="Arial" panose="020B0604020202020204" pitchFamily="34" charset="0"/>
              <a:buChar char="•"/>
            </a:pPr>
            <a:r>
              <a:rPr lang="en-US" altLang="zh-TW" dirty="0" smtClean="0">
                <a:solidFill>
                  <a:srgbClr val="000000"/>
                </a:solidFill>
                <a:latin typeface="Calibri" panose="020F0502020204030204" pitchFamily="34" charset="0"/>
                <a:cs typeface="Calibri" panose="020F0502020204030204" pitchFamily="34" charset="0"/>
              </a:rPr>
              <a:t>You can declare a couple of </a:t>
            </a:r>
            <a:r>
              <a:rPr lang="en-US" altLang="zh-TW" u="sng" dirty="0" smtClean="0">
                <a:solidFill>
                  <a:srgbClr val="00506E"/>
                </a:solidFill>
                <a:latin typeface="Calibri" panose="020F0502020204030204" pitchFamily="34" charset="0"/>
                <a:cs typeface="Calibri" panose="020F0502020204030204" pitchFamily="34" charset="0"/>
              </a:rPr>
              <a:t>methods with the same name but different input parameter</a:t>
            </a:r>
            <a:r>
              <a:rPr lang="en-US" altLang="zh-TW" dirty="0" smtClean="0">
                <a:solidFill>
                  <a:srgbClr val="000000"/>
                </a:solidFill>
                <a:latin typeface="Calibri" panose="020F0502020204030204" pitchFamily="34" charset="0"/>
                <a:cs typeface="Calibri" panose="020F0502020204030204" pitchFamily="34" charset="0"/>
              </a:rPr>
              <a:t> in a class</a:t>
            </a:r>
          </a:p>
          <a:p>
            <a:pPr marL="342900" indent="-342900">
              <a:lnSpc>
                <a:spcPct val="150000"/>
              </a:lnSpc>
              <a:buFont typeface="Arial" panose="020B0604020202020204" pitchFamily="34" charset="0"/>
              <a:buChar char="•"/>
            </a:pPr>
            <a:r>
              <a:rPr lang="en-US" altLang="zh-TW" dirty="0" smtClean="0">
                <a:solidFill>
                  <a:srgbClr val="000000"/>
                </a:solidFill>
                <a:latin typeface="Calibri" panose="020F0502020204030204" pitchFamily="34" charset="0"/>
                <a:cs typeface="Calibri" panose="020F0502020204030204" pitchFamily="34" charset="0"/>
              </a:rPr>
              <a:t>Below is overloading condition:</a:t>
            </a:r>
          </a:p>
          <a:p>
            <a:pPr marL="800100" lvl="1" indent="-342900">
              <a:lnSpc>
                <a:spcPct val="150000"/>
              </a:lnSpc>
              <a:buFont typeface="Arial" panose="020B0604020202020204" pitchFamily="34" charset="0"/>
              <a:buChar char="•"/>
            </a:pPr>
            <a:r>
              <a:rPr lang="en-US" altLang="zh-TW" dirty="0" smtClean="0">
                <a:solidFill>
                  <a:srgbClr val="000000"/>
                </a:solidFill>
                <a:latin typeface="Calibri" panose="020F0502020204030204" pitchFamily="34" charset="0"/>
                <a:cs typeface="Calibri" panose="020F0502020204030204" pitchFamily="34" charset="0"/>
              </a:rPr>
              <a:t>Must with same name but different input parameter</a:t>
            </a:r>
          </a:p>
          <a:p>
            <a:pPr marL="800100" lvl="1" indent="-342900">
              <a:lnSpc>
                <a:spcPct val="150000"/>
              </a:lnSpc>
              <a:buFont typeface="Arial" panose="020B0604020202020204" pitchFamily="34" charset="0"/>
              <a:buChar char="•"/>
            </a:pPr>
            <a:r>
              <a:rPr lang="en-US" altLang="zh-TW" dirty="0" smtClean="0">
                <a:solidFill>
                  <a:srgbClr val="000000"/>
                </a:solidFill>
                <a:latin typeface="Calibri" panose="020F0502020204030204" pitchFamily="34" charset="0"/>
                <a:cs typeface="Calibri" panose="020F0502020204030204" pitchFamily="34" charset="0"/>
              </a:rPr>
              <a:t>Return type can be different in different input parameter</a:t>
            </a:r>
          </a:p>
          <a:p>
            <a:pPr marL="342900" indent="-342900">
              <a:lnSpc>
                <a:spcPct val="150000"/>
              </a:lnSpc>
              <a:buFont typeface="Arial" panose="020B0604020202020204" pitchFamily="34" charset="0"/>
              <a:buChar char="•"/>
            </a:pPr>
            <a:r>
              <a:rPr lang="en-US" altLang="zh-TW" dirty="0" smtClean="0">
                <a:solidFill>
                  <a:srgbClr val="000000"/>
                </a:solidFill>
                <a:latin typeface="Calibri" panose="020F0502020204030204" pitchFamily="34" charset="0"/>
                <a:cs typeface="Calibri" panose="020F0502020204030204" pitchFamily="34" charset="0"/>
              </a:rPr>
              <a:t>You can also do overloading in constructor.</a:t>
            </a:r>
            <a:endParaRPr lang="en-US" altLang="zh-TW"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53003867"/>
      </p:ext>
    </p:extLst>
  </p:cSld>
  <p:clrMapOvr>
    <a:masterClrMapping/>
  </p:clrMapOvr>
  <p:transition spd="med">
    <p:zoom dir="in"/>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823388" y="241543"/>
            <a:ext cx="8168212" cy="646331"/>
          </a:xfrm>
          <a:prstGeom prst="rect">
            <a:avLst/>
          </a:prstGeom>
          <a:noFill/>
        </p:spPr>
        <p:txBody>
          <a:bodyPr wrap="square" rtlCol="0">
            <a:spAutoFit/>
          </a:bodyPr>
          <a:lstStyle/>
          <a:p>
            <a:r>
              <a:rPr lang="en-US" altLang="zh-TW" sz="3600" dirty="0" smtClean="0">
                <a:latin typeface="Calibri" panose="020F0502020204030204" pitchFamily="34" charset="0"/>
                <a:cs typeface="Calibri" panose="020F0502020204030204" pitchFamily="34" charset="0"/>
              </a:rPr>
              <a:t>Blue print - Overloading</a:t>
            </a:r>
            <a:endParaRPr lang="zh-TW" altLang="en-US" sz="3600" dirty="0">
              <a:latin typeface="Calibri" panose="020F0502020204030204" pitchFamily="34" charset="0"/>
              <a:cs typeface="Calibri" panose="020F0502020204030204" pitchFamily="34" charset="0"/>
            </a:endParaRPr>
          </a:p>
        </p:txBody>
      </p:sp>
      <p:sp>
        <p:nvSpPr>
          <p:cNvPr id="3" name="矩形 2"/>
          <p:cNvSpPr/>
          <p:nvPr/>
        </p:nvSpPr>
        <p:spPr>
          <a:xfrm>
            <a:off x="594360" y="1050638"/>
            <a:ext cx="9707880" cy="5693866"/>
          </a:xfrm>
          <a:prstGeom prst="rect">
            <a:avLst/>
          </a:prstGeom>
        </p:spPr>
        <p:txBody>
          <a:bodyPr wrap="square">
            <a:spAutoFit/>
          </a:bodyPr>
          <a:lstStyle/>
          <a:p>
            <a:r>
              <a:rPr lang="en-US" altLang="zh-TW" sz="1400" b="1" dirty="0">
                <a:solidFill>
                  <a:srgbClr val="7F0055"/>
                </a:solidFill>
                <a:latin typeface="Courier New" panose="02070309020205020404" pitchFamily="49" charset="0"/>
              </a:rPr>
              <a:t>public</a:t>
            </a:r>
            <a:r>
              <a:rPr lang="en-US" altLang="zh-TW" sz="1400" b="1" dirty="0">
                <a:solidFill>
                  <a:srgbClr val="000000"/>
                </a:solidFill>
                <a:latin typeface="Courier New" panose="02070309020205020404" pitchFamily="49" charset="0"/>
              </a:rPr>
              <a:t> </a:t>
            </a:r>
            <a:r>
              <a:rPr lang="en-US" altLang="zh-TW" sz="1400" b="1" dirty="0">
                <a:solidFill>
                  <a:srgbClr val="7F0055"/>
                </a:solidFill>
                <a:latin typeface="Courier New" panose="02070309020205020404" pitchFamily="49" charset="0"/>
              </a:rPr>
              <a:t>class</a:t>
            </a:r>
            <a:r>
              <a:rPr lang="en-US" altLang="zh-TW" sz="1400" b="1" dirty="0">
                <a:solidFill>
                  <a:srgbClr val="000000"/>
                </a:solidFill>
                <a:latin typeface="Courier New" panose="02070309020205020404" pitchFamily="49" charset="0"/>
              </a:rPr>
              <a:t> Overloading {</a:t>
            </a:r>
          </a:p>
          <a:p>
            <a:endParaRPr lang="zh-TW" altLang="en-US" sz="1400" dirty="0">
              <a:latin typeface="Courier New" panose="02070309020205020404" pitchFamily="49" charset="0"/>
            </a:endParaRPr>
          </a:p>
          <a:p>
            <a:r>
              <a:rPr lang="en-US" altLang="zh-TW" sz="1400" b="1" dirty="0" smtClean="0">
                <a:solidFill>
                  <a:srgbClr val="7F0055"/>
                </a:solidFill>
                <a:latin typeface="Courier New" panose="02070309020205020404" pitchFamily="49" charset="0"/>
              </a:rPr>
              <a:t>   public</a:t>
            </a:r>
            <a:r>
              <a:rPr lang="en-US" altLang="zh-TW" sz="1400" b="1" dirty="0" smtClean="0">
                <a:solidFill>
                  <a:srgbClr val="000000"/>
                </a:solidFill>
                <a:latin typeface="Courier New" panose="02070309020205020404" pitchFamily="49" charset="0"/>
              </a:rPr>
              <a:t> </a:t>
            </a:r>
            <a:r>
              <a:rPr lang="en-US" altLang="zh-TW" sz="1400" b="1" dirty="0">
                <a:solidFill>
                  <a:srgbClr val="000000"/>
                </a:solidFill>
                <a:latin typeface="Courier New" panose="02070309020205020404" pitchFamily="49" charset="0"/>
              </a:rPr>
              <a:t>Overloading() {</a:t>
            </a:r>
          </a:p>
          <a:p>
            <a:endParaRPr lang="zh-TW" altLang="en-US" sz="1400" dirty="0">
              <a:latin typeface="Courier New" panose="02070309020205020404" pitchFamily="49" charset="0"/>
            </a:endParaRPr>
          </a:p>
          <a:p>
            <a:r>
              <a:rPr lang="en-US" altLang="zh-TW" sz="1400" dirty="0" smtClean="0">
                <a:solidFill>
                  <a:srgbClr val="000000"/>
                </a:solidFill>
                <a:latin typeface="Courier New" panose="02070309020205020404" pitchFamily="49" charset="0"/>
              </a:rPr>
              <a:t>   }</a:t>
            </a:r>
            <a:endParaRPr lang="en-US" altLang="zh-TW" sz="1400" dirty="0">
              <a:solidFill>
                <a:srgbClr val="000000"/>
              </a:solidFill>
              <a:latin typeface="Courier New" panose="02070309020205020404" pitchFamily="49" charset="0"/>
            </a:endParaRPr>
          </a:p>
          <a:p>
            <a:endParaRPr lang="zh-TW" altLang="en-US" sz="1400" dirty="0">
              <a:latin typeface="Courier New" panose="02070309020205020404" pitchFamily="49" charset="0"/>
            </a:endParaRPr>
          </a:p>
          <a:p>
            <a:r>
              <a:rPr lang="en-US" altLang="zh-TW" sz="1400" b="1" dirty="0" smtClean="0">
                <a:solidFill>
                  <a:srgbClr val="7F0055"/>
                </a:solidFill>
                <a:latin typeface="Courier New" panose="02070309020205020404" pitchFamily="49" charset="0"/>
              </a:rPr>
              <a:t>   private</a:t>
            </a:r>
            <a:r>
              <a:rPr lang="en-US" altLang="zh-TW" sz="1400" b="1" dirty="0" smtClean="0">
                <a:solidFill>
                  <a:srgbClr val="000000"/>
                </a:solidFill>
                <a:latin typeface="Courier New" panose="02070309020205020404" pitchFamily="49" charset="0"/>
              </a:rPr>
              <a:t> </a:t>
            </a:r>
            <a:r>
              <a:rPr lang="en-US" altLang="zh-TW" sz="1400" b="1" dirty="0">
                <a:solidFill>
                  <a:srgbClr val="000000"/>
                </a:solidFill>
                <a:latin typeface="Courier New" panose="02070309020205020404" pitchFamily="49" charset="0"/>
              </a:rPr>
              <a:t>Overloading() {</a:t>
            </a:r>
          </a:p>
          <a:p>
            <a:endParaRPr lang="zh-TW" altLang="en-US" sz="1400" dirty="0">
              <a:latin typeface="Courier New" panose="02070309020205020404" pitchFamily="49" charset="0"/>
            </a:endParaRPr>
          </a:p>
          <a:p>
            <a:r>
              <a:rPr lang="en-US" altLang="zh-TW" sz="1400" dirty="0" smtClean="0">
                <a:solidFill>
                  <a:srgbClr val="000000"/>
                </a:solidFill>
                <a:latin typeface="Courier New" panose="02070309020205020404" pitchFamily="49" charset="0"/>
              </a:rPr>
              <a:t>   }</a:t>
            </a:r>
            <a:endParaRPr lang="en-US" altLang="zh-TW" sz="1400" dirty="0">
              <a:solidFill>
                <a:srgbClr val="000000"/>
              </a:solidFill>
              <a:latin typeface="Courier New" panose="02070309020205020404" pitchFamily="49" charset="0"/>
            </a:endParaRPr>
          </a:p>
          <a:p>
            <a:endParaRPr lang="zh-TW" altLang="en-US" sz="1400" dirty="0">
              <a:latin typeface="Courier New" panose="02070309020205020404" pitchFamily="49" charset="0"/>
            </a:endParaRPr>
          </a:p>
          <a:p>
            <a:r>
              <a:rPr lang="en-US" altLang="zh-TW" sz="1400" b="1" dirty="0" smtClean="0">
                <a:solidFill>
                  <a:srgbClr val="7F0055"/>
                </a:solidFill>
                <a:latin typeface="Courier New" panose="02070309020205020404" pitchFamily="49" charset="0"/>
              </a:rPr>
              <a:t>   private</a:t>
            </a:r>
            <a:r>
              <a:rPr lang="en-US" altLang="zh-TW" sz="1400" b="1" dirty="0" smtClean="0">
                <a:solidFill>
                  <a:srgbClr val="000000"/>
                </a:solidFill>
                <a:latin typeface="Courier New" panose="02070309020205020404" pitchFamily="49" charset="0"/>
              </a:rPr>
              <a:t> </a:t>
            </a:r>
            <a:r>
              <a:rPr lang="en-US" altLang="zh-TW" sz="1400" b="1" dirty="0">
                <a:solidFill>
                  <a:srgbClr val="000000"/>
                </a:solidFill>
                <a:latin typeface="Courier New" panose="02070309020205020404" pitchFamily="49" charset="0"/>
              </a:rPr>
              <a:t>Overloading(String </a:t>
            </a:r>
            <a:r>
              <a:rPr lang="en-US" altLang="zh-TW" sz="1400" b="1" dirty="0">
                <a:solidFill>
                  <a:srgbClr val="6A3E3E"/>
                </a:solidFill>
                <a:latin typeface="Courier New" panose="02070309020205020404" pitchFamily="49" charset="0"/>
              </a:rPr>
              <a:t>name</a:t>
            </a:r>
            <a:r>
              <a:rPr lang="en-US" altLang="zh-TW" sz="1400" b="1" dirty="0">
                <a:solidFill>
                  <a:srgbClr val="000000"/>
                </a:solidFill>
                <a:latin typeface="Courier New" panose="02070309020205020404" pitchFamily="49" charset="0"/>
              </a:rPr>
              <a:t>) {</a:t>
            </a:r>
          </a:p>
          <a:p>
            <a:endParaRPr lang="zh-TW" altLang="en-US" sz="1400" dirty="0">
              <a:latin typeface="Courier New" panose="02070309020205020404" pitchFamily="49" charset="0"/>
            </a:endParaRPr>
          </a:p>
          <a:p>
            <a:r>
              <a:rPr lang="en-US" altLang="zh-TW" sz="1400" dirty="0" smtClean="0">
                <a:solidFill>
                  <a:srgbClr val="000000"/>
                </a:solidFill>
                <a:latin typeface="Courier New" panose="02070309020205020404" pitchFamily="49" charset="0"/>
              </a:rPr>
              <a:t>   }</a:t>
            </a:r>
            <a:endParaRPr lang="en-US" altLang="zh-TW" sz="1400" dirty="0">
              <a:solidFill>
                <a:srgbClr val="000000"/>
              </a:solidFill>
              <a:latin typeface="Courier New" panose="02070309020205020404" pitchFamily="49" charset="0"/>
            </a:endParaRPr>
          </a:p>
          <a:p>
            <a:endParaRPr lang="zh-TW" altLang="en-US" sz="1400" dirty="0">
              <a:latin typeface="Courier New" panose="02070309020205020404" pitchFamily="49" charset="0"/>
            </a:endParaRPr>
          </a:p>
          <a:p>
            <a:r>
              <a:rPr lang="en-US" altLang="zh-TW" sz="1400" b="1" dirty="0" smtClean="0">
                <a:solidFill>
                  <a:srgbClr val="7F0055"/>
                </a:solidFill>
                <a:latin typeface="Courier New" panose="02070309020205020404" pitchFamily="49" charset="0"/>
              </a:rPr>
              <a:t>   void</a:t>
            </a:r>
            <a:r>
              <a:rPr lang="en-US" altLang="zh-TW" sz="1400" b="1" dirty="0" smtClean="0">
                <a:solidFill>
                  <a:srgbClr val="000000"/>
                </a:solidFill>
                <a:latin typeface="Courier New" panose="02070309020205020404" pitchFamily="49" charset="0"/>
              </a:rPr>
              <a:t> </a:t>
            </a:r>
            <a:r>
              <a:rPr lang="en-US" altLang="zh-TW" sz="1400" b="1" dirty="0" err="1">
                <a:solidFill>
                  <a:srgbClr val="000000"/>
                </a:solidFill>
                <a:latin typeface="Courier New" panose="02070309020205020404" pitchFamily="49" charset="0"/>
              </a:rPr>
              <a:t>fakeMethod</a:t>
            </a:r>
            <a:r>
              <a:rPr lang="en-US" altLang="zh-TW" sz="1400" b="1" dirty="0">
                <a:solidFill>
                  <a:srgbClr val="000000"/>
                </a:solidFill>
                <a:latin typeface="Courier New" panose="02070309020205020404" pitchFamily="49" charset="0"/>
              </a:rPr>
              <a:t>(){</a:t>
            </a:r>
          </a:p>
          <a:p>
            <a:endParaRPr lang="zh-TW" altLang="en-US" sz="1400" dirty="0">
              <a:latin typeface="Courier New" panose="02070309020205020404" pitchFamily="49" charset="0"/>
            </a:endParaRPr>
          </a:p>
          <a:p>
            <a:r>
              <a:rPr lang="en-US" altLang="zh-TW" sz="1400" dirty="0" smtClean="0">
                <a:solidFill>
                  <a:srgbClr val="000000"/>
                </a:solidFill>
                <a:latin typeface="Courier New" panose="02070309020205020404" pitchFamily="49" charset="0"/>
              </a:rPr>
              <a:t>   }</a:t>
            </a:r>
            <a:endParaRPr lang="en-US" altLang="zh-TW" sz="1400" dirty="0">
              <a:solidFill>
                <a:srgbClr val="000000"/>
              </a:solidFill>
              <a:latin typeface="Courier New" panose="02070309020205020404" pitchFamily="49" charset="0"/>
            </a:endParaRPr>
          </a:p>
          <a:p>
            <a:endParaRPr lang="zh-TW" altLang="en-US" sz="1400" dirty="0">
              <a:latin typeface="Courier New" panose="02070309020205020404" pitchFamily="49" charset="0"/>
            </a:endParaRPr>
          </a:p>
          <a:p>
            <a:r>
              <a:rPr lang="en-US" altLang="zh-TW" sz="1400" dirty="0" smtClean="0">
                <a:solidFill>
                  <a:srgbClr val="000000"/>
                </a:solidFill>
                <a:latin typeface="Courier New" panose="02070309020205020404" pitchFamily="49" charset="0"/>
              </a:rPr>
              <a:t>   String </a:t>
            </a:r>
            <a:r>
              <a:rPr lang="en-US" altLang="zh-TW" sz="1400" dirty="0" err="1">
                <a:solidFill>
                  <a:srgbClr val="000000"/>
                </a:solidFill>
                <a:latin typeface="Courier New" panose="02070309020205020404" pitchFamily="49" charset="0"/>
              </a:rPr>
              <a:t>fakeMethod</a:t>
            </a:r>
            <a:r>
              <a:rPr lang="en-US" altLang="zh-TW" sz="1400" dirty="0">
                <a:solidFill>
                  <a:srgbClr val="000000"/>
                </a:solidFill>
                <a:latin typeface="Courier New" panose="02070309020205020404" pitchFamily="49" charset="0"/>
              </a:rPr>
              <a:t>(){</a:t>
            </a:r>
          </a:p>
          <a:p>
            <a:endParaRPr lang="zh-TW" altLang="en-US" sz="1400" dirty="0">
              <a:latin typeface="Courier New" panose="02070309020205020404" pitchFamily="49" charset="0"/>
            </a:endParaRPr>
          </a:p>
          <a:p>
            <a:r>
              <a:rPr lang="en-US" altLang="zh-TW" sz="1400" dirty="0" smtClean="0">
                <a:solidFill>
                  <a:srgbClr val="000000"/>
                </a:solidFill>
                <a:latin typeface="Courier New" panose="02070309020205020404" pitchFamily="49" charset="0"/>
              </a:rPr>
              <a:t>   }</a:t>
            </a:r>
            <a:endParaRPr lang="en-US" altLang="zh-TW" sz="1400" dirty="0">
              <a:solidFill>
                <a:srgbClr val="000000"/>
              </a:solidFill>
              <a:latin typeface="Courier New" panose="02070309020205020404" pitchFamily="49" charset="0"/>
            </a:endParaRPr>
          </a:p>
          <a:p>
            <a:endParaRPr lang="zh-TW" altLang="en-US" sz="1400" dirty="0">
              <a:latin typeface="Courier New" panose="02070309020205020404" pitchFamily="49" charset="0"/>
            </a:endParaRPr>
          </a:p>
          <a:p>
            <a:r>
              <a:rPr lang="en-US" altLang="zh-TW" sz="1400" dirty="0" smtClean="0">
                <a:solidFill>
                  <a:srgbClr val="000000"/>
                </a:solidFill>
                <a:latin typeface="Courier New" panose="02070309020205020404" pitchFamily="49" charset="0"/>
              </a:rPr>
              <a:t>   String </a:t>
            </a:r>
            <a:r>
              <a:rPr lang="en-US" altLang="zh-TW" sz="1400" dirty="0" err="1">
                <a:solidFill>
                  <a:srgbClr val="000000"/>
                </a:solidFill>
                <a:latin typeface="Courier New" panose="02070309020205020404" pitchFamily="49" charset="0"/>
              </a:rPr>
              <a:t>fakeMethod</a:t>
            </a:r>
            <a:r>
              <a:rPr lang="en-US" altLang="zh-TW" sz="1400" dirty="0">
                <a:solidFill>
                  <a:srgbClr val="000000"/>
                </a:solidFill>
                <a:latin typeface="Courier New" panose="02070309020205020404" pitchFamily="49" charset="0"/>
              </a:rPr>
              <a:t>(String </a:t>
            </a:r>
            <a:r>
              <a:rPr lang="en-US" altLang="zh-TW" sz="1400" dirty="0">
                <a:solidFill>
                  <a:srgbClr val="6A3E3E"/>
                </a:solidFill>
                <a:latin typeface="Courier New" panose="02070309020205020404" pitchFamily="49" charset="0"/>
              </a:rPr>
              <a:t>name</a:t>
            </a:r>
            <a:r>
              <a:rPr lang="en-US" altLang="zh-TW" sz="1400" dirty="0">
                <a:solidFill>
                  <a:srgbClr val="000000"/>
                </a:solidFill>
                <a:latin typeface="Courier New" panose="02070309020205020404" pitchFamily="49" charset="0"/>
              </a:rPr>
              <a:t>){</a:t>
            </a:r>
          </a:p>
          <a:p>
            <a:r>
              <a:rPr lang="en-US" altLang="zh-TW" sz="1400" b="1" dirty="0" smtClean="0">
                <a:solidFill>
                  <a:srgbClr val="7F0055"/>
                </a:solidFill>
                <a:latin typeface="Courier New" panose="02070309020205020404" pitchFamily="49" charset="0"/>
              </a:rPr>
              <a:t>     return</a:t>
            </a:r>
            <a:r>
              <a:rPr lang="en-US" altLang="zh-TW" sz="1400" b="1" dirty="0" smtClean="0">
                <a:solidFill>
                  <a:srgbClr val="000000"/>
                </a:solidFill>
                <a:latin typeface="Courier New" panose="02070309020205020404" pitchFamily="49" charset="0"/>
              </a:rPr>
              <a:t> </a:t>
            </a:r>
            <a:r>
              <a:rPr lang="en-US" altLang="zh-TW" sz="1400" b="1" dirty="0">
                <a:solidFill>
                  <a:srgbClr val="6A3E3E"/>
                </a:solidFill>
                <a:latin typeface="Courier New" panose="02070309020205020404" pitchFamily="49" charset="0"/>
              </a:rPr>
              <a:t>name</a:t>
            </a:r>
            <a:r>
              <a:rPr lang="en-US" altLang="zh-TW" sz="1400" b="1" dirty="0">
                <a:solidFill>
                  <a:srgbClr val="000000"/>
                </a:solidFill>
                <a:latin typeface="Courier New" panose="02070309020205020404" pitchFamily="49" charset="0"/>
              </a:rPr>
              <a:t>;</a:t>
            </a:r>
          </a:p>
          <a:p>
            <a:r>
              <a:rPr lang="en-US" altLang="zh-TW" sz="1400" dirty="0" smtClean="0">
                <a:solidFill>
                  <a:srgbClr val="000000"/>
                </a:solidFill>
                <a:latin typeface="Courier New" panose="02070309020205020404" pitchFamily="49" charset="0"/>
              </a:rPr>
              <a:t>   }</a:t>
            </a:r>
            <a:endParaRPr lang="en-US" altLang="zh-TW" sz="1400" dirty="0">
              <a:solidFill>
                <a:srgbClr val="000000"/>
              </a:solidFill>
              <a:latin typeface="Courier New" panose="02070309020205020404" pitchFamily="49" charset="0"/>
            </a:endParaRPr>
          </a:p>
          <a:p>
            <a:r>
              <a:rPr lang="en-US" altLang="zh-TW" sz="1400" dirty="0">
                <a:solidFill>
                  <a:srgbClr val="000000"/>
                </a:solidFill>
                <a:latin typeface="Courier New" panose="02070309020205020404" pitchFamily="49" charset="0"/>
              </a:rPr>
              <a:t>}</a:t>
            </a:r>
            <a:endParaRPr lang="zh-TW" altLang="en-US" sz="2000" dirty="0"/>
          </a:p>
        </p:txBody>
      </p:sp>
    </p:spTree>
    <p:extLst>
      <p:ext uri="{BB962C8B-B14F-4D97-AF65-F5344CB8AC3E}">
        <p14:creationId xmlns:p14="http://schemas.microsoft.com/office/powerpoint/2010/main" val="2852699801"/>
      </p:ext>
    </p:extLst>
  </p:cSld>
  <p:clrMapOvr>
    <a:masterClrMapping/>
  </p:clrMapOvr>
  <p:transition spd="med">
    <p:zoom dir="in"/>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823388" y="241543"/>
            <a:ext cx="8168212" cy="646331"/>
          </a:xfrm>
          <a:prstGeom prst="rect">
            <a:avLst/>
          </a:prstGeom>
          <a:noFill/>
        </p:spPr>
        <p:txBody>
          <a:bodyPr wrap="square" rtlCol="0">
            <a:spAutoFit/>
          </a:bodyPr>
          <a:lstStyle/>
          <a:p>
            <a:r>
              <a:rPr lang="en-US" altLang="zh-TW" sz="3600" dirty="0" smtClean="0">
                <a:latin typeface="Calibri" panose="020F0502020204030204" pitchFamily="34" charset="0"/>
                <a:cs typeface="Calibri" panose="020F0502020204030204" pitchFamily="34" charset="0"/>
              </a:rPr>
              <a:t>Polymorphism -1</a:t>
            </a:r>
            <a:endParaRPr lang="zh-TW" altLang="en-US" sz="3600" dirty="0">
              <a:latin typeface="Calibri" panose="020F0502020204030204" pitchFamily="34" charset="0"/>
              <a:cs typeface="Calibri" panose="020F0502020204030204" pitchFamily="34" charset="0"/>
            </a:endParaRPr>
          </a:p>
        </p:txBody>
      </p:sp>
      <p:sp>
        <p:nvSpPr>
          <p:cNvPr id="4" name="矩形 3"/>
          <p:cNvSpPr/>
          <p:nvPr/>
        </p:nvSpPr>
        <p:spPr>
          <a:xfrm>
            <a:off x="823387" y="1260068"/>
            <a:ext cx="8793053" cy="1143070"/>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TW" dirty="0">
                <a:solidFill>
                  <a:srgbClr val="000000"/>
                </a:solidFill>
                <a:latin typeface="Calibri" panose="020F0502020204030204" pitchFamily="34" charset="0"/>
                <a:cs typeface="Calibri" panose="020F0502020204030204" pitchFamily="34" charset="0"/>
              </a:rPr>
              <a:t>Polymorphism is the capability of a method to do different things based on the object that it is acting upon.</a:t>
            </a:r>
          </a:p>
        </p:txBody>
      </p:sp>
      <p:grpSp>
        <p:nvGrpSpPr>
          <p:cNvPr id="3" name="群組 2"/>
          <p:cNvGrpSpPr/>
          <p:nvPr/>
        </p:nvGrpSpPr>
        <p:grpSpPr>
          <a:xfrm>
            <a:off x="823387" y="2603122"/>
            <a:ext cx="8692761" cy="3318708"/>
            <a:chOff x="702058" y="2769340"/>
            <a:chExt cx="8692761" cy="3600153"/>
          </a:xfrm>
        </p:grpSpPr>
        <p:sp>
          <p:nvSpPr>
            <p:cNvPr id="5" name="矩形 4"/>
            <p:cNvSpPr/>
            <p:nvPr/>
          </p:nvSpPr>
          <p:spPr bwMode="auto">
            <a:xfrm>
              <a:off x="707281" y="2769340"/>
              <a:ext cx="3345841" cy="360015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6" name="文字方塊 5"/>
            <p:cNvSpPr txBox="1"/>
            <p:nvPr/>
          </p:nvSpPr>
          <p:spPr>
            <a:xfrm>
              <a:off x="861644" y="2899969"/>
              <a:ext cx="1328057" cy="461665"/>
            </a:xfrm>
            <a:prstGeom prst="rect">
              <a:avLst/>
            </a:prstGeom>
            <a:noFill/>
          </p:spPr>
          <p:txBody>
            <a:bodyPr wrap="square" rtlCol="0">
              <a:spAutoFit/>
            </a:bodyPr>
            <a:lstStyle/>
            <a:p>
              <a:r>
                <a:rPr lang="en-US" altLang="zh-TW" dirty="0" smtClean="0">
                  <a:latin typeface="Calibri" panose="020F0502020204030204" pitchFamily="34" charset="0"/>
                  <a:cs typeface="Calibri" panose="020F0502020204030204" pitchFamily="34" charset="0"/>
                </a:rPr>
                <a:t>Theater</a:t>
              </a:r>
              <a:endParaRPr lang="zh-TW" altLang="en-US" dirty="0">
                <a:latin typeface="Calibri" panose="020F0502020204030204" pitchFamily="34" charset="0"/>
                <a:cs typeface="Calibri" panose="020F0502020204030204" pitchFamily="34" charset="0"/>
              </a:endParaRPr>
            </a:p>
          </p:txBody>
        </p:sp>
        <p:cxnSp>
          <p:nvCxnSpPr>
            <p:cNvPr id="8" name="直線接點 7"/>
            <p:cNvCxnSpPr/>
            <p:nvPr/>
          </p:nvCxnSpPr>
          <p:spPr bwMode="auto">
            <a:xfrm flipV="1">
              <a:off x="702058" y="3392867"/>
              <a:ext cx="3371542" cy="4467"/>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0" name="文字方塊 9"/>
            <p:cNvSpPr txBox="1"/>
            <p:nvPr/>
          </p:nvSpPr>
          <p:spPr>
            <a:xfrm>
              <a:off x="707280" y="3441222"/>
              <a:ext cx="2841171" cy="338554"/>
            </a:xfrm>
            <a:prstGeom prst="rect">
              <a:avLst/>
            </a:prstGeom>
            <a:noFill/>
          </p:spPr>
          <p:txBody>
            <a:bodyPr wrap="square" rtlCol="0">
              <a:spAutoFit/>
            </a:bodyPr>
            <a:lstStyle/>
            <a:p>
              <a:r>
                <a:rPr lang="en-US" altLang="zh-TW" sz="1600" dirty="0" err="1" smtClean="0">
                  <a:latin typeface="Calibri" panose="020F0502020204030204" pitchFamily="34" charset="0"/>
                  <a:cs typeface="Calibri" panose="020F0502020204030204" pitchFamily="34" charset="0"/>
                </a:rPr>
                <a:t>PlayMachine</a:t>
              </a:r>
              <a:r>
                <a:rPr lang="en-US" altLang="zh-TW" sz="1600" dirty="0" smtClean="0">
                  <a:latin typeface="Calibri" panose="020F0502020204030204" pitchFamily="34" charset="0"/>
                  <a:cs typeface="Calibri" panose="020F0502020204030204" pitchFamily="34" charset="0"/>
                </a:rPr>
                <a:t> pm;</a:t>
              </a:r>
              <a:endParaRPr lang="zh-TW" altLang="en-US" sz="1600" dirty="0">
                <a:latin typeface="Calibri" panose="020F0502020204030204" pitchFamily="34" charset="0"/>
                <a:cs typeface="Calibri" panose="020F0502020204030204" pitchFamily="34" charset="0"/>
              </a:endParaRPr>
            </a:p>
          </p:txBody>
        </p:sp>
        <p:sp>
          <p:nvSpPr>
            <p:cNvPr id="14" name="矩形 13"/>
            <p:cNvSpPr/>
            <p:nvPr/>
          </p:nvSpPr>
          <p:spPr bwMode="auto">
            <a:xfrm>
              <a:off x="5406276" y="2969061"/>
              <a:ext cx="2841170" cy="111103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15" name="文字方塊 14"/>
            <p:cNvSpPr txBox="1"/>
            <p:nvPr/>
          </p:nvSpPr>
          <p:spPr>
            <a:xfrm>
              <a:off x="5560637" y="3100609"/>
              <a:ext cx="2222649" cy="400110"/>
            </a:xfrm>
            <a:prstGeom prst="rect">
              <a:avLst/>
            </a:prstGeom>
            <a:noFill/>
          </p:spPr>
          <p:txBody>
            <a:bodyPr wrap="square" rtlCol="0">
              <a:spAutoFit/>
            </a:bodyPr>
            <a:lstStyle/>
            <a:p>
              <a:r>
                <a:rPr lang="en-US" altLang="zh-TW" sz="2000" dirty="0" err="1" smtClean="0">
                  <a:latin typeface="Calibri" panose="020F0502020204030204" pitchFamily="34" charset="0"/>
                  <a:cs typeface="Calibri" panose="020F0502020204030204" pitchFamily="34" charset="0"/>
                </a:rPr>
                <a:t>PlayMachine</a:t>
              </a:r>
              <a:endParaRPr lang="zh-TW" altLang="en-US" sz="2000" dirty="0">
                <a:latin typeface="Calibri" panose="020F0502020204030204" pitchFamily="34" charset="0"/>
                <a:cs typeface="Calibri" panose="020F0502020204030204" pitchFamily="34" charset="0"/>
              </a:endParaRPr>
            </a:p>
          </p:txBody>
        </p:sp>
        <p:cxnSp>
          <p:nvCxnSpPr>
            <p:cNvPr id="16" name="直線接點 15"/>
            <p:cNvCxnSpPr/>
            <p:nvPr/>
          </p:nvCxnSpPr>
          <p:spPr bwMode="auto">
            <a:xfrm flipV="1">
              <a:off x="5406273" y="3557033"/>
              <a:ext cx="2841171" cy="4467"/>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7" name="文字方塊 16"/>
            <p:cNvSpPr txBox="1"/>
            <p:nvPr/>
          </p:nvSpPr>
          <p:spPr>
            <a:xfrm>
              <a:off x="5380575" y="3665953"/>
              <a:ext cx="2841171" cy="338554"/>
            </a:xfrm>
            <a:prstGeom prst="rect">
              <a:avLst/>
            </a:prstGeom>
            <a:noFill/>
          </p:spPr>
          <p:txBody>
            <a:bodyPr wrap="square" rtlCol="0">
              <a:spAutoFit/>
            </a:bodyPr>
            <a:lstStyle/>
            <a:p>
              <a:r>
                <a:rPr lang="en-US" altLang="zh-TW" sz="1600" dirty="0">
                  <a:latin typeface="Calibri" panose="020F0502020204030204" pitchFamily="34" charset="0"/>
                  <a:cs typeface="Calibri" panose="020F0502020204030204" pitchFamily="34" charset="0"/>
                </a:rPr>
                <a:t>a</a:t>
              </a:r>
              <a:r>
                <a:rPr lang="en-US" altLang="zh-TW" sz="1600" dirty="0" smtClean="0">
                  <a:latin typeface="Calibri" panose="020F0502020204030204" pitchFamily="34" charset="0"/>
                  <a:cs typeface="Calibri" panose="020F0502020204030204" pitchFamily="34" charset="0"/>
                </a:rPr>
                <a:t>bstract play()</a:t>
              </a:r>
              <a:endParaRPr lang="zh-TW" altLang="en-US" sz="1600" dirty="0">
                <a:latin typeface="Calibri" panose="020F0502020204030204" pitchFamily="34" charset="0"/>
                <a:cs typeface="Calibri" panose="020F0502020204030204" pitchFamily="34" charset="0"/>
              </a:endParaRPr>
            </a:p>
          </p:txBody>
        </p:sp>
        <p:sp>
          <p:nvSpPr>
            <p:cNvPr id="19" name="文字方塊 18"/>
            <p:cNvSpPr txBox="1"/>
            <p:nvPr/>
          </p:nvSpPr>
          <p:spPr>
            <a:xfrm>
              <a:off x="1899266" y="2827361"/>
              <a:ext cx="457200" cy="338554"/>
            </a:xfrm>
            <a:prstGeom prst="rect">
              <a:avLst/>
            </a:prstGeom>
            <a:noFill/>
          </p:spPr>
          <p:txBody>
            <a:bodyPr wrap="square" rtlCol="0">
              <a:spAutoFit/>
            </a:bodyPr>
            <a:lstStyle/>
            <a:p>
              <a:r>
                <a:rPr lang="en-US" altLang="zh-TW" sz="1600" dirty="0" smtClean="0">
                  <a:solidFill>
                    <a:srgbClr val="00B050"/>
                  </a:solidFill>
                </a:rPr>
                <a:t>C</a:t>
              </a:r>
              <a:endParaRPr lang="zh-TW" altLang="en-US" sz="1600" dirty="0">
                <a:solidFill>
                  <a:srgbClr val="00B050"/>
                </a:solidFill>
              </a:endParaRPr>
            </a:p>
          </p:txBody>
        </p:sp>
        <p:cxnSp>
          <p:nvCxnSpPr>
            <p:cNvPr id="21" name="直線接點 20"/>
            <p:cNvCxnSpPr/>
            <p:nvPr/>
          </p:nvCxnSpPr>
          <p:spPr bwMode="auto">
            <a:xfrm>
              <a:off x="707280" y="3843541"/>
              <a:ext cx="3345842" cy="0"/>
            </a:xfrm>
            <a:prstGeom prst="line">
              <a:avLst/>
            </a:prstGeom>
            <a:solidFill>
              <a:schemeClr val="accent1"/>
            </a:solidFill>
            <a:ln w="9525" cap="flat" cmpd="sng" algn="ctr">
              <a:solidFill>
                <a:schemeClr val="tx1"/>
              </a:solidFill>
              <a:prstDash val="dash"/>
              <a:round/>
              <a:headEnd type="none" w="med" len="med"/>
              <a:tailEnd type="none" w="med" len="med"/>
            </a:ln>
            <a:effectLst/>
          </p:spPr>
        </p:cxnSp>
        <p:sp>
          <p:nvSpPr>
            <p:cNvPr id="22" name="文字方塊 21"/>
            <p:cNvSpPr txBox="1"/>
            <p:nvPr/>
          </p:nvSpPr>
          <p:spPr>
            <a:xfrm>
              <a:off x="753131" y="3852037"/>
              <a:ext cx="3371542" cy="2354491"/>
            </a:xfrm>
            <a:prstGeom prst="rect">
              <a:avLst/>
            </a:prstGeom>
            <a:noFill/>
          </p:spPr>
          <p:txBody>
            <a:bodyPr wrap="square" rtlCol="0">
              <a:spAutoFit/>
            </a:bodyPr>
            <a:lstStyle/>
            <a:p>
              <a:pPr>
                <a:lnSpc>
                  <a:spcPct val="150000"/>
                </a:lnSpc>
              </a:pPr>
              <a:r>
                <a:rPr lang="en-US" altLang="zh-TW" sz="1400" dirty="0" smtClean="0">
                  <a:latin typeface="Calibri" panose="020F0502020204030204" pitchFamily="34" charset="0"/>
                  <a:cs typeface="Calibri" panose="020F0502020204030204" pitchFamily="34" charset="0"/>
                </a:rPr>
                <a:t>void </a:t>
              </a:r>
              <a:r>
                <a:rPr lang="en-US" altLang="zh-TW" sz="1400" dirty="0" err="1" smtClean="0">
                  <a:latin typeface="Calibri" panose="020F0502020204030204" pitchFamily="34" charset="0"/>
                  <a:cs typeface="Calibri" panose="020F0502020204030204" pitchFamily="34" charset="0"/>
                </a:rPr>
                <a:t>setMachine</a:t>
              </a:r>
              <a:r>
                <a:rPr lang="en-US" altLang="zh-TW" sz="1400" dirty="0" smtClean="0">
                  <a:latin typeface="Calibri" panose="020F0502020204030204" pitchFamily="34" charset="0"/>
                  <a:cs typeface="Calibri" panose="020F0502020204030204" pitchFamily="34" charset="0"/>
                </a:rPr>
                <a:t>(</a:t>
              </a:r>
              <a:r>
                <a:rPr lang="en-US" altLang="zh-TW" sz="1400" dirty="0" err="1">
                  <a:latin typeface="Calibri" panose="020F0502020204030204" pitchFamily="34" charset="0"/>
                  <a:cs typeface="Calibri" panose="020F0502020204030204" pitchFamily="34" charset="0"/>
                </a:rPr>
                <a:t>PlayMachine</a:t>
              </a:r>
              <a:r>
                <a:rPr lang="en-US" altLang="zh-TW" sz="1400" dirty="0" smtClean="0">
                  <a:latin typeface="Calibri" panose="020F0502020204030204" pitchFamily="34" charset="0"/>
                  <a:cs typeface="Calibri" panose="020F0502020204030204" pitchFamily="34" charset="0"/>
                </a:rPr>
                <a:t> </a:t>
              </a:r>
              <a:r>
                <a:rPr lang="en-US" altLang="zh-TW" sz="1400" dirty="0" err="1" smtClean="0">
                  <a:latin typeface="Calibri" panose="020F0502020204030204" pitchFamily="34" charset="0"/>
                  <a:cs typeface="Calibri" panose="020F0502020204030204" pitchFamily="34" charset="0"/>
                </a:rPr>
                <a:t>abc</a:t>
              </a:r>
              <a:r>
                <a:rPr lang="en-US" altLang="zh-TW" sz="1400" dirty="0" smtClean="0">
                  <a:latin typeface="Calibri" panose="020F0502020204030204" pitchFamily="34" charset="0"/>
                  <a:cs typeface="Calibri" panose="020F0502020204030204" pitchFamily="34" charset="0"/>
                </a:rPr>
                <a:t>)</a:t>
              </a:r>
            </a:p>
            <a:p>
              <a:pPr>
                <a:lnSpc>
                  <a:spcPct val="150000"/>
                </a:lnSpc>
              </a:pPr>
              <a:r>
                <a:rPr lang="en-US" altLang="zh-TW" sz="1400" dirty="0" smtClean="0">
                  <a:latin typeface="Calibri" panose="020F0502020204030204" pitchFamily="34" charset="0"/>
                  <a:cs typeface="Calibri" panose="020F0502020204030204" pitchFamily="34" charset="0"/>
                </a:rPr>
                <a:t>void play(Movie m);</a:t>
              </a:r>
            </a:p>
            <a:p>
              <a:pPr>
                <a:lnSpc>
                  <a:spcPct val="150000"/>
                </a:lnSpc>
              </a:pPr>
              <a:r>
                <a:rPr lang="en-US" altLang="zh-TW" sz="1400" dirty="0" smtClean="0">
                  <a:latin typeface="Calibri" panose="020F0502020204030204" pitchFamily="34" charset="0"/>
                  <a:cs typeface="Calibri" panose="020F0502020204030204" pitchFamily="34" charset="0"/>
                </a:rPr>
                <a:t>main() {</a:t>
              </a:r>
            </a:p>
            <a:p>
              <a:pPr>
                <a:lnSpc>
                  <a:spcPct val="150000"/>
                </a:lnSpc>
              </a:pPr>
              <a:r>
                <a:rPr lang="en-US" altLang="zh-TW" sz="1400" dirty="0" smtClean="0">
                  <a:latin typeface="Calibri" panose="020F0502020204030204" pitchFamily="34" charset="0"/>
                  <a:cs typeface="Calibri" panose="020F0502020204030204" pitchFamily="34" charset="0"/>
                </a:rPr>
                <a:t>      Theater t = new Theater();</a:t>
              </a:r>
            </a:p>
            <a:p>
              <a:pPr>
                <a:lnSpc>
                  <a:spcPct val="150000"/>
                </a:lnSpc>
              </a:pPr>
              <a:r>
                <a:rPr lang="en-US" altLang="zh-TW" sz="1400" dirty="0">
                  <a:latin typeface="Calibri" panose="020F0502020204030204" pitchFamily="34" charset="0"/>
                  <a:cs typeface="Calibri" panose="020F0502020204030204" pitchFamily="34" charset="0"/>
                </a:rPr>
                <a:t> </a:t>
              </a:r>
              <a:r>
                <a:rPr lang="en-US" altLang="zh-TW" sz="1400" dirty="0" smtClean="0">
                  <a:latin typeface="Calibri" panose="020F0502020204030204" pitchFamily="34" charset="0"/>
                  <a:cs typeface="Calibri" panose="020F0502020204030204" pitchFamily="34" charset="0"/>
                </a:rPr>
                <a:t>      </a:t>
              </a:r>
              <a:r>
                <a:rPr lang="en-US" altLang="zh-TW" sz="1400" dirty="0" err="1" smtClean="0">
                  <a:latin typeface="Calibri" panose="020F0502020204030204" pitchFamily="34" charset="0"/>
                  <a:cs typeface="Calibri" panose="020F0502020204030204" pitchFamily="34" charset="0"/>
                </a:rPr>
                <a:t>t.setMachine</a:t>
              </a:r>
              <a:r>
                <a:rPr lang="en-US" altLang="zh-TW" sz="1400" dirty="0" smtClean="0">
                  <a:latin typeface="Calibri" panose="020F0502020204030204" pitchFamily="34" charset="0"/>
                  <a:cs typeface="Calibri" panose="020F0502020204030204" pitchFamily="34" charset="0"/>
                </a:rPr>
                <a:t>(new </a:t>
              </a:r>
              <a:r>
                <a:rPr lang="en-US" altLang="zh-TW" sz="1400" dirty="0" smtClean="0">
                  <a:solidFill>
                    <a:srgbClr val="FF0000"/>
                  </a:solidFill>
                  <a:latin typeface="Calibri" panose="020F0502020204030204" pitchFamily="34" charset="0"/>
                  <a:cs typeface="Calibri" panose="020F0502020204030204" pitchFamily="34" charset="0"/>
                </a:rPr>
                <a:t>2DPlayer</a:t>
              </a:r>
              <a:r>
                <a:rPr lang="en-US" altLang="zh-TW" sz="1400" dirty="0" smtClean="0">
                  <a:latin typeface="Calibri" panose="020F0502020204030204" pitchFamily="34" charset="0"/>
                  <a:cs typeface="Calibri" panose="020F0502020204030204" pitchFamily="34" charset="0"/>
                </a:rPr>
                <a:t>);</a:t>
              </a:r>
            </a:p>
            <a:p>
              <a:pPr>
                <a:lnSpc>
                  <a:spcPct val="150000"/>
                </a:lnSpc>
              </a:pPr>
              <a:r>
                <a:rPr lang="en-US" altLang="zh-TW" sz="1400" dirty="0">
                  <a:latin typeface="Calibri" panose="020F0502020204030204" pitchFamily="34" charset="0"/>
                  <a:cs typeface="Calibri" panose="020F0502020204030204" pitchFamily="34" charset="0"/>
                </a:rPr>
                <a:t> </a:t>
              </a:r>
              <a:r>
                <a:rPr lang="en-US" altLang="zh-TW" sz="1400" dirty="0" smtClean="0">
                  <a:latin typeface="Calibri" panose="020F0502020204030204" pitchFamily="34" charset="0"/>
                  <a:cs typeface="Calibri" panose="020F0502020204030204" pitchFamily="34" charset="0"/>
                </a:rPr>
                <a:t>      </a:t>
              </a:r>
              <a:r>
                <a:rPr lang="en-US" altLang="zh-TW" sz="1400" dirty="0" err="1" smtClean="0">
                  <a:latin typeface="Calibri" panose="020F0502020204030204" pitchFamily="34" charset="0"/>
                  <a:cs typeface="Calibri" panose="020F0502020204030204" pitchFamily="34" charset="0"/>
                </a:rPr>
                <a:t>t.play</a:t>
              </a:r>
              <a:r>
                <a:rPr lang="en-US" altLang="zh-TW" sz="1400" dirty="0">
                  <a:latin typeface="Calibri" panose="020F0502020204030204" pitchFamily="34" charset="0"/>
                  <a:cs typeface="Calibri" panose="020F0502020204030204" pitchFamily="34" charset="0"/>
                </a:rPr>
                <a:t>(new Movie(“Inception</a:t>
              </a:r>
              <a:r>
                <a:rPr lang="en-US" altLang="zh-TW" sz="1400" dirty="0" smtClean="0">
                  <a:latin typeface="Calibri" panose="020F0502020204030204" pitchFamily="34" charset="0"/>
                  <a:cs typeface="Calibri" panose="020F0502020204030204" pitchFamily="34" charset="0"/>
                </a:rPr>
                <a:t>”));</a:t>
              </a:r>
              <a:endParaRPr lang="en-US" altLang="zh-TW" sz="1400" dirty="0">
                <a:latin typeface="Calibri" panose="020F0502020204030204" pitchFamily="34" charset="0"/>
                <a:cs typeface="Calibri" panose="020F0502020204030204" pitchFamily="34" charset="0"/>
              </a:endParaRPr>
            </a:p>
            <a:p>
              <a:pPr>
                <a:lnSpc>
                  <a:spcPct val="150000"/>
                </a:lnSpc>
              </a:pPr>
              <a:r>
                <a:rPr lang="en-US" altLang="zh-TW" sz="1400" dirty="0" smtClean="0">
                  <a:latin typeface="Calibri" panose="020F0502020204030204" pitchFamily="34" charset="0"/>
                  <a:cs typeface="Calibri" panose="020F0502020204030204" pitchFamily="34" charset="0"/>
                </a:rPr>
                <a:t>}</a:t>
              </a:r>
              <a:endParaRPr lang="zh-TW" altLang="en-US" sz="1400" dirty="0">
                <a:latin typeface="Calibri" panose="020F0502020204030204" pitchFamily="34" charset="0"/>
                <a:cs typeface="Calibri" panose="020F0502020204030204" pitchFamily="34" charset="0"/>
              </a:endParaRPr>
            </a:p>
          </p:txBody>
        </p:sp>
        <p:sp>
          <p:nvSpPr>
            <p:cNvPr id="25" name="文字方塊 24"/>
            <p:cNvSpPr txBox="1"/>
            <p:nvPr/>
          </p:nvSpPr>
          <p:spPr>
            <a:xfrm>
              <a:off x="6826858" y="2913555"/>
              <a:ext cx="457200" cy="338554"/>
            </a:xfrm>
            <a:prstGeom prst="rect">
              <a:avLst/>
            </a:prstGeom>
            <a:noFill/>
          </p:spPr>
          <p:txBody>
            <a:bodyPr wrap="square" rtlCol="0">
              <a:spAutoFit/>
            </a:bodyPr>
            <a:lstStyle/>
            <a:p>
              <a:r>
                <a:rPr lang="en-US" altLang="zh-TW" sz="1600" dirty="0" smtClean="0">
                  <a:solidFill>
                    <a:srgbClr val="00B050"/>
                  </a:solidFill>
                </a:rPr>
                <a:t>A</a:t>
              </a:r>
              <a:endParaRPr lang="zh-TW" altLang="en-US" sz="1600" dirty="0">
                <a:solidFill>
                  <a:srgbClr val="00B050"/>
                </a:solidFill>
              </a:endParaRPr>
            </a:p>
          </p:txBody>
        </p:sp>
        <p:sp>
          <p:nvSpPr>
            <p:cNvPr id="37" name="矩形 36"/>
            <p:cNvSpPr/>
            <p:nvPr/>
          </p:nvSpPr>
          <p:spPr bwMode="auto">
            <a:xfrm>
              <a:off x="4241502" y="4766731"/>
              <a:ext cx="1630441" cy="111103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38" name="文字方塊 37"/>
            <p:cNvSpPr txBox="1"/>
            <p:nvPr/>
          </p:nvSpPr>
          <p:spPr>
            <a:xfrm>
              <a:off x="4395863" y="4898279"/>
              <a:ext cx="1362680" cy="400110"/>
            </a:xfrm>
            <a:prstGeom prst="rect">
              <a:avLst/>
            </a:prstGeom>
            <a:noFill/>
          </p:spPr>
          <p:txBody>
            <a:bodyPr wrap="square" rtlCol="0">
              <a:spAutoFit/>
            </a:bodyPr>
            <a:lstStyle/>
            <a:p>
              <a:r>
                <a:rPr lang="en-US" altLang="zh-TW" sz="2000" dirty="0" smtClean="0">
                  <a:latin typeface="Calibri" panose="020F0502020204030204" pitchFamily="34" charset="0"/>
                  <a:cs typeface="Calibri" panose="020F0502020204030204" pitchFamily="34" charset="0"/>
                </a:rPr>
                <a:t>2DPlayer</a:t>
              </a:r>
              <a:endParaRPr lang="zh-TW" altLang="en-US" sz="2000" dirty="0">
                <a:latin typeface="Calibri" panose="020F0502020204030204" pitchFamily="34" charset="0"/>
                <a:cs typeface="Calibri" panose="020F0502020204030204" pitchFamily="34" charset="0"/>
              </a:endParaRPr>
            </a:p>
          </p:txBody>
        </p:sp>
        <p:cxnSp>
          <p:nvCxnSpPr>
            <p:cNvPr id="39" name="直線接點 38"/>
            <p:cNvCxnSpPr>
              <a:stCxn id="37" idx="1"/>
              <a:endCxn id="37" idx="3"/>
            </p:cNvCxnSpPr>
            <p:nvPr/>
          </p:nvCxnSpPr>
          <p:spPr bwMode="auto">
            <a:xfrm>
              <a:off x="4241502" y="5322246"/>
              <a:ext cx="1630441"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0" name="文字方塊 39"/>
            <p:cNvSpPr txBox="1"/>
            <p:nvPr/>
          </p:nvSpPr>
          <p:spPr>
            <a:xfrm>
              <a:off x="4215802" y="5463623"/>
              <a:ext cx="1542742" cy="338554"/>
            </a:xfrm>
            <a:prstGeom prst="rect">
              <a:avLst/>
            </a:prstGeom>
            <a:noFill/>
          </p:spPr>
          <p:txBody>
            <a:bodyPr wrap="square" rtlCol="0">
              <a:spAutoFit/>
            </a:bodyPr>
            <a:lstStyle/>
            <a:p>
              <a:r>
                <a:rPr lang="en-US" altLang="zh-TW" sz="1600" dirty="0" smtClean="0">
                  <a:latin typeface="Calibri" panose="020F0502020204030204" pitchFamily="34" charset="0"/>
                  <a:cs typeface="Calibri" panose="020F0502020204030204" pitchFamily="34" charset="0"/>
                </a:rPr>
                <a:t> play()</a:t>
              </a:r>
              <a:endParaRPr lang="zh-TW" altLang="en-US" sz="1600" dirty="0">
                <a:latin typeface="Calibri" panose="020F0502020204030204" pitchFamily="34" charset="0"/>
                <a:cs typeface="Calibri" panose="020F0502020204030204" pitchFamily="34" charset="0"/>
              </a:endParaRPr>
            </a:p>
          </p:txBody>
        </p:sp>
        <p:sp>
          <p:nvSpPr>
            <p:cNvPr id="41" name="文字方塊 40"/>
            <p:cNvSpPr txBox="1"/>
            <p:nvPr/>
          </p:nvSpPr>
          <p:spPr>
            <a:xfrm>
              <a:off x="5407783" y="4764683"/>
              <a:ext cx="457200" cy="338554"/>
            </a:xfrm>
            <a:prstGeom prst="rect">
              <a:avLst/>
            </a:prstGeom>
            <a:noFill/>
          </p:spPr>
          <p:txBody>
            <a:bodyPr wrap="square" rtlCol="0">
              <a:spAutoFit/>
            </a:bodyPr>
            <a:lstStyle/>
            <a:p>
              <a:r>
                <a:rPr lang="en-US" altLang="zh-TW" sz="1600" dirty="0">
                  <a:solidFill>
                    <a:srgbClr val="00B050"/>
                  </a:solidFill>
                </a:rPr>
                <a:t>C</a:t>
              </a:r>
              <a:endParaRPr lang="zh-TW" altLang="en-US" sz="1600" dirty="0">
                <a:solidFill>
                  <a:srgbClr val="00B050"/>
                </a:solidFill>
              </a:endParaRPr>
            </a:p>
          </p:txBody>
        </p:sp>
        <p:sp>
          <p:nvSpPr>
            <p:cNvPr id="52" name="矩形 51"/>
            <p:cNvSpPr/>
            <p:nvPr/>
          </p:nvSpPr>
          <p:spPr bwMode="auto">
            <a:xfrm>
              <a:off x="5999460" y="4766731"/>
              <a:ext cx="1630441" cy="111103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53" name="文字方塊 52"/>
            <p:cNvSpPr txBox="1"/>
            <p:nvPr/>
          </p:nvSpPr>
          <p:spPr>
            <a:xfrm>
              <a:off x="6153821" y="4898279"/>
              <a:ext cx="1362680" cy="400110"/>
            </a:xfrm>
            <a:prstGeom prst="rect">
              <a:avLst/>
            </a:prstGeom>
            <a:noFill/>
          </p:spPr>
          <p:txBody>
            <a:bodyPr wrap="square" rtlCol="0">
              <a:spAutoFit/>
            </a:bodyPr>
            <a:lstStyle/>
            <a:p>
              <a:r>
                <a:rPr lang="en-US" altLang="zh-TW" sz="2000" dirty="0">
                  <a:latin typeface="Calibri" panose="020F0502020204030204" pitchFamily="34" charset="0"/>
                  <a:cs typeface="Calibri" panose="020F0502020204030204" pitchFamily="34" charset="0"/>
                </a:rPr>
                <a:t>3</a:t>
              </a:r>
              <a:r>
                <a:rPr lang="en-US" altLang="zh-TW" sz="2000" dirty="0" smtClean="0">
                  <a:latin typeface="Calibri" panose="020F0502020204030204" pitchFamily="34" charset="0"/>
                  <a:cs typeface="Calibri" panose="020F0502020204030204" pitchFamily="34" charset="0"/>
                </a:rPr>
                <a:t>DPlayer</a:t>
              </a:r>
              <a:endParaRPr lang="zh-TW" altLang="en-US" sz="2000" dirty="0">
                <a:latin typeface="Calibri" panose="020F0502020204030204" pitchFamily="34" charset="0"/>
                <a:cs typeface="Calibri" panose="020F0502020204030204" pitchFamily="34" charset="0"/>
              </a:endParaRPr>
            </a:p>
          </p:txBody>
        </p:sp>
        <p:cxnSp>
          <p:nvCxnSpPr>
            <p:cNvPr id="54" name="直線接點 53"/>
            <p:cNvCxnSpPr>
              <a:stCxn id="52" idx="1"/>
              <a:endCxn id="52" idx="3"/>
            </p:cNvCxnSpPr>
            <p:nvPr/>
          </p:nvCxnSpPr>
          <p:spPr bwMode="auto">
            <a:xfrm>
              <a:off x="5999460" y="5322246"/>
              <a:ext cx="1630441"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55" name="文字方塊 54"/>
            <p:cNvSpPr txBox="1"/>
            <p:nvPr/>
          </p:nvSpPr>
          <p:spPr>
            <a:xfrm>
              <a:off x="5973760" y="5463623"/>
              <a:ext cx="1542742" cy="338554"/>
            </a:xfrm>
            <a:prstGeom prst="rect">
              <a:avLst/>
            </a:prstGeom>
            <a:noFill/>
          </p:spPr>
          <p:txBody>
            <a:bodyPr wrap="square" rtlCol="0">
              <a:spAutoFit/>
            </a:bodyPr>
            <a:lstStyle/>
            <a:p>
              <a:r>
                <a:rPr lang="en-US" altLang="zh-TW" sz="1600" dirty="0">
                  <a:latin typeface="Calibri" panose="020F0502020204030204" pitchFamily="34" charset="0"/>
                  <a:cs typeface="Calibri" panose="020F0502020204030204" pitchFamily="34" charset="0"/>
                </a:rPr>
                <a:t> </a:t>
              </a:r>
              <a:r>
                <a:rPr lang="en-US" altLang="zh-TW" sz="1600" dirty="0" smtClean="0">
                  <a:latin typeface="Calibri" panose="020F0502020204030204" pitchFamily="34" charset="0"/>
                  <a:cs typeface="Calibri" panose="020F0502020204030204" pitchFamily="34" charset="0"/>
                </a:rPr>
                <a:t>play()</a:t>
              </a:r>
              <a:endParaRPr lang="zh-TW" altLang="en-US" sz="1600" dirty="0">
                <a:latin typeface="Calibri" panose="020F0502020204030204" pitchFamily="34" charset="0"/>
                <a:cs typeface="Calibri" panose="020F0502020204030204" pitchFamily="34" charset="0"/>
              </a:endParaRPr>
            </a:p>
          </p:txBody>
        </p:sp>
        <p:sp>
          <p:nvSpPr>
            <p:cNvPr id="56" name="文字方塊 55"/>
            <p:cNvSpPr txBox="1"/>
            <p:nvPr/>
          </p:nvSpPr>
          <p:spPr>
            <a:xfrm>
              <a:off x="7165741" y="4764683"/>
              <a:ext cx="457200" cy="338554"/>
            </a:xfrm>
            <a:prstGeom prst="rect">
              <a:avLst/>
            </a:prstGeom>
            <a:noFill/>
          </p:spPr>
          <p:txBody>
            <a:bodyPr wrap="square" rtlCol="0">
              <a:spAutoFit/>
            </a:bodyPr>
            <a:lstStyle/>
            <a:p>
              <a:r>
                <a:rPr lang="en-US" altLang="zh-TW" sz="1600" dirty="0">
                  <a:solidFill>
                    <a:srgbClr val="00B050"/>
                  </a:solidFill>
                </a:rPr>
                <a:t>C</a:t>
              </a:r>
              <a:endParaRPr lang="zh-TW" altLang="en-US" sz="1600" dirty="0">
                <a:solidFill>
                  <a:srgbClr val="00B050"/>
                </a:solidFill>
              </a:endParaRPr>
            </a:p>
          </p:txBody>
        </p:sp>
        <p:sp>
          <p:nvSpPr>
            <p:cNvPr id="62" name="矩形 61"/>
            <p:cNvSpPr/>
            <p:nvPr/>
          </p:nvSpPr>
          <p:spPr bwMode="auto">
            <a:xfrm>
              <a:off x="7764378" y="4768871"/>
              <a:ext cx="1630441" cy="111103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63" name="文字方塊 62"/>
            <p:cNvSpPr txBox="1"/>
            <p:nvPr/>
          </p:nvSpPr>
          <p:spPr>
            <a:xfrm>
              <a:off x="7918739" y="4900419"/>
              <a:ext cx="1362680" cy="400110"/>
            </a:xfrm>
            <a:prstGeom prst="rect">
              <a:avLst/>
            </a:prstGeom>
            <a:noFill/>
          </p:spPr>
          <p:txBody>
            <a:bodyPr wrap="square" rtlCol="0">
              <a:spAutoFit/>
            </a:bodyPr>
            <a:lstStyle/>
            <a:p>
              <a:r>
                <a:rPr lang="en-US" altLang="zh-TW" sz="2000" dirty="0" err="1" smtClean="0">
                  <a:latin typeface="Calibri" panose="020F0502020204030204" pitchFamily="34" charset="0"/>
                  <a:cs typeface="Calibri" panose="020F0502020204030204" pitchFamily="34" charset="0"/>
                </a:rPr>
                <a:t>IMaxPlayer</a:t>
              </a:r>
              <a:endParaRPr lang="zh-TW" altLang="en-US" sz="2000" dirty="0">
                <a:latin typeface="Calibri" panose="020F0502020204030204" pitchFamily="34" charset="0"/>
                <a:cs typeface="Calibri" panose="020F0502020204030204" pitchFamily="34" charset="0"/>
              </a:endParaRPr>
            </a:p>
          </p:txBody>
        </p:sp>
        <p:cxnSp>
          <p:nvCxnSpPr>
            <p:cNvPr id="64" name="直線接點 63"/>
            <p:cNvCxnSpPr>
              <a:stCxn id="62" idx="1"/>
              <a:endCxn id="62" idx="3"/>
            </p:cNvCxnSpPr>
            <p:nvPr/>
          </p:nvCxnSpPr>
          <p:spPr bwMode="auto">
            <a:xfrm>
              <a:off x="7764378" y="5324386"/>
              <a:ext cx="1630441"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65" name="文字方塊 64"/>
            <p:cNvSpPr txBox="1"/>
            <p:nvPr/>
          </p:nvSpPr>
          <p:spPr>
            <a:xfrm>
              <a:off x="7738678" y="5465763"/>
              <a:ext cx="1542742" cy="338554"/>
            </a:xfrm>
            <a:prstGeom prst="rect">
              <a:avLst/>
            </a:prstGeom>
            <a:noFill/>
          </p:spPr>
          <p:txBody>
            <a:bodyPr wrap="square" rtlCol="0">
              <a:spAutoFit/>
            </a:bodyPr>
            <a:lstStyle/>
            <a:p>
              <a:r>
                <a:rPr lang="en-US" altLang="zh-TW" sz="1600" dirty="0">
                  <a:latin typeface="Calibri" panose="020F0502020204030204" pitchFamily="34" charset="0"/>
                  <a:cs typeface="Calibri" panose="020F0502020204030204" pitchFamily="34" charset="0"/>
                </a:rPr>
                <a:t> </a:t>
              </a:r>
              <a:r>
                <a:rPr lang="en-US" altLang="zh-TW" sz="1600" dirty="0" smtClean="0">
                  <a:latin typeface="Calibri" panose="020F0502020204030204" pitchFamily="34" charset="0"/>
                  <a:cs typeface="Calibri" panose="020F0502020204030204" pitchFamily="34" charset="0"/>
                </a:rPr>
                <a:t>play()</a:t>
              </a:r>
              <a:endParaRPr lang="zh-TW" altLang="en-US" sz="1600" dirty="0">
                <a:latin typeface="Calibri" panose="020F0502020204030204" pitchFamily="34" charset="0"/>
                <a:cs typeface="Calibri" panose="020F0502020204030204" pitchFamily="34" charset="0"/>
              </a:endParaRPr>
            </a:p>
          </p:txBody>
        </p:sp>
        <p:sp>
          <p:nvSpPr>
            <p:cNvPr id="66" name="文字方塊 65"/>
            <p:cNvSpPr txBox="1"/>
            <p:nvPr/>
          </p:nvSpPr>
          <p:spPr>
            <a:xfrm>
              <a:off x="8930659" y="4766823"/>
              <a:ext cx="457200" cy="338554"/>
            </a:xfrm>
            <a:prstGeom prst="rect">
              <a:avLst/>
            </a:prstGeom>
            <a:noFill/>
          </p:spPr>
          <p:txBody>
            <a:bodyPr wrap="square" rtlCol="0">
              <a:spAutoFit/>
            </a:bodyPr>
            <a:lstStyle/>
            <a:p>
              <a:r>
                <a:rPr lang="en-US" altLang="zh-TW" sz="1600" dirty="0">
                  <a:solidFill>
                    <a:srgbClr val="00B050"/>
                  </a:solidFill>
                </a:rPr>
                <a:t>C</a:t>
              </a:r>
              <a:endParaRPr lang="zh-TW" altLang="en-US" sz="1600" dirty="0">
                <a:solidFill>
                  <a:srgbClr val="00B050"/>
                </a:solidFill>
              </a:endParaRPr>
            </a:p>
          </p:txBody>
        </p:sp>
        <p:cxnSp>
          <p:nvCxnSpPr>
            <p:cNvPr id="68" name="直線單箭頭接點 67"/>
            <p:cNvCxnSpPr>
              <a:stCxn id="52" idx="0"/>
              <a:endCxn id="14" idx="2"/>
            </p:cNvCxnSpPr>
            <p:nvPr/>
          </p:nvCxnSpPr>
          <p:spPr bwMode="auto">
            <a:xfrm flipV="1">
              <a:off x="6814681" y="4080091"/>
              <a:ext cx="12180" cy="68664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2" name="直線接點 71"/>
            <p:cNvCxnSpPr/>
            <p:nvPr/>
          </p:nvCxnSpPr>
          <p:spPr bwMode="auto">
            <a:xfrm>
              <a:off x="5061858" y="4386943"/>
              <a:ext cx="3516085" cy="2194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4" name="直線接點 73"/>
            <p:cNvCxnSpPr>
              <a:endCxn id="37" idx="0"/>
            </p:cNvCxnSpPr>
            <p:nvPr/>
          </p:nvCxnSpPr>
          <p:spPr bwMode="auto">
            <a:xfrm flipH="1">
              <a:off x="5056723" y="4386943"/>
              <a:ext cx="5220" cy="3797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8" name="直線接點 77"/>
            <p:cNvCxnSpPr>
              <a:stCxn id="62" idx="0"/>
            </p:cNvCxnSpPr>
            <p:nvPr/>
          </p:nvCxnSpPr>
          <p:spPr bwMode="auto">
            <a:xfrm flipH="1" flipV="1">
              <a:off x="8577943" y="4401639"/>
              <a:ext cx="1656" cy="367232"/>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36" name="文字方塊 35"/>
          <p:cNvSpPr txBox="1"/>
          <p:nvPr/>
        </p:nvSpPr>
        <p:spPr>
          <a:xfrm>
            <a:off x="865778" y="6070854"/>
            <a:ext cx="8750662" cy="461665"/>
          </a:xfrm>
          <a:prstGeom prst="rect">
            <a:avLst/>
          </a:prstGeom>
          <a:noFill/>
        </p:spPr>
        <p:txBody>
          <a:bodyPr wrap="square" rtlCol="0">
            <a:spAutoFit/>
          </a:bodyPr>
          <a:lstStyle/>
          <a:p>
            <a:r>
              <a:rPr lang="zh-TW" altLang="en-US" sz="1200" dirty="0" smtClean="0">
                <a:solidFill>
                  <a:srgbClr val="3F7F5F"/>
                </a:solidFill>
                <a:latin typeface="Courier New" panose="02070309020205020404" pitchFamily="49" charset="0"/>
              </a:rPr>
              <a:t>戲院</a:t>
            </a:r>
            <a:r>
              <a:rPr lang="en-US" altLang="zh-TW" sz="1200" dirty="0" smtClean="0">
                <a:solidFill>
                  <a:srgbClr val="3F7F5F"/>
                </a:solidFill>
                <a:latin typeface="Courier New" panose="02070309020205020404" pitchFamily="49" charset="0"/>
              </a:rPr>
              <a:t>(Theater)</a:t>
            </a:r>
            <a:r>
              <a:rPr lang="zh-TW" altLang="en-US" sz="1200" dirty="0" smtClean="0">
                <a:solidFill>
                  <a:srgbClr val="3F7F5F"/>
                </a:solidFill>
                <a:latin typeface="Courier New" panose="02070309020205020404" pitchFamily="49" charset="0"/>
              </a:rPr>
              <a:t>擁有一台撥放器</a:t>
            </a:r>
            <a:r>
              <a:rPr lang="en-US" altLang="zh-TW" sz="1200" dirty="0" smtClean="0">
                <a:solidFill>
                  <a:srgbClr val="3F7F5F"/>
                </a:solidFill>
                <a:latin typeface="Courier New" panose="02070309020205020404" pitchFamily="49" charset="0"/>
              </a:rPr>
              <a:t>(</a:t>
            </a:r>
            <a:r>
              <a:rPr lang="en-US" altLang="zh-TW" sz="1200" dirty="0" err="1" smtClean="0">
                <a:solidFill>
                  <a:srgbClr val="3F7F5F"/>
                </a:solidFill>
                <a:latin typeface="Courier New" panose="02070309020205020404" pitchFamily="49" charset="0"/>
              </a:rPr>
              <a:t>PlayMachine</a:t>
            </a:r>
            <a:r>
              <a:rPr lang="en-US" altLang="zh-TW" sz="1200" dirty="0" smtClean="0">
                <a:solidFill>
                  <a:srgbClr val="3F7F5F"/>
                </a:solidFill>
                <a:latin typeface="Courier New" panose="02070309020205020404" pitchFamily="49" charset="0"/>
              </a:rPr>
              <a:t>), </a:t>
            </a:r>
            <a:r>
              <a:rPr lang="zh-TW" altLang="en-US" sz="1200" dirty="0" smtClean="0">
                <a:solidFill>
                  <a:srgbClr val="3F7F5F"/>
                </a:solidFill>
                <a:latin typeface="Courier New" panose="02070309020205020404" pitchFamily="49" charset="0"/>
              </a:rPr>
              <a:t>透過方法設定不同的類型的撥放器</a:t>
            </a:r>
            <a:r>
              <a:rPr lang="en-US" altLang="zh-TW" sz="1200" dirty="0" smtClean="0">
                <a:solidFill>
                  <a:srgbClr val="3F7F5F"/>
                </a:solidFill>
                <a:latin typeface="Courier New" panose="02070309020205020404" pitchFamily="49" charset="0"/>
              </a:rPr>
              <a:t>, </a:t>
            </a:r>
            <a:r>
              <a:rPr lang="zh-TW" altLang="en-US" sz="1200" dirty="0" smtClean="0">
                <a:solidFill>
                  <a:srgbClr val="3F7F5F"/>
                </a:solidFill>
                <a:latin typeface="Courier New" panose="02070309020205020404" pitchFamily="49" charset="0"/>
              </a:rPr>
              <a:t>可以變換不同撥放的形式</a:t>
            </a:r>
            <a:endParaRPr lang="en-US" altLang="zh-TW" sz="1200" dirty="0" smtClean="0">
              <a:solidFill>
                <a:srgbClr val="3F7F5F"/>
              </a:solidFill>
              <a:latin typeface="Courier New" panose="02070309020205020404" pitchFamily="49" charset="0"/>
            </a:endParaRPr>
          </a:p>
          <a:p>
            <a:r>
              <a:rPr lang="zh-TW" altLang="en-US" sz="1200" dirty="0" smtClean="0">
                <a:solidFill>
                  <a:srgbClr val="3F7F5F"/>
                </a:solidFill>
                <a:latin typeface="Courier New" panose="02070309020205020404" pitchFamily="49" charset="0"/>
              </a:rPr>
              <a:t>* </a:t>
            </a:r>
            <a:r>
              <a:rPr lang="en-US" altLang="zh-TW" sz="1200" dirty="0" smtClean="0">
                <a:solidFill>
                  <a:srgbClr val="3F7F5F"/>
                </a:solidFill>
                <a:latin typeface="Courier New" panose="02070309020205020404" pitchFamily="49" charset="0"/>
              </a:rPr>
              <a:t>Java class</a:t>
            </a:r>
            <a:r>
              <a:rPr lang="zh-TW" altLang="en-US" sz="1200" dirty="0" smtClean="0">
                <a:solidFill>
                  <a:srgbClr val="3F7F5F"/>
                </a:solidFill>
                <a:latin typeface="Courier New" panose="02070309020205020404" pitchFamily="49" charset="0"/>
              </a:rPr>
              <a:t>命名無法使用數字打頭</a:t>
            </a:r>
            <a:r>
              <a:rPr lang="en-US" altLang="zh-TW" sz="1200" dirty="0" smtClean="0">
                <a:solidFill>
                  <a:srgbClr val="3F7F5F"/>
                </a:solidFill>
                <a:latin typeface="Courier New" panose="02070309020205020404" pitchFamily="49" charset="0"/>
              </a:rPr>
              <a:t>, </a:t>
            </a:r>
            <a:r>
              <a:rPr lang="zh-TW" altLang="en-US" sz="1200" dirty="0" smtClean="0">
                <a:solidFill>
                  <a:srgbClr val="3F7F5F"/>
                </a:solidFill>
                <a:latin typeface="Courier New" panose="02070309020205020404" pitchFamily="49" charset="0"/>
              </a:rPr>
              <a:t>這裡只是方便舉例</a:t>
            </a:r>
            <a:endParaRPr lang="zh-TW" altLang="en-US" sz="1200" dirty="0">
              <a:solidFill>
                <a:srgbClr val="3F7F5F"/>
              </a:solidFill>
              <a:latin typeface="Courier New" panose="02070309020205020404" pitchFamily="49" charset="0"/>
            </a:endParaRPr>
          </a:p>
        </p:txBody>
      </p:sp>
      <p:sp>
        <p:nvSpPr>
          <p:cNvPr id="42" name="文字方塊 41"/>
          <p:cNvSpPr txBox="1"/>
          <p:nvPr/>
        </p:nvSpPr>
        <p:spPr>
          <a:xfrm>
            <a:off x="5436198" y="4598220"/>
            <a:ext cx="332992" cy="307777"/>
          </a:xfrm>
          <a:prstGeom prst="rect">
            <a:avLst/>
          </a:prstGeom>
          <a:noFill/>
        </p:spPr>
        <p:txBody>
          <a:bodyPr wrap="square" rtlCol="0">
            <a:spAutoFit/>
          </a:bodyPr>
          <a:lstStyle/>
          <a:p>
            <a:r>
              <a:rPr lang="zh-TW" altLang="en-US" sz="1400" b="1" dirty="0" smtClean="0">
                <a:solidFill>
                  <a:srgbClr val="3F7F5F"/>
                </a:solidFill>
                <a:latin typeface="Courier New" panose="02070309020205020404" pitchFamily="49" charset="0"/>
              </a:rPr>
              <a:t>*</a:t>
            </a:r>
            <a:endParaRPr lang="zh-TW" altLang="en-US" sz="1400" b="1" dirty="0">
              <a:solidFill>
                <a:srgbClr val="3F7F5F"/>
              </a:solidFill>
              <a:latin typeface="Courier New" panose="02070309020205020404" pitchFamily="49" charset="0"/>
            </a:endParaRPr>
          </a:p>
        </p:txBody>
      </p:sp>
      <p:sp>
        <p:nvSpPr>
          <p:cNvPr id="43" name="文字方塊 42"/>
          <p:cNvSpPr txBox="1"/>
          <p:nvPr/>
        </p:nvSpPr>
        <p:spPr>
          <a:xfrm>
            <a:off x="7201116" y="4577111"/>
            <a:ext cx="332992" cy="307777"/>
          </a:xfrm>
          <a:prstGeom prst="rect">
            <a:avLst/>
          </a:prstGeom>
          <a:noFill/>
        </p:spPr>
        <p:txBody>
          <a:bodyPr wrap="square" rtlCol="0">
            <a:spAutoFit/>
          </a:bodyPr>
          <a:lstStyle/>
          <a:p>
            <a:r>
              <a:rPr lang="zh-TW" altLang="en-US" sz="1400" b="1" dirty="0" smtClean="0">
                <a:solidFill>
                  <a:srgbClr val="3F7F5F"/>
                </a:solidFill>
                <a:latin typeface="Courier New" panose="02070309020205020404" pitchFamily="49" charset="0"/>
              </a:rPr>
              <a:t>*</a:t>
            </a:r>
            <a:endParaRPr lang="zh-TW" altLang="en-US" sz="1400" b="1" dirty="0">
              <a:solidFill>
                <a:srgbClr val="3F7F5F"/>
              </a:solidFill>
              <a:latin typeface="Courier New" panose="02070309020205020404" pitchFamily="49" charset="0"/>
            </a:endParaRPr>
          </a:p>
        </p:txBody>
      </p:sp>
    </p:spTree>
    <p:extLst>
      <p:ext uri="{BB962C8B-B14F-4D97-AF65-F5344CB8AC3E}">
        <p14:creationId xmlns:p14="http://schemas.microsoft.com/office/powerpoint/2010/main" val="1466255306"/>
      </p:ext>
    </p:extLst>
  </p:cSld>
  <p:clrMapOvr>
    <a:masterClrMapping/>
  </p:clrMapOvr>
  <p:transition spd="med">
    <p:zoom dir="in"/>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823388" y="241543"/>
            <a:ext cx="8168212" cy="646331"/>
          </a:xfrm>
          <a:prstGeom prst="rect">
            <a:avLst/>
          </a:prstGeom>
          <a:noFill/>
        </p:spPr>
        <p:txBody>
          <a:bodyPr wrap="square" rtlCol="0">
            <a:spAutoFit/>
          </a:bodyPr>
          <a:lstStyle/>
          <a:p>
            <a:r>
              <a:rPr lang="en-US" altLang="zh-TW" sz="3600" dirty="0" smtClean="0">
                <a:latin typeface="Calibri" panose="020F0502020204030204" pitchFamily="34" charset="0"/>
                <a:cs typeface="Calibri" panose="020F0502020204030204" pitchFamily="34" charset="0"/>
              </a:rPr>
              <a:t>Polymorphism - 2</a:t>
            </a:r>
            <a:endParaRPr lang="zh-TW" altLang="en-US" sz="3600" dirty="0">
              <a:latin typeface="Calibri" panose="020F0502020204030204" pitchFamily="34" charset="0"/>
              <a:cs typeface="Calibri" panose="020F0502020204030204" pitchFamily="34" charset="0"/>
            </a:endParaRPr>
          </a:p>
        </p:txBody>
      </p:sp>
      <p:sp>
        <p:nvSpPr>
          <p:cNvPr id="37" name="矩形 36"/>
          <p:cNvSpPr/>
          <p:nvPr/>
        </p:nvSpPr>
        <p:spPr>
          <a:xfrm>
            <a:off x="823387" y="1260068"/>
            <a:ext cx="8793053"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TW" dirty="0" smtClean="0">
                <a:solidFill>
                  <a:srgbClr val="000000"/>
                </a:solidFill>
                <a:latin typeface="Calibri" panose="020F0502020204030204" pitchFamily="34" charset="0"/>
                <a:cs typeface="Calibri" panose="020F0502020204030204" pitchFamily="34" charset="0"/>
              </a:rPr>
              <a:t>Use the power of interface, we can use classes from different base classes.</a:t>
            </a:r>
            <a:endParaRPr lang="en-US" altLang="zh-TW" dirty="0">
              <a:solidFill>
                <a:srgbClr val="000000"/>
              </a:solidFill>
              <a:latin typeface="Calibri" panose="020F0502020204030204" pitchFamily="34" charset="0"/>
              <a:cs typeface="Calibri" panose="020F0502020204030204" pitchFamily="34" charset="0"/>
            </a:endParaRPr>
          </a:p>
        </p:txBody>
      </p:sp>
      <p:grpSp>
        <p:nvGrpSpPr>
          <p:cNvPr id="23" name="群組 22"/>
          <p:cNvGrpSpPr/>
          <p:nvPr/>
        </p:nvGrpSpPr>
        <p:grpSpPr>
          <a:xfrm>
            <a:off x="1111474" y="2594690"/>
            <a:ext cx="8216878" cy="3245811"/>
            <a:chOff x="1172298" y="3240105"/>
            <a:chExt cx="8216878" cy="3245811"/>
          </a:xfrm>
        </p:grpSpPr>
        <p:pic>
          <p:nvPicPr>
            <p:cNvPr id="38" name="圖片 37"/>
            <p:cNvPicPr>
              <a:picLocks noChangeAspect="1"/>
            </p:cNvPicPr>
            <p:nvPr/>
          </p:nvPicPr>
          <p:blipFill>
            <a:blip r:embed="rId2"/>
            <a:stretch>
              <a:fillRect/>
            </a:stretch>
          </p:blipFill>
          <p:spPr>
            <a:xfrm>
              <a:off x="7100455" y="4681462"/>
              <a:ext cx="2288721" cy="1042050"/>
            </a:xfrm>
            <a:prstGeom prst="rect">
              <a:avLst/>
            </a:prstGeom>
          </p:spPr>
        </p:pic>
        <p:pic>
          <p:nvPicPr>
            <p:cNvPr id="39" name="圖片 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8142" y="4486622"/>
              <a:ext cx="2168980" cy="1084490"/>
            </a:xfrm>
            <a:prstGeom prst="rect">
              <a:avLst/>
            </a:prstGeom>
          </p:spPr>
        </p:pic>
        <p:pic>
          <p:nvPicPr>
            <p:cNvPr id="40" name="圖片 3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18707" y="4604580"/>
              <a:ext cx="1075426" cy="1110342"/>
            </a:xfrm>
            <a:prstGeom prst="rect">
              <a:avLst/>
            </a:prstGeom>
          </p:spPr>
        </p:pic>
        <p:pic>
          <p:nvPicPr>
            <p:cNvPr id="41" name="圖片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48123" y="4639022"/>
              <a:ext cx="1436382" cy="1075900"/>
            </a:xfrm>
            <a:prstGeom prst="rect">
              <a:avLst/>
            </a:prstGeom>
          </p:spPr>
        </p:pic>
        <p:sp>
          <p:nvSpPr>
            <p:cNvPr id="3" name="文字方塊 2"/>
            <p:cNvSpPr txBox="1"/>
            <p:nvPr/>
          </p:nvSpPr>
          <p:spPr>
            <a:xfrm>
              <a:off x="1756420" y="3240106"/>
              <a:ext cx="1279541" cy="461665"/>
            </a:xfrm>
            <a:prstGeom prst="rect">
              <a:avLst/>
            </a:prstGeom>
            <a:solidFill>
              <a:srgbClr val="00B050"/>
            </a:solidFill>
            <a:ln w="12700">
              <a:solidFill>
                <a:schemeClr val="tx1"/>
              </a:solidFill>
            </a:ln>
          </p:spPr>
          <p:txBody>
            <a:bodyPr wrap="square" rtlCol="0">
              <a:spAutoFit/>
            </a:bodyPr>
            <a:lstStyle/>
            <a:p>
              <a:r>
                <a:rPr lang="en-US" altLang="zh-TW" dirty="0" smtClean="0">
                  <a:latin typeface="Calibri" panose="020F0502020204030204" pitchFamily="34" charset="0"/>
                  <a:cs typeface="Calibri" panose="020F0502020204030204" pitchFamily="34" charset="0"/>
                </a:rPr>
                <a:t>Animal</a:t>
              </a:r>
              <a:endParaRPr lang="zh-TW" altLang="en-US" dirty="0">
                <a:latin typeface="Calibri" panose="020F0502020204030204" pitchFamily="34" charset="0"/>
                <a:cs typeface="Calibri" panose="020F0502020204030204" pitchFamily="34" charset="0"/>
              </a:endParaRPr>
            </a:p>
          </p:txBody>
        </p:sp>
        <p:sp>
          <p:nvSpPr>
            <p:cNvPr id="9" name="文字方塊 8"/>
            <p:cNvSpPr txBox="1"/>
            <p:nvPr/>
          </p:nvSpPr>
          <p:spPr>
            <a:xfrm>
              <a:off x="5219913" y="3240106"/>
              <a:ext cx="1068675" cy="461665"/>
            </a:xfrm>
            <a:prstGeom prst="rect">
              <a:avLst/>
            </a:prstGeom>
            <a:solidFill>
              <a:srgbClr val="FFFF00"/>
            </a:solidFill>
            <a:ln w="12700">
              <a:solidFill>
                <a:schemeClr val="tx1">
                  <a:lumMod val="95000"/>
                  <a:lumOff val="5000"/>
                </a:schemeClr>
              </a:solidFill>
            </a:ln>
          </p:spPr>
          <p:txBody>
            <a:bodyPr wrap="square" rtlCol="0">
              <a:spAutoFit/>
            </a:bodyPr>
            <a:lstStyle/>
            <a:p>
              <a:r>
                <a:rPr lang="en-US" altLang="zh-TW" dirty="0" smtClean="0">
                  <a:latin typeface="Calibri" panose="020F0502020204030204" pitchFamily="34" charset="0"/>
                  <a:cs typeface="Calibri" panose="020F0502020204030204" pitchFamily="34" charset="0"/>
                </a:rPr>
                <a:t>Car</a:t>
              </a:r>
              <a:endParaRPr lang="zh-TW" altLang="en-US" dirty="0">
                <a:latin typeface="Calibri" panose="020F0502020204030204" pitchFamily="34" charset="0"/>
                <a:cs typeface="Calibri" panose="020F0502020204030204" pitchFamily="34" charset="0"/>
              </a:endParaRPr>
            </a:p>
          </p:txBody>
        </p:sp>
        <p:sp>
          <p:nvSpPr>
            <p:cNvPr id="10" name="文字方塊 9"/>
            <p:cNvSpPr txBox="1"/>
            <p:nvPr/>
          </p:nvSpPr>
          <p:spPr>
            <a:xfrm>
              <a:off x="7558362" y="3240105"/>
              <a:ext cx="1068675" cy="461665"/>
            </a:xfrm>
            <a:prstGeom prst="rect">
              <a:avLst/>
            </a:prstGeom>
            <a:solidFill>
              <a:srgbClr val="FF6600"/>
            </a:solidFill>
            <a:ln w="12700">
              <a:solidFill>
                <a:schemeClr val="tx1">
                  <a:lumMod val="95000"/>
                  <a:lumOff val="5000"/>
                </a:schemeClr>
              </a:solidFill>
            </a:ln>
          </p:spPr>
          <p:txBody>
            <a:bodyPr wrap="square" rtlCol="0">
              <a:spAutoFit/>
            </a:bodyPr>
            <a:lstStyle/>
            <a:p>
              <a:r>
                <a:rPr lang="en-US" altLang="zh-TW" dirty="0" smtClean="0">
                  <a:latin typeface="Calibri" panose="020F0502020204030204" pitchFamily="34" charset="0"/>
                  <a:cs typeface="Calibri" panose="020F0502020204030204" pitchFamily="34" charset="0"/>
                </a:rPr>
                <a:t>Train</a:t>
              </a:r>
              <a:endParaRPr lang="zh-TW" altLang="en-US" dirty="0">
                <a:latin typeface="Calibri" panose="020F0502020204030204" pitchFamily="34" charset="0"/>
                <a:cs typeface="Calibri" panose="020F0502020204030204" pitchFamily="34" charset="0"/>
              </a:endParaRPr>
            </a:p>
          </p:txBody>
        </p:sp>
        <p:cxnSp>
          <p:nvCxnSpPr>
            <p:cNvPr id="5" name="直線單箭頭接點 4"/>
            <p:cNvCxnSpPr>
              <a:endCxn id="3" idx="2"/>
            </p:cNvCxnSpPr>
            <p:nvPr/>
          </p:nvCxnSpPr>
          <p:spPr bwMode="auto">
            <a:xfrm flipV="1">
              <a:off x="2396190" y="3701771"/>
              <a:ext cx="1" cy="55050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5" name="直線單箭頭接點 14"/>
            <p:cNvCxnSpPr/>
            <p:nvPr/>
          </p:nvCxnSpPr>
          <p:spPr bwMode="auto">
            <a:xfrm flipV="1">
              <a:off x="5754250" y="3720432"/>
              <a:ext cx="1" cy="91859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6" name="直線單箭頭接點 15"/>
            <p:cNvCxnSpPr/>
            <p:nvPr/>
          </p:nvCxnSpPr>
          <p:spPr bwMode="auto">
            <a:xfrm flipV="1">
              <a:off x="8092699" y="3701772"/>
              <a:ext cx="5533" cy="82109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1" name="直線接點 10"/>
            <p:cNvCxnSpPr/>
            <p:nvPr/>
          </p:nvCxnSpPr>
          <p:spPr bwMode="auto">
            <a:xfrm>
              <a:off x="1796141" y="4249166"/>
              <a:ext cx="1251857"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7" name="直線接點 16"/>
            <p:cNvCxnSpPr/>
            <p:nvPr/>
          </p:nvCxnSpPr>
          <p:spPr bwMode="auto">
            <a:xfrm flipH="1">
              <a:off x="1796141" y="4249166"/>
              <a:ext cx="1" cy="54739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4" name="直線接點 23"/>
            <p:cNvCxnSpPr/>
            <p:nvPr/>
          </p:nvCxnSpPr>
          <p:spPr bwMode="auto">
            <a:xfrm flipH="1">
              <a:off x="3058013" y="4249166"/>
              <a:ext cx="1" cy="547396"/>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2" name="文字方塊 21"/>
            <p:cNvSpPr txBox="1"/>
            <p:nvPr/>
          </p:nvSpPr>
          <p:spPr>
            <a:xfrm>
              <a:off x="1172298" y="6024251"/>
              <a:ext cx="6024413" cy="461665"/>
            </a:xfrm>
            <a:prstGeom prst="rect">
              <a:avLst/>
            </a:prstGeom>
            <a:noFill/>
          </p:spPr>
          <p:txBody>
            <a:bodyPr wrap="square" rtlCol="0">
              <a:spAutoFit/>
            </a:bodyPr>
            <a:lstStyle/>
            <a:p>
              <a:r>
                <a:rPr lang="en-US" altLang="zh-TW" dirty="0" smtClean="0">
                  <a:solidFill>
                    <a:schemeClr val="bg2">
                      <a:lumMod val="50000"/>
                    </a:schemeClr>
                  </a:solidFill>
                  <a:latin typeface="Calibri" panose="020F0502020204030204" pitchFamily="34" charset="0"/>
                  <a:cs typeface="Calibri" panose="020F0502020204030204" pitchFamily="34" charset="0"/>
                </a:rPr>
                <a:t>void </a:t>
              </a:r>
              <a:r>
                <a:rPr lang="en-US" altLang="zh-TW" dirty="0" err="1" smtClean="0">
                  <a:solidFill>
                    <a:schemeClr val="bg2">
                      <a:lumMod val="50000"/>
                    </a:schemeClr>
                  </a:solidFill>
                  <a:latin typeface="Calibri" panose="020F0502020204030204" pitchFamily="34" charset="0"/>
                  <a:cs typeface="Calibri" panose="020F0502020204030204" pitchFamily="34" charset="0"/>
                </a:rPr>
                <a:t>loadCargo</a:t>
              </a:r>
              <a:r>
                <a:rPr lang="en-US" altLang="zh-TW" dirty="0" smtClean="0">
                  <a:solidFill>
                    <a:schemeClr val="bg2">
                      <a:lumMod val="50000"/>
                    </a:schemeClr>
                  </a:solidFill>
                  <a:latin typeface="Calibri" panose="020F0502020204030204" pitchFamily="34" charset="0"/>
                  <a:cs typeface="Calibri" panose="020F0502020204030204" pitchFamily="34" charset="0"/>
                </a:rPr>
                <a:t>(</a:t>
              </a:r>
              <a:r>
                <a:rPr lang="en-US" altLang="zh-TW" dirty="0" err="1" smtClean="0">
                  <a:solidFill>
                    <a:schemeClr val="bg2">
                      <a:lumMod val="50000"/>
                    </a:schemeClr>
                  </a:solidFill>
                  <a:latin typeface="Calibri" panose="020F0502020204030204" pitchFamily="34" charset="0"/>
                  <a:cs typeface="Calibri" panose="020F0502020204030204" pitchFamily="34" charset="0"/>
                </a:rPr>
                <a:t>ICanLoad</a:t>
              </a:r>
              <a:r>
                <a:rPr lang="en-US" altLang="zh-TW" dirty="0" smtClean="0">
                  <a:solidFill>
                    <a:schemeClr val="bg2">
                      <a:lumMod val="50000"/>
                    </a:schemeClr>
                  </a:solidFill>
                  <a:latin typeface="Calibri" panose="020F0502020204030204" pitchFamily="34" charset="0"/>
                  <a:cs typeface="Calibri" panose="020F0502020204030204" pitchFamily="34" charset="0"/>
                </a:rPr>
                <a:t> loader)</a:t>
              </a:r>
              <a:endParaRPr lang="zh-TW" altLang="en-US" dirty="0">
                <a:solidFill>
                  <a:schemeClr val="bg2">
                    <a:lumMod val="50000"/>
                  </a:schemeClr>
                </a:solidFill>
                <a:latin typeface="Calibri" panose="020F0502020204030204" pitchFamily="34" charset="0"/>
                <a:cs typeface="Calibri" panose="020F0502020204030204" pitchFamily="34" charset="0"/>
              </a:endParaRPr>
            </a:p>
          </p:txBody>
        </p:sp>
      </p:grpSp>
      <p:sp>
        <p:nvSpPr>
          <p:cNvPr id="30" name="文字方塊 29"/>
          <p:cNvSpPr txBox="1"/>
          <p:nvPr/>
        </p:nvSpPr>
        <p:spPr>
          <a:xfrm>
            <a:off x="985751" y="6126417"/>
            <a:ext cx="8750662" cy="276999"/>
          </a:xfrm>
          <a:prstGeom prst="rect">
            <a:avLst/>
          </a:prstGeom>
          <a:noFill/>
        </p:spPr>
        <p:txBody>
          <a:bodyPr wrap="square" rtlCol="0">
            <a:spAutoFit/>
          </a:bodyPr>
          <a:lstStyle/>
          <a:p>
            <a:r>
              <a:rPr lang="zh-TW" altLang="en-US" sz="1200" dirty="0" smtClean="0">
                <a:solidFill>
                  <a:srgbClr val="3F7F5F"/>
                </a:solidFill>
                <a:latin typeface="Courier New" panose="02070309020205020404" pitchFamily="49" charset="0"/>
              </a:rPr>
              <a:t>當你使用介面</a:t>
            </a:r>
            <a:r>
              <a:rPr lang="en-US" altLang="zh-TW" sz="1200" dirty="0" smtClean="0">
                <a:solidFill>
                  <a:srgbClr val="3F7F5F"/>
                </a:solidFill>
                <a:latin typeface="Courier New" panose="02070309020205020404" pitchFamily="49" charset="0"/>
              </a:rPr>
              <a:t>:</a:t>
            </a:r>
            <a:r>
              <a:rPr lang="en-US" altLang="zh-TW" sz="1200" dirty="0" err="1" smtClean="0">
                <a:solidFill>
                  <a:srgbClr val="3F7F5F"/>
                </a:solidFill>
                <a:latin typeface="Courier New" panose="02070309020205020404" pitchFamily="49" charset="0"/>
              </a:rPr>
              <a:t>ICanLoad</a:t>
            </a:r>
            <a:r>
              <a:rPr lang="en-US" altLang="zh-TW" sz="1200" dirty="0" smtClean="0">
                <a:solidFill>
                  <a:srgbClr val="3F7F5F"/>
                </a:solidFill>
                <a:latin typeface="Courier New" panose="02070309020205020404" pitchFamily="49" charset="0"/>
              </a:rPr>
              <a:t> </a:t>
            </a:r>
            <a:r>
              <a:rPr lang="zh-TW" altLang="en-US" sz="1200" dirty="0" smtClean="0">
                <a:solidFill>
                  <a:srgbClr val="3F7F5F"/>
                </a:solidFill>
                <a:latin typeface="Courier New" panose="02070309020205020404" pitchFamily="49" charset="0"/>
              </a:rPr>
              <a:t>來當多型的基底</a:t>
            </a:r>
            <a:r>
              <a:rPr lang="en-US" altLang="zh-TW" sz="1200" dirty="0" smtClean="0">
                <a:solidFill>
                  <a:srgbClr val="3F7F5F"/>
                </a:solidFill>
                <a:latin typeface="Courier New" panose="02070309020205020404" pitchFamily="49" charset="0"/>
              </a:rPr>
              <a:t>, </a:t>
            </a:r>
            <a:r>
              <a:rPr lang="zh-TW" altLang="en-US" sz="1200" dirty="0" smtClean="0">
                <a:solidFill>
                  <a:srgbClr val="3F7F5F"/>
                </a:solidFill>
                <a:latin typeface="Courier New" panose="02070309020205020404" pitchFamily="49" charset="0"/>
              </a:rPr>
              <a:t>你便可以不侷限於同一種概念的物件</a:t>
            </a:r>
            <a:r>
              <a:rPr lang="en-US" altLang="zh-TW" sz="1200" dirty="0" smtClean="0">
                <a:solidFill>
                  <a:srgbClr val="3F7F5F"/>
                </a:solidFill>
                <a:latin typeface="Courier New" panose="02070309020205020404" pitchFamily="49" charset="0"/>
              </a:rPr>
              <a:t>, </a:t>
            </a:r>
            <a:r>
              <a:rPr lang="zh-TW" altLang="en-US" sz="1200" dirty="0" smtClean="0">
                <a:solidFill>
                  <a:srgbClr val="3F7F5F"/>
                </a:solidFill>
                <a:latin typeface="Courier New" panose="02070309020205020404" pitchFamily="49" charset="0"/>
              </a:rPr>
              <a:t>只要是有實作這個介面的物件都可以使用</a:t>
            </a:r>
            <a:endParaRPr lang="zh-TW" altLang="en-US" sz="1200" dirty="0">
              <a:solidFill>
                <a:srgbClr val="3F7F5F"/>
              </a:solidFill>
              <a:latin typeface="Courier New" panose="02070309020205020404" pitchFamily="49" charset="0"/>
            </a:endParaRPr>
          </a:p>
        </p:txBody>
      </p:sp>
      <p:pic>
        <p:nvPicPr>
          <p:cNvPr id="25" name="圖片 2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61082" y="4925697"/>
            <a:ext cx="1437830" cy="1151410"/>
          </a:xfrm>
          <a:prstGeom prst="rect">
            <a:avLst/>
          </a:prstGeom>
        </p:spPr>
      </p:pic>
    </p:spTree>
    <p:extLst>
      <p:ext uri="{BB962C8B-B14F-4D97-AF65-F5344CB8AC3E}">
        <p14:creationId xmlns:p14="http://schemas.microsoft.com/office/powerpoint/2010/main" val="760914078"/>
      </p:ext>
    </p:extLst>
  </p:cSld>
  <p:clrMapOvr>
    <a:masterClrMapping/>
  </p:clrMapOvr>
  <p:transition spd="med">
    <p:zoom dir="in"/>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9906000" cy="5860643"/>
          </a:xfrm>
          <a:prstGeom prst="rect">
            <a:avLst/>
          </a:prstGeom>
        </p:spPr>
      </p:pic>
      <p:sp>
        <p:nvSpPr>
          <p:cNvPr id="4" name="文字方塊 3"/>
          <p:cNvSpPr txBox="1"/>
          <p:nvPr/>
        </p:nvSpPr>
        <p:spPr>
          <a:xfrm>
            <a:off x="472440" y="289560"/>
            <a:ext cx="5334000" cy="1015663"/>
          </a:xfrm>
          <a:prstGeom prst="rect">
            <a:avLst/>
          </a:prstGeom>
          <a:noFill/>
        </p:spPr>
        <p:txBody>
          <a:bodyPr wrap="square" rtlCol="0">
            <a:spAutoFit/>
          </a:bodyPr>
          <a:lstStyle/>
          <a:p>
            <a:r>
              <a:rPr lang="en-US" altLang="zh-TW" sz="6000" dirty="0" smtClean="0">
                <a:solidFill>
                  <a:schemeClr val="bg1">
                    <a:lumMod val="95000"/>
                  </a:schemeClr>
                </a:solidFill>
                <a:latin typeface="Showcard Gothic" panose="04020904020102020604" pitchFamily="82" charset="0"/>
              </a:rPr>
              <a:t>Blue Print</a:t>
            </a:r>
            <a:endParaRPr lang="zh-TW" altLang="en-US" sz="6000" dirty="0">
              <a:solidFill>
                <a:schemeClr val="bg1">
                  <a:lumMod val="95000"/>
                </a:schemeClr>
              </a:solidFill>
              <a:latin typeface="Showcard Gothic" panose="04020904020102020604" pitchFamily="82" charset="0"/>
            </a:endParaRPr>
          </a:p>
        </p:txBody>
      </p:sp>
      <p:sp>
        <p:nvSpPr>
          <p:cNvPr id="5" name="文字方塊 4"/>
          <p:cNvSpPr txBox="1"/>
          <p:nvPr/>
        </p:nvSpPr>
        <p:spPr>
          <a:xfrm>
            <a:off x="1043940" y="6021525"/>
            <a:ext cx="7520940" cy="646331"/>
          </a:xfrm>
          <a:prstGeom prst="rect">
            <a:avLst/>
          </a:prstGeom>
          <a:noFill/>
        </p:spPr>
        <p:txBody>
          <a:bodyPr wrap="square" rtlCol="0">
            <a:spAutoFit/>
          </a:bodyPr>
          <a:lstStyle/>
          <a:p>
            <a:r>
              <a:rPr lang="en-US" altLang="zh-TW" sz="3600" dirty="0">
                <a:solidFill>
                  <a:schemeClr val="accent4">
                    <a:lumMod val="95000"/>
                    <a:lumOff val="5000"/>
                  </a:schemeClr>
                </a:solidFill>
                <a:latin typeface="Buxton Sketch" panose="03080500000500000004" pitchFamily="66" charset="0"/>
                <a:cs typeface="Calibri" panose="020F0502020204030204" pitchFamily="34" charset="0"/>
              </a:rPr>
              <a:t>Let’s look </a:t>
            </a:r>
            <a:r>
              <a:rPr lang="en-US" altLang="zh-TW" sz="3600" dirty="0" smtClean="0">
                <a:solidFill>
                  <a:schemeClr val="accent4">
                    <a:lumMod val="95000"/>
                    <a:lumOff val="5000"/>
                  </a:schemeClr>
                </a:solidFill>
                <a:latin typeface="Buxton Sketch" panose="03080500000500000004" pitchFamily="66" charset="0"/>
                <a:cs typeface="Calibri" panose="020F0502020204030204" pitchFamily="34" charset="0"/>
              </a:rPr>
              <a:t>at 3 blue print types in Java</a:t>
            </a:r>
            <a:endParaRPr lang="zh-TW" altLang="en-US" sz="3600" dirty="0">
              <a:solidFill>
                <a:schemeClr val="accent4">
                  <a:lumMod val="95000"/>
                  <a:lumOff val="5000"/>
                </a:schemeClr>
              </a:solidFill>
              <a:latin typeface="Buxton Sketch" panose="03080500000500000004" pitchFamily="66" charset="0"/>
              <a:cs typeface="Calibri" panose="020F0502020204030204" pitchFamily="34" charset="0"/>
            </a:endParaRPr>
          </a:p>
        </p:txBody>
      </p:sp>
    </p:spTree>
    <p:extLst>
      <p:ext uri="{BB962C8B-B14F-4D97-AF65-F5344CB8AC3E}">
        <p14:creationId xmlns:p14="http://schemas.microsoft.com/office/powerpoint/2010/main" val="1527627821"/>
      </p:ext>
    </p:extLst>
  </p:cSld>
  <p:clrMapOvr>
    <a:masterClrMapping/>
  </p:clrMapOvr>
  <p:transition spd="med">
    <p:zoom dir="in"/>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993" y="0"/>
            <a:ext cx="9668007" cy="6128534"/>
          </a:xfrm>
          <a:prstGeom prst="rect">
            <a:avLst/>
          </a:prstGeom>
        </p:spPr>
      </p:pic>
      <p:sp>
        <p:nvSpPr>
          <p:cNvPr id="3" name="矩形 2"/>
          <p:cNvSpPr/>
          <p:nvPr/>
        </p:nvSpPr>
        <p:spPr>
          <a:xfrm>
            <a:off x="736712" y="6396335"/>
            <a:ext cx="6845526" cy="461665"/>
          </a:xfrm>
          <a:prstGeom prst="rect">
            <a:avLst/>
          </a:prstGeom>
        </p:spPr>
        <p:txBody>
          <a:bodyPr wrap="square">
            <a:spAutoFit/>
          </a:bodyPr>
          <a:lstStyle/>
          <a:p>
            <a:r>
              <a:rPr lang="zh-TW" altLang="en-US" sz="1200" dirty="0" smtClean="0">
                <a:solidFill>
                  <a:schemeClr val="bg2">
                    <a:lumMod val="50000"/>
                  </a:schemeClr>
                </a:solidFill>
              </a:rPr>
              <a:t>接下來的內容大部份直接轉錄自</a:t>
            </a:r>
            <a:endParaRPr lang="en-US" altLang="zh-TW" sz="1200" dirty="0" smtClean="0">
              <a:solidFill>
                <a:schemeClr val="bg2">
                  <a:lumMod val="50000"/>
                </a:schemeClr>
              </a:solidFill>
            </a:endParaRPr>
          </a:p>
          <a:p>
            <a:r>
              <a:rPr lang="en-US" altLang="zh-TW" sz="1200" dirty="0" smtClean="0">
                <a:solidFill>
                  <a:schemeClr val="bg2">
                    <a:lumMod val="50000"/>
                  </a:schemeClr>
                </a:solidFill>
              </a:rPr>
              <a:t>https</a:t>
            </a:r>
            <a:r>
              <a:rPr lang="en-US" altLang="zh-TW" sz="1200" dirty="0">
                <a:solidFill>
                  <a:schemeClr val="bg2">
                    <a:lumMod val="50000"/>
                  </a:schemeClr>
                </a:solidFill>
              </a:rPr>
              <a:t>://nlhsueh.gitbooks.io/oose/content/manuscript/ch4OOPrinciple.html</a:t>
            </a:r>
            <a:endParaRPr lang="zh-TW" altLang="en-US" sz="1200" dirty="0">
              <a:solidFill>
                <a:schemeClr val="bg2">
                  <a:lumMod val="50000"/>
                </a:schemeClr>
              </a:solidFill>
            </a:endParaRPr>
          </a:p>
        </p:txBody>
      </p:sp>
    </p:spTree>
    <p:extLst>
      <p:ext uri="{BB962C8B-B14F-4D97-AF65-F5344CB8AC3E}">
        <p14:creationId xmlns:p14="http://schemas.microsoft.com/office/powerpoint/2010/main" val="2736213732"/>
      </p:ext>
    </p:extLst>
  </p:cSld>
  <p:clrMapOvr>
    <a:masterClrMapping/>
  </p:clrMapOvr>
  <p:transition spd="med">
    <p:zoom dir="in"/>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823388" y="241543"/>
            <a:ext cx="8168212" cy="646331"/>
          </a:xfrm>
          <a:prstGeom prst="rect">
            <a:avLst/>
          </a:prstGeom>
          <a:noFill/>
        </p:spPr>
        <p:txBody>
          <a:bodyPr wrap="square" rtlCol="0">
            <a:spAutoFit/>
          </a:bodyPr>
          <a:lstStyle/>
          <a:p>
            <a:r>
              <a:rPr lang="en-US" altLang="zh-TW" sz="3600" dirty="0">
                <a:latin typeface="Calibri" panose="020F0502020204030204" pitchFamily="34" charset="0"/>
                <a:cs typeface="Calibri" panose="020F0502020204030204" pitchFamily="34" charset="0"/>
              </a:rPr>
              <a:t>Single Responsibility Principle (SRP</a:t>
            </a:r>
            <a:r>
              <a:rPr lang="en-US" altLang="zh-TW" sz="3600" dirty="0" smtClean="0">
                <a:latin typeface="Calibri" panose="020F0502020204030204" pitchFamily="34" charset="0"/>
                <a:cs typeface="Calibri" panose="020F0502020204030204" pitchFamily="34" charset="0"/>
              </a:rPr>
              <a:t>) - 1</a:t>
            </a:r>
            <a:endParaRPr lang="zh-TW" altLang="en-US" sz="3600" dirty="0">
              <a:latin typeface="Calibri" panose="020F0502020204030204" pitchFamily="34" charset="0"/>
              <a:cs typeface="Calibri" panose="020F0502020204030204" pitchFamily="34" charset="0"/>
            </a:endParaRPr>
          </a:p>
        </p:txBody>
      </p:sp>
      <p:sp>
        <p:nvSpPr>
          <p:cNvPr id="6" name="矩形 5"/>
          <p:cNvSpPr/>
          <p:nvPr/>
        </p:nvSpPr>
        <p:spPr>
          <a:xfrm>
            <a:off x="667072" y="1321028"/>
            <a:ext cx="8808292" cy="3970318"/>
          </a:xfrm>
          <a:prstGeom prst="rect">
            <a:avLst/>
          </a:prstGeom>
        </p:spPr>
        <p:txBody>
          <a:bodyPr wrap="square">
            <a:spAutoFit/>
          </a:bodyPr>
          <a:lstStyle/>
          <a:p>
            <a:pPr>
              <a:lnSpc>
                <a:spcPct val="150000"/>
              </a:lnSpc>
            </a:pPr>
            <a:r>
              <a:rPr lang="en-US" altLang="zh-TW" i="1" dirty="0" smtClean="0">
                <a:solidFill>
                  <a:schemeClr val="bg1">
                    <a:lumMod val="50000"/>
                  </a:schemeClr>
                </a:solidFill>
                <a:latin typeface="Baskerville Old Face" panose="02020602080505020303" pitchFamily="18" charset="0"/>
                <a:cs typeface="Calibri" panose="020F0502020204030204" pitchFamily="34" charset="0"/>
              </a:rPr>
              <a:t>Every </a:t>
            </a:r>
            <a:r>
              <a:rPr lang="en-US" altLang="zh-TW" i="1" dirty="0">
                <a:solidFill>
                  <a:schemeClr val="bg1">
                    <a:lumMod val="50000"/>
                  </a:schemeClr>
                </a:solidFill>
                <a:latin typeface="Baskerville Old Face" panose="02020602080505020303" pitchFamily="18" charset="0"/>
                <a:cs typeface="Calibri" panose="020F0502020204030204" pitchFamily="34" charset="0"/>
              </a:rPr>
              <a:t>class should have a single responsibility, and that responsibility should be entirely encapsulated by the class.</a:t>
            </a:r>
          </a:p>
          <a:p>
            <a:pPr marL="342900" indent="-342900">
              <a:lnSpc>
                <a:spcPct val="150000"/>
              </a:lnSpc>
              <a:buFont typeface="Arial" panose="020B0604020202020204" pitchFamily="34" charset="0"/>
              <a:buChar char="•"/>
            </a:pPr>
            <a:r>
              <a:rPr lang="en-US" altLang="zh-TW" dirty="0" smtClean="0">
                <a:solidFill>
                  <a:srgbClr val="000000"/>
                </a:solidFill>
                <a:latin typeface="Calibri" panose="020F0502020204030204" pitchFamily="34" charset="0"/>
                <a:cs typeface="Calibri" panose="020F0502020204030204" pitchFamily="34" charset="0"/>
              </a:rPr>
              <a:t>Why?</a:t>
            </a:r>
          </a:p>
          <a:p>
            <a:pPr marL="800100" lvl="1" indent="-342900">
              <a:lnSpc>
                <a:spcPct val="150000"/>
              </a:lnSpc>
              <a:buFont typeface="Arial" panose="020B0604020202020204" pitchFamily="34" charset="0"/>
              <a:buChar char="•"/>
            </a:pPr>
            <a:r>
              <a:rPr lang="en-US" altLang="zh-TW" dirty="0">
                <a:latin typeface="Calibri" panose="020F0502020204030204" pitchFamily="34" charset="0"/>
                <a:cs typeface="Calibri" panose="020F0502020204030204" pitchFamily="34" charset="0"/>
              </a:rPr>
              <a:t>The more a class does, the more likely it will change</a:t>
            </a:r>
          </a:p>
          <a:p>
            <a:pPr marL="800100" lvl="1" indent="-342900">
              <a:lnSpc>
                <a:spcPct val="150000"/>
              </a:lnSpc>
              <a:buFont typeface="Arial" panose="020B0604020202020204" pitchFamily="34" charset="0"/>
              <a:buChar char="•"/>
            </a:pPr>
            <a:r>
              <a:rPr lang="en-US" altLang="zh-TW" dirty="0">
                <a:latin typeface="Calibri" panose="020F0502020204030204" pitchFamily="34" charset="0"/>
                <a:cs typeface="Calibri" panose="020F0502020204030204" pitchFamily="34" charset="0"/>
              </a:rPr>
              <a:t>The more a class changes, the more likely we will introduce bugs</a:t>
            </a:r>
          </a:p>
          <a:p>
            <a:pPr marL="800100" lvl="1" indent="-342900">
              <a:lnSpc>
                <a:spcPct val="150000"/>
              </a:lnSpc>
              <a:buFont typeface="Arial" panose="020B0604020202020204" pitchFamily="34" charset="0"/>
              <a:buChar char="•"/>
            </a:pPr>
            <a:endParaRPr lang="en-US" altLang="zh-TW"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0082068"/>
      </p:ext>
    </p:extLst>
  </p:cSld>
  <p:clrMapOvr>
    <a:masterClrMapping/>
  </p:clrMapOvr>
  <p:transition spd="med">
    <p:zoom dir="in"/>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823388" y="241543"/>
            <a:ext cx="8168212" cy="646331"/>
          </a:xfrm>
          <a:prstGeom prst="rect">
            <a:avLst/>
          </a:prstGeom>
          <a:noFill/>
        </p:spPr>
        <p:txBody>
          <a:bodyPr wrap="square" rtlCol="0">
            <a:spAutoFit/>
          </a:bodyPr>
          <a:lstStyle/>
          <a:p>
            <a:r>
              <a:rPr lang="en-US" altLang="zh-TW" sz="3600" dirty="0">
                <a:latin typeface="Calibri" panose="020F0502020204030204" pitchFamily="34" charset="0"/>
                <a:cs typeface="Calibri" panose="020F0502020204030204" pitchFamily="34" charset="0"/>
              </a:rPr>
              <a:t>Single Responsibility Principle (SRP</a:t>
            </a:r>
            <a:r>
              <a:rPr lang="en-US" altLang="zh-TW" sz="3600" dirty="0" smtClean="0">
                <a:latin typeface="Calibri" panose="020F0502020204030204" pitchFamily="34" charset="0"/>
                <a:cs typeface="Calibri" panose="020F0502020204030204" pitchFamily="34" charset="0"/>
              </a:rPr>
              <a:t>) - 2</a:t>
            </a:r>
            <a:endParaRPr lang="zh-TW" altLang="en-US" sz="3600" dirty="0">
              <a:latin typeface="Calibri" panose="020F0502020204030204" pitchFamily="34" charset="0"/>
              <a:cs typeface="Calibri" panose="020F0502020204030204" pitchFamily="34" charset="0"/>
            </a:endParaRPr>
          </a:p>
        </p:txBody>
      </p:sp>
      <p:sp>
        <p:nvSpPr>
          <p:cNvPr id="3" name="矩形 2"/>
          <p:cNvSpPr/>
          <p:nvPr/>
        </p:nvSpPr>
        <p:spPr>
          <a:xfrm>
            <a:off x="667072" y="1321028"/>
            <a:ext cx="8808292" cy="3416320"/>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TW" dirty="0">
                <a:solidFill>
                  <a:srgbClr val="000000"/>
                </a:solidFill>
                <a:latin typeface="Calibri" panose="020F0502020204030204" pitchFamily="34" charset="0"/>
                <a:cs typeface="Calibri" panose="020F0502020204030204" pitchFamily="34" charset="0"/>
              </a:rPr>
              <a:t>Cohesion and </a:t>
            </a:r>
            <a:r>
              <a:rPr lang="en-US" altLang="zh-TW" dirty="0" smtClean="0">
                <a:solidFill>
                  <a:srgbClr val="000000"/>
                </a:solidFill>
                <a:latin typeface="Calibri" panose="020F0502020204030204" pitchFamily="34" charset="0"/>
                <a:cs typeface="Calibri" panose="020F0502020204030204" pitchFamily="34" charset="0"/>
              </a:rPr>
              <a:t>Coupling</a:t>
            </a:r>
          </a:p>
          <a:p>
            <a:pPr marL="800100" lvl="1" indent="-342900">
              <a:lnSpc>
                <a:spcPct val="150000"/>
              </a:lnSpc>
              <a:buFont typeface="Arial" panose="020B0604020202020204" pitchFamily="34" charset="0"/>
              <a:buChar char="•"/>
            </a:pPr>
            <a:r>
              <a:rPr lang="en-US" altLang="zh-TW" dirty="0">
                <a:latin typeface="Calibri" panose="020F0502020204030204" pitchFamily="34" charset="0"/>
                <a:cs typeface="Calibri" panose="020F0502020204030204" pitchFamily="34" charset="0"/>
              </a:rPr>
              <a:t>Cohesion – How closely related are the different responsibilities of a </a:t>
            </a:r>
            <a:r>
              <a:rPr lang="en-US" altLang="zh-TW" dirty="0" smtClean="0">
                <a:latin typeface="Calibri" panose="020F0502020204030204" pitchFamily="34" charset="0"/>
                <a:cs typeface="Calibri" panose="020F0502020204030204" pitchFamily="34" charset="0"/>
              </a:rPr>
              <a:t>module</a:t>
            </a:r>
          </a:p>
          <a:p>
            <a:pPr marL="800100" lvl="1" indent="-342900">
              <a:lnSpc>
                <a:spcPct val="150000"/>
              </a:lnSpc>
              <a:buFont typeface="Arial" panose="020B0604020202020204" pitchFamily="34" charset="0"/>
              <a:buChar char="•"/>
            </a:pPr>
            <a:r>
              <a:rPr lang="en-US" altLang="zh-TW" dirty="0">
                <a:latin typeface="Calibri" panose="020F0502020204030204" pitchFamily="34" charset="0"/>
                <a:cs typeface="Calibri" panose="020F0502020204030204" pitchFamily="34" charset="0"/>
              </a:rPr>
              <a:t>Coupling – How much one module relies on another</a:t>
            </a:r>
          </a:p>
          <a:p>
            <a:pPr marL="800100" lvl="1" indent="-342900">
              <a:lnSpc>
                <a:spcPct val="150000"/>
              </a:lnSpc>
              <a:buFont typeface="Arial" panose="020B0604020202020204" pitchFamily="34" charset="0"/>
              <a:buChar char="•"/>
            </a:pPr>
            <a:r>
              <a:rPr lang="en-US" altLang="zh-TW" dirty="0">
                <a:latin typeface="Calibri" panose="020F0502020204030204" pitchFamily="34" charset="0"/>
                <a:cs typeface="Calibri" panose="020F0502020204030204" pitchFamily="34" charset="0"/>
              </a:rPr>
              <a:t>Goal is low coupling and high cohesion</a:t>
            </a:r>
          </a:p>
          <a:p>
            <a:pPr marL="800100" lvl="1" indent="-342900">
              <a:lnSpc>
                <a:spcPct val="150000"/>
              </a:lnSpc>
              <a:buFont typeface="Arial" panose="020B0604020202020204" pitchFamily="34" charset="0"/>
              <a:buChar char="•"/>
            </a:pPr>
            <a:endParaRPr lang="en-US" altLang="zh-TW"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94937553"/>
      </p:ext>
    </p:extLst>
  </p:cSld>
  <p:clrMapOvr>
    <a:masterClrMapping/>
  </p:clrMapOvr>
  <p:transition spd="med">
    <p:zoom dir="in"/>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823388" y="241543"/>
            <a:ext cx="8168212" cy="646331"/>
          </a:xfrm>
          <a:prstGeom prst="rect">
            <a:avLst/>
          </a:prstGeom>
          <a:noFill/>
        </p:spPr>
        <p:txBody>
          <a:bodyPr wrap="square" rtlCol="0">
            <a:spAutoFit/>
          </a:bodyPr>
          <a:lstStyle/>
          <a:p>
            <a:r>
              <a:rPr lang="en-US" altLang="zh-TW" sz="3600" dirty="0" smtClean="0">
                <a:latin typeface="Calibri" panose="020F0502020204030204" pitchFamily="34" charset="0"/>
                <a:cs typeface="Calibri" panose="020F0502020204030204" pitchFamily="34" charset="0"/>
              </a:rPr>
              <a:t>OCP - The </a:t>
            </a:r>
            <a:r>
              <a:rPr lang="en-US" altLang="zh-TW" sz="3600" dirty="0">
                <a:latin typeface="Calibri" panose="020F0502020204030204" pitchFamily="34" charset="0"/>
                <a:cs typeface="Calibri" panose="020F0502020204030204" pitchFamily="34" charset="0"/>
              </a:rPr>
              <a:t>Open-Closed </a:t>
            </a:r>
            <a:r>
              <a:rPr lang="en-US" altLang="zh-TW" sz="3600" dirty="0" smtClean="0">
                <a:latin typeface="Calibri" panose="020F0502020204030204" pitchFamily="34" charset="0"/>
                <a:cs typeface="Calibri" panose="020F0502020204030204" pitchFamily="34" charset="0"/>
              </a:rPr>
              <a:t>Principle - 1</a:t>
            </a:r>
            <a:endParaRPr lang="zh-TW" altLang="en-US" sz="3600" dirty="0">
              <a:latin typeface="Calibri" panose="020F0502020204030204" pitchFamily="34" charset="0"/>
              <a:cs typeface="Calibri" panose="020F0502020204030204" pitchFamily="34" charset="0"/>
            </a:endParaRPr>
          </a:p>
        </p:txBody>
      </p:sp>
      <p:sp>
        <p:nvSpPr>
          <p:cNvPr id="4" name="矩形 3"/>
          <p:cNvSpPr/>
          <p:nvPr/>
        </p:nvSpPr>
        <p:spPr>
          <a:xfrm>
            <a:off x="667072" y="1321028"/>
            <a:ext cx="8808292" cy="4524315"/>
          </a:xfrm>
          <a:prstGeom prst="rect">
            <a:avLst/>
          </a:prstGeom>
        </p:spPr>
        <p:txBody>
          <a:bodyPr wrap="square">
            <a:spAutoFit/>
          </a:bodyPr>
          <a:lstStyle/>
          <a:p>
            <a:pPr>
              <a:lnSpc>
                <a:spcPct val="150000"/>
              </a:lnSpc>
            </a:pPr>
            <a:r>
              <a:rPr lang="en-US" altLang="zh-TW" i="1" dirty="0" smtClean="0">
                <a:solidFill>
                  <a:schemeClr val="bg1">
                    <a:lumMod val="50000"/>
                  </a:schemeClr>
                </a:solidFill>
                <a:latin typeface="Baskerville Old Face" panose="02020602080505020303" pitchFamily="18" charset="0"/>
                <a:cs typeface="Calibri" panose="020F0502020204030204" pitchFamily="34" charset="0"/>
              </a:rPr>
              <a:t>Open </a:t>
            </a:r>
            <a:r>
              <a:rPr lang="en-US" altLang="zh-TW" i="1" dirty="0">
                <a:solidFill>
                  <a:schemeClr val="bg1">
                    <a:lumMod val="50000"/>
                  </a:schemeClr>
                </a:solidFill>
                <a:latin typeface="Baskerville Old Face" panose="02020602080505020303" pitchFamily="18" charset="0"/>
                <a:cs typeface="Calibri" panose="020F0502020204030204" pitchFamily="34" charset="0"/>
              </a:rPr>
              <a:t>for extension, close for </a:t>
            </a:r>
            <a:r>
              <a:rPr lang="en-US" altLang="zh-TW" i="1" dirty="0" smtClean="0">
                <a:solidFill>
                  <a:schemeClr val="bg1">
                    <a:lumMod val="50000"/>
                  </a:schemeClr>
                </a:solidFill>
                <a:latin typeface="Baskerville Old Face" panose="02020602080505020303" pitchFamily="18" charset="0"/>
                <a:cs typeface="Calibri" panose="020F0502020204030204" pitchFamily="34" charset="0"/>
              </a:rPr>
              <a:t>modification</a:t>
            </a:r>
            <a:r>
              <a:rPr lang="en-US" altLang="zh-TW" i="1" dirty="0">
                <a:solidFill>
                  <a:schemeClr val="bg1">
                    <a:lumMod val="50000"/>
                  </a:schemeClr>
                </a:solidFill>
                <a:latin typeface="Baskerville Old Face" panose="02020602080505020303" pitchFamily="18" charset="0"/>
                <a:cs typeface="Calibri" panose="020F0502020204030204" pitchFamily="34" charset="0"/>
              </a:rPr>
              <a:t>. We should attempt to design modules that never need to be </a:t>
            </a:r>
            <a:r>
              <a:rPr lang="en-US" altLang="zh-TW" i="1" dirty="0" smtClean="0">
                <a:solidFill>
                  <a:schemeClr val="bg1">
                    <a:lumMod val="50000"/>
                  </a:schemeClr>
                </a:solidFill>
                <a:latin typeface="Baskerville Old Face" panose="02020602080505020303" pitchFamily="18" charset="0"/>
                <a:cs typeface="Calibri" panose="020F0502020204030204" pitchFamily="34" charset="0"/>
              </a:rPr>
              <a:t>changed.</a:t>
            </a:r>
          </a:p>
          <a:p>
            <a:pPr marL="342900" indent="-342900">
              <a:lnSpc>
                <a:spcPct val="150000"/>
              </a:lnSpc>
              <a:buFont typeface="Arial" panose="020B0604020202020204" pitchFamily="34" charset="0"/>
              <a:buChar char="•"/>
            </a:pPr>
            <a:r>
              <a:rPr lang="en-US" altLang="zh-TW" dirty="0">
                <a:latin typeface="Calibri" panose="020F0502020204030204" pitchFamily="34" charset="0"/>
                <a:cs typeface="Calibri" panose="020F0502020204030204" pitchFamily="34" charset="0"/>
              </a:rPr>
              <a:t>How can we do </a:t>
            </a:r>
            <a:r>
              <a:rPr lang="en-US" altLang="zh-TW" dirty="0" smtClean="0">
                <a:latin typeface="Calibri" panose="020F0502020204030204" pitchFamily="34" charset="0"/>
                <a:cs typeface="Calibri" panose="020F0502020204030204" pitchFamily="34" charset="0"/>
              </a:rPr>
              <a:t>this?</a:t>
            </a:r>
          </a:p>
          <a:p>
            <a:pPr marL="800100" lvl="1" indent="-342900">
              <a:lnSpc>
                <a:spcPct val="150000"/>
              </a:lnSpc>
              <a:buFont typeface="Arial" panose="020B0604020202020204" pitchFamily="34" charset="0"/>
              <a:buChar char="•"/>
            </a:pPr>
            <a:r>
              <a:rPr lang="en-US" altLang="zh-TW" dirty="0" smtClean="0">
                <a:latin typeface="Calibri" panose="020F0502020204030204" pitchFamily="34" charset="0"/>
                <a:cs typeface="Calibri" panose="020F0502020204030204" pitchFamily="34" charset="0"/>
              </a:rPr>
              <a:t>Abstraction</a:t>
            </a:r>
          </a:p>
          <a:p>
            <a:pPr marL="800100" lvl="1" indent="-342900">
              <a:lnSpc>
                <a:spcPct val="150000"/>
              </a:lnSpc>
              <a:buFont typeface="Arial" panose="020B0604020202020204" pitchFamily="34" charset="0"/>
              <a:buChar char="•"/>
            </a:pPr>
            <a:r>
              <a:rPr lang="en-US" altLang="zh-TW" dirty="0" smtClean="0">
                <a:latin typeface="Calibri" panose="020F0502020204030204" pitchFamily="34" charset="0"/>
                <a:cs typeface="Calibri" panose="020F0502020204030204" pitchFamily="34" charset="0"/>
              </a:rPr>
              <a:t>Polymorphism</a:t>
            </a:r>
          </a:p>
          <a:p>
            <a:pPr marL="800100" lvl="1" indent="-342900">
              <a:lnSpc>
                <a:spcPct val="150000"/>
              </a:lnSpc>
              <a:buFont typeface="Arial" panose="020B0604020202020204" pitchFamily="34" charset="0"/>
              <a:buChar char="•"/>
            </a:pPr>
            <a:r>
              <a:rPr lang="en-US" altLang="zh-TW" dirty="0" smtClean="0">
                <a:latin typeface="Calibri" panose="020F0502020204030204" pitchFamily="34" charset="0"/>
                <a:cs typeface="Calibri" panose="020F0502020204030204" pitchFamily="34" charset="0"/>
              </a:rPr>
              <a:t>Inheritance</a:t>
            </a:r>
          </a:p>
          <a:p>
            <a:pPr marL="800100" lvl="1" indent="-342900">
              <a:lnSpc>
                <a:spcPct val="150000"/>
              </a:lnSpc>
              <a:buFont typeface="Arial" panose="020B0604020202020204" pitchFamily="34" charset="0"/>
              <a:buChar char="•"/>
            </a:pPr>
            <a:r>
              <a:rPr lang="en-US" altLang="zh-TW" dirty="0" smtClean="0">
                <a:latin typeface="Calibri" panose="020F0502020204030204" pitchFamily="34" charset="0"/>
                <a:cs typeface="Calibri" panose="020F0502020204030204" pitchFamily="34" charset="0"/>
              </a:rPr>
              <a:t>Interfaces</a:t>
            </a:r>
            <a:endParaRPr lang="en-US" altLang="zh-TW" dirty="0">
              <a:latin typeface="Calibri" panose="020F0502020204030204" pitchFamily="34" charset="0"/>
              <a:cs typeface="Calibri" panose="020F0502020204030204" pitchFamily="34" charset="0"/>
            </a:endParaRPr>
          </a:p>
          <a:p>
            <a:pPr marL="800100" lvl="1" indent="-342900">
              <a:lnSpc>
                <a:spcPct val="150000"/>
              </a:lnSpc>
              <a:buFont typeface="Arial" panose="020B0604020202020204" pitchFamily="34" charset="0"/>
              <a:buChar char="•"/>
            </a:pPr>
            <a:endParaRPr lang="en-US" altLang="zh-TW"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79358141"/>
      </p:ext>
    </p:extLst>
  </p:cSld>
  <p:clrMapOvr>
    <a:masterClrMapping/>
  </p:clrMapOvr>
  <p:transition spd="med">
    <p:zoom dir="in"/>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p:cNvSpPr txBox="1"/>
          <p:nvPr/>
        </p:nvSpPr>
        <p:spPr>
          <a:xfrm>
            <a:off x="823388" y="241543"/>
            <a:ext cx="8168212" cy="646331"/>
          </a:xfrm>
          <a:prstGeom prst="rect">
            <a:avLst/>
          </a:prstGeom>
          <a:noFill/>
        </p:spPr>
        <p:txBody>
          <a:bodyPr wrap="square" rtlCol="0">
            <a:spAutoFit/>
          </a:bodyPr>
          <a:lstStyle/>
          <a:p>
            <a:r>
              <a:rPr lang="en-US" altLang="zh-TW" sz="3600" dirty="0" smtClean="0">
                <a:latin typeface="Calibri" panose="020F0502020204030204" pitchFamily="34" charset="0"/>
                <a:cs typeface="Calibri" panose="020F0502020204030204" pitchFamily="34" charset="0"/>
              </a:rPr>
              <a:t>OCP - The </a:t>
            </a:r>
            <a:r>
              <a:rPr lang="en-US" altLang="zh-TW" sz="3600" dirty="0">
                <a:latin typeface="Calibri" panose="020F0502020204030204" pitchFamily="34" charset="0"/>
                <a:cs typeface="Calibri" panose="020F0502020204030204" pitchFamily="34" charset="0"/>
              </a:rPr>
              <a:t>Open-Closed </a:t>
            </a:r>
            <a:r>
              <a:rPr lang="en-US" altLang="zh-TW" sz="3600" dirty="0" smtClean="0">
                <a:latin typeface="Calibri" panose="020F0502020204030204" pitchFamily="34" charset="0"/>
                <a:cs typeface="Calibri" panose="020F0502020204030204" pitchFamily="34" charset="0"/>
              </a:rPr>
              <a:t>Principle - 2</a:t>
            </a:r>
            <a:endParaRPr lang="zh-TW" altLang="en-US" sz="3600" dirty="0">
              <a:latin typeface="Calibri" panose="020F0502020204030204" pitchFamily="34" charset="0"/>
              <a:cs typeface="Calibri" panose="020F0502020204030204" pitchFamily="34" charset="0"/>
            </a:endParaRPr>
          </a:p>
        </p:txBody>
      </p:sp>
      <p:sp>
        <p:nvSpPr>
          <p:cNvPr id="4" name="矩形 3"/>
          <p:cNvSpPr/>
          <p:nvPr/>
        </p:nvSpPr>
        <p:spPr>
          <a:xfrm>
            <a:off x="667072" y="1321028"/>
            <a:ext cx="8808292" cy="646331"/>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TW" dirty="0" smtClean="0">
                <a:latin typeface="Calibri" panose="020F0502020204030204" pitchFamily="34" charset="0"/>
                <a:cs typeface="Calibri" panose="020F0502020204030204" pitchFamily="34" charset="0"/>
              </a:rPr>
              <a:t>In my option, from physical view, OCP will </a:t>
            </a:r>
            <a:r>
              <a:rPr lang="en-US" altLang="zh-TW" dirty="0" smtClean="0">
                <a:latin typeface="Calibri" panose="020F0502020204030204" pitchFamily="34" charset="0"/>
                <a:cs typeface="Calibri" panose="020F0502020204030204" pitchFamily="34" charset="0"/>
              </a:rPr>
              <a:t>looks like</a:t>
            </a:r>
            <a:r>
              <a:rPr lang="en-US" altLang="zh-TW" dirty="0" smtClean="0">
                <a:latin typeface="Calibri" panose="020F0502020204030204" pitchFamily="34" charset="0"/>
                <a:cs typeface="Calibri" panose="020F0502020204030204" pitchFamily="34" charset="0"/>
              </a:rPr>
              <a:t> </a:t>
            </a:r>
            <a:r>
              <a:rPr lang="en-US" altLang="zh-TW" dirty="0" smtClean="0">
                <a:latin typeface="Calibri" panose="020F0502020204030204" pitchFamily="34" charset="0"/>
                <a:cs typeface="Calibri" panose="020F0502020204030204" pitchFamily="34" charset="0"/>
              </a:rPr>
              <a:t>below</a:t>
            </a:r>
            <a:endParaRPr lang="en-US" altLang="zh-TW" dirty="0">
              <a:solidFill>
                <a:srgbClr val="000000"/>
              </a:solidFill>
              <a:latin typeface="Calibri" panose="020F0502020204030204" pitchFamily="34" charset="0"/>
              <a:cs typeface="Calibri" panose="020F0502020204030204" pitchFamily="34" charset="0"/>
            </a:endParaRPr>
          </a:p>
        </p:txBody>
      </p:sp>
      <p:sp>
        <p:nvSpPr>
          <p:cNvPr id="5" name="矩形 4"/>
          <p:cNvSpPr/>
          <p:nvPr/>
        </p:nvSpPr>
        <p:spPr bwMode="auto">
          <a:xfrm>
            <a:off x="1548063" y="2162780"/>
            <a:ext cx="1503948" cy="135044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a:t>
            </a:r>
          </a:p>
          <a:p>
            <a:pPr marL="0" marR="0" indent="0" algn="l" defTabSz="914400" rtl="0" eaLnBrk="1" fontAlgn="base" latinLnBrk="0" hangingPunct="1">
              <a:lnSpc>
                <a:spcPct val="100000"/>
              </a:lnSpc>
              <a:spcBef>
                <a:spcPct val="0"/>
              </a:spcBef>
              <a:spcAft>
                <a:spcPct val="0"/>
              </a:spcAft>
              <a:buClrTx/>
              <a:buSzTx/>
              <a:buFontTx/>
              <a:buNone/>
              <a:tabLst/>
            </a:pPr>
            <a:r>
              <a:rPr lang="en-US" altLang="zh-TW" dirty="0" smtClean="0">
                <a:ea typeface="新細明體" pitchFamily="18" charset="-120"/>
              </a:rPr>
              <a:t>….</a:t>
            </a:r>
          </a:p>
          <a:p>
            <a:pPr marL="0" marR="0" indent="0" algn="l" defTabSz="914400" rtl="0" eaLnBrk="1" fontAlgn="base" latinLnBrk="0" hangingPunct="1">
              <a:lnSpc>
                <a:spcPct val="100000"/>
              </a:lnSpc>
              <a:spcBef>
                <a:spcPct val="0"/>
              </a:spcBef>
              <a:spcAft>
                <a:spcPct val="0"/>
              </a:spcAft>
              <a:buClrTx/>
              <a:buSzTx/>
              <a:buFontTx/>
              <a:buNone/>
              <a:tabLst/>
            </a:pPr>
            <a:r>
              <a:rPr lang="en-US" altLang="zh-TW" dirty="0" smtClean="0">
                <a:ea typeface="新細明體" pitchFamily="18" charset="-120"/>
              </a:rPr>
              <a:t>iii</a:t>
            </a:r>
            <a:endPar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6" name="矩形 5"/>
          <p:cNvSpPr/>
          <p:nvPr/>
        </p:nvSpPr>
        <p:spPr bwMode="auto">
          <a:xfrm>
            <a:off x="1548063" y="3686780"/>
            <a:ext cx="1503948" cy="2088378"/>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a:t>
            </a:r>
          </a:p>
          <a:p>
            <a:pPr marL="0" marR="0" indent="0" algn="l" defTabSz="914400" rtl="0" eaLnBrk="1" fontAlgn="base" latinLnBrk="0" hangingPunct="1">
              <a:lnSpc>
                <a:spcPct val="100000"/>
              </a:lnSpc>
              <a:spcBef>
                <a:spcPct val="0"/>
              </a:spcBef>
              <a:spcAft>
                <a:spcPct val="0"/>
              </a:spcAft>
              <a:buClrTx/>
              <a:buSzTx/>
              <a:buFontTx/>
              <a:buNone/>
              <a:tabLst/>
            </a:pPr>
            <a:r>
              <a:rPr lang="en-US" altLang="zh-TW" dirty="0" smtClean="0">
                <a:ea typeface="新細明體" pitchFamily="18" charset="-120"/>
              </a:rPr>
              <a:t>….</a:t>
            </a:r>
          </a:p>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xxx</a:t>
            </a:r>
          </a:p>
          <a:p>
            <a:pPr marL="0" marR="0" indent="0" algn="l" defTabSz="914400" rtl="0" eaLnBrk="1" fontAlgn="base" latinLnBrk="0" hangingPunct="1">
              <a:lnSpc>
                <a:spcPct val="100000"/>
              </a:lnSpc>
              <a:spcBef>
                <a:spcPct val="0"/>
              </a:spcBef>
              <a:spcAft>
                <a:spcPct val="0"/>
              </a:spcAft>
              <a:buClrTx/>
              <a:buSzTx/>
              <a:buFontTx/>
              <a:buNone/>
              <a:tabLst/>
            </a:pPr>
            <a:r>
              <a:rPr lang="en-US" altLang="zh-TW" dirty="0" smtClean="0">
                <a:ea typeface="新細明體" pitchFamily="18" charset="-120"/>
              </a:rPr>
              <a:t>xxx</a:t>
            </a:r>
          </a:p>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xxx</a:t>
            </a:r>
          </a:p>
        </p:txBody>
      </p:sp>
      <p:sp>
        <p:nvSpPr>
          <p:cNvPr id="7" name="矩形 6"/>
          <p:cNvSpPr/>
          <p:nvPr/>
        </p:nvSpPr>
        <p:spPr bwMode="auto">
          <a:xfrm>
            <a:off x="5358064" y="2162780"/>
            <a:ext cx="1503948" cy="135044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a:t>
            </a:r>
          </a:p>
          <a:p>
            <a:pPr marL="0" marR="0" indent="0" algn="l" defTabSz="914400" rtl="0" eaLnBrk="1" fontAlgn="base" latinLnBrk="0" hangingPunct="1">
              <a:lnSpc>
                <a:spcPct val="100000"/>
              </a:lnSpc>
              <a:spcBef>
                <a:spcPct val="0"/>
              </a:spcBef>
              <a:spcAft>
                <a:spcPct val="0"/>
              </a:spcAft>
              <a:buClrTx/>
              <a:buSzTx/>
              <a:buFontTx/>
              <a:buNone/>
              <a:tabLst/>
            </a:pPr>
            <a:r>
              <a:rPr lang="en-US" altLang="zh-TW" dirty="0" smtClean="0">
                <a:ea typeface="新細明體" pitchFamily="18" charset="-120"/>
              </a:rPr>
              <a:t>….</a:t>
            </a:r>
          </a:p>
          <a:p>
            <a:pPr marL="0" marR="0" indent="0" algn="l" defTabSz="914400" rtl="0" eaLnBrk="1" fontAlgn="base" latinLnBrk="0" hangingPunct="1">
              <a:lnSpc>
                <a:spcPct val="100000"/>
              </a:lnSpc>
              <a:spcBef>
                <a:spcPct val="0"/>
              </a:spcBef>
              <a:spcAft>
                <a:spcPct val="0"/>
              </a:spcAft>
              <a:buClrTx/>
              <a:buSzTx/>
              <a:buFontTx/>
              <a:buNone/>
              <a:tabLst/>
            </a:pPr>
            <a:r>
              <a:rPr lang="en-US" altLang="zh-TW" dirty="0" smtClean="0">
                <a:ea typeface="新細明體" pitchFamily="18" charset="-120"/>
              </a:rPr>
              <a:t>iii</a:t>
            </a:r>
            <a:endPar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8" name="矩形 7"/>
          <p:cNvSpPr/>
          <p:nvPr/>
        </p:nvSpPr>
        <p:spPr bwMode="auto">
          <a:xfrm>
            <a:off x="5358064" y="3686780"/>
            <a:ext cx="1503948" cy="981472"/>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a:t>
            </a:r>
          </a:p>
          <a:p>
            <a:pPr marL="0" marR="0" indent="0" algn="l" defTabSz="914400" rtl="0" eaLnBrk="1" fontAlgn="base" latinLnBrk="0" hangingPunct="1">
              <a:lnSpc>
                <a:spcPct val="100000"/>
              </a:lnSpc>
              <a:spcBef>
                <a:spcPct val="0"/>
              </a:spcBef>
              <a:spcAft>
                <a:spcPct val="0"/>
              </a:spcAft>
              <a:buClrTx/>
              <a:buSzTx/>
              <a:buFontTx/>
              <a:buNone/>
              <a:tabLst/>
            </a:pPr>
            <a:r>
              <a:rPr lang="en-US" altLang="zh-TW" dirty="0" smtClean="0">
                <a:ea typeface="新細明體" pitchFamily="18" charset="-120"/>
              </a:rPr>
              <a:t>….</a:t>
            </a:r>
          </a:p>
        </p:txBody>
      </p:sp>
      <p:sp>
        <p:nvSpPr>
          <p:cNvPr id="9" name="矩形 8"/>
          <p:cNvSpPr/>
          <p:nvPr/>
        </p:nvSpPr>
        <p:spPr bwMode="auto">
          <a:xfrm>
            <a:off x="5358064" y="4841812"/>
            <a:ext cx="1503948" cy="137851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zh-TW" dirty="0">
                <a:ea typeface="新細明體" pitchFamily="18" charset="-120"/>
              </a:rPr>
              <a:t>xxx</a:t>
            </a:r>
          </a:p>
          <a:p>
            <a:r>
              <a:rPr lang="en-US" altLang="zh-TW" dirty="0">
                <a:ea typeface="新細明體" pitchFamily="18" charset="-120"/>
              </a:rPr>
              <a:t>xxx</a:t>
            </a:r>
          </a:p>
          <a:p>
            <a:r>
              <a:rPr lang="en-US" altLang="zh-TW" dirty="0">
                <a:ea typeface="新細明體" pitchFamily="18" charset="-120"/>
              </a:rPr>
              <a:t>xxx</a:t>
            </a:r>
          </a:p>
        </p:txBody>
      </p:sp>
      <p:sp>
        <p:nvSpPr>
          <p:cNvPr id="11" name="向右箭號 10"/>
          <p:cNvSpPr/>
          <p:nvPr/>
        </p:nvSpPr>
        <p:spPr bwMode="auto">
          <a:xfrm>
            <a:off x="3693694" y="3272589"/>
            <a:ext cx="818147" cy="1094874"/>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10" name="文字方塊 9"/>
          <p:cNvSpPr txBox="1"/>
          <p:nvPr/>
        </p:nvSpPr>
        <p:spPr>
          <a:xfrm>
            <a:off x="7450070" y="2086342"/>
            <a:ext cx="1605698" cy="523220"/>
          </a:xfrm>
          <a:prstGeom prst="rect">
            <a:avLst/>
          </a:prstGeom>
          <a:noFill/>
        </p:spPr>
        <p:txBody>
          <a:bodyPr wrap="square" rtlCol="0">
            <a:spAutoFit/>
          </a:bodyPr>
          <a:lstStyle/>
          <a:p>
            <a:r>
              <a:rPr lang="en-US" altLang="zh-TW" sz="1400" dirty="0" smtClean="0">
                <a:solidFill>
                  <a:srgbClr val="3F7F5F"/>
                </a:solidFill>
                <a:latin typeface="Courier New" panose="02070309020205020404" pitchFamily="49" charset="0"/>
              </a:rPr>
              <a:t>iii</a:t>
            </a:r>
            <a:r>
              <a:rPr lang="zh-TW" altLang="en-US" sz="1400" dirty="0" smtClean="0">
                <a:solidFill>
                  <a:srgbClr val="3F7F5F"/>
                </a:solidFill>
                <a:latin typeface="Courier New" panose="02070309020205020404" pitchFamily="49" charset="0"/>
              </a:rPr>
              <a:t>跟</a:t>
            </a:r>
            <a:r>
              <a:rPr lang="en-US" altLang="zh-TW" sz="1400" dirty="0" smtClean="0">
                <a:solidFill>
                  <a:srgbClr val="3F7F5F"/>
                </a:solidFill>
                <a:latin typeface="Courier New" panose="02070309020205020404" pitchFamily="49" charset="0"/>
              </a:rPr>
              <a:t>xxx</a:t>
            </a:r>
            <a:r>
              <a:rPr lang="zh-TW" altLang="en-US" sz="1400" dirty="0" smtClean="0">
                <a:solidFill>
                  <a:srgbClr val="3F7F5F"/>
                </a:solidFill>
                <a:latin typeface="Courier New" panose="02070309020205020404" pitchFamily="49" charset="0"/>
              </a:rPr>
              <a:t>是代表修改的部分</a:t>
            </a:r>
            <a:endParaRPr lang="zh-TW" altLang="en-US" sz="1400" dirty="0">
              <a:solidFill>
                <a:srgbClr val="3F7F5F"/>
              </a:solidFill>
              <a:latin typeface="Courier New" panose="02070309020205020404" pitchFamily="49" charset="0"/>
            </a:endParaRPr>
          </a:p>
        </p:txBody>
      </p:sp>
      <p:sp>
        <p:nvSpPr>
          <p:cNvPr id="12" name="文字方塊 11"/>
          <p:cNvSpPr txBox="1"/>
          <p:nvPr/>
        </p:nvSpPr>
        <p:spPr>
          <a:xfrm>
            <a:off x="6110038" y="4840280"/>
            <a:ext cx="987333" cy="307777"/>
          </a:xfrm>
          <a:prstGeom prst="rect">
            <a:avLst/>
          </a:prstGeom>
          <a:noFill/>
        </p:spPr>
        <p:txBody>
          <a:bodyPr wrap="square" rtlCol="0">
            <a:spAutoFit/>
          </a:bodyPr>
          <a:lstStyle/>
          <a:p>
            <a:r>
              <a:rPr lang="en-US" altLang="zh-TW" sz="1400" dirty="0" smtClean="0">
                <a:solidFill>
                  <a:srgbClr val="3F7F5F"/>
                </a:solidFill>
                <a:latin typeface="Courier New" panose="02070309020205020404" pitchFamily="49" charset="0"/>
              </a:rPr>
              <a:t>.java</a:t>
            </a:r>
            <a:endParaRPr lang="zh-TW" altLang="en-US" sz="1400" dirty="0">
              <a:solidFill>
                <a:srgbClr val="3F7F5F"/>
              </a:solidFill>
              <a:latin typeface="Courier New" panose="02070309020205020404" pitchFamily="49" charset="0"/>
            </a:endParaRPr>
          </a:p>
        </p:txBody>
      </p:sp>
      <p:sp>
        <p:nvSpPr>
          <p:cNvPr id="13" name="文字方塊 12"/>
          <p:cNvSpPr txBox="1"/>
          <p:nvPr/>
        </p:nvSpPr>
        <p:spPr>
          <a:xfrm>
            <a:off x="2283249" y="3686780"/>
            <a:ext cx="987333" cy="307777"/>
          </a:xfrm>
          <a:prstGeom prst="rect">
            <a:avLst/>
          </a:prstGeom>
          <a:noFill/>
        </p:spPr>
        <p:txBody>
          <a:bodyPr wrap="square" rtlCol="0">
            <a:spAutoFit/>
          </a:bodyPr>
          <a:lstStyle/>
          <a:p>
            <a:r>
              <a:rPr lang="en-US" altLang="zh-TW" sz="1400" dirty="0" smtClean="0">
                <a:solidFill>
                  <a:srgbClr val="3F7F5F"/>
                </a:solidFill>
                <a:latin typeface="Courier New" panose="02070309020205020404" pitchFamily="49" charset="0"/>
              </a:rPr>
              <a:t>.java</a:t>
            </a:r>
            <a:endParaRPr lang="zh-TW" altLang="en-US" sz="1400" dirty="0">
              <a:solidFill>
                <a:srgbClr val="3F7F5F"/>
              </a:solidFill>
              <a:latin typeface="Courier New" panose="02070309020205020404" pitchFamily="49" charset="0"/>
            </a:endParaRPr>
          </a:p>
        </p:txBody>
      </p:sp>
      <p:sp>
        <p:nvSpPr>
          <p:cNvPr id="14" name="文字方塊 13"/>
          <p:cNvSpPr txBox="1"/>
          <p:nvPr/>
        </p:nvSpPr>
        <p:spPr>
          <a:xfrm>
            <a:off x="2249162" y="2192773"/>
            <a:ext cx="987333" cy="307777"/>
          </a:xfrm>
          <a:prstGeom prst="rect">
            <a:avLst/>
          </a:prstGeom>
          <a:noFill/>
        </p:spPr>
        <p:txBody>
          <a:bodyPr wrap="square" rtlCol="0">
            <a:spAutoFit/>
          </a:bodyPr>
          <a:lstStyle/>
          <a:p>
            <a:r>
              <a:rPr lang="en-US" altLang="zh-TW" sz="1400" dirty="0" smtClean="0">
                <a:solidFill>
                  <a:srgbClr val="3F7F5F"/>
                </a:solidFill>
                <a:latin typeface="Courier New" panose="02070309020205020404" pitchFamily="49" charset="0"/>
              </a:rPr>
              <a:t>.java</a:t>
            </a:r>
            <a:endParaRPr lang="zh-TW" altLang="en-US" sz="1400" dirty="0">
              <a:solidFill>
                <a:srgbClr val="3F7F5F"/>
              </a:solidFill>
              <a:latin typeface="Courier New" panose="02070309020205020404" pitchFamily="49" charset="0"/>
            </a:endParaRPr>
          </a:p>
        </p:txBody>
      </p:sp>
      <p:sp>
        <p:nvSpPr>
          <p:cNvPr id="15" name="文字方塊 14"/>
          <p:cNvSpPr txBox="1"/>
          <p:nvPr/>
        </p:nvSpPr>
        <p:spPr>
          <a:xfrm>
            <a:off x="6110038" y="3708641"/>
            <a:ext cx="987333" cy="307777"/>
          </a:xfrm>
          <a:prstGeom prst="rect">
            <a:avLst/>
          </a:prstGeom>
          <a:noFill/>
        </p:spPr>
        <p:txBody>
          <a:bodyPr wrap="square" rtlCol="0">
            <a:spAutoFit/>
          </a:bodyPr>
          <a:lstStyle/>
          <a:p>
            <a:r>
              <a:rPr lang="en-US" altLang="zh-TW" sz="1400" dirty="0" smtClean="0">
                <a:solidFill>
                  <a:srgbClr val="3F7F5F"/>
                </a:solidFill>
                <a:latin typeface="Courier New" panose="02070309020205020404" pitchFamily="49" charset="0"/>
              </a:rPr>
              <a:t>.java</a:t>
            </a:r>
            <a:endParaRPr lang="zh-TW" altLang="en-US" sz="1400" dirty="0">
              <a:solidFill>
                <a:srgbClr val="3F7F5F"/>
              </a:solidFill>
              <a:latin typeface="Courier New" panose="02070309020205020404" pitchFamily="49" charset="0"/>
            </a:endParaRPr>
          </a:p>
        </p:txBody>
      </p:sp>
      <p:sp>
        <p:nvSpPr>
          <p:cNvPr id="16" name="文字方塊 15"/>
          <p:cNvSpPr txBox="1"/>
          <p:nvPr/>
        </p:nvSpPr>
        <p:spPr>
          <a:xfrm>
            <a:off x="6110038" y="2246624"/>
            <a:ext cx="987333" cy="307777"/>
          </a:xfrm>
          <a:prstGeom prst="rect">
            <a:avLst/>
          </a:prstGeom>
          <a:noFill/>
        </p:spPr>
        <p:txBody>
          <a:bodyPr wrap="square" rtlCol="0">
            <a:spAutoFit/>
          </a:bodyPr>
          <a:lstStyle/>
          <a:p>
            <a:r>
              <a:rPr lang="en-US" altLang="zh-TW" sz="1400" dirty="0" smtClean="0">
                <a:solidFill>
                  <a:srgbClr val="3F7F5F"/>
                </a:solidFill>
                <a:latin typeface="Courier New" panose="02070309020205020404" pitchFamily="49" charset="0"/>
              </a:rPr>
              <a:t>.java</a:t>
            </a:r>
            <a:endParaRPr lang="zh-TW" altLang="en-US" sz="1400" dirty="0">
              <a:solidFill>
                <a:srgbClr val="3F7F5F"/>
              </a:solidFill>
              <a:latin typeface="Courier New" panose="02070309020205020404" pitchFamily="49" charset="0"/>
            </a:endParaRPr>
          </a:p>
        </p:txBody>
      </p:sp>
    </p:spTree>
    <p:extLst>
      <p:ext uri="{BB962C8B-B14F-4D97-AF65-F5344CB8AC3E}">
        <p14:creationId xmlns:p14="http://schemas.microsoft.com/office/powerpoint/2010/main" val="1203615008"/>
      </p:ext>
    </p:extLst>
  </p:cSld>
  <p:clrMapOvr>
    <a:masterClrMapping/>
  </p:clrMapOvr>
  <p:transition spd="med">
    <p:zoom dir="in"/>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823388" y="241543"/>
            <a:ext cx="8168212" cy="646331"/>
          </a:xfrm>
          <a:prstGeom prst="rect">
            <a:avLst/>
          </a:prstGeom>
          <a:noFill/>
        </p:spPr>
        <p:txBody>
          <a:bodyPr wrap="square" rtlCol="0">
            <a:spAutoFit/>
          </a:bodyPr>
          <a:lstStyle/>
          <a:p>
            <a:r>
              <a:rPr lang="en-US" altLang="zh-TW" sz="3600" dirty="0" err="1">
                <a:latin typeface="Calibri" panose="020F0502020204030204" pitchFamily="34" charset="0"/>
                <a:cs typeface="Calibri" panose="020F0502020204030204" pitchFamily="34" charset="0"/>
              </a:rPr>
              <a:t>Liskov</a:t>
            </a:r>
            <a:r>
              <a:rPr lang="en-US" altLang="zh-TW" sz="3600" dirty="0">
                <a:latin typeface="Calibri" panose="020F0502020204030204" pitchFamily="34" charset="0"/>
                <a:cs typeface="Calibri" panose="020F0502020204030204" pitchFamily="34" charset="0"/>
              </a:rPr>
              <a:t> </a:t>
            </a:r>
            <a:r>
              <a:rPr lang="en-US" altLang="zh-TW" sz="3600" dirty="0" err="1">
                <a:latin typeface="Calibri" panose="020F0502020204030204" pitchFamily="34" charset="0"/>
                <a:cs typeface="Calibri" panose="020F0502020204030204" pitchFamily="34" charset="0"/>
              </a:rPr>
              <a:t>Subsitution</a:t>
            </a:r>
            <a:r>
              <a:rPr lang="en-US" altLang="zh-TW" sz="3600" dirty="0">
                <a:latin typeface="Calibri" panose="020F0502020204030204" pitchFamily="34" charset="0"/>
                <a:cs typeface="Calibri" panose="020F0502020204030204" pitchFamily="34" charset="0"/>
              </a:rPr>
              <a:t> </a:t>
            </a:r>
            <a:r>
              <a:rPr lang="en-US" altLang="zh-TW" sz="3600" dirty="0" smtClean="0">
                <a:latin typeface="Calibri" panose="020F0502020204030204" pitchFamily="34" charset="0"/>
                <a:cs typeface="Calibri" panose="020F0502020204030204" pitchFamily="34" charset="0"/>
              </a:rPr>
              <a:t>Principle</a:t>
            </a:r>
            <a:r>
              <a:rPr lang="zh-TW" altLang="en-US" sz="3600" dirty="0" smtClean="0">
                <a:latin typeface="Calibri" panose="020F0502020204030204" pitchFamily="34" charset="0"/>
                <a:cs typeface="Calibri" panose="020F0502020204030204" pitchFamily="34" charset="0"/>
              </a:rPr>
              <a:t>  </a:t>
            </a:r>
            <a:r>
              <a:rPr lang="en-US" altLang="zh-TW" sz="3600" dirty="0" smtClean="0">
                <a:latin typeface="Calibri" panose="020F0502020204030204" pitchFamily="34" charset="0"/>
                <a:cs typeface="Calibri" panose="020F0502020204030204" pitchFamily="34" charset="0"/>
              </a:rPr>
              <a:t>- 1</a:t>
            </a:r>
            <a:endParaRPr lang="zh-TW" altLang="en-US" sz="3600" dirty="0">
              <a:latin typeface="Calibri" panose="020F0502020204030204" pitchFamily="34" charset="0"/>
              <a:cs typeface="Calibri" panose="020F0502020204030204" pitchFamily="34" charset="0"/>
            </a:endParaRPr>
          </a:p>
        </p:txBody>
      </p:sp>
      <p:sp>
        <p:nvSpPr>
          <p:cNvPr id="3" name="矩形 2"/>
          <p:cNvSpPr/>
          <p:nvPr/>
        </p:nvSpPr>
        <p:spPr>
          <a:xfrm>
            <a:off x="667072" y="1321028"/>
            <a:ext cx="8808292" cy="2308324"/>
          </a:xfrm>
          <a:prstGeom prst="rect">
            <a:avLst/>
          </a:prstGeom>
        </p:spPr>
        <p:txBody>
          <a:bodyPr wrap="square">
            <a:spAutoFit/>
          </a:bodyPr>
          <a:lstStyle/>
          <a:p>
            <a:pPr>
              <a:lnSpc>
                <a:spcPct val="150000"/>
              </a:lnSpc>
            </a:pPr>
            <a:r>
              <a:rPr lang="en-US" altLang="zh-TW" i="1" dirty="0" smtClean="0">
                <a:solidFill>
                  <a:schemeClr val="bg1">
                    <a:lumMod val="50000"/>
                  </a:schemeClr>
                </a:solidFill>
                <a:latin typeface="Baskerville Old Face" panose="02020602080505020303" pitchFamily="18" charset="0"/>
                <a:cs typeface="Calibri" panose="020F0502020204030204" pitchFamily="34" charset="0"/>
              </a:rPr>
              <a:t>Functions </a:t>
            </a:r>
            <a:r>
              <a:rPr lang="en-US" altLang="zh-TW" i="1" dirty="0">
                <a:solidFill>
                  <a:schemeClr val="bg1">
                    <a:lumMod val="50000"/>
                  </a:schemeClr>
                </a:solidFill>
                <a:latin typeface="Baskerville Old Face" panose="02020602080505020303" pitchFamily="18" charset="0"/>
                <a:cs typeface="Calibri" panose="020F0502020204030204" pitchFamily="34" charset="0"/>
              </a:rPr>
              <a:t>that use references to super classes must be able to use object of subclasses without knowing it!</a:t>
            </a:r>
            <a:endParaRPr lang="en-US" altLang="zh-TW" i="1" dirty="0" smtClean="0">
              <a:solidFill>
                <a:schemeClr val="bg1">
                  <a:lumMod val="50000"/>
                </a:schemeClr>
              </a:solidFill>
              <a:latin typeface="Baskerville Old Face" panose="02020602080505020303" pitchFamily="18" charset="0"/>
              <a:cs typeface="Calibri" panose="020F0502020204030204" pitchFamily="34" charset="0"/>
            </a:endParaRPr>
          </a:p>
          <a:p>
            <a:pPr marL="342900" indent="-342900">
              <a:lnSpc>
                <a:spcPct val="150000"/>
              </a:lnSpc>
              <a:buFont typeface="Arial" panose="020B0604020202020204" pitchFamily="34" charset="0"/>
              <a:buChar char="•"/>
            </a:pPr>
            <a:r>
              <a:rPr lang="en-US" altLang="zh-TW" dirty="0" smtClean="0">
                <a:latin typeface="Calibri" panose="020F0502020204030204" pitchFamily="34" charset="0"/>
                <a:cs typeface="Calibri" panose="020F0502020204030204" pitchFamily="34" charset="0"/>
              </a:rPr>
              <a:t>Why?</a:t>
            </a:r>
          </a:p>
          <a:p>
            <a:pPr marL="800100" lvl="1" indent="-342900">
              <a:lnSpc>
                <a:spcPct val="150000"/>
              </a:lnSpc>
              <a:buFont typeface="Arial" panose="020B0604020202020204" pitchFamily="34" charset="0"/>
              <a:buChar char="•"/>
            </a:pPr>
            <a:r>
              <a:rPr lang="en-US" altLang="zh-TW" dirty="0" smtClean="0">
                <a:solidFill>
                  <a:srgbClr val="000000"/>
                </a:solidFill>
                <a:latin typeface="Calibri" panose="020F0502020204030204" pitchFamily="34" charset="0"/>
                <a:cs typeface="Calibri" panose="020F0502020204030204" pitchFamily="34" charset="0"/>
              </a:rPr>
              <a:t>Unpredicted behavior between subclass will bring bugs</a:t>
            </a:r>
            <a:endParaRPr lang="en-US" altLang="zh-TW"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95205802"/>
      </p:ext>
    </p:extLst>
  </p:cSld>
  <p:clrMapOvr>
    <a:masterClrMapping/>
  </p:clrMapOvr>
  <p:transition spd="med">
    <p:zoom dir="in"/>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823388" y="3246460"/>
            <a:ext cx="2629911" cy="132326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cxnSp>
        <p:nvCxnSpPr>
          <p:cNvPr id="3" name="直線接點 2"/>
          <p:cNvCxnSpPr/>
          <p:nvPr/>
        </p:nvCxnSpPr>
        <p:spPr bwMode="auto">
          <a:xfrm flipV="1">
            <a:off x="823388" y="3731982"/>
            <a:ext cx="2629911" cy="16184"/>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 name="文字方塊 3"/>
          <p:cNvSpPr txBox="1"/>
          <p:nvPr/>
        </p:nvSpPr>
        <p:spPr>
          <a:xfrm>
            <a:off x="823388" y="3258389"/>
            <a:ext cx="1124793" cy="400110"/>
          </a:xfrm>
          <a:prstGeom prst="rect">
            <a:avLst/>
          </a:prstGeom>
          <a:noFill/>
        </p:spPr>
        <p:txBody>
          <a:bodyPr wrap="square" rtlCol="0">
            <a:spAutoFit/>
          </a:bodyPr>
          <a:lstStyle/>
          <a:p>
            <a:r>
              <a:rPr lang="en-US" altLang="zh-TW" sz="2000" dirty="0" smtClean="0">
                <a:latin typeface="Calibri" panose="020F0502020204030204" pitchFamily="34" charset="0"/>
                <a:cs typeface="Calibri" panose="020F0502020204030204" pitchFamily="34" charset="0"/>
              </a:rPr>
              <a:t>Shape</a:t>
            </a:r>
            <a:endParaRPr lang="zh-TW" altLang="en-US" sz="2000" dirty="0">
              <a:latin typeface="Calibri" panose="020F0502020204030204" pitchFamily="34" charset="0"/>
              <a:cs typeface="Calibri" panose="020F0502020204030204" pitchFamily="34" charset="0"/>
            </a:endParaRPr>
          </a:p>
        </p:txBody>
      </p:sp>
      <p:sp>
        <p:nvSpPr>
          <p:cNvPr id="5" name="文字方塊 4"/>
          <p:cNvSpPr txBox="1"/>
          <p:nvPr/>
        </p:nvSpPr>
        <p:spPr>
          <a:xfrm>
            <a:off x="915772" y="3787272"/>
            <a:ext cx="2064817" cy="646331"/>
          </a:xfrm>
          <a:prstGeom prst="rect">
            <a:avLst/>
          </a:prstGeom>
          <a:noFill/>
        </p:spPr>
        <p:txBody>
          <a:bodyPr wrap="square" rtlCol="0">
            <a:spAutoFit/>
          </a:bodyPr>
          <a:lstStyle/>
          <a:p>
            <a:r>
              <a:rPr lang="en-US" altLang="zh-TW" sz="1200" dirty="0" smtClean="0">
                <a:latin typeface="Calibri" panose="020F0502020204030204" pitchFamily="34" charset="0"/>
                <a:cs typeface="Calibri" panose="020F0502020204030204" pitchFamily="34" charset="0"/>
              </a:rPr>
              <a:t>void draw() {</a:t>
            </a:r>
          </a:p>
          <a:p>
            <a:r>
              <a:rPr lang="en-US" altLang="zh-TW" sz="1200" dirty="0">
                <a:latin typeface="Calibri" panose="020F0502020204030204" pitchFamily="34" charset="0"/>
                <a:cs typeface="Calibri" panose="020F0502020204030204" pitchFamily="34" charset="0"/>
              </a:rPr>
              <a:t> </a:t>
            </a:r>
            <a:r>
              <a:rPr lang="en-US" altLang="zh-TW" sz="1200" dirty="0" smtClean="0">
                <a:latin typeface="Calibri" panose="020F0502020204030204" pitchFamily="34" charset="0"/>
                <a:cs typeface="Calibri" panose="020F0502020204030204" pitchFamily="34" charset="0"/>
              </a:rPr>
              <a:t>  </a:t>
            </a:r>
            <a:r>
              <a:rPr lang="en-US" altLang="zh-TW" sz="1200" dirty="0" smtClean="0">
                <a:solidFill>
                  <a:srgbClr val="00B050"/>
                </a:solidFill>
                <a:latin typeface="Calibri" panose="020F0502020204030204" pitchFamily="34" charset="0"/>
                <a:cs typeface="Calibri" panose="020F0502020204030204" pitchFamily="34" charset="0"/>
              </a:rPr>
              <a:t>//</a:t>
            </a:r>
            <a:r>
              <a:rPr lang="zh-TW" altLang="en-US" sz="1200" dirty="0" smtClean="0">
                <a:solidFill>
                  <a:srgbClr val="00B050"/>
                </a:solidFill>
                <a:latin typeface="Calibri" panose="020F0502020204030204" pitchFamily="34" charset="0"/>
                <a:cs typeface="Calibri" panose="020F0502020204030204" pitchFamily="34" charset="0"/>
              </a:rPr>
              <a:t>畫出圖形到</a:t>
            </a:r>
            <a:r>
              <a:rPr lang="en-US" altLang="zh-TW" sz="1200" dirty="0" smtClean="0">
                <a:solidFill>
                  <a:srgbClr val="00B050"/>
                </a:solidFill>
                <a:latin typeface="Calibri" panose="020F0502020204030204" pitchFamily="34" charset="0"/>
                <a:cs typeface="Calibri" panose="020F0502020204030204" pitchFamily="34" charset="0"/>
              </a:rPr>
              <a:t>console</a:t>
            </a:r>
          </a:p>
          <a:p>
            <a:r>
              <a:rPr lang="en-US" altLang="zh-TW" sz="1200" dirty="0" smtClean="0">
                <a:latin typeface="Calibri" panose="020F0502020204030204" pitchFamily="34" charset="0"/>
                <a:cs typeface="Calibri" panose="020F0502020204030204" pitchFamily="34" charset="0"/>
              </a:rPr>
              <a:t>}</a:t>
            </a:r>
          </a:p>
        </p:txBody>
      </p:sp>
      <p:sp>
        <p:nvSpPr>
          <p:cNvPr id="6" name="矩形 5"/>
          <p:cNvSpPr/>
          <p:nvPr/>
        </p:nvSpPr>
        <p:spPr bwMode="auto">
          <a:xfrm>
            <a:off x="4290823" y="2036753"/>
            <a:ext cx="2629911" cy="118714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cxnSp>
        <p:nvCxnSpPr>
          <p:cNvPr id="7" name="直線接點 6"/>
          <p:cNvCxnSpPr/>
          <p:nvPr/>
        </p:nvCxnSpPr>
        <p:spPr bwMode="auto">
          <a:xfrm flipV="1">
            <a:off x="4290823" y="2522275"/>
            <a:ext cx="2629911" cy="16184"/>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8" name="文字方塊 7"/>
          <p:cNvSpPr txBox="1"/>
          <p:nvPr/>
        </p:nvSpPr>
        <p:spPr>
          <a:xfrm>
            <a:off x="4290824" y="2048682"/>
            <a:ext cx="844270" cy="400110"/>
          </a:xfrm>
          <a:prstGeom prst="rect">
            <a:avLst/>
          </a:prstGeom>
          <a:noFill/>
        </p:spPr>
        <p:txBody>
          <a:bodyPr wrap="square" rtlCol="0">
            <a:spAutoFit/>
          </a:bodyPr>
          <a:lstStyle/>
          <a:p>
            <a:r>
              <a:rPr lang="en-US" altLang="zh-TW" sz="2000" dirty="0" smtClean="0">
                <a:latin typeface="Calibri" panose="020F0502020204030204" pitchFamily="34" charset="0"/>
                <a:cs typeface="Calibri" panose="020F0502020204030204" pitchFamily="34" charset="0"/>
              </a:rPr>
              <a:t>Circle</a:t>
            </a:r>
            <a:endParaRPr lang="zh-TW" altLang="en-US" sz="2000" dirty="0">
              <a:latin typeface="Calibri" panose="020F0502020204030204" pitchFamily="34" charset="0"/>
              <a:cs typeface="Calibri" panose="020F0502020204030204" pitchFamily="34" charset="0"/>
            </a:endParaRPr>
          </a:p>
        </p:txBody>
      </p:sp>
      <p:sp>
        <p:nvSpPr>
          <p:cNvPr id="9" name="文字方塊 8"/>
          <p:cNvSpPr txBox="1"/>
          <p:nvPr/>
        </p:nvSpPr>
        <p:spPr>
          <a:xfrm>
            <a:off x="4383207" y="2577565"/>
            <a:ext cx="2064817" cy="646331"/>
          </a:xfrm>
          <a:prstGeom prst="rect">
            <a:avLst/>
          </a:prstGeom>
          <a:noFill/>
        </p:spPr>
        <p:txBody>
          <a:bodyPr wrap="square" rtlCol="0">
            <a:spAutoFit/>
          </a:bodyPr>
          <a:lstStyle/>
          <a:p>
            <a:r>
              <a:rPr lang="en-US" altLang="zh-TW" sz="1200" dirty="0" smtClean="0">
                <a:latin typeface="Calibri" panose="020F0502020204030204" pitchFamily="34" charset="0"/>
                <a:cs typeface="Calibri" panose="020F0502020204030204" pitchFamily="34" charset="0"/>
              </a:rPr>
              <a:t>void draw() {</a:t>
            </a:r>
          </a:p>
          <a:p>
            <a:endParaRPr lang="en-US" altLang="zh-TW" sz="1200" dirty="0" smtClean="0">
              <a:latin typeface="Calibri" panose="020F0502020204030204" pitchFamily="34" charset="0"/>
              <a:cs typeface="Calibri" panose="020F0502020204030204" pitchFamily="34" charset="0"/>
            </a:endParaRPr>
          </a:p>
          <a:p>
            <a:r>
              <a:rPr lang="en-US" altLang="zh-TW" sz="1200" dirty="0" smtClean="0">
                <a:latin typeface="Calibri" panose="020F0502020204030204" pitchFamily="34" charset="0"/>
                <a:cs typeface="Calibri" panose="020F0502020204030204" pitchFamily="34" charset="0"/>
              </a:rPr>
              <a:t>}</a:t>
            </a:r>
            <a:endParaRPr lang="zh-TW" altLang="en-US" sz="1200" dirty="0">
              <a:latin typeface="Calibri" panose="020F0502020204030204" pitchFamily="34" charset="0"/>
              <a:cs typeface="Calibri" panose="020F0502020204030204" pitchFamily="34" charset="0"/>
            </a:endParaRPr>
          </a:p>
        </p:txBody>
      </p:sp>
      <p:sp>
        <p:nvSpPr>
          <p:cNvPr id="10" name="矩形 9"/>
          <p:cNvSpPr/>
          <p:nvPr/>
        </p:nvSpPr>
        <p:spPr bwMode="auto">
          <a:xfrm>
            <a:off x="4290823" y="3303238"/>
            <a:ext cx="2629911" cy="118714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11" name="文字方塊 10"/>
          <p:cNvSpPr txBox="1"/>
          <p:nvPr/>
        </p:nvSpPr>
        <p:spPr>
          <a:xfrm>
            <a:off x="4273291" y="3303238"/>
            <a:ext cx="958908" cy="400110"/>
          </a:xfrm>
          <a:prstGeom prst="rect">
            <a:avLst/>
          </a:prstGeom>
          <a:noFill/>
        </p:spPr>
        <p:txBody>
          <a:bodyPr wrap="square" rtlCol="0">
            <a:spAutoFit/>
          </a:bodyPr>
          <a:lstStyle/>
          <a:p>
            <a:r>
              <a:rPr lang="en-US" altLang="zh-TW" sz="2000" dirty="0" smtClean="0">
                <a:latin typeface="Calibri" panose="020F0502020204030204" pitchFamily="34" charset="0"/>
                <a:cs typeface="Calibri" panose="020F0502020204030204" pitchFamily="34" charset="0"/>
              </a:rPr>
              <a:t>Square</a:t>
            </a:r>
            <a:endParaRPr lang="zh-TW" altLang="en-US" sz="2000" dirty="0">
              <a:latin typeface="Calibri" panose="020F0502020204030204" pitchFamily="34" charset="0"/>
              <a:cs typeface="Calibri" panose="020F0502020204030204" pitchFamily="34" charset="0"/>
            </a:endParaRPr>
          </a:p>
        </p:txBody>
      </p:sp>
      <p:cxnSp>
        <p:nvCxnSpPr>
          <p:cNvPr id="12" name="直線接點 11"/>
          <p:cNvCxnSpPr/>
          <p:nvPr/>
        </p:nvCxnSpPr>
        <p:spPr bwMode="auto">
          <a:xfrm flipV="1">
            <a:off x="4290823" y="3683564"/>
            <a:ext cx="2629911" cy="16184"/>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3" name="文字方塊 12"/>
          <p:cNvSpPr txBox="1"/>
          <p:nvPr/>
        </p:nvSpPr>
        <p:spPr>
          <a:xfrm>
            <a:off x="4383207" y="3764903"/>
            <a:ext cx="2064817" cy="646331"/>
          </a:xfrm>
          <a:prstGeom prst="rect">
            <a:avLst/>
          </a:prstGeom>
          <a:noFill/>
        </p:spPr>
        <p:txBody>
          <a:bodyPr wrap="square" rtlCol="0">
            <a:spAutoFit/>
          </a:bodyPr>
          <a:lstStyle/>
          <a:p>
            <a:r>
              <a:rPr lang="en-US" altLang="zh-TW" sz="1200" dirty="0" smtClean="0">
                <a:latin typeface="Calibri" panose="020F0502020204030204" pitchFamily="34" charset="0"/>
                <a:cs typeface="Calibri" panose="020F0502020204030204" pitchFamily="34" charset="0"/>
              </a:rPr>
              <a:t>void draw() {</a:t>
            </a:r>
          </a:p>
          <a:p>
            <a:r>
              <a:rPr lang="en-US" altLang="zh-TW" sz="1200" dirty="0">
                <a:latin typeface="Calibri" panose="020F0502020204030204" pitchFamily="34" charset="0"/>
                <a:cs typeface="Calibri" panose="020F0502020204030204" pitchFamily="34" charset="0"/>
              </a:rPr>
              <a:t> </a:t>
            </a:r>
            <a:r>
              <a:rPr lang="en-US" altLang="zh-TW" sz="1200" dirty="0" smtClean="0">
                <a:latin typeface="Calibri" panose="020F0502020204030204" pitchFamily="34" charset="0"/>
                <a:cs typeface="Calibri" panose="020F0502020204030204" pitchFamily="34" charset="0"/>
              </a:rPr>
              <a:t>  </a:t>
            </a:r>
            <a:endParaRPr lang="en-US" altLang="zh-TW" sz="1200" dirty="0" smtClean="0">
              <a:solidFill>
                <a:srgbClr val="00B050"/>
              </a:solidFill>
              <a:latin typeface="Calibri" panose="020F0502020204030204" pitchFamily="34" charset="0"/>
              <a:cs typeface="Calibri" panose="020F0502020204030204" pitchFamily="34" charset="0"/>
            </a:endParaRPr>
          </a:p>
          <a:p>
            <a:r>
              <a:rPr lang="en-US" altLang="zh-TW" sz="1200" dirty="0" smtClean="0">
                <a:latin typeface="Calibri" panose="020F0502020204030204" pitchFamily="34" charset="0"/>
                <a:cs typeface="Calibri" panose="020F0502020204030204" pitchFamily="34" charset="0"/>
              </a:rPr>
              <a:t>}</a:t>
            </a:r>
            <a:endParaRPr lang="zh-TW" altLang="en-US" sz="1200" dirty="0">
              <a:latin typeface="Calibri" panose="020F0502020204030204" pitchFamily="34" charset="0"/>
              <a:cs typeface="Calibri" panose="020F0502020204030204" pitchFamily="34" charset="0"/>
            </a:endParaRPr>
          </a:p>
        </p:txBody>
      </p:sp>
      <p:sp>
        <p:nvSpPr>
          <p:cNvPr id="14" name="矩形 13"/>
          <p:cNvSpPr/>
          <p:nvPr/>
        </p:nvSpPr>
        <p:spPr bwMode="auto">
          <a:xfrm>
            <a:off x="4290823" y="4569723"/>
            <a:ext cx="2629911" cy="118714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15" name="文字方塊 14"/>
          <p:cNvSpPr txBox="1"/>
          <p:nvPr/>
        </p:nvSpPr>
        <p:spPr>
          <a:xfrm>
            <a:off x="4273290" y="4569723"/>
            <a:ext cx="1110168" cy="400110"/>
          </a:xfrm>
          <a:prstGeom prst="rect">
            <a:avLst/>
          </a:prstGeom>
          <a:noFill/>
        </p:spPr>
        <p:txBody>
          <a:bodyPr wrap="square" rtlCol="0">
            <a:spAutoFit/>
          </a:bodyPr>
          <a:lstStyle/>
          <a:p>
            <a:r>
              <a:rPr lang="en-US" altLang="zh-TW" sz="2000" dirty="0">
                <a:latin typeface="Calibri" panose="020F0502020204030204" pitchFamily="34" charset="0"/>
                <a:cs typeface="Calibri" panose="020F0502020204030204" pitchFamily="34" charset="0"/>
              </a:rPr>
              <a:t>Triangle</a:t>
            </a:r>
            <a:endParaRPr lang="zh-TW" altLang="en-US" sz="2000" dirty="0">
              <a:latin typeface="Calibri" panose="020F0502020204030204" pitchFamily="34" charset="0"/>
              <a:cs typeface="Calibri" panose="020F0502020204030204" pitchFamily="34" charset="0"/>
            </a:endParaRPr>
          </a:p>
        </p:txBody>
      </p:sp>
      <p:cxnSp>
        <p:nvCxnSpPr>
          <p:cNvPr id="16" name="直線接點 15"/>
          <p:cNvCxnSpPr/>
          <p:nvPr/>
        </p:nvCxnSpPr>
        <p:spPr bwMode="auto">
          <a:xfrm flipV="1">
            <a:off x="4290823" y="4950049"/>
            <a:ext cx="2629911" cy="16184"/>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7" name="文字方塊 16"/>
          <p:cNvSpPr txBox="1"/>
          <p:nvPr/>
        </p:nvSpPr>
        <p:spPr>
          <a:xfrm>
            <a:off x="4383207" y="5031388"/>
            <a:ext cx="2064817" cy="646331"/>
          </a:xfrm>
          <a:prstGeom prst="rect">
            <a:avLst/>
          </a:prstGeom>
          <a:noFill/>
        </p:spPr>
        <p:txBody>
          <a:bodyPr wrap="square" rtlCol="0">
            <a:spAutoFit/>
          </a:bodyPr>
          <a:lstStyle/>
          <a:p>
            <a:r>
              <a:rPr lang="en-US" altLang="zh-TW" sz="1200" dirty="0" smtClean="0">
                <a:latin typeface="Calibri" panose="020F0502020204030204" pitchFamily="34" charset="0"/>
                <a:cs typeface="Calibri" panose="020F0502020204030204" pitchFamily="34" charset="0"/>
              </a:rPr>
              <a:t>void draw() {</a:t>
            </a:r>
          </a:p>
          <a:p>
            <a:r>
              <a:rPr lang="en-US" altLang="zh-TW" sz="1200" dirty="0">
                <a:latin typeface="Calibri" panose="020F0502020204030204" pitchFamily="34" charset="0"/>
                <a:cs typeface="Calibri" panose="020F0502020204030204" pitchFamily="34" charset="0"/>
              </a:rPr>
              <a:t> </a:t>
            </a:r>
            <a:r>
              <a:rPr lang="en-US" altLang="zh-TW" sz="1200" dirty="0" smtClean="0">
                <a:latin typeface="Calibri" panose="020F0502020204030204" pitchFamily="34" charset="0"/>
                <a:cs typeface="Calibri" panose="020F0502020204030204" pitchFamily="34" charset="0"/>
              </a:rPr>
              <a:t>  </a:t>
            </a:r>
            <a:endParaRPr lang="en-US" altLang="zh-TW" sz="1200" dirty="0" smtClean="0">
              <a:solidFill>
                <a:srgbClr val="00B050"/>
              </a:solidFill>
              <a:latin typeface="Calibri" panose="020F0502020204030204" pitchFamily="34" charset="0"/>
              <a:cs typeface="Calibri" panose="020F0502020204030204" pitchFamily="34" charset="0"/>
            </a:endParaRPr>
          </a:p>
          <a:p>
            <a:r>
              <a:rPr lang="en-US" altLang="zh-TW" sz="1200" dirty="0" smtClean="0">
                <a:latin typeface="Calibri" panose="020F0502020204030204" pitchFamily="34" charset="0"/>
                <a:cs typeface="Calibri" panose="020F0502020204030204" pitchFamily="34" charset="0"/>
              </a:rPr>
              <a:t>}</a:t>
            </a:r>
            <a:endParaRPr lang="zh-TW" altLang="en-US" sz="1200" dirty="0">
              <a:latin typeface="Calibri" panose="020F0502020204030204" pitchFamily="34" charset="0"/>
              <a:cs typeface="Calibri" panose="020F0502020204030204" pitchFamily="34" charset="0"/>
            </a:endParaRPr>
          </a:p>
        </p:txBody>
      </p:sp>
      <p:cxnSp>
        <p:nvCxnSpPr>
          <p:cNvPr id="18" name="直線單箭頭接點 17"/>
          <p:cNvCxnSpPr>
            <a:stCxn id="10" idx="1"/>
            <a:endCxn id="2" idx="3"/>
          </p:cNvCxnSpPr>
          <p:nvPr/>
        </p:nvCxnSpPr>
        <p:spPr bwMode="auto">
          <a:xfrm flipH="1">
            <a:off x="3453299" y="3896810"/>
            <a:ext cx="837524" cy="1128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9" name="直線接點 18"/>
          <p:cNvCxnSpPr/>
          <p:nvPr/>
        </p:nvCxnSpPr>
        <p:spPr bwMode="auto">
          <a:xfrm>
            <a:off x="3814742" y="2627645"/>
            <a:ext cx="9442" cy="276253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0" name="直線接點 19"/>
          <p:cNvCxnSpPr>
            <a:endCxn id="6" idx="1"/>
          </p:cNvCxnSpPr>
          <p:nvPr/>
        </p:nvCxnSpPr>
        <p:spPr bwMode="auto">
          <a:xfrm>
            <a:off x="3816092" y="2630324"/>
            <a:ext cx="474731"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1" name="直線接點 20"/>
          <p:cNvCxnSpPr/>
          <p:nvPr/>
        </p:nvCxnSpPr>
        <p:spPr bwMode="auto">
          <a:xfrm>
            <a:off x="3824184" y="5390177"/>
            <a:ext cx="466638" cy="678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2" name="文字方塊 21"/>
          <p:cNvSpPr txBox="1"/>
          <p:nvPr/>
        </p:nvSpPr>
        <p:spPr>
          <a:xfrm>
            <a:off x="1501432" y="3236692"/>
            <a:ext cx="457200" cy="338554"/>
          </a:xfrm>
          <a:prstGeom prst="rect">
            <a:avLst/>
          </a:prstGeom>
          <a:noFill/>
        </p:spPr>
        <p:txBody>
          <a:bodyPr wrap="square" rtlCol="0">
            <a:spAutoFit/>
          </a:bodyPr>
          <a:lstStyle/>
          <a:p>
            <a:r>
              <a:rPr lang="en-US" altLang="zh-TW" sz="1600" dirty="0" smtClean="0">
                <a:solidFill>
                  <a:srgbClr val="00B050"/>
                </a:solidFill>
              </a:rPr>
              <a:t>A</a:t>
            </a:r>
            <a:endParaRPr lang="zh-TW" altLang="en-US" sz="1600" dirty="0">
              <a:solidFill>
                <a:srgbClr val="00B050"/>
              </a:solidFill>
            </a:endParaRPr>
          </a:p>
        </p:txBody>
      </p:sp>
      <p:sp>
        <p:nvSpPr>
          <p:cNvPr id="23" name="文字方塊 22"/>
          <p:cNvSpPr txBox="1"/>
          <p:nvPr/>
        </p:nvSpPr>
        <p:spPr>
          <a:xfrm>
            <a:off x="4918166" y="1977255"/>
            <a:ext cx="457200" cy="312087"/>
          </a:xfrm>
          <a:prstGeom prst="rect">
            <a:avLst/>
          </a:prstGeom>
          <a:noFill/>
        </p:spPr>
        <p:txBody>
          <a:bodyPr wrap="square" rtlCol="0">
            <a:spAutoFit/>
          </a:bodyPr>
          <a:lstStyle/>
          <a:p>
            <a:r>
              <a:rPr lang="en-US" altLang="zh-TW" sz="1600" dirty="0" smtClean="0">
                <a:solidFill>
                  <a:srgbClr val="00B050"/>
                </a:solidFill>
              </a:rPr>
              <a:t>C</a:t>
            </a:r>
            <a:endParaRPr lang="zh-TW" altLang="en-US" sz="1600" dirty="0">
              <a:solidFill>
                <a:srgbClr val="00B050"/>
              </a:solidFill>
            </a:endParaRPr>
          </a:p>
        </p:txBody>
      </p:sp>
      <p:sp>
        <p:nvSpPr>
          <p:cNvPr id="24" name="文字方塊 23"/>
          <p:cNvSpPr txBox="1"/>
          <p:nvPr/>
        </p:nvSpPr>
        <p:spPr>
          <a:xfrm>
            <a:off x="5080809" y="3285451"/>
            <a:ext cx="457200" cy="312087"/>
          </a:xfrm>
          <a:prstGeom prst="rect">
            <a:avLst/>
          </a:prstGeom>
          <a:noFill/>
        </p:spPr>
        <p:txBody>
          <a:bodyPr wrap="square" rtlCol="0">
            <a:spAutoFit/>
          </a:bodyPr>
          <a:lstStyle/>
          <a:p>
            <a:r>
              <a:rPr lang="en-US" altLang="zh-TW" sz="1600" dirty="0" smtClean="0">
                <a:solidFill>
                  <a:srgbClr val="00B050"/>
                </a:solidFill>
              </a:rPr>
              <a:t>C</a:t>
            </a:r>
            <a:endParaRPr lang="zh-TW" altLang="en-US" sz="1600" dirty="0">
              <a:solidFill>
                <a:srgbClr val="00B050"/>
              </a:solidFill>
            </a:endParaRPr>
          </a:p>
        </p:txBody>
      </p:sp>
      <p:sp>
        <p:nvSpPr>
          <p:cNvPr id="25" name="文字方塊 24"/>
          <p:cNvSpPr txBox="1"/>
          <p:nvPr/>
        </p:nvSpPr>
        <p:spPr>
          <a:xfrm>
            <a:off x="5135094" y="4529705"/>
            <a:ext cx="457200" cy="312087"/>
          </a:xfrm>
          <a:prstGeom prst="rect">
            <a:avLst/>
          </a:prstGeom>
          <a:noFill/>
        </p:spPr>
        <p:txBody>
          <a:bodyPr wrap="square" rtlCol="0">
            <a:spAutoFit/>
          </a:bodyPr>
          <a:lstStyle/>
          <a:p>
            <a:r>
              <a:rPr lang="en-US" altLang="zh-TW" sz="1600" dirty="0" smtClean="0">
                <a:solidFill>
                  <a:srgbClr val="00B050"/>
                </a:solidFill>
              </a:rPr>
              <a:t>C</a:t>
            </a:r>
            <a:endParaRPr lang="zh-TW" altLang="en-US" sz="1600" dirty="0">
              <a:solidFill>
                <a:srgbClr val="00B050"/>
              </a:solidFill>
            </a:endParaRPr>
          </a:p>
        </p:txBody>
      </p:sp>
      <p:sp>
        <p:nvSpPr>
          <p:cNvPr id="26" name="文字方塊 25"/>
          <p:cNvSpPr txBox="1"/>
          <p:nvPr/>
        </p:nvSpPr>
        <p:spPr>
          <a:xfrm>
            <a:off x="4510981" y="3980346"/>
            <a:ext cx="3846415" cy="307777"/>
          </a:xfrm>
          <a:prstGeom prst="rect">
            <a:avLst/>
          </a:prstGeom>
          <a:noFill/>
        </p:spPr>
        <p:txBody>
          <a:bodyPr wrap="square" rtlCol="0">
            <a:spAutoFit/>
          </a:bodyPr>
          <a:lstStyle/>
          <a:p>
            <a:r>
              <a:rPr lang="en-US" altLang="zh-TW" sz="1400" dirty="0" smtClean="0">
                <a:solidFill>
                  <a:srgbClr val="996600"/>
                </a:solidFill>
                <a:latin typeface="+mj-ea"/>
                <a:ea typeface="+mj-ea"/>
                <a:cs typeface="Calibri" panose="020F0502020204030204" pitchFamily="34" charset="0"/>
              </a:rPr>
              <a:t>//</a:t>
            </a:r>
            <a:r>
              <a:rPr lang="zh-TW" altLang="en-US" sz="1400" dirty="0" smtClean="0">
                <a:solidFill>
                  <a:srgbClr val="996600"/>
                </a:solidFill>
                <a:latin typeface="+mj-ea"/>
                <a:ea typeface="+mj-ea"/>
                <a:cs typeface="Calibri" panose="020F0502020204030204" pitchFamily="34" charset="0"/>
              </a:rPr>
              <a:t>畫出正方形到印表機</a:t>
            </a:r>
            <a:endParaRPr lang="zh-TW" altLang="en-US" sz="1400" dirty="0">
              <a:solidFill>
                <a:srgbClr val="996600"/>
              </a:solidFill>
              <a:latin typeface="+mj-ea"/>
              <a:ea typeface="+mj-ea"/>
              <a:cs typeface="Calibri" panose="020F0502020204030204" pitchFamily="34" charset="0"/>
            </a:endParaRPr>
          </a:p>
        </p:txBody>
      </p:sp>
      <p:sp>
        <p:nvSpPr>
          <p:cNvPr id="27" name="文字方塊 26"/>
          <p:cNvSpPr txBox="1"/>
          <p:nvPr/>
        </p:nvSpPr>
        <p:spPr>
          <a:xfrm>
            <a:off x="4457809" y="2801804"/>
            <a:ext cx="3738354" cy="307777"/>
          </a:xfrm>
          <a:prstGeom prst="rect">
            <a:avLst/>
          </a:prstGeom>
          <a:noFill/>
        </p:spPr>
        <p:txBody>
          <a:bodyPr wrap="square" rtlCol="0">
            <a:spAutoFit/>
          </a:bodyPr>
          <a:lstStyle/>
          <a:p>
            <a:r>
              <a:rPr lang="en-US" altLang="zh-TW" sz="1400" dirty="0" smtClean="0">
                <a:solidFill>
                  <a:srgbClr val="00B050"/>
                </a:solidFill>
                <a:latin typeface="+mj-ea"/>
                <a:ea typeface="+mj-ea"/>
                <a:cs typeface="Calibri" panose="020F0502020204030204" pitchFamily="34" charset="0"/>
              </a:rPr>
              <a:t>//</a:t>
            </a:r>
            <a:r>
              <a:rPr lang="zh-TW" altLang="en-US" sz="1400" dirty="0" smtClean="0">
                <a:solidFill>
                  <a:srgbClr val="00B050"/>
                </a:solidFill>
                <a:latin typeface="+mj-ea"/>
                <a:ea typeface="+mj-ea"/>
                <a:cs typeface="Calibri" panose="020F0502020204030204" pitchFamily="34" charset="0"/>
              </a:rPr>
              <a:t>畫出圓形到</a:t>
            </a:r>
            <a:r>
              <a:rPr lang="en-US" altLang="zh-TW" sz="1400" dirty="0" smtClean="0">
                <a:solidFill>
                  <a:srgbClr val="00B050"/>
                </a:solidFill>
                <a:latin typeface="+mj-ea"/>
                <a:ea typeface="+mj-ea"/>
                <a:cs typeface="Calibri" panose="020F0502020204030204" pitchFamily="34" charset="0"/>
              </a:rPr>
              <a:t>console</a:t>
            </a:r>
            <a:endParaRPr lang="zh-TW" altLang="en-US" sz="1400" dirty="0">
              <a:solidFill>
                <a:srgbClr val="00B050"/>
              </a:solidFill>
              <a:latin typeface="+mj-ea"/>
              <a:ea typeface="+mj-ea"/>
              <a:cs typeface="Calibri" panose="020F0502020204030204" pitchFamily="34" charset="0"/>
            </a:endParaRPr>
          </a:p>
        </p:txBody>
      </p:sp>
      <p:sp>
        <p:nvSpPr>
          <p:cNvPr id="28" name="文字方塊 27"/>
          <p:cNvSpPr txBox="1"/>
          <p:nvPr/>
        </p:nvSpPr>
        <p:spPr>
          <a:xfrm>
            <a:off x="4532402" y="5167489"/>
            <a:ext cx="3761934" cy="307777"/>
          </a:xfrm>
          <a:prstGeom prst="rect">
            <a:avLst/>
          </a:prstGeom>
          <a:noFill/>
        </p:spPr>
        <p:txBody>
          <a:bodyPr wrap="square" rtlCol="0">
            <a:spAutoFit/>
          </a:bodyPr>
          <a:lstStyle/>
          <a:p>
            <a:r>
              <a:rPr lang="en-US" altLang="zh-TW" sz="1400" dirty="0" smtClean="0">
                <a:solidFill>
                  <a:srgbClr val="3333CC"/>
                </a:solidFill>
                <a:latin typeface="+mj-ea"/>
                <a:ea typeface="+mj-ea"/>
                <a:cs typeface="Calibri" panose="020F0502020204030204" pitchFamily="34" charset="0"/>
              </a:rPr>
              <a:t>//</a:t>
            </a:r>
            <a:r>
              <a:rPr lang="zh-TW" altLang="en-US" sz="1400" dirty="0" smtClean="0">
                <a:solidFill>
                  <a:srgbClr val="3333CC"/>
                </a:solidFill>
                <a:latin typeface="+mj-ea"/>
                <a:ea typeface="+mj-ea"/>
                <a:cs typeface="Calibri" panose="020F0502020204030204" pitchFamily="34" charset="0"/>
              </a:rPr>
              <a:t>畫出三角形檔案存到硬</a:t>
            </a:r>
            <a:r>
              <a:rPr lang="zh-TW" altLang="en-US" sz="1400" dirty="0">
                <a:solidFill>
                  <a:srgbClr val="3333CC"/>
                </a:solidFill>
                <a:latin typeface="+mj-ea"/>
                <a:ea typeface="+mj-ea"/>
                <a:cs typeface="Calibri" panose="020F0502020204030204" pitchFamily="34" charset="0"/>
              </a:rPr>
              <a:t>碟</a:t>
            </a:r>
          </a:p>
        </p:txBody>
      </p:sp>
      <p:sp>
        <p:nvSpPr>
          <p:cNvPr id="30" name="文字方塊 29"/>
          <p:cNvSpPr txBox="1"/>
          <p:nvPr/>
        </p:nvSpPr>
        <p:spPr>
          <a:xfrm>
            <a:off x="823388" y="241543"/>
            <a:ext cx="8168212" cy="646331"/>
          </a:xfrm>
          <a:prstGeom prst="rect">
            <a:avLst/>
          </a:prstGeom>
          <a:noFill/>
        </p:spPr>
        <p:txBody>
          <a:bodyPr wrap="square" rtlCol="0">
            <a:spAutoFit/>
          </a:bodyPr>
          <a:lstStyle/>
          <a:p>
            <a:r>
              <a:rPr lang="en-US" altLang="zh-TW" sz="3600" dirty="0" err="1">
                <a:latin typeface="Calibri" panose="020F0502020204030204" pitchFamily="34" charset="0"/>
                <a:cs typeface="Calibri" panose="020F0502020204030204" pitchFamily="34" charset="0"/>
              </a:rPr>
              <a:t>Liskov</a:t>
            </a:r>
            <a:r>
              <a:rPr lang="en-US" altLang="zh-TW" sz="3600" dirty="0">
                <a:latin typeface="Calibri" panose="020F0502020204030204" pitchFamily="34" charset="0"/>
                <a:cs typeface="Calibri" panose="020F0502020204030204" pitchFamily="34" charset="0"/>
              </a:rPr>
              <a:t> </a:t>
            </a:r>
            <a:r>
              <a:rPr lang="en-US" altLang="zh-TW" sz="3600" dirty="0" err="1">
                <a:latin typeface="Calibri" panose="020F0502020204030204" pitchFamily="34" charset="0"/>
                <a:cs typeface="Calibri" panose="020F0502020204030204" pitchFamily="34" charset="0"/>
              </a:rPr>
              <a:t>Subsitution</a:t>
            </a:r>
            <a:r>
              <a:rPr lang="en-US" altLang="zh-TW" sz="3600" dirty="0">
                <a:latin typeface="Calibri" panose="020F0502020204030204" pitchFamily="34" charset="0"/>
                <a:cs typeface="Calibri" panose="020F0502020204030204" pitchFamily="34" charset="0"/>
              </a:rPr>
              <a:t> </a:t>
            </a:r>
            <a:r>
              <a:rPr lang="en-US" altLang="zh-TW" sz="3600" dirty="0" smtClean="0">
                <a:latin typeface="Calibri" panose="020F0502020204030204" pitchFamily="34" charset="0"/>
                <a:cs typeface="Calibri" panose="020F0502020204030204" pitchFamily="34" charset="0"/>
              </a:rPr>
              <a:t>Principle</a:t>
            </a:r>
            <a:r>
              <a:rPr lang="zh-TW" altLang="en-US" sz="3600" dirty="0" smtClean="0">
                <a:latin typeface="Calibri" panose="020F0502020204030204" pitchFamily="34" charset="0"/>
                <a:cs typeface="Calibri" panose="020F0502020204030204" pitchFamily="34" charset="0"/>
              </a:rPr>
              <a:t>  </a:t>
            </a:r>
            <a:r>
              <a:rPr lang="en-US" altLang="zh-TW" sz="3600" dirty="0" smtClean="0">
                <a:latin typeface="Calibri" panose="020F0502020204030204" pitchFamily="34" charset="0"/>
                <a:cs typeface="Calibri" panose="020F0502020204030204" pitchFamily="34" charset="0"/>
              </a:rPr>
              <a:t>- 2</a:t>
            </a:r>
            <a:endParaRPr lang="zh-TW" altLang="en-US" sz="3600" dirty="0">
              <a:latin typeface="Calibri" panose="020F0502020204030204" pitchFamily="34" charset="0"/>
              <a:cs typeface="Calibri" panose="020F0502020204030204" pitchFamily="34" charset="0"/>
            </a:endParaRPr>
          </a:p>
        </p:txBody>
      </p:sp>
      <p:sp>
        <p:nvSpPr>
          <p:cNvPr id="32" name="文字方塊 31"/>
          <p:cNvSpPr txBox="1"/>
          <p:nvPr/>
        </p:nvSpPr>
        <p:spPr>
          <a:xfrm>
            <a:off x="748602" y="1284733"/>
            <a:ext cx="8168212" cy="461665"/>
          </a:xfrm>
          <a:prstGeom prst="rect">
            <a:avLst/>
          </a:prstGeom>
          <a:noFill/>
        </p:spPr>
        <p:txBody>
          <a:bodyPr wrap="square" rtlCol="0">
            <a:spAutoFit/>
          </a:bodyPr>
          <a:lstStyle/>
          <a:p>
            <a:r>
              <a:rPr lang="en-US" altLang="zh-TW" dirty="0" smtClean="0">
                <a:latin typeface="Calibri" panose="020F0502020204030204" pitchFamily="34" charset="0"/>
                <a:cs typeface="Calibri" panose="020F0502020204030204" pitchFamily="34" charset="0"/>
              </a:rPr>
              <a:t>Let’s see an bad example:</a:t>
            </a:r>
            <a:endParaRPr lang="en-US" altLang="zh-TW"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1551078"/>
      </p:ext>
    </p:extLst>
  </p:cSld>
  <p:clrMapOvr>
    <a:masterClrMapping/>
  </p:clrMapOvr>
  <p:transition spd="med">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823388" y="241543"/>
            <a:ext cx="8168212" cy="646331"/>
          </a:xfrm>
          <a:prstGeom prst="rect">
            <a:avLst/>
          </a:prstGeom>
          <a:noFill/>
        </p:spPr>
        <p:txBody>
          <a:bodyPr wrap="square" rtlCol="0">
            <a:spAutoFit/>
          </a:bodyPr>
          <a:lstStyle/>
          <a:p>
            <a:r>
              <a:rPr lang="en-US" altLang="zh-TW" sz="3600" dirty="0">
                <a:latin typeface="Calibri" panose="020F0502020204030204" pitchFamily="34" charset="0"/>
                <a:cs typeface="Calibri" panose="020F0502020204030204" pitchFamily="34" charset="0"/>
              </a:rPr>
              <a:t>Interface Segregation </a:t>
            </a:r>
            <a:r>
              <a:rPr lang="en-US" altLang="zh-TW" sz="3600" dirty="0" smtClean="0">
                <a:latin typeface="Calibri" panose="020F0502020204030204" pitchFamily="34" charset="0"/>
                <a:cs typeface="Calibri" panose="020F0502020204030204" pitchFamily="34" charset="0"/>
              </a:rPr>
              <a:t>Principle - 1</a:t>
            </a:r>
            <a:endParaRPr lang="zh-TW" altLang="en-US" sz="3600" dirty="0">
              <a:latin typeface="Calibri" panose="020F0502020204030204" pitchFamily="34" charset="0"/>
              <a:cs typeface="Calibri" panose="020F0502020204030204" pitchFamily="34" charset="0"/>
            </a:endParaRPr>
          </a:p>
        </p:txBody>
      </p:sp>
      <p:sp>
        <p:nvSpPr>
          <p:cNvPr id="3" name="矩形 2"/>
          <p:cNvSpPr/>
          <p:nvPr/>
        </p:nvSpPr>
        <p:spPr>
          <a:xfrm>
            <a:off x="667072" y="1321028"/>
            <a:ext cx="8808292" cy="3416320"/>
          </a:xfrm>
          <a:prstGeom prst="rect">
            <a:avLst/>
          </a:prstGeom>
        </p:spPr>
        <p:txBody>
          <a:bodyPr wrap="square">
            <a:spAutoFit/>
          </a:bodyPr>
          <a:lstStyle/>
          <a:p>
            <a:pPr>
              <a:lnSpc>
                <a:spcPct val="150000"/>
              </a:lnSpc>
            </a:pPr>
            <a:r>
              <a:rPr lang="en-US" altLang="zh-TW" i="1" dirty="0" smtClean="0">
                <a:solidFill>
                  <a:schemeClr val="bg1">
                    <a:lumMod val="50000"/>
                  </a:schemeClr>
                </a:solidFill>
                <a:latin typeface="Baskerville Old Face" panose="02020602080505020303" pitchFamily="18" charset="0"/>
                <a:cs typeface="Calibri" panose="020F0502020204030204" pitchFamily="34" charset="0"/>
              </a:rPr>
              <a:t>Be </a:t>
            </a:r>
            <a:r>
              <a:rPr lang="en-US" altLang="zh-TW" i="1" dirty="0">
                <a:solidFill>
                  <a:schemeClr val="bg1">
                    <a:lumMod val="50000"/>
                  </a:schemeClr>
                </a:solidFill>
                <a:latin typeface="Baskerville Old Face" panose="02020602080505020303" pitchFamily="18" charset="0"/>
                <a:cs typeface="Calibri" panose="020F0502020204030204" pitchFamily="34" charset="0"/>
              </a:rPr>
              <a:t>not cohesive/Interface pollution must be broken up into groups of methods, every group serves a different set of client</a:t>
            </a:r>
            <a:endParaRPr lang="en-US" altLang="zh-TW" i="1" dirty="0" smtClean="0">
              <a:solidFill>
                <a:schemeClr val="bg1">
                  <a:lumMod val="50000"/>
                </a:schemeClr>
              </a:solidFill>
              <a:latin typeface="Baskerville Old Face" panose="02020602080505020303" pitchFamily="18" charset="0"/>
              <a:cs typeface="Calibri" panose="020F0502020204030204" pitchFamily="34" charset="0"/>
            </a:endParaRPr>
          </a:p>
          <a:p>
            <a:pPr marL="342900" indent="-342900">
              <a:lnSpc>
                <a:spcPct val="150000"/>
              </a:lnSpc>
              <a:buFont typeface="Arial" panose="020B0604020202020204" pitchFamily="34" charset="0"/>
              <a:buChar char="•"/>
            </a:pPr>
            <a:r>
              <a:rPr lang="en-US" altLang="zh-TW" dirty="0">
                <a:latin typeface="Calibri" panose="020F0502020204030204" pitchFamily="34" charset="0"/>
                <a:cs typeface="Calibri" panose="020F0502020204030204" pitchFamily="34" charset="0"/>
              </a:rPr>
              <a:t>Why</a:t>
            </a:r>
            <a:r>
              <a:rPr lang="en-US" altLang="zh-TW" dirty="0" smtClean="0">
                <a:latin typeface="Calibri" panose="020F0502020204030204" pitchFamily="34" charset="0"/>
                <a:cs typeface="Calibri" panose="020F0502020204030204" pitchFamily="34" charset="0"/>
              </a:rPr>
              <a:t>?</a:t>
            </a:r>
          </a:p>
          <a:p>
            <a:pPr marL="800100" lvl="1" indent="-342900">
              <a:lnSpc>
                <a:spcPct val="150000"/>
              </a:lnSpc>
              <a:buFont typeface="Arial" panose="020B0604020202020204" pitchFamily="34" charset="0"/>
              <a:buChar char="•"/>
            </a:pPr>
            <a:r>
              <a:rPr lang="en-US" altLang="zh-TW" dirty="0" smtClean="0">
                <a:solidFill>
                  <a:srgbClr val="000000"/>
                </a:solidFill>
                <a:latin typeface="Calibri" panose="020F0502020204030204" pitchFamily="34" charset="0"/>
                <a:cs typeface="Calibri" panose="020F0502020204030204" pitchFamily="34" charset="0"/>
              </a:rPr>
              <a:t>A large interface will enforce client to implement many unused method</a:t>
            </a:r>
          </a:p>
          <a:p>
            <a:pPr marL="800100" lvl="1" indent="-342900">
              <a:lnSpc>
                <a:spcPct val="150000"/>
              </a:lnSpc>
              <a:buFont typeface="Arial" panose="020B0604020202020204" pitchFamily="34" charset="0"/>
              <a:buChar char="•"/>
            </a:pPr>
            <a:endParaRPr lang="en-US" altLang="zh-TW" dirty="0">
              <a:solidFill>
                <a:srgbClr val="000000"/>
              </a:solidFill>
              <a:latin typeface="Calibri" panose="020F0502020204030204" pitchFamily="34" charset="0"/>
              <a:cs typeface="Calibri" panose="020F0502020204030204" pitchFamily="34" charset="0"/>
            </a:endParaRPr>
          </a:p>
        </p:txBody>
      </p:sp>
      <p:sp>
        <p:nvSpPr>
          <p:cNvPr id="4" name="文字方塊 3"/>
          <p:cNvSpPr txBox="1"/>
          <p:nvPr/>
        </p:nvSpPr>
        <p:spPr>
          <a:xfrm>
            <a:off x="765836" y="5902164"/>
            <a:ext cx="8839409" cy="523220"/>
          </a:xfrm>
          <a:prstGeom prst="rect">
            <a:avLst/>
          </a:prstGeom>
          <a:noFill/>
        </p:spPr>
        <p:txBody>
          <a:bodyPr wrap="square" rtlCol="0">
            <a:spAutoFit/>
          </a:bodyPr>
          <a:lstStyle/>
          <a:p>
            <a:r>
              <a:rPr lang="zh-TW" altLang="en-US" sz="1400" dirty="0" smtClean="0">
                <a:solidFill>
                  <a:srgbClr val="3F7F5F"/>
                </a:solidFill>
                <a:latin typeface="Courier New" panose="02070309020205020404" pitchFamily="49" charset="0"/>
              </a:rPr>
              <a:t>這裡的</a:t>
            </a:r>
            <a:r>
              <a:rPr lang="en-US" altLang="zh-TW" sz="1400" dirty="0" smtClean="0">
                <a:solidFill>
                  <a:srgbClr val="3F7F5F"/>
                </a:solidFill>
                <a:latin typeface="Courier New" panose="02070309020205020404" pitchFamily="49" charset="0"/>
              </a:rPr>
              <a:t>interface</a:t>
            </a:r>
            <a:r>
              <a:rPr lang="zh-TW" altLang="en-US" sz="1400" dirty="0" smtClean="0">
                <a:solidFill>
                  <a:srgbClr val="3F7F5F"/>
                </a:solidFill>
                <a:latin typeface="Courier New" panose="02070309020205020404" pitchFamily="49" charset="0"/>
              </a:rPr>
              <a:t>泛指意義上的介面或是說基底類別</a:t>
            </a:r>
            <a:r>
              <a:rPr lang="en-US" altLang="zh-TW" sz="1400" dirty="0" smtClean="0">
                <a:solidFill>
                  <a:srgbClr val="3F7F5F"/>
                </a:solidFill>
                <a:latin typeface="Courier New" panose="02070309020205020404" pitchFamily="49" charset="0"/>
              </a:rPr>
              <a:t>, </a:t>
            </a:r>
            <a:r>
              <a:rPr lang="zh-TW" altLang="en-US" sz="1400" dirty="0" smtClean="0">
                <a:solidFill>
                  <a:srgbClr val="3F7F5F"/>
                </a:solidFill>
                <a:latin typeface="Courier New" panose="02070309020205020404" pitchFamily="49" charset="0"/>
              </a:rPr>
              <a:t>可以是</a:t>
            </a:r>
            <a:r>
              <a:rPr lang="en-US" altLang="zh-TW" sz="1400" dirty="0" smtClean="0">
                <a:solidFill>
                  <a:srgbClr val="3F7F5F"/>
                </a:solidFill>
                <a:latin typeface="Courier New" panose="02070309020205020404" pitchFamily="49" charset="0"/>
              </a:rPr>
              <a:t>class, abstract class or interface.</a:t>
            </a:r>
          </a:p>
          <a:p>
            <a:r>
              <a:rPr lang="en-US" altLang="zh-TW" sz="1400" dirty="0" smtClean="0">
                <a:solidFill>
                  <a:srgbClr val="3F7F5F"/>
                </a:solidFill>
                <a:latin typeface="Courier New" panose="02070309020205020404" pitchFamily="49" charset="0"/>
              </a:rPr>
              <a:t>Client</a:t>
            </a:r>
            <a:r>
              <a:rPr lang="zh-TW" altLang="en-US" sz="1400" dirty="0" smtClean="0">
                <a:solidFill>
                  <a:srgbClr val="3F7F5F"/>
                </a:solidFill>
                <a:latin typeface="Courier New" panose="02070309020205020404" pitchFamily="49" charset="0"/>
              </a:rPr>
              <a:t>則是指子類別</a:t>
            </a:r>
            <a:r>
              <a:rPr lang="en-US" altLang="zh-TW" sz="1400" dirty="0" smtClean="0">
                <a:solidFill>
                  <a:srgbClr val="3F7F5F"/>
                </a:solidFill>
                <a:latin typeface="Courier New" panose="02070309020205020404" pitchFamily="49" charset="0"/>
              </a:rPr>
              <a:t>.</a:t>
            </a:r>
            <a:endParaRPr lang="zh-TW" altLang="en-US" sz="1400" dirty="0">
              <a:solidFill>
                <a:srgbClr val="3F7F5F"/>
              </a:solidFill>
              <a:latin typeface="Courier New" panose="02070309020205020404" pitchFamily="49" charset="0"/>
            </a:endParaRPr>
          </a:p>
        </p:txBody>
      </p:sp>
    </p:spTree>
    <p:extLst>
      <p:ext uri="{BB962C8B-B14F-4D97-AF65-F5344CB8AC3E}">
        <p14:creationId xmlns:p14="http://schemas.microsoft.com/office/powerpoint/2010/main" val="432089230"/>
      </p:ext>
    </p:extLst>
  </p:cSld>
  <p:clrMapOvr>
    <a:masterClrMapping/>
  </p:clrMapOvr>
  <p:transition spd="med">
    <p:zoom dir="in"/>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文字方塊 1"/>
          <p:cNvSpPr txBox="1"/>
          <p:nvPr/>
        </p:nvSpPr>
        <p:spPr>
          <a:xfrm>
            <a:off x="823388" y="241543"/>
            <a:ext cx="8168212" cy="646331"/>
          </a:xfrm>
          <a:prstGeom prst="rect">
            <a:avLst/>
          </a:prstGeom>
          <a:noFill/>
        </p:spPr>
        <p:txBody>
          <a:bodyPr wrap="square" rtlCol="0">
            <a:spAutoFit/>
          </a:bodyPr>
          <a:lstStyle/>
          <a:p>
            <a:r>
              <a:rPr lang="en-US" altLang="zh-TW" sz="3600" dirty="0">
                <a:latin typeface="Calibri" panose="020F0502020204030204" pitchFamily="34" charset="0"/>
                <a:cs typeface="Calibri" panose="020F0502020204030204" pitchFamily="34" charset="0"/>
              </a:rPr>
              <a:t>Interface Segregation </a:t>
            </a:r>
            <a:r>
              <a:rPr lang="en-US" altLang="zh-TW" sz="3600" dirty="0" smtClean="0">
                <a:latin typeface="Calibri" panose="020F0502020204030204" pitchFamily="34" charset="0"/>
                <a:cs typeface="Calibri" panose="020F0502020204030204" pitchFamily="34" charset="0"/>
              </a:rPr>
              <a:t>Principle - 2</a:t>
            </a:r>
            <a:endParaRPr lang="zh-TW" altLang="en-US" sz="3600" dirty="0">
              <a:latin typeface="Calibri" panose="020F0502020204030204" pitchFamily="34" charset="0"/>
              <a:cs typeface="Calibri" panose="020F0502020204030204" pitchFamily="34" charset="0"/>
            </a:endParaRPr>
          </a:p>
        </p:txBody>
      </p:sp>
      <p:sp>
        <p:nvSpPr>
          <p:cNvPr id="3" name="矩形 2"/>
          <p:cNvSpPr/>
          <p:nvPr/>
        </p:nvSpPr>
        <p:spPr>
          <a:xfrm>
            <a:off x="667072" y="1321028"/>
            <a:ext cx="8808292" cy="646331"/>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TW" dirty="0" smtClean="0">
                <a:latin typeface="Calibri" panose="020F0502020204030204" pitchFamily="34" charset="0"/>
                <a:cs typeface="Calibri" panose="020F0502020204030204" pitchFamily="34" charset="0"/>
              </a:rPr>
              <a:t>A example for bad interface</a:t>
            </a:r>
            <a:endParaRPr lang="en-US" altLang="zh-TW" dirty="0">
              <a:solidFill>
                <a:srgbClr val="000000"/>
              </a:solidFill>
              <a:latin typeface="Calibri" panose="020F0502020204030204" pitchFamily="34" charset="0"/>
              <a:cs typeface="Calibri" panose="020F0502020204030204" pitchFamily="34" charset="0"/>
            </a:endParaRPr>
          </a:p>
        </p:txBody>
      </p:sp>
      <p:sp>
        <p:nvSpPr>
          <p:cNvPr id="5" name="矩形 4"/>
          <p:cNvSpPr/>
          <p:nvPr/>
        </p:nvSpPr>
        <p:spPr>
          <a:xfrm>
            <a:off x="736712" y="3632570"/>
            <a:ext cx="4393975" cy="2246769"/>
          </a:xfrm>
          <a:prstGeom prst="rect">
            <a:avLst/>
          </a:prstGeom>
          <a:ln>
            <a:solidFill>
              <a:schemeClr val="accent3">
                <a:lumMod val="50000"/>
              </a:schemeClr>
            </a:solidFill>
          </a:ln>
        </p:spPr>
        <p:txBody>
          <a:bodyPr wrap="square">
            <a:spAutoFit/>
          </a:bodyPr>
          <a:lstStyle/>
          <a:p>
            <a:r>
              <a:rPr lang="en-US" altLang="zh-TW" sz="1400" b="1" dirty="0">
                <a:solidFill>
                  <a:srgbClr val="7F0055"/>
                </a:solidFill>
                <a:latin typeface="Courier New" panose="02070309020205020404" pitchFamily="49" charset="0"/>
              </a:rPr>
              <a:t>public</a:t>
            </a:r>
            <a:r>
              <a:rPr lang="en-US" altLang="zh-TW" sz="1400" b="1" dirty="0">
                <a:solidFill>
                  <a:srgbClr val="000000"/>
                </a:solidFill>
                <a:latin typeface="Courier New" panose="02070309020205020404" pitchFamily="49" charset="0"/>
              </a:rPr>
              <a:t> </a:t>
            </a:r>
            <a:r>
              <a:rPr lang="en-US" altLang="zh-TW" sz="1400" b="1" dirty="0">
                <a:solidFill>
                  <a:srgbClr val="7F0055"/>
                </a:solidFill>
                <a:latin typeface="Courier New" panose="02070309020205020404" pitchFamily="49" charset="0"/>
              </a:rPr>
              <a:t>class</a:t>
            </a:r>
            <a:r>
              <a:rPr lang="en-US" altLang="zh-TW" sz="1400" b="1" dirty="0">
                <a:solidFill>
                  <a:srgbClr val="000000"/>
                </a:solidFill>
                <a:latin typeface="Courier New" panose="02070309020205020404" pitchFamily="49" charset="0"/>
              </a:rPr>
              <a:t> Eagle </a:t>
            </a:r>
            <a:r>
              <a:rPr lang="en-US" altLang="zh-TW" sz="1400" b="1" dirty="0">
                <a:solidFill>
                  <a:srgbClr val="7F0055"/>
                </a:solidFill>
                <a:latin typeface="Courier New" panose="02070309020205020404" pitchFamily="49" charset="0"/>
              </a:rPr>
              <a:t>implements</a:t>
            </a:r>
            <a:r>
              <a:rPr lang="en-US" altLang="zh-TW" sz="1400" b="1" dirty="0">
                <a:solidFill>
                  <a:srgbClr val="000000"/>
                </a:solidFill>
                <a:latin typeface="Courier New" panose="02070309020205020404" pitchFamily="49" charset="0"/>
              </a:rPr>
              <a:t> </a:t>
            </a:r>
            <a:r>
              <a:rPr lang="en-US" altLang="zh-TW" sz="1400" b="1" dirty="0" err="1">
                <a:solidFill>
                  <a:srgbClr val="000000"/>
                </a:solidFill>
                <a:latin typeface="Courier New" panose="02070309020205020404" pitchFamily="49" charset="0"/>
              </a:rPr>
              <a:t>IAnimal</a:t>
            </a:r>
            <a:r>
              <a:rPr lang="en-US" altLang="zh-TW" sz="1400" b="1" dirty="0">
                <a:solidFill>
                  <a:srgbClr val="000000"/>
                </a:solidFill>
                <a:latin typeface="Courier New" panose="02070309020205020404" pitchFamily="49" charset="0"/>
              </a:rPr>
              <a:t> {</a:t>
            </a:r>
          </a:p>
          <a:p>
            <a:endParaRPr lang="zh-TW" altLang="en-US" sz="1400" dirty="0">
              <a:latin typeface="Courier New" panose="02070309020205020404" pitchFamily="49" charset="0"/>
            </a:endParaRPr>
          </a:p>
          <a:p>
            <a:r>
              <a:rPr lang="en-US" altLang="zh-TW" sz="1400" b="1" dirty="0" smtClean="0">
                <a:solidFill>
                  <a:srgbClr val="7F0055"/>
                </a:solidFill>
                <a:latin typeface="Courier New" panose="02070309020205020404" pitchFamily="49" charset="0"/>
              </a:rPr>
              <a:t>   public</a:t>
            </a:r>
            <a:r>
              <a:rPr lang="en-US" altLang="zh-TW" sz="1400" b="1" dirty="0" smtClean="0">
                <a:solidFill>
                  <a:srgbClr val="000000"/>
                </a:solidFill>
                <a:latin typeface="Courier New" panose="02070309020205020404" pitchFamily="49" charset="0"/>
              </a:rPr>
              <a:t> </a:t>
            </a:r>
            <a:r>
              <a:rPr lang="en-US" altLang="zh-TW" sz="1400" b="1" dirty="0">
                <a:solidFill>
                  <a:srgbClr val="7F0055"/>
                </a:solidFill>
                <a:latin typeface="Courier New" panose="02070309020205020404" pitchFamily="49" charset="0"/>
              </a:rPr>
              <a:t>void</a:t>
            </a:r>
            <a:r>
              <a:rPr lang="en-US" altLang="zh-TW" sz="1400" b="1" dirty="0">
                <a:solidFill>
                  <a:srgbClr val="000000"/>
                </a:solidFill>
                <a:latin typeface="Courier New" panose="02070309020205020404" pitchFamily="49" charset="0"/>
              </a:rPr>
              <a:t> run() {</a:t>
            </a:r>
          </a:p>
          <a:p>
            <a:r>
              <a:rPr lang="en-US" altLang="zh-TW" sz="1400" dirty="0" smtClean="0">
                <a:solidFill>
                  <a:srgbClr val="3F7F5F"/>
                </a:solidFill>
                <a:latin typeface="Courier New" panose="02070309020205020404" pitchFamily="49" charset="0"/>
              </a:rPr>
              <a:t>     // </a:t>
            </a:r>
            <a:r>
              <a:rPr lang="zh-TW" altLang="en-US" sz="1400" dirty="0">
                <a:solidFill>
                  <a:srgbClr val="3F7F5F"/>
                </a:solidFill>
                <a:latin typeface="Courier New" panose="02070309020205020404" pitchFamily="49" charset="0"/>
              </a:rPr>
              <a:t>不會跑</a:t>
            </a:r>
          </a:p>
          <a:p>
            <a:r>
              <a:rPr lang="en-US" altLang="zh-TW" sz="1400" dirty="0" smtClean="0">
                <a:solidFill>
                  <a:srgbClr val="000000"/>
                </a:solidFill>
                <a:latin typeface="Courier New" panose="02070309020205020404" pitchFamily="49" charset="0"/>
              </a:rPr>
              <a:t>   }</a:t>
            </a:r>
            <a:endParaRPr lang="en-US" altLang="zh-TW" sz="1400" dirty="0">
              <a:solidFill>
                <a:srgbClr val="000000"/>
              </a:solidFill>
              <a:latin typeface="Courier New" panose="02070309020205020404" pitchFamily="49" charset="0"/>
            </a:endParaRPr>
          </a:p>
          <a:p>
            <a:endParaRPr lang="zh-TW" altLang="en-US" sz="1400" dirty="0">
              <a:latin typeface="Courier New" panose="02070309020205020404" pitchFamily="49" charset="0"/>
            </a:endParaRPr>
          </a:p>
          <a:p>
            <a:r>
              <a:rPr lang="en-US" altLang="zh-TW" sz="1400" b="1" dirty="0" smtClean="0">
                <a:solidFill>
                  <a:srgbClr val="7F0055"/>
                </a:solidFill>
                <a:latin typeface="Courier New" panose="02070309020205020404" pitchFamily="49" charset="0"/>
              </a:rPr>
              <a:t>   public</a:t>
            </a:r>
            <a:r>
              <a:rPr lang="en-US" altLang="zh-TW" sz="1400" b="1" dirty="0" smtClean="0">
                <a:solidFill>
                  <a:srgbClr val="000000"/>
                </a:solidFill>
                <a:latin typeface="Courier New" panose="02070309020205020404" pitchFamily="49" charset="0"/>
              </a:rPr>
              <a:t> </a:t>
            </a:r>
            <a:r>
              <a:rPr lang="en-US" altLang="zh-TW" sz="1400" b="1" dirty="0">
                <a:solidFill>
                  <a:srgbClr val="7F0055"/>
                </a:solidFill>
                <a:latin typeface="Courier New" panose="02070309020205020404" pitchFamily="49" charset="0"/>
              </a:rPr>
              <a:t>void</a:t>
            </a:r>
            <a:r>
              <a:rPr lang="en-US" altLang="zh-TW" sz="1400" b="1" dirty="0">
                <a:solidFill>
                  <a:srgbClr val="000000"/>
                </a:solidFill>
                <a:latin typeface="Courier New" panose="02070309020205020404" pitchFamily="49" charset="0"/>
              </a:rPr>
              <a:t> fly() {</a:t>
            </a:r>
          </a:p>
          <a:p>
            <a:r>
              <a:rPr lang="en-US" altLang="zh-TW" sz="1400" dirty="0" smtClean="0">
                <a:solidFill>
                  <a:srgbClr val="3F7F5F"/>
                </a:solidFill>
                <a:latin typeface="Courier New" panose="02070309020205020404" pitchFamily="49" charset="0"/>
              </a:rPr>
              <a:t>     // </a:t>
            </a:r>
            <a:r>
              <a:rPr lang="zh-TW" altLang="en-US" sz="1400" dirty="0">
                <a:solidFill>
                  <a:srgbClr val="3F7F5F"/>
                </a:solidFill>
                <a:latin typeface="Courier New" panose="02070309020205020404" pitchFamily="49" charset="0"/>
              </a:rPr>
              <a:t>展翅高飛</a:t>
            </a:r>
          </a:p>
          <a:p>
            <a:r>
              <a:rPr lang="en-US" altLang="zh-TW" sz="1400" dirty="0" smtClean="0">
                <a:solidFill>
                  <a:srgbClr val="000000"/>
                </a:solidFill>
                <a:latin typeface="Courier New" panose="02070309020205020404" pitchFamily="49" charset="0"/>
              </a:rPr>
              <a:t>   }</a:t>
            </a:r>
            <a:endParaRPr lang="en-US" altLang="zh-TW" sz="1400" dirty="0">
              <a:solidFill>
                <a:srgbClr val="000000"/>
              </a:solidFill>
              <a:latin typeface="Courier New" panose="02070309020205020404" pitchFamily="49" charset="0"/>
            </a:endParaRPr>
          </a:p>
          <a:p>
            <a:r>
              <a:rPr lang="en-US" altLang="zh-TW" sz="1400" dirty="0">
                <a:solidFill>
                  <a:srgbClr val="000000"/>
                </a:solidFill>
                <a:latin typeface="Courier New" panose="02070309020205020404" pitchFamily="49" charset="0"/>
              </a:rPr>
              <a:t>}</a:t>
            </a:r>
            <a:endParaRPr lang="zh-TW" altLang="en-US" sz="2000" dirty="0"/>
          </a:p>
        </p:txBody>
      </p:sp>
      <p:sp>
        <p:nvSpPr>
          <p:cNvPr id="7" name="矩形 6"/>
          <p:cNvSpPr/>
          <p:nvPr/>
        </p:nvSpPr>
        <p:spPr>
          <a:xfrm>
            <a:off x="5130687" y="3632570"/>
            <a:ext cx="4644492" cy="2246769"/>
          </a:xfrm>
          <a:prstGeom prst="rect">
            <a:avLst/>
          </a:prstGeom>
          <a:ln>
            <a:solidFill>
              <a:schemeClr val="accent3">
                <a:lumMod val="50000"/>
              </a:schemeClr>
            </a:solidFill>
          </a:ln>
        </p:spPr>
        <p:txBody>
          <a:bodyPr wrap="square">
            <a:spAutoFit/>
          </a:bodyPr>
          <a:lstStyle/>
          <a:p>
            <a:r>
              <a:rPr lang="en-US" altLang="zh-TW" sz="1400" b="1" dirty="0">
                <a:solidFill>
                  <a:srgbClr val="7F0055"/>
                </a:solidFill>
                <a:latin typeface="Courier New" panose="02070309020205020404" pitchFamily="49" charset="0"/>
              </a:rPr>
              <a:t>public</a:t>
            </a:r>
            <a:r>
              <a:rPr lang="en-US" altLang="zh-TW" sz="1400" b="1" dirty="0">
                <a:solidFill>
                  <a:srgbClr val="000000"/>
                </a:solidFill>
                <a:latin typeface="Courier New" panose="02070309020205020404" pitchFamily="49" charset="0"/>
              </a:rPr>
              <a:t> </a:t>
            </a:r>
            <a:r>
              <a:rPr lang="en-US" altLang="zh-TW" sz="1400" b="1" dirty="0">
                <a:solidFill>
                  <a:srgbClr val="7F0055"/>
                </a:solidFill>
                <a:latin typeface="Courier New" panose="02070309020205020404" pitchFamily="49" charset="0"/>
              </a:rPr>
              <a:t>class</a:t>
            </a:r>
            <a:r>
              <a:rPr lang="en-US" altLang="zh-TW" sz="1400" b="1" dirty="0">
                <a:solidFill>
                  <a:srgbClr val="000000"/>
                </a:solidFill>
                <a:latin typeface="Courier New" panose="02070309020205020404" pitchFamily="49" charset="0"/>
              </a:rPr>
              <a:t> Dog </a:t>
            </a:r>
            <a:r>
              <a:rPr lang="en-US" altLang="zh-TW" sz="1400" b="1" dirty="0">
                <a:solidFill>
                  <a:srgbClr val="7F0055"/>
                </a:solidFill>
                <a:latin typeface="Courier New" panose="02070309020205020404" pitchFamily="49" charset="0"/>
              </a:rPr>
              <a:t>implements</a:t>
            </a:r>
            <a:r>
              <a:rPr lang="en-US" altLang="zh-TW" sz="1400" b="1" dirty="0">
                <a:solidFill>
                  <a:srgbClr val="000000"/>
                </a:solidFill>
                <a:latin typeface="Courier New" panose="02070309020205020404" pitchFamily="49" charset="0"/>
              </a:rPr>
              <a:t> </a:t>
            </a:r>
            <a:r>
              <a:rPr lang="en-US" altLang="zh-TW" sz="1400" b="1" dirty="0" err="1">
                <a:solidFill>
                  <a:srgbClr val="000000"/>
                </a:solidFill>
                <a:latin typeface="Courier New" panose="02070309020205020404" pitchFamily="49" charset="0"/>
              </a:rPr>
              <a:t>IAnimal</a:t>
            </a:r>
            <a:r>
              <a:rPr lang="en-US" altLang="zh-TW" sz="1400" b="1" dirty="0">
                <a:solidFill>
                  <a:srgbClr val="000000"/>
                </a:solidFill>
                <a:latin typeface="Courier New" panose="02070309020205020404" pitchFamily="49" charset="0"/>
              </a:rPr>
              <a:t> {</a:t>
            </a:r>
          </a:p>
          <a:p>
            <a:endParaRPr lang="zh-TW" altLang="en-US" sz="1400" dirty="0">
              <a:latin typeface="Courier New" panose="02070309020205020404" pitchFamily="49" charset="0"/>
            </a:endParaRPr>
          </a:p>
          <a:p>
            <a:r>
              <a:rPr lang="en-US" altLang="zh-TW" sz="1400" b="1" dirty="0" smtClean="0">
                <a:solidFill>
                  <a:srgbClr val="7F0055"/>
                </a:solidFill>
                <a:latin typeface="Courier New" panose="02070309020205020404" pitchFamily="49" charset="0"/>
              </a:rPr>
              <a:t>   public</a:t>
            </a:r>
            <a:r>
              <a:rPr lang="en-US" altLang="zh-TW" sz="1400" b="1" dirty="0" smtClean="0">
                <a:solidFill>
                  <a:srgbClr val="000000"/>
                </a:solidFill>
                <a:latin typeface="Courier New" panose="02070309020205020404" pitchFamily="49" charset="0"/>
              </a:rPr>
              <a:t> </a:t>
            </a:r>
            <a:r>
              <a:rPr lang="en-US" altLang="zh-TW" sz="1400" b="1" dirty="0">
                <a:solidFill>
                  <a:srgbClr val="7F0055"/>
                </a:solidFill>
                <a:latin typeface="Courier New" panose="02070309020205020404" pitchFamily="49" charset="0"/>
              </a:rPr>
              <a:t>void</a:t>
            </a:r>
            <a:r>
              <a:rPr lang="en-US" altLang="zh-TW" sz="1400" b="1" dirty="0">
                <a:solidFill>
                  <a:srgbClr val="000000"/>
                </a:solidFill>
                <a:latin typeface="Courier New" panose="02070309020205020404" pitchFamily="49" charset="0"/>
              </a:rPr>
              <a:t> run() {</a:t>
            </a:r>
          </a:p>
          <a:p>
            <a:r>
              <a:rPr lang="en-US" altLang="zh-TW" sz="1400" dirty="0" smtClean="0">
                <a:solidFill>
                  <a:srgbClr val="3F7F5F"/>
                </a:solidFill>
                <a:latin typeface="Courier New" panose="02070309020205020404" pitchFamily="49" charset="0"/>
              </a:rPr>
              <a:t>     // </a:t>
            </a:r>
            <a:r>
              <a:rPr lang="zh-TW" altLang="en-US" sz="1400" dirty="0">
                <a:solidFill>
                  <a:srgbClr val="3F7F5F"/>
                </a:solidFill>
                <a:latin typeface="Courier New" panose="02070309020205020404" pitchFamily="49" charset="0"/>
              </a:rPr>
              <a:t>四腳狂跑</a:t>
            </a:r>
          </a:p>
          <a:p>
            <a:r>
              <a:rPr lang="en-US" altLang="zh-TW" sz="1400" dirty="0" smtClean="0">
                <a:solidFill>
                  <a:srgbClr val="000000"/>
                </a:solidFill>
                <a:latin typeface="Courier New" panose="02070309020205020404" pitchFamily="49" charset="0"/>
              </a:rPr>
              <a:t>   }</a:t>
            </a:r>
            <a:endParaRPr lang="en-US" altLang="zh-TW" sz="1400" dirty="0">
              <a:solidFill>
                <a:srgbClr val="000000"/>
              </a:solidFill>
              <a:latin typeface="Courier New" panose="02070309020205020404" pitchFamily="49" charset="0"/>
            </a:endParaRPr>
          </a:p>
          <a:p>
            <a:endParaRPr lang="zh-TW" altLang="en-US" sz="1400" dirty="0">
              <a:latin typeface="Courier New" panose="02070309020205020404" pitchFamily="49" charset="0"/>
            </a:endParaRPr>
          </a:p>
          <a:p>
            <a:r>
              <a:rPr lang="en-US" altLang="zh-TW" sz="1400" b="1" dirty="0" smtClean="0">
                <a:solidFill>
                  <a:srgbClr val="7F0055"/>
                </a:solidFill>
                <a:latin typeface="Courier New" panose="02070309020205020404" pitchFamily="49" charset="0"/>
              </a:rPr>
              <a:t>   public</a:t>
            </a:r>
            <a:r>
              <a:rPr lang="en-US" altLang="zh-TW" sz="1400" b="1" dirty="0" smtClean="0">
                <a:solidFill>
                  <a:srgbClr val="000000"/>
                </a:solidFill>
                <a:latin typeface="Courier New" panose="02070309020205020404" pitchFamily="49" charset="0"/>
              </a:rPr>
              <a:t> </a:t>
            </a:r>
            <a:r>
              <a:rPr lang="en-US" altLang="zh-TW" sz="1400" b="1" dirty="0">
                <a:solidFill>
                  <a:srgbClr val="7F0055"/>
                </a:solidFill>
                <a:latin typeface="Courier New" panose="02070309020205020404" pitchFamily="49" charset="0"/>
              </a:rPr>
              <a:t>void</a:t>
            </a:r>
            <a:r>
              <a:rPr lang="en-US" altLang="zh-TW" sz="1400" b="1" dirty="0">
                <a:solidFill>
                  <a:srgbClr val="000000"/>
                </a:solidFill>
                <a:latin typeface="Courier New" panose="02070309020205020404" pitchFamily="49" charset="0"/>
              </a:rPr>
              <a:t> fly() {</a:t>
            </a:r>
          </a:p>
          <a:p>
            <a:r>
              <a:rPr lang="en-US" altLang="zh-TW" sz="1400" dirty="0" smtClean="0">
                <a:solidFill>
                  <a:srgbClr val="3F7F5F"/>
                </a:solidFill>
                <a:latin typeface="Courier New" panose="02070309020205020404" pitchFamily="49" charset="0"/>
              </a:rPr>
              <a:t>     // </a:t>
            </a:r>
            <a:r>
              <a:rPr lang="zh-TW" altLang="en-US" sz="1400" dirty="0">
                <a:solidFill>
                  <a:srgbClr val="3F7F5F"/>
                </a:solidFill>
                <a:latin typeface="Courier New" panose="02070309020205020404" pitchFamily="49" charset="0"/>
              </a:rPr>
              <a:t>不會飛</a:t>
            </a:r>
          </a:p>
          <a:p>
            <a:r>
              <a:rPr lang="en-US" altLang="zh-TW" sz="1400" dirty="0" smtClean="0">
                <a:solidFill>
                  <a:srgbClr val="000000"/>
                </a:solidFill>
                <a:latin typeface="Courier New" panose="02070309020205020404" pitchFamily="49" charset="0"/>
              </a:rPr>
              <a:t>   }</a:t>
            </a:r>
            <a:endParaRPr lang="en-US" altLang="zh-TW" sz="1400" dirty="0">
              <a:solidFill>
                <a:srgbClr val="000000"/>
              </a:solidFill>
              <a:latin typeface="Courier New" panose="02070309020205020404" pitchFamily="49" charset="0"/>
            </a:endParaRPr>
          </a:p>
          <a:p>
            <a:r>
              <a:rPr lang="en-US" altLang="zh-TW" sz="1400" dirty="0">
                <a:solidFill>
                  <a:srgbClr val="000000"/>
                </a:solidFill>
                <a:latin typeface="Courier New" panose="02070309020205020404" pitchFamily="49" charset="0"/>
              </a:rPr>
              <a:t>}</a:t>
            </a:r>
          </a:p>
        </p:txBody>
      </p:sp>
      <p:sp>
        <p:nvSpPr>
          <p:cNvPr id="6" name="矩形 5"/>
          <p:cNvSpPr/>
          <p:nvPr/>
        </p:nvSpPr>
        <p:spPr>
          <a:xfrm>
            <a:off x="736711" y="2062910"/>
            <a:ext cx="9038467" cy="1384995"/>
          </a:xfrm>
          <a:prstGeom prst="rect">
            <a:avLst/>
          </a:prstGeom>
          <a:ln>
            <a:solidFill>
              <a:schemeClr val="accent3">
                <a:lumMod val="50000"/>
              </a:schemeClr>
            </a:solidFill>
          </a:ln>
        </p:spPr>
        <p:txBody>
          <a:bodyPr wrap="square">
            <a:spAutoFit/>
          </a:bodyPr>
          <a:lstStyle/>
          <a:p>
            <a:r>
              <a:rPr lang="en-US" altLang="zh-TW" sz="1400" b="1" dirty="0">
                <a:solidFill>
                  <a:srgbClr val="7F0055"/>
                </a:solidFill>
                <a:latin typeface="Courier New" panose="02070309020205020404" pitchFamily="49" charset="0"/>
              </a:rPr>
              <a:t>public</a:t>
            </a:r>
            <a:r>
              <a:rPr lang="en-US" altLang="zh-TW" sz="1400" b="1" dirty="0">
                <a:solidFill>
                  <a:srgbClr val="000000"/>
                </a:solidFill>
                <a:latin typeface="Courier New" panose="02070309020205020404" pitchFamily="49" charset="0"/>
              </a:rPr>
              <a:t> </a:t>
            </a:r>
            <a:r>
              <a:rPr lang="en-US" altLang="zh-TW" sz="1400" b="1" dirty="0">
                <a:solidFill>
                  <a:srgbClr val="7F0055"/>
                </a:solidFill>
                <a:latin typeface="Courier New" panose="02070309020205020404" pitchFamily="49" charset="0"/>
              </a:rPr>
              <a:t>interface</a:t>
            </a:r>
            <a:r>
              <a:rPr lang="en-US" altLang="zh-TW" sz="1400" b="1" dirty="0">
                <a:solidFill>
                  <a:srgbClr val="000000"/>
                </a:solidFill>
                <a:latin typeface="Courier New" panose="02070309020205020404" pitchFamily="49" charset="0"/>
              </a:rPr>
              <a:t> </a:t>
            </a:r>
            <a:r>
              <a:rPr lang="en-US" altLang="zh-TW" sz="1400" b="1" dirty="0" err="1">
                <a:solidFill>
                  <a:srgbClr val="000000"/>
                </a:solidFill>
                <a:latin typeface="Courier New" panose="02070309020205020404" pitchFamily="49" charset="0"/>
              </a:rPr>
              <a:t>IAnimal</a:t>
            </a:r>
            <a:r>
              <a:rPr lang="en-US" altLang="zh-TW" sz="1400" b="1" dirty="0">
                <a:solidFill>
                  <a:srgbClr val="000000"/>
                </a:solidFill>
                <a:latin typeface="Courier New" panose="02070309020205020404" pitchFamily="49" charset="0"/>
              </a:rPr>
              <a:t> {</a:t>
            </a:r>
          </a:p>
          <a:p>
            <a:endParaRPr lang="zh-TW" altLang="en-US" sz="1400" dirty="0">
              <a:latin typeface="Courier New" panose="02070309020205020404" pitchFamily="49" charset="0"/>
            </a:endParaRPr>
          </a:p>
          <a:p>
            <a:r>
              <a:rPr lang="en-US" altLang="zh-TW" sz="1400" b="1" dirty="0" smtClean="0">
                <a:solidFill>
                  <a:srgbClr val="7F0055"/>
                </a:solidFill>
                <a:latin typeface="Courier New" panose="02070309020205020404" pitchFamily="49" charset="0"/>
              </a:rPr>
              <a:t>   void</a:t>
            </a:r>
            <a:r>
              <a:rPr lang="en-US" altLang="zh-TW" sz="1400" b="1" dirty="0" smtClean="0">
                <a:solidFill>
                  <a:srgbClr val="000000"/>
                </a:solidFill>
                <a:latin typeface="Courier New" panose="02070309020205020404" pitchFamily="49" charset="0"/>
              </a:rPr>
              <a:t> </a:t>
            </a:r>
            <a:r>
              <a:rPr lang="en-US" altLang="zh-TW" sz="1400" b="1" dirty="0">
                <a:solidFill>
                  <a:srgbClr val="000000"/>
                </a:solidFill>
                <a:latin typeface="Courier New" panose="02070309020205020404" pitchFamily="49" charset="0"/>
              </a:rPr>
              <a:t>run();</a:t>
            </a:r>
          </a:p>
          <a:p>
            <a:endParaRPr lang="zh-TW" altLang="en-US" sz="1400" dirty="0">
              <a:latin typeface="Courier New" panose="02070309020205020404" pitchFamily="49" charset="0"/>
            </a:endParaRPr>
          </a:p>
          <a:p>
            <a:r>
              <a:rPr lang="en-US" altLang="zh-TW" sz="1400" b="1" dirty="0" smtClean="0">
                <a:solidFill>
                  <a:srgbClr val="7F0055"/>
                </a:solidFill>
                <a:latin typeface="Courier New" panose="02070309020205020404" pitchFamily="49" charset="0"/>
              </a:rPr>
              <a:t>   void</a:t>
            </a:r>
            <a:r>
              <a:rPr lang="en-US" altLang="zh-TW" sz="1400" b="1" dirty="0" smtClean="0">
                <a:solidFill>
                  <a:srgbClr val="000000"/>
                </a:solidFill>
                <a:latin typeface="Courier New" panose="02070309020205020404" pitchFamily="49" charset="0"/>
              </a:rPr>
              <a:t> </a:t>
            </a:r>
            <a:r>
              <a:rPr lang="en-US" altLang="zh-TW" sz="1400" b="1" dirty="0">
                <a:solidFill>
                  <a:srgbClr val="000000"/>
                </a:solidFill>
                <a:latin typeface="Courier New" panose="02070309020205020404" pitchFamily="49" charset="0"/>
              </a:rPr>
              <a:t>fly();</a:t>
            </a:r>
          </a:p>
          <a:p>
            <a:r>
              <a:rPr lang="en-US" altLang="zh-TW" sz="1400" dirty="0">
                <a:solidFill>
                  <a:srgbClr val="000000"/>
                </a:solidFill>
                <a:latin typeface="Courier New" panose="02070309020205020404" pitchFamily="49" charset="0"/>
              </a:rPr>
              <a:t>}</a:t>
            </a:r>
            <a:endParaRPr lang="zh-TW" altLang="en-US" sz="2000" dirty="0"/>
          </a:p>
        </p:txBody>
      </p:sp>
      <p:sp>
        <p:nvSpPr>
          <p:cNvPr id="8" name="文字方塊 7"/>
          <p:cNvSpPr txBox="1"/>
          <p:nvPr/>
        </p:nvSpPr>
        <p:spPr>
          <a:xfrm>
            <a:off x="814389" y="6064004"/>
            <a:ext cx="8186210" cy="307777"/>
          </a:xfrm>
          <a:prstGeom prst="rect">
            <a:avLst/>
          </a:prstGeom>
          <a:noFill/>
        </p:spPr>
        <p:txBody>
          <a:bodyPr wrap="square" rtlCol="0">
            <a:spAutoFit/>
          </a:bodyPr>
          <a:lstStyle/>
          <a:p>
            <a:r>
              <a:rPr lang="zh-TW" altLang="en-US" sz="1400" dirty="0" smtClean="0">
                <a:solidFill>
                  <a:srgbClr val="3F7F5F"/>
                </a:solidFill>
                <a:latin typeface="Courier New" panose="02070309020205020404" pitchFamily="49" charset="0"/>
              </a:rPr>
              <a:t>介面</a:t>
            </a:r>
            <a:r>
              <a:rPr lang="en-US" altLang="zh-TW" sz="1400" dirty="0" err="1" smtClean="0">
                <a:solidFill>
                  <a:srgbClr val="3F7F5F"/>
                </a:solidFill>
                <a:latin typeface="Courier New" panose="02070309020205020404" pitchFamily="49" charset="0"/>
              </a:rPr>
              <a:t>IAnimal</a:t>
            </a:r>
            <a:r>
              <a:rPr lang="zh-TW" altLang="en-US" sz="1400" dirty="0" smtClean="0">
                <a:solidFill>
                  <a:srgbClr val="3F7F5F"/>
                </a:solidFill>
                <a:latin typeface="Courier New" panose="02070309020205020404" pitchFamily="49" charset="0"/>
              </a:rPr>
              <a:t>不該定義</a:t>
            </a:r>
            <a:r>
              <a:rPr lang="en-US" altLang="zh-TW" sz="1400" dirty="0" smtClean="0">
                <a:solidFill>
                  <a:srgbClr val="3F7F5F"/>
                </a:solidFill>
                <a:latin typeface="Courier New" panose="02070309020205020404" pitchFamily="49" charset="0"/>
              </a:rPr>
              <a:t>run</a:t>
            </a:r>
            <a:r>
              <a:rPr lang="zh-TW" altLang="en-US" sz="1400" dirty="0" smtClean="0">
                <a:solidFill>
                  <a:srgbClr val="3F7F5F"/>
                </a:solidFill>
                <a:latin typeface="Courier New" panose="02070309020205020404" pitchFamily="49" charset="0"/>
              </a:rPr>
              <a:t>跟</a:t>
            </a:r>
            <a:r>
              <a:rPr lang="en-US" altLang="zh-TW" sz="1400" dirty="0" smtClean="0">
                <a:solidFill>
                  <a:srgbClr val="3F7F5F"/>
                </a:solidFill>
                <a:latin typeface="Courier New" panose="02070309020205020404" pitchFamily="49" charset="0"/>
              </a:rPr>
              <a:t>fly</a:t>
            </a:r>
            <a:r>
              <a:rPr lang="zh-TW" altLang="en-US" sz="1400" dirty="0" smtClean="0">
                <a:solidFill>
                  <a:srgbClr val="3F7F5F"/>
                </a:solidFill>
                <a:latin typeface="Courier New" panose="02070309020205020404" pitchFamily="49" charset="0"/>
              </a:rPr>
              <a:t>方法</a:t>
            </a:r>
            <a:r>
              <a:rPr lang="en-US" altLang="zh-TW" sz="1400" dirty="0" smtClean="0">
                <a:solidFill>
                  <a:srgbClr val="3F7F5F"/>
                </a:solidFill>
                <a:latin typeface="Courier New" panose="02070309020205020404" pitchFamily="49" charset="0"/>
              </a:rPr>
              <a:t>, </a:t>
            </a:r>
            <a:r>
              <a:rPr lang="zh-TW" altLang="en-US" sz="1400" dirty="0" smtClean="0">
                <a:solidFill>
                  <a:srgbClr val="3F7F5F"/>
                </a:solidFill>
                <a:latin typeface="Courier New" panose="02070309020205020404" pitchFamily="49" charset="0"/>
              </a:rPr>
              <a:t>這些可以再出成另一個介面</a:t>
            </a:r>
            <a:endParaRPr lang="zh-TW" altLang="en-US" sz="1400" dirty="0">
              <a:solidFill>
                <a:srgbClr val="3F7F5F"/>
              </a:solidFill>
              <a:latin typeface="Courier New" panose="02070309020205020404" pitchFamily="49" charset="0"/>
            </a:endParaRPr>
          </a:p>
        </p:txBody>
      </p:sp>
    </p:spTree>
    <p:extLst>
      <p:ext uri="{BB962C8B-B14F-4D97-AF65-F5344CB8AC3E}">
        <p14:creationId xmlns:p14="http://schemas.microsoft.com/office/powerpoint/2010/main" val="2018091603"/>
      </p:ext>
    </p:extLst>
  </p:cSld>
  <p:clrMapOvr>
    <a:masterClrMapping/>
  </p:clrMapOvr>
  <p:transition spd="med">
    <p:zoom dir="in"/>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823388" y="241543"/>
            <a:ext cx="8168212" cy="646331"/>
          </a:xfrm>
          <a:prstGeom prst="rect">
            <a:avLst/>
          </a:prstGeom>
          <a:noFill/>
        </p:spPr>
        <p:txBody>
          <a:bodyPr wrap="square" rtlCol="0">
            <a:spAutoFit/>
          </a:bodyPr>
          <a:lstStyle/>
          <a:p>
            <a:r>
              <a:rPr lang="en-US" altLang="zh-TW" sz="3600" dirty="0">
                <a:latin typeface="Calibri" panose="020F0502020204030204" pitchFamily="34" charset="0"/>
                <a:cs typeface="Calibri" panose="020F0502020204030204" pitchFamily="34" charset="0"/>
              </a:rPr>
              <a:t>DRY—Don’t Repeat Yourself </a:t>
            </a:r>
            <a:r>
              <a:rPr lang="en-US" altLang="zh-TW" sz="3600" dirty="0" smtClean="0">
                <a:latin typeface="Calibri" panose="020F0502020204030204" pitchFamily="34" charset="0"/>
                <a:cs typeface="Calibri" panose="020F0502020204030204" pitchFamily="34" charset="0"/>
              </a:rPr>
              <a:t>Principle - 1</a:t>
            </a:r>
            <a:endParaRPr lang="zh-TW" altLang="en-US" sz="3600" dirty="0">
              <a:latin typeface="Calibri" panose="020F0502020204030204" pitchFamily="34" charset="0"/>
              <a:cs typeface="Calibri" panose="020F0502020204030204" pitchFamily="34" charset="0"/>
            </a:endParaRPr>
          </a:p>
        </p:txBody>
      </p:sp>
      <p:sp>
        <p:nvSpPr>
          <p:cNvPr id="3" name="矩形 2"/>
          <p:cNvSpPr/>
          <p:nvPr/>
        </p:nvSpPr>
        <p:spPr>
          <a:xfrm>
            <a:off x="667072" y="1321028"/>
            <a:ext cx="8808292" cy="4524315"/>
          </a:xfrm>
          <a:prstGeom prst="rect">
            <a:avLst/>
          </a:prstGeom>
        </p:spPr>
        <p:txBody>
          <a:bodyPr wrap="square">
            <a:spAutoFit/>
          </a:bodyPr>
          <a:lstStyle/>
          <a:p>
            <a:pPr>
              <a:lnSpc>
                <a:spcPct val="150000"/>
              </a:lnSpc>
            </a:pPr>
            <a:r>
              <a:rPr lang="en-US" altLang="zh-TW" i="1" dirty="0">
                <a:solidFill>
                  <a:schemeClr val="bg1">
                    <a:lumMod val="50000"/>
                  </a:schemeClr>
                </a:solidFill>
                <a:latin typeface="Baskerville Old Face" panose="02020602080505020303" pitchFamily="18" charset="0"/>
                <a:cs typeface="Calibri" panose="020F0502020204030204" pitchFamily="34" charset="0"/>
              </a:rPr>
              <a:t>Every piece of knowledge should have a single, unambiguous, authoritative representation within a </a:t>
            </a:r>
            <a:r>
              <a:rPr lang="en-US" altLang="zh-TW" i="1" dirty="0" smtClean="0">
                <a:solidFill>
                  <a:schemeClr val="bg1">
                    <a:lumMod val="50000"/>
                  </a:schemeClr>
                </a:solidFill>
                <a:latin typeface="Baskerville Old Face" panose="02020602080505020303" pitchFamily="18" charset="0"/>
                <a:cs typeface="Calibri" panose="020F0502020204030204" pitchFamily="34" charset="0"/>
              </a:rPr>
              <a:t>system</a:t>
            </a:r>
          </a:p>
          <a:p>
            <a:pPr marL="342900" indent="-342900">
              <a:lnSpc>
                <a:spcPct val="150000"/>
              </a:lnSpc>
              <a:buFont typeface="Arial" panose="020B0604020202020204" pitchFamily="34" charset="0"/>
              <a:buChar char="•"/>
            </a:pPr>
            <a:r>
              <a:rPr lang="en-US" altLang="zh-TW" dirty="0">
                <a:latin typeface="Calibri" panose="020F0502020204030204" pitchFamily="34" charset="0"/>
                <a:cs typeface="Calibri" panose="020F0502020204030204" pitchFamily="34" charset="0"/>
              </a:rPr>
              <a:t>Why</a:t>
            </a:r>
            <a:r>
              <a:rPr lang="en-US" altLang="zh-TW" dirty="0" smtClean="0">
                <a:latin typeface="Calibri" panose="020F0502020204030204" pitchFamily="34" charset="0"/>
                <a:cs typeface="Calibri" panose="020F0502020204030204" pitchFamily="34" charset="0"/>
              </a:rPr>
              <a:t>?</a:t>
            </a:r>
          </a:p>
          <a:p>
            <a:pPr marL="800100" lvl="1" indent="-342900">
              <a:lnSpc>
                <a:spcPct val="150000"/>
              </a:lnSpc>
              <a:buFont typeface="Arial" panose="020B0604020202020204" pitchFamily="34" charset="0"/>
              <a:buChar char="•"/>
            </a:pPr>
            <a:r>
              <a:rPr lang="en-US" altLang="zh-TW" dirty="0">
                <a:latin typeface="Calibri" panose="020F0502020204030204" pitchFamily="34" charset="0"/>
                <a:cs typeface="Calibri" panose="020F0502020204030204" pitchFamily="34" charset="0"/>
              </a:rPr>
              <a:t>Things change</a:t>
            </a:r>
          </a:p>
          <a:p>
            <a:pPr marL="800100" lvl="1" indent="-342900">
              <a:lnSpc>
                <a:spcPct val="150000"/>
              </a:lnSpc>
              <a:buFont typeface="Arial" panose="020B0604020202020204" pitchFamily="34" charset="0"/>
              <a:buChar char="•"/>
            </a:pPr>
            <a:r>
              <a:rPr lang="en-US" altLang="zh-TW" dirty="0">
                <a:latin typeface="Calibri" panose="020F0502020204030204" pitchFamily="34" charset="0"/>
                <a:cs typeface="Calibri" panose="020F0502020204030204" pitchFamily="34" charset="0"/>
              </a:rPr>
              <a:t>If you have the same thing in several places, when you change one, you have to change all the others And you can’t always find them all!</a:t>
            </a:r>
          </a:p>
          <a:p>
            <a:pPr marL="800100" lvl="1" indent="-342900">
              <a:lnSpc>
                <a:spcPct val="150000"/>
              </a:lnSpc>
              <a:buFont typeface="Arial" panose="020B0604020202020204" pitchFamily="34" charset="0"/>
              <a:buChar char="•"/>
            </a:pPr>
            <a:endParaRPr lang="en-US" altLang="zh-TW" dirty="0">
              <a:solidFill>
                <a:srgbClr val="000000"/>
              </a:solidFill>
              <a:latin typeface="Calibri" panose="020F0502020204030204" pitchFamily="34" charset="0"/>
              <a:cs typeface="Calibri" panose="020F0502020204030204" pitchFamily="34" charset="0"/>
            </a:endParaRPr>
          </a:p>
        </p:txBody>
      </p:sp>
      <p:sp>
        <p:nvSpPr>
          <p:cNvPr id="4" name="文字方塊 3"/>
          <p:cNvSpPr txBox="1"/>
          <p:nvPr/>
        </p:nvSpPr>
        <p:spPr>
          <a:xfrm>
            <a:off x="823388" y="5970720"/>
            <a:ext cx="8490545" cy="307777"/>
          </a:xfrm>
          <a:prstGeom prst="rect">
            <a:avLst/>
          </a:prstGeom>
          <a:noFill/>
        </p:spPr>
        <p:txBody>
          <a:bodyPr wrap="square" rtlCol="0">
            <a:spAutoFit/>
          </a:bodyPr>
          <a:lstStyle/>
          <a:p>
            <a:r>
              <a:rPr lang="zh-TW" altLang="en-US" sz="1400" dirty="0" smtClean="0">
                <a:solidFill>
                  <a:srgbClr val="3F7F5F"/>
                </a:solidFill>
                <a:latin typeface="Courier New" panose="02070309020205020404" pitchFamily="49" charset="0"/>
              </a:rPr>
              <a:t>註</a:t>
            </a:r>
            <a:r>
              <a:rPr lang="en-US" altLang="zh-TW" sz="1400" dirty="0" smtClean="0">
                <a:solidFill>
                  <a:srgbClr val="3F7F5F"/>
                </a:solidFill>
                <a:latin typeface="Courier New" panose="02070309020205020404" pitchFamily="49" charset="0"/>
              </a:rPr>
              <a:t>:</a:t>
            </a:r>
            <a:r>
              <a:rPr lang="zh-TW" altLang="en-US" sz="1400" dirty="0" smtClean="0">
                <a:solidFill>
                  <a:srgbClr val="3F7F5F"/>
                </a:solidFill>
                <a:latin typeface="Courier New" panose="02070309020205020404" pitchFamily="49" charset="0"/>
              </a:rPr>
              <a:t> </a:t>
            </a:r>
            <a:r>
              <a:rPr lang="en-US" altLang="zh-TW" sz="1400" dirty="0" smtClean="0">
                <a:solidFill>
                  <a:srgbClr val="3F7F5F"/>
                </a:solidFill>
                <a:latin typeface="Courier New" panose="02070309020205020404" pitchFamily="49" charset="0"/>
              </a:rPr>
              <a:t>D</a:t>
            </a:r>
            <a:r>
              <a:rPr lang="zh-TW" altLang="en-US" sz="1400" dirty="0" smtClean="0">
                <a:solidFill>
                  <a:srgbClr val="3F7F5F"/>
                </a:solidFill>
                <a:latin typeface="Courier New" panose="02070309020205020404" pitchFamily="49" charset="0"/>
              </a:rPr>
              <a:t>在</a:t>
            </a:r>
            <a:r>
              <a:rPr lang="en-US" altLang="zh-TW" sz="1400" dirty="0" smtClean="0">
                <a:solidFill>
                  <a:srgbClr val="3F7F5F"/>
                </a:solidFill>
                <a:latin typeface="Courier New" panose="02070309020205020404" pitchFamily="49" charset="0"/>
              </a:rPr>
              <a:t>SOLID</a:t>
            </a:r>
            <a:r>
              <a:rPr lang="zh-TW" altLang="en-US" sz="1400" dirty="0" smtClean="0">
                <a:solidFill>
                  <a:srgbClr val="3F7F5F"/>
                </a:solidFill>
                <a:latin typeface="Courier New" panose="02070309020205020404" pitchFamily="49" charset="0"/>
              </a:rPr>
              <a:t>中為</a:t>
            </a:r>
            <a:r>
              <a:rPr lang="en-US" altLang="zh-TW" sz="1400" dirty="0" smtClean="0">
                <a:solidFill>
                  <a:srgbClr val="3F7F5F"/>
                </a:solidFill>
                <a:latin typeface="Courier New" panose="02070309020205020404" pitchFamily="49" charset="0"/>
              </a:rPr>
              <a:t>DI (dependency inversion),</a:t>
            </a:r>
            <a:r>
              <a:rPr lang="zh-TW" altLang="en-US" sz="1400" dirty="0" smtClean="0">
                <a:solidFill>
                  <a:srgbClr val="3F7F5F"/>
                </a:solidFill>
                <a:latin typeface="Courier New" panose="02070309020205020404" pitchFamily="49" charset="0"/>
              </a:rPr>
              <a:t> 但是這個主題太艱難</a:t>
            </a:r>
            <a:r>
              <a:rPr lang="en-US" altLang="zh-TW" sz="1400" dirty="0" smtClean="0">
                <a:solidFill>
                  <a:srgbClr val="3F7F5F"/>
                </a:solidFill>
                <a:latin typeface="Courier New" panose="02070309020205020404" pitchFamily="49" charset="0"/>
              </a:rPr>
              <a:t>, </a:t>
            </a:r>
            <a:r>
              <a:rPr lang="zh-TW" altLang="en-US" sz="1400" dirty="0" smtClean="0">
                <a:solidFill>
                  <a:srgbClr val="3F7F5F"/>
                </a:solidFill>
                <a:latin typeface="Courier New" panose="02070309020205020404" pitchFamily="49" charset="0"/>
              </a:rPr>
              <a:t>換成常碰到又簡單的</a:t>
            </a:r>
            <a:r>
              <a:rPr lang="en-US" altLang="zh-TW" sz="1400" smtClean="0">
                <a:solidFill>
                  <a:srgbClr val="3F7F5F"/>
                </a:solidFill>
                <a:latin typeface="Courier New" panose="02070309020205020404" pitchFamily="49" charset="0"/>
              </a:rPr>
              <a:t>DRY</a:t>
            </a:r>
            <a:endParaRPr lang="zh-TW" altLang="en-US" sz="1400" dirty="0">
              <a:solidFill>
                <a:srgbClr val="3F7F5F"/>
              </a:solidFill>
              <a:latin typeface="Courier New" panose="02070309020205020404" pitchFamily="49" charset="0"/>
            </a:endParaRPr>
          </a:p>
        </p:txBody>
      </p:sp>
    </p:spTree>
    <p:extLst>
      <p:ext uri="{BB962C8B-B14F-4D97-AF65-F5344CB8AC3E}">
        <p14:creationId xmlns:p14="http://schemas.microsoft.com/office/powerpoint/2010/main" val="2140111360"/>
      </p:ext>
    </p:extLst>
  </p:cSld>
  <p:clrMapOvr>
    <a:masterClrMapping/>
  </p:clrMapOvr>
  <p:transition spd="med">
    <p:zoom dir="in"/>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823388" y="241543"/>
            <a:ext cx="8168212" cy="646331"/>
          </a:xfrm>
          <a:prstGeom prst="rect">
            <a:avLst/>
          </a:prstGeom>
          <a:noFill/>
        </p:spPr>
        <p:txBody>
          <a:bodyPr wrap="square" rtlCol="0">
            <a:spAutoFit/>
          </a:bodyPr>
          <a:lstStyle/>
          <a:p>
            <a:r>
              <a:rPr lang="en-US" altLang="zh-TW" sz="3600" dirty="0" smtClean="0">
                <a:latin typeface="Calibri" panose="020F0502020204030204" pitchFamily="34" charset="0"/>
                <a:cs typeface="Calibri" panose="020F0502020204030204" pitchFamily="34" charset="0"/>
              </a:rPr>
              <a:t>blue print for a object – class</a:t>
            </a:r>
            <a:endParaRPr lang="zh-TW" altLang="en-US" sz="3600" dirty="0">
              <a:latin typeface="Calibri" panose="020F0502020204030204" pitchFamily="34" charset="0"/>
              <a:cs typeface="Calibri" panose="020F0502020204030204" pitchFamily="34" charset="0"/>
            </a:endParaRPr>
          </a:p>
        </p:txBody>
      </p:sp>
      <p:sp>
        <p:nvSpPr>
          <p:cNvPr id="3" name="矩形 2"/>
          <p:cNvSpPr/>
          <p:nvPr/>
        </p:nvSpPr>
        <p:spPr>
          <a:xfrm>
            <a:off x="823387" y="1260068"/>
            <a:ext cx="8655893" cy="2862322"/>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TW" dirty="0" smtClean="0">
                <a:solidFill>
                  <a:srgbClr val="000000"/>
                </a:solidFill>
                <a:latin typeface="Calibri" panose="020F0502020204030204" pitchFamily="34" charset="0"/>
                <a:cs typeface="Calibri" panose="020F0502020204030204" pitchFamily="34" charset="0"/>
              </a:rPr>
              <a:t>Usage: we want to design a concrete thing that has certain properties, behavior.</a:t>
            </a:r>
          </a:p>
          <a:p>
            <a:pPr marL="342900" indent="-342900">
              <a:lnSpc>
                <a:spcPct val="150000"/>
              </a:lnSpc>
              <a:buFont typeface="Arial" panose="020B0604020202020204" pitchFamily="34" charset="0"/>
              <a:buChar char="•"/>
            </a:pPr>
            <a:r>
              <a:rPr lang="en-US" altLang="zh-TW" i="1" dirty="0">
                <a:solidFill>
                  <a:schemeClr val="bg2">
                    <a:lumMod val="50000"/>
                  </a:schemeClr>
                </a:solidFill>
                <a:latin typeface="Calibri" panose="020F0502020204030204" pitchFamily="34" charset="0"/>
                <a:cs typeface="Calibri" panose="020F0502020204030204" pitchFamily="34" charset="0"/>
              </a:rPr>
              <a:t>For example, we can </a:t>
            </a:r>
            <a:r>
              <a:rPr lang="en-US" altLang="zh-TW" i="1" dirty="0" smtClean="0">
                <a:solidFill>
                  <a:schemeClr val="bg2">
                    <a:lumMod val="50000"/>
                  </a:schemeClr>
                </a:solidFill>
                <a:latin typeface="Calibri" panose="020F0502020204030204" pitchFamily="34" charset="0"/>
                <a:cs typeface="Calibri" panose="020F0502020204030204" pitchFamily="34" charset="0"/>
              </a:rPr>
              <a:t>design classes: Teacher, Student, Course</a:t>
            </a:r>
          </a:p>
          <a:p>
            <a:pPr marL="342900" indent="-342900">
              <a:lnSpc>
                <a:spcPct val="150000"/>
              </a:lnSpc>
              <a:buFont typeface="Arial" panose="020B0604020202020204" pitchFamily="34" charset="0"/>
              <a:buChar char="•"/>
            </a:pPr>
            <a:r>
              <a:rPr lang="en-US" altLang="zh-TW" dirty="0" smtClean="0">
                <a:solidFill>
                  <a:srgbClr val="000000"/>
                </a:solidFill>
                <a:latin typeface="Calibri" panose="020F0502020204030204" pitchFamily="34" charset="0"/>
                <a:cs typeface="Calibri" panose="020F0502020204030204" pitchFamily="34" charset="0"/>
              </a:rPr>
              <a:t>In </a:t>
            </a:r>
            <a:r>
              <a:rPr lang="en-US" altLang="zh-TW" dirty="0">
                <a:solidFill>
                  <a:srgbClr val="000000"/>
                </a:solidFill>
                <a:latin typeface="Calibri" panose="020F0502020204030204" pitchFamily="34" charset="0"/>
                <a:cs typeface="Calibri" panose="020F0502020204030204" pitchFamily="34" charset="0"/>
              </a:rPr>
              <a:t>Java, you can </a:t>
            </a:r>
            <a:r>
              <a:rPr lang="en-US" altLang="zh-TW" dirty="0" smtClean="0">
                <a:solidFill>
                  <a:srgbClr val="000000"/>
                </a:solidFill>
                <a:latin typeface="Calibri" panose="020F0502020204030204" pitchFamily="34" charset="0"/>
                <a:cs typeface="Calibri" panose="020F0502020204030204" pitchFamily="34" charset="0"/>
              </a:rPr>
              <a:t>use </a:t>
            </a:r>
            <a:r>
              <a:rPr lang="en-US" altLang="zh-TW" dirty="0">
                <a:solidFill>
                  <a:srgbClr val="000000"/>
                </a:solidFill>
                <a:latin typeface="Calibri" panose="020F0502020204030204" pitchFamily="34" charset="0"/>
                <a:cs typeface="Calibri" panose="020F0502020204030204" pitchFamily="34" charset="0"/>
              </a:rPr>
              <a:t>class to this purpose</a:t>
            </a:r>
            <a:r>
              <a:rPr lang="en-US" altLang="zh-TW" dirty="0" smtClean="0">
                <a:solidFill>
                  <a:srgbClr val="000000"/>
                </a:solidFill>
                <a:latin typeface="Calibri" panose="020F0502020204030204" pitchFamily="34" charset="0"/>
                <a:cs typeface="Calibri" panose="020F0502020204030204" pitchFamily="34" charset="0"/>
              </a:rPr>
              <a:t>. </a:t>
            </a:r>
            <a:endParaRPr lang="en-US" altLang="zh-TW" dirty="0">
              <a:solidFill>
                <a:srgbClr val="00000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endParaRPr lang="en-US" altLang="zh-TW" dirty="0" smtClean="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32508411"/>
      </p:ext>
    </p:extLst>
  </p:cSld>
  <p:clrMapOvr>
    <a:masterClrMapping/>
  </p:clrMapOvr>
  <p:transition spd="med">
    <p:zoom dir="in"/>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823388" y="241543"/>
            <a:ext cx="8168212" cy="646331"/>
          </a:xfrm>
          <a:prstGeom prst="rect">
            <a:avLst/>
          </a:prstGeom>
          <a:noFill/>
        </p:spPr>
        <p:txBody>
          <a:bodyPr wrap="square" rtlCol="0">
            <a:spAutoFit/>
          </a:bodyPr>
          <a:lstStyle/>
          <a:p>
            <a:r>
              <a:rPr lang="en-US" altLang="zh-TW" sz="3600" dirty="0">
                <a:latin typeface="Calibri" panose="020F0502020204030204" pitchFamily="34" charset="0"/>
                <a:cs typeface="Calibri" panose="020F0502020204030204" pitchFamily="34" charset="0"/>
              </a:rPr>
              <a:t>DRY—Don’t Repeat Yourself </a:t>
            </a:r>
            <a:r>
              <a:rPr lang="en-US" altLang="zh-TW" sz="3600" dirty="0" smtClean="0">
                <a:latin typeface="Calibri" panose="020F0502020204030204" pitchFamily="34" charset="0"/>
                <a:cs typeface="Calibri" panose="020F0502020204030204" pitchFamily="34" charset="0"/>
              </a:rPr>
              <a:t>Principle - 2</a:t>
            </a:r>
            <a:endParaRPr lang="zh-TW" altLang="en-US" sz="3600" dirty="0">
              <a:latin typeface="Calibri" panose="020F0502020204030204" pitchFamily="34" charset="0"/>
              <a:cs typeface="Calibri" panose="020F0502020204030204" pitchFamily="34" charset="0"/>
            </a:endParaRPr>
          </a:p>
        </p:txBody>
      </p:sp>
      <p:sp>
        <p:nvSpPr>
          <p:cNvPr id="3" name="矩形 2"/>
          <p:cNvSpPr/>
          <p:nvPr/>
        </p:nvSpPr>
        <p:spPr>
          <a:xfrm>
            <a:off x="667072" y="1321028"/>
            <a:ext cx="8808292" cy="3970318"/>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TW" dirty="0">
                <a:latin typeface="Calibri" panose="020F0502020204030204" pitchFamily="34" charset="0"/>
                <a:cs typeface="Calibri" panose="020F0502020204030204" pitchFamily="34" charset="0"/>
              </a:rPr>
              <a:t>What not to </a:t>
            </a:r>
            <a:r>
              <a:rPr lang="en-US" altLang="zh-TW" dirty="0" smtClean="0">
                <a:latin typeface="Calibri" panose="020F0502020204030204" pitchFamily="34" charset="0"/>
                <a:cs typeface="Calibri" panose="020F0502020204030204" pitchFamily="34" charset="0"/>
              </a:rPr>
              <a:t>duplicate?</a:t>
            </a:r>
          </a:p>
          <a:p>
            <a:pPr marL="800100" lvl="1" indent="-342900">
              <a:lnSpc>
                <a:spcPct val="150000"/>
              </a:lnSpc>
              <a:buFont typeface="Arial" panose="020B0604020202020204" pitchFamily="34" charset="0"/>
              <a:buChar char="•"/>
            </a:pPr>
            <a:r>
              <a:rPr lang="en-US" altLang="zh-TW" dirty="0" smtClean="0">
                <a:latin typeface="Calibri" panose="020F0502020204030204" pitchFamily="34" charset="0"/>
                <a:cs typeface="Calibri" panose="020F0502020204030204" pitchFamily="34" charset="0"/>
              </a:rPr>
              <a:t>Data - </a:t>
            </a:r>
            <a:r>
              <a:rPr lang="en-US" altLang="zh-TW" dirty="0">
                <a:latin typeface="Calibri" panose="020F0502020204030204" pitchFamily="34" charset="0"/>
                <a:cs typeface="Calibri" panose="020F0502020204030204" pitchFamily="34" charset="0"/>
              </a:rPr>
              <a:t>If you represent the same data in two places (or in two ways), you have just taken on the job of keeping the two representations in agreement</a:t>
            </a:r>
          </a:p>
          <a:p>
            <a:pPr marL="800100" lvl="1" indent="-342900">
              <a:lnSpc>
                <a:spcPct val="150000"/>
              </a:lnSpc>
              <a:buFont typeface="Arial" panose="020B0604020202020204" pitchFamily="34" charset="0"/>
              <a:buChar char="•"/>
            </a:pPr>
            <a:r>
              <a:rPr lang="en-US" altLang="zh-TW" dirty="0" smtClean="0">
                <a:latin typeface="Calibri" panose="020F0502020204030204" pitchFamily="34" charset="0"/>
                <a:cs typeface="Calibri" panose="020F0502020204030204" pitchFamily="34" charset="0"/>
              </a:rPr>
              <a:t>Code - </a:t>
            </a:r>
            <a:r>
              <a:rPr lang="en-US" altLang="zh-TW" dirty="0">
                <a:latin typeface="Calibri" panose="020F0502020204030204" pitchFamily="34" charset="0"/>
                <a:cs typeface="Calibri" panose="020F0502020204030204" pitchFamily="34" charset="0"/>
              </a:rPr>
              <a:t>If you code the same task in two places (or in two ways), you have just taken on the job of keeping the two code segments in </a:t>
            </a:r>
            <a:r>
              <a:rPr lang="en-US" altLang="zh-TW" dirty="0" smtClean="0">
                <a:latin typeface="Calibri" panose="020F0502020204030204" pitchFamily="34" charset="0"/>
                <a:cs typeface="Calibri" panose="020F0502020204030204" pitchFamily="34" charset="0"/>
              </a:rPr>
              <a:t>agreement</a:t>
            </a:r>
            <a:endParaRPr lang="en-US" altLang="zh-TW"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29460790"/>
      </p:ext>
    </p:extLst>
  </p:cSld>
  <p:clrMapOvr>
    <a:masterClrMapping/>
  </p:clrMapOvr>
  <p:transition spd="med">
    <p:zoom dir="in"/>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823388" y="241543"/>
            <a:ext cx="8168212" cy="646331"/>
          </a:xfrm>
          <a:prstGeom prst="rect">
            <a:avLst/>
          </a:prstGeom>
          <a:noFill/>
        </p:spPr>
        <p:txBody>
          <a:bodyPr wrap="square" rtlCol="0">
            <a:spAutoFit/>
          </a:bodyPr>
          <a:lstStyle/>
          <a:p>
            <a:r>
              <a:rPr lang="en-US" altLang="zh-TW" sz="3600" dirty="0">
                <a:latin typeface="Calibri" panose="020F0502020204030204" pitchFamily="34" charset="0"/>
                <a:cs typeface="Calibri" panose="020F0502020204030204" pitchFamily="34" charset="0"/>
              </a:rPr>
              <a:t>DRY—Don’t Repeat Yourself </a:t>
            </a:r>
            <a:r>
              <a:rPr lang="en-US" altLang="zh-TW" sz="3600" dirty="0" smtClean="0">
                <a:latin typeface="Calibri" panose="020F0502020204030204" pitchFamily="34" charset="0"/>
                <a:cs typeface="Calibri" panose="020F0502020204030204" pitchFamily="34" charset="0"/>
              </a:rPr>
              <a:t>Principle - 3</a:t>
            </a:r>
            <a:endParaRPr lang="zh-TW" altLang="en-US" sz="3600" dirty="0">
              <a:latin typeface="Calibri" panose="020F0502020204030204" pitchFamily="34" charset="0"/>
              <a:cs typeface="Calibri" panose="020F0502020204030204" pitchFamily="34" charset="0"/>
            </a:endParaRPr>
          </a:p>
        </p:txBody>
      </p:sp>
      <p:sp>
        <p:nvSpPr>
          <p:cNvPr id="3" name="矩形 2"/>
          <p:cNvSpPr/>
          <p:nvPr/>
        </p:nvSpPr>
        <p:spPr>
          <a:xfrm>
            <a:off x="667072" y="1321028"/>
            <a:ext cx="8808292" cy="3970318"/>
          </a:xfrm>
          <a:prstGeom prst="rect">
            <a:avLst/>
          </a:prstGeom>
        </p:spPr>
        <p:txBody>
          <a:bodyPr wrap="square">
            <a:spAutoFit/>
          </a:bodyPr>
          <a:lstStyle/>
          <a:p>
            <a:pPr marL="342900" lvl="1" indent="-342900">
              <a:lnSpc>
                <a:spcPct val="150000"/>
              </a:lnSpc>
              <a:buFont typeface="Arial" panose="020B0604020202020204" pitchFamily="34" charset="0"/>
              <a:buChar char="•"/>
            </a:pPr>
            <a:r>
              <a:rPr lang="en-US" altLang="zh-TW" dirty="0" smtClean="0">
                <a:latin typeface="Calibri" panose="020F0502020204030204" pitchFamily="34" charset="0"/>
                <a:cs typeface="Calibri" panose="020F0502020204030204" pitchFamily="34" charset="0"/>
              </a:rPr>
              <a:t>When comes into doing the same thing as before in somewhere else, never </a:t>
            </a:r>
            <a:r>
              <a:rPr lang="en-US" altLang="zh-TW" dirty="0">
                <a:latin typeface="Calibri" panose="020F0502020204030204" pitchFamily="34" charset="0"/>
                <a:cs typeface="Calibri" panose="020F0502020204030204" pitchFamily="34" charset="0"/>
              </a:rPr>
              <a:t>take a </a:t>
            </a:r>
            <a:r>
              <a:rPr lang="en-US" altLang="zh-TW" dirty="0" smtClean="0">
                <a:latin typeface="Calibri" panose="020F0502020204030204" pitchFamily="34" charset="0"/>
                <a:cs typeface="Calibri" panose="020F0502020204030204" pitchFamily="34" charset="0"/>
              </a:rPr>
              <a:t>shortcut (copy/paste) even if </a:t>
            </a:r>
            <a:r>
              <a:rPr lang="en-US" altLang="zh-TW" dirty="0">
                <a:latin typeface="Calibri" panose="020F0502020204030204" pitchFamily="34" charset="0"/>
                <a:cs typeface="Calibri" panose="020F0502020204030204" pitchFamily="34" charset="0"/>
              </a:rPr>
              <a:t>you’re in a hurry!</a:t>
            </a:r>
          </a:p>
          <a:p>
            <a:pPr marL="342900" indent="-342900">
              <a:lnSpc>
                <a:spcPct val="150000"/>
              </a:lnSpc>
              <a:buFont typeface="Arial" panose="020B0604020202020204" pitchFamily="34" charset="0"/>
              <a:buChar char="•"/>
            </a:pPr>
            <a:r>
              <a:rPr lang="en-US" altLang="zh-TW" dirty="0">
                <a:latin typeface="Calibri" panose="020F0502020204030204" pitchFamily="34" charset="0"/>
                <a:cs typeface="Calibri" panose="020F0502020204030204" pitchFamily="34" charset="0"/>
              </a:rPr>
              <a:t>How to avoid copy-paste</a:t>
            </a:r>
          </a:p>
          <a:p>
            <a:pPr marL="800100" lvl="1" indent="-342900">
              <a:lnSpc>
                <a:spcPct val="150000"/>
              </a:lnSpc>
              <a:buFont typeface="Arial" panose="020B0604020202020204" pitchFamily="34" charset="0"/>
              <a:buChar char="•"/>
            </a:pPr>
            <a:r>
              <a:rPr lang="en-US" altLang="zh-TW" dirty="0">
                <a:latin typeface="Calibri" panose="020F0502020204030204" pitchFamily="34" charset="0"/>
                <a:cs typeface="Calibri" panose="020F0502020204030204" pitchFamily="34" charset="0"/>
              </a:rPr>
              <a:t>Often the best solution is to write a method</a:t>
            </a:r>
          </a:p>
          <a:p>
            <a:pPr marL="800100" lvl="1" indent="-342900">
              <a:lnSpc>
                <a:spcPct val="150000"/>
              </a:lnSpc>
              <a:buFont typeface="Arial" panose="020B0604020202020204" pitchFamily="34" charset="0"/>
              <a:buChar char="•"/>
            </a:pPr>
            <a:r>
              <a:rPr lang="en-US" altLang="zh-TW" dirty="0">
                <a:latin typeface="Calibri" panose="020F0502020204030204" pitchFamily="34" charset="0"/>
                <a:cs typeface="Calibri" panose="020F0502020204030204" pitchFamily="34" charset="0"/>
              </a:rPr>
              <a:t>Call the method whenever you want to perform the computation</a:t>
            </a:r>
          </a:p>
          <a:p>
            <a:pPr marL="800100" lvl="1" indent="-342900">
              <a:lnSpc>
                <a:spcPct val="150000"/>
              </a:lnSpc>
              <a:buFont typeface="Arial" panose="020B0604020202020204" pitchFamily="34" charset="0"/>
              <a:buChar char="•"/>
            </a:pPr>
            <a:r>
              <a:rPr lang="en-US" altLang="zh-TW" dirty="0">
                <a:latin typeface="Calibri" panose="020F0502020204030204" pitchFamily="34" charset="0"/>
                <a:cs typeface="Calibri" panose="020F0502020204030204" pitchFamily="34" charset="0"/>
              </a:rPr>
              <a:t>There is nothing wrong with short </a:t>
            </a:r>
            <a:r>
              <a:rPr lang="en-US" altLang="zh-TW" dirty="0" smtClean="0">
                <a:latin typeface="Calibri" panose="020F0502020204030204" pitchFamily="34" charset="0"/>
                <a:cs typeface="Calibri" panose="020F0502020204030204" pitchFamily="34" charset="0"/>
              </a:rPr>
              <a:t>methods</a:t>
            </a:r>
            <a:endParaRPr lang="en-US" altLang="zh-TW"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46656451"/>
      </p:ext>
    </p:extLst>
  </p:cSld>
  <p:clrMapOvr>
    <a:masterClrMapping/>
  </p:clrMapOvr>
  <p:transition spd="med">
    <p:zoom dir="in"/>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stretch>
            <a:fillRect/>
          </a:stretch>
        </p:blipFill>
        <p:spPr>
          <a:xfrm>
            <a:off x="5243639" y="3914525"/>
            <a:ext cx="4560885" cy="2267362"/>
          </a:xfrm>
          <a:prstGeom prst="rect">
            <a:avLst/>
          </a:prstGeom>
        </p:spPr>
      </p:pic>
      <p:sp>
        <p:nvSpPr>
          <p:cNvPr id="2" name="文字方塊 1"/>
          <p:cNvSpPr txBox="1"/>
          <p:nvPr/>
        </p:nvSpPr>
        <p:spPr>
          <a:xfrm>
            <a:off x="823388" y="241543"/>
            <a:ext cx="8168212" cy="646331"/>
          </a:xfrm>
          <a:prstGeom prst="rect">
            <a:avLst/>
          </a:prstGeom>
          <a:noFill/>
        </p:spPr>
        <p:txBody>
          <a:bodyPr wrap="square" rtlCol="0">
            <a:spAutoFit/>
          </a:bodyPr>
          <a:lstStyle/>
          <a:p>
            <a:r>
              <a:rPr lang="en-US" altLang="zh-TW" sz="3600" dirty="0" smtClean="0">
                <a:latin typeface="Calibri" panose="020F0502020204030204" pitchFamily="34" charset="0"/>
                <a:cs typeface="Calibri" panose="020F0502020204030204" pitchFamily="34" charset="0"/>
              </a:rPr>
              <a:t>Not covered, but deserved to read</a:t>
            </a:r>
            <a:endParaRPr lang="zh-TW" altLang="en-US" sz="3600" dirty="0">
              <a:latin typeface="Calibri" panose="020F0502020204030204" pitchFamily="34" charset="0"/>
              <a:cs typeface="Calibri" panose="020F0502020204030204" pitchFamily="34" charset="0"/>
            </a:endParaRPr>
          </a:p>
        </p:txBody>
      </p:sp>
      <p:sp>
        <p:nvSpPr>
          <p:cNvPr id="3" name="文字方塊 2"/>
          <p:cNvSpPr txBox="1"/>
          <p:nvPr/>
        </p:nvSpPr>
        <p:spPr>
          <a:xfrm>
            <a:off x="823388" y="1390389"/>
            <a:ext cx="8168212" cy="1938992"/>
          </a:xfrm>
          <a:prstGeom prst="rect">
            <a:avLst/>
          </a:prstGeom>
          <a:noFill/>
        </p:spPr>
        <p:txBody>
          <a:bodyPr wrap="square" rtlCol="0">
            <a:spAutoFit/>
          </a:bodyPr>
          <a:lstStyle/>
          <a:p>
            <a:pPr marL="457200" indent="-457200">
              <a:buAutoNum type="arabicPeriod"/>
            </a:pPr>
            <a:r>
              <a:rPr lang="en-US" altLang="zh-TW" dirty="0" smtClean="0">
                <a:latin typeface="Calibri" panose="020F0502020204030204" pitchFamily="34" charset="0"/>
                <a:cs typeface="Calibri" panose="020F0502020204030204" pitchFamily="34" charset="0"/>
              </a:rPr>
              <a:t>Collections API</a:t>
            </a:r>
          </a:p>
          <a:p>
            <a:pPr marL="457200" indent="-457200">
              <a:buAutoNum type="arabicPeriod"/>
            </a:pPr>
            <a:r>
              <a:rPr lang="en-US" altLang="zh-TW" dirty="0" smtClean="0">
                <a:latin typeface="Calibri" panose="020F0502020204030204" pitchFamily="34" charset="0"/>
                <a:cs typeface="Calibri" panose="020F0502020204030204" pitchFamily="34" charset="0"/>
              </a:rPr>
              <a:t>Throw, Throws, Error, Exception</a:t>
            </a:r>
          </a:p>
          <a:p>
            <a:pPr marL="457200" indent="-457200">
              <a:buAutoNum type="arabicPeriod"/>
            </a:pPr>
            <a:r>
              <a:rPr lang="en-US" altLang="zh-TW" dirty="0" smtClean="0">
                <a:latin typeface="Calibri" panose="020F0502020204030204" pitchFamily="34" charset="0"/>
                <a:cs typeface="Calibri" panose="020F0502020204030204" pitchFamily="34" charset="0"/>
              </a:rPr>
              <a:t>Thread</a:t>
            </a:r>
          </a:p>
          <a:p>
            <a:pPr marL="457200" indent="-457200">
              <a:buAutoNum type="arabicPeriod"/>
            </a:pPr>
            <a:r>
              <a:rPr lang="en-US" altLang="zh-TW" dirty="0" smtClean="0">
                <a:latin typeface="Calibri" panose="020F0502020204030204" pitchFamily="34" charset="0"/>
                <a:cs typeface="Calibri" panose="020F0502020204030204" pitchFamily="34" charset="0"/>
              </a:rPr>
              <a:t>Class Reflection</a:t>
            </a:r>
          </a:p>
          <a:p>
            <a:pPr marL="457200" indent="-457200">
              <a:buFontTx/>
              <a:buAutoNum type="arabicPeriod"/>
            </a:pPr>
            <a:r>
              <a:rPr lang="en-US" altLang="zh-TW" dirty="0" smtClean="0">
                <a:latin typeface="Calibri" panose="020F0502020204030204" pitchFamily="34" charset="0"/>
                <a:cs typeface="Calibri" panose="020F0502020204030204" pitchFamily="34" charset="0"/>
              </a:rPr>
              <a:t>Annotation</a:t>
            </a:r>
            <a:endParaRPr lang="en-US" altLang="zh-TW"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06358383"/>
      </p:ext>
    </p:extLst>
  </p:cSld>
  <p:clrMapOvr>
    <a:masterClrMapping/>
  </p:clrMapOvr>
  <p:transition spd="med">
    <p:zoom dir="in"/>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823388" y="241543"/>
            <a:ext cx="8168212" cy="646331"/>
          </a:xfrm>
          <a:prstGeom prst="rect">
            <a:avLst/>
          </a:prstGeom>
          <a:noFill/>
        </p:spPr>
        <p:txBody>
          <a:bodyPr wrap="square" rtlCol="0">
            <a:spAutoFit/>
          </a:bodyPr>
          <a:lstStyle/>
          <a:p>
            <a:r>
              <a:rPr lang="en-US" altLang="zh-TW" sz="3600" dirty="0" smtClean="0">
                <a:solidFill>
                  <a:srgbClr val="000000"/>
                </a:solidFill>
                <a:latin typeface="Calibri" panose="020F0502020204030204" pitchFamily="34" charset="0"/>
                <a:cs typeface="Calibri" panose="020F0502020204030204" pitchFamily="34" charset="0"/>
              </a:rPr>
              <a:t>Homework - 1</a:t>
            </a:r>
            <a:endParaRPr lang="zh-TW" altLang="en-US" sz="3600" dirty="0">
              <a:solidFill>
                <a:srgbClr val="000000"/>
              </a:solidFill>
              <a:latin typeface="Calibri" panose="020F0502020204030204" pitchFamily="34" charset="0"/>
              <a:cs typeface="Calibri" panose="020F0502020204030204" pitchFamily="34" charset="0"/>
            </a:endParaRPr>
          </a:p>
        </p:txBody>
      </p:sp>
      <p:sp>
        <p:nvSpPr>
          <p:cNvPr id="3" name="文字方塊 2"/>
          <p:cNvSpPr txBox="1"/>
          <p:nvPr/>
        </p:nvSpPr>
        <p:spPr>
          <a:xfrm>
            <a:off x="823388" y="1390389"/>
            <a:ext cx="8168212" cy="4524315"/>
          </a:xfrm>
          <a:prstGeom prst="rect">
            <a:avLst/>
          </a:prstGeom>
          <a:noFill/>
        </p:spPr>
        <p:txBody>
          <a:bodyPr wrap="square" rtlCol="0">
            <a:spAutoFit/>
          </a:bodyPr>
          <a:lstStyle/>
          <a:p>
            <a:pPr marL="457200" indent="-457200">
              <a:buAutoNum type="arabicPeriod"/>
            </a:pPr>
            <a:r>
              <a:rPr lang="en-US" altLang="zh-TW" dirty="0">
                <a:latin typeface="Microsoft Himalaya" panose="01010100010101010101" pitchFamily="2" charset="0"/>
                <a:ea typeface="Microsoft Himalaya" panose="01010100010101010101" pitchFamily="2" charset="0"/>
                <a:cs typeface="Microsoft Himalaya" panose="01010100010101010101" pitchFamily="2" charset="0"/>
              </a:rPr>
              <a:t>Design a </a:t>
            </a:r>
            <a:r>
              <a:rPr lang="en-US" altLang="zh-TW" dirty="0" smtClean="0">
                <a:latin typeface="Microsoft Himalaya" panose="01010100010101010101" pitchFamily="2" charset="0"/>
                <a:ea typeface="Microsoft Himalaya" panose="01010100010101010101" pitchFamily="2" charset="0"/>
                <a:cs typeface="Microsoft Himalaya" panose="01010100010101010101" pitchFamily="2" charset="0"/>
              </a:rPr>
              <a:t>class: Student and create a </a:t>
            </a:r>
            <a:r>
              <a:rPr lang="en-US" altLang="zh-TW" dirty="0" err="1" smtClean="0">
                <a:latin typeface="Microsoft Himalaya" panose="01010100010101010101" pitchFamily="2" charset="0"/>
                <a:ea typeface="Microsoft Himalaya" panose="01010100010101010101" pitchFamily="2" charset="0"/>
                <a:cs typeface="Microsoft Himalaya" panose="01010100010101010101" pitchFamily="2" charset="0"/>
              </a:rPr>
              <a:t>TreeSet</a:t>
            </a:r>
            <a:r>
              <a:rPr lang="en-US" altLang="zh-TW" dirty="0" smtClean="0">
                <a:latin typeface="Microsoft Himalaya" panose="01010100010101010101" pitchFamily="2" charset="0"/>
                <a:ea typeface="Microsoft Himalaya" panose="01010100010101010101" pitchFamily="2" charset="0"/>
                <a:cs typeface="Microsoft Himalaya" panose="01010100010101010101" pitchFamily="2" charset="0"/>
              </a:rPr>
              <a:t> (or other java collection class) and put multiple </a:t>
            </a:r>
            <a:r>
              <a:rPr lang="en-US" altLang="zh-TW" dirty="0">
                <a:latin typeface="Microsoft Himalaya" panose="01010100010101010101" pitchFamily="2" charset="0"/>
                <a:ea typeface="Microsoft Himalaya" panose="01010100010101010101" pitchFamily="2" charset="0"/>
                <a:cs typeface="Microsoft Himalaya" panose="01010100010101010101" pitchFamily="2" charset="0"/>
              </a:rPr>
              <a:t>Student</a:t>
            </a:r>
            <a:r>
              <a:rPr lang="en-US" altLang="zh-TW" dirty="0" smtClean="0">
                <a:latin typeface="Microsoft Himalaya" panose="01010100010101010101" pitchFamily="2" charset="0"/>
                <a:ea typeface="Microsoft Himalaya" panose="01010100010101010101" pitchFamily="2" charset="0"/>
                <a:cs typeface="Microsoft Himalaya" panose="01010100010101010101" pitchFamily="2" charset="0"/>
              </a:rPr>
              <a:t> instances into this </a:t>
            </a:r>
            <a:r>
              <a:rPr lang="en-US" altLang="zh-TW" dirty="0" err="1" smtClean="0">
                <a:latin typeface="Microsoft Himalaya" panose="01010100010101010101" pitchFamily="2" charset="0"/>
                <a:ea typeface="Microsoft Himalaya" panose="01010100010101010101" pitchFamily="2" charset="0"/>
                <a:cs typeface="Microsoft Himalaya" panose="01010100010101010101" pitchFamily="2" charset="0"/>
              </a:rPr>
              <a:t>TreeSet</a:t>
            </a:r>
            <a:r>
              <a:rPr lang="en-US" altLang="zh-TW" dirty="0" smtClean="0">
                <a:latin typeface="Microsoft Himalaya" panose="01010100010101010101" pitchFamily="2" charset="0"/>
                <a:ea typeface="Microsoft Himalaya" panose="01010100010101010101" pitchFamily="2" charset="0"/>
                <a:cs typeface="Microsoft Himalaya" panose="01010100010101010101" pitchFamily="2" charset="0"/>
              </a:rPr>
              <a:t>. Then code can demo below things:</a:t>
            </a:r>
          </a:p>
          <a:p>
            <a:pPr marL="914400" lvl="1" indent="-457200">
              <a:buAutoNum type="arabicPeriod"/>
            </a:pPr>
            <a:r>
              <a:rPr lang="en-US" altLang="zh-TW" dirty="0" smtClean="0">
                <a:latin typeface="Microsoft Himalaya" panose="01010100010101010101" pitchFamily="2" charset="0"/>
                <a:ea typeface="Microsoft Himalaya" panose="01010100010101010101" pitchFamily="2" charset="0"/>
                <a:cs typeface="Microsoft Himalaya" panose="01010100010101010101" pitchFamily="2" charset="0"/>
              </a:rPr>
              <a:t>Put new Student with the same </a:t>
            </a:r>
            <a:r>
              <a:rPr lang="en-US" altLang="zh-TW" dirty="0" err="1" smtClean="0">
                <a:latin typeface="Microsoft Himalaya" panose="01010100010101010101" pitchFamily="2" charset="0"/>
                <a:ea typeface="Microsoft Himalaya" panose="01010100010101010101" pitchFamily="2" charset="0"/>
                <a:cs typeface="Microsoft Himalaya" panose="01010100010101010101" pitchFamily="2" charset="0"/>
              </a:rPr>
              <a:t>studentId</a:t>
            </a:r>
            <a:r>
              <a:rPr lang="en-US" altLang="zh-TW" dirty="0" smtClean="0">
                <a:latin typeface="Microsoft Himalaya" panose="01010100010101010101" pitchFamily="2" charset="0"/>
                <a:ea typeface="Microsoft Himalaya" panose="01010100010101010101" pitchFamily="2" charset="0"/>
                <a:cs typeface="Microsoft Himalaya" panose="01010100010101010101" pitchFamily="2" charset="0"/>
              </a:rPr>
              <a:t> (String) will replace existing one</a:t>
            </a:r>
          </a:p>
          <a:p>
            <a:pPr marL="914400" lvl="1" indent="-457200">
              <a:buAutoNum type="arabicPeriod"/>
            </a:pPr>
            <a:r>
              <a:rPr lang="en-US" altLang="zh-TW" dirty="0" smtClean="0">
                <a:latin typeface="Microsoft Himalaya" panose="01010100010101010101" pitchFamily="2" charset="0"/>
                <a:ea typeface="Microsoft Himalaya" panose="01010100010101010101" pitchFamily="2" charset="0"/>
                <a:cs typeface="Microsoft Himalaya" panose="01010100010101010101" pitchFamily="2" charset="0"/>
              </a:rPr>
              <a:t>Sort Student by age (</a:t>
            </a:r>
            <a:r>
              <a:rPr lang="en-US" altLang="zh-TW" dirty="0" err="1" smtClean="0">
                <a:latin typeface="Microsoft Himalaya" panose="01010100010101010101" pitchFamily="2" charset="0"/>
                <a:ea typeface="Microsoft Himalaya" panose="01010100010101010101" pitchFamily="2" charset="0"/>
                <a:cs typeface="Microsoft Himalaya" panose="01010100010101010101" pitchFamily="2" charset="0"/>
              </a:rPr>
              <a:t>int</a:t>
            </a:r>
            <a:r>
              <a:rPr lang="en-US" altLang="zh-TW" dirty="0" smtClean="0">
                <a:latin typeface="Microsoft Himalaya" panose="01010100010101010101" pitchFamily="2" charset="0"/>
                <a:ea typeface="Microsoft Himalaya" panose="01010100010101010101" pitchFamily="2" charset="0"/>
                <a:cs typeface="Microsoft Himalaya" panose="01010100010101010101" pitchFamily="2" charset="0"/>
              </a:rPr>
              <a:t>)</a:t>
            </a:r>
          </a:p>
          <a:p>
            <a:pPr marL="457200" indent="-457200">
              <a:buAutoNum type="arabicPeriod"/>
            </a:pPr>
            <a:endParaRPr lang="en-US" altLang="zh-TW" dirty="0" smtClean="0">
              <a:latin typeface="Microsoft Himalaya" panose="01010100010101010101" pitchFamily="2" charset="0"/>
              <a:ea typeface="Microsoft Himalaya" panose="01010100010101010101" pitchFamily="2" charset="0"/>
              <a:cs typeface="Microsoft Himalaya" panose="01010100010101010101" pitchFamily="2" charset="0"/>
            </a:endParaRPr>
          </a:p>
          <a:p>
            <a:pPr marL="457200" indent="-457200">
              <a:buAutoNum type="arabicPeriod"/>
            </a:pPr>
            <a:r>
              <a:rPr lang="en-US" altLang="zh-TW" dirty="0" smtClean="0">
                <a:latin typeface="Microsoft Himalaya" panose="01010100010101010101" pitchFamily="2" charset="0"/>
                <a:ea typeface="Microsoft Himalaya" panose="01010100010101010101" pitchFamily="2" charset="0"/>
                <a:cs typeface="Microsoft Himalaya" panose="01010100010101010101" pitchFamily="2" charset="0"/>
              </a:rPr>
              <a:t>Make an example code can demo 2 of below topics, and describe your code for those topics</a:t>
            </a:r>
          </a:p>
          <a:p>
            <a:pPr marL="914400" lvl="1" indent="-457200">
              <a:buFontTx/>
              <a:buAutoNum type="arabicPeriod"/>
            </a:pPr>
            <a:r>
              <a:rPr lang="en-US" altLang="zh-TW" dirty="0" smtClean="0">
                <a:latin typeface="Microsoft Himalaya" panose="01010100010101010101" pitchFamily="2" charset="0"/>
                <a:ea typeface="Microsoft Himalaya" panose="01010100010101010101" pitchFamily="2" charset="0"/>
                <a:cs typeface="Microsoft Himalaya" panose="01010100010101010101" pitchFamily="2" charset="0"/>
              </a:rPr>
              <a:t>Inheritance</a:t>
            </a:r>
            <a:endParaRPr lang="en-US" altLang="zh-TW" dirty="0" smtClean="0">
              <a:solidFill>
                <a:srgbClr val="000000"/>
              </a:solidFill>
              <a:latin typeface="Microsoft Himalaya" panose="01010100010101010101" pitchFamily="2" charset="0"/>
              <a:ea typeface="Microsoft Himalaya" panose="01010100010101010101" pitchFamily="2" charset="0"/>
              <a:cs typeface="Microsoft Himalaya" panose="01010100010101010101" pitchFamily="2" charset="0"/>
            </a:endParaRPr>
          </a:p>
          <a:p>
            <a:pPr marL="914400" lvl="1" indent="-457200">
              <a:buAutoNum type="arabicPeriod"/>
            </a:pPr>
            <a:r>
              <a:rPr lang="en-US" altLang="zh-TW" dirty="0" smtClean="0">
                <a:solidFill>
                  <a:srgbClr val="000000"/>
                </a:solidFill>
                <a:latin typeface="Microsoft Himalaya" panose="01010100010101010101" pitchFamily="2" charset="0"/>
                <a:ea typeface="Microsoft Himalaya" panose="01010100010101010101" pitchFamily="2" charset="0"/>
                <a:cs typeface="Microsoft Himalaya" panose="01010100010101010101" pitchFamily="2" charset="0"/>
              </a:rPr>
              <a:t>Composition</a:t>
            </a:r>
          </a:p>
          <a:p>
            <a:pPr marL="914400" lvl="1" indent="-457200">
              <a:buAutoNum type="arabicPeriod"/>
            </a:pPr>
            <a:r>
              <a:rPr lang="en-US" altLang="zh-TW" dirty="0" smtClean="0">
                <a:latin typeface="Microsoft Himalaya" panose="01010100010101010101" pitchFamily="2" charset="0"/>
                <a:ea typeface="Microsoft Himalaya" panose="01010100010101010101" pitchFamily="2" charset="0"/>
                <a:cs typeface="Microsoft Himalaya" panose="01010100010101010101" pitchFamily="2" charset="0"/>
              </a:rPr>
              <a:t>Polymorphism</a:t>
            </a:r>
          </a:p>
          <a:p>
            <a:pPr marL="914400" lvl="1" indent="-457200">
              <a:buAutoNum type="arabicPeriod"/>
            </a:pPr>
            <a:r>
              <a:rPr lang="en-US" altLang="zh-TW" dirty="0" smtClean="0">
                <a:solidFill>
                  <a:srgbClr val="000000"/>
                </a:solidFill>
                <a:latin typeface="Microsoft Himalaya" panose="01010100010101010101" pitchFamily="2" charset="0"/>
                <a:ea typeface="Microsoft Himalaya" panose="01010100010101010101" pitchFamily="2" charset="0"/>
                <a:cs typeface="Microsoft Himalaya" panose="01010100010101010101" pitchFamily="2" charset="0"/>
              </a:rPr>
              <a:t>Interface</a:t>
            </a:r>
          </a:p>
          <a:p>
            <a:pPr marL="914400" lvl="1" indent="-457200">
              <a:buAutoNum type="arabicPeriod"/>
            </a:pPr>
            <a:r>
              <a:rPr lang="en-US" altLang="zh-TW" dirty="0" smtClean="0">
                <a:solidFill>
                  <a:srgbClr val="000000"/>
                </a:solidFill>
                <a:latin typeface="Microsoft Himalaya" panose="01010100010101010101" pitchFamily="2" charset="0"/>
                <a:ea typeface="Microsoft Himalaya" panose="01010100010101010101" pitchFamily="2" charset="0"/>
                <a:cs typeface="Microsoft Himalaya" panose="01010100010101010101" pitchFamily="2" charset="0"/>
              </a:rPr>
              <a:t>Abstract Class</a:t>
            </a:r>
          </a:p>
          <a:p>
            <a:pPr marL="914400" lvl="1" indent="-457200">
              <a:buAutoNum type="arabicPeriod"/>
            </a:pPr>
            <a:endParaRPr lang="zh-TW" altLang="en-US" dirty="0">
              <a:latin typeface="Microsoft Himalaya" panose="01010100010101010101" pitchFamily="2" charset="0"/>
              <a:cs typeface="Microsoft Himalaya" panose="01010100010101010101" pitchFamily="2" charset="0"/>
            </a:endParaRPr>
          </a:p>
        </p:txBody>
      </p:sp>
    </p:spTree>
    <p:extLst>
      <p:ext uri="{BB962C8B-B14F-4D97-AF65-F5344CB8AC3E}">
        <p14:creationId xmlns:p14="http://schemas.microsoft.com/office/powerpoint/2010/main" val="4088798572"/>
      </p:ext>
    </p:extLst>
  </p:cSld>
  <p:clrMapOvr>
    <a:masterClrMapping/>
  </p:clrMapOvr>
  <p:transition spd="med">
    <p:zoom dir="in"/>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823388" y="241543"/>
            <a:ext cx="8168212" cy="646331"/>
          </a:xfrm>
          <a:prstGeom prst="rect">
            <a:avLst/>
          </a:prstGeom>
          <a:noFill/>
        </p:spPr>
        <p:txBody>
          <a:bodyPr wrap="square" rtlCol="0">
            <a:spAutoFit/>
          </a:bodyPr>
          <a:lstStyle/>
          <a:p>
            <a:r>
              <a:rPr lang="en-US" altLang="zh-TW" sz="3600" dirty="0" smtClean="0">
                <a:solidFill>
                  <a:srgbClr val="000000"/>
                </a:solidFill>
                <a:latin typeface="Calibri" panose="020F0502020204030204" pitchFamily="34" charset="0"/>
                <a:cs typeface="Calibri" panose="020F0502020204030204" pitchFamily="34" charset="0"/>
              </a:rPr>
              <a:t>Homework - 2</a:t>
            </a:r>
            <a:endParaRPr lang="zh-TW" altLang="en-US" sz="3600" dirty="0">
              <a:solidFill>
                <a:srgbClr val="000000"/>
              </a:solidFill>
              <a:latin typeface="Calibri" panose="020F0502020204030204" pitchFamily="34" charset="0"/>
              <a:cs typeface="Calibri" panose="020F0502020204030204" pitchFamily="34" charset="0"/>
            </a:endParaRPr>
          </a:p>
        </p:txBody>
      </p:sp>
      <p:sp>
        <p:nvSpPr>
          <p:cNvPr id="4" name="文字方塊 3"/>
          <p:cNvSpPr txBox="1"/>
          <p:nvPr/>
        </p:nvSpPr>
        <p:spPr>
          <a:xfrm>
            <a:off x="823388" y="1390389"/>
            <a:ext cx="8168212" cy="461665"/>
          </a:xfrm>
          <a:prstGeom prst="rect">
            <a:avLst/>
          </a:prstGeom>
          <a:noFill/>
        </p:spPr>
        <p:txBody>
          <a:bodyPr wrap="square" rtlCol="0">
            <a:spAutoFit/>
          </a:bodyPr>
          <a:lstStyle/>
          <a:p>
            <a:pPr marL="457200" indent="-457200">
              <a:buFont typeface="+mj-lt"/>
              <a:buAutoNum type="arabicPeriod" startAt="3"/>
            </a:pPr>
            <a:r>
              <a:rPr lang="en-US" altLang="zh-TW" dirty="0" smtClean="0">
                <a:latin typeface="Microsoft Himalaya" panose="01010100010101010101" pitchFamily="2" charset="0"/>
                <a:ea typeface="Microsoft Himalaya" panose="01010100010101010101" pitchFamily="2" charset="0"/>
                <a:cs typeface="Microsoft Himalaya" panose="01010100010101010101" pitchFamily="2" charset="0"/>
              </a:rPr>
              <a:t>Describe the object reference changes from line 10 ~ line 13. </a:t>
            </a:r>
          </a:p>
        </p:txBody>
      </p:sp>
      <p:pic>
        <p:nvPicPr>
          <p:cNvPr id="5" name="圖片 4"/>
          <p:cNvPicPr>
            <a:picLocks noChangeAspect="1"/>
          </p:cNvPicPr>
          <p:nvPr/>
        </p:nvPicPr>
        <p:blipFill>
          <a:blip r:embed="rId2"/>
          <a:stretch>
            <a:fillRect/>
          </a:stretch>
        </p:blipFill>
        <p:spPr>
          <a:xfrm>
            <a:off x="1310404" y="2341043"/>
            <a:ext cx="6362700" cy="2952750"/>
          </a:xfrm>
          <a:prstGeom prst="rect">
            <a:avLst/>
          </a:prstGeom>
        </p:spPr>
      </p:pic>
    </p:spTree>
    <p:extLst>
      <p:ext uri="{BB962C8B-B14F-4D97-AF65-F5344CB8AC3E}">
        <p14:creationId xmlns:p14="http://schemas.microsoft.com/office/powerpoint/2010/main" val="2631823354"/>
      </p:ext>
    </p:extLst>
  </p:cSld>
  <p:clrMapOvr>
    <a:masterClrMapping/>
  </p:clrMapOvr>
  <p:transition spd="med">
    <p:zoom dir="in"/>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stretch>
            <a:fillRect/>
          </a:stretch>
        </p:blipFill>
        <p:spPr>
          <a:xfrm>
            <a:off x="0" y="0"/>
            <a:ext cx="9906000" cy="5638800"/>
          </a:xfrm>
          <a:prstGeom prst="rect">
            <a:avLst/>
          </a:prstGeom>
        </p:spPr>
      </p:pic>
      <p:sp>
        <p:nvSpPr>
          <p:cNvPr id="5" name="文字方塊 4"/>
          <p:cNvSpPr txBox="1"/>
          <p:nvPr/>
        </p:nvSpPr>
        <p:spPr>
          <a:xfrm>
            <a:off x="213360" y="167640"/>
            <a:ext cx="5699760" cy="646331"/>
          </a:xfrm>
          <a:prstGeom prst="rect">
            <a:avLst/>
          </a:prstGeom>
          <a:noFill/>
        </p:spPr>
        <p:txBody>
          <a:bodyPr wrap="square" rtlCol="0">
            <a:spAutoFit/>
          </a:bodyPr>
          <a:lstStyle/>
          <a:p>
            <a:r>
              <a:rPr lang="en-US" altLang="zh-TW" sz="3600" dirty="0">
                <a:solidFill>
                  <a:schemeClr val="accent4">
                    <a:lumMod val="95000"/>
                    <a:lumOff val="5000"/>
                  </a:schemeClr>
                </a:solidFill>
                <a:latin typeface="Buxton Sketch" panose="03080500000500000004" pitchFamily="66" charset="0"/>
                <a:cs typeface="Calibri" panose="020F0502020204030204" pitchFamily="34" charset="0"/>
              </a:rPr>
              <a:t>Wish all the best</a:t>
            </a:r>
            <a:endParaRPr lang="zh-TW" altLang="en-US" sz="3600" dirty="0">
              <a:solidFill>
                <a:schemeClr val="accent4">
                  <a:lumMod val="95000"/>
                  <a:lumOff val="5000"/>
                </a:schemeClr>
              </a:solidFill>
              <a:latin typeface="Buxton Sketch" panose="03080500000500000004" pitchFamily="66" charset="0"/>
              <a:cs typeface="Calibri" panose="020F0502020204030204" pitchFamily="34" charset="0"/>
            </a:endParaRPr>
          </a:p>
        </p:txBody>
      </p:sp>
    </p:spTree>
    <p:extLst>
      <p:ext uri="{BB962C8B-B14F-4D97-AF65-F5344CB8AC3E}">
        <p14:creationId xmlns:p14="http://schemas.microsoft.com/office/powerpoint/2010/main" val="2955339129"/>
      </p:ext>
    </p:extLst>
  </p:cSld>
  <p:clrMapOvr>
    <a:masterClrMapping/>
  </p:clrMapOvr>
  <p:transition spd="med">
    <p:zoom dir="in"/>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p:cNvSpPr txBox="1"/>
          <p:nvPr/>
        </p:nvSpPr>
        <p:spPr>
          <a:xfrm>
            <a:off x="823388" y="241543"/>
            <a:ext cx="8168212" cy="646331"/>
          </a:xfrm>
          <a:prstGeom prst="rect">
            <a:avLst/>
          </a:prstGeom>
          <a:noFill/>
        </p:spPr>
        <p:txBody>
          <a:bodyPr wrap="square" rtlCol="0">
            <a:spAutoFit/>
          </a:bodyPr>
          <a:lstStyle/>
          <a:p>
            <a:r>
              <a:rPr lang="en-US" altLang="zh-TW" sz="3600" dirty="0" smtClean="0">
                <a:latin typeface="Calibri" panose="020F0502020204030204" pitchFamily="34" charset="0"/>
                <a:cs typeface="Calibri" panose="020F0502020204030204" pitchFamily="34" charset="0"/>
              </a:rPr>
              <a:t>Study the real world case</a:t>
            </a:r>
            <a:endParaRPr lang="zh-TW" altLang="en-US" sz="3600" dirty="0">
              <a:latin typeface="Calibri" panose="020F0502020204030204" pitchFamily="34" charset="0"/>
              <a:cs typeface="Calibri" panose="020F0502020204030204" pitchFamily="34" charset="0"/>
            </a:endParaRPr>
          </a:p>
        </p:txBody>
      </p:sp>
      <p:sp>
        <p:nvSpPr>
          <p:cNvPr id="4" name="矩形 3"/>
          <p:cNvSpPr/>
          <p:nvPr/>
        </p:nvSpPr>
        <p:spPr>
          <a:xfrm>
            <a:off x="667072" y="1321028"/>
            <a:ext cx="8808292" cy="2862322"/>
          </a:xfrm>
          <a:prstGeom prst="rect">
            <a:avLst/>
          </a:prstGeom>
        </p:spPr>
        <p:txBody>
          <a:bodyPr wrap="square">
            <a:spAutoFit/>
          </a:bodyPr>
          <a:lstStyle/>
          <a:p>
            <a:pPr>
              <a:lnSpc>
                <a:spcPct val="150000"/>
              </a:lnSpc>
            </a:pPr>
            <a:r>
              <a:rPr lang="en-US" altLang="zh-TW" dirty="0" smtClean="0">
                <a:solidFill>
                  <a:srgbClr val="000000"/>
                </a:solidFill>
                <a:latin typeface="Calibri" panose="020F0502020204030204" pitchFamily="34" charset="0"/>
                <a:cs typeface="Calibri" panose="020F0502020204030204" pitchFamily="34" charset="0"/>
              </a:rPr>
              <a:t>The example code in lesson to explain Java concept is very simple and far away from the real world. You already got the concept from those simple case, but as to work with java in real world, </a:t>
            </a:r>
            <a:r>
              <a:rPr lang="en-US" altLang="zh-TW" dirty="0">
                <a:solidFill>
                  <a:srgbClr val="000000"/>
                </a:solidFill>
                <a:latin typeface="Calibri" panose="020F0502020204030204" pitchFamily="34" charset="0"/>
                <a:cs typeface="Calibri" panose="020F0502020204030204" pitchFamily="34" charset="0"/>
              </a:rPr>
              <a:t>learn from  </a:t>
            </a:r>
            <a:r>
              <a:rPr lang="en-US" altLang="zh-TW" dirty="0" smtClean="0">
                <a:solidFill>
                  <a:srgbClr val="000000"/>
                </a:solidFill>
                <a:latin typeface="Calibri" panose="020F0502020204030204" pitchFamily="34" charset="0"/>
                <a:cs typeface="Calibri" panose="020F0502020204030204" pitchFamily="34" charset="0"/>
              </a:rPr>
              <a:t>practical experience, best practice or other well-known framework is a good way to make yourself more professional.</a:t>
            </a:r>
            <a:endParaRPr lang="en-US" altLang="zh-TW"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89058557"/>
      </p:ext>
    </p:extLst>
  </p:cSld>
  <p:clrMapOvr>
    <a:masterClrMapping/>
  </p:clrMapOvr>
  <p:transition spd="med">
    <p:zoom dir="in"/>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1524000" y="3352800"/>
            <a:ext cx="6019800" cy="82296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Calibri" panose="020F0502020204030204" pitchFamily="34" charset="0"/>
                <a:ea typeface="新細明體" pitchFamily="18" charset="-120"/>
                <a:cs typeface="Calibri" panose="020F0502020204030204" pitchFamily="34" charset="0"/>
              </a:rPr>
              <a:t>Syntax, data structure, API</a:t>
            </a:r>
            <a:endParaRPr kumimoji="0" lang="zh-TW" altLang="en-US" sz="2400" b="0" i="0" u="none" strike="noStrike" cap="none" normalizeH="0" baseline="0" dirty="0" smtClean="0">
              <a:ln>
                <a:noFill/>
              </a:ln>
              <a:solidFill>
                <a:schemeClr val="tx1"/>
              </a:solidFill>
              <a:effectLst/>
              <a:latin typeface="Calibri" panose="020F0502020204030204" pitchFamily="34" charset="0"/>
              <a:ea typeface="新細明體" pitchFamily="18" charset="-120"/>
              <a:cs typeface="Calibri" panose="020F0502020204030204" pitchFamily="34" charset="0"/>
            </a:endParaRPr>
          </a:p>
        </p:txBody>
      </p:sp>
      <p:sp>
        <p:nvSpPr>
          <p:cNvPr id="3" name="矩形 2"/>
          <p:cNvSpPr/>
          <p:nvPr/>
        </p:nvSpPr>
        <p:spPr bwMode="auto">
          <a:xfrm>
            <a:off x="3886200" y="4465320"/>
            <a:ext cx="3657600" cy="172212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Calibri" panose="020F0502020204030204" pitchFamily="34" charset="0"/>
                <a:ea typeface="新細明體" pitchFamily="18" charset="-120"/>
                <a:cs typeface="Calibri" panose="020F0502020204030204" pitchFamily="34" charset="0"/>
              </a:rPr>
              <a:t>JVM foundation</a:t>
            </a:r>
            <a:endParaRPr kumimoji="0" lang="zh-TW" altLang="en-US" sz="2400" b="0" i="0" u="none" strike="noStrike" cap="none" normalizeH="0" baseline="0" dirty="0" smtClean="0">
              <a:ln>
                <a:noFill/>
              </a:ln>
              <a:solidFill>
                <a:schemeClr val="tx1"/>
              </a:solidFill>
              <a:effectLst/>
              <a:latin typeface="Calibri" panose="020F0502020204030204" pitchFamily="34" charset="0"/>
              <a:ea typeface="新細明體" pitchFamily="18" charset="-120"/>
              <a:cs typeface="Calibri" panose="020F0502020204030204" pitchFamily="34" charset="0"/>
            </a:endParaRPr>
          </a:p>
        </p:txBody>
      </p:sp>
      <p:sp>
        <p:nvSpPr>
          <p:cNvPr id="4" name="矩形 3"/>
          <p:cNvSpPr/>
          <p:nvPr/>
        </p:nvSpPr>
        <p:spPr bwMode="auto">
          <a:xfrm>
            <a:off x="1524000" y="4480560"/>
            <a:ext cx="2118360" cy="170688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Calibri" panose="020F0502020204030204" pitchFamily="34" charset="0"/>
                <a:ea typeface="新細明體" pitchFamily="18" charset="-120"/>
                <a:cs typeface="Calibri" panose="020F0502020204030204" pitchFamily="34" charset="0"/>
              </a:rPr>
              <a:t>OOP</a:t>
            </a:r>
            <a:endParaRPr kumimoji="0" lang="zh-TW" altLang="en-US" sz="2400" b="0" i="0" u="none" strike="noStrike" cap="none" normalizeH="0" baseline="0" dirty="0" smtClean="0">
              <a:ln>
                <a:noFill/>
              </a:ln>
              <a:solidFill>
                <a:schemeClr val="tx1"/>
              </a:solidFill>
              <a:effectLst/>
              <a:latin typeface="Calibri" panose="020F0502020204030204" pitchFamily="34" charset="0"/>
              <a:ea typeface="新細明體" pitchFamily="18" charset="-120"/>
              <a:cs typeface="Calibri" panose="020F0502020204030204" pitchFamily="34" charset="0"/>
            </a:endParaRPr>
          </a:p>
        </p:txBody>
      </p:sp>
      <p:sp>
        <p:nvSpPr>
          <p:cNvPr id="5" name="矩形 4"/>
          <p:cNvSpPr/>
          <p:nvPr/>
        </p:nvSpPr>
        <p:spPr bwMode="auto">
          <a:xfrm>
            <a:off x="1524000" y="1356360"/>
            <a:ext cx="6019800" cy="170688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TW" smtClean="0">
                <a:ea typeface="新細明體" pitchFamily="18" charset="-120"/>
              </a:rPr>
              <a:t>Framework</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6" name="文字方塊 5"/>
          <p:cNvSpPr txBox="1"/>
          <p:nvPr/>
        </p:nvSpPr>
        <p:spPr>
          <a:xfrm>
            <a:off x="823388" y="241543"/>
            <a:ext cx="8168212" cy="646331"/>
          </a:xfrm>
          <a:prstGeom prst="rect">
            <a:avLst/>
          </a:prstGeom>
          <a:noFill/>
        </p:spPr>
        <p:txBody>
          <a:bodyPr wrap="square" rtlCol="0">
            <a:spAutoFit/>
          </a:bodyPr>
          <a:lstStyle/>
          <a:p>
            <a:r>
              <a:rPr lang="en-US" altLang="zh-TW" sz="3600" dirty="0" smtClean="0">
                <a:latin typeface="Calibri" panose="020F0502020204030204" pitchFamily="34" charset="0"/>
                <a:cs typeface="Calibri" panose="020F0502020204030204" pitchFamily="34" charset="0"/>
              </a:rPr>
              <a:t>Keep filling your Java field</a:t>
            </a:r>
            <a:endParaRPr lang="zh-TW" altLang="en-US" sz="3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19752071"/>
      </p:ext>
    </p:extLst>
  </p:cSld>
  <p:clrMapOvr>
    <a:masterClrMapping/>
  </p:clrMapOvr>
  <p:transition spd="med">
    <p:zoom dir="in"/>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60258" name="Picture 2"/>
          <p:cNvPicPr>
            <a:picLocks noChangeAspect="1" noChangeArrowheads="1"/>
          </p:cNvPicPr>
          <p:nvPr/>
        </p:nvPicPr>
        <p:blipFill>
          <a:blip r:embed="rId3" cstate="print"/>
          <a:srcRect/>
          <a:stretch>
            <a:fillRect/>
          </a:stretch>
        </p:blipFill>
        <p:spPr bwMode="auto">
          <a:xfrm>
            <a:off x="441988" y="1358901"/>
            <a:ext cx="9015148" cy="4924425"/>
          </a:xfrm>
          <a:prstGeom prst="rect">
            <a:avLst/>
          </a:prstGeom>
          <a:noFill/>
          <a:ln>
            <a:noFill/>
          </a:ln>
        </p:spPr>
      </p:pic>
      <p:pic>
        <p:nvPicPr>
          <p:cNvPr id="1760259" name="Picture 3" descr="smiley"/>
          <p:cNvPicPr>
            <a:picLocks noChangeAspect="1" noChangeArrowheads="1"/>
          </p:cNvPicPr>
          <p:nvPr/>
        </p:nvPicPr>
        <p:blipFill>
          <a:blip r:embed="rId4" cstate="print"/>
          <a:srcRect/>
          <a:stretch>
            <a:fillRect/>
          </a:stretch>
        </p:blipFill>
        <p:spPr bwMode="auto">
          <a:xfrm>
            <a:off x="3152379" y="1752600"/>
            <a:ext cx="4540250" cy="3881438"/>
          </a:xfrm>
          <a:prstGeom prst="rect">
            <a:avLst/>
          </a:prstGeom>
          <a:noFill/>
        </p:spPr>
      </p:pic>
      <p:sp>
        <p:nvSpPr>
          <p:cNvPr id="1760260" name="Text Box 4"/>
          <p:cNvSpPr txBox="1">
            <a:spLocks noChangeArrowheads="1"/>
          </p:cNvSpPr>
          <p:nvPr/>
        </p:nvSpPr>
        <p:spPr bwMode="auto">
          <a:xfrm>
            <a:off x="2571494" y="4957279"/>
            <a:ext cx="4955652" cy="1107996"/>
          </a:xfrm>
          <a:prstGeom prst="rect">
            <a:avLst/>
          </a:prstGeom>
          <a:noFill/>
          <a:ln w="9525">
            <a:noFill/>
            <a:miter lim="800000"/>
            <a:headEnd/>
            <a:tailEnd/>
          </a:ln>
          <a:effectLst/>
        </p:spPr>
        <p:txBody>
          <a:bodyPr wrap="none">
            <a:spAutoFit/>
          </a:bodyPr>
          <a:lstStyle/>
          <a:p>
            <a:pPr algn="ctr" fontAlgn="base">
              <a:spcBef>
                <a:spcPct val="0"/>
              </a:spcBef>
            </a:pPr>
            <a:r>
              <a:rPr lang="en-US" altLang="zh-TW" sz="6600" b="1" dirty="0">
                <a:solidFill>
                  <a:srgbClr val="00506E"/>
                </a:solidFill>
                <a:latin typeface="+mj-lt"/>
                <a:ea typeface="文鼎粗黑" pitchFamily="49" charset="-120"/>
                <a:cs typeface="+mj-cs"/>
              </a:rPr>
              <a:t>Thank You !</a:t>
            </a:r>
          </a:p>
        </p:txBody>
      </p:sp>
      <p:pic>
        <p:nvPicPr>
          <p:cNvPr id="1760262" name="Picture 6" descr="LOGO"/>
          <p:cNvPicPr>
            <a:picLocks noChangeAspect="1" noChangeArrowheads="1"/>
          </p:cNvPicPr>
          <p:nvPr/>
        </p:nvPicPr>
        <p:blipFill>
          <a:blip r:embed="rId5" cstate="print"/>
          <a:srcRect/>
          <a:stretch>
            <a:fillRect/>
          </a:stretch>
        </p:blipFill>
        <p:spPr bwMode="auto">
          <a:xfrm>
            <a:off x="8198248" y="6426200"/>
            <a:ext cx="1582208" cy="285750"/>
          </a:xfrm>
          <a:prstGeom prst="rect">
            <a:avLst/>
          </a:prstGeom>
          <a:noFill/>
        </p:spPr>
      </p:pic>
    </p:spTree>
    <p:extLst>
      <p:ext uri="{BB962C8B-B14F-4D97-AF65-F5344CB8AC3E}">
        <p14:creationId xmlns:p14="http://schemas.microsoft.com/office/powerpoint/2010/main" val="1560734356"/>
      </p:ext>
    </p:extLst>
  </p:cSld>
  <p:clrMapOvr>
    <a:masterClrMapping/>
  </p:clrMapOvr>
  <p:transition spd="med">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823388" y="241543"/>
            <a:ext cx="8655892" cy="646331"/>
          </a:xfrm>
          <a:prstGeom prst="rect">
            <a:avLst/>
          </a:prstGeom>
          <a:noFill/>
        </p:spPr>
        <p:txBody>
          <a:bodyPr wrap="square" rtlCol="0">
            <a:spAutoFit/>
          </a:bodyPr>
          <a:lstStyle/>
          <a:p>
            <a:r>
              <a:rPr lang="en-US" altLang="zh-TW" sz="3600" dirty="0" smtClean="0">
                <a:latin typeface="Calibri" panose="020F0502020204030204" pitchFamily="34" charset="0"/>
                <a:cs typeface="Calibri" panose="020F0502020204030204" pitchFamily="34" charset="0"/>
              </a:rPr>
              <a:t>Blue print for </a:t>
            </a:r>
            <a:r>
              <a:rPr lang="en-US" altLang="zh-TW" sz="3600" dirty="0">
                <a:latin typeface="Calibri" panose="020F0502020204030204" pitchFamily="34" charset="0"/>
                <a:cs typeface="Calibri" panose="020F0502020204030204" pitchFamily="34" charset="0"/>
              </a:rPr>
              <a:t>generic term</a:t>
            </a:r>
            <a:r>
              <a:rPr lang="en-US" altLang="zh-TW" sz="3600" dirty="0" smtClean="0">
                <a:latin typeface="Calibri" panose="020F0502020204030204" pitchFamily="34" charset="0"/>
                <a:cs typeface="Calibri" panose="020F0502020204030204" pitchFamily="34" charset="0"/>
              </a:rPr>
              <a:t> – abstract class - 1</a:t>
            </a:r>
            <a:endParaRPr lang="zh-TW" altLang="en-US" sz="3600" dirty="0">
              <a:latin typeface="Calibri" panose="020F0502020204030204" pitchFamily="34" charset="0"/>
              <a:cs typeface="Calibri" panose="020F0502020204030204" pitchFamily="34" charset="0"/>
            </a:endParaRPr>
          </a:p>
        </p:txBody>
      </p:sp>
      <p:sp>
        <p:nvSpPr>
          <p:cNvPr id="4" name="矩形 3"/>
          <p:cNvSpPr/>
          <p:nvPr/>
        </p:nvSpPr>
        <p:spPr>
          <a:xfrm>
            <a:off x="823387" y="1260068"/>
            <a:ext cx="8655893" cy="4524315"/>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TW" dirty="0" smtClean="0">
                <a:solidFill>
                  <a:srgbClr val="000000"/>
                </a:solidFill>
                <a:latin typeface="Calibri" panose="020F0502020204030204" pitchFamily="34" charset="0"/>
                <a:cs typeface="Calibri" panose="020F0502020204030204" pitchFamily="34" charset="0"/>
              </a:rPr>
              <a:t>Usage: we want to design the general concept of a group of things, and leave some concrete factors for </a:t>
            </a:r>
            <a:r>
              <a:rPr lang="en-US" altLang="zh-TW" dirty="0" smtClean="0">
                <a:solidFill>
                  <a:srgbClr val="000000"/>
                </a:solidFill>
                <a:latin typeface="Calibri" panose="020F0502020204030204" pitchFamily="34" charset="0"/>
                <a:cs typeface="Calibri" panose="020F0502020204030204" pitchFamily="34" charset="0"/>
              </a:rPr>
              <a:t>subclass </a:t>
            </a:r>
            <a:r>
              <a:rPr lang="en-US" altLang="zh-TW" dirty="0" smtClean="0">
                <a:solidFill>
                  <a:srgbClr val="000000"/>
                </a:solidFill>
                <a:latin typeface="Calibri" panose="020F0502020204030204" pitchFamily="34" charset="0"/>
                <a:cs typeface="Calibri" panose="020F0502020204030204" pitchFamily="34" charset="0"/>
              </a:rPr>
              <a:t>to implement. </a:t>
            </a:r>
          </a:p>
          <a:p>
            <a:pPr marL="342900" indent="-342900">
              <a:lnSpc>
                <a:spcPct val="150000"/>
              </a:lnSpc>
              <a:buFont typeface="Arial" panose="020B0604020202020204" pitchFamily="34" charset="0"/>
              <a:buChar char="•"/>
            </a:pPr>
            <a:r>
              <a:rPr lang="en-US" altLang="zh-TW" i="1" dirty="0" smtClean="0">
                <a:solidFill>
                  <a:schemeClr val="bg2">
                    <a:lumMod val="50000"/>
                  </a:schemeClr>
                </a:solidFill>
                <a:latin typeface="Calibri" panose="020F0502020204030204" pitchFamily="34" charset="0"/>
                <a:cs typeface="Calibri" panose="020F0502020204030204" pitchFamily="34" charset="0"/>
              </a:rPr>
              <a:t>For example, we can design a class: Bird with a concept: with 2 wings, 2 legs; then follow this concept, we design more concrete subclass</a:t>
            </a:r>
            <a:r>
              <a:rPr lang="en-US" altLang="zh-TW" i="1" dirty="0">
                <a:solidFill>
                  <a:schemeClr val="bg2">
                    <a:lumMod val="50000"/>
                  </a:schemeClr>
                </a:solidFill>
                <a:latin typeface="Calibri" panose="020F0502020204030204" pitchFamily="34" charset="0"/>
                <a:cs typeface="Calibri" panose="020F0502020204030204" pitchFamily="34" charset="0"/>
              </a:rPr>
              <a:t>: Eagle, Swallow, </a:t>
            </a:r>
            <a:r>
              <a:rPr lang="en-US" altLang="zh-TW" i="1" dirty="0" smtClean="0">
                <a:solidFill>
                  <a:schemeClr val="bg2">
                    <a:lumMod val="50000"/>
                  </a:schemeClr>
                </a:solidFill>
                <a:latin typeface="Calibri" panose="020F0502020204030204" pitchFamily="34" charset="0"/>
                <a:cs typeface="Calibri" panose="020F0502020204030204" pitchFamily="34" charset="0"/>
              </a:rPr>
              <a:t>Goose.</a:t>
            </a:r>
          </a:p>
          <a:p>
            <a:pPr marL="342900" indent="-342900">
              <a:lnSpc>
                <a:spcPct val="150000"/>
              </a:lnSpc>
              <a:buFont typeface="Arial" panose="020B0604020202020204" pitchFamily="34" charset="0"/>
              <a:buChar char="•"/>
            </a:pPr>
            <a:r>
              <a:rPr lang="en-US" altLang="zh-TW" dirty="0" smtClean="0">
                <a:solidFill>
                  <a:srgbClr val="000000"/>
                </a:solidFill>
                <a:latin typeface="Calibri" panose="020F0502020204030204" pitchFamily="34" charset="0"/>
                <a:cs typeface="Calibri" panose="020F0502020204030204" pitchFamily="34" charset="0"/>
              </a:rPr>
              <a:t>In Java, you can use abstract class to this purpose. A abstract class can’t be created as </a:t>
            </a:r>
            <a:r>
              <a:rPr lang="en-US" altLang="zh-TW" dirty="0">
                <a:solidFill>
                  <a:srgbClr val="000000"/>
                </a:solidFill>
                <a:latin typeface="Calibri" panose="020F0502020204030204" pitchFamily="34" charset="0"/>
                <a:cs typeface="Calibri" panose="020F0502020204030204" pitchFamily="34" charset="0"/>
              </a:rPr>
              <a:t>new instance as it </a:t>
            </a:r>
            <a:r>
              <a:rPr lang="en-US" altLang="zh-TW" dirty="0" smtClean="0">
                <a:solidFill>
                  <a:srgbClr val="000000"/>
                </a:solidFill>
                <a:latin typeface="Calibri" panose="020F0502020204030204" pitchFamily="34" charset="0"/>
                <a:cs typeface="Calibri" panose="020F0502020204030204" pitchFamily="34" charset="0"/>
              </a:rPr>
              <a:t>has </a:t>
            </a:r>
            <a:r>
              <a:rPr lang="en-US" altLang="zh-TW" dirty="0">
                <a:solidFill>
                  <a:srgbClr val="000000"/>
                </a:solidFill>
                <a:latin typeface="Calibri" panose="020F0502020204030204" pitchFamily="34" charset="0"/>
                <a:cs typeface="Calibri" panose="020F0502020204030204" pitchFamily="34" charset="0"/>
              </a:rPr>
              <a:t>abstract </a:t>
            </a:r>
            <a:r>
              <a:rPr lang="en-US" altLang="zh-TW" dirty="0" smtClean="0">
                <a:solidFill>
                  <a:srgbClr val="000000"/>
                </a:solidFill>
                <a:latin typeface="Calibri" panose="020F0502020204030204" pitchFamily="34" charset="0"/>
                <a:cs typeface="Calibri" panose="020F0502020204030204" pitchFamily="34" charset="0"/>
              </a:rPr>
              <a:t>methods.</a:t>
            </a:r>
            <a:endParaRPr lang="en-US" altLang="zh-TW"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6461243"/>
      </p:ext>
    </p:extLst>
  </p:cSld>
  <p:clrMapOvr>
    <a:masterClrMapping/>
  </p:clrMapOvr>
  <p:transition spd="med">
    <p:zoom dir="in"/>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823388" y="241543"/>
            <a:ext cx="8747332" cy="646331"/>
          </a:xfrm>
          <a:prstGeom prst="rect">
            <a:avLst/>
          </a:prstGeom>
          <a:noFill/>
        </p:spPr>
        <p:txBody>
          <a:bodyPr wrap="square" rtlCol="0">
            <a:spAutoFit/>
          </a:bodyPr>
          <a:lstStyle/>
          <a:p>
            <a:r>
              <a:rPr lang="en-US" altLang="zh-TW" sz="3600" dirty="0" smtClean="0">
                <a:latin typeface="Calibri" panose="020F0502020204030204" pitchFamily="34" charset="0"/>
                <a:cs typeface="Calibri" panose="020F0502020204030204" pitchFamily="34" charset="0"/>
              </a:rPr>
              <a:t>Blue print for </a:t>
            </a:r>
            <a:r>
              <a:rPr lang="en-US" altLang="zh-TW" sz="3600" dirty="0">
                <a:latin typeface="Calibri" panose="020F0502020204030204" pitchFamily="34" charset="0"/>
                <a:cs typeface="Calibri" panose="020F0502020204030204" pitchFamily="34" charset="0"/>
              </a:rPr>
              <a:t>generic term</a:t>
            </a:r>
            <a:r>
              <a:rPr lang="en-US" altLang="zh-TW" sz="3600" dirty="0" smtClean="0">
                <a:latin typeface="Calibri" panose="020F0502020204030204" pitchFamily="34" charset="0"/>
                <a:cs typeface="Calibri" panose="020F0502020204030204" pitchFamily="34" charset="0"/>
              </a:rPr>
              <a:t> – abstract class - 2</a:t>
            </a:r>
            <a:endParaRPr lang="zh-TW" altLang="en-US" sz="3600" dirty="0">
              <a:latin typeface="Calibri" panose="020F0502020204030204" pitchFamily="34" charset="0"/>
              <a:cs typeface="Calibri" panose="020F0502020204030204" pitchFamily="34" charset="0"/>
            </a:endParaRPr>
          </a:p>
        </p:txBody>
      </p:sp>
      <p:sp>
        <p:nvSpPr>
          <p:cNvPr id="3" name="矩形 2"/>
          <p:cNvSpPr/>
          <p:nvPr/>
        </p:nvSpPr>
        <p:spPr>
          <a:xfrm>
            <a:off x="823387" y="1260068"/>
            <a:ext cx="8655893"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TW" dirty="0">
                <a:solidFill>
                  <a:srgbClr val="000000"/>
                </a:solidFill>
                <a:latin typeface="Calibri" panose="020F0502020204030204" pitchFamily="34" charset="0"/>
                <a:cs typeface="Calibri" panose="020F0502020204030204" pitchFamily="34" charset="0"/>
              </a:rPr>
              <a:t>A abstract class can be extended by </a:t>
            </a:r>
            <a:r>
              <a:rPr lang="en-US" altLang="zh-TW" dirty="0" smtClean="0">
                <a:solidFill>
                  <a:srgbClr val="000000"/>
                </a:solidFill>
                <a:latin typeface="Calibri" panose="020F0502020204030204" pitchFamily="34" charset="0"/>
                <a:cs typeface="Calibri" panose="020F0502020204030204" pitchFamily="34" charset="0"/>
              </a:rPr>
              <a:t>other class. The subclass need to override the abstract method in abstract class</a:t>
            </a:r>
            <a:endParaRPr lang="en-US" altLang="zh-TW"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98651717"/>
      </p:ext>
    </p:extLst>
  </p:cSld>
  <p:clrMapOvr>
    <a:masterClrMapping/>
  </p:clrMapOvr>
  <p:transition spd="med">
    <p:zoom dir="in"/>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823388" y="241543"/>
            <a:ext cx="8168212" cy="646331"/>
          </a:xfrm>
          <a:prstGeom prst="rect">
            <a:avLst/>
          </a:prstGeom>
          <a:noFill/>
        </p:spPr>
        <p:txBody>
          <a:bodyPr wrap="square" rtlCol="0">
            <a:spAutoFit/>
          </a:bodyPr>
          <a:lstStyle/>
          <a:p>
            <a:r>
              <a:rPr lang="en-US" altLang="zh-TW" sz="3600" dirty="0" smtClean="0">
                <a:latin typeface="Calibri" panose="020F0502020204030204" pitchFamily="34" charset="0"/>
                <a:cs typeface="Calibri" panose="020F0502020204030204" pitchFamily="34" charset="0"/>
              </a:rPr>
              <a:t>blue print – Bird and its sub-classes</a:t>
            </a:r>
            <a:endParaRPr lang="zh-TW" altLang="en-US" sz="3600" dirty="0">
              <a:latin typeface="Calibri" panose="020F0502020204030204" pitchFamily="34" charset="0"/>
              <a:cs typeface="Calibri" panose="020F0502020204030204" pitchFamily="34" charset="0"/>
            </a:endParaRPr>
          </a:p>
        </p:txBody>
      </p:sp>
      <p:sp>
        <p:nvSpPr>
          <p:cNvPr id="3" name="矩形 2"/>
          <p:cNvSpPr/>
          <p:nvPr/>
        </p:nvSpPr>
        <p:spPr>
          <a:xfrm>
            <a:off x="823388" y="1484739"/>
            <a:ext cx="3794332" cy="1640024"/>
          </a:xfrm>
          <a:prstGeom prst="rect">
            <a:avLst/>
          </a:prstGeom>
          <a:ln w="12700">
            <a:solidFill>
              <a:schemeClr val="bg1">
                <a:lumMod val="50000"/>
              </a:schemeClr>
            </a:solidFill>
          </a:ln>
        </p:spPr>
        <p:txBody>
          <a:bodyPr wrap="square">
            <a:spAutoFit/>
          </a:bodyPr>
          <a:lstStyle/>
          <a:p>
            <a:r>
              <a:rPr lang="en-US" altLang="zh-TW" sz="1400" b="1" dirty="0">
                <a:solidFill>
                  <a:srgbClr val="7F0055"/>
                </a:solidFill>
                <a:latin typeface="Courier New" panose="02070309020205020404" pitchFamily="49" charset="0"/>
              </a:rPr>
              <a:t>public</a:t>
            </a:r>
            <a:r>
              <a:rPr lang="en-US" altLang="zh-TW" sz="1400" b="1" dirty="0">
                <a:solidFill>
                  <a:srgbClr val="000000"/>
                </a:solidFill>
                <a:latin typeface="Courier New" panose="02070309020205020404" pitchFamily="49" charset="0"/>
              </a:rPr>
              <a:t> </a:t>
            </a:r>
            <a:r>
              <a:rPr lang="en-US" altLang="zh-TW" sz="1400" b="1" dirty="0">
                <a:solidFill>
                  <a:srgbClr val="7F0055"/>
                </a:solidFill>
                <a:latin typeface="Courier New" panose="02070309020205020404" pitchFamily="49" charset="0"/>
              </a:rPr>
              <a:t>abstract</a:t>
            </a:r>
            <a:r>
              <a:rPr lang="en-US" altLang="zh-TW" sz="1400" b="1" dirty="0">
                <a:solidFill>
                  <a:srgbClr val="000000"/>
                </a:solidFill>
                <a:latin typeface="Courier New" panose="02070309020205020404" pitchFamily="49" charset="0"/>
              </a:rPr>
              <a:t> </a:t>
            </a:r>
            <a:r>
              <a:rPr lang="en-US" altLang="zh-TW" sz="1400" b="1" dirty="0">
                <a:solidFill>
                  <a:srgbClr val="7F0055"/>
                </a:solidFill>
                <a:latin typeface="Courier New" panose="02070309020205020404" pitchFamily="49" charset="0"/>
              </a:rPr>
              <a:t>class</a:t>
            </a:r>
            <a:r>
              <a:rPr lang="en-US" altLang="zh-TW" sz="1400" b="1" dirty="0">
                <a:solidFill>
                  <a:srgbClr val="000000"/>
                </a:solidFill>
                <a:latin typeface="Courier New" panose="02070309020205020404" pitchFamily="49" charset="0"/>
              </a:rPr>
              <a:t> Bird {</a:t>
            </a:r>
          </a:p>
          <a:p>
            <a:endParaRPr lang="zh-TW" altLang="en-US" sz="1400" dirty="0">
              <a:latin typeface="Courier New" panose="02070309020205020404" pitchFamily="49" charset="0"/>
            </a:endParaRPr>
          </a:p>
          <a:p>
            <a:r>
              <a:rPr lang="en-US" altLang="zh-TW" sz="1400" b="1" dirty="0" smtClean="0">
                <a:solidFill>
                  <a:srgbClr val="7F0055"/>
                </a:solidFill>
                <a:latin typeface="Courier New" panose="02070309020205020404" pitchFamily="49" charset="0"/>
              </a:rPr>
              <a:t>   </a:t>
            </a:r>
            <a:r>
              <a:rPr lang="en-US" altLang="zh-TW" sz="1400" b="1" dirty="0" err="1" smtClean="0">
                <a:solidFill>
                  <a:srgbClr val="7F0055"/>
                </a:solidFill>
                <a:latin typeface="Courier New" panose="02070309020205020404" pitchFamily="49" charset="0"/>
              </a:rPr>
              <a:t>int</a:t>
            </a:r>
            <a:r>
              <a:rPr lang="en-US" altLang="zh-TW" sz="1400" b="1" dirty="0" smtClean="0">
                <a:solidFill>
                  <a:srgbClr val="000000"/>
                </a:solidFill>
                <a:latin typeface="Courier New" panose="02070309020205020404" pitchFamily="49" charset="0"/>
              </a:rPr>
              <a:t> </a:t>
            </a:r>
            <a:r>
              <a:rPr lang="en-US" altLang="zh-TW" sz="1400" b="1" dirty="0">
                <a:solidFill>
                  <a:srgbClr val="0000C0"/>
                </a:solidFill>
                <a:latin typeface="Courier New" panose="02070309020205020404" pitchFamily="49" charset="0"/>
              </a:rPr>
              <a:t>leg</a:t>
            </a:r>
            <a:r>
              <a:rPr lang="en-US" altLang="zh-TW" sz="1400" b="1" dirty="0">
                <a:solidFill>
                  <a:srgbClr val="000000"/>
                </a:solidFill>
                <a:latin typeface="Courier New" panose="02070309020205020404" pitchFamily="49" charset="0"/>
              </a:rPr>
              <a:t> = 2;</a:t>
            </a:r>
          </a:p>
          <a:p>
            <a:r>
              <a:rPr lang="en-US" altLang="zh-TW" sz="1400" b="1" dirty="0" smtClean="0">
                <a:solidFill>
                  <a:srgbClr val="7F0055"/>
                </a:solidFill>
                <a:latin typeface="Courier New" panose="02070309020205020404" pitchFamily="49" charset="0"/>
              </a:rPr>
              <a:t>   </a:t>
            </a:r>
            <a:r>
              <a:rPr lang="en-US" altLang="zh-TW" sz="1400" b="1" dirty="0" err="1" smtClean="0">
                <a:solidFill>
                  <a:srgbClr val="7F0055"/>
                </a:solidFill>
                <a:latin typeface="Courier New" panose="02070309020205020404" pitchFamily="49" charset="0"/>
              </a:rPr>
              <a:t>int</a:t>
            </a:r>
            <a:r>
              <a:rPr lang="en-US" altLang="zh-TW" sz="1400" b="1" dirty="0" smtClean="0">
                <a:solidFill>
                  <a:srgbClr val="000000"/>
                </a:solidFill>
                <a:latin typeface="Courier New" panose="02070309020205020404" pitchFamily="49" charset="0"/>
              </a:rPr>
              <a:t> </a:t>
            </a:r>
            <a:r>
              <a:rPr lang="en-US" altLang="zh-TW" sz="1400" b="1" dirty="0">
                <a:solidFill>
                  <a:srgbClr val="0000C0"/>
                </a:solidFill>
                <a:latin typeface="Courier New" panose="02070309020205020404" pitchFamily="49" charset="0"/>
              </a:rPr>
              <a:t>wing</a:t>
            </a:r>
            <a:r>
              <a:rPr lang="en-US" altLang="zh-TW" sz="1400" b="1" dirty="0">
                <a:solidFill>
                  <a:srgbClr val="000000"/>
                </a:solidFill>
                <a:latin typeface="Courier New" panose="02070309020205020404" pitchFamily="49" charset="0"/>
              </a:rPr>
              <a:t> =2;</a:t>
            </a:r>
          </a:p>
          <a:p>
            <a:endParaRPr lang="zh-TW" altLang="en-US" sz="1400" dirty="0">
              <a:latin typeface="Courier New" panose="02070309020205020404" pitchFamily="49" charset="0"/>
            </a:endParaRPr>
          </a:p>
          <a:p>
            <a:r>
              <a:rPr lang="en-US" altLang="zh-TW" sz="1400" b="1" dirty="0" smtClean="0">
                <a:solidFill>
                  <a:srgbClr val="7F0055"/>
                </a:solidFill>
                <a:latin typeface="Courier New" panose="02070309020205020404" pitchFamily="49" charset="0"/>
              </a:rPr>
              <a:t>   abstract</a:t>
            </a:r>
            <a:r>
              <a:rPr lang="en-US" altLang="zh-TW" sz="1400" b="1" dirty="0" smtClean="0">
                <a:solidFill>
                  <a:srgbClr val="000000"/>
                </a:solidFill>
                <a:latin typeface="Courier New" panose="02070309020205020404" pitchFamily="49" charset="0"/>
              </a:rPr>
              <a:t> </a:t>
            </a:r>
            <a:r>
              <a:rPr lang="en-US" altLang="zh-TW" sz="1400" b="1" dirty="0">
                <a:solidFill>
                  <a:srgbClr val="7F0055"/>
                </a:solidFill>
                <a:latin typeface="Courier New" panose="02070309020205020404" pitchFamily="49" charset="0"/>
              </a:rPr>
              <a:t>void</a:t>
            </a:r>
            <a:r>
              <a:rPr lang="en-US" altLang="zh-TW" sz="1400" b="1" dirty="0">
                <a:solidFill>
                  <a:srgbClr val="000000"/>
                </a:solidFill>
                <a:latin typeface="Courier New" panose="02070309020205020404" pitchFamily="49" charset="0"/>
              </a:rPr>
              <a:t> sign();</a:t>
            </a:r>
          </a:p>
          <a:p>
            <a:r>
              <a:rPr lang="en-US" altLang="zh-TW" sz="1400" dirty="0">
                <a:solidFill>
                  <a:srgbClr val="000000"/>
                </a:solidFill>
                <a:latin typeface="Courier New" panose="02070309020205020404" pitchFamily="49" charset="0"/>
              </a:rPr>
              <a:t>}</a:t>
            </a:r>
            <a:endParaRPr lang="zh-TW" altLang="en-US" sz="2000" dirty="0"/>
          </a:p>
        </p:txBody>
      </p:sp>
      <p:sp>
        <p:nvSpPr>
          <p:cNvPr id="4" name="矩形 3"/>
          <p:cNvSpPr/>
          <p:nvPr/>
        </p:nvSpPr>
        <p:spPr>
          <a:xfrm>
            <a:off x="823388" y="3380214"/>
            <a:ext cx="3794332" cy="1600438"/>
          </a:xfrm>
          <a:prstGeom prst="rect">
            <a:avLst/>
          </a:prstGeom>
          <a:ln w="12700">
            <a:solidFill>
              <a:schemeClr val="bg1">
                <a:lumMod val="50000"/>
              </a:schemeClr>
            </a:solidFill>
          </a:ln>
        </p:spPr>
        <p:txBody>
          <a:bodyPr wrap="square">
            <a:spAutoFit/>
          </a:bodyPr>
          <a:lstStyle/>
          <a:p>
            <a:r>
              <a:rPr lang="en-US" altLang="zh-TW" sz="1400" b="1" dirty="0">
                <a:solidFill>
                  <a:srgbClr val="7F0055"/>
                </a:solidFill>
                <a:latin typeface="Courier New" panose="02070309020205020404" pitchFamily="49" charset="0"/>
              </a:rPr>
              <a:t>public</a:t>
            </a:r>
            <a:r>
              <a:rPr lang="en-US" altLang="zh-TW" sz="1400" b="1" dirty="0">
                <a:solidFill>
                  <a:srgbClr val="000000"/>
                </a:solidFill>
                <a:latin typeface="Courier New" panose="02070309020205020404" pitchFamily="49" charset="0"/>
              </a:rPr>
              <a:t> </a:t>
            </a:r>
            <a:r>
              <a:rPr lang="en-US" altLang="zh-TW" sz="1400" b="1" dirty="0">
                <a:solidFill>
                  <a:srgbClr val="7F0055"/>
                </a:solidFill>
                <a:latin typeface="Courier New" panose="02070309020205020404" pitchFamily="49" charset="0"/>
              </a:rPr>
              <a:t>class</a:t>
            </a:r>
            <a:r>
              <a:rPr lang="en-US" altLang="zh-TW" sz="1400" b="1" dirty="0">
                <a:solidFill>
                  <a:srgbClr val="000000"/>
                </a:solidFill>
                <a:latin typeface="Courier New" panose="02070309020205020404" pitchFamily="49" charset="0"/>
              </a:rPr>
              <a:t> Eagle </a:t>
            </a:r>
            <a:r>
              <a:rPr lang="en-US" altLang="zh-TW" sz="1400" b="1" dirty="0">
                <a:solidFill>
                  <a:srgbClr val="7F0055"/>
                </a:solidFill>
                <a:latin typeface="Courier New" panose="02070309020205020404" pitchFamily="49" charset="0"/>
              </a:rPr>
              <a:t>extends</a:t>
            </a:r>
            <a:r>
              <a:rPr lang="en-US" altLang="zh-TW" sz="1400" b="1" dirty="0">
                <a:solidFill>
                  <a:srgbClr val="000000"/>
                </a:solidFill>
                <a:latin typeface="Courier New" panose="02070309020205020404" pitchFamily="49" charset="0"/>
              </a:rPr>
              <a:t> Bird {</a:t>
            </a:r>
          </a:p>
          <a:p>
            <a:endParaRPr lang="zh-TW" altLang="en-US" sz="1400" dirty="0">
              <a:latin typeface="Courier New" panose="02070309020205020404" pitchFamily="49" charset="0"/>
            </a:endParaRPr>
          </a:p>
          <a:p>
            <a:r>
              <a:rPr lang="en-US" altLang="zh-TW" sz="1400" dirty="0" smtClean="0">
                <a:solidFill>
                  <a:srgbClr val="3F7F5F"/>
                </a:solidFill>
                <a:latin typeface="Courier New" panose="02070309020205020404" pitchFamily="49" charset="0"/>
              </a:rPr>
              <a:t>   //</a:t>
            </a:r>
            <a:r>
              <a:rPr lang="zh-TW" altLang="en-US" sz="1400" dirty="0">
                <a:solidFill>
                  <a:srgbClr val="3F7F5F"/>
                </a:solidFill>
                <a:latin typeface="Courier New" panose="02070309020205020404" pitchFamily="49" charset="0"/>
              </a:rPr>
              <a:t>必須實作</a:t>
            </a:r>
            <a:r>
              <a:rPr lang="en-US" altLang="zh-TW" sz="1400" dirty="0">
                <a:solidFill>
                  <a:srgbClr val="3F7F5F"/>
                </a:solidFill>
                <a:latin typeface="Courier New" panose="02070309020205020404" pitchFamily="49" charset="0"/>
              </a:rPr>
              <a:t>abstract method</a:t>
            </a:r>
          </a:p>
          <a:p>
            <a:r>
              <a:rPr lang="en-US" altLang="zh-TW" sz="1400" dirty="0" smtClean="0">
                <a:solidFill>
                  <a:srgbClr val="3F7F5F"/>
                </a:solidFill>
                <a:latin typeface="Courier New" panose="02070309020205020404" pitchFamily="49" charset="0"/>
              </a:rPr>
              <a:t>   //</a:t>
            </a:r>
            <a:r>
              <a:rPr lang="en-US" altLang="zh-TW" sz="1400" dirty="0">
                <a:solidFill>
                  <a:srgbClr val="3F7F5F"/>
                </a:solidFill>
                <a:latin typeface="Courier New" panose="02070309020205020404" pitchFamily="49" charset="0"/>
              </a:rPr>
              <a:t>void sign() {</a:t>
            </a:r>
          </a:p>
          <a:p>
            <a:r>
              <a:rPr lang="en-US" altLang="zh-TW" sz="1400" dirty="0" smtClean="0">
                <a:solidFill>
                  <a:srgbClr val="3F7F5F"/>
                </a:solidFill>
                <a:latin typeface="Courier New" panose="02070309020205020404" pitchFamily="49" charset="0"/>
              </a:rPr>
              <a:t>     //</a:t>
            </a:r>
            <a:r>
              <a:rPr lang="en-US" altLang="zh-TW" sz="1400" dirty="0" err="1">
                <a:solidFill>
                  <a:srgbClr val="3F7F5F"/>
                </a:solidFill>
                <a:latin typeface="Courier New" panose="02070309020205020404" pitchFamily="49" charset="0"/>
              </a:rPr>
              <a:t>System.out.println</a:t>
            </a:r>
            <a:r>
              <a:rPr lang="en-US" altLang="zh-TW" sz="1400" dirty="0">
                <a:solidFill>
                  <a:srgbClr val="3F7F5F"/>
                </a:solidFill>
                <a:latin typeface="Courier New" panose="02070309020205020404" pitchFamily="49" charset="0"/>
              </a:rPr>
              <a:t>("</a:t>
            </a:r>
            <a:r>
              <a:rPr lang="en-US" altLang="zh-TW" sz="1400" u="sng" dirty="0" err="1" smtClean="0">
                <a:solidFill>
                  <a:srgbClr val="3F7F5F"/>
                </a:solidFill>
                <a:latin typeface="Courier New" panose="02070309020205020404" pitchFamily="49" charset="0"/>
              </a:rPr>
              <a:t>eeee</a:t>
            </a:r>
            <a:r>
              <a:rPr lang="en-US" altLang="zh-TW" sz="1400" u="sng" dirty="0">
                <a:solidFill>
                  <a:srgbClr val="3F7F5F"/>
                </a:solidFill>
                <a:latin typeface="Courier New" panose="02070309020205020404" pitchFamily="49" charset="0"/>
              </a:rPr>
              <a:t>");</a:t>
            </a:r>
          </a:p>
          <a:p>
            <a:r>
              <a:rPr lang="en-US" altLang="zh-TW" sz="1400" dirty="0" smtClean="0">
                <a:solidFill>
                  <a:srgbClr val="3F7F5F"/>
                </a:solidFill>
                <a:latin typeface="Courier New" panose="02070309020205020404" pitchFamily="49" charset="0"/>
              </a:rPr>
              <a:t>   //}</a:t>
            </a:r>
            <a:endParaRPr lang="zh-TW" altLang="en-US" sz="1400" dirty="0">
              <a:latin typeface="Courier New" panose="02070309020205020404" pitchFamily="49" charset="0"/>
            </a:endParaRPr>
          </a:p>
          <a:p>
            <a:r>
              <a:rPr lang="en-US" altLang="zh-TW" sz="1400" dirty="0">
                <a:solidFill>
                  <a:srgbClr val="000000"/>
                </a:solidFill>
                <a:latin typeface="Courier New" panose="02070309020205020404" pitchFamily="49" charset="0"/>
              </a:rPr>
              <a:t>}</a:t>
            </a:r>
            <a:endParaRPr lang="zh-TW" altLang="en-US" sz="1400" dirty="0"/>
          </a:p>
        </p:txBody>
      </p:sp>
      <p:sp>
        <p:nvSpPr>
          <p:cNvPr id="5" name="矩形 4"/>
          <p:cNvSpPr/>
          <p:nvPr/>
        </p:nvSpPr>
        <p:spPr>
          <a:xfrm>
            <a:off x="4907494" y="3380214"/>
            <a:ext cx="4213860" cy="1600438"/>
          </a:xfrm>
          <a:prstGeom prst="rect">
            <a:avLst/>
          </a:prstGeom>
          <a:ln w="12700">
            <a:solidFill>
              <a:schemeClr val="bg1">
                <a:lumMod val="50000"/>
              </a:schemeClr>
            </a:solidFill>
          </a:ln>
        </p:spPr>
        <p:txBody>
          <a:bodyPr wrap="square">
            <a:spAutoFit/>
          </a:bodyPr>
          <a:lstStyle/>
          <a:p>
            <a:r>
              <a:rPr lang="en-US" altLang="zh-TW" sz="1400" b="1" dirty="0">
                <a:solidFill>
                  <a:srgbClr val="7F0055"/>
                </a:solidFill>
                <a:latin typeface="Courier New" panose="02070309020205020404" pitchFamily="49" charset="0"/>
              </a:rPr>
              <a:t>public</a:t>
            </a:r>
            <a:r>
              <a:rPr lang="en-US" altLang="zh-TW" sz="1400" b="1" dirty="0">
                <a:solidFill>
                  <a:srgbClr val="000000"/>
                </a:solidFill>
                <a:latin typeface="Courier New" panose="02070309020205020404" pitchFamily="49" charset="0"/>
              </a:rPr>
              <a:t> </a:t>
            </a:r>
            <a:r>
              <a:rPr lang="en-US" altLang="zh-TW" sz="1400" b="1" dirty="0">
                <a:solidFill>
                  <a:srgbClr val="7F0055"/>
                </a:solidFill>
                <a:latin typeface="Courier New" panose="02070309020205020404" pitchFamily="49" charset="0"/>
              </a:rPr>
              <a:t>class</a:t>
            </a:r>
            <a:r>
              <a:rPr lang="en-US" altLang="zh-TW" sz="1400" b="1" dirty="0">
                <a:solidFill>
                  <a:srgbClr val="000000"/>
                </a:solidFill>
                <a:latin typeface="Courier New" panose="02070309020205020404" pitchFamily="49" charset="0"/>
              </a:rPr>
              <a:t> Goose </a:t>
            </a:r>
            <a:r>
              <a:rPr lang="en-US" altLang="zh-TW" sz="1400" b="1" dirty="0">
                <a:solidFill>
                  <a:srgbClr val="7F0055"/>
                </a:solidFill>
                <a:latin typeface="Courier New" panose="02070309020205020404" pitchFamily="49" charset="0"/>
              </a:rPr>
              <a:t>extends</a:t>
            </a:r>
            <a:r>
              <a:rPr lang="en-US" altLang="zh-TW" sz="1400" b="1" dirty="0">
                <a:solidFill>
                  <a:srgbClr val="000000"/>
                </a:solidFill>
                <a:latin typeface="Courier New" panose="02070309020205020404" pitchFamily="49" charset="0"/>
              </a:rPr>
              <a:t> Bird {</a:t>
            </a:r>
          </a:p>
          <a:p>
            <a:endParaRPr lang="zh-TW" altLang="en-US" sz="1400" dirty="0">
              <a:latin typeface="Courier New" panose="02070309020205020404" pitchFamily="49" charset="0"/>
            </a:endParaRPr>
          </a:p>
          <a:p>
            <a:r>
              <a:rPr lang="en-US" altLang="zh-TW" sz="1400" dirty="0" smtClean="0">
                <a:solidFill>
                  <a:srgbClr val="3F7F5F"/>
                </a:solidFill>
                <a:latin typeface="Courier New" panose="02070309020205020404" pitchFamily="49" charset="0"/>
              </a:rPr>
              <a:t>   //</a:t>
            </a:r>
            <a:r>
              <a:rPr lang="zh-TW" altLang="en-US" sz="1400" dirty="0">
                <a:solidFill>
                  <a:srgbClr val="3F7F5F"/>
                </a:solidFill>
                <a:latin typeface="Courier New" panose="02070309020205020404" pitchFamily="49" charset="0"/>
              </a:rPr>
              <a:t>必須實作</a:t>
            </a:r>
            <a:r>
              <a:rPr lang="en-US" altLang="zh-TW" sz="1400" dirty="0">
                <a:solidFill>
                  <a:srgbClr val="3F7F5F"/>
                </a:solidFill>
                <a:latin typeface="Courier New" panose="02070309020205020404" pitchFamily="49" charset="0"/>
              </a:rPr>
              <a:t>abstract method</a:t>
            </a:r>
          </a:p>
          <a:p>
            <a:r>
              <a:rPr lang="en-US" altLang="zh-TW" sz="1400" dirty="0" smtClean="0">
                <a:solidFill>
                  <a:srgbClr val="3F7F5F"/>
                </a:solidFill>
                <a:latin typeface="Courier New" panose="02070309020205020404" pitchFamily="49" charset="0"/>
              </a:rPr>
              <a:t>   //</a:t>
            </a:r>
            <a:r>
              <a:rPr lang="en-US" altLang="zh-TW" sz="1400" dirty="0">
                <a:solidFill>
                  <a:srgbClr val="3F7F5F"/>
                </a:solidFill>
                <a:latin typeface="Courier New" panose="02070309020205020404" pitchFamily="49" charset="0"/>
              </a:rPr>
              <a:t>void sign() {</a:t>
            </a:r>
          </a:p>
          <a:p>
            <a:r>
              <a:rPr lang="en-US" altLang="zh-TW" sz="1400" dirty="0" smtClean="0">
                <a:solidFill>
                  <a:srgbClr val="3F7F5F"/>
                </a:solidFill>
                <a:latin typeface="Courier New" panose="02070309020205020404" pitchFamily="49" charset="0"/>
              </a:rPr>
              <a:t>     //</a:t>
            </a:r>
            <a:r>
              <a:rPr lang="en-US" altLang="zh-TW" sz="1400" dirty="0" err="1">
                <a:solidFill>
                  <a:srgbClr val="3F7F5F"/>
                </a:solidFill>
                <a:latin typeface="Courier New" panose="02070309020205020404" pitchFamily="49" charset="0"/>
              </a:rPr>
              <a:t>System.out.println</a:t>
            </a:r>
            <a:r>
              <a:rPr lang="en-US" altLang="zh-TW" sz="1400" dirty="0">
                <a:solidFill>
                  <a:srgbClr val="3F7F5F"/>
                </a:solidFill>
                <a:latin typeface="Courier New" panose="02070309020205020404" pitchFamily="49" charset="0"/>
              </a:rPr>
              <a:t>("</a:t>
            </a:r>
            <a:r>
              <a:rPr lang="en-US" altLang="zh-TW" sz="1400" u="sng" dirty="0" err="1">
                <a:solidFill>
                  <a:srgbClr val="3F7F5F"/>
                </a:solidFill>
                <a:latin typeface="Courier New" panose="02070309020205020404" pitchFamily="49" charset="0"/>
              </a:rPr>
              <a:t>ggggg</a:t>
            </a:r>
            <a:r>
              <a:rPr lang="en-US" altLang="zh-TW" sz="1400" u="sng" dirty="0">
                <a:solidFill>
                  <a:srgbClr val="3F7F5F"/>
                </a:solidFill>
                <a:latin typeface="Courier New" panose="02070309020205020404" pitchFamily="49" charset="0"/>
              </a:rPr>
              <a:t>");</a:t>
            </a:r>
          </a:p>
          <a:p>
            <a:r>
              <a:rPr lang="en-US" altLang="zh-TW" sz="1400" dirty="0" smtClean="0">
                <a:solidFill>
                  <a:srgbClr val="3F7F5F"/>
                </a:solidFill>
                <a:latin typeface="Courier New" panose="02070309020205020404" pitchFamily="49" charset="0"/>
              </a:rPr>
              <a:t>   //}</a:t>
            </a:r>
            <a:endParaRPr lang="en-US" altLang="zh-TW" sz="1400" dirty="0">
              <a:solidFill>
                <a:srgbClr val="3F7F5F"/>
              </a:solidFill>
              <a:latin typeface="Courier New" panose="02070309020205020404" pitchFamily="49" charset="0"/>
            </a:endParaRPr>
          </a:p>
          <a:p>
            <a:r>
              <a:rPr lang="en-US" altLang="zh-TW" sz="1400" dirty="0">
                <a:solidFill>
                  <a:srgbClr val="000000"/>
                </a:solidFill>
                <a:latin typeface="Courier New" panose="02070309020205020404" pitchFamily="49" charset="0"/>
              </a:rPr>
              <a:t>}</a:t>
            </a:r>
            <a:endParaRPr lang="zh-TW" altLang="en-US" sz="1400" dirty="0"/>
          </a:p>
        </p:txBody>
      </p:sp>
      <p:sp>
        <p:nvSpPr>
          <p:cNvPr id="6" name="矩形 5"/>
          <p:cNvSpPr/>
          <p:nvPr/>
        </p:nvSpPr>
        <p:spPr>
          <a:xfrm>
            <a:off x="4907494" y="1524325"/>
            <a:ext cx="4213860" cy="1600438"/>
          </a:xfrm>
          <a:prstGeom prst="rect">
            <a:avLst/>
          </a:prstGeom>
          <a:ln w="12700">
            <a:solidFill>
              <a:schemeClr val="bg1">
                <a:lumMod val="50000"/>
              </a:schemeClr>
            </a:solidFill>
          </a:ln>
        </p:spPr>
        <p:txBody>
          <a:bodyPr wrap="square">
            <a:spAutoFit/>
          </a:bodyPr>
          <a:lstStyle/>
          <a:p>
            <a:r>
              <a:rPr lang="en-US" altLang="zh-TW" sz="1400" b="1" dirty="0">
                <a:solidFill>
                  <a:srgbClr val="7F0055"/>
                </a:solidFill>
                <a:latin typeface="Courier New" panose="02070309020205020404" pitchFamily="49" charset="0"/>
              </a:rPr>
              <a:t>public</a:t>
            </a:r>
            <a:r>
              <a:rPr lang="en-US" altLang="zh-TW" sz="1400" b="1" dirty="0">
                <a:solidFill>
                  <a:srgbClr val="000000"/>
                </a:solidFill>
                <a:latin typeface="Courier New" panose="02070309020205020404" pitchFamily="49" charset="0"/>
              </a:rPr>
              <a:t> </a:t>
            </a:r>
            <a:r>
              <a:rPr lang="en-US" altLang="zh-TW" sz="1400" b="1" dirty="0">
                <a:solidFill>
                  <a:srgbClr val="7F0055"/>
                </a:solidFill>
                <a:latin typeface="Courier New" panose="02070309020205020404" pitchFamily="49" charset="0"/>
              </a:rPr>
              <a:t>class</a:t>
            </a:r>
            <a:r>
              <a:rPr lang="en-US" altLang="zh-TW" sz="1400" b="1" dirty="0">
                <a:solidFill>
                  <a:srgbClr val="000000"/>
                </a:solidFill>
                <a:latin typeface="Courier New" panose="02070309020205020404" pitchFamily="49" charset="0"/>
              </a:rPr>
              <a:t> Swallow </a:t>
            </a:r>
            <a:r>
              <a:rPr lang="en-US" altLang="zh-TW" sz="1400" b="1" dirty="0">
                <a:solidFill>
                  <a:srgbClr val="7F0055"/>
                </a:solidFill>
                <a:latin typeface="Courier New" panose="02070309020205020404" pitchFamily="49" charset="0"/>
              </a:rPr>
              <a:t>extends</a:t>
            </a:r>
            <a:r>
              <a:rPr lang="en-US" altLang="zh-TW" sz="1400" b="1" dirty="0">
                <a:solidFill>
                  <a:srgbClr val="000000"/>
                </a:solidFill>
                <a:latin typeface="Courier New" panose="02070309020205020404" pitchFamily="49" charset="0"/>
              </a:rPr>
              <a:t> Bird {</a:t>
            </a:r>
          </a:p>
          <a:p>
            <a:endParaRPr lang="zh-TW" altLang="en-US" sz="1400" dirty="0">
              <a:latin typeface="Courier New" panose="02070309020205020404" pitchFamily="49" charset="0"/>
            </a:endParaRPr>
          </a:p>
          <a:p>
            <a:r>
              <a:rPr lang="en-US" altLang="zh-TW" sz="1400" dirty="0" smtClean="0">
                <a:solidFill>
                  <a:srgbClr val="3F7F5F"/>
                </a:solidFill>
                <a:latin typeface="Courier New" panose="02070309020205020404" pitchFamily="49" charset="0"/>
              </a:rPr>
              <a:t>   //</a:t>
            </a:r>
            <a:r>
              <a:rPr lang="zh-TW" altLang="en-US" sz="1400" dirty="0">
                <a:solidFill>
                  <a:srgbClr val="3F7F5F"/>
                </a:solidFill>
                <a:latin typeface="Courier New" panose="02070309020205020404" pitchFamily="49" charset="0"/>
              </a:rPr>
              <a:t>必須實作</a:t>
            </a:r>
            <a:r>
              <a:rPr lang="en-US" altLang="zh-TW" sz="1400" dirty="0">
                <a:solidFill>
                  <a:srgbClr val="3F7F5F"/>
                </a:solidFill>
                <a:latin typeface="Courier New" panose="02070309020205020404" pitchFamily="49" charset="0"/>
              </a:rPr>
              <a:t>abstract method</a:t>
            </a:r>
          </a:p>
          <a:p>
            <a:r>
              <a:rPr lang="en-US" altLang="zh-TW" sz="1400" dirty="0" smtClean="0">
                <a:solidFill>
                  <a:srgbClr val="3F7F5F"/>
                </a:solidFill>
                <a:latin typeface="Courier New" panose="02070309020205020404" pitchFamily="49" charset="0"/>
              </a:rPr>
              <a:t>   //</a:t>
            </a:r>
            <a:r>
              <a:rPr lang="en-US" altLang="zh-TW" sz="1400" dirty="0">
                <a:solidFill>
                  <a:srgbClr val="3F7F5F"/>
                </a:solidFill>
                <a:latin typeface="Courier New" panose="02070309020205020404" pitchFamily="49" charset="0"/>
              </a:rPr>
              <a:t>void sign() {</a:t>
            </a:r>
          </a:p>
          <a:p>
            <a:r>
              <a:rPr lang="en-US" altLang="zh-TW" sz="1400" dirty="0" smtClean="0">
                <a:solidFill>
                  <a:srgbClr val="3F7F5F"/>
                </a:solidFill>
                <a:latin typeface="Courier New" panose="02070309020205020404" pitchFamily="49" charset="0"/>
              </a:rPr>
              <a:t>     //</a:t>
            </a:r>
            <a:r>
              <a:rPr lang="en-US" altLang="zh-TW" sz="1400" dirty="0" err="1">
                <a:solidFill>
                  <a:srgbClr val="3F7F5F"/>
                </a:solidFill>
                <a:latin typeface="Courier New" panose="02070309020205020404" pitchFamily="49" charset="0"/>
              </a:rPr>
              <a:t>System.out.println</a:t>
            </a:r>
            <a:r>
              <a:rPr lang="en-US" altLang="zh-TW" sz="1400" dirty="0">
                <a:solidFill>
                  <a:srgbClr val="3F7F5F"/>
                </a:solidFill>
                <a:latin typeface="Courier New" panose="02070309020205020404" pitchFamily="49" charset="0"/>
              </a:rPr>
              <a:t>("</a:t>
            </a:r>
            <a:r>
              <a:rPr lang="en-US" altLang="zh-TW" sz="1400" u="sng" dirty="0" err="1">
                <a:solidFill>
                  <a:srgbClr val="3F7F5F"/>
                </a:solidFill>
                <a:latin typeface="Courier New" panose="02070309020205020404" pitchFamily="49" charset="0"/>
              </a:rPr>
              <a:t>ssss</a:t>
            </a:r>
            <a:r>
              <a:rPr lang="en-US" altLang="zh-TW" sz="1400" u="sng" dirty="0">
                <a:solidFill>
                  <a:srgbClr val="3F7F5F"/>
                </a:solidFill>
                <a:latin typeface="Courier New" panose="02070309020205020404" pitchFamily="49" charset="0"/>
              </a:rPr>
              <a:t>");</a:t>
            </a:r>
          </a:p>
          <a:p>
            <a:r>
              <a:rPr lang="en-US" altLang="zh-TW" sz="1400" dirty="0" smtClean="0">
                <a:solidFill>
                  <a:srgbClr val="3F7F5F"/>
                </a:solidFill>
                <a:latin typeface="Courier New" panose="02070309020205020404" pitchFamily="49" charset="0"/>
              </a:rPr>
              <a:t>   //}</a:t>
            </a:r>
            <a:endParaRPr lang="en-US" altLang="zh-TW" sz="1400" dirty="0">
              <a:solidFill>
                <a:srgbClr val="3F7F5F"/>
              </a:solidFill>
              <a:latin typeface="Courier New" panose="02070309020205020404" pitchFamily="49" charset="0"/>
            </a:endParaRPr>
          </a:p>
          <a:p>
            <a:r>
              <a:rPr lang="en-US" altLang="zh-TW" sz="1400" dirty="0">
                <a:solidFill>
                  <a:srgbClr val="000000"/>
                </a:solidFill>
                <a:latin typeface="Courier New" panose="02070309020205020404" pitchFamily="49" charset="0"/>
              </a:rPr>
              <a:t>}</a:t>
            </a:r>
            <a:endParaRPr lang="zh-TW" altLang="en-US" sz="1400" dirty="0"/>
          </a:p>
        </p:txBody>
      </p:sp>
      <p:sp>
        <p:nvSpPr>
          <p:cNvPr id="7" name="文字方塊 6"/>
          <p:cNvSpPr txBox="1"/>
          <p:nvPr/>
        </p:nvSpPr>
        <p:spPr>
          <a:xfrm>
            <a:off x="935144" y="5236103"/>
            <a:ext cx="8186210" cy="954107"/>
          </a:xfrm>
          <a:prstGeom prst="rect">
            <a:avLst/>
          </a:prstGeom>
          <a:noFill/>
        </p:spPr>
        <p:txBody>
          <a:bodyPr wrap="square" rtlCol="0">
            <a:spAutoFit/>
          </a:bodyPr>
          <a:lstStyle/>
          <a:p>
            <a:r>
              <a:rPr lang="en-US" altLang="zh-TW" sz="1400" dirty="0" smtClean="0">
                <a:solidFill>
                  <a:srgbClr val="3F7F5F"/>
                </a:solidFill>
                <a:latin typeface="Courier New" panose="02070309020205020404" pitchFamily="49" charset="0"/>
              </a:rPr>
              <a:t>abstract class: </a:t>
            </a:r>
            <a:r>
              <a:rPr lang="zh-TW" altLang="en-US" sz="1400" dirty="0" smtClean="0">
                <a:solidFill>
                  <a:srgbClr val="3F7F5F"/>
                </a:solidFill>
                <a:latin typeface="Courier New" panose="02070309020205020404" pitchFamily="49" charset="0"/>
              </a:rPr>
              <a:t>抽象類別</a:t>
            </a:r>
            <a:r>
              <a:rPr lang="en-US" altLang="zh-TW" sz="1400" dirty="0" smtClean="0">
                <a:solidFill>
                  <a:srgbClr val="3F7F5F"/>
                </a:solidFill>
                <a:latin typeface="Courier New" panose="02070309020205020404" pitchFamily="49" charset="0"/>
              </a:rPr>
              <a:t>, abstract method: </a:t>
            </a:r>
            <a:r>
              <a:rPr lang="zh-TW" altLang="en-US" sz="1400" dirty="0" smtClean="0">
                <a:solidFill>
                  <a:srgbClr val="3F7F5F"/>
                </a:solidFill>
                <a:latin typeface="Courier New" panose="02070309020205020404" pitchFamily="49" charset="0"/>
              </a:rPr>
              <a:t>抽象方法</a:t>
            </a:r>
            <a:r>
              <a:rPr lang="en-US" altLang="zh-TW" sz="1400" dirty="0" smtClean="0">
                <a:solidFill>
                  <a:srgbClr val="3F7F5F"/>
                </a:solidFill>
                <a:latin typeface="Courier New" panose="02070309020205020404" pitchFamily="49" charset="0"/>
              </a:rPr>
              <a:t>,</a:t>
            </a:r>
            <a:r>
              <a:rPr lang="zh-TW" altLang="en-US" sz="1400" dirty="0" smtClean="0">
                <a:solidFill>
                  <a:srgbClr val="3F7F5F"/>
                </a:solidFill>
                <a:latin typeface="Courier New" panose="02070309020205020404" pitchFamily="49" charset="0"/>
              </a:rPr>
              <a:t> 都需要在宣告中冠上</a:t>
            </a:r>
            <a:r>
              <a:rPr lang="en-US" altLang="zh-TW" sz="1400" dirty="0" smtClean="0">
                <a:solidFill>
                  <a:srgbClr val="3F7F5F"/>
                </a:solidFill>
                <a:latin typeface="Courier New" panose="02070309020205020404" pitchFamily="49" charset="0"/>
              </a:rPr>
              <a:t>abstract</a:t>
            </a:r>
          </a:p>
          <a:p>
            <a:r>
              <a:rPr lang="zh-TW" altLang="en-US" sz="1400" dirty="0" smtClean="0">
                <a:solidFill>
                  <a:srgbClr val="3F7F5F"/>
                </a:solidFill>
                <a:latin typeface="Courier New" panose="02070309020205020404" pitchFamily="49" charset="0"/>
              </a:rPr>
              <a:t>一個抽象方法沒有程式區塊</a:t>
            </a:r>
            <a:r>
              <a:rPr lang="en-US" altLang="zh-TW" sz="1400" dirty="0" smtClean="0">
                <a:solidFill>
                  <a:srgbClr val="3F7F5F"/>
                </a:solidFill>
                <a:latin typeface="Courier New" panose="02070309020205020404" pitchFamily="49" charset="0"/>
              </a:rPr>
              <a:t>, </a:t>
            </a:r>
            <a:r>
              <a:rPr lang="zh-TW" altLang="en-US" sz="1400" dirty="0" smtClean="0">
                <a:solidFill>
                  <a:srgbClr val="3F7F5F"/>
                </a:solidFill>
                <a:latin typeface="Courier New" panose="02070309020205020404" pitchFamily="49" charset="0"/>
              </a:rPr>
              <a:t>只有宣告</a:t>
            </a:r>
            <a:endParaRPr lang="en-US" altLang="zh-TW" sz="1400" dirty="0" smtClean="0">
              <a:solidFill>
                <a:srgbClr val="3F7F5F"/>
              </a:solidFill>
              <a:latin typeface="Courier New" panose="02070309020205020404" pitchFamily="49" charset="0"/>
            </a:endParaRPr>
          </a:p>
          <a:p>
            <a:r>
              <a:rPr lang="zh-TW" altLang="en-US" sz="1400" dirty="0" smtClean="0">
                <a:solidFill>
                  <a:srgbClr val="3F7F5F"/>
                </a:solidFill>
                <a:latin typeface="Courier New" panose="02070309020205020404" pitchFamily="49" charset="0"/>
              </a:rPr>
              <a:t>一個抽象類別不一定要宣告一個抽象方法</a:t>
            </a:r>
            <a:r>
              <a:rPr lang="en-US" altLang="zh-TW" sz="1400" dirty="0" smtClean="0">
                <a:solidFill>
                  <a:srgbClr val="3F7F5F"/>
                </a:solidFill>
                <a:latin typeface="Courier New" panose="02070309020205020404" pitchFamily="49" charset="0"/>
              </a:rPr>
              <a:t>, </a:t>
            </a:r>
            <a:r>
              <a:rPr lang="zh-TW" altLang="en-US" sz="1400" dirty="0" smtClean="0">
                <a:solidFill>
                  <a:srgbClr val="3F7F5F"/>
                </a:solidFill>
                <a:latin typeface="Courier New" panose="02070309020205020404" pitchFamily="49" charset="0"/>
              </a:rPr>
              <a:t>但是一個類別有抽象方法一定是抽象類別</a:t>
            </a:r>
            <a:endParaRPr lang="en-US" altLang="zh-TW" sz="1400" dirty="0" smtClean="0">
              <a:solidFill>
                <a:srgbClr val="3F7F5F"/>
              </a:solidFill>
              <a:latin typeface="Courier New" panose="02070309020205020404" pitchFamily="49" charset="0"/>
            </a:endParaRPr>
          </a:p>
          <a:p>
            <a:r>
              <a:rPr lang="zh-TW" altLang="en-US" sz="1400" dirty="0" smtClean="0">
                <a:solidFill>
                  <a:srgbClr val="3F7F5F"/>
                </a:solidFill>
                <a:latin typeface="Courier New" panose="02070309020205020404" pitchFamily="49" charset="0"/>
              </a:rPr>
              <a:t>一個抽象類別有宣告抽象方法時</a:t>
            </a:r>
            <a:r>
              <a:rPr lang="en-US" altLang="zh-TW" sz="1400" dirty="0" smtClean="0">
                <a:solidFill>
                  <a:srgbClr val="3F7F5F"/>
                </a:solidFill>
                <a:latin typeface="Courier New" panose="02070309020205020404" pitchFamily="49" charset="0"/>
              </a:rPr>
              <a:t>, </a:t>
            </a:r>
            <a:r>
              <a:rPr lang="zh-TW" altLang="en-US" sz="1400" dirty="0" smtClean="0">
                <a:solidFill>
                  <a:srgbClr val="3F7F5F"/>
                </a:solidFill>
                <a:latin typeface="Courier New" panose="02070309020205020404" pitchFamily="49" charset="0"/>
              </a:rPr>
              <a:t>子類別繼承它的時候</a:t>
            </a:r>
            <a:r>
              <a:rPr lang="en-US" altLang="zh-TW" sz="1400" dirty="0" smtClean="0">
                <a:solidFill>
                  <a:srgbClr val="3F7F5F"/>
                </a:solidFill>
                <a:latin typeface="Courier New" panose="02070309020205020404" pitchFamily="49" charset="0"/>
              </a:rPr>
              <a:t>, </a:t>
            </a:r>
            <a:r>
              <a:rPr lang="zh-TW" altLang="en-US" sz="1400" dirty="0" smtClean="0">
                <a:solidFill>
                  <a:srgbClr val="3F7F5F"/>
                </a:solidFill>
                <a:latin typeface="Courier New" panose="02070309020205020404" pitchFamily="49" charset="0"/>
              </a:rPr>
              <a:t>一定要實作抽象方法</a:t>
            </a:r>
            <a:endParaRPr lang="zh-TW" altLang="en-US" sz="1400" dirty="0">
              <a:solidFill>
                <a:srgbClr val="3F7F5F"/>
              </a:solidFill>
              <a:latin typeface="Courier New" panose="02070309020205020404" pitchFamily="49" charset="0"/>
            </a:endParaRPr>
          </a:p>
        </p:txBody>
      </p:sp>
    </p:spTree>
    <p:extLst>
      <p:ext uri="{BB962C8B-B14F-4D97-AF65-F5344CB8AC3E}">
        <p14:creationId xmlns:p14="http://schemas.microsoft.com/office/powerpoint/2010/main" val="329968807"/>
      </p:ext>
    </p:extLst>
  </p:cSld>
  <p:clrMapOvr>
    <a:masterClrMapping/>
  </p:clrMapOvr>
  <p:transition spd="med">
    <p:zoom dir="in"/>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823388" y="241543"/>
            <a:ext cx="8168212" cy="646331"/>
          </a:xfrm>
          <a:prstGeom prst="rect">
            <a:avLst/>
          </a:prstGeom>
          <a:noFill/>
        </p:spPr>
        <p:txBody>
          <a:bodyPr wrap="square" rtlCol="0">
            <a:spAutoFit/>
          </a:bodyPr>
          <a:lstStyle/>
          <a:p>
            <a:r>
              <a:rPr lang="en-US" altLang="zh-TW" sz="3600" dirty="0" smtClean="0">
                <a:latin typeface="Calibri" panose="020F0502020204030204" pitchFamily="34" charset="0"/>
                <a:cs typeface="Calibri" panose="020F0502020204030204" pitchFamily="34" charset="0"/>
              </a:rPr>
              <a:t>Skill blue print – interface - 1</a:t>
            </a:r>
            <a:endParaRPr lang="zh-TW" altLang="en-US" sz="3600" dirty="0">
              <a:latin typeface="Calibri" panose="020F0502020204030204" pitchFamily="34" charset="0"/>
              <a:cs typeface="Calibri" panose="020F0502020204030204" pitchFamily="34" charset="0"/>
            </a:endParaRPr>
          </a:p>
        </p:txBody>
      </p:sp>
      <p:sp>
        <p:nvSpPr>
          <p:cNvPr id="3" name="矩形 2"/>
          <p:cNvSpPr/>
          <p:nvPr/>
        </p:nvSpPr>
        <p:spPr>
          <a:xfrm>
            <a:off x="823387" y="1260068"/>
            <a:ext cx="8655893" cy="5078313"/>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TW" dirty="0" smtClean="0">
                <a:solidFill>
                  <a:srgbClr val="000000"/>
                </a:solidFill>
                <a:latin typeface="Calibri" panose="020F0502020204030204" pitchFamily="34" charset="0"/>
                <a:cs typeface="Calibri" panose="020F0502020204030204" pitchFamily="34" charset="0"/>
              </a:rPr>
              <a:t>Usage: we want to design a general ability which doesn’t belong to any class. </a:t>
            </a:r>
          </a:p>
          <a:p>
            <a:pPr marL="342900" indent="-342900">
              <a:lnSpc>
                <a:spcPct val="150000"/>
              </a:lnSpc>
              <a:buFont typeface="Arial" panose="020B0604020202020204" pitchFamily="34" charset="0"/>
              <a:buChar char="•"/>
            </a:pPr>
            <a:r>
              <a:rPr lang="en-US" altLang="zh-TW" i="1" dirty="0" smtClean="0">
                <a:solidFill>
                  <a:schemeClr val="bg2">
                    <a:lumMod val="50000"/>
                  </a:schemeClr>
                </a:solidFill>
                <a:latin typeface="Calibri" panose="020F0502020204030204" pitchFamily="34" charset="0"/>
                <a:cs typeface="Calibri" panose="020F0502020204030204" pitchFamily="34" charset="0"/>
              </a:rPr>
              <a:t>For example, an ability: flyable to open to any class. A class: Fish originally doesn’t has this ability, but if we want, we could design a subclass </a:t>
            </a:r>
            <a:r>
              <a:rPr lang="en-US" altLang="zh-TW" i="1" dirty="0" err="1" smtClean="0">
                <a:solidFill>
                  <a:schemeClr val="bg2">
                    <a:lumMod val="50000"/>
                  </a:schemeClr>
                </a:solidFill>
                <a:latin typeface="Calibri" panose="020F0502020204030204" pitchFamily="34" charset="0"/>
                <a:cs typeface="Calibri" panose="020F0502020204030204" pitchFamily="34" charset="0"/>
              </a:rPr>
              <a:t>FlyFish</a:t>
            </a:r>
            <a:r>
              <a:rPr lang="en-US" altLang="zh-TW" i="1" dirty="0" smtClean="0">
                <a:solidFill>
                  <a:schemeClr val="bg2">
                    <a:lumMod val="50000"/>
                  </a:schemeClr>
                </a:solidFill>
                <a:latin typeface="Calibri" panose="020F0502020204030204" pitchFamily="34" charset="0"/>
                <a:cs typeface="Calibri" panose="020F0502020204030204" pitchFamily="34" charset="0"/>
              </a:rPr>
              <a:t> extends from Fish and implement Flyable. If we want, </a:t>
            </a:r>
            <a:r>
              <a:rPr lang="en-US" altLang="zh-TW" i="1" dirty="0" err="1" smtClean="0">
                <a:solidFill>
                  <a:schemeClr val="bg2">
                    <a:lumMod val="50000"/>
                  </a:schemeClr>
                </a:solidFill>
                <a:latin typeface="Calibri" panose="020F0502020204030204" pitchFamily="34" charset="0"/>
                <a:cs typeface="Calibri" panose="020F0502020204030204" pitchFamily="34" charset="0"/>
              </a:rPr>
              <a:t>FlyFish</a:t>
            </a:r>
            <a:r>
              <a:rPr lang="en-US" altLang="zh-TW" i="1" dirty="0" smtClean="0">
                <a:solidFill>
                  <a:schemeClr val="bg2">
                    <a:lumMod val="50000"/>
                  </a:schemeClr>
                </a:solidFill>
                <a:latin typeface="Calibri" panose="020F0502020204030204" pitchFamily="34" charset="0"/>
                <a:cs typeface="Calibri" panose="020F0502020204030204" pitchFamily="34" charset="0"/>
              </a:rPr>
              <a:t> could </a:t>
            </a:r>
            <a:r>
              <a:rPr lang="en-US" altLang="zh-TW" i="1" dirty="0">
                <a:solidFill>
                  <a:schemeClr val="bg2">
                    <a:lumMod val="50000"/>
                  </a:schemeClr>
                </a:solidFill>
                <a:latin typeface="Calibri" panose="020F0502020204030204" pitchFamily="34" charset="0"/>
                <a:cs typeface="Calibri" panose="020F0502020204030204" pitchFamily="34" charset="0"/>
              </a:rPr>
              <a:t>also implement </a:t>
            </a:r>
            <a:r>
              <a:rPr lang="en-US" altLang="zh-TW" i="1" dirty="0" smtClean="0">
                <a:solidFill>
                  <a:schemeClr val="bg2">
                    <a:lumMod val="50000"/>
                  </a:schemeClr>
                </a:solidFill>
                <a:latin typeface="Calibri" panose="020F0502020204030204" pitchFamily="34" charset="0"/>
                <a:cs typeface="Calibri" panose="020F0502020204030204" pitchFamily="34" charset="0"/>
              </a:rPr>
              <a:t>Walkable.</a:t>
            </a:r>
          </a:p>
          <a:p>
            <a:pPr marL="342900" indent="-342900">
              <a:lnSpc>
                <a:spcPct val="150000"/>
              </a:lnSpc>
              <a:buFont typeface="Arial" panose="020B0604020202020204" pitchFamily="34" charset="0"/>
              <a:buChar char="•"/>
            </a:pPr>
            <a:r>
              <a:rPr lang="en-US" altLang="zh-TW" dirty="0">
                <a:solidFill>
                  <a:srgbClr val="000000"/>
                </a:solidFill>
                <a:latin typeface="Calibri" panose="020F0502020204030204" pitchFamily="34" charset="0"/>
                <a:cs typeface="Calibri" panose="020F0502020204030204" pitchFamily="34" charset="0"/>
              </a:rPr>
              <a:t>In Java, you can use </a:t>
            </a:r>
            <a:r>
              <a:rPr lang="en-US" altLang="zh-TW" dirty="0" smtClean="0">
                <a:solidFill>
                  <a:srgbClr val="000000"/>
                </a:solidFill>
                <a:latin typeface="Calibri" panose="020F0502020204030204" pitchFamily="34" charset="0"/>
                <a:cs typeface="Calibri" panose="020F0502020204030204" pitchFamily="34" charset="0"/>
              </a:rPr>
              <a:t>interface to </a:t>
            </a:r>
            <a:r>
              <a:rPr lang="en-US" altLang="zh-TW" dirty="0">
                <a:solidFill>
                  <a:srgbClr val="000000"/>
                </a:solidFill>
                <a:latin typeface="Calibri" panose="020F0502020204030204" pitchFamily="34" charset="0"/>
                <a:cs typeface="Calibri" panose="020F0502020204030204" pitchFamily="34" charset="0"/>
              </a:rPr>
              <a:t>this purpose. </a:t>
            </a:r>
            <a:r>
              <a:rPr lang="en-US" altLang="zh-TW" dirty="0" smtClean="0">
                <a:solidFill>
                  <a:srgbClr val="000000"/>
                </a:solidFill>
                <a:latin typeface="Calibri" panose="020F0502020204030204" pitchFamily="34" charset="0"/>
                <a:cs typeface="Calibri" panose="020F0502020204030204" pitchFamily="34" charset="0"/>
              </a:rPr>
              <a:t>A class can implement many interfaces. A interface can extend from other interfaces. </a:t>
            </a:r>
            <a:endParaRPr lang="en-US" altLang="zh-TW"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42847388"/>
      </p:ext>
    </p:extLst>
  </p:cSld>
  <p:clrMapOvr>
    <a:masterClrMapping/>
  </p:clrMapOvr>
  <p:transition spd="med">
    <p:zoom dir="in"/>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23387" y="1260068"/>
            <a:ext cx="8655893" cy="5632311"/>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TW" dirty="0" smtClean="0">
                <a:solidFill>
                  <a:srgbClr val="000000"/>
                </a:solidFill>
                <a:latin typeface="Calibri" panose="020F0502020204030204" pitchFamily="34" charset="0"/>
                <a:cs typeface="Calibri" panose="020F0502020204030204" pitchFamily="34" charset="0"/>
              </a:rPr>
              <a:t>Interface ( in Java and in word) is  </a:t>
            </a:r>
            <a:r>
              <a:rPr lang="en-US" altLang="zh-TW" dirty="0">
                <a:solidFill>
                  <a:srgbClr val="000000"/>
                </a:solidFill>
                <a:latin typeface="Calibri" panose="020F0502020204030204" pitchFamily="34" charset="0"/>
                <a:cs typeface="Calibri" panose="020F0502020204030204" pitchFamily="34" charset="0"/>
              </a:rPr>
              <a:t>the </a:t>
            </a:r>
            <a:r>
              <a:rPr lang="en-US" altLang="zh-TW" dirty="0" smtClean="0">
                <a:solidFill>
                  <a:srgbClr val="000000"/>
                </a:solidFill>
                <a:latin typeface="Calibri" panose="020F0502020204030204" pitchFamily="34" charset="0"/>
                <a:cs typeface="Calibri" panose="020F0502020204030204" pitchFamily="34" charset="0"/>
              </a:rPr>
              <a:t>communication channel and protocol we can see from outside. The member in the interface has below feature in default:</a:t>
            </a:r>
          </a:p>
          <a:p>
            <a:pPr marL="800100" lvl="1" indent="-342900">
              <a:lnSpc>
                <a:spcPct val="150000"/>
              </a:lnSpc>
              <a:buFont typeface="Arial" panose="020B0604020202020204" pitchFamily="34" charset="0"/>
              <a:buChar char="•"/>
            </a:pPr>
            <a:r>
              <a:rPr lang="en-US" altLang="zh-TW" dirty="0" smtClean="0">
                <a:solidFill>
                  <a:srgbClr val="000000"/>
                </a:solidFill>
                <a:latin typeface="Calibri" panose="020F0502020204030204" pitchFamily="34" charset="0"/>
                <a:cs typeface="Calibri" panose="020F0502020204030204" pitchFamily="34" charset="0"/>
              </a:rPr>
              <a:t>Variable:</a:t>
            </a:r>
          </a:p>
          <a:p>
            <a:pPr marL="1257300" lvl="2" indent="-342900">
              <a:lnSpc>
                <a:spcPct val="150000"/>
              </a:lnSpc>
              <a:buFont typeface="Arial" panose="020B0604020202020204" pitchFamily="34" charset="0"/>
              <a:buChar char="•"/>
            </a:pPr>
            <a:r>
              <a:rPr lang="en-US" altLang="zh-TW" dirty="0">
                <a:solidFill>
                  <a:srgbClr val="000000"/>
                </a:solidFill>
                <a:latin typeface="Calibri" panose="020F0502020204030204" pitchFamily="34" charset="0"/>
                <a:cs typeface="Calibri" panose="020F0502020204030204" pitchFamily="34" charset="0"/>
              </a:rPr>
              <a:t>Public: open for outside</a:t>
            </a:r>
          </a:p>
          <a:p>
            <a:pPr marL="1257300" lvl="2" indent="-342900">
              <a:lnSpc>
                <a:spcPct val="150000"/>
              </a:lnSpc>
              <a:buFont typeface="Arial" panose="020B0604020202020204" pitchFamily="34" charset="0"/>
              <a:buChar char="•"/>
            </a:pPr>
            <a:r>
              <a:rPr lang="en-US" altLang="zh-TW" dirty="0">
                <a:solidFill>
                  <a:srgbClr val="000000"/>
                </a:solidFill>
                <a:latin typeface="Calibri" panose="020F0502020204030204" pitchFamily="34" charset="0"/>
                <a:cs typeface="Calibri" panose="020F0502020204030204" pitchFamily="34" charset="0"/>
              </a:rPr>
              <a:t>Static: </a:t>
            </a:r>
            <a:r>
              <a:rPr lang="en-US" altLang="zh-TW" dirty="0" smtClean="0">
                <a:solidFill>
                  <a:srgbClr val="000000"/>
                </a:solidFill>
                <a:latin typeface="Calibri" panose="020F0502020204030204" pitchFamily="34" charset="0"/>
                <a:cs typeface="Calibri" panose="020F0502020204030204" pitchFamily="34" charset="0"/>
              </a:rPr>
              <a:t>as interface is the deal, it doesn’t want to change</a:t>
            </a:r>
            <a:endParaRPr lang="en-US" altLang="zh-TW" dirty="0">
              <a:solidFill>
                <a:srgbClr val="000000"/>
              </a:solidFill>
              <a:latin typeface="Calibri" panose="020F0502020204030204" pitchFamily="34" charset="0"/>
              <a:cs typeface="Calibri" panose="020F0502020204030204" pitchFamily="34" charset="0"/>
            </a:endParaRPr>
          </a:p>
          <a:p>
            <a:pPr marL="1257300" lvl="2" indent="-342900">
              <a:lnSpc>
                <a:spcPct val="150000"/>
              </a:lnSpc>
              <a:buFont typeface="Arial" panose="020B0604020202020204" pitchFamily="34" charset="0"/>
              <a:buChar char="•"/>
            </a:pPr>
            <a:r>
              <a:rPr lang="en-US" altLang="zh-TW" dirty="0" smtClean="0">
                <a:solidFill>
                  <a:srgbClr val="000000"/>
                </a:solidFill>
                <a:latin typeface="Calibri" panose="020F0502020204030204" pitchFamily="34" charset="0"/>
                <a:cs typeface="Calibri" panose="020F0502020204030204" pitchFamily="34" charset="0"/>
              </a:rPr>
              <a:t>Final: as above</a:t>
            </a:r>
          </a:p>
          <a:p>
            <a:pPr marL="800100" lvl="1" indent="-342900">
              <a:lnSpc>
                <a:spcPct val="150000"/>
              </a:lnSpc>
              <a:buFont typeface="Arial" panose="020B0604020202020204" pitchFamily="34" charset="0"/>
              <a:buChar char="•"/>
            </a:pPr>
            <a:r>
              <a:rPr lang="en-US" altLang="zh-TW" dirty="0" smtClean="0">
                <a:solidFill>
                  <a:srgbClr val="000000"/>
                </a:solidFill>
                <a:latin typeface="Calibri" panose="020F0502020204030204" pitchFamily="34" charset="0"/>
                <a:cs typeface="Calibri" panose="020F0502020204030204" pitchFamily="34" charset="0"/>
              </a:rPr>
              <a:t>Method:</a:t>
            </a:r>
          </a:p>
          <a:p>
            <a:pPr marL="1257300" lvl="2" indent="-342900">
              <a:lnSpc>
                <a:spcPct val="150000"/>
              </a:lnSpc>
              <a:buFont typeface="Arial" panose="020B0604020202020204" pitchFamily="34" charset="0"/>
              <a:buChar char="•"/>
            </a:pPr>
            <a:r>
              <a:rPr lang="en-US" altLang="zh-TW" dirty="0" smtClean="0">
                <a:solidFill>
                  <a:srgbClr val="000000"/>
                </a:solidFill>
                <a:latin typeface="Calibri" panose="020F0502020204030204" pitchFamily="34" charset="0"/>
                <a:cs typeface="Calibri" panose="020F0502020204030204" pitchFamily="34" charset="0"/>
              </a:rPr>
              <a:t>Public: open for outside</a:t>
            </a:r>
          </a:p>
          <a:p>
            <a:pPr marL="1257300" lvl="2" indent="-342900">
              <a:lnSpc>
                <a:spcPct val="150000"/>
              </a:lnSpc>
              <a:buFont typeface="Arial" panose="020B0604020202020204" pitchFamily="34" charset="0"/>
              <a:buChar char="•"/>
            </a:pPr>
            <a:r>
              <a:rPr lang="en-US" altLang="zh-TW" dirty="0" smtClean="0">
                <a:solidFill>
                  <a:srgbClr val="000000"/>
                </a:solidFill>
                <a:latin typeface="Calibri" panose="020F0502020204030204" pitchFamily="34" charset="0"/>
                <a:cs typeface="Calibri" panose="020F0502020204030204" pitchFamily="34" charset="0"/>
              </a:rPr>
              <a:t>Abstract: only declaration, no implementation</a:t>
            </a:r>
            <a:endParaRPr lang="en-US" altLang="zh-TW" dirty="0">
              <a:solidFill>
                <a:srgbClr val="000000"/>
              </a:solidFill>
              <a:latin typeface="Calibri" panose="020F0502020204030204" pitchFamily="34" charset="0"/>
              <a:cs typeface="Calibri" panose="020F0502020204030204" pitchFamily="34" charset="0"/>
            </a:endParaRPr>
          </a:p>
        </p:txBody>
      </p:sp>
      <p:sp>
        <p:nvSpPr>
          <p:cNvPr id="3" name="文字方塊 2"/>
          <p:cNvSpPr txBox="1"/>
          <p:nvPr/>
        </p:nvSpPr>
        <p:spPr>
          <a:xfrm>
            <a:off x="823388" y="241543"/>
            <a:ext cx="8168212" cy="646331"/>
          </a:xfrm>
          <a:prstGeom prst="rect">
            <a:avLst/>
          </a:prstGeom>
          <a:noFill/>
        </p:spPr>
        <p:txBody>
          <a:bodyPr wrap="square" rtlCol="0">
            <a:spAutoFit/>
          </a:bodyPr>
          <a:lstStyle/>
          <a:p>
            <a:r>
              <a:rPr lang="en-US" altLang="zh-TW" sz="3600" dirty="0" smtClean="0">
                <a:latin typeface="Calibri" panose="020F0502020204030204" pitchFamily="34" charset="0"/>
                <a:cs typeface="Calibri" panose="020F0502020204030204" pitchFamily="34" charset="0"/>
              </a:rPr>
              <a:t>Skill blue print – interface - 2</a:t>
            </a:r>
            <a:endParaRPr lang="zh-TW" altLang="en-US" sz="3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32819068"/>
      </p:ext>
    </p:extLst>
  </p:cSld>
  <p:clrMapOvr>
    <a:masterClrMapping/>
  </p:clrMapOvr>
  <p:transition spd="med">
    <p:zoom dir="in"/>
  </p:transition>
  <p:timing>
    <p:tnLst>
      <p:par>
        <p:cTn id="1" dur="indefinite" restart="never" nodeType="tmRoot"/>
      </p:par>
    </p:tnLst>
  </p:timing>
</p:sld>
</file>

<file path=ppt/theme/theme1.xml><?xml version="1.0" encoding="utf-8"?>
<a:theme xmlns:a="http://schemas.openxmlformats.org/drawingml/2006/main" name="WISTRON_TEMP_BEAR">
  <a:themeElements>
    <a:clrScheme name="預設簡報設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預設簡報設計">
      <a:majorFont>
        <a:latin typeface="Helvetica 55 Roman"/>
        <a:ea typeface="新細明體"/>
        <a:cs typeface=""/>
      </a:majorFont>
      <a:minorFont>
        <a:latin typeface="Helvetica 55 Roman"/>
        <a:ea typeface="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lnDef>
    <a:txDef>
      <a:spPr>
        <a:noFill/>
      </a:spPr>
      <a:bodyPr wrap="square" rtlCol="0">
        <a:spAutoFit/>
      </a:bodyPr>
      <a:lstStyle>
        <a:defPPr>
          <a:defRPr dirty="0"/>
        </a:defPPr>
      </a:lstStyle>
    </a:txDef>
  </a:objectDefaults>
  <a:extraClrSchemeLst>
    <a:extraClrScheme>
      <a:clrScheme name="預設簡報設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預設簡報設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預設簡報設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預設簡報設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預設簡報設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WISTRON_TEMP_BEAR</Template>
  <TotalTime>14728</TotalTime>
  <Words>3121</Words>
  <Application>Microsoft Office PowerPoint</Application>
  <PresentationFormat>A4 紙張 (210x297 公釐)</PresentationFormat>
  <Paragraphs>523</Paragraphs>
  <Slides>48</Slides>
  <Notes>7</Notes>
  <HiddenSlides>0</HiddenSlides>
  <MMClips>0</MMClips>
  <ScaleCrop>false</ScaleCrop>
  <HeadingPairs>
    <vt:vector size="6" baseType="variant">
      <vt:variant>
        <vt:lpstr>使用字型</vt:lpstr>
      </vt:variant>
      <vt:variant>
        <vt:i4>16</vt:i4>
      </vt:variant>
      <vt:variant>
        <vt:lpstr>佈景主題</vt:lpstr>
      </vt:variant>
      <vt:variant>
        <vt:i4>1</vt:i4>
      </vt:variant>
      <vt:variant>
        <vt:lpstr>投影片標題</vt:lpstr>
      </vt:variant>
      <vt:variant>
        <vt:i4>48</vt:i4>
      </vt:variant>
    </vt:vector>
  </HeadingPairs>
  <TitlesOfParts>
    <vt:vector size="65" baseType="lpstr">
      <vt:lpstr>Helvetica 55 Roman</vt:lpstr>
      <vt:lpstr>文鼎中黑</vt:lpstr>
      <vt:lpstr>文鼎粗黑</vt:lpstr>
      <vt:lpstr>微軟正黑體</vt:lpstr>
      <vt:lpstr>新細明體</vt:lpstr>
      <vt:lpstr>Arial</vt:lpstr>
      <vt:lpstr>Baskerville Old Face</vt:lpstr>
      <vt:lpstr>Buxton Sketch</vt:lpstr>
      <vt:lpstr>Calibri</vt:lpstr>
      <vt:lpstr>Cambria</vt:lpstr>
      <vt:lpstr>Courier New</vt:lpstr>
      <vt:lpstr>Franklin Gothic Heavy</vt:lpstr>
      <vt:lpstr>Microsoft Himalaya</vt:lpstr>
      <vt:lpstr>Showcard Gothic</vt:lpstr>
      <vt:lpstr>Times New Roman</vt:lpstr>
      <vt:lpstr>Wingdings</vt:lpstr>
      <vt:lpstr>WISTRON_TEMP_BEAR</vt:lpstr>
      <vt:lpstr>Allie Project – IT Team up</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Joe_Liu@wistron.com</dc:creator>
  <cp:lastModifiedBy>Joe Liu/WIH/Wistron</cp:lastModifiedBy>
  <cp:revision>1782</cp:revision>
  <dcterms:created xsi:type="dcterms:W3CDTF">2013-07-22T01:19:18Z</dcterms:created>
  <dcterms:modified xsi:type="dcterms:W3CDTF">2016-01-07T08:11:07Z</dcterms:modified>
</cp:coreProperties>
</file>