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969" r:id="rId2"/>
    <p:sldId id="1132" r:id="rId3"/>
    <p:sldId id="1184" r:id="rId4"/>
    <p:sldId id="1178" r:id="rId5"/>
    <p:sldId id="1134" r:id="rId6"/>
    <p:sldId id="1133" r:id="rId7"/>
    <p:sldId id="1147" r:id="rId8"/>
    <p:sldId id="1164" r:id="rId9"/>
    <p:sldId id="1165" r:id="rId10"/>
    <p:sldId id="1143" r:id="rId11"/>
    <p:sldId id="1179" r:id="rId12"/>
    <p:sldId id="1135" r:id="rId13"/>
    <p:sldId id="1166" r:id="rId14"/>
    <p:sldId id="1142" r:id="rId15"/>
    <p:sldId id="1180" r:id="rId16"/>
    <p:sldId id="1144" r:id="rId17"/>
    <p:sldId id="1173" r:id="rId18"/>
    <p:sldId id="1150" r:id="rId19"/>
    <p:sldId id="1148" r:id="rId20"/>
    <p:sldId id="1167" r:id="rId21"/>
    <p:sldId id="1170" r:id="rId22"/>
    <p:sldId id="1129" r:id="rId23"/>
    <p:sldId id="1130" r:id="rId24"/>
    <p:sldId id="1131" r:id="rId25"/>
    <p:sldId id="1154" r:id="rId26"/>
    <p:sldId id="1171" r:id="rId27"/>
    <p:sldId id="1156" r:id="rId28"/>
    <p:sldId id="1185" r:id="rId29"/>
    <p:sldId id="1155" r:id="rId30"/>
    <p:sldId id="1186" r:id="rId31"/>
    <p:sldId id="1169" r:id="rId32"/>
    <p:sldId id="1158" r:id="rId33"/>
    <p:sldId id="1181" r:id="rId34"/>
    <p:sldId id="1125" r:id="rId3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800" b="1" kern="1200">
        <a:solidFill>
          <a:srgbClr val="008080"/>
        </a:solidFill>
        <a:latin typeface="Arial" pitchFamily="34" charset="0"/>
        <a:ea typeface="新細明體" pitchFamily="18" charset="-12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800" b="1" kern="1200">
        <a:solidFill>
          <a:srgbClr val="008080"/>
        </a:solidFill>
        <a:latin typeface="Arial" pitchFamily="34" charset="0"/>
        <a:ea typeface="新細明體" pitchFamily="18" charset="-12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800" b="1" kern="1200">
        <a:solidFill>
          <a:srgbClr val="008080"/>
        </a:solidFill>
        <a:latin typeface="Arial" pitchFamily="34" charset="0"/>
        <a:ea typeface="新細明體" pitchFamily="18" charset="-12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800" b="1" kern="1200">
        <a:solidFill>
          <a:srgbClr val="008080"/>
        </a:solidFill>
        <a:latin typeface="Arial" pitchFamily="34" charset="0"/>
        <a:ea typeface="新細明體" pitchFamily="18" charset="-12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800" b="1" kern="1200">
        <a:solidFill>
          <a:srgbClr val="008080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800" b="1" kern="1200">
        <a:solidFill>
          <a:srgbClr val="008080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800" b="1" kern="1200">
        <a:solidFill>
          <a:srgbClr val="008080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800" b="1" kern="1200">
        <a:solidFill>
          <a:srgbClr val="008080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800" b="1" kern="1200">
        <a:solidFill>
          <a:srgbClr val="008080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24">
          <p15:clr>
            <a:srgbClr val="A4A3A4"/>
          </p15:clr>
        </p15:guide>
        <p15:guide id="2" pos="9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66FF"/>
    <a:srgbClr val="0099FF"/>
    <a:srgbClr val="0000FF"/>
    <a:srgbClr val="99FFCC"/>
    <a:srgbClr val="FFCCCC"/>
    <a:srgbClr val="FFFFFF"/>
    <a:srgbClr val="993300"/>
    <a:srgbClr val="DBD2FE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71414" autoAdjust="0"/>
  </p:normalViewPr>
  <p:slideViewPr>
    <p:cSldViewPr snapToGrid="0">
      <p:cViewPr varScale="1">
        <p:scale>
          <a:sx n="93" d="100"/>
          <a:sy n="93" d="100"/>
        </p:scale>
        <p:origin x="-2406" y="-102"/>
      </p:cViewPr>
      <p:guideLst>
        <p:guide orient="horz" pos="1824"/>
        <p:guide pos="9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3084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90" cy="4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011" y="0"/>
            <a:ext cx="3038390" cy="46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81"/>
            <a:ext cx="3038390" cy="46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011" y="8831281"/>
            <a:ext cx="3038390" cy="46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37A308E-796F-4E2F-8CBE-A4025D3087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77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699" cy="43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814" y="0"/>
            <a:ext cx="3087875" cy="43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5550" y="717550"/>
            <a:ext cx="4594225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0116" y="4450786"/>
            <a:ext cx="5146458" cy="416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785"/>
            <a:ext cx="3008699" cy="43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814" y="8829785"/>
            <a:ext cx="3087875" cy="43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AAE8B9-D728-4A72-B266-44FAE2B7C2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9321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800" b="1">
                <a:solidFill>
                  <a:srgbClr val="008080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sz="800" b="1">
                <a:solidFill>
                  <a:srgbClr val="008080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sz="800" b="1">
                <a:solidFill>
                  <a:srgbClr val="008080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sz="800" b="1">
                <a:solidFill>
                  <a:srgbClr val="008080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sz="800" b="1">
                <a:solidFill>
                  <a:srgbClr val="008080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8080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8080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8080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8080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fld id="{95C0B54F-9C41-43B3-A7DC-8BD83007C6F9}" type="slidenum">
              <a:rPr lang="zh-TW" altLang="en-US" sz="120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zh-TW" sz="12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3277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225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u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291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373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748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548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1302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1021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8848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63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707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Font typeface="Arial" panose="020B0604020202020204" pitchFamily="34" charset="0"/>
              <a:buNone/>
            </a:pPr>
            <a:endParaRPr lang="en-US" altLang="zh-TW" sz="1600" dirty="0" smtClean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852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9094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0966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63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81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298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03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648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660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907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AE8B9-D728-4A72-B266-44FAE2B7C28C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284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303342"/>
      </p:ext>
    </p:extLst>
  </p:cSld>
  <p:clrMapOvr>
    <a:masterClrMapping/>
  </p:clrMapOvr>
  <p:transition spd="med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041762"/>
      </p:ext>
    </p:extLst>
  </p:cSld>
  <p:clrMapOvr>
    <a:masterClrMapping/>
  </p:clrMapOvr>
  <p:transition spd="med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15175" y="163513"/>
            <a:ext cx="2028825" cy="55848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23938" y="163513"/>
            <a:ext cx="5938837" cy="55848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6340"/>
      </p:ext>
    </p:extLst>
  </p:cSld>
  <p:clrMapOvr>
    <a:masterClrMapping/>
  </p:clrMapOvr>
  <p:transition spd="med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233189"/>
      </p:ext>
    </p:extLst>
  </p:cSld>
  <p:clrMapOvr>
    <a:masterClrMapping/>
  </p:clrMapOvr>
  <p:transition spd="med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66616364"/>
      </p:ext>
    </p:extLst>
  </p:cSld>
  <p:clrMapOvr>
    <a:masterClrMapping/>
  </p:clrMapOvr>
  <p:transition spd="med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23938" y="1633538"/>
            <a:ext cx="39830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59375" y="1633538"/>
            <a:ext cx="39846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14845"/>
      </p:ext>
    </p:extLst>
  </p:cSld>
  <p:clrMapOvr>
    <a:masterClrMapping/>
  </p:clrMapOvr>
  <p:transition spd="med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705992"/>
      </p:ext>
    </p:extLst>
  </p:cSld>
  <p:clrMapOvr>
    <a:masterClrMapping/>
  </p:clrMapOvr>
  <p:transition spd="med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175196"/>
      </p:ext>
    </p:extLst>
  </p:cSld>
  <p:clrMapOvr>
    <a:masterClrMapping/>
  </p:clrMapOvr>
  <p:transition spd="med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15726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2698317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728545"/>
      </p:ext>
    </p:extLst>
  </p:cSld>
  <p:clrMapOvr>
    <a:masterClrMapping/>
  </p:clrMapOvr>
  <p:transition spd="med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63513"/>
            <a:ext cx="8120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1633538"/>
            <a:ext cx="81200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 dir="in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Helvetica 55 Roman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688"/>
            <a:ext cx="9144000" cy="689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72956" y="2636572"/>
            <a:ext cx="8775511" cy="114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/>
          <a:p>
            <a:pPr>
              <a:lnSpc>
                <a:spcPct val="115000"/>
              </a:lnSpc>
            </a:pPr>
            <a:r>
              <a:rPr lang="en-US" altLang="zh-TW" sz="4800" dirty="0" smtClean="0">
                <a:solidFill>
                  <a:schemeClr val="bg1"/>
                </a:solidFill>
              </a:rPr>
              <a:t>Spring Boot Part 1</a:t>
            </a:r>
            <a:endParaRPr lang="en-US" altLang="en-US" sz="48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727789" y="896938"/>
            <a:ext cx="8120062" cy="58395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600" b="0" dirty="0"/>
              <a:t>RESTful web services make use of HTTP protocol as a medium of communication between client and </a:t>
            </a:r>
            <a:r>
              <a:rPr lang="en-US" altLang="zh-TW" sz="1600" b="0" dirty="0" smtClean="0"/>
              <a:t>server.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600" b="0" dirty="0"/>
              <a:t> A client sends a message in form of a HTTP Request and server responds in form of a HTTP Response</a:t>
            </a:r>
            <a:r>
              <a:rPr lang="en-US" altLang="zh-TW" sz="1600" b="0" dirty="0" smtClean="0"/>
              <a:t>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600" b="0" dirty="0" smtClean="0"/>
              <a:t>REST </a:t>
            </a:r>
            <a:r>
              <a:rPr lang="en-US" altLang="zh-TW" sz="1600" b="0" dirty="0"/>
              <a:t>uses various representations to represent a resource like JSON and XML.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600" b="0" dirty="0"/>
              <a:t>Now a days JSON is the most popular format being used in web services.</a:t>
            </a:r>
          </a:p>
          <a:p>
            <a:endParaRPr lang="en-US" altLang="zh-TW" sz="1600" b="0" dirty="0"/>
          </a:p>
          <a:p>
            <a:pPr marL="0" indent="0">
              <a:buNone/>
            </a:pPr>
            <a:endParaRPr lang="en-US" altLang="zh-TW" sz="1600" kern="0" dirty="0" smtClean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How REST Communicate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20" y="3150552"/>
            <a:ext cx="4026030" cy="34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38251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JSON</a:t>
            </a:r>
            <a:endParaRPr lang="en-US" altLang="zh-TW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629" y="4133764"/>
            <a:ext cx="4325985" cy="260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2552" y="970442"/>
            <a:ext cx="8120062" cy="55531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600" b="0" dirty="0" smtClean="0"/>
              <a:t>JSON stands for </a:t>
            </a:r>
            <a:r>
              <a:rPr lang="en-US" altLang="zh-TW" sz="1600" dirty="0" smtClean="0"/>
              <a:t>J</a:t>
            </a:r>
            <a:r>
              <a:rPr lang="en-US" altLang="zh-TW" sz="1600" b="0" dirty="0" smtClean="0"/>
              <a:t>ava</a:t>
            </a:r>
            <a:r>
              <a:rPr lang="en-US" altLang="zh-TW" sz="1600" dirty="0" smtClean="0"/>
              <a:t>S</a:t>
            </a:r>
            <a:r>
              <a:rPr lang="en-US" altLang="zh-TW" sz="1600" b="0" dirty="0" smtClean="0"/>
              <a:t>cript </a:t>
            </a:r>
            <a:r>
              <a:rPr lang="en-US" altLang="zh-TW" sz="1600" dirty="0" smtClean="0"/>
              <a:t>O</a:t>
            </a:r>
            <a:r>
              <a:rPr lang="en-US" altLang="zh-TW" sz="1600" b="0" dirty="0" smtClean="0"/>
              <a:t>bject </a:t>
            </a:r>
            <a:r>
              <a:rPr lang="en-US" altLang="zh-TW" sz="1600" dirty="0" smtClean="0"/>
              <a:t>N</a:t>
            </a:r>
            <a:r>
              <a:rPr lang="en-US" altLang="zh-TW" sz="1600" b="0" dirty="0" smtClean="0"/>
              <a:t>otation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600" dirty="0"/>
              <a:t>JSON benefits</a:t>
            </a:r>
            <a:r>
              <a:rPr lang="zh-TW" altLang="en-US" sz="1600" dirty="0"/>
              <a:t>：</a:t>
            </a:r>
            <a:endParaRPr lang="en-US" altLang="zh-TW" sz="1600" dirty="0"/>
          </a:p>
          <a:p>
            <a:pPr marL="720000">
              <a:buFont typeface="Wingdings" panose="05000000000000000000" pitchFamily="2" charset="2"/>
              <a:buChar char="l"/>
            </a:pPr>
            <a:r>
              <a:rPr lang="en-US" altLang="zh-TW" sz="1600" b="0" dirty="0"/>
              <a:t>Lightweight</a:t>
            </a:r>
          </a:p>
          <a:p>
            <a:pPr marL="720000">
              <a:buFont typeface="Wingdings" panose="05000000000000000000" pitchFamily="2" charset="2"/>
              <a:buChar char="l"/>
            </a:pPr>
            <a:r>
              <a:rPr lang="en-US" altLang="zh-TW" sz="1600" b="0" dirty="0"/>
              <a:t>Text-based</a:t>
            </a:r>
          </a:p>
          <a:p>
            <a:pPr marL="720000">
              <a:buFont typeface="Wingdings" panose="05000000000000000000" pitchFamily="2" charset="2"/>
              <a:buChar char="l"/>
            </a:pPr>
            <a:r>
              <a:rPr lang="en-US" altLang="zh-TW" sz="1600" b="0" dirty="0"/>
              <a:t>Easy to </a:t>
            </a:r>
            <a:r>
              <a:rPr lang="en-US" altLang="zh-TW" sz="1600" b="0" dirty="0" smtClean="0"/>
              <a:t>Read</a:t>
            </a:r>
          </a:p>
          <a:p>
            <a:pPr marL="720000">
              <a:buFont typeface="Wingdings" panose="05000000000000000000" pitchFamily="2" charset="2"/>
              <a:buChar char="l"/>
            </a:pPr>
            <a:endParaRPr lang="en-US" altLang="zh-TW" sz="1600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JSON </a:t>
            </a:r>
            <a:r>
              <a:rPr lang="en-US" altLang="zh-TW" sz="1600" dirty="0"/>
              <a:t>Syntax Rules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b="0" dirty="0" smtClean="0"/>
              <a:t>Data </a:t>
            </a:r>
            <a:r>
              <a:rPr lang="en-US" altLang="zh-TW" sz="1600" b="0" dirty="0"/>
              <a:t>is in name/value pairs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b="0" dirty="0"/>
              <a:t>Data is separated by commas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b="0" dirty="0"/>
              <a:t>Curly braces hold objects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b="0" dirty="0"/>
              <a:t>Square brackets hold </a:t>
            </a:r>
            <a:r>
              <a:rPr lang="en-US" altLang="zh-TW" sz="1600" b="0" dirty="0" smtClean="0"/>
              <a:t>arrays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1600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JSON </a:t>
            </a:r>
            <a:r>
              <a:rPr lang="en-US" altLang="zh-TW" sz="1600" dirty="0"/>
              <a:t>values can be: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b="0" dirty="0"/>
              <a:t>A number (integer or floating point)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b="0" dirty="0"/>
              <a:t>A string (in double quotes)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b="0" dirty="0"/>
              <a:t>A Boolean (true or false)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b="0" dirty="0"/>
              <a:t>An array (in square brackets)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b="0" dirty="0"/>
              <a:t>An object (in curly braces)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b="0" dirty="0" smtClean="0"/>
              <a:t>Null</a:t>
            </a:r>
          </a:p>
          <a:p>
            <a:pPr marL="0" indent="0">
              <a:buNone/>
            </a:pPr>
            <a:r>
              <a:rPr lang="en-US" altLang="zh-TW" sz="1600" b="0" dirty="0" smtClean="0"/>
              <a:t> </a:t>
            </a:r>
            <a:endParaRPr lang="en-US" altLang="zh-TW" sz="1600" b="0" dirty="0"/>
          </a:p>
        </p:txBody>
      </p:sp>
    </p:spTree>
    <p:extLst>
      <p:ext uri="{BB962C8B-B14F-4D97-AF65-F5344CB8AC3E}">
        <p14:creationId xmlns:p14="http://schemas.microsoft.com/office/powerpoint/2010/main" val="2997380881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/>
              <a:t>HTTP Methods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0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709684" y="974319"/>
            <a:ext cx="8232297" cy="55766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TW" sz="1600" b="0" dirty="0"/>
              <a:t>Following well known HTTP methods are commonly used in REST based architecture</a:t>
            </a:r>
            <a:r>
              <a:rPr lang="en-US" altLang="zh-TW" sz="1600" b="0" dirty="0" smtClean="0"/>
              <a:t>.</a:t>
            </a:r>
          </a:p>
          <a:p>
            <a:pPr marL="720000"/>
            <a:r>
              <a:rPr lang="en-US" altLang="zh-TW" sz="1600" dirty="0"/>
              <a:t>POST</a:t>
            </a:r>
            <a:r>
              <a:rPr lang="en-US" altLang="zh-TW" sz="1600" b="0" dirty="0"/>
              <a:t> - Used to update a existing resource or create a new resource</a:t>
            </a:r>
            <a:r>
              <a:rPr lang="en-US" altLang="zh-TW" sz="1600" b="0" dirty="0" smtClean="0"/>
              <a:t>.(</a:t>
            </a:r>
            <a:r>
              <a:rPr lang="en-US" altLang="zh-TW" sz="1600" dirty="0" smtClean="0"/>
              <a:t>C</a:t>
            </a:r>
            <a:r>
              <a:rPr lang="en-US" altLang="zh-TW" sz="1600" b="0" dirty="0" smtClean="0"/>
              <a:t>reate)</a:t>
            </a:r>
            <a:endParaRPr lang="en-US" altLang="zh-TW" sz="1600" b="0" dirty="0"/>
          </a:p>
          <a:p>
            <a:pPr marL="720000"/>
            <a:r>
              <a:rPr lang="en-US" altLang="zh-TW" sz="1600" dirty="0"/>
              <a:t>GET</a:t>
            </a:r>
            <a:r>
              <a:rPr lang="en-US" altLang="zh-TW" sz="1600" b="0" dirty="0"/>
              <a:t> - Provides a read only access to a resource</a:t>
            </a:r>
            <a:r>
              <a:rPr lang="en-US" altLang="zh-TW" sz="1600" b="0" dirty="0" smtClean="0"/>
              <a:t>.(</a:t>
            </a:r>
            <a:r>
              <a:rPr lang="en-US" altLang="zh-TW" sz="1600" dirty="0" smtClean="0"/>
              <a:t>R</a:t>
            </a:r>
            <a:r>
              <a:rPr lang="en-US" altLang="zh-TW" sz="1600" b="0" dirty="0" smtClean="0"/>
              <a:t>ead)</a:t>
            </a:r>
            <a:endParaRPr lang="en-US" altLang="zh-TW" sz="1600" b="0" dirty="0"/>
          </a:p>
          <a:p>
            <a:pPr marL="720000"/>
            <a:r>
              <a:rPr lang="en-US" altLang="zh-TW" sz="1600" dirty="0"/>
              <a:t>PUT</a:t>
            </a:r>
            <a:r>
              <a:rPr lang="en-US" altLang="zh-TW" sz="1600" b="0" dirty="0"/>
              <a:t> - Used to </a:t>
            </a:r>
            <a:r>
              <a:rPr lang="en-US" altLang="zh-TW" sz="1600" b="0" dirty="0" smtClean="0"/>
              <a:t>update </a:t>
            </a:r>
            <a:r>
              <a:rPr lang="en-US" altLang="zh-TW" sz="1600" b="0" dirty="0"/>
              <a:t>a </a:t>
            </a:r>
            <a:r>
              <a:rPr lang="en-US" altLang="zh-TW" sz="1600" b="0" dirty="0" smtClean="0"/>
              <a:t>resource.(</a:t>
            </a:r>
            <a:r>
              <a:rPr lang="en-US" altLang="zh-TW" sz="1600" dirty="0" smtClean="0"/>
              <a:t>U</a:t>
            </a:r>
            <a:r>
              <a:rPr lang="en-US" altLang="zh-TW" sz="1600" b="0" dirty="0" smtClean="0"/>
              <a:t>pdate)</a:t>
            </a:r>
            <a:endParaRPr lang="en-US" altLang="zh-TW" sz="1600" b="0" dirty="0"/>
          </a:p>
          <a:p>
            <a:pPr marL="720000"/>
            <a:r>
              <a:rPr lang="en-US" altLang="zh-TW" sz="1600" dirty="0"/>
              <a:t>DELETE</a:t>
            </a:r>
            <a:r>
              <a:rPr lang="en-US" altLang="zh-TW" sz="1600" b="0" dirty="0"/>
              <a:t> - Used to remove a resource</a:t>
            </a:r>
            <a:r>
              <a:rPr lang="en-US" altLang="zh-TW" sz="1600" b="0" dirty="0" smtClean="0"/>
              <a:t>.(</a:t>
            </a:r>
            <a:r>
              <a:rPr lang="en-US" altLang="zh-TW" sz="1600" dirty="0" smtClean="0"/>
              <a:t>D</a:t>
            </a:r>
            <a:r>
              <a:rPr lang="en-US" altLang="zh-TW" sz="1600" b="0" dirty="0" smtClean="0"/>
              <a:t>elete)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600" b="0" dirty="0" smtClean="0"/>
              <a:t>Example</a:t>
            </a:r>
          </a:p>
          <a:p>
            <a:pPr marL="0" indent="0">
              <a:buNone/>
            </a:pPr>
            <a:endParaRPr lang="en-US" altLang="zh-TW" sz="1600" b="0" dirty="0"/>
          </a:p>
          <a:p>
            <a:endParaRPr lang="en-US" altLang="zh-TW" sz="1600" b="0" dirty="0"/>
          </a:p>
          <a:p>
            <a:pPr marL="0" indent="0">
              <a:buNone/>
            </a:pPr>
            <a:endParaRPr lang="en-US" altLang="zh-TW" sz="1600" kern="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73227"/>
              </p:ext>
            </p:extLst>
          </p:nvPr>
        </p:nvGraphicFramePr>
        <p:xfrm>
          <a:off x="1293993" y="3164648"/>
          <a:ext cx="6207810" cy="2494776"/>
        </p:xfrm>
        <a:graphic>
          <a:graphicData uri="http://schemas.openxmlformats.org/drawingml/2006/table">
            <a:tbl>
              <a:tblPr/>
              <a:tblGrid>
                <a:gridCol w="466441"/>
                <a:gridCol w="1599316"/>
                <a:gridCol w="2148860"/>
                <a:gridCol w="1993193"/>
              </a:tblGrid>
              <a:tr h="41579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</a:rPr>
                        <a:t>No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HTTP Method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URI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Operation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5796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1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GET</a:t>
                      </a:r>
                      <a:endParaRPr lang="en-US" sz="1400">
                        <a:effectLst/>
                      </a:endParaRP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UserService</a:t>
                      </a:r>
                      <a:r>
                        <a:rPr lang="en-US" sz="1400" dirty="0">
                          <a:effectLst/>
                        </a:rPr>
                        <a:t>/users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Get list of users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5796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GET</a:t>
                      </a:r>
                      <a:endParaRPr lang="en-US" sz="1400">
                        <a:effectLst/>
                      </a:endParaRP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/UserService/users/1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Get User with Id 1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5796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3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PUT</a:t>
                      </a:r>
                      <a:endParaRPr lang="en-US" sz="1400">
                        <a:effectLst/>
                      </a:endParaRP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/UserService/users/2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Update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User </a:t>
                      </a:r>
                      <a:r>
                        <a:rPr lang="en-US" sz="1400" dirty="0">
                          <a:effectLst/>
                        </a:rPr>
                        <a:t>with Id 2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5796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4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POST</a:t>
                      </a:r>
                      <a:endParaRPr lang="en-US" sz="1400">
                        <a:effectLst/>
                      </a:endParaRP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UserService</a:t>
                      </a:r>
                      <a:r>
                        <a:rPr lang="en-US" sz="1400" dirty="0">
                          <a:effectLst/>
                        </a:rPr>
                        <a:t>/users/2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Insert User </a:t>
                      </a:r>
                      <a:r>
                        <a:rPr lang="en-US" sz="1400" dirty="0">
                          <a:effectLst/>
                        </a:rPr>
                        <a:t>with Id 2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15796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5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DELETE</a:t>
                      </a:r>
                      <a:endParaRPr lang="en-US" sz="1400">
                        <a:effectLst/>
                      </a:endParaRP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/UserService/users/1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Delete User with Id 1</a:t>
                      </a:r>
                    </a:p>
                  </a:txBody>
                  <a:tcPr marL="37434" marR="37434" marT="37434" marB="37434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09975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sz="3200" dirty="0" smtClean="0"/>
              <a:t>Example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– HTTP Request</a:t>
            </a:r>
            <a:endParaRPr lang="en-US" altLang="zh-TW" sz="3200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16" y="4373732"/>
            <a:ext cx="5707769" cy="208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 Requ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63" y="951530"/>
            <a:ext cx="4638474" cy="303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6606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/>
              <a:t>HTTP </a:t>
            </a:r>
            <a:r>
              <a:rPr lang="en-US" altLang="zh-TW" dirty="0" smtClean="0"/>
              <a:t>Response Code</a:t>
            </a:r>
            <a:endParaRPr lang="en-US" altLang="zh-TW" dirty="0"/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sz="2400" b="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09267" y="729771"/>
            <a:ext cx="8045634" cy="757425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1600" kern="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05100"/>
              </p:ext>
            </p:extLst>
          </p:nvPr>
        </p:nvGraphicFramePr>
        <p:xfrm>
          <a:off x="1087295" y="2419123"/>
          <a:ext cx="6791994" cy="3532613"/>
        </p:xfrm>
        <a:graphic>
          <a:graphicData uri="http://schemas.openxmlformats.org/drawingml/2006/table">
            <a:tbl>
              <a:tblPr/>
              <a:tblGrid>
                <a:gridCol w="844464"/>
                <a:gridCol w="5947530"/>
              </a:tblGrid>
              <a:tr h="47912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400" dirty="0" smtClean="0">
                          <a:effectLst/>
                        </a:rPr>
                        <a:t>Code</a:t>
                      </a:r>
                      <a:endParaRPr lang="en-US" sz="1400" dirty="0">
                        <a:effectLst/>
                      </a:endParaRP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847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 b="1" dirty="0" smtClean="0">
                          <a:effectLst/>
                        </a:rPr>
                        <a:t>1xx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smtClean="0">
                          <a:effectLst/>
                        </a:rPr>
                        <a:t>Informational</a:t>
                      </a:r>
                      <a:endParaRPr lang="en-US" sz="140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means the request was received and the process is continuing.</a:t>
                      </a: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7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 dirty="0" smtClean="0">
                          <a:effectLst/>
                        </a:rPr>
                        <a:t>2xx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smtClean="0">
                          <a:effectLst/>
                        </a:rPr>
                        <a:t>Success</a:t>
                      </a:r>
                    </a:p>
                    <a:p>
                      <a:pPr algn="just" fontAlgn="t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means the action was successfully received, understood, and accepted.</a:t>
                      </a: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7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 dirty="0" smtClean="0">
                          <a:effectLst/>
                        </a:rPr>
                        <a:t>3xx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smtClean="0">
                          <a:effectLst/>
                        </a:rPr>
                        <a:t>Redirection</a:t>
                      </a:r>
                    </a:p>
                    <a:p>
                      <a:pPr algn="just" fontAlgn="t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means further action must be taken in order to complete the request.</a:t>
                      </a: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7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 dirty="0" smtClean="0">
                          <a:effectLst/>
                        </a:rPr>
                        <a:t>4xx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smtClean="0">
                          <a:effectLst/>
                        </a:rPr>
                        <a:t>Client Error</a:t>
                      </a:r>
                    </a:p>
                    <a:p>
                      <a:pPr algn="just" fontAlgn="t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means the request contains incorrect syntax or cannot be fulfilled.</a:t>
                      </a: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478"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400" dirty="0" smtClean="0">
                          <a:effectLst/>
                        </a:rPr>
                        <a:t>5xx</a:t>
                      </a:r>
                      <a:endParaRPr lang="en-US" altLang="zh-TW" sz="1400" dirty="0">
                        <a:effectLst/>
                      </a:endParaRP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smtClean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Server </a:t>
                      </a:r>
                      <a:r>
                        <a:rPr lang="en-US" sz="1400" b="1" dirty="0" smtClean="0">
                          <a:effectLst/>
                        </a:rPr>
                        <a:t>Error</a:t>
                      </a:r>
                    </a:p>
                    <a:p>
                      <a:pPr algn="just" fontAlgn="t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means the server failed to fulfill an apparently valid request.</a:t>
                      </a:r>
                    </a:p>
                  </a:txBody>
                  <a:tcPr marL="46973" marR="46973" marT="46973" marB="469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09684" y="889243"/>
            <a:ext cx="7945217" cy="13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31740" bIns="3174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algn="l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algn="l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algn="l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algn="l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285750" marR="0" lvl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zh-TW" altLang="zh-TW" sz="1600" dirty="0">
                <a:latin typeface="+mn-lt"/>
                <a:ea typeface="+mn-ea"/>
                <a:cs typeface="+mn-cs"/>
              </a:rPr>
              <a:t>Status Code</a:t>
            </a:r>
            <a:endParaRPr lang="en-US" altLang="zh-TW" sz="1600" dirty="0">
              <a:latin typeface="+mn-lt"/>
              <a:ea typeface="+mn-ea"/>
              <a:cs typeface="+mn-cs"/>
            </a:endParaRPr>
          </a:p>
          <a:p>
            <a:pPr lvl="1" eaLnBrk="1" hangingPunct="1"/>
            <a:r>
              <a:rPr lang="zh-TW" altLang="zh-TW" sz="1600" b="0" dirty="0">
                <a:latin typeface="+mn-lt"/>
                <a:ea typeface="+mn-ea"/>
                <a:cs typeface="+mn-cs"/>
              </a:rPr>
              <a:t>The Status-Code element is a 3-digit integer where first digit of the Status-Code defines the class of response and the last two digits do not have any ategorization role. </a:t>
            </a:r>
            <a:endParaRPr lang="en-US" altLang="zh-TW" sz="1600" b="0" dirty="0">
              <a:latin typeface="+mn-lt"/>
              <a:ea typeface="+mn-ea"/>
              <a:cs typeface="+mn-cs"/>
            </a:endParaRPr>
          </a:p>
          <a:p>
            <a:pPr lvl="1" eaLnBrk="1" hangingPunct="1"/>
            <a:endParaRPr lang="en-US" altLang="zh-TW" sz="1600" b="0" dirty="0">
              <a:latin typeface="+mn-lt"/>
              <a:ea typeface="+mn-ea"/>
              <a:cs typeface="+mn-cs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zh-TW" altLang="zh-TW" sz="1600" b="0" dirty="0">
                <a:latin typeface="+mn-lt"/>
                <a:ea typeface="+mn-ea"/>
                <a:cs typeface="+mn-cs"/>
              </a:rPr>
              <a:t>There are 5 values for the first digit</a:t>
            </a:r>
            <a:r>
              <a:rPr lang="zh-TW" altLang="en-US" sz="1600" b="0" dirty="0">
                <a:latin typeface="+mn-lt"/>
                <a:ea typeface="+mn-ea"/>
                <a:cs typeface="+mn-cs"/>
              </a:rPr>
              <a:t>：</a:t>
            </a:r>
            <a:endParaRPr lang="zh-TW" altLang="zh-TW" sz="1600" b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38251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84" y="4415844"/>
            <a:ext cx="6174433" cy="201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HTTP Respon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77" y="991067"/>
            <a:ext cx="4670447" cy="29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23938" y="257642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sz="3200" dirty="0"/>
              <a:t>Example - HTTP </a:t>
            </a:r>
            <a:r>
              <a:rPr lang="en-US" altLang="zh-TW" sz="3200" dirty="0" smtClean="0"/>
              <a:t>Response</a:t>
            </a:r>
            <a:endParaRPr lang="en-US" altLang="zh-TW" sz="3200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212744356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/>
              <a:t>RESTful URL Design</a:t>
            </a:r>
            <a:br>
              <a:rPr lang="en-US" altLang="zh-TW" dirty="0"/>
            </a:br>
            <a:endParaRPr lang="en-US" altLang="zh-TW" b="0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663859" y="934491"/>
            <a:ext cx="8045634" cy="49476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TW" sz="1600" b="0" dirty="0" smtClean="0"/>
              <a:t>A URL </a:t>
            </a:r>
            <a:r>
              <a:rPr lang="en-US" altLang="zh-TW" sz="1600" b="0" dirty="0"/>
              <a:t>is of following </a:t>
            </a:r>
            <a:r>
              <a:rPr lang="en-US" altLang="zh-TW" sz="1600" b="0" dirty="0" smtClean="0"/>
              <a:t>format</a:t>
            </a:r>
            <a:r>
              <a:rPr lang="zh-TW" altLang="en-US" sz="1600" b="0" dirty="0" smtClean="0"/>
              <a:t>：</a:t>
            </a:r>
            <a:endParaRPr lang="en-US" altLang="zh-TW" sz="1600" b="0" dirty="0"/>
          </a:p>
          <a:p>
            <a:pPr marL="0" indent="0">
              <a:buNone/>
            </a:pPr>
            <a:r>
              <a:rPr lang="en-US" altLang="zh-TW" sz="1600" dirty="0" smtClean="0"/>
              <a:t>	&lt;protocol</a:t>
            </a:r>
            <a:r>
              <a:rPr lang="en-US" altLang="zh-TW" sz="1600" dirty="0"/>
              <a:t>&gt;://&lt;service-name&gt;/&lt;</a:t>
            </a:r>
            <a:r>
              <a:rPr lang="en-US" altLang="zh-TW" sz="1600" dirty="0" err="1"/>
              <a:t>ResourceType</a:t>
            </a:r>
            <a:r>
              <a:rPr lang="en-US" altLang="zh-TW" sz="1600" dirty="0"/>
              <a:t>&gt;/&lt;</a:t>
            </a:r>
            <a:r>
              <a:rPr lang="en-US" altLang="zh-TW" sz="1600" dirty="0" err="1"/>
              <a:t>ResourceID</a:t>
            </a:r>
            <a:r>
              <a:rPr lang="en-US" altLang="zh-TW" sz="1600" dirty="0" smtClean="0"/>
              <a:t>&gt;</a:t>
            </a:r>
          </a:p>
          <a:p>
            <a:pPr marL="0" indent="0">
              <a:buNone/>
            </a:pPr>
            <a:r>
              <a:rPr lang="en-US" altLang="zh-TW" sz="1600" b="0" dirty="0" smtClean="0"/>
              <a:t>	</a:t>
            </a:r>
          </a:p>
          <a:p>
            <a:pPr marL="0" indent="0">
              <a:buNone/>
            </a:pPr>
            <a:r>
              <a:rPr lang="en-US" altLang="zh-TW" sz="1600" b="0" dirty="0" smtClean="0"/>
              <a:t>Following </a:t>
            </a:r>
            <a:r>
              <a:rPr lang="en-US" altLang="zh-TW" sz="1600" b="0" dirty="0"/>
              <a:t>are important points to be considered while designing a </a:t>
            </a:r>
            <a:r>
              <a:rPr lang="en-US" altLang="zh-TW" sz="1600" b="0" dirty="0" smtClean="0"/>
              <a:t>URI</a:t>
            </a:r>
            <a:r>
              <a:rPr lang="zh-TW" altLang="en-US" sz="1600" b="0" dirty="0" smtClean="0"/>
              <a:t>：</a:t>
            </a:r>
            <a:endParaRPr lang="en-US" altLang="zh-TW" sz="1600" b="0" dirty="0"/>
          </a:p>
          <a:p>
            <a:pPr marL="720000"/>
            <a:r>
              <a:rPr lang="en-US" altLang="zh-TW" sz="1600" strike="sngStrike" dirty="0"/>
              <a:t>Use Plural Noun</a:t>
            </a:r>
            <a:r>
              <a:rPr lang="en-US" altLang="zh-TW" sz="1600" b="0" strike="sngStrike" dirty="0"/>
              <a:t> - Use plural noun to define resources. For example, </a:t>
            </a:r>
            <a:r>
              <a:rPr lang="en-US" altLang="zh-TW" sz="1600" b="0" strike="sngStrike" dirty="0" smtClean="0"/>
              <a:t>we've  used</a:t>
            </a:r>
            <a:r>
              <a:rPr lang="en-US" altLang="zh-TW" sz="1600" b="0" strike="sngStrike" dirty="0"/>
              <a:t> </a:t>
            </a:r>
            <a:r>
              <a:rPr lang="en-US" altLang="zh-TW" sz="1600" strike="sngStrike" dirty="0"/>
              <a:t>users</a:t>
            </a:r>
            <a:r>
              <a:rPr lang="en-US" altLang="zh-TW" sz="1600" b="0" strike="sngStrike" dirty="0"/>
              <a:t> to identify users as a resource</a:t>
            </a:r>
            <a:r>
              <a:rPr lang="en-US" altLang="zh-TW" sz="1600" b="0" strike="sngStrike" dirty="0" smtClean="0"/>
              <a:t>.</a:t>
            </a:r>
          </a:p>
          <a:p>
            <a:pPr marL="720000"/>
            <a:endParaRPr lang="en-US" altLang="zh-TW" sz="1600" b="0" strike="sngStrike" dirty="0"/>
          </a:p>
          <a:p>
            <a:pPr marL="720000"/>
            <a:r>
              <a:rPr lang="en-US" altLang="zh-TW" sz="1600" dirty="0"/>
              <a:t>Avoid using spaces</a:t>
            </a:r>
            <a:r>
              <a:rPr lang="en-US" altLang="zh-TW" sz="1600" b="0" dirty="0"/>
              <a:t> - Use underscore(_) or hyphen(-) when using a long resource </a:t>
            </a:r>
            <a:r>
              <a:rPr lang="en-US" altLang="zh-TW" sz="1600" b="0" dirty="0" smtClean="0"/>
              <a:t>name</a:t>
            </a:r>
          </a:p>
          <a:p>
            <a:pPr marL="377100" indent="0">
              <a:buNone/>
            </a:pPr>
            <a:r>
              <a:rPr lang="en-US" altLang="zh-TW" sz="1600" b="0" dirty="0" smtClean="0"/>
              <a:t>	 </a:t>
            </a:r>
            <a:r>
              <a:rPr lang="en-US" altLang="zh-TW" sz="1600" b="0" dirty="0"/>
              <a:t>for example, use </a:t>
            </a:r>
            <a:r>
              <a:rPr lang="en-US" altLang="zh-TW" sz="1600" b="0" dirty="0" err="1" smtClean="0"/>
              <a:t>authorized_users</a:t>
            </a:r>
            <a:r>
              <a:rPr lang="en-US" altLang="zh-TW" sz="1600" b="0" dirty="0" smtClean="0"/>
              <a:t> </a:t>
            </a:r>
            <a:r>
              <a:rPr lang="en-US" altLang="zh-TW" sz="1600" b="0" dirty="0"/>
              <a:t>instead of authorized%20users</a:t>
            </a:r>
            <a:r>
              <a:rPr lang="en-US" altLang="zh-TW" sz="1600" b="0" dirty="0" smtClean="0"/>
              <a:t>.</a:t>
            </a:r>
          </a:p>
          <a:p>
            <a:pPr marL="720000"/>
            <a:endParaRPr lang="en-US" altLang="zh-TW" sz="1600" b="0" dirty="0"/>
          </a:p>
          <a:p>
            <a:pPr marL="720000"/>
            <a:r>
              <a:rPr lang="en-US" altLang="zh-TW" sz="1600" dirty="0"/>
              <a:t>Use lowercase letters</a:t>
            </a:r>
            <a:r>
              <a:rPr lang="en-US" altLang="zh-TW" sz="1600" b="0" dirty="0"/>
              <a:t> - Mixed case can be harder to type in. Upper- and, arguably, mixed-case can be less readable. Mixed case may also cause ambiguity </a:t>
            </a:r>
          </a:p>
          <a:p>
            <a:pPr marL="720000" indent="0">
              <a:buNone/>
            </a:pPr>
            <a:r>
              <a:rPr lang="en-US" altLang="zh-TW" sz="1600" b="0" dirty="0"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sz="1600" b="0" dirty="0" err="1" smtClean="0"/>
              <a:t>USER_service</a:t>
            </a:r>
            <a:r>
              <a:rPr lang="zh-TW" altLang="en-US" sz="1600" b="0" dirty="0"/>
              <a:t> </a:t>
            </a:r>
            <a:r>
              <a:rPr lang="en-US" altLang="zh-TW" sz="1600" b="0" dirty="0" smtClean="0">
                <a:sym typeface="Wingdings" panose="05000000000000000000" pitchFamily="2" charset="2"/>
              </a:rPr>
              <a:t></a:t>
            </a:r>
            <a:r>
              <a:rPr lang="zh-TW" altLang="en-US" sz="1600" b="0" dirty="0" smtClean="0">
                <a:sym typeface="Wingdings" panose="05000000000000000000" pitchFamily="2" charset="2"/>
              </a:rPr>
              <a:t> </a:t>
            </a:r>
            <a:r>
              <a:rPr lang="en-US" altLang="zh-TW" sz="1600" b="0" dirty="0" err="1" smtClean="0">
                <a:sym typeface="Wingdings" panose="05000000000000000000" pitchFamily="2" charset="2"/>
              </a:rPr>
              <a:t>user_service</a:t>
            </a:r>
            <a:endParaRPr lang="en-US" altLang="zh-TW" sz="1600" b="0" dirty="0" smtClean="0">
              <a:sym typeface="Wingdings" panose="05000000000000000000" pitchFamily="2" charset="2"/>
            </a:endParaRPr>
          </a:p>
          <a:p>
            <a:pPr marL="720000" indent="0">
              <a:buNone/>
            </a:pPr>
            <a:endParaRPr lang="en-US" altLang="zh-TW" sz="1600" b="0" dirty="0" smtClean="0">
              <a:latin typeface="Times New Roman" pitchFamily="18" charset="0"/>
              <a:ea typeface="新細明體" pitchFamily="18" charset="-120"/>
            </a:endParaRPr>
          </a:p>
          <a:p>
            <a:pPr marL="720000"/>
            <a:r>
              <a:rPr lang="en-US" altLang="zh-TW" sz="1600" dirty="0" smtClean="0"/>
              <a:t>Do Not Use </a:t>
            </a:r>
            <a:r>
              <a:rPr lang="en-US" altLang="zh-TW" sz="1600" dirty="0"/>
              <a:t>HTTP Verb</a:t>
            </a:r>
            <a:r>
              <a:rPr lang="en-US" altLang="zh-TW" sz="1600" b="0" dirty="0"/>
              <a:t> - </a:t>
            </a:r>
            <a:r>
              <a:rPr lang="zh-TW" altLang="en-US" sz="1600" b="0" dirty="0" smtClean="0"/>
              <a:t> </a:t>
            </a:r>
            <a:r>
              <a:rPr lang="en-US" altLang="zh-TW" sz="1600" b="0" dirty="0" smtClean="0"/>
              <a:t>It </a:t>
            </a:r>
            <a:r>
              <a:rPr lang="en-US" altLang="zh-TW" sz="1600" b="0" dirty="0"/>
              <a:t>is not good to use operations names in URI</a:t>
            </a:r>
            <a:r>
              <a:rPr lang="en-US" altLang="zh-TW" sz="1600" b="0" dirty="0" smtClean="0"/>
              <a:t>.</a:t>
            </a:r>
          </a:p>
          <a:p>
            <a:pPr marL="0" indent="0">
              <a:buNone/>
            </a:pPr>
            <a:endParaRPr lang="en-US" altLang="zh-TW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166638251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URL Example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37330" y="946885"/>
            <a:ext cx="8120062" cy="190677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0" dirty="0" smtClean="0"/>
              <a:t>Bad Example :</a:t>
            </a:r>
          </a:p>
          <a:p>
            <a:pPr marL="360000">
              <a:spcBef>
                <a:spcPts val="600"/>
              </a:spcBef>
            </a:pPr>
            <a:r>
              <a:rPr lang="en-US" altLang="zh-TW" sz="1600" b="0" dirty="0" smtClean="0"/>
              <a:t>http://localhost:8080/AddUser?id=1</a:t>
            </a:r>
          </a:p>
          <a:p>
            <a:pPr marL="360000">
              <a:spcBef>
                <a:spcPts val="600"/>
              </a:spcBef>
            </a:pPr>
            <a:r>
              <a:rPr lang="en-US" altLang="zh-TW" sz="1600" b="0" dirty="0"/>
              <a:t>http://</a:t>
            </a:r>
            <a:r>
              <a:rPr lang="en-US" altLang="zh-TW" sz="1600" b="0" dirty="0" smtClean="0"/>
              <a:t>localhost:8080/DeleteUser?</a:t>
            </a:r>
            <a:r>
              <a:rPr lang="en-US" altLang="zh-TW" sz="1600" b="0" dirty="0"/>
              <a:t> id=1</a:t>
            </a:r>
          </a:p>
          <a:p>
            <a:pPr marL="360000">
              <a:spcBef>
                <a:spcPts val="600"/>
              </a:spcBef>
            </a:pPr>
            <a:r>
              <a:rPr lang="en-US" altLang="zh-TW" sz="1600" b="0" dirty="0" smtClean="0"/>
              <a:t>http</a:t>
            </a:r>
            <a:r>
              <a:rPr lang="en-US" altLang="zh-TW" sz="1600" b="0" dirty="0"/>
              <a:t>://</a:t>
            </a:r>
            <a:r>
              <a:rPr lang="en-US" altLang="zh-TW" sz="1600" b="0" dirty="0" smtClean="0"/>
              <a:t>localhost:8080/EditUser?</a:t>
            </a:r>
            <a:r>
              <a:rPr lang="en-US" altLang="zh-TW" sz="1600" b="0" dirty="0"/>
              <a:t> </a:t>
            </a:r>
            <a:r>
              <a:rPr lang="en-US" altLang="zh-TW" sz="1600" b="0" dirty="0" smtClean="0"/>
              <a:t>id=1</a:t>
            </a:r>
          </a:p>
          <a:p>
            <a:pPr marL="360000">
              <a:spcBef>
                <a:spcPts val="600"/>
              </a:spcBef>
            </a:pPr>
            <a:r>
              <a:rPr lang="en-US" altLang="zh-TW" sz="1600" b="0" dirty="0"/>
              <a:t>http://</a:t>
            </a:r>
            <a:r>
              <a:rPr lang="en-US" altLang="zh-TW" sz="1600" b="0" dirty="0" smtClean="0"/>
              <a:t>localhost:8080/GetUser?</a:t>
            </a:r>
            <a:r>
              <a:rPr lang="en-US" altLang="zh-TW" sz="1600" b="0" dirty="0"/>
              <a:t> </a:t>
            </a:r>
            <a:r>
              <a:rPr lang="en-US" altLang="zh-TW" sz="1600" b="0" dirty="0" smtClean="0"/>
              <a:t>id=1</a:t>
            </a:r>
            <a:endParaRPr lang="en-US" altLang="zh-TW" sz="1600" b="0" dirty="0"/>
          </a:p>
          <a:p>
            <a:endParaRPr lang="en-US" altLang="zh-TW" sz="3200" b="0" dirty="0" smtClean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0" dirty="0"/>
          </a:p>
        </p:txBody>
      </p:sp>
      <p:pic>
        <p:nvPicPr>
          <p:cNvPr id="2050" name="Picture 2" descr="https://encrypted-tbn3.gstatic.com/images?q=tbn:ANd9GcRH5QJHq2Aqdg7O6q9kjAcbKCOld8WJ9puKkzFm4Uj0ps3cR0saQ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74" y="1222426"/>
            <a:ext cx="1809914" cy="13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737330" y="3153912"/>
            <a:ext cx="8120062" cy="234222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0" dirty="0" smtClean="0"/>
              <a:t>Good Example:</a:t>
            </a:r>
          </a:p>
          <a:p>
            <a:pPr marL="360000">
              <a:spcBef>
                <a:spcPts val="600"/>
              </a:spcBef>
            </a:pPr>
            <a:r>
              <a:rPr lang="en-US" altLang="zh-TW" sz="2000" b="0" dirty="0" smtClean="0"/>
              <a:t>POST</a:t>
            </a:r>
          </a:p>
          <a:p>
            <a:pPr marL="360000">
              <a:spcBef>
                <a:spcPts val="600"/>
              </a:spcBef>
            </a:pPr>
            <a:r>
              <a:rPr lang="en-US" altLang="zh-TW" sz="2000" b="0" dirty="0" smtClean="0"/>
              <a:t>GET</a:t>
            </a:r>
          </a:p>
          <a:p>
            <a:pPr marL="360000">
              <a:spcBef>
                <a:spcPts val="600"/>
              </a:spcBef>
            </a:pPr>
            <a:r>
              <a:rPr lang="en-US" altLang="zh-TW" sz="2000" b="0" dirty="0" smtClean="0"/>
              <a:t>DELETE</a:t>
            </a:r>
          </a:p>
          <a:p>
            <a:pPr marL="360000">
              <a:spcBef>
                <a:spcPts val="600"/>
              </a:spcBef>
            </a:pPr>
            <a:r>
              <a:rPr lang="en-US" altLang="zh-TW" sz="2000" b="0" dirty="0" smtClean="0"/>
              <a:t>UPDATE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0" dirty="0"/>
          </a:p>
        </p:txBody>
      </p:sp>
      <p:sp>
        <p:nvSpPr>
          <p:cNvPr id="3" name="右大括弧 2"/>
          <p:cNvSpPr/>
          <p:nvPr/>
        </p:nvSpPr>
        <p:spPr bwMode="auto">
          <a:xfrm>
            <a:off x="2340435" y="3763612"/>
            <a:ext cx="446567" cy="1180213"/>
          </a:xfrm>
          <a:prstGeom prst="rightBrace">
            <a:avLst>
              <a:gd name="adj1" fmla="val 8333"/>
              <a:gd name="adj2" fmla="val 48198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821292" y="4100027"/>
            <a:ext cx="6329705" cy="61377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sz="2400" b="0" dirty="0"/>
              <a:t>http://</a:t>
            </a:r>
            <a:r>
              <a:rPr lang="en-US" altLang="zh-TW" sz="2400" b="0" dirty="0" smtClean="0"/>
              <a:t>localhost:8080/user_service/users/1</a:t>
            </a:r>
            <a:endParaRPr lang="en-US" altLang="zh-TW" sz="2400" b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680" y="4713799"/>
            <a:ext cx="1384602" cy="127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50167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Maven Introduction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0" dirty="0"/>
          </a:p>
        </p:txBody>
      </p:sp>
      <p:sp>
        <p:nvSpPr>
          <p:cNvPr id="3" name="矩形 2"/>
          <p:cNvSpPr/>
          <p:nvPr/>
        </p:nvSpPr>
        <p:spPr>
          <a:xfrm>
            <a:off x="755067" y="946226"/>
            <a:ext cx="7549117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Maven is a Java tool, so you must have Java installed in order to proceed.</a:t>
            </a:r>
          </a:p>
          <a:p>
            <a:pPr algn="l"/>
            <a:endParaRPr lang="en-US" altLang="zh-TW" sz="16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Maven is tool with multiple facets</a:t>
            </a:r>
            <a:r>
              <a:rPr lang="zh-TW" altLang="en-US" sz="1600" b="0" dirty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endParaRPr lang="en-US" altLang="zh-TW" sz="16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61200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A BUILD tool</a:t>
            </a:r>
          </a:p>
          <a:p>
            <a:pPr marL="61200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A DEPENDENCY MANAGEMENT tool</a:t>
            </a:r>
          </a:p>
          <a:p>
            <a:pPr marL="61200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A DOCUMENTATION </a:t>
            </a:r>
            <a:r>
              <a:rPr lang="en-US" altLang="zh-TW" sz="1600" b="0" dirty="0" smtClean="0">
                <a:solidFill>
                  <a:schemeClr val="tx1"/>
                </a:solidFill>
                <a:latin typeface="+mn-lt"/>
                <a:ea typeface="+mn-ea"/>
              </a:rPr>
              <a:t>Tool</a:t>
            </a:r>
          </a:p>
          <a:p>
            <a:pPr marL="61200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6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Before Maven, it was really hard to find java libraries, and harder to ensure a coherent use of these libraries.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6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245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Why Using Spring Boot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0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609267" y="729771"/>
            <a:ext cx="8045634" cy="757425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zh-TW" sz="1600" kern="0" dirty="0" smtClean="0"/>
          </a:p>
        </p:txBody>
      </p:sp>
      <p:sp>
        <p:nvSpPr>
          <p:cNvPr id="4" name="矩形 3"/>
          <p:cNvSpPr/>
          <p:nvPr/>
        </p:nvSpPr>
        <p:spPr>
          <a:xfrm>
            <a:off x="755067" y="959874"/>
            <a:ext cx="7549117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Spring Boot aims to make it easy to create Spring-powered, production-grade applications and services with minimum fuss.</a:t>
            </a:r>
            <a:endParaRPr lang="zh-TW" altLang="en-US" sz="16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l"/>
            <a:endParaRPr lang="en-US" altLang="zh-TW" sz="16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Benefits</a:t>
            </a:r>
            <a:r>
              <a:rPr lang="zh-TW" altLang="en-US" sz="1600" b="0" dirty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endParaRPr lang="en-US" altLang="zh-TW" sz="16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61200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Easy to Create stand-alone Spring applications</a:t>
            </a:r>
          </a:p>
          <a:p>
            <a:pPr marL="61200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Embed Tomcat directly (no need to deploy WAR files)</a:t>
            </a:r>
          </a:p>
          <a:p>
            <a:pPr marL="61200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Provide opinionated 'starter' POMs to simplify your Maven configuration</a:t>
            </a:r>
          </a:p>
          <a:p>
            <a:pPr marL="61200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Automatically configure Spring whenever possible</a:t>
            </a:r>
          </a:p>
          <a:p>
            <a:pPr marL="612000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  <a:ea typeface="+mn-ea"/>
              </a:rPr>
              <a:t>Provide production-ready features such as metrics, health checks and externalized configuration</a:t>
            </a:r>
          </a:p>
        </p:txBody>
      </p:sp>
      <p:pic>
        <p:nvPicPr>
          <p:cNvPr id="5" name="Picture 2" descr="Spring Boot in Con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80" y="4150515"/>
            <a:ext cx="2568348" cy="250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245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Agenda</a:t>
            </a:r>
            <a:endParaRPr lang="zh-TW" altLang="en-US" kern="0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712735" y="947023"/>
            <a:ext cx="8120062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800" kern="0" dirty="0" smtClean="0"/>
              <a:t>Server Side Rendering vs Client Side Rendering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800" kern="0" dirty="0" smtClean="0"/>
              <a:t>Understand REST Web Service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800" kern="0" dirty="0" smtClean="0"/>
              <a:t>Why Using Spring Boot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800" kern="0" dirty="0" smtClean="0"/>
              <a:t>Environment Setup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800" kern="0" dirty="0" smtClean="0"/>
              <a:t>How to create Spring boot web service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800" kern="0" dirty="0" smtClean="0"/>
              <a:t>Build project into executable jar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TW" sz="1800" kern="0" dirty="0" smtClean="0"/>
              <a:t>Tool to Test the Web Service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zh-TW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155051840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標題 1"/>
          <p:cNvSpPr txBox="1">
            <a:spLocks/>
          </p:cNvSpPr>
          <p:nvPr/>
        </p:nvSpPr>
        <p:spPr>
          <a:xfrm>
            <a:off x="808074" y="159180"/>
            <a:ext cx="8697433" cy="571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/>
              <a:t>Spring Boot Basic Components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11869"/>
              </p:ext>
            </p:extLst>
          </p:nvPr>
        </p:nvGraphicFramePr>
        <p:xfrm>
          <a:off x="808074" y="1091832"/>
          <a:ext cx="6096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60"/>
                <a:gridCol w="3616840"/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License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Apache 2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HTTP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Tomcat</a:t>
                      </a:r>
                      <a:r>
                        <a:rPr lang="en-US" altLang="zh-TW" sz="1800" b="0" baseline="300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1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Spring MVC </a:t>
                      </a:r>
                      <a:r>
                        <a:rPr lang="en-US" altLang="zh-TW" sz="1800" b="0" baseline="300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2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JSON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Jackson </a:t>
                      </a:r>
                      <a:r>
                        <a:rPr lang="en-US" altLang="zh-TW" sz="1800" b="0" baseline="300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3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Templates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JSP </a:t>
                      </a:r>
                      <a:r>
                        <a:rPr lang="en-US" altLang="zh-TW" sz="1800" b="0" baseline="30000" dirty="0" smtClean="0">
                          <a:solidFill>
                            <a:schemeClr val="tx1"/>
                          </a:solidFill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4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WebSockets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Spring API 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DB/ORM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Spring Data </a:t>
                      </a:r>
                      <a:endParaRPr lang="zh-TW" altLang="en-US" dirty="0" smtClean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Auth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lt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Spring Security </a:t>
                      </a:r>
                      <a:endParaRPr lang="zh-TW" altLang="en-US" dirty="0">
                        <a:latin typeface="+mn-lt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08074" y="4676655"/>
            <a:ext cx="78893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1600" b="0" baseline="30000" dirty="0" smtClean="0">
                <a:solidFill>
                  <a:srgbClr val="000000"/>
                </a:solidFill>
                <a:latin typeface="+mn-lt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+mn-lt"/>
              </a:rPr>
              <a:t> Spring </a:t>
            </a:r>
            <a:r>
              <a:rPr lang="en-US" altLang="zh-TW" sz="1600" b="0" dirty="0">
                <a:solidFill>
                  <a:srgbClr val="000000"/>
                </a:solidFill>
                <a:latin typeface="+mn-lt"/>
              </a:rPr>
              <a:t>Boot also supports </a:t>
            </a:r>
            <a:r>
              <a:rPr lang="en-US" altLang="zh-TW" sz="1600" b="0" dirty="0" smtClean="0">
                <a:solidFill>
                  <a:srgbClr val="000000"/>
                </a:solidFill>
                <a:latin typeface="+mn-lt"/>
              </a:rPr>
              <a:t>Jetty</a:t>
            </a:r>
            <a:r>
              <a:rPr lang="en-US" altLang="zh-TW" sz="1600" b="0" dirty="0">
                <a:solidFill>
                  <a:srgbClr val="000000"/>
                </a:solidFill>
                <a:latin typeface="+mn-lt"/>
              </a:rPr>
              <a:t>.</a:t>
            </a:r>
            <a:r>
              <a:rPr lang="en-US" altLang="zh-TW" sz="1600" dirty="0">
                <a:solidFill>
                  <a:srgbClr val="000000"/>
                </a:solidFill>
                <a:latin typeface="+mn-lt"/>
              </a:rPr>
              <a:t/>
            </a:r>
            <a:br>
              <a:rPr lang="en-US" altLang="zh-TW" sz="1600" dirty="0">
                <a:solidFill>
                  <a:srgbClr val="000000"/>
                </a:solidFill>
                <a:latin typeface="+mn-lt"/>
              </a:rPr>
            </a:br>
            <a:r>
              <a:rPr lang="en-US" altLang="zh-TW" sz="1600" b="0" baseline="30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+mn-lt"/>
              </a:rPr>
              <a:t> Spring also supports JAX-RS using Jersey.</a:t>
            </a:r>
            <a:r>
              <a:rPr lang="en-US" altLang="zh-TW" sz="1600" dirty="0">
                <a:solidFill>
                  <a:srgbClr val="000000"/>
                </a:solidFill>
                <a:latin typeface="+mn-lt"/>
              </a:rPr>
              <a:t/>
            </a:r>
            <a:br>
              <a:rPr lang="en-US" altLang="zh-TW" sz="1600" dirty="0">
                <a:solidFill>
                  <a:srgbClr val="000000"/>
                </a:solidFill>
                <a:latin typeface="+mn-lt"/>
              </a:rPr>
            </a:br>
            <a:r>
              <a:rPr lang="en-US" altLang="zh-TW" sz="1600" b="0" baseline="30000" dirty="0">
                <a:solidFill>
                  <a:srgbClr val="000000"/>
                </a:solidFill>
                <a:latin typeface="+mn-lt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latin typeface="+mn-lt"/>
              </a:rPr>
              <a:t> Spring can be configured to use </a:t>
            </a:r>
            <a:r>
              <a:rPr lang="en-US" altLang="zh-TW" sz="1600" b="0" dirty="0" err="1">
                <a:solidFill>
                  <a:srgbClr val="000000"/>
                </a:solidFill>
                <a:latin typeface="+mn-lt"/>
              </a:rPr>
              <a:t>Gson</a:t>
            </a:r>
            <a:r>
              <a:rPr lang="en-US" altLang="zh-TW" sz="1600" b="0" dirty="0">
                <a:solidFill>
                  <a:srgbClr val="000000"/>
                </a:solidFill>
                <a:latin typeface="+mn-lt"/>
              </a:rPr>
              <a:t> instead of Jackson.</a:t>
            </a:r>
            <a:r>
              <a:rPr lang="en-US" altLang="zh-TW" sz="1600" dirty="0">
                <a:solidFill>
                  <a:srgbClr val="000000"/>
                </a:solidFill>
                <a:latin typeface="+mn-lt"/>
              </a:rPr>
              <a:t/>
            </a:r>
            <a:br>
              <a:rPr lang="en-US" altLang="zh-TW" sz="1600" dirty="0">
                <a:solidFill>
                  <a:srgbClr val="000000"/>
                </a:solidFill>
                <a:latin typeface="+mn-lt"/>
              </a:rPr>
            </a:br>
            <a:r>
              <a:rPr lang="en-US" altLang="zh-TW" sz="1600" b="0" baseline="30000" dirty="0">
                <a:solidFill>
                  <a:srgbClr val="000000"/>
                </a:solidFill>
                <a:latin typeface="+mn-lt"/>
              </a:rPr>
              <a:t>4</a:t>
            </a:r>
            <a:r>
              <a:rPr lang="en-US" altLang="zh-TW" sz="1600" b="0" dirty="0">
                <a:solidFill>
                  <a:srgbClr val="000000"/>
                </a:solidFill>
                <a:latin typeface="+mn-lt"/>
              </a:rPr>
              <a:t> Other available template engines may include </a:t>
            </a:r>
            <a:r>
              <a:rPr lang="en-US" altLang="zh-TW" sz="1600" b="0" dirty="0" err="1">
                <a:solidFill>
                  <a:srgbClr val="000000"/>
                </a:solidFill>
                <a:latin typeface="+mn-lt"/>
              </a:rPr>
              <a:t>Freemarker</a:t>
            </a:r>
            <a:r>
              <a:rPr lang="en-US" altLang="zh-TW" sz="1600" b="0" dirty="0">
                <a:solidFill>
                  <a:srgbClr val="000000"/>
                </a:solidFill>
                <a:latin typeface="+mn-lt"/>
              </a:rPr>
              <a:t>, Velocity, </a:t>
            </a:r>
            <a:r>
              <a:rPr lang="en-US" altLang="zh-TW" sz="1600" b="0" dirty="0" err="1">
                <a:solidFill>
                  <a:srgbClr val="000000"/>
                </a:solidFill>
                <a:latin typeface="+mn-lt"/>
              </a:rPr>
              <a:t>Thymeleaf</a:t>
            </a:r>
            <a:r>
              <a:rPr lang="en-US" altLang="zh-TW" sz="1600" b="0" dirty="0">
                <a:solidFill>
                  <a:srgbClr val="000000"/>
                </a:solidFill>
                <a:latin typeface="+mn-lt"/>
              </a:rPr>
              <a:t>, Tiles, Handlebars, and Jade.</a:t>
            </a:r>
            <a:r>
              <a:rPr lang="en-US" altLang="zh-TW" sz="1600" dirty="0">
                <a:solidFill>
                  <a:srgbClr val="000000"/>
                </a:solidFill>
                <a:latin typeface="+mn-lt"/>
              </a:rPr>
              <a:t/>
            </a:r>
            <a:br>
              <a:rPr lang="en-US" altLang="zh-TW" sz="1600" dirty="0">
                <a:solidFill>
                  <a:srgbClr val="000000"/>
                </a:solidFill>
                <a:latin typeface="+mn-lt"/>
              </a:rPr>
            </a:br>
            <a:endParaRPr lang="zh-TW" altLang="en-US" sz="16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049088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Spring Boot Environment 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b="0" dirty="0"/>
          </a:p>
        </p:txBody>
      </p:sp>
      <p:sp>
        <p:nvSpPr>
          <p:cNvPr id="3" name="矩形 2"/>
          <p:cNvSpPr/>
          <p:nvPr/>
        </p:nvSpPr>
        <p:spPr>
          <a:xfrm>
            <a:off x="850603" y="987170"/>
            <a:ext cx="7549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TW" sz="1600" b="0" dirty="0">
                <a:solidFill>
                  <a:schemeClr val="tx1"/>
                </a:solidFill>
                <a:latin typeface="+mn-lt"/>
              </a:rPr>
              <a:t>Install JDK 1.8 or later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1600" b="0" dirty="0" smtClean="0">
                <a:solidFill>
                  <a:schemeClr val="tx1"/>
                </a:solidFill>
                <a:latin typeface="+mn-lt"/>
              </a:rPr>
              <a:t>Spring Tool Suite (STS</a:t>
            </a:r>
            <a:r>
              <a:rPr lang="en-US" altLang="zh-TW" sz="1600" b="0" dirty="0">
                <a:solidFill>
                  <a:schemeClr val="tx1"/>
                </a:solidFill>
                <a:latin typeface="+mn-lt"/>
              </a:rPr>
              <a:t>)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1600" b="0" dirty="0" smtClean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Tomcat  </a:t>
            </a:r>
            <a:r>
              <a:rPr lang="en-US" altLang="zh-TW" sz="1600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if you want to run WAR file</a:t>
            </a:r>
            <a:endParaRPr lang="en-US" altLang="zh-TW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9303335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Spring Boot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1919" y="974319"/>
            <a:ext cx="8120062" cy="4114800"/>
          </a:xfrm>
        </p:spPr>
        <p:txBody>
          <a:bodyPr/>
          <a:lstStyle/>
          <a:p>
            <a:r>
              <a:rPr lang="en-US" altLang="zh-TW" sz="1600" dirty="0" smtClean="0"/>
              <a:t>Create Spring </a:t>
            </a:r>
            <a:r>
              <a:rPr lang="en-US" altLang="zh-TW" sz="1600" dirty="0"/>
              <a:t>S</a:t>
            </a:r>
            <a:r>
              <a:rPr lang="en-US" altLang="zh-TW" sz="1600" dirty="0" smtClean="0"/>
              <a:t>tarter Project</a:t>
            </a:r>
          </a:p>
          <a:p>
            <a:pPr lvl="1"/>
            <a:r>
              <a:rPr lang="en-US" altLang="zh-TW" sz="1400" dirty="0"/>
              <a:t>Download IDE at </a:t>
            </a:r>
            <a:r>
              <a:rPr lang="en-US" altLang="zh-TW" sz="1400" dirty="0" smtClean="0">
                <a:hlinkClick r:id="rId3"/>
              </a:rPr>
              <a:t>https://spring.io/tools</a:t>
            </a:r>
            <a:endParaRPr lang="en-US" altLang="zh-TW" sz="1400" dirty="0" smtClean="0"/>
          </a:p>
          <a:p>
            <a:pPr lvl="1"/>
            <a:endParaRPr lang="zh-TW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4" y="1619090"/>
            <a:ext cx="7857460" cy="495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67607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Continues…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0" y="1116419"/>
            <a:ext cx="4703136" cy="327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66" y="3302739"/>
            <a:ext cx="4748011" cy="327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0430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45219" y="1846263"/>
            <a:ext cx="4348716" cy="407840"/>
          </a:xfrm>
        </p:spPr>
        <p:txBody>
          <a:bodyPr/>
          <a:lstStyle/>
          <a:p>
            <a:r>
              <a:rPr lang="en-US" altLang="zh-TW" sz="1600" dirty="0" smtClean="0"/>
              <a:t>Automatically create pom.xml</a:t>
            </a:r>
            <a:endParaRPr lang="zh-TW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310" y="2254103"/>
            <a:ext cx="5689854" cy="36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8" y="1012087"/>
            <a:ext cx="2286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肘形接點 4"/>
          <p:cNvCxnSpPr/>
          <p:nvPr/>
        </p:nvCxnSpPr>
        <p:spPr bwMode="auto">
          <a:xfrm>
            <a:off x="1254642" y="4612537"/>
            <a:ext cx="1504506" cy="501723"/>
          </a:xfrm>
          <a:prstGeom prst="bentConnector3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8376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821919" y="974319"/>
            <a:ext cx="8120062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sz="1200" kern="0" dirty="0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Demo</a:t>
            </a:r>
            <a:endParaRPr lang="zh-TW" altLang="en-US" kern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4" y="1709551"/>
            <a:ext cx="84963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533234" y="1176557"/>
            <a:ext cx="4348716" cy="40784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sz="1600" kern="0" dirty="0" smtClean="0"/>
              <a:t>SpringbootApplication.java</a:t>
            </a:r>
            <a:endParaRPr lang="zh-TW" altLang="en-US" sz="1600" kern="0" dirty="0"/>
          </a:p>
        </p:txBody>
      </p:sp>
      <p:sp>
        <p:nvSpPr>
          <p:cNvPr id="7" name="矩形 6"/>
          <p:cNvSpPr/>
          <p:nvPr/>
        </p:nvSpPr>
        <p:spPr>
          <a:xfrm>
            <a:off x="533234" y="3713818"/>
            <a:ext cx="79437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Annotations</a:t>
            </a:r>
            <a:endParaRPr lang="en-US" altLang="zh-TW" sz="200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zh-TW" sz="1600" b="0" dirty="0" smtClean="0">
                <a:solidFill>
                  <a:schemeClr val="tx1"/>
                </a:solidFill>
                <a:latin typeface="+mn-lt"/>
              </a:rPr>
              <a:t>	Annotations </a:t>
            </a:r>
            <a:r>
              <a:rPr lang="en-US" altLang="zh-TW" sz="1600" b="0" dirty="0">
                <a:solidFill>
                  <a:schemeClr val="tx1"/>
                </a:solidFill>
                <a:latin typeface="+mn-lt"/>
              </a:rPr>
              <a:t>were introduced in Java in the J2SE update 5 already and the main reason was the need to provide a mechanism that allows programmers to write metadata about their code directly in the code itself</a:t>
            </a:r>
            <a:r>
              <a:rPr lang="en-US" altLang="zh-TW" sz="1600" b="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l"/>
            <a:r>
              <a:rPr lang="en-US" altLang="zh-TW" sz="1600" b="0" dirty="0">
                <a:solidFill>
                  <a:schemeClr val="tx1"/>
                </a:solidFill>
                <a:latin typeface="+mn-lt"/>
              </a:rPr>
              <a:t>Annotations can be used within packages, classes, methods, variables and parameters.</a:t>
            </a:r>
            <a:endParaRPr lang="zh-TW" alt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75245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Demo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94541707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Build Project Into Executable Jar</a:t>
            </a:r>
            <a:endParaRPr lang="zh-TW" altLang="en-US" kern="0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821919" y="974319"/>
            <a:ext cx="8120062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altLang="zh-TW" sz="1600" kern="0" dirty="0" smtClean="0"/>
              <a:t>Maven Update Project first</a:t>
            </a:r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zh-TW" altLang="en-US" sz="12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1619307"/>
            <a:ext cx="7561119" cy="4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245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Continue</a:t>
            </a:r>
            <a:endParaRPr lang="zh-TW" altLang="en-US" kern="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19" y="1455216"/>
            <a:ext cx="4989601" cy="49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821919" y="974319"/>
            <a:ext cx="8120062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kern="0" dirty="0" smtClean="0"/>
              <a:t>2. Run as Configuration</a:t>
            </a:r>
            <a:endParaRPr lang="en-US" altLang="zh-TW" sz="16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en-US" altLang="zh-TW" sz="1200" kern="0" dirty="0" smtClean="0"/>
          </a:p>
          <a:p>
            <a:pPr marL="228600" indent="-228600">
              <a:buFont typeface="+mj-lt"/>
              <a:buAutoNum type="arabicPeriod"/>
            </a:pPr>
            <a:endParaRPr lang="zh-TW" alt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186705965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Error handling</a:t>
            </a:r>
            <a:endParaRPr lang="zh-TW" altLang="en-US" kern="0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821919" y="974319"/>
            <a:ext cx="8120062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1600" dirty="0"/>
              <a:t>[ERROR] Failed to execute goal org.apache.maven.plugins:maven-compiler-plugin:3.1:compile (default-compile) on project </a:t>
            </a:r>
            <a:r>
              <a:rPr lang="en-US" altLang="zh-TW" sz="1600" dirty="0" err="1"/>
              <a:t>mrpapp</a:t>
            </a:r>
            <a:r>
              <a:rPr lang="en-US" altLang="zh-TW" sz="1600" dirty="0"/>
              <a:t>: Compilation failure </a:t>
            </a:r>
            <a:br>
              <a:rPr lang="en-US" altLang="zh-TW" sz="1600" dirty="0"/>
            </a:br>
            <a:r>
              <a:rPr lang="en-US" altLang="zh-TW" sz="1600" dirty="0"/>
              <a:t>[ERROR] No compiler is provided in this environment. Perhaps you are running on a JRE rather than a JDK?</a:t>
            </a:r>
            <a:endParaRPr lang="zh-TW" altLang="en-US" sz="14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79" y="2154177"/>
            <a:ext cx="5373461" cy="452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817146" y="232725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</a:t>
            </a:r>
            <a:endParaRPr lang="zh-TW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75245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html.net/tutorials/asp/lesson1_img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19" y="1926075"/>
            <a:ext cx="7361597" cy="433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18171" y="193014"/>
            <a:ext cx="6320255" cy="64046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/>
              <a:t>Server Side Rendering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750" y="1021404"/>
            <a:ext cx="8012865" cy="40233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ü"/>
              <a:tabLst>
                <a:tab pos="1879600" algn="l"/>
                <a:tab pos="2514600" algn="l"/>
                <a:tab pos="4572000" algn="l"/>
                <a:tab pos="6273800" algn="l"/>
              </a:tabLst>
              <a:defRPr/>
            </a:pPr>
            <a:r>
              <a:rPr lang="en-US" altLang="zh-TW" sz="2000" b="0" kern="0" dirty="0" smtClean="0"/>
              <a:t>Processed on the server before the page is sent to the client's web browser.</a:t>
            </a:r>
          </a:p>
          <a:p>
            <a:pPr>
              <a:buSzPct val="75000"/>
              <a:buFont typeface="Wingdings" panose="05000000000000000000" pitchFamily="2" charset="2"/>
              <a:buChar char="ü"/>
              <a:tabLst>
                <a:tab pos="1879600" algn="l"/>
                <a:tab pos="2514600" algn="l"/>
                <a:tab pos="4572000" algn="l"/>
                <a:tab pos="6273800" algn="l"/>
              </a:tabLst>
              <a:defRPr/>
            </a:pPr>
            <a:r>
              <a:rPr lang="en-US" altLang="zh-TW" sz="2000" b="0" kern="0" dirty="0" smtClean="0"/>
              <a:t>ASP/ASPX/JSP</a:t>
            </a:r>
          </a:p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18461074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972924"/>
            <a:ext cx="4110260" cy="342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0" y="3613977"/>
            <a:ext cx="5019040" cy="314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565733" y="555813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zh-TW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9220" y="101294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TW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50330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Maven Project Zip File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1" y="1527875"/>
            <a:ext cx="2652189" cy="453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30" y="1527875"/>
            <a:ext cx="2794839" cy="285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609" y="1532749"/>
            <a:ext cx="2942759" cy="2852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38" y="4571890"/>
            <a:ext cx="2324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066387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Tool for Testing </a:t>
            </a:r>
            <a:r>
              <a:rPr lang="en-US" altLang="zh-TW" kern="0" dirty="0" err="1" smtClean="0"/>
              <a:t>WebService</a:t>
            </a:r>
            <a:endParaRPr lang="zh-TW" altLang="en-US" kern="0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821919" y="974319"/>
            <a:ext cx="8120062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1600" dirty="0"/>
              <a:t>Fiddler - http://</a:t>
            </a:r>
            <a:r>
              <a:rPr lang="en-US" altLang="zh-TW" sz="1600" dirty="0" smtClean="0"/>
              <a:t>www.telerik.com/download/fiddler</a:t>
            </a:r>
          </a:p>
        </p:txBody>
      </p:sp>
    </p:spTree>
    <p:extLst>
      <p:ext uri="{BB962C8B-B14F-4D97-AF65-F5344CB8AC3E}">
        <p14:creationId xmlns:p14="http://schemas.microsoft.com/office/powerpoint/2010/main" val="17475245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kern="0" dirty="0" smtClean="0"/>
              <a:t>Homework</a:t>
            </a:r>
            <a:endParaRPr lang="zh-TW" altLang="en-US" kern="0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628488" y="974319"/>
            <a:ext cx="8120062" cy="54616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000" kern="0" dirty="0" smtClean="0"/>
              <a:t>Create Spring boot Project with </a:t>
            </a:r>
          </a:p>
          <a:p>
            <a:pPr marL="0" indent="0">
              <a:buNone/>
            </a:pPr>
            <a:r>
              <a:rPr lang="en-US" altLang="zh-TW" sz="2000" kern="0" dirty="0" smtClean="0"/>
              <a:t>Controller ,</a:t>
            </a:r>
          </a:p>
          <a:p>
            <a:pPr marL="0" indent="0">
              <a:buNone/>
            </a:pPr>
            <a:r>
              <a:rPr lang="en-US" altLang="zh-TW" sz="2000" kern="0" dirty="0" smtClean="0"/>
              <a:t>User model (id , </a:t>
            </a:r>
            <a:r>
              <a:rPr lang="en-US" altLang="zh-TW" sz="2000" kern="0" dirty="0" err="1" smtClean="0"/>
              <a:t>name,site,department,message</a:t>
            </a:r>
            <a:r>
              <a:rPr lang="en-US" altLang="zh-TW" sz="2000" kern="0" dirty="0" smtClean="0"/>
              <a:t>)</a:t>
            </a:r>
          </a:p>
          <a:p>
            <a:pPr marL="0" indent="0">
              <a:buNone/>
            </a:pPr>
            <a:r>
              <a:rPr lang="en-US" altLang="zh-TW" sz="2000" kern="0" dirty="0" smtClean="0"/>
              <a:t>for processing request and response back to client.</a:t>
            </a:r>
          </a:p>
          <a:p>
            <a:pPr marL="0" indent="0">
              <a:buNone/>
            </a:pPr>
            <a:endParaRPr lang="en-US" altLang="zh-TW" sz="2000" kern="0" dirty="0" smtClean="0"/>
          </a:p>
          <a:p>
            <a:pPr marL="0" indent="0">
              <a:buNone/>
            </a:pPr>
            <a:r>
              <a:rPr lang="en-US" altLang="zh-TW" sz="2000" kern="0" dirty="0" smtClean="0"/>
              <a:t>Use POST</a:t>
            </a:r>
            <a:endParaRPr lang="en-US" altLang="zh-TW" sz="2000" kern="0" dirty="0"/>
          </a:p>
          <a:p>
            <a:pPr marL="0" indent="0">
              <a:buNone/>
            </a:pPr>
            <a:r>
              <a:rPr lang="en-US" altLang="zh-TW" sz="2000" kern="0" dirty="0" smtClean="0"/>
              <a:t>If client request your ID then</a:t>
            </a:r>
            <a:r>
              <a:rPr lang="zh-TW" altLang="en-US" sz="2000" kern="0" dirty="0" smtClean="0"/>
              <a:t> </a:t>
            </a:r>
            <a:r>
              <a:rPr lang="en-US" altLang="zh-TW" sz="2000" kern="0" dirty="0" smtClean="0"/>
              <a:t>use model to response back your data like id , name, site, and department </a:t>
            </a:r>
          </a:p>
          <a:p>
            <a:pPr marL="0" indent="0">
              <a:buNone/>
            </a:pPr>
            <a:r>
              <a:rPr lang="en-US" altLang="zh-TW" sz="2000" kern="0" dirty="0" smtClean="0"/>
              <a:t>If client request is not your Id then response back error message with No Data Found</a:t>
            </a:r>
          </a:p>
          <a:p>
            <a:pPr marL="0" indent="0">
              <a:buNone/>
            </a:pPr>
            <a:endParaRPr lang="en-US" altLang="zh-TW" sz="2000" kern="0" dirty="0"/>
          </a:p>
          <a:p>
            <a:pPr marL="0" indent="0">
              <a:buNone/>
            </a:pPr>
            <a:r>
              <a:rPr lang="en-US" altLang="zh-TW" sz="2000" kern="0" dirty="0" smtClean="0"/>
              <a:t>Use GET</a:t>
            </a:r>
          </a:p>
          <a:p>
            <a:pPr marL="0" indent="0">
              <a:buNone/>
            </a:pPr>
            <a:r>
              <a:rPr lang="en-US" altLang="zh-TW" sz="2000" kern="0" dirty="0" smtClean="0"/>
              <a:t>Send request to server with your ID in it and response back </a:t>
            </a:r>
            <a:r>
              <a:rPr lang="en-US" altLang="zh-TW" sz="2000" kern="0" dirty="0"/>
              <a:t>your data </a:t>
            </a:r>
            <a:r>
              <a:rPr lang="en-US" altLang="zh-TW" sz="2000" kern="0" dirty="0" smtClean="0"/>
              <a:t>like id, name, site and department</a:t>
            </a:r>
            <a:endParaRPr lang="en-US" altLang="zh-TW" sz="2000" kern="0" dirty="0"/>
          </a:p>
        </p:txBody>
      </p:sp>
    </p:spTree>
    <p:extLst>
      <p:ext uri="{BB962C8B-B14F-4D97-AF65-F5344CB8AC3E}">
        <p14:creationId xmlns:p14="http://schemas.microsoft.com/office/powerpoint/2010/main" val="64584004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87" y="1358901"/>
            <a:ext cx="8499993" cy="4643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mil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025" y="1635642"/>
            <a:ext cx="4280805" cy="3659640"/>
          </a:xfrm>
          <a:prstGeom prst="rect">
            <a:avLst/>
          </a:prstGeom>
          <a:noFill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50006" y="4893932"/>
            <a:ext cx="563684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zh-TW" sz="6600" b="1" dirty="0">
                <a:solidFill>
                  <a:srgbClr val="00506E"/>
                </a:solidFill>
                <a:latin typeface="+mj-lt"/>
                <a:ea typeface="文鼎粗黑" pitchFamily="49" charset="-120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57953949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/>
              <a:t>Client Side </a:t>
            </a:r>
            <a:r>
              <a:rPr lang="en-US" altLang="zh-TW" dirty="0" smtClean="0"/>
              <a:t>Rendering Page</a:t>
            </a:r>
            <a:endParaRPr lang="en-US" altLang="zh-TW" dirty="0"/>
          </a:p>
        </p:txBody>
      </p:sp>
      <p:pic>
        <p:nvPicPr>
          <p:cNvPr id="3" name="Picture 2" descr="http://branchandbound.net/pics/client-side-rendering-on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47" y="1225186"/>
            <a:ext cx="4461550" cy="46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80271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/>
              <a:t>What is REST ?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821919" y="974319"/>
            <a:ext cx="8120062" cy="43856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TW" sz="1600" b="0" dirty="0"/>
              <a:t>REST stands for </a:t>
            </a:r>
            <a:r>
              <a:rPr lang="en-US" altLang="zh-TW" sz="1600" dirty="0" err="1"/>
              <a:t>RE</a:t>
            </a:r>
            <a:r>
              <a:rPr lang="en-US" altLang="zh-TW" sz="1600" b="0" dirty="0" err="1"/>
              <a:t>presentational</a:t>
            </a:r>
            <a:r>
              <a:rPr lang="en-US" altLang="zh-TW" sz="1600" b="0" dirty="0"/>
              <a:t> </a:t>
            </a:r>
            <a:r>
              <a:rPr lang="en-US" altLang="zh-TW" sz="1600" dirty="0"/>
              <a:t>S</a:t>
            </a:r>
            <a:r>
              <a:rPr lang="en-US" altLang="zh-TW" sz="1600" b="0" dirty="0"/>
              <a:t>tate </a:t>
            </a:r>
            <a:r>
              <a:rPr lang="en-US" altLang="zh-TW" sz="1600" dirty="0" smtClean="0"/>
              <a:t>T</a:t>
            </a:r>
            <a:r>
              <a:rPr lang="en-US" altLang="zh-TW" sz="1600" b="0" dirty="0" smtClean="0"/>
              <a:t>ransfer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TW" sz="1600" b="0" dirty="0" smtClean="0"/>
              <a:t>REST </a:t>
            </a:r>
            <a:r>
              <a:rPr lang="en-US" altLang="zh-TW" sz="1600" b="0" dirty="0"/>
              <a:t>is web standards based architecture and uses HTTP Protocol for data </a:t>
            </a:r>
            <a:r>
              <a:rPr lang="en-US" altLang="zh-TW" sz="1600" b="0" dirty="0" smtClean="0"/>
              <a:t>communication</a:t>
            </a:r>
          </a:p>
          <a:p>
            <a:pPr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TW" sz="1600" b="0" dirty="0" smtClean="0"/>
              <a:t>Rest </a:t>
            </a:r>
            <a:r>
              <a:rPr lang="en-US" altLang="zh-TW" sz="1600" b="0" dirty="0"/>
              <a:t>Feature </a:t>
            </a:r>
            <a:r>
              <a:rPr lang="zh-TW" altLang="en-US" sz="1600" b="0" dirty="0"/>
              <a:t>：</a:t>
            </a:r>
            <a:endParaRPr lang="en-US" altLang="zh-TW" sz="1600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REST is Stateless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b="0" dirty="0" smtClean="0"/>
              <a:t>They don't persist any state between requests from the client. i.e. the 	service doesn't know, nor care, that a subsequent request came from 	client that has/hasn't made a previous request. Basically, its a 'give me this 	piece of info and forget about me' which puts the onus on the client to 	maintain any state.</a:t>
            </a:r>
            <a:endParaRPr lang="en-US" altLang="zh-TW" sz="1600" b="0" dirty="0"/>
          </a:p>
          <a:p>
            <a:pPr marL="0" indent="0">
              <a:buNone/>
            </a:pPr>
            <a:endParaRPr lang="en-US" altLang="zh-TW" sz="1600" b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400" dirty="0"/>
              <a:t>REST is Cacheable</a:t>
            </a:r>
          </a:p>
          <a:p>
            <a:pPr marL="0" indent="0">
              <a:buNone/>
            </a:pPr>
            <a:r>
              <a:rPr lang="en-US" altLang="zh-TW" sz="1600" b="0" dirty="0"/>
              <a:t>	Caching refers to storing server response in client itself so that a client 	needs not to make server request for same resource again and again</a:t>
            </a:r>
            <a:r>
              <a:rPr lang="en-US" altLang="zh-TW" sz="1600" b="0" dirty="0" smtClean="0"/>
              <a:t>.</a:t>
            </a:r>
          </a:p>
          <a:p>
            <a:pPr marL="0" indent="0">
              <a:buNone/>
            </a:pPr>
            <a:endParaRPr lang="en-US" altLang="zh-TW" sz="1600" b="0" dirty="0" smtClean="0"/>
          </a:p>
          <a:p>
            <a:pPr marL="0" indent="0">
              <a:buNone/>
            </a:pPr>
            <a:endParaRPr lang="en-US" altLang="zh-TW" sz="1600" b="0" dirty="0" smtClean="0"/>
          </a:p>
          <a:p>
            <a:pPr marL="0" indent="0">
              <a:buNone/>
            </a:pPr>
            <a:endParaRPr lang="en-US" altLang="zh-TW" sz="1600" b="0" dirty="0" smtClean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4098585061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821919" y="974319"/>
            <a:ext cx="8120062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REST Benefits</a:t>
            </a:r>
            <a:r>
              <a:rPr lang="zh-TW" altLang="en-US" sz="1600" dirty="0" smtClean="0"/>
              <a:t>：</a:t>
            </a:r>
            <a:endParaRPr lang="en-US" altLang="zh-TW" sz="1600" b="0" dirty="0" smtClean="0"/>
          </a:p>
          <a:p>
            <a:pPr marL="720000"/>
            <a:r>
              <a:rPr lang="en-US" altLang="zh-TW" sz="1600" b="0" dirty="0" smtClean="0"/>
              <a:t>Light weight</a:t>
            </a:r>
          </a:p>
          <a:p>
            <a:pPr marL="720000"/>
            <a:r>
              <a:rPr lang="en-US" altLang="zh-TW" sz="1600" b="0" dirty="0"/>
              <a:t>H</a:t>
            </a:r>
            <a:r>
              <a:rPr lang="en-US" altLang="zh-TW" sz="1600" b="0" dirty="0" smtClean="0"/>
              <a:t>ighly scalable </a:t>
            </a:r>
          </a:p>
          <a:p>
            <a:pPr marL="720000"/>
            <a:r>
              <a:rPr lang="en-US" altLang="zh-TW" sz="1600" b="0" dirty="0"/>
              <a:t>M</a:t>
            </a:r>
            <a:r>
              <a:rPr lang="en-US" altLang="zh-TW" sz="1600" b="0" dirty="0" smtClean="0"/>
              <a:t>aintainable </a:t>
            </a:r>
          </a:p>
          <a:p>
            <a:pPr marL="720000"/>
            <a:r>
              <a:rPr lang="en-US" altLang="zh-TW" sz="1600" b="0" dirty="0" smtClean="0"/>
              <a:t>Cross platform access data</a:t>
            </a:r>
          </a:p>
          <a:p>
            <a:pPr marL="0" indent="0">
              <a:buNone/>
            </a:pPr>
            <a:endParaRPr lang="en-US" altLang="zh-TW" sz="1600" b="0" kern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1600" dirty="0"/>
              <a:t>RESTful</a:t>
            </a:r>
            <a:r>
              <a:rPr lang="en-US" altLang="zh-TW" sz="1600" b="0" dirty="0"/>
              <a:t> Web Services are </a:t>
            </a:r>
            <a:r>
              <a:rPr lang="en-US" altLang="zh-TW" sz="1600" dirty="0"/>
              <a:t>REST</a:t>
            </a:r>
            <a:r>
              <a:rPr lang="en-US" altLang="zh-TW" sz="1600" b="0" dirty="0"/>
              <a:t> architecture based web services</a:t>
            </a:r>
          </a:p>
          <a:p>
            <a:endParaRPr lang="en-US" altLang="zh-TW" sz="1600" kern="0" dirty="0" smtClean="0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endParaRPr lang="zh-TW" altLang="en-US" kern="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23938" y="201020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Why use </a:t>
            </a:r>
            <a:r>
              <a:rPr lang="en-US" altLang="zh-TW" dirty="0"/>
              <a:t>REST ?</a:t>
            </a:r>
          </a:p>
        </p:txBody>
      </p:sp>
    </p:spTree>
    <p:extLst>
      <p:ext uri="{BB962C8B-B14F-4D97-AF65-F5344CB8AC3E}">
        <p14:creationId xmlns:p14="http://schemas.microsoft.com/office/powerpoint/2010/main" val="246391226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>
          <a:xfrm>
            <a:off x="683696" y="873677"/>
            <a:ext cx="8120062" cy="53111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TW" sz="1600" b="0" dirty="0" smtClean="0"/>
              <a:t>Restful Web </a:t>
            </a:r>
            <a:r>
              <a:rPr lang="en-US" altLang="zh-TW" sz="1600" b="0" dirty="0"/>
              <a:t>services are not tied to any one operating system or programming language</a:t>
            </a:r>
            <a:r>
              <a:rPr lang="en-US" altLang="zh-TW" sz="1600" b="0" dirty="0" smtClean="0"/>
              <a:t>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0" dirty="0" smtClean="0"/>
              <a:t>java </a:t>
            </a:r>
            <a:r>
              <a:rPr lang="en-US" altLang="zh-TW" sz="1400" b="0" dirty="0"/>
              <a:t>can talk with </a:t>
            </a:r>
            <a:r>
              <a:rPr lang="en-US" altLang="zh-TW" sz="1400" b="0" dirty="0" smtClean="0"/>
              <a:t>Perl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b="0" dirty="0" smtClean="0"/>
              <a:t>Windows </a:t>
            </a:r>
            <a:r>
              <a:rPr lang="en-US" altLang="zh-TW" sz="1400" b="0" dirty="0"/>
              <a:t>applications can talk with Unix </a:t>
            </a:r>
            <a:r>
              <a:rPr lang="en-US" altLang="zh-TW" sz="1400" b="0" dirty="0" smtClean="0"/>
              <a:t>applications</a:t>
            </a:r>
          </a:p>
          <a:p>
            <a:pPr marL="400050" lvl="1" indent="0">
              <a:buNone/>
            </a:pPr>
            <a:endParaRPr lang="en-US" altLang="zh-TW" sz="1400" dirty="0"/>
          </a:p>
          <a:p>
            <a:pPr marL="400050" lvl="1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endParaRPr lang="en-US" altLang="zh-TW" sz="1600" kern="0" dirty="0" smtClean="0"/>
          </a:p>
          <a:p>
            <a:pPr marL="0" indent="0">
              <a:buNone/>
            </a:pPr>
            <a:endParaRPr lang="en-US" altLang="zh-TW" sz="1600" kern="0" dirty="0"/>
          </a:p>
          <a:p>
            <a:pPr marL="0" indent="0">
              <a:buNone/>
            </a:pPr>
            <a:endParaRPr lang="en-US" altLang="zh-TW" sz="1600" kern="0" dirty="0" smtClean="0"/>
          </a:p>
          <a:p>
            <a:pPr marL="0" indent="0">
              <a:buNone/>
            </a:pPr>
            <a:endParaRPr lang="en-US" altLang="zh-TW" sz="1600" kern="0" dirty="0"/>
          </a:p>
          <a:p>
            <a:pPr marL="0" indent="0">
              <a:buNone/>
            </a:pPr>
            <a:endParaRPr lang="en-US" altLang="zh-TW" sz="1600" kern="0" dirty="0" smtClean="0"/>
          </a:p>
          <a:p>
            <a:pPr marL="0" indent="0">
              <a:buNone/>
            </a:pPr>
            <a:endParaRPr lang="en-US" altLang="zh-TW" sz="1600" kern="0" dirty="0"/>
          </a:p>
          <a:p>
            <a:pPr marL="0" indent="0">
              <a:buNone/>
            </a:pPr>
            <a:endParaRPr lang="en-US" altLang="zh-TW" sz="1600" kern="0" dirty="0" smtClean="0"/>
          </a:p>
          <a:p>
            <a:pPr marL="0" indent="0">
              <a:buNone/>
            </a:pPr>
            <a:endParaRPr lang="en-US" altLang="zh-TW" sz="1600" kern="0" dirty="0"/>
          </a:p>
          <a:p>
            <a:pPr marL="0" indent="0">
              <a:buNone/>
            </a:pPr>
            <a:endParaRPr lang="en-US" altLang="zh-TW" sz="1600" kern="0" dirty="0" smtClean="0"/>
          </a:p>
          <a:p>
            <a:pPr marL="0" indent="0">
              <a:buNone/>
            </a:pPr>
            <a:endParaRPr lang="en-US" altLang="zh-TW" sz="1600" kern="0" dirty="0"/>
          </a:p>
          <a:p>
            <a:pPr marL="0" indent="0">
              <a:buNone/>
            </a:pPr>
            <a:endParaRPr lang="en-US" altLang="zh-TW" sz="1600" kern="0" dirty="0" smtClean="0"/>
          </a:p>
          <a:p>
            <a:pPr marL="0" indent="0">
              <a:buNone/>
            </a:pPr>
            <a:endParaRPr lang="en-US" altLang="zh-TW" sz="1600" kern="0" dirty="0"/>
          </a:p>
          <a:p>
            <a:pPr marL="0" indent="0">
              <a:buNone/>
            </a:pPr>
            <a:endParaRPr lang="en-US" altLang="zh-TW" sz="1600" kern="0" dirty="0" smtClean="0"/>
          </a:p>
          <a:p>
            <a:pPr marL="0" indent="0">
              <a:buNone/>
            </a:pPr>
            <a:endParaRPr lang="en-US" altLang="zh-TW" sz="1600" kern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13" y="2368716"/>
            <a:ext cx="55054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60514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Who Use REST </a:t>
            </a:r>
            <a:r>
              <a:rPr lang="en-US" altLang="zh-TW" dirty="0"/>
              <a:t>?</a:t>
            </a:r>
          </a:p>
        </p:txBody>
      </p:sp>
      <p:pic>
        <p:nvPicPr>
          <p:cNvPr id="1026" name="Picture 2" descr="http://www.popsci.com/sites/popsci.com/files/styles/large_1x_/public/new-google-logo.jpg?itok=ZdIobGe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2" y="1127054"/>
            <a:ext cx="3090296" cy="17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icrosoft.com/About/CorporateCitizenship/en-us/DownloadHandler.ashx?Id=07-03-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31" y="1087878"/>
            <a:ext cx="4837814" cy="17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theinquirer.net/IMG/786/256786/yahoo-logo-201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867437"/>
            <a:ext cx="3473302" cy="195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jamesvincent.life/wp-content/uploads/2015/05/Amazon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86" y="2739304"/>
            <a:ext cx="3435392" cy="168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94322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5" y="1147652"/>
            <a:ext cx="66389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1023938" y="163513"/>
            <a:ext cx="8120062" cy="7334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/>
                <a:ea typeface="新細明體" pitchFamily="18" charset="-120"/>
              </a:defRPr>
            </a:lvl9pPr>
          </a:lstStyle>
          <a:p>
            <a:r>
              <a:rPr lang="en-US" altLang="zh-TW" dirty="0" smtClean="0"/>
              <a:t>Who Use REST 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665365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Helvetica 55 Roman"/>
        <a:ea typeface="新細明體"/>
        <a:cs typeface=""/>
      </a:majorFont>
      <a:minorFont>
        <a:latin typeface="Helvetica 55 Roman"/>
        <a:ea typeface="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rgbClr val="008080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60809</TotalTime>
  <Words>835</Words>
  <Application>Microsoft Office PowerPoint</Application>
  <PresentationFormat>如螢幕大小 (4:3)</PresentationFormat>
  <Paragraphs>296</Paragraphs>
  <Slides>34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Create Spring Boot Project</vt:lpstr>
      <vt:lpstr>Continues…</vt:lpstr>
      <vt:lpstr>Automatically create pom.xml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Import Maven Project Zip File</vt:lpstr>
      <vt:lpstr>PowerPoint 簡報</vt:lpstr>
      <vt:lpstr>PowerPoint 簡報</vt:lpstr>
      <vt:lpstr>PowerPoint 簡報</vt:lpstr>
    </vt:vector>
  </TitlesOfParts>
  <Company>Wistron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MRO 作業流程</dc:title>
  <dc:creator>Amy (L.C.)  Wu</dc:creator>
  <cp:lastModifiedBy>Chandra Huang/WIH/Wistron</cp:lastModifiedBy>
  <cp:revision>1920</cp:revision>
  <cp:lastPrinted>2014-11-25T07:06:47Z</cp:lastPrinted>
  <dcterms:created xsi:type="dcterms:W3CDTF">2001-08-02T01:42:32Z</dcterms:created>
  <dcterms:modified xsi:type="dcterms:W3CDTF">2016-01-13T08:00:29Z</dcterms:modified>
</cp:coreProperties>
</file>