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64" r:id="rId4"/>
    <p:sldId id="266" r:id="rId5"/>
    <p:sldId id="267" r:id="rId6"/>
    <p:sldId id="268" r:id="rId7"/>
    <p:sldId id="270" r:id="rId8"/>
    <p:sldId id="272" r:id="rId9"/>
    <p:sldId id="271" r:id="rId10"/>
    <p:sldId id="274" r:id="rId11"/>
    <p:sldId id="273" r:id="rId12"/>
    <p:sldId id="278" r:id="rId13"/>
    <p:sldId id="277" r:id="rId14"/>
    <p:sldId id="275" r:id="rId15"/>
    <p:sldId id="279" r:id="rId16"/>
    <p:sldId id="282" r:id="rId17"/>
    <p:sldId id="281" r:id="rId18"/>
    <p:sldId id="283" r:id="rId19"/>
    <p:sldId id="284" r:id="rId20"/>
    <p:sldId id="260" r:id="rId21"/>
    <p:sldId id="280" r:id="rId22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3A10D"/>
    <a:srgbClr val="FF9900"/>
    <a:srgbClr val="FCFACE"/>
    <a:srgbClr val="BBE0E3"/>
    <a:srgbClr val="333333"/>
    <a:srgbClr val="FFCCFF"/>
    <a:srgbClr val="79BC58"/>
    <a:srgbClr val="292929"/>
    <a:srgbClr val="197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4" autoAdjust="0"/>
    <p:restoredTop sz="98172" autoAdjust="0"/>
  </p:normalViewPr>
  <p:slideViewPr>
    <p:cSldViewPr>
      <p:cViewPr>
        <p:scale>
          <a:sx n="75" d="100"/>
          <a:sy n="75" d="100"/>
        </p:scale>
        <p:origin x="64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016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F85DFC1-A479-4D08-9122-DC0D7286DB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296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064BA9D-2804-4B04-94BC-96EB664698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5419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7" cy="6861906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76600" y="4207132"/>
            <a:ext cx="5638800" cy="1384995"/>
          </a:xfrm>
        </p:spPr>
        <p:txBody>
          <a:bodyPr anchor="ctr"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Present’s Name</a:t>
            </a:r>
            <a:br>
              <a:rPr lang="en-US" altLang="zh-TW" dirty="0" smtClean="0"/>
            </a:br>
            <a:r>
              <a:rPr lang="en-US" altLang="zh-TW" dirty="0" smtClean="0"/>
              <a:t>Present’s Title</a:t>
            </a:r>
            <a:br>
              <a:rPr lang="en-US" altLang="zh-TW" dirty="0" smtClean="0"/>
            </a:br>
            <a:r>
              <a:rPr lang="en-US" altLang="zh-TW" dirty="0" smtClean="0"/>
              <a:t>Date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585" y="223286"/>
            <a:ext cx="1330615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62805"/>
      </p:ext>
    </p:extLst>
  </p:cSld>
  <p:clrMapOvr>
    <a:masterClrMapping/>
  </p:clrMapOvr>
  <p:transition spd="slow"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9554D-3E97-4B1A-B17A-5BB8C1E1C5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5466815"/>
      </p:ext>
    </p:extLst>
  </p:cSld>
  <p:clrMapOvr>
    <a:masterClrMapping/>
  </p:clrMapOvr>
  <p:transition spd="slow"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948136" y="228600"/>
            <a:ext cx="738664" cy="5897563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676900" cy="5897563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2F7E1-4E57-473C-8B9E-58C6DA8D48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8347223"/>
      </p:ext>
    </p:extLst>
  </p:cSld>
  <p:clrMapOvr>
    <a:masterClrMapping/>
  </p:clrMapOvr>
  <p:transition spd="slow">
    <p:zoom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"/>
            <a:ext cx="9143999" cy="686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28841"/>
      </p:ext>
    </p:extLst>
  </p:cSld>
  <p:clrMapOvr>
    <a:masterClrMapping/>
  </p:clrMapOvr>
  <p:transition spd="slow">
    <p:zoom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70002"/>
      </p:ext>
    </p:extLst>
  </p:cSld>
  <p:clrMapOvr>
    <a:masterClrMapping/>
  </p:clrMapOvr>
  <p:transition spd="slow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0200"/>
            <a:ext cx="80772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4419600" y="6553200"/>
            <a:ext cx="5334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4283135"/>
      </p:ext>
    </p:extLst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4406900"/>
            <a:ext cx="7656513" cy="707886"/>
          </a:xfrm>
        </p:spPr>
        <p:txBody>
          <a:bodyPr/>
          <a:lstStyle>
            <a:lvl1pPr algn="l">
              <a:defRPr sz="4000" b="1" cap="all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199" y="2906713"/>
            <a:ext cx="76565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5CDA1-515A-463D-A732-15F9CFB364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3718642"/>
      </p:ext>
    </p:extLst>
  </p:cSld>
  <p:clrMapOvr>
    <a:masterClrMapping/>
  </p:clrMapOvr>
  <p:transition spd="slow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6C57C-52B3-4FD7-B0DB-AD48534243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990088"/>
      </p:ext>
    </p:extLst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646331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35113"/>
            <a:ext cx="3659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8200" y="2174875"/>
            <a:ext cx="3659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FC5AC-C91A-4C06-9CB1-22798F04CB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643847"/>
      </p:ext>
    </p:extLst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5CDF4-F1C6-4C3A-9F04-64093E1656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0677846"/>
      </p:ext>
    </p:extLst>
  </p:cSld>
  <p:clrMapOvr>
    <a:masterClrMapping/>
  </p:clrMapOvr>
  <p:transition spd="slow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B37D7-9B9A-4D0E-AEAE-700AC7DF23E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8882611"/>
      </p:ext>
    </p:extLst>
  </p:cSld>
  <p:clrMapOvr>
    <a:masterClrMapping/>
  </p:clrMapOvr>
  <p:transition spd="slow"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6EAE2-05FE-431D-9FC4-D647988B83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3740058"/>
      </p:ext>
    </p:extLst>
  </p:cSld>
  <p:clrMapOvr>
    <a:masterClrMapping/>
  </p:clrMapOvr>
  <p:transition spd="slow"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967228"/>
            <a:ext cx="5486400" cy="40011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CDEDB-AEB3-43E2-BA3D-DED5F03D96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4332843"/>
      </p:ext>
    </p:extLst>
  </p:cSld>
  <p:clrMapOvr>
    <a:masterClrMapping/>
  </p:clrMapOvr>
  <p:transition spd="slow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60607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1162"/>
            <a:ext cx="7848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dirty="0" smtClean="0"/>
              <a:t>Click to edit Master title style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7848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29099" y="6553200"/>
            <a:ext cx="68580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AB1FE89-9AA8-4D5B-B63B-2A1E0662465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</p:sldLayoutIdLst>
  <p:transition spd="slow">
    <p:zoom dir="in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DFB4F49B-E8E6-4A4A-BC4B-E4D85415E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3"/>
            <a:ext cx="9144000" cy="1612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7" rIns="101572" bIns="50787" anchor="ctr"/>
          <a:lstStyle>
            <a:lvl1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1pPr>
            <a:lvl2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2pPr>
            <a:lvl3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3pPr>
            <a:lvl4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4pPr>
            <a:lvl5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4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Spring Data </a:t>
            </a:r>
            <a:r>
              <a:rPr lang="en-US" altLang="zh-TW" sz="4800" dirty="0" err="1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JPA</a:t>
            </a:r>
            <a:endParaRPr kumimoji="1" lang="en-US" altLang="zh-TW" sz="4800" dirty="0">
              <a:solidFill>
                <a:srgbClr val="04658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BAD227B-2106-4535-B4C0-2A7D96A8E314}"/>
              </a:ext>
            </a:extLst>
          </p:cNvPr>
          <p:cNvSpPr txBox="1"/>
          <p:nvPr/>
        </p:nvSpPr>
        <p:spPr>
          <a:xfrm>
            <a:off x="6142383" y="4584520"/>
            <a:ext cx="19576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MLD300</a:t>
            </a:r>
            <a:endParaRPr lang="en-US" altLang="zh-TW" sz="2000" b="1" dirty="0">
              <a:solidFill>
                <a:prstClr val="black">
                  <a:lumMod val="65000"/>
                  <a:lumOff val="35000"/>
                </a:prst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Calibri Light" panose="020F0302020204030204" pitchFamily="34" charset="0"/>
            </a:endParaRPr>
          </a:p>
          <a:p>
            <a:r>
              <a:rPr lang="en-US" altLang="zh-TW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Heaven Fan</a:t>
            </a:r>
            <a:endParaRPr lang="en-US" altLang="zh-TW" sz="2000" b="1" dirty="0">
              <a:solidFill>
                <a:prstClr val="black">
                  <a:lumMod val="65000"/>
                  <a:lumOff val="35000"/>
                </a:prst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Calibri Light" panose="020F0302020204030204" pitchFamily="34" charset="0"/>
            </a:endParaRPr>
          </a:p>
          <a:p>
            <a:r>
              <a:rPr lang="en-US" altLang="zh-TW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2020/4/23</a:t>
            </a:r>
            <a:endParaRPr lang="en-US" altLang="zh-TW" sz="2000" b="1" dirty="0">
              <a:solidFill>
                <a:prstClr val="black">
                  <a:lumMod val="65000"/>
                  <a:lumOff val="35000"/>
                </a:prst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36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標題 3">
            <a:extLst>
              <a:ext uri="{FF2B5EF4-FFF2-40B4-BE49-F238E27FC236}">
                <a16:creationId xmlns:a16="http://schemas.microsoft.com/office/drawing/2014/main" id="{626B4A83-C95C-4E90-A0EE-C224EDCC9F65}"/>
              </a:ext>
            </a:extLst>
          </p:cNvPr>
          <p:cNvSpPr txBox="1">
            <a:spLocks/>
          </p:cNvSpPr>
          <p:nvPr/>
        </p:nvSpPr>
        <p:spPr bwMode="auto">
          <a:xfrm>
            <a:off x="757673" y="347385"/>
            <a:ext cx="80146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Hands On Practice – </a:t>
            </a:r>
            <a:r>
              <a:rPr lang="en-US" altLang="zh-CN" sz="2800" dirty="0" err="1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Config</a:t>
            </a:r>
            <a:endParaRPr lang="zh-TW" altLang="en-US" sz="2800" dirty="0">
              <a:solidFill>
                <a:srgbClr val="04658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381000" y="1126465"/>
            <a:ext cx="7315200" cy="105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000" b="1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POM.xml</a:t>
            </a:r>
            <a:endParaRPr lang="en-US" altLang="zh-CN" sz="20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r>
              <a:rPr lang="en-US" altLang="zh-TW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Change </a:t>
            </a:r>
            <a:r>
              <a:rPr lang="en-US" altLang="zh-TW" sz="1400" b="1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2.2.6.Release</a:t>
            </a:r>
            <a:r>
              <a:rPr lang="en-US" altLang="zh-TW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to </a:t>
            </a:r>
            <a:r>
              <a:rPr lang="en-US" altLang="zh-TW" sz="1400" b="1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2.2.3.Release</a:t>
            </a: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Add </a:t>
            </a:r>
            <a:r>
              <a:rPr lang="en-US" altLang="zh-CN" sz="1400" b="1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org.postgresql</a:t>
            </a:r>
            <a:endParaRPr lang="en-US" altLang="zh-TW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832224"/>
            <a:ext cx="4725059" cy="11526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3690669"/>
            <a:ext cx="5058481" cy="2819794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 bwMode="auto">
          <a:xfrm>
            <a:off x="1444360" y="5486400"/>
            <a:ext cx="4270640" cy="939800"/>
          </a:xfrm>
          <a:prstGeom prst="roundRect">
            <a:avLst/>
          </a:prstGeom>
          <a:noFill/>
          <a:ln w="31750" cap="flat" cmpd="sng" algn="ctr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6096000" y="2819400"/>
            <a:ext cx="2971800" cy="533400"/>
          </a:xfrm>
          <a:prstGeom prst="wedgeRectCallout">
            <a:avLst>
              <a:gd name="adj1" fmla="val -68578"/>
              <a:gd name="adj2" fmla="val 150596"/>
            </a:avLst>
          </a:prstGeom>
          <a:solidFill>
            <a:srgbClr val="FCFACE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Default add below dependencies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444360" y="3840840"/>
            <a:ext cx="4270640" cy="1416959"/>
          </a:xfrm>
          <a:prstGeom prst="roundRect">
            <a:avLst/>
          </a:prstGeom>
          <a:noFill/>
          <a:ln w="31750" cap="flat" cmpd="sng" algn="ctr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矩形标注 12"/>
          <p:cNvSpPr/>
          <p:nvPr/>
        </p:nvSpPr>
        <p:spPr bwMode="auto">
          <a:xfrm>
            <a:off x="6490141" y="4549319"/>
            <a:ext cx="2209800" cy="533400"/>
          </a:xfrm>
          <a:prstGeom prst="wedgeRectCallout">
            <a:avLst>
              <a:gd name="adj1" fmla="val -86350"/>
              <a:gd name="adj2" fmla="val 141071"/>
            </a:avLst>
          </a:prstGeom>
          <a:solidFill>
            <a:srgbClr val="FCFACE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Manual add PostgreSQL dependency</a:t>
            </a:r>
            <a:endParaRPr kumimoji="0" lang="en-US" altLang="zh-CN" sz="1400" b="0" i="0" u="none" strike="noStrike" cap="none" normalizeH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476557" y="2354611"/>
            <a:ext cx="2819677" cy="259002"/>
          </a:xfrm>
          <a:prstGeom prst="roundRect">
            <a:avLst/>
          </a:prstGeom>
          <a:noFill/>
          <a:ln w="31750" cap="flat" cmpd="sng" algn="ctr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4876800" y="1336923"/>
            <a:ext cx="2971800" cy="533400"/>
          </a:xfrm>
          <a:prstGeom prst="wedgeRectCallout">
            <a:avLst>
              <a:gd name="adj1" fmla="val -68578"/>
              <a:gd name="adj2" fmla="val 150596"/>
            </a:avLst>
          </a:prstGeom>
          <a:solidFill>
            <a:srgbClr val="FCFACE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order to keep the same version of </a:t>
            </a:r>
            <a:r>
              <a:rPr kumimoji="0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MRP2Processing</a:t>
            </a:r>
            <a:r>
              <a:rPr kumimoji="0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Project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39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標題 3">
            <a:extLst>
              <a:ext uri="{FF2B5EF4-FFF2-40B4-BE49-F238E27FC236}">
                <a16:creationId xmlns:a16="http://schemas.microsoft.com/office/drawing/2014/main" id="{626B4A83-C95C-4E90-A0EE-C224EDCC9F65}"/>
              </a:ext>
            </a:extLst>
          </p:cNvPr>
          <p:cNvSpPr txBox="1">
            <a:spLocks/>
          </p:cNvSpPr>
          <p:nvPr/>
        </p:nvSpPr>
        <p:spPr bwMode="auto">
          <a:xfrm>
            <a:off x="757673" y="347385"/>
            <a:ext cx="80146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Hands On Practice – </a:t>
            </a:r>
            <a:r>
              <a:rPr lang="en-US" altLang="zh-CN" sz="2800" dirty="0" err="1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Config</a:t>
            </a:r>
            <a:endParaRPr lang="zh-TW" altLang="en-US" sz="2800" dirty="0">
              <a:solidFill>
                <a:srgbClr val="04658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381000" y="1301492"/>
            <a:ext cx="7315200" cy="532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000" b="1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application.yml</a:t>
            </a:r>
            <a:endParaRPr lang="en-US" altLang="zh-CN" sz="20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ClrTx/>
              <a:buNone/>
            </a:pPr>
            <a:endParaRPr lang="en-US" altLang="zh-CN" sz="20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00041" lvl="1" indent="0">
              <a:lnSpc>
                <a:spcPct val="150000"/>
              </a:lnSpc>
              <a:buNone/>
            </a:pPr>
            <a:r>
              <a:rPr lang="en-US" altLang="zh-CN" sz="1400" b="1" dirty="0" smtClean="0"/>
              <a:t>spring</a:t>
            </a:r>
            <a:r>
              <a:rPr lang="en-US" altLang="zh-CN" sz="1400" dirty="0"/>
              <a:t>:</a:t>
            </a:r>
          </a:p>
          <a:p>
            <a:pPr marL="400041" lvl="1" indent="0">
              <a:lnSpc>
                <a:spcPct val="150000"/>
              </a:lnSpc>
              <a:buNone/>
            </a:pPr>
            <a:r>
              <a:rPr lang="en-US" altLang="zh-CN" sz="1400" dirty="0"/>
              <a:t>  </a:t>
            </a:r>
            <a:r>
              <a:rPr lang="en-US" altLang="zh-CN" sz="1400" dirty="0" smtClean="0"/>
              <a:t>  </a:t>
            </a:r>
            <a:r>
              <a:rPr lang="en-US" altLang="zh-CN" sz="1400" b="1" dirty="0" err="1" smtClean="0"/>
              <a:t>datasource</a:t>
            </a:r>
            <a:r>
              <a:rPr lang="en-US" altLang="zh-CN" sz="1400" dirty="0"/>
              <a:t>:</a:t>
            </a:r>
          </a:p>
          <a:p>
            <a:pPr marL="400041" lvl="1" indent="0">
              <a:lnSpc>
                <a:spcPct val="150000"/>
              </a:lnSpc>
              <a:buNone/>
            </a:pPr>
            <a:r>
              <a:rPr lang="en-US" altLang="zh-CN" sz="1400" dirty="0"/>
              <a:t>    </a:t>
            </a:r>
            <a:r>
              <a:rPr lang="en-US" altLang="zh-CN" sz="1400" dirty="0" smtClean="0"/>
              <a:t>     </a:t>
            </a:r>
            <a:r>
              <a:rPr lang="en-US" altLang="zh-CN" sz="1400" b="1" dirty="0" smtClean="0"/>
              <a:t>driver-class-name</a:t>
            </a:r>
            <a:r>
              <a:rPr lang="en-US" altLang="zh-CN" sz="1400" dirty="0"/>
              <a:t>: </a:t>
            </a:r>
            <a:r>
              <a:rPr lang="en-US" altLang="zh-CN" sz="1400" dirty="0" err="1"/>
              <a:t>org.postgresql.Driver</a:t>
            </a:r>
            <a:endParaRPr lang="en-US" altLang="zh-CN" sz="1400" dirty="0"/>
          </a:p>
          <a:p>
            <a:pPr marL="400041" lvl="1" indent="0">
              <a:lnSpc>
                <a:spcPct val="150000"/>
              </a:lnSpc>
              <a:buNone/>
            </a:pPr>
            <a:r>
              <a:rPr lang="en-US" altLang="zh-CN" sz="1400" dirty="0"/>
              <a:t>    </a:t>
            </a:r>
            <a:r>
              <a:rPr lang="en-US" altLang="zh-CN" sz="1400" dirty="0" smtClean="0"/>
              <a:t>     </a:t>
            </a:r>
            <a:r>
              <a:rPr lang="en-US" altLang="zh-CN" sz="1400" b="1" dirty="0" err="1" smtClean="0"/>
              <a:t>url</a:t>
            </a:r>
            <a:r>
              <a:rPr lang="en-US" altLang="zh-CN" sz="1400" dirty="0"/>
              <a:t>: </a:t>
            </a:r>
            <a:r>
              <a:rPr lang="en-US" altLang="zh-CN" sz="1400" dirty="0" err="1"/>
              <a:t>jdbc:postgresql</a:t>
            </a:r>
            <a:r>
              <a:rPr lang="en-US" altLang="zh-CN" sz="1400" dirty="0"/>
              <a:t>://</a:t>
            </a:r>
            <a:r>
              <a:rPr lang="en-US" altLang="zh-CN" sz="1400" dirty="0" err="1">
                <a:solidFill>
                  <a:srgbClr val="0070C0"/>
                </a:solidFill>
              </a:rPr>
              <a:t>localhost:5432</a:t>
            </a:r>
            <a:r>
              <a:rPr lang="en-US" altLang="zh-CN" sz="1400" dirty="0"/>
              <a:t>/</a:t>
            </a:r>
            <a:r>
              <a:rPr lang="en-US" altLang="zh-CN" sz="1400" dirty="0" err="1">
                <a:solidFill>
                  <a:srgbClr val="0070C0"/>
                </a:solidFill>
              </a:rPr>
              <a:t>DXTraining</a:t>
            </a:r>
            <a:r>
              <a:rPr lang="en-US" altLang="zh-CN" sz="1400" dirty="0" err="1"/>
              <a:t>?useSSL</a:t>
            </a:r>
            <a:r>
              <a:rPr lang="en-US" altLang="zh-CN" sz="1400" dirty="0"/>
              <a:t>=false</a:t>
            </a:r>
          </a:p>
          <a:p>
            <a:pPr marL="400041" lvl="1" indent="0">
              <a:lnSpc>
                <a:spcPct val="150000"/>
              </a:lnSpc>
              <a:buNone/>
            </a:pPr>
            <a:r>
              <a:rPr lang="en-US" altLang="zh-CN" sz="1400" dirty="0"/>
              <a:t>    </a:t>
            </a:r>
            <a:r>
              <a:rPr lang="en-US" altLang="zh-CN" sz="1400" dirty="0" smtClean="0"/>
              <a:t>     </a:t>
            </a:r>
            <a:r>
              <a:rPr lang="en-US" altLang="zh-CN" sz="1400" b="1" dirty="0" smtClean="0"/>
              <a:t>username</a:t>
            </a:r>
            <a:r>
              <a:rPr lang="en-US" altLang="zh-CN" sz="1400" dirty="0"/>
              <a:t>: root</a:t>
            </a:r>
          </a:p>
          <a:p>
            <a:pPr marL="400041" lvl="1" indent="0">
              <a:lnSpc>
                <a:spcPct val="150000"/>
              </a:lnSpc>
              <a:buNone/>
            </a:pPr>
            <a:r>
              <a:rPr lang="en-US" altLang="zh-CN" sz="1400" dirty="0"/>
              <a:t>    </a:t>
            </a:r>
            <a:r>
              <a:rPr lang="en-US" altLang="zh-CN" sz="1400" dirty="0" smtClean="0"/>
              <a:t>     </a:t>
            </a:r>
            <a:r>
              <a:rPr lang="en-US" altLang="zh-CN" sz="1400" b="1" dirty="0" smtClean="0"/>
              <a:t>password</a:t>
            </a:r>
            <a:r>
              <a:rPr lang="en-US" altLang="zh-CN" sz="1400" dirty="0"/>
              <a:t>: 123456</a:t>
            </a:r>
          </a:p>
          <a:p>
            <a:pPr marL="400041" lvl="1" indent="0">
              <a:lnSpc>
                <a:spcPct val="150000"/>
              </a:lnSpc>
              <a:buNone/>
            </a:pPr>
            <a:r>
              <a:rPr lang="en-US" altLang="zh-CN" sz="1400" dirty="0"/>
              <a:t>  </a:t>
            </a:r>
            <a:r>
              <a:rPr lang="en-US" altLang="zh-CN" sz="1400" dirty="0" smtClean="0"/>
              <a:t> </a:t>
            </a:r>
            <a:r>
              <a:rPr lang="en-US" altLang="zh-CN" sz="1400" b="1" dirty="0" err="1" smtClean="0"/>
              <a:t>jpa</a:t>
            </a:r>
            <a:r>
              <a:rPr lang="en-US" altLang="zh-CN" sz="1400" dirty="0"/>
              <a:t>:</a:t>
            </a:r>
          </a:p>
          <a:p>
            <a:pPr marL="400041" lvl="1" indent="0">
              <a:lnSpc>
                <a:spcPct val="150000"/>
              </a:lnSpc>
              <a:buNone/>
            </a:pPr>
            <a:r>
              <a:rPr lang="en-US" altLang="zh-CN" sz="1400" dirty="0"/>
              <a:t>    </a:t>
            </a:r>
            <a:r>
              <a:rPr lang="en-US" altLang="zh-CN" sz="1400" dirty="0" smtClean="0"/>
              <a:t>  </a:t>
            </a:r>
            <a:r>
              <a:rPr lang="en-US" altLang="zh-CN" sz="1400" b="1" dirty="0" smtClean="0"/>
              <a:t>show-</a:t>
            </a:r>
            <a:r>
              <a:rPr lang="en-US" altLang="zh-CN" sz="1400" b="1" dirty="0" err="1" smtClean="0"/>
              <a:t>sql</a:t>
            </a:r>
            <a:r>
              <a:rPr lang="en-US" altLang="zh-CN" sz="1400" dirty="0"/>
              <a:t>: true</a:t>
            </a:r>
          </a:p>
          <a:p>
            <a:pPr marL="400041" lvl="1" indent="0">
              <a:lnSpc>
                <a:spcPct val="150000"/>
              </a:lnSpc>
              <a:buNone/>
            </a:pPr>
            <a:r>
              <a:rPr lang="en-US" altLang="zh-CN" sz="1400" dirty="0"/>
              <a:t>    </a:t>
            </a:r>
            <a:r>
              <a:rPr lang="en-US" altLang="zh-CN" sz="1400" dirty="0" smtClean="0"/>
              <a:t>  </a:t>
            </a:r>
            <a:r>
              <a:rPr lang="en-US" altLang="zh-CN" sz="1400" b="1" dirty="0" smtClean="0"/>
              <a:t>hibernate</a:t>
            </a:r>
            <a:r>
              <a:rPr lang="en-US" altLang="zh-CN" sz="1400" dirty="0"/>
              <a:t>:</a:t>
            </a:r>
          </a:p>
          <a:p>
            <a:pPr marL="400041" lvl="1" indent="0">
              <a:lnSpc>
                <a:spcPct val="150000"/>
              </a:lnSpc>
              <a:buNone/>
            </a:pPr>
            <a:r>
              <a:rPr lang="en-US" altLang="zh-CN" sz="1400" dirty="0"/>
              <a:t>      </a:t>
            </a:r>
            <a:r>
              <a:rPr lang="en-US" altLang="zh-CN" sz="1400" dirty="0" smtClean="0"/>
              <a:t>   </a:t>
            </a:r>
            <a:r>
              <a:rPr lang="en-US" altLang="zh-CN" sz="1400" b="1" dirty="0" err="1" smtClean="0"/>
              <a:t>ddl</a:t>
            </a:r>
            <a:r>
              <a:rPr lang="en-US" altLang="zh-CN" sz="1400" b="1" dirty="0" smtClean="0"/>
              <a:t>-auto</a:t>
            </a:r>
            <a:r>
              <a:rPr lang="en-US" altLang="zh-CN" sz="1400" dirty="0"/>
              <a:t>: </a:t>
            </a:r>
            <a:r>
              <a:rPr lang="en-US" altLang="zh-CN" sz="1400" b="1" dirty="0">
                <a:solidFill>
                  <a:srgbClr val="0000FF"/>
                </a:solidFill>
              </a:rPr>
              <a:t>none</a:t>
            </a:r>
            <a:endParaRPr lang="en-US" altLang="zh-CN" sz="1400" b="1" dirty="0">
              <a:solidFill>
                <a:srgbClr val="0000FF"/>
              </a:solidFill>
            </a:endParaRPr>
          </a:p>
          <a:p>
            <a:pPr marL="0" indent="0">
              <a:buClrTx/>
              <a:buNone/>
            </a:pPr>
            <a:endParaRPr lang="en-US" altLang="zh-CN" sz="20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2903972" y="3175000"/>
            <a:ext cx="2176028" cy="330200"/>
          </a:xfrm>
          <a:prstGeom prst="roundRect">
            <a:avLst/>
          </a:prstGeom>
          <a:noFill/>
          <a:ln w="317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" name="矩形标注 2"/>
          <p:cNvSpPr/>
          <p:nvPr/>
        </p:nvSpPr>
        <p:spPr bwMode="auto">
          <a:xfrm>
            <a:off x="6007100" y="1797049"/>
            <a:ext cx="2209800" cy="533400"/>
          </a:xfrm>
          <a:prstGeom prst="wedgeRectCallout">
            <a:avLst>
              <a:gd name="adj1" fmla="val -90373"/>
              <a:gd name="adj2" fmla="val 212500"/>
            </a:avLst>
          </a:prstGeom>
          <a:solidFill>
            <a:srgbClr val="FCFACE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IP:Port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14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name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028263" y="4622800"/>
            <a:ext cx="1913373" cy="330200"/>
          </a:xfrm>
          <a:prstGeom prst="roundRect">
            <a:avLst/>
          </a:prstGeom>
          <a:noFill/>
          <a:ln w="317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4572000" y="3790294"/>
            <a:ext cx="3644900" cy="521614"/>
          </a:xfrm>
          <a:prstGeom prst="wedgeRectCallout">
            <a:avLst>
              <a:gd name="adj1" fmla="val -95266"/>
              <a:gd name="adj2" fmla="val 126358"/>
            </a:avLst>
          </a:prstGeom>
          <a:solidFill>
            <a:srgbClr val="FCFACE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Show SQL when access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DB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Suggest to set true only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when on local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990599" y="5334000"/>
            <a:ext cx="1913373" cy="330200"/>
          </a:xfrm>
          <a:prstGeom prst="roundRect">
            <a:avLst/>
          </a:prstGeom>
          <a:noFill/>
          <a:ln w="317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4845050" y="5143500"/>
            <a:ext cx="3111500" cy="1270398"/>
          </a:xfrm>
          <a:prstGeom prst="wedgeRectCallout">
            <a:avLst>
              <a:gd name="adj1" fmla="val -111751"/>
              <a:gd name="adj2" fmla="val -25783"/>
            </a:avLst>
          </a:prstGeom>
          <a:solidFill>
            <a:srgbClr val="FCFACE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reate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reate-drop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kumimoji="0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pdate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alidate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zh-CN" sz="1400" b="1" dirty="0" smtClean="0">
                <a:solidFill>
                  <a:srgbClr val="0000FF"/>
                </a:solidFill>
              </a:rPr>
              <a:t>none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48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標題 3">
            <a:extLst>
              <a:ext uri="{FF2B5EF4-FFF2-40B4-BE49-F238E27FC236}">
                <a16:creationId xmlns:a16="http://schemas.microsoft.com/office/drawing/2014/main" id="{626B4A83-C95C-4E90-A0EE-C224EDCC9F65}"/>
              </a:ext>
            </a:extLst>
          </p:cNvPr>
          <p:cNvSpPr txBox="1">
            <a:spLocks/>
          </p:cNvSpPr>
          <p:nvPr/>
        </p:nvSpPr>
        <p:spPr bwMode="auto">
          <a:xfrm>
            <a:off x="757673" y="347385"/>
            <a:ext cx="80146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Hands On Practice – </a:t>
            </a:r>
            <a:r>
              <a:rPr lang="zh-CN" altLang="en-US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数据模型 </a:t>
            </a:r>
            <a:r>
              <a:rPr lang="en-US" altLang="zh-CN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 </a:t>
            </a:r>
            <a:r>
              <a:rPr lang="zh-CN" altLang="en-US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代码结构</a:t>
            </a:r>
            <a:endParaRPr lang="zh-TW" altLang="en-US" sz="2800" dirty="0">
              <a:solidFill>
                <a:srgbClr val="04658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228600" y="1203121"/>
            <a:ext cx="7315200" cy="105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模拟 </a:t>
            </a:r>
            <a:r>
              <a:rPr lang="en-US" altLang="zh-CN" sz="2000" b="1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AFCST</a:t>
            </a:r>
            <a:r>
              <a:rPr lang="en-US" altLang="zh-CN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资料</a:t>
            </a: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46243"/>
            <a:ext cx="7731863" cy="1552157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629" y="3657600"/>
            <a:ext cx="2391141" cy="3078050"/>
          </a:xfrm>
          <a:prstGeom prst="rect">
            <a:avLst/>
          </a:prstGeom>
        </p:spPr>
      </p:pic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228600" y="3641522"/>
            <a:ext cx="2362200" cy="105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代码结构</a:t>
            </a: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72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標題 3">
            <a:extLst>
              <a:ext uri="{FF2B5EF4-FFF2-40B4-BE49-F238E27FC236}">
                <a16:creationId xmlns:a16="http://schemas.microsoft.com/office/drawing/2014/main" id="{626B4A83-C95C-4E90-A0EE-C224EDCC9F65}"/>
              </a:ext>
            </a:extLst>
          </p:cNvPr>
          <p:cNvSpPr txBox="1">
            <a:spLocks/>
          </p:cNvSpPr>
          <p:nvPr/>
        </p:nvSpPr>
        <p:spPr bwMode="auto">
          <a:xfrm>
            <a:off x="757673" y="347385"/>
            <a:ext cx="80146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Hands On Practice – </a:t>
            </a:r>
            <a:r>
              <a:rPr lang="en-US" altLang="zh-TW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Bootstrap </a:t>
            </a:r>
            <a:r>
              <a:rPr lang="zh-CN" altLang="en-US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 </a:t>
            </a:r>
            <a:r>
              <a:rPr lang="en-US" altLang="zh-CN" sz="2800" dirty="0" err="1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dll</a:t>
            </a:r>
            <a:r>
              <a:rPr lang="en-US" altLang="zh-CN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-auto</a:t>
            </a:r>
            <a:endParaRPr lang="zh-TW" altLang="en-US" sz="2800" dirty="0">
              <a:solidFill>
                <a:srgbClr val="04658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355600" y="2736903"/>
            <a:ext cx="7315200" cy="105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1800" b="1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ddl</a:t>
            </a:r>
            <a:r>
              <a:rPr lang="en-US" altLang="zh-CN" sz="18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-auto = </a:t>
            </a:r>
            <a:r>
              <a:rPr lang="en-US" altLang="zh-CN" sz="1800" b="1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lvl="1">
              <a:buClrTx/>
              <a:buFont typeface="Wingdings" panose="05000000000000000000" pitchFamily="2" charset="2"/>
              <a:buChar char="l"/>
            </a:pP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Spring Boot 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项目每次启动，对栏位进行更新</a:t>
            </a:r>
            <a:endParaRPr lang="en-US" altLang="zh-CN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r>
              <a:rPr lang="zh-CN" altLang="en-US" sz="1400" b="1" dirty="0" smtClean="0">
                <a:solidFill>
                  <a:schemeClr val="accent5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新增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Entry 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栏位，</a:t>
            </a: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 </a:t>
            </a:r>
            <a:r>
              <a:rPr lang="zh-CN" altLang="en-US" sz="1400" b="1" dirty="0" smtClean="0">
                <a:solidFill>
                  <a:schemeClr val="accent5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随之新增</a:t>
            </a:r>
            <a:endParaRPr lang="en-US" altLang="zh-CN" sz="1400" b="1" dirty="0" smtClean="0">
              <a:solidFill>
                <a:schemeClr val="accent5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r>
              <a:rPr lang="zh-CN" altLang="en-US" sz="1400" b="1" dirty="0" smtClean="0">
                <a:solidFill>
                  <a:schemeClr val="accent5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修改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Entry 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栏位，</a:t>
            </a: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 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会</a:t>
            </a:r>
            <a:r>
              <a:rPr lang="zh-CN" altLang="en-US" sz="1400" b="1" dirty="0" smtClean="0">
                <a:solidFill>
                  <a:schemeClr val="accent5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新增修改后的栏位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，旧的栏位并无删除</a:t>
            </a:r>
            <a:endParaRPr lang="en-US" altLang="zh-CN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r>
              <a:rPr lang="zh-CN" altLang="en-US" sz="1400" b="1" dirty="0" smtClean="0">
                <a:solidFill>
                  <a:schemeClr val="accent5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删除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Entry 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栏位，</a:t>
            </a: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 </a:t>
            </a:r>
            <a:r>
              <a:rPr lang="zh-CN" altLang="en-US" sz="1400" b="1" dirty="0" smtClean="0">
                <a:solidFill>
                  <a:schemeClr val="accent5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不会删除栏位</a:t>
            </a:r>
            <a:endParaRPr lang="en-US" altLang="zh-CN" sz="1400" b="1" dirty="0" smtClean="0">
              <a:solidFill>
                <a:schemeClr val="accent5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188" lvl="1" indent="0">
              <a:buClrTx/>
              <a:buNone/>
            </a:pPr>
            <a:endParaRPr lang="en-US" altLang="zh-CN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CN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CN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buClrTx/>
              <a:buFont typeface="Wingdings" panose="05000000000000000000" pitchFamily="2" charset="2"/>
              <a:buChar char="l"/>
            </a:pPr>
            <a:endParaRPr lang="en-US" altLang="zh-TW" sz="12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63" y="1798837"/>
            <a:ext cx="8386327" cy="7381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3" y="4130879"/>
            <a:ext cx="6973273" cy="419158"/>
          </a:xfrm>
          <a:prstGeom prst="rect">
            <a:avLst/>
          </a:prstGeom>
        </p:spPr>
      </p:pic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381000" y="1143000"/>
            <a:ext cx="7315200" cy="105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000" b="1" dirty="0" err="1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</a:t>
            </a:r>
            <a:r>
              <a:rPr lang="en-US" altLang="zh-CN" sz="2000" b="1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dl</a:t>
            </a:r>
            <a:r>
              <a:rPr lang="en-US" altLang="zh-CN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-auto = </a:t>
            </a:r>
            <a:r>
              <a:rPr lang="en-US" altLang="zh-CN" sz="2000" b="1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</a:t>
            </a:r>
            <a:r>
              <a:rPr lang="en-US" altLang="zh-CN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Spring Boot 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项目每次启动，都会</a:t>
            </a:r>
            <a:r>
              <a:rPr lang="zh-CN" altLang="en-US" sz="1400" b="1" dirty="0" smtClean="0">
                <a:solidFill>
                  <a:schemeClr val="accent5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重建 </a:t>
            </a:r>
            <a:r>
              <a:rPr lang="en-US" altLang="zh-CN" sz="1400" b="1" dirty="0" smtClean="0">
                <a:solidFill>
                  <a:schemeClr val="accent5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Table</a:t>
            </a: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ClrTx/>
              <a:buNone/>
            </a:pPr>
            <a:endParaRPr lang="en-US" altLang="zh-CN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CN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CN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buClrTx/>
              <a:buFont typeface="Wingdings" panose="05000000000000000000" pitchFamily="2" charset="2"/>
              <a:buChar char="l"/>
            </a:pPr>
            <a:endParaRPr lang="en-US" altLang="zh-TW" sz="12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381000" y="4852962"/>
            <a:ext cx="7315200" cy="72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1800" b="1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ddl</a:t>
            </a:r>
            <a:r>
              <a:rPr lang="en-US" altLang="zh-CN" sz="18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-auto = </a:t>
            </a:r>
            <a:r>
              <a:rPr lang="en-US" altLang="zh-CN" sz="1800" b="1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Validate</a:t>
            </a:r>
          </a:p>
          <a:p>
            <a:pPr lvl="1">
              <a:buClrTx/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检查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对</a:t>
            </a:r>
            <a:r>
              <a:rPr lang="zh-CN" altLang="en-US" sz="1400" b="1" dirty="0" smtClean="0">
                <a:solidFill>
                  <a:schemeClr val="accent5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新增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1400" b="1" dirty="0" smtClean="0">
                <a:solidFill>
                  <a:schemeClr val="accent5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修改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的栏位是否存在 </a:t>
            </a: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</a:t>
            </a: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CN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CN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buClrTx/>
              <a:buFont typeface="Wingdings" panose="05000000000000000000" pitchFamily="2" charset="2"/>
              <a:buChar char="l"/>
            </a:pPr>
            <a:endParaRPr lang="en-US" altLang="zh-TW" sz="12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61" y="5455001"/>
            <a:ext cx="8195939" cy="853205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 bwMode="auto">
          <a:xfrm>
            <a:off x="1168123" y="1843352"/>
            <a:ext cx="1041677" cy="354810"/>
          </a:xfrm>
          <a:prstGeom prst="roundRect">
            <a:avLst/>
          </a:prstGeom>
          <a:noFill/>
          <a:ln w="19050" cap="flat" cmpd="sng" algn="ctr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4038600" y="4159338"/>
            <a:ext cx="1041677" cy="354810"/>
          </a:xfrm>
          <a:prstGeom prst="roundRect">
            <a:avLst/>
          </a:prstGeom>
          <a:noFill/>
          <a:ln w="19050" cap="flat" cmpd="sng" algn="ctr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757673" y="6108050"/>
            <a:ext cx="3890527" cy="20015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550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2" grpId="0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標題 3">
            <a:extLst>
              <a:ext uri="{FF2B5EF4-FFF2-40B4-BE49-F238E27FC236}">
                <a16:creationId xmlns:a16="http://schemas.microsoft.com/office/drawing/2014/main" id="{626B4A83-C95C-4E90-A0EE-C224EDCC9F65}"/>
              </a:ext>
            </a:extLst>
          </p:cNvPr>
          <p:cNvSpPr txBox="1">
            <a:spLocks/>
          </p:cNvSpPr>
          <p:nvPr/>
        </p:nvSpPr>
        <p:spPr bwMode="auto">
          <a:xfrm>
            <a:off x="757673" y="347385"/>
            <a:ext cx="80146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Hands On Practice – </a:t>
            </a:r>
            <a:r>
              <a:rPr lang="en-US" altLang="zh-TW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Simple Query</a:t>
            </a:r>
            <a:endParaRPr lang="zh-TW" altLang="en-US" sz="2800" dirty="0">
              <a:solidFill>
                <a:srgbClr val="04658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381000" y="1126465"/>
            <a:ext cx="7315200" cy="62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Simple Query Demo</a:t>
            </a:r>
          </a:p>
          <a:p>
            <a:pPr marL="457188" lvl="1" indent="0">
              <a:buClrTx/>
              <a:buNone/>
            </a:pP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381000" y="4648051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规则</a:t>
            </a:r>
            <a:endParaRPr lang="en-US" altLang="zh-CN" sz="20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</a:t>
            </a:r>
            <a:r>
              <a:rPr lang="en-US" altLang="zh-CN" sz="14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ind</a:t>
            </a: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1400" b="1" dirty="0" smtClean="0">
                <a:solidFill>
                  <a:srgbClr val="FF99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 </a:t>
            </a:r>
            <a:r>
              <a:rPr lang="en-US" altLang="zh-CN" sz="1400" b="1" dirty="0" err="1" smtClean="0">
                <a:solidFill>
                  <a:srgbClr val="FF99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Keyword1</a:t>
            </a:r>
            <a:r>
              <a:rPr lang="en-US" altLang="zh-CN" sz="1400" b="1" dirty="0" smtClean="0">
                <a:solidFill>
                  <a:srgbClr val="FF99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] </a:t>
            </a:r>
            <a:r>
              <a:rPr lang="en-US" altLang="zh-CN" sz="14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By</a:t>
            </a: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1400" b="1" dirty="0" err="1" smtClean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ColumnName</a:t>
            </a:r>
            <a:r>
              <a:rPr lang="en-US" altLang="zh-CN" sz="1400" b="1" dirty="0" smtClean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 </a:t>
            </a:r>
            <a:r>
              <a:rPr lang="en-US" altLang="zh-CN" sz="1400" b="1" dirty="0" err="1" smtClean="0">
                <a:solidFill>
                  <a:srgbClr val="F3A1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Keyword2</a:t>
            </a:r>
            <a:r>
              <a:rPr lang="en-US" altLang="zh-CN" sz="1400" b="1" dirty="0" smtClean="0">
                <a:solidFill>
                  <a:srgbClr val="F3A1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 </a:t>
            </a:r>
            <a:r>
              <a:rPr lang="en-US" altLang="zh-CN" sz="1400" b="1" dirty="0" err="1" smtClean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ColumnName</a:t>
            </a:r>
            <a:r>
              <a:rPr lang="en-US" altLang="zh-CN" sz="1400" b="1" dirty="0" smtClean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 ]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1400" b="1" dirty="0" err="1" smtClean="0">
                <a:solidFill>
                  <a:srgbClr val="F3A1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Keyword1</a:t>
            </a: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用于</a:t>
            </a:r>
            <a:r>
              <a:rPr lang="zh-CN" altLang="en-US" sz="1400" b="1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限制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查询结果：</a:t>
            </a: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First, Distinct, Top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TW" sz="1400" b="1" dirty="0" err="1" smtClean="0">
                <a:solidFill>
                  <a:srgbClr val="F3A1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Keyword2</a:t>
            </a:r>
            <a:r>
              <a:rPr lang="en-US" altLang="zh-TW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用于</a:t>
            </a:r>
            <a:r>
              <a:rPr lang="zh-CN" altLang="en-US" sz="1400" b="1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过滤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查询条件：</a:t>
            </a: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And, Or, Between</a:t>
            </a: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……</a:t>
            </a: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8077200" cy="2942699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 bwMode="auto">
          <a:xfrm>
            <a:off x="1905000" y="1877956"/>
            <a:ext cx="1143000" cy="2520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2667000" y="2264319"/>
            <a:ext cx="533400" cy="2520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3810000" y="2641600"/>
            <a:ext cx="609600" cy="2520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2171700" y="3202592"/>
            <a:ext cx="723900" cy="27339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714500" y="3610352"/>
            <a:ext cx="723900" cy="2520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171700" y="3996714"/>
            <a:ext cx="723900" cy="2520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2743200" y="3581400"/>
            <a:ext cx="723900" cy="2520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040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3" y="1524000"/>
            <a:ext cx="7856887" cy="4191000"/>
          </a:xfrm>
          <a:prstGeom prst="rect">
            <a:avLst/>
          </a:prstGeom>
        </p:spPr>
      </p:pic>
      <p:sp>
        <p:nvSpPr>
          <p:cNvPr id="53" name="標題 3">
            <a:extLst>
              <a:ext uri="{FF2B5EF4-FFF2-40B4-BE49-F238E27FC236}">
                <a16:creationId xmlns:a16="http://schemas.microsoft.com/office/drawing/2014/main" id="{626B4A83-C95C-4E90-A0EE-C224EDCC9F65}"/>
              </a:ext>
            </a:extLst>
          </p:cNvPr>
          <p:cNvSpPr txBox="1">
            <a:spLocks/>
          </p:cNvSpPr>
          <p:nvPr/>
        </p:nvSpPr>
        <p:spPr bwMode="auto">
          <a:xfrm>
            <a:off x="757673" y="347385"/>
            <a:ext cx="80146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Hands On Practice – </a:t>
            </a:r>
            <a:r>
              <a:rPr lang="en-US" altLang="zh-TW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Custom</a:t>
            </a:r>
            <a:r>
              <a:rPr lang="en-US" altLang="zh-TW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Query</a:t>
            </a:r>
            <a:endParaRPr lang="zh-TW" altLang="en-US" sz="2800" dirty="0">
              <a:solidFill>
                <a:srgbClr val="04658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381000" y="1126465"/>
            <a:ext cx="7315200" cy="62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Custom Query Demo</a:t>
            </a:r>
          </a:p>
          <a:p>
            <a:pPr marL="457188" lvl="1" indent="0">
              <a:buClrTx/>
              <a:buNone/>
            </a:pP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470402" y="2456795"/>
            <a:ext cx="3543298" cy="2520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898900" y="1894300"/>
            <a:ext cx="1143000" cy="2520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374900" y="1894300"/>
            <a:ext cx="1143000" cy="2520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5307758" y="3206094"/>
            <a:ext cx="1715342" cy="2520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5499100" y="3784600"/>
            <a:ext cx="2133600" cy="2520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2374900" y="5313244"/>
            <a:ext cx="2133600" cy="2520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1536702" y="2832293"/>
            <a:ext cx="1981198" cy="26650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630" y="5457893"/>
            <a:ext cx="4604483" cy="1156062"/>
          </a:xfrm>
          <a:prstGeom prst="rect">
            <a:avLst/>
          </a:prstGeom>
          <a:ln w="38100">
            <a:noFill/>
          </a:ln>
          <a:effectLst>
            <a:glow rad="101600">
              <a:srgbClr val="FFC000"/>
            </a:glow>
          </a:effectLst>
        </p:spPr>
      </p:pic>
      <p:sp>
        <p:nvSpPr>
          <p:cNvPr id="19" name="圆角矩形 18"/>
          <p:cNvSpPr/>
          <p:nvPr/>
        </p:nvSpPr>
        <p:spPr bwMode="auto">
          <a:xfrm>
            <a:off x="2209800" y="4357049"/>
            <a:ext cx="5760000" cy="2520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246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標題 3">
            <a:extLst>
              <a:ext uri="{FF2B5EF4-FFF2-40B4-BE49-F238E27FC236}">
                <a16:creationId xmlns:a16="http://schemas.microsoft.com/office/drawing/2014/main" id="{626B4A83-C95C-4E90-A0EE-C224EDCC9F65}"/>
              </a:ext>
            </a:extLst>
          </p:cNvPr>
          <p:cNvSpPr txBox="1">
            <a:spLocks/>
          </p:cNvSpPr>
          <p:nvPr/>
        </p:nvSpPr>
        <p:spPr bwMode="auto">
          <a:xfrm>
            <a:off x="757673" y="347385"/>
            <a:ext cx="80146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Hands On Practice – </a:t>
            </a:r>
            <a:r>
              <a:rPr lang="en-US" altLang="zh-CN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Advance</a:t>
            </a:r>
            <a:r>
              <a:rPr lang="en-US" altLang="zh-TW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Query</a:t>
            </a:r>
            <a:endParaRPr lang="zh-TW" altLang="en-US" sz="2800" dirty="0">
              <a:solidFill>
                <a:srgbClr val="04658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381000" y="1552401"/>
            <a:ext cx="7010400" cy="93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假如 </a:t>
            </a:r>
            <a:r>
              <a:rPr lang="en-US" altLang="zh-CN" sz="2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SQL </a:t>
            </a:r>
            <a:r>
              <a:rPr lang="zh-CN" altLang="en-US" sz="2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需要动态产生，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JPA</a:t>
            </a:r>
            <a:r>
              <a:rPr lang="en-US" altLang="zh-CN" sz="2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怎么查询？</a:t>
            </a:r>
            <a:endParaRPr lang="en-US" altLang="zh-CN" sz="2000" b="1" dirty="0" smtClean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188" lvl="1" indent="0" algn="ctr">
              <a:buClrTx/>
              <a:buNone/>
            </a:pPr>
            <a:endParaRPr lang="en-US" altLang="zh-TW" sz="1800" b="1" dirty="0" smtClean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 algn="ctr">
              <a:buClrTx/>
              <a:buFont typeface="Wingdings" panose="05000000000000000000" pitchFamily="2" charset="2"/>
              <a:buChar char="l"/>
            </a:pPr>
            <a:endParaRPr lang="en-US" altLang="zh-TW" sz="1800" b="1" dirty="0" smtClean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 algn="ctr">
              <a:buClrTx/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 algn="ctr">
              <a:buClrTx/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533400" y="2286000"/>
            <a:ext cx="6705600" cy="268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select *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  from </a:t>
            </a:r>
            <a:r>
              <a:rPr lang="en-US" altLang="zh-CN" sz="1600" dirty="0" err="1">
                <a:solidFill>
                  <a:srgbClr val="0000FF"/>
                </a:solidFill>
              </a:rPr>
              <a:t>dx_afcst</a:t>
            </a:r>
            <a:endParaRPr lang="en-US" altLang="zh-CN" sz="1600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 where (plant = '</a:t>
            </a:r>
            <a:r>
              <a:rPr lang="en-US" altLang="zh-CN" sz="1600" dirty="0" err="1">
                <a:solidFill>
                  <a:srgbClr val="0000FF"/>
                </a:solidFill>
              </a:rPr>
              <a:t>F131</a:t>
            </a:r>
            <a:r>
              <a:rPr lang="en-US" altLang="zh-CN" sz="1600" dirty="0">
                <a:solidFill>
                  <a:srgbClr val="0000FF"/>
                </a:solidFill>
              </a:rPr>
              <a:t>' and </a:t>
            </a:r>
            <a:r>
              <a:rPr lang="en-US" altLang="zh-CN" sz="1600" dirty="0" err="1">
                <a:solidFill>
                  <a:srgbClr val="0000FF"/>
                </a:solidFill>
              </a:rPr>
              <a:t>customerCode</a:t>
            </a:r>
            <a:r>
              <a:rPr lang="en-US" altLang="zh-CN" sz="1600" dirty="0">
                <a:solidFill>
                  <a:srgbClr val="0000FF"/>
                </a:solidFill>
              </a:rPr>
              <a:t> = '0000200383')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    </a:t>
            </a:r>
            <a:r>
              <a:rPr lang="en-US" altLang="zh-CN" sz="1600" dirty="0" smtClean="0">
                <a:solidFill>
                  <a:srgbClr val="0000FF"/>
                </a:solidFill>
              </a:rPr>
              <a:t>    or </a:t>
            </a:r>
            <a:r>
              <a:rPr lang="en-US" altLang="zh-CN" sz="1600" dirty="0">
                <a:solidFill>
                  <a:srgbClr val="0000FF"/>
                </a:solidFill>
              </a:rPr>
              <a:t>(plant = '</a:t>
            </a:r>
            <a:r>
              <a:rPr lang="en-US" altLang="zh-CN" sz="1600" dirty="0" err="1">
                <a:solidFill>
                  <a:srgbClr val="0000FF"/>
                </a:solidFill>
              </a:rPr>
              <a:t>F130</a:t>
            </a:r>
            <a:r>
              <a:rPr lang="en-US" altLang="zh-CN" sz="1600" dirty="0">
                <a:solidFill>
                  <a:srgbClr val="0000FF"/>
                </a:solidFill>
              </a:rPr>
              <a:t>' and </a:t>
            </a:r>
            <a:r>
              <a:rPr lang="en-US" altLang="zh-CN" sz="1600" dirty="0" err="1">
                <a:solidFill>
                  <a:srgbClr val="0000FF"/>
                </a:solidFill>
              </a:rPr>
              <a:t>customerCode</a:t>
            </a:r>
            <a:r>
              <a:rPr lang="en-US" altLang="zh-CN" sz="1600" dirty="0">
                <a:solidFill>
                  <a:srgbClr val="0000FF"/>
                </a:solidFill>
              </a:rPr>
              <a:t> = '0000200383')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    </a:t>
            </a:r>
            <a:r>
              <a:rPr lang="en-US" altLang="zh-CN" sz="1600" dirty="0" smtClean="0">
                <a:solidFill>
                  <a:srgbClr val="0000FF"/>
                </a:solidFill>
              </a:rPr>
              <a:t>    or ......</a:t>
            </a:r>
            <a:endParaRPr lang="en-US" altLang="zh-CN" sz="1600" dirty="0">
              <a:solidFill>
                <a:srgbClr val="0000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340" y="2398440"/>
            <a:ext cx="2409960" cy="385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9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標題 3">
            <a:extLst>
              <a:ext uri="{FF2B5EF4-FFF2-40B4-BE49-F238E27FC236}">
                <a16:creationId xmlns:a16="http://schemas.microsoft.com/office/drawing/2014/main" id="{626B4A83-C95C-4E90-A0EE-C224EDCC9F65}"/>
              </a:ext>
            </a:extLst>
          </p:cNvPr>
          <p:cNvSpPr txBox="1">
            <a:spLocks/>
          </p:cNvSpPr>
          <p:nvPr/>
        </p:nvSpPr>
        <p:spPr bwMode="auto">
          <a:xfrm>
            <a:off x="757673" y="347385"/>
            <a:ext cx="80146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Hands On Practice – </a:t>
            </a:r>
            <a:r>
              <a:rPr lang="en-US" altLang="zh-CN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Advance</a:t>
            </a:r>
            <a:r>
              <a:rPr lang="en-US" altLang="zh-TW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Query</a:t>
            </a:r>
            <a:endParaRPr lang="zh-TW" altLang="en-US" sz="2800" dirty="0">
              <a:solidFill>
                <a:srgbClr val="04658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381000" y="1126465"/>
            <a:ext cx="7315200" cy="93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Advance Query Demo – </a:t>
            </a:r>
            <a:r>
              <a:rPr lang="en-US" altLang="zh-CN" dirty="0" smtClean="0"/>
              <a:t>Specification Query</a:t>
            </a:r>
          </a:p>
          <a:p>
            <a:pPr lvl="1">
              <a:buClrTx/>
              <a:buFont typeface="Wingdings" panose="05000000000000000000" pitchFamily="2" charset="2"/>
              <a:buChar char="l"/>
            </a:pPr>
            <a:r>
              <a:rPr lang="en-US" altLang="zh-CN" sz="16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Extends </a:t>
            </a:r>
            <a:r>
              <a:rPr lang="en-US" altLang="zh-CN" sz="1600" b="1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Interface </a:t>
            </a:r>
            <a:r>
              <a:rPr lang="en-US" altLang="zh-CN" sz="1600" b="1" dirty="0" err="1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JpaSpecificationExecutor</a:t>
            </a:r>
            <a:endParaRPr lang="en-US" altLang="zh-CN" sz="1600" b="1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CN" sz="16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188" lvl="1" indent="0">
              <a:buClrTx/>
              <a:buNone/>
            </a:pP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73" y="1981200"/>
            <a:ext cx="7122243" cy="734740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 bwMode="auto">
          <a:xfrm>
            <a:off x="990600" y="2197170"/>
            <a:ext cx="3204000" cy="2520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73" y="2912135"/>
            <a:ext cx="8164360" cy="3564865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 bwMode="auto">
          <a:xfrm>
            <a:off x="1600200" y="3091910"/>
            <a:ext cx="4001614" cy="2520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1" name="流程图: 接点 20"/>
          <p:cNvSpPr/>
          <p:nvPr/>
        </p:nvSpPr>
        <p:spPr bwMode="auto">
          <a:xfrm>
            <a:off x="4169200" y="2143170"/>
            <a:ext cx="360000" cy="360000"/>
          </a:xfrm>
          <a:prstGeom prst="flowChartConnector">
            <a:avLst/>
          </a:prstGeom>
          <a:solidFill>
            <a:srgbClr val="C0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2" name="流程图: 接点 21"/>
          <p:cNvSpPr/>
          <p:nvPr/>
        </p:nvSpPr>
        <p:spPr bwMode="auto">
          <a:xfrm>
            <a:off x="5715000" y="3037910"/>
            <a:ext cx="360000" cy="360000"/>
          </a:xfrm>
          <a:prstGeom prst="flowChartConnector">
            <a:avLst/>
          </a:prstGeom>
          <a:solidFill>
            <a:srgbClr val="C0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3" name="文本框 22"/>
          <p:cNvSpPr txBox="1"/>
          <p:nvPr/>
        </p:nvSpPr>
        <p:spPr>
          <a:xfrm flipH="1">
            <a:off x="4195715" y="2128594"/>
            <a:ext cx="37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5741075" y="3022600"/>
            <a:ext cx="37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1713386" y="4435312"/>
            <a:ext cx="5601814" cy="150828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6" name="流程图: 接点 25"/>
          <p:cNvSpPr/>
          <p:nvPr/>
        </p:nvSpPr>
        <p:spPr bwMode="auto">
          <a:xfrm>
            <a:off x="7040708" y="4187425"/>
            <a:ext cx="360000" cy="360000"/>
          </a:xfrm>
          <a:prstGeom prst="flowChartConnector">
            <a:avLst/>
          </a:prstGeom>
          <a:solidFill>
            <a:srgbClr val="C0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5" name="文本框 24"/>
          <p:cNvSpPr txBox="1"/>
          <p:nvPr/>
        </p:nvSpPr>
        <p:spPr>
          <a:xfrm flipH="1">
            <a:off x="7067116" y="4174446"/>
            <a:ext cx="37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1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1" grpId="0" animBg="1"/>
      <p:bldP spid="22" grpId="0" animBg="1"/>
      <p:bldP spid="23" grpId="0"/>
      <p:bldP spid="20" grpId="0"/>
      <p:bldP spid="24" grpId="0" animBg="1"/>
      <p:bldP spid="26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73" y="1725340"/>
            <a:ext cx="7954527" cy="2509315"/>
          </a:xfrm>
          <a:prstGeom prst="rect">
            <a:avLst/>
          </a:prstGeom>
        </p:spPr>
      </p:pic>
      <p:sp>
        <p:nvSpPr>
          <p:cNvPr id="53" name="標題 3">
            <a:extLst>
              <a:ext uri="{FF2B5EF4-FFF2-40B4-BE49-F238E27FC236}">
                <a16:creationId xmlns:a16="http://schemas.microsoft.com/office/drawing/2014/main" id="{626B4A83-C95C-4E90-A0EE-C224EDCC9F65}"/>
              </a:ext>
            </a:extLst>
          </p:cNvPr>
          <p:cNvSpPr txBox="1">
            <a:spLocks/>
          </p:cNvSpPr>
          <p:nvPr/>
        </p:nvSpPr>
        <p:spPr bwMode="auto">
          <a:xfrm>
            <a:off x="757673" y="347385"/>
            <a:ext cx="80146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Hands On Practice – </a:t>
            </a:r>
            <a:r>
              <a:rPr lang="en-US" altLang="zh-TW" sz="2800" dirty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Transaction</a:t>
            </a:r>
            <a:endParaRPr lang="zh-TW" altLang="en-US" sz="2800" dirty="0">
              <a:solidFill>
                <a:srgbClr val="04658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381000" y="1126465"/>
            <a:ext cx="7315200" cy="93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 smtClean="0"/>
              <a:t>Delete &amp; Update in Different Transaction</a:t>
            </a: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CN" sz="16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188" lvl="1" indent="0">
              <a:buClrTx/>
              <a:buNone/>
            </a:pP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757673" y="1964656"/>
            <a:ext cx="1800000" cy="2520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732273" y="3162300"/>
            <a:ext cx="1800000" cy="2520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74" y="4668534"/>
            <a:ext cx="7929127" cy="1222277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 bwMode="auto">
          <a:xfrm>
            <a:off x="4709536" y="3388900"/>
            <a:ext cx="1800000" cy="2520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7" name="矩形标注 26"/>
          <p:cNvSpPr/>
          <p:nvPr/>
        </p:nvSpPr>
        <p:spPr bwMode="auto">
          <a:xfrm>
            <a:off x="6489701" y="4325530"/>
            <a:ext cx="2209800" cy="533400"/>
          </a:xfrm>
          <a:prstGeom prst="wedgeRectCallout">
            <a:avLst>
              <a:gd name="adj1" fmla="val -71983"/>
              <a:gd name="adj2" fmla="val 107738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Delete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成功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Update </a:t>
            </a:r>
            <a:r>
              <a:rPr kumimoji="0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失败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770373" y="4738389"/>
            <a:ext cx="5262127" cy="115242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9" name="矩形标注 28"/>
          <p:cNvSpPr/>
          <p:nvPr/>
        </p:nvSpPr>
        <p:spPr bwMode="auto">
          <a:xfrm>
            <a:off x="6324600" y="2528445"/>
            <a:ext cx="2209800" cy="533400"/>
          </a:xfrm>
          <a:prstGeom prst="wedgeRectCallout">
            <a:avLst>
              <a:gd name="adj1" fmla="val -70834"/>
              <a:gd name="adj2" fmla="val 119643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Customer Code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最大是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10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码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959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7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標題 3">
            <a:extLst>
              <a:ext uri="{FF2B5EF4-FFF2-40B4-BE49-F238E27FC236}">
                <a16:creationId xmlns:a16="http://schemas.microsoft.com/office/drawing/2014/main" id="{626B4A83-C95C-4E90-A0EE-C224EDCC9F65}"/>
              </a:ext>
            </a:extLst>
          </p:cNvPr>
          <p:cNvSpPr txBox="1">
            <a:spLocks/>
          </p:cNvSpPr>
          <p:nvPr/>
        </p:nvSpPr>
        <p:spPr bwMode="auto">
          <a:xfrm>
            <a:off x="757673" y="347385"/>
            <a:ext cx="80146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Hands On Practice – </a:t>
            </a:r>
            <a:r>
              <a:rPr lang="en-US" altLang="zh-TW" sz="2800" dirty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Transaction</a:t>
            </a:r>
            <a:endParaRPr lang="zh-TW" altLang="en-US" sz="2800" dirty="0">
              <a:solidFill>
                <a:srgbClr val="04658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381000" y="1126465"/>
            <a:ext cx="7315200" cy="93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 smtClean="0"/>
              <a:t>Delete &amp; Update in Same Transaction</a:t>
            </a: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CN" sz="16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188" lvl="1" indent="0">
              <a:buClrTx/>
              <a:buNone/>
            </a:pP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73" y="1752600"/>
            <a:ext cx="7656871" cy="19050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 bwMode="auto">
          <a:xfrm>
            <a:off x="4764986" y="2913995"/>
            <a:ext cx="1800000" cy="2520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72" y="4258335"/>
            <a:ext cx="7656872" cy="1393365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 bwMode="auto">
          <a:xfrm>
            <a:off x="757672" y="4311135"/>
            <a:ext cx="1800000" cy="2520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矩形标注 12"/>
          <p:cNvSpPr/>
          <p:nvPr/>
        </p:nvSpPr>
        <p:spPr bwMode="auto">
          <a:xfrm>
            <a:off x="3886200" y="3754170"/>
            <a:ext cx="2209800" cy="533400"/>
          </a:xfrm>
          <a:prstGeom prst="wedgeRectCallout">
            <a:avLst>
              <a:gd name="adj1" fmla="val -112213"/>
              <a:gd name="adj2" fmla="val 74405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保证了数据的原子性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5" name="矩形标注 14"/>
          <p:cNvSpPr/>
          <p:nvPr/>
        </p:nvSpPr>
        <p:spPr bwMode="auto">
          <a:xfrm>
            <a:off x="6562500" y="2028165"/>
            <a:ext cx="2209800" cy="533400"/>
          </a:xfrm>
          <a:prstGeom prst="wedgeRectCallout">
            <a:avLst>
              <a:gd name="adj1" fmla="val -70834"/>
              <a:gd name="adj2" fmla="val 119643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Customer Code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最大是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10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码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757672" y="4603235"/>
            <a:ext cx="4195328" cy="88316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7" name="矩形标注 16"/>
          <p:cNvSpPr/>
          <p:nvPr/>
        </p:nvSpPr>
        <p:spPr bwMode="auto">
          <a:xfrm>
            <a:off x="6489701" y="4325530"/>
            <a:ext cx="2209800" cy="533400"/>
          </a:xfrm>
          <a:prstGeom prst="wedgeRectCallout">
            <a:avLst>
              <a:gd name="adj1" fmla="val -122558"/>
              <a:gd name="adj2" fmla="val 110119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Delete </a:t>
            </a:r>
            <a:r>
              <a:rPr kumimoji="0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因 </a:t>
            </a:r>
            <a:r>
              <a:rPr kumimoji="0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Update </a:t>
            </a:r>
            <a:r>
              <a:rPr kumimoji="0"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失败而 </a:t>
            </a:r>
            <a:r>
              <a:rPr kumimoji="0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Rollback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68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標題 3">
            <a:extLst>
              <a:ext uri="{FF2B5EF4-FFF2-40B4-BE49-F238E27FC236}">
                <a16:creationId xmlns:a16="http://schemas.microsoft.com/office/drawing/2014/main" id="{626B4A83-C95C-4E90-A0EE-C224EDCC9F65}"/>
              </a:ext>
            </a:extLst>
          </p:cNvPr>
          <p:cNvSpPr txBox="1">
            <a:spLocks/>
          </p:cNvSpPr>
          <p:nvPr/>
        </p:nvSpPr>
        <p:spPr bwMode="auto">
          <a:xfrm>
            <a:off x="757673" y="347385"/>
            <a:ext cx="80146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3600" dirty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Agenda</a:t>
            </a:r>
            <a:endParaRPr lang="zh-TW" altLang="en-US" sz="3200" kern="0" dirty="0">
              <a:solidFill>
                <a:srgbClr val="04658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757673" y="1219200"/>
            <a:ext cx="7638166" cy="455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ClrTx/>
            </a:pPr>
            <a:r>
              <a:rPr lang="en-US" altLang="zh-CN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History of Java Data Persistence </a:t>
            </a:r>
            <a:endParaRPr lang="en-US" altLang="zh-TW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n"/>
            </a:pPr>
            <a:r>
              <a:rPr lang="en-US" altLang="zh-TW" sz="1800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JDBC</a:t>
            </a:r>
            <a:endParaRPr lang="en-US" altLang="zh-TW" sz="1800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n"/>
            </a:pPr>
            <a:r>
              <a:rPr lang="en-US" altLang="zh-TW" sz="1800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ORM</a:t>
            </a:r>
            <a:endParaRPr lang="en-US" altLang="zh-TW" sz="1800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n"/>
            </a:pPr>
            <a:r>
              <a:rPr lang="en-US" altLang="zh-TW" sz="1800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JPA</a:t>
            </a:r>
            <a:endParaRPr lang="en-US" altLang="zh-TW" sz="1800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n"/>
            </a:pPr>
            <a:r>
              <a:rPr lang="en-US" altLang="zh-TW" sz="18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Spring Data </a:t>
            </a:r>
            <a:r>
              <a:rPr lang="en-US" altLang="zh-TW" sz="1800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JPA</a:t>
            </a:r>
            <a:endParaRPr lang="en-US" altLang="zh-TW" sz="1800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ClrTx/>
            </a:pPr>
            <a:r>
              <a:rPr lang="en-US" altLang="zh-CN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Hands </a:t>
            </a:r>
            <a:r>
              <a:rPr lang="en-US" altLang="zh-CN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 </a:t>
            </a:r>
            <a:r>
              <a:rPr lang="en-US" altLang="zh-CN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</a:t>
            </a:r>
            <a:endParaRPr lang="en-US" altLang="zh-CN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n"/>
            </a:pPr>
            <a:r>
              <a:rPr lang="en-US" altLang="zh-CN" sz="18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 Spring Data </a:t>
            </a:r>
            <a:r>
              <a:rPr lang="en-US" altLang="zh-CN" sz="1800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JPA</a:t>
            </a:r>
            <a:r>
              <a:rPr lang="en-US" altLang="zh-CN" sz="18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Project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n"/>
            </a:pPr>
            <a:r>
              <a:rPr lang="en-US" altLang="zh-CN" sz="1800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JPA</a:t>
            </a:r>
            <a:r>
              <a:rPr lang="en-US" altLang="zh-CN" sz="18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1800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Config</a:t>
            </a:r>
            <a:endParaRPr lang="en-US" altLang="zh-CN" sz="1800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n"/>
            </a:pPr>
            <a:r>
              <a:rPr lang="en-US" altLang="zh-TW" sz="18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Simple Query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n"/>
            </a:pPr>
            <a:r>
              <a:rPr lang="en-US" altLang="zh-TW" sz="18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Custom </a:t>
            </a:r>
            <a:r>
              <a:rPr lang="en-US" altLang="zh-TW" sz="18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Query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n"/>
            </a:pPr>
            <a:r>
              <a:rPr lang="en-US" altLang="zh-TW" sz="18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Advance Query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n"/>
            </a:pPr>
            <a:r>
              <a:rPr lang="en-US" altLang="zh-TW" sz="18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Transaction</a:t>
            </a:r>
            <a:endParaRPr lang="en-US" altLang="zh-TW" sz="1800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188" lvl="1" indent="0">
              <a:buClr>
                <a:srgbClr val="FFCE61"/>
              </a:buClr>
              <a:buNone/>
            </a:pPr>
            <a:endParaRPr lang="en-US" altLang="zh-TW" sz="3200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111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mil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2" b="8990"/>
          <a:stretch>
            <a:fillRect/>
          </a:stretch>
        </p:blipFill>
        <p:spPr bwMode="auto">
          <a:xfrm>
            <a:off x="2438400" y="2057400"/>
            <a:ext cx="3889131" cy="345684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8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標題 3">
            <a:extLst>
              <a:ext uri="{FF2B5EF4-FFF2-40B4-BE49-F238E27FC236}">
                <a16:creationId xmlns:a16="http://schemas.microsoft.com/office/drawing/2014/main" id="{626B4A83-C95C-4E90-A0EE-C224EDCC9F65}"/>
              </a:ext>
            </a:extLst>
          </p:cNvPr>
          <p:cNvSpPr txBox="1">
            <a:spLocks/>
          </p:cNvSpPr>
          <p:nvPr/>
        </p:nvSpPr>
        <p:spPr bwMode="auto">
          <a:xfrm>
            <a:off x="757673" y="347385"/>
            <a:ext cx="80146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eaLnBrk="0" hangingPunct="0">
              <a:defRPr sz="2800" b="1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defRPr>
            </a:lvl1pPr>
            <a:lvl2pPr eaLnBrk="0" hangingPunct="0">
              <a:defRPr sz="3200" b="1">
                <a:solidFill>
                  <a:srgbClr val="333333"/>
                </a:solidFill>
              </a:defRPr>
            </a:lvl2pPr>
            <a:lvl3pPr eaLnBrk="0" hangingPunct="0">
              <a:defRPr sz="3200" b="1">
                <a:solidFill>
                  <a:srgbClr val="333333"/>
                </a:solidFill>
              </a:defRPr>
            </a:lvl3pPr>
            <a:lvl4pPr eaLnBrk="0" hangingPunct="0">
              <a:defRPr sz="3200" b="1">
                <a:solidFill>
                  <a:srgbClr val="333333"/>
                </a:solidFill>
              </a:defRPr>
            </a:lvl4pPr>
            <a:lvl5pPr eaLnBrk="0" hangingPunct="0">
              <a:defRPr sz="3200" b="1">
                <a:solidFill>
                  <a:srgbClr val="333333"/>
                </a:solidFill>
              </a:defRPr>
            </a:lvl5pPr>
            <a:lvl6pPr marL="457189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333333"/>
                </a:solidFill>
              </a:defRPr>
            </a:lvl6pPr>
            <a:lvl7pPr marL="914377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333333"/>
                </a:solidFill>
              </a:defRPr>
            </a:lvl7pPr>
            <a:lvl8pPr marL="1371566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333333"/>
                </a:solidFill>
              </a:defRPr>
            </a:lvl8pPr>
            <a:lvl9pPr marL="1828754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333333"/>
                </a:solidFill>
              </a:defRPr>
            </a:lvl9pPr>
          </a:lstStyle>
          <a:p>
            <a:r>
              <a:rPr lang="en-US" altLang="zh-CN" dirty="0"/>
              <a:t>A</a:t>
            </a:r>
            <a:r>
              <a:rPr lang="en-US" altLang="zh-CN" dirty="0" smtClean="0"/>
              <a:t>ppendix</a:t>
            </a:r>
            <a:endParaRPr lang="en-US" altLang="zh-CN" dirty="0"/>
          </a:p>
        </p:txBody>
      </p:sp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381000" y="1126465"/>
            <a:ext cx="7315200" cy="62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keyword of Simple Query</a:t>
            </a:r>
          </a:p>
          <a:p>
            <a:pPr marL="457188" lvl="1" indent="0">
              <a:buClrTx/>
              <a:buNone/>
            </a:pP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TW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73" y="1600200"/>
            <a:ext cx="7401958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標題 3">
            <a:extLst>
              <a:ext uri="{FF2B5EF4-FFF2-40B4-BE49-F238E27FC236}">
                <a16:creationId xmlns:a16="http://schemas.microsoft.com/office/drawing/2014/main" id="{626B4A83-C95C-4E90-A0EE-C224EDCC9F65}"/>
              </a:ext>
            </a:extLst>
          </p:cNvPr>
          <p:cNvSpPr txBox="1">
            <a:spLocks/>
          </p:cNvSpPr>
          <p:nvPr/>
        </p:nvSpPr>
        <p:spPr bwMode="auto">
          <a:xfrm>
            <a:off x="757673" y="347385"/>
            <a:ext cx="80146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CN" sz="36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Story – </a:t>
            </a:r>
            <a:r>
              <a:rPr lang="zh-CN" altLang="en-US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数据持久化之远古时代</a:t>
            </a:r>
            <a:endParaRPr lang="zh-TW" altLang="en-US" sz="3600" dirty="0">
              <a:solidFill>
                <a:srgbClr val="04658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263393" y="2057400"/>
            <a:ext cx="556544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故事</a:t>
            </a:r>
            <a:r>
              <a:rPr lang="zh-CN" altLang="en-US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背景</a:t>
            </a:r>
            <a:endParaRPr lang="en-US" altLang="zh-CN" sz="20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 </a:t>
            </a:r>
            <a:r>
              <a:rPr lang="en-US" altLang="zh-CN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 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诞生初期，</a:t>
            </a:r>
            <a:r>
              <a:rPr lang="en-US" altLang="zh-CN" sz="1400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JDBC</a:t>
            </a:r>
            <a:r>
              <a:rPr lang="en-US" altLang="zh-CN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并没有随之而生</a:t>
            </a:r>
            <a:endParaRPr lang="en-US" altLang="zh-CN" sz="1400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系统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访问不同的数据库时，需使用</a:t>
            </a:r>
            <a:r>
              <a:rPr lang="zh-CN" altLang="en-US" sz="1400" b="1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数据库厂商提供的 </a:t>
            </a:r>
            <a:r>
              <a:rPr lang="en-US" altLang="zh-CN" sz="1400" b="1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API 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来访问</a:t>
            </a:r>
            <a:endParaRPr lang="en-US" altLang="zh-CN" sz="1400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缺点</a:t>
            </a:r>
            <a:endParaRPr lang="en-US" altLang="zh-CN" sz="20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系统和各数据库 </a:t>
            </a:r>
            <a:r>
              <a:rPr lang="en-US" altLang="zh-CN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API 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耦合度高</a:t>
            </a:r>
            <a:endParaRPr lang="en-US" altLang="zh-CN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ClrTx/>
              <a:buFont typeface="Wingdings" panose="05000000000000000000" pitchFamily="2" charset="2"/>
              <a:buChar char="l"/>
            </a:pPr>
            <a:endParaRPr lang="en-US" altLang="zh-TW" sz="3200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837" y="1804322"/>
            <a:ext cx="3315163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6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標題 3">
            <a:extLst>
              <a:ext uri="{FF2B5EF4-FFF2-40B4-BE49-F238E27FC236}">
                <a16:creationId xmlns:a16="http://schemas.microsoft.com/office/drawing/2014/main" id="{626B4A83-C95C-4E90-A0EE-C224EDCC9F65}"/>
              </a:ext>
            </a:extLst>
          </p:cNvPr>
          <p:cNvSpPr txBox="1">
            <a:spLocks/>
          </p:cNvSpPr>
          <p:nvPr/>
        </p:nvSpPr>
        <p:spPr bwMode="auto">
          <a:xfrm>
            <a:off x="757673" y="347385"/>
            <a:ext cx="801462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CN" sz="36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Story</a:t>
            </a:r>
            <a:r>
              <a:rPr lang="en-US" altLang="zh-CN" sz="4400" dirty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3600" dirty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lang="zh-CN" altLang="en-US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数据持久化之 </a:t>
            </a:r>
            <a:r>
              <a:rPr lang="en-US" altLang="zh-CN" sz="2800" dirty="0" err="1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JDBC</a:t>
            </a:r>
            <a:r>
              <a:rPr lang="en-US" altLang="zh-CN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诞生</a:t>
            </a:r>
            <a:endParaRPr lang="zh-TW" altLang="en-US" sz="2800" dirty="0">
              <a:solidFill>
                <a:srgbClr val="04658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609600" y="1802626"/>
            <a:ext cx="5015473" cy="431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故事</a:t>
            </a:r>
            <a:r>
              <a:rPr lang="zh-CN" altLang="en-US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背景</a:t>
            </a:r>
            <a:endParaRPr lang="en-US" altLang="zh-CN" sz="20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1400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JDBC</a:t>
            </a:r>
            <a:r>
              <a:rPr lang="en-US" altLang="zh-CN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提供了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统一的 </a:t>
            </a: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API 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规范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让开发者的关注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点从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各个数据库提供的 </a:t>
            </a:r>
            <a:r>
              <a:rPr lang="en-US" altLang="zh-CN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API 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转移到 </a:t>
            </a:r>
            <a:r>
              <a:rPr lang="en-US" altLang="zh-CN" sz="1400" dirty="0" err="1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JDBC</a:t>
            </a:r>
            <a:r>
              <a:rPr lang="en-US" altLang="zh-CN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 </a:t>
            </a:r>
            <a:r>
              <a:rPr lang="en-US" altLang="zh-CN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API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1400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JDBC</a:t>
            </a:r>
            <a:r>
              <a:rPr lang="en-US" altLang="zh-CN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大多数通过 </a:t>
            </a:r>
            <a:r>
              <a:rPr lang="en-US" altLang="zh-CN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SQL 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访问数据库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，而不同数据库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 </a:t>
            </a:r>
            <a:r>
              <a:rPr lang="en-US" altLang="zh-CN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SQL 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语法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有所区别</a:t>
            </a:r>
            <a:endParaRPr lang="en-US" altLang="zh-CN" sz="1400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缺点</a:t>
            </a:r>
            <a:endParaRPr lang="en-US" altLang="zh-CN" sz="20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SQL 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语句的耦合度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</a:t>
            </a:r>
            <a:endParaRPr lang="en-US" altLang="zh-CN" sz="1400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ClrTx/>
              <a:buFont typeface="Wingdings" panose="05000000000000000000" pitchFamily="2" charset="2"/>
              <a:buChar char="l"/>
            </a:pPr>
            <a:endParaRPr lang="en-US" altLang="zh-TW" sz="3200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073" y="1524000"/>
            <a:ext cx="3400900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標題 3">
            <a:extLst>
              <a:ext uri="{FF2B5EF4-FFF2-40B4-BE49-F238E27FC236}">
                <a16:creationId xmlns:a16="http://schemas.microsoft.com/office/drawing/2014/main" id="{626B4A83-C95C-4E90-A0EE-C224EDCC9F65}"/>
              </a:ext>
            </a:extLst>
          </p:cNvPr>
          <p:cNvSpPr txBox="1">
            <a:spLocks/>
          </p:cNvSpPr>
          <p:nvPr/>
        </p:nvSpPr>
        <p:spPr bwMode="auto">
          <a:xfrm>
            <a:off x="757673" y="347385"/>
            <a:ext cx="801462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CN" sz="36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Story</a:t>
            </a:r>
            <a:r>
              <a:rPr lang="en-US" altLang="zh-CN" sz="4400" dirty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3600" dirty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lang="zh-CN" altLang="en-US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数据持久化之 </a:t>
            </a:r>
            <a:r>
              <a:rPr lang="en-US" altLang="zh-CN" sz="2800" dirty="0" err="1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ORM</a:t>
            </a:r>
            <a:r>
              <a:rPr lang="en-US" altLang="zh-CN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诞生</a:t>
            </a:r>
            <a:endParaRPr lang="zh-TW" altLang="en-US" sz="2800" dirty="0">
              <a:solidFill>
                <a:srgbClr val="04658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318528" y="1306541"/>
            <a:ext cx="4933564" cy="438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故事背景</a:t>
            </a:r>
            <a:endParaRPr lang="en-US" altLang="zh-CN" sz="20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随着面向对象的软件开发的发展，</a:t>
            </a:r>
            <a:r>
              <a:rPr lang="en-US" altLang="zh-CN" sz="1400" b="1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ORM</a:t>
            </a:r>
            <a:r>
              <a:rPr lang="en-US" altLang="zh-CN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(Object / </a:t>
            </a:r>
            <a:r>
              <a:rPr lang="en-US" altLang="zh-CN" sz="1400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Relattion</a:t>
            </a:r>
            <a:r>
              <a:rPr lang="en-US" altLang="zh-CN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Mapping, 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对象</a:t>
            </a:r>
            <a:r>
              <a:rPr lang="en-US" altLang="zh-CN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关系映射</a:t>
            </a:r>
            <a:r>
              <a:rPr lang="en-US" altLang="zh-CN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应运而生。</a:t>
            </a:r>
            <a:endParaRPr lang="en-US" altLang="zh-CN" sz="1400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1400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ORM</a:t>
            </a:r>
            <a:r>
              <a:rPr lang="en-US" altLang="zh-CN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框架有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继承 </a:t>
            </a:r>
            <a:r>
              <a:rPr lang="en-US" altLang="zh-CN" sz="1400" b="1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JDBC</a:t>
            </a: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的功能</a:t>
            </a:r>
            <a:endParaRPr lang="en-US" altLang="zh-CN" sz="1400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1400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ORM</a:t>
            </a:r>
            <a:r>
              <a:rPr lang="en-US" altLang="zh-CN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框架有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独立于数据库的查询语句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，如 </a:t>
            </a:r>
            <a:r>
              <a:rPr lang="en-US" altLang="zh-CN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Hibernate 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 </a:t>
            </a:r>
            <a:r>
              <a:rPr lang="en-US" altLang="zh-CN" sz="1400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HQL</a:t>
            </a:r>
            <a:endParaRPr lang="en-US" altLang="zh-CN" sz="1400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缺点</a:t>
            </a:r>
            <a:endParaRPr lang="en-US" altLang="zh-CN" sz="20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各种 </a:t>
            </a:r>
            <a:r>
              <a:rPr lang="en-US" altLang="zh-CN" sz="1400" dirty="0" err="1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ORM</a:t>
            </a:r>
            <a:r>
              <a:rPr lang="en-US" altLang="zh-CN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框架扎堆发展，但各自为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营，让选择困难症的开发者不知所措</a:t>
            </a:r>
            <a:endParaRPr lang="en-US" altLang="zh-CN" sz="1400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当系统想从某一个框架换成另外一个时，变得不太容易</a:t>
            </a:r>
            <a:endParaRPr lang="en-US" altLang="zh-CN" sz="1400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ClrTx/>
              <a:buFont typeface="Wingdings" panose="05000000000000000000" pitchFamily="2" charset="2"/>
              <a:buChar char="l"/>
            </a:pPr>
            <a:endParaRPr lang="en-US" altLang="zh-CN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CN" sz="1800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ClrTx/>
              <a:buFont typeface="Wingdings" panose="05000000000000000000" pitchFamily="2" charset="2"/>
              <a:buChar char="l"/>
            </a:pPr>
            <a:endParaRPr lang="en-US" altLang="zh-TW" sz="3200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994" y="2057400"/>
            <a:ext cx="3890006" cy="33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9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224028"/>
            <a:ext cx="3581400" cy="3696680"/>
          </a:xfrm>
          <a:prstGeom prst="rect">
            <a:avLst/>
          </a:prstGeom>
        </p:spPr>
      </p:pic>
      <p:sp>
        <p:nvSpPr>
          <p:cNvPr id="53" name="標題 3">
            <a:extLst>
              <a:ext uri="{FF2B5EF4-FFF2-40B4-BE49-F238E27FC236}">
                <a16:creationId xmlns:a16="http://schemas.microsoft.com/office/drawing/2014/main" id="{626B4A83-C95C-4E90-A0EE-C224EDCC9F65}"/>
              </a:ext>
            </a:extLst>
          </p:cNvPr>
          <p:cNvSpPr txBox="1">
            <a:spLocks/>
          </p:cNvSpPr>
          <p:nvPr/>
        </p:nvSpPr>
        <p:spPr bwMode="auto">
          <a:xfrm>
            <a:off x="757673" y="347385"/>
            <a:ext cx="801462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CN" sz="36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Story</a:t>
            </a:r>
            <a:r>
              <a:rPr lang="en-US" altLang="zh-CN" sz="4400" dirty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3600" dirty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lang="zh-CN" altLang="en-US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数据持久化之 </a:t>
            </a:r>
            <a:r>
              <a:rPr lang="en-US" altLang="zh-CN" sz="2800" dirty="0" err="1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JPA</a:t>
            </a:r>
            <a:r>
              <a:rPr lang="en-US" altLang="zh-CN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诞生</a:t>
            </a:r>
            <a:endParaRPr lang="zh-TW" altLang="en-US" sz="2800" dirty="0">
              <a:solidFill>
                <a:srgbClr val="04658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152399" y="1116826"/>
            <a:ext cx="5591577" cy="568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故事背景</a:t>
            </a:r>
            <a:endParaRPr lang="en-US" altLang="zh-CN" sz="20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各种 </a:t>
            </a:r>
            <a:r>
              <a:rPr lang="en-US" altLang="zh-CN" sz="1400" dirty="0" err="1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ORM</a:t>
            </a:r>
            <a:r>
              <a:rPr lang="en-US" altLang="zh-CN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框架扎堆发展，但各自为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营</a:t>
            </a:r>
            <a:endParaRPr lang="en-US" altLang="zh-CN" sz="1400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1400" b="1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JPA</a:t>
            </a: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的出现终结了 </a:t>
            </a:r>
            <a:r>
              <a:rPr lang="en-US" altLang="zh-CN" sz="1400" b="1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ORM</a:t>
            </a: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们各自为营的局面</a:t>
            </a:r>
            <a:endParaRPr lang="en-US" altLang="zh-CN" sz="14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 b="1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JPA</a:t>
            </a:r>
            <a:r>
              <a:rPr lang="en-US" altLang="zh-CN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定义和特性</a:t>
            </a:r>
            <a:endParaRPr lang="en-US" altLang="zh-TW" sz="20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JPA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1400" b="1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 Persistence API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en-US" altLang="zh-CN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 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持久化 </a:t>
            </a:r>
            <a:r>
              <a:rPr lang="en-US" altLang="zh-CN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API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它是 </a:t>
            </a:r>
            <a:r>
              <a:rPr lang="en-US" altLang="zh-CN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Sun 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公司在 </a:t>
            </a:r>
            <a:r>
              <a:rPr lang="en-US" altLang="zh-CN" sz="1400" dirty="0" err="1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JavaEE</a:t>
            </a:r>
            <a:r>
              <a:rPr lang="en-US" altLang="zh-CN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5 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中提出的 </a:t>
            </a:r>
            <a:r>
              <a:rPr lang="en-US" altLang="zh-CN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 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持久化</a:t>
            </a:r>
            <a:r>
              <a:rPr lang="zh-CN" altLang="en-US" sz="1400" b="1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规范</a:t>
            </a:r>
            <a:endParaRPr lang="en-US" altLang="zh-CN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它是对象关系映射 </a:t>
            </a:r>
            <a:r>
              <a:rPr lang="en-US" altLang="zh-CN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(Object Relation Mapping, </a:t>
            </a:r>
            <a:r>
              <a:rPr lang="en-US" altLang="zh-CN" sz="1400" dirty="0" err="1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ORM</a:t>
            </a:r>
            <a:r>
              <a:rPr lang="en-US" altLang="zh-CN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以及实体对象持久化的标准接口</a:t>
            </a:r>
            <a:endParaRPr lang="en-US" altLang="zh-CN" sz="1400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它吸取了目前 </a:t>
            </a:r>
            <a:r>
              <a:rPr lang="en-US" altLang="zh-CN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 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持久化技术的优点，旨在</a:t>
            </a:r>
            <a:r>
              <a:rPr lang="zh-CN" altLang="en-US" sz="1400" b="1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规范、简化</a:t>
            </a:r>
            <a:r>
              <a:rPr lang="en-US" altLang="zh-CN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对象的</a:t>
            </a:r>
            <a:r>
              <a:rPr lang="zh-CN" altLang="en-US" sz="1400" b="1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持久化工作</a:t>
            </a:r>
            <a:endParaRPr lang="en-US" altLang="zh-CN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 b="1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JPA</a:t>
            </a:r>
            <a:r>
              <a:rPr lang="en-US" altLang="zh-CN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规范</a:t>
            </a:r>
            <a:endParaRPr lang="en-US" altLang="zh-CN" sz="20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14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ORM</a:t>
            </a:r>
            <a:r>
              <a:rPr lang="en-US" altLang="zh-CN" sz="1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映射</a:t>
            </a:r>
            <a:r>
              <a:rPr lang="zh-CN" altLang="en-US" sz="1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元数据： </a:t>
            </a:r>
            <a:r>
              <a:rPr lang="en-US" altLang="zh-CN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JPA</a:t>
            </a:r>
            <a:r>
              <a:rPr lang="zh-CN" altLang="en-US" sz="1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支持 </a:t>
            </a:r>
            <a:r>
              <a:rPr lang="en-US" altLang="zh-CN" sz="1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XML</a:t>
            </a:r>
            <a:r>
              <a:rPr lang="en-US" altLang="zh-CN" sz="1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lang="zh-CN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注解</a:t>
            </a:r>
            <a:r>
              <a:rPr lang="zh-CN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两种元数据的形式</a:t>
            </a:r>
            <a:endParaRPr lang="en-US" altLang="zh-CN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JPA</a:t>
            </a:r>
            <a:r>
              <a:rPr lang="en-US" altLang="zh-CN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 </a:t>
            </a:r>
            <a:r>
              <a:rPr lang="en-US" altLang="zh-CN" sz="1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API</a:t>
            </a:r>
            <a:r>
              <a:rPr lang="zh-CN" altLang="en-US" sz="1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：访问数据库的</a:t>
            </a:r>
            <a:r>
              <a:rPr lang="zh-CN" altLang="en-US" sz="1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</a:t>
            </a:r>
            <a:endParaRPr lang="en-US" altLang="zh-CN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JPQL</a:t>
            </a:r>
            <a:r>
              <a:rPr lang="en-US" altLang="zh-CN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查询语言：</a:t>
            </a:r>
            <a:r>
              <a:rPr lang="zh-CN" altLang="en-US" sz="1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面向对象</a:t>
            </a:r>
            <a:r>
              <a:rPr lang="zh-CN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而非面向数据库的</a:t>
            </a:r>
            <a:r>
              <a:rPr lang="zh-CN" altLang="en-US" sz="1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查询语言</a:t>
            </a:r>
            <a:endParaRPr lang="en-US" altLang="zh-TW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68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標題 3">
            <a:extLst>
              <a:ext uri="{FF2B5EF4-FFF2-40B4-BE49-F238E27FC236}">
                <a16:creationId xmlns:a16="http://schemas.microsoft.com/office/drawing/2014/main" id="{626B4A83-C95C-4E90-A0EE-C224EDCC9F65}"/>
              </a:ext>
            </a:extLst>
          </p:cNvPr>
          <p:cNvSpPr txBox="1">
            <a:spLocks/>
          </p:cNvSpPr>
          <p:nvPr/>
        </p:nvSpPr>
        <p:spPr bwMode="auto">
          <a:xfrm>
            <a:off x="757673" y="347385"/>
            <a:ext cx="801462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CN" sz="36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Story</a:t>
            </a:r>
            <a:r>
              <a:rPr lang="en-US" altLang="zh-CN" sz="4400" dirty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3600" dirty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lang="zh-CN" altLang="en-US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数据持久化之 </a:t>
            </a:r>
            <a:r>
              <a:rPr lang="en-US" altLang="zh-CN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Spring Data </a:t>
            </a:r>
            <a:r>
              <a:rPr lang="en-US" altLang="zh-CN" sz="2800" dirty="0" err="1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JPA</a:t>
            </a:r>
            <a:r>
              <a:rPr lang="en-US" altLang="zh-CN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诞生</a:t>
            </a:r>
            <a:endParaRPr lang="zh-TW" altLang="en-US" sz="2800" dirty="0">
              <a:solidFill>
                <a:srgbClr val="04658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457200" y="1897391"/>
            <a:ext cx="5015473" cy="377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Spring Data </a:t>
            </a:r>
            <a:r>
              <a:rPr lang="en-US" altLang="zh-CN" sz="2000" b="1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JPA</a:t>
            </a:r>
            <a:r>
              <a:rPr lang="en-US" altLang="zh-CN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定义和特性</a:t>
            </a:r>
            <a:endParaRPr lang="en-US" altLang="zh-TW" sz="20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Spring Data </a:t>
            </a:r>
            <a:r>
              <a:rPr lang="en-US" altLang="zh-CN" sz="1400" dirty="0" err="1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JPA</a:t>
            </a:r>
            <a:r>
              <a:rPr lang="en-US" altLang="zh-CN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en-US" altLang="zh-CN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Spring 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基于 </a:t>
            </a:r>
            <a:r>
              <a:rPr lang="en-US" altLang="zh-CN" sz="1400" dirty="0" err="1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ORM</a:t>
            </a:r>
            <a:r>
              <a:rPr lang="en-US" altLang="zh-CN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框架、</a:t>
            </a:r>
            <a:r>
              <a:rPr lang="en-US" altLang="zh-CN" sz="1400" dirty="0" err="1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JPA</a:t>
            </a:r>
            <a:r>
              <a:rPr lang="en-US" altLang="zh-CN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规范的基础上封装的</a:t>
            </a:r>
            <a:r>
              <a:rPr lang="zh-CN" altLang="en-US" sz="1400" b="1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一套 </a:t>
            </a:r>
            <a:r>
              <a:rPr lang="en-US" altLang="zh-CN" sz="1400" b="1" dirty="0" err="1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JPA</a:t>
            </a:r>
            <a:r>
              <a:rPr lang="en-US" altLang="zh-CN" sz="1400" b="1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应用框架</a:t>
            </a:r>
            <a:endParaRPr lang="en-US" altLang="zh-CN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减少数据库访问层的代码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量是 </a:t>
            </a:r>
            <a:r>
              <a:rPr lang="en-US" altLang="zh-CN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Spring </a:t>
            </a:r>
            <a:r>
              <a:rPr lang="en-US" altLang="zh-CN" sz="1400" b="1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</a:t>
            </a:r>
            <a:r>
              <a:rPr lang="en-US" altLang="zh-CN" sz="1400" b="1" dirty="0" err="1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JPA</a:t>
            </a:r>
            <a:r>
              <a:rPr lang="en-US" altLang="zh-CN" sz="1400" b="1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CN" altLang="en-US" sz="14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宗旨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r>
              <a:rPr lang="en-US" altLang="zh-CN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Programmer 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 </a:t>
            </a:r>
            <a:r>
              <a:rPr lang="en-US" altLang="zh-CN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Repository </a:t>
            </a:r>
            <a:r>
              <a:rPr lang="zh-CN" altLang="en-US" sz="1400" dirty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中声明式地定义一些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接口，</a:t>
            </a:r>
            <a:r>
              <a:rPr lang="en-US" altLang="zh-CN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Spring Data </a:t>
            </a:r>
            <a:r>
              <a:rPr lang="en-US" altLang="zh-CN" sz="1400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JPA</a:t>
            </a:r>
            <a:r>
              <a:rPr lang="en-US" altLang="zh-CN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即可实现访问数据库的功能。</a:t>
            </a:r>
            <a:endParaRPr lang="en-US" altLang="zh-TW" sz="1400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72" y="1435023"/>
            <a:ext cx="3671327" cy="42397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30" y="4419600"/>
            <a:ext cx="4744611" cy="100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5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標題 3">
            <a:extLst>
              <a:ext uri="{FF2B5EF4-FFF2-40B4-BE49-F238E27FC236}">
                <a16:creationId xmlns:a16="http://schemas.microsoft.com/office/drawing/2014/main" id="{626B4A83-C95C-4E90-A0EE-C224EDCC9F65}"/>
              </a:ext>
            </a:extLst>
          </p:cNvPr>
          <p:cNvSpPr txBox="1">
            <a:spLocks/>
          </p:cNvSpPr>
          <p:nvPr/>
        </p:nvSpPr>
        <p:spPr bwMode="auto">
          <a:xfrm>
            <a:off x="757673" y="347385"/>
            <a:ext cx="80146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Hands On Practice – </a:t>
            </a:r>
            <a:r>
              <a:rPr lang="en-US" altLang="zh-TW" sz="2800" dirty="0" err="1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Env</a:t>
            </a:r>
            <a:endParaRPr lang="zh-TW" altLang="en-US" sz="2800" dirty="0">
              <a:solidFill>
                <a:srgbClr val="04658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381000" y="1301492"/>
            <a:ext cx="7315200" cy="105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环境要求</a:t>
            </a:r>
            <a:endParaRPr lang="en-US" altLang="zh-CN" sz="2000" b="1" dirty="0" smtClean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r>
              <a:rPr lang="en-US" altLang="zh-CN" sz="16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 </a:t>
            </a:r>
            <a:r>
              <a:rPr lang="en-US" altLang="zh-CN" sz="1600" b="1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JDK</a:t>
            </a:r>
            <a:r>
              <a:rPr lang="en-US" altLang="zh-CN" sz="16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1.8</a:t>
            </a:r>
          </a:p>
          <a:p>
            <a:pPr lvl="1">
              <a:buClrTx/>
              <a:buFont typeface="Wingdings" panose="05000000000000000000" pitchFamily="2" charset="2"/>
              <a:buChar char="l"/>
            </a:pPr>
            <a:r>
              <a:rPr lang="en-US" altLang="zh-CN" sz="16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 IDE (</a:t>
            </a:r>
            <a:r>
              <a:rPr lang="en-US" altLang="zh-CN" sz="1600" b="1" dirty="0" err="1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STS</a:t>
            </a:r>
            <a:r>
              <a:rPr lang="en-US" altLang="zh-CN" sz="16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IntelliJ, </a:t>
            </a:r>
            <a:r>
              <a:rPr lang="en-US" altLang="zh-CN" sz="1600" b="1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VS Code</a:t>
            </a:r>
            <a:r>
              <a:rPr lang="en-US" altLang="zh-CN" sz="16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59" y="2444593"/>
            <a:ext cx="6144482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76" y="2133600"/>
            <a:ext cx="9001624" cy="4656274"/>
          </a:xfrm>
          <a:prstGeom prst="rect">
            <a:avLst/>
          </a:prstGeom>
          <a:ln w="22225">
            <a:solidFill>
              <a:srgbClr val="92D050">
                <a:alpha val="70000"/>
              </a:srgbClr>
            </a:solidFill>
          </a:ln>
        </p:spPr>
      </p:pic>
      <p:sp>
        <p:nvSpPr>
          <p:cNvPr id="11" name="圆角矩形 10"/>
          <p:cNvSpPr/>
          <p:nvPr/>
        </p:nvSpPr>
        <p:spPr bwMode="auto">
          <a:xfrm>
            <a:off x="116976" y="4191000"/>
            <a:ext cx="4378824" cy="2598874"/>
          </a:xfrm>
          <a:prstGeom prst="roundRect">
            <a:avLst/>
          </a:prstGeom>
          <a:noFill/>
          <a:ln w="31750" cap="flat" cmpd="sng" algn="ctr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流程图: 接点 14"/>
          <p:cNvSpPr/>
          <p:nvPr/>
        </p:nvSpPr>
        <p:spPr bwMode="auto">
          <a:xfrm>
            <a:off x="4076700" y="3973591"/>
            <a:ext cx="360000" cy="360000"/>
          </a:xfrm>
          <a:prstGeom prst="flowChartConnector">
            <a:avLst/>
          </a:prstGeom>
          <a:solidFill>
            <a:srgbClr val="C0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04000" y="39602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標題 3">
            <a:extLst>
              <a:ext uri="{FF2B5EF4-FFF2-40B4-BE49-F238E27FC236}">
                <a16:creationId xmlns:a16="http://schemas.microsoft.com/office/drawing/2014/main" id="{626B4A83-C95C-4E90-A0EE-C224EDCC9F65}"/>
              </a:ext>
            </a:extLst>
          </p:cNvPr>
          <p:cNvSpPr txBox="1">
            <a:spLocks/>
          </p:cNvSpPr>
          <p:nvPr/>
        </p:nvSpPr>
        <p:spPr bwMode="auto">
          <a:xfrm>
            <a:off x="757673" y="347385"/>
            <a:ext cx="801462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33"/>
                </a:solidFill>
                <a:latin typeface="Arial" charset="0"/>
                <a:ea typeface="新細明體" charset="-12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3333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Hands On Practice –Initial Spring Data </a:t>
            </a:r>
            <a:r>
              <a:rPr lang="en-US" altLang="zh-TW" sz="2800" dirty="0" err="1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JPA</a:t>
            </a:r>
            <a:r>
              <a:rPr lang="en-US" altLang="zh-TW" sz="2800" dirty="0" smtClean="0">
                <a:solidFill>
                  <a:srgbClr val="0465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Project</a:t>
            </a:r>
            <a:endParaRPr lang="zh-TW" altLang="en-US" sz="2800" dirty="0">
              <a:solidFill>
                <a:srgbClr val="04658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B4EB4B11-C904-4614-9A73-F2D9DCE8280C}"/>
              </a:ext>
            </a:extLst>
          </p:cNvPr>
          <p:cNvSpPr txBox="1">
            <a:spLocks/>
          </p:cNvSpPr>
          <p:nvPr/>
        </p:nvSpPr>
        <p:spPr bwMode="auto">
          <a:xfrm>
            <a:off x="381000" y="1301492"/>
            <a:ext cx="7315200" cy="105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6E"/>
              </a:buClr>
              <a:buSzPct val="70000"/>
              <a:buFont typeface="Wingdings" panose="05000000000000000000" pitchFamily="2" charset="2"/>
              <a:buChar char="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AD29"/>
              </a:buClr>
              <a:buSzPct val="70000"/>
              <a:buFont typeface="Wingdings" panose="05000000000000000000" pitchFamily="2" charset="2"/>
              <a:buChar char="u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从 </a:t>
            </a:r>
            <a:r>
              <a:rPr lang="en-US" altLang="zh-CN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Spring </a:t>
            </a:r>
            <a:r>
              <a:rPr lang="zh-CN" altLang="en-US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官网构建 </a:t>
            </a:r>
            <a:r>
              <a:rPr lang="en-US" altLang="zh-CN" sz="20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Spring Project</a:t>
            </a:r>
          </a:p>
          <a:p>
            <a:pPr lvl="1">
              <a:buClrTx/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rgbClr val="59595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访问地址 </a:t>
            </a:r>
            <a:r>
              <a:rPr lang="en-US" altLang="zh-CN" sz="1400" dirty="0" smtClean="0">
                <a:hlinkClick r:id="rId3"/>
              </a:rPr>
              <a:t>https</a:t>
            </a:r>
            <a:r>
              <a:rPr lang="en-US" altLang="zh-CN" sz="1400" dirty="0">
                <a:hlinkClick r:id="rId3"/>
              </a:rPr>
              <a:t>://</a:t>
            </a:r>
            <a:r>
              <a:rPr lang="en-US" altLang="zh-CN" sz="1400" dirty="0" err="1">
                <a:hlinkClick r:id="rId3"/>
              </a:rPr>
              <a:t>start.spring.io</a:t>
            </a:r>
            <a:r>
              <a:rPr lang="en-US" altLang="zh-CN" sz="1400" dirty="0">
                <a:hlinkClick r:id="rId3"/>
              </a:rPr>
              <a:t>/</a:t>
            </a:r>
            <a:endParaRPr lang="en-US" altLang="zh-TW" sz="1400" b="1" dirty="0">
              <a:solidFill>
                <a:srgbClr val="59595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16976" y="2318554"/>
            <a:ext cx="4378824" cy="1567646"/>
          </a:xfrm>
          <a:prstGeom prst="roundRect">
            <a:avLst/>
          </a:prstGeom>
          <a:noFill/>
          <a:ln w="31750" cap="flat" cmpd="sng" algn="ctr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759824" y="2230198"/>
            <a:ext cx="4155576" cy="1960801"/>
          </a:xfrm>
          <a:prstGeom prst="roundRect">
            <a:avLst/>
          </a:prstGeom>
          <a:noFill/>
          <a:ln w="31750" cap="flat" cmpd="sng" algn="ctr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流程图: 接点 7"/>
          <p:cNvSpPr/>
          <p:nvPr/>
        </p:nvSpPr>
        <p:spPr bwMode="auto">
          <a:xfrm>
            <a:off x="4013200" y="2160608"/>
            <a:ext cx="360000" cy="360000"/>
          </a:xfrm>
          <a:prstGeom prst="flowChartConnector">
            <a:avLst/>
          </a:prstGeom>
          <a:solidFill>
            <a:srgbClr val="C0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6" name="流程图: 接点 15"/>
          <p:cNvSpPr/>
          <p:nvPr/>
        </p:nvSpPr>
        <p:spPr bwMode="auto">
          <a:xfrm>
            <a:off x="8442824" y="1953299"/>
            <a:ext cx="360000" cy="360000"/>
          </a:xfrm>
          <a:prstGeom prst="flowChartConnector">
            <a:avLst/>
          </a:prstGeom>
          <a:solidFill>
            <a:srgbClr val="C0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35600" y="2152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 flipH="1">
            <a:off x="8474400" y="1956920"/>
            <a:ext cx="37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21" grpId="0"/>
      <p:bldP spid="10" grpId="0" animBg="1"/>
      <p:bldP spid="12" grpId="0" animBg="1"/>
      <p:bldP spid="8" grpId="0" animBg="1"/>
      <p:bldP spid="16" grpId="0" animBg="1"/>
      <p:bldP spid="13" grpId="0"/>
      <p:bldP spid="2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64299</TotalTime>
  <Words>820</Words>
  <Application>Microsoft Office PowerPoint</Application>
  <PresentationFormat>全屏显示(4:3)</PresentationFormat>
  <Paragraphs>175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微軟正黑體</vt:lpstr>
      <vt:lpstr>微軟正黑體</vt:lpstr>
      <vt:lpstr>新細明體</vt:lpstr>
      <vt:lpstr>Arial</vt:lpstr>
      <vt:lpstr>Calibri Light</vt:lpstr>
      <vt:lpstr>Wingdings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Janet Wang/WIH/Wistron</dc:creator>
  <cp:lastModifiedBy>Heaven Fan/WZS/Wistron</cp:lastModifiedBy>
  <cp:revision>875</cp:revision>
  <dcterms:created xsi:type="dcterms:W3CDTF">2008-08-07T15:44:20Z</dcterms:created>
  <dcterms:modified xsi:type="dcterms:W3CDTF">2020-04-18T08:14:08Z</dcterms:modified>
</cp:coreProperties>
</file>