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7" r:id="rId3"/>
    <p:sldId id="258" r:id="rId4"/>
    <p:sldId id="261" r:id="rId5"/>
    <p:sldId id="259" r:id="rId6"/>
    <p:sldId id="260" r:id="rId7"/>
    <p:sldId id="262" r:id="rId8"/>
    <p:sldId id="263" r:id="rId9"/>
    <p:sldId id="267" r:id="rId10"/>
    <p:sldId id="268" r:id="rId11"/>
    <p:sldId id="276" r:id="rId12"/>
    <p:sldId id="264" r:id="rId13"/>
    <p:sldId id="266" r:id="rId14"/>
    <p:sldId id="265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92" r:id="rId23"/>
    <p:sldId id="277" r:id="rId24"/>
    <p:sldId id="278" r:id="rId25"/>
    <p:sldId id="279" r:id="rId26"/>
    <p:sldId id="280" r:id="rId27"/>
    <p:sldId id="282" r:id="rId28"/>
    <p:sldId id="283" r:id="rId29"/>
    <p:sldId id="284" r:id="rId30"/>
    <p:sldId id="285" r:id="rId31"/>
    <p:sldId id="287" r:id="rId32"/>
    <p:sldId id="288" r:id="rId33"/>
    <p:sldId id="289" r:id="rId34"/>
    <p:sldId id="290" r:id="rId35"/>
    <p:sldId id="291" r:id="rId3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7" autoAdjust="0"/>
    <p:restoredTop sz="96087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6A0A4-81A0-43B7-9F77-CC5C3BA02986}" type="datetimeFigureOut">
              <a:rPr lang="zh-TW" altLang="en-US" smtClean="0"/>
              <a:t>2020/5/22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E5588-50FC-464B-8CE3-80E39DB38E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4504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6A0A4-81A0-43B7-9F77-CC5C3BA02986}" type="datetimeFigureOut">
              <a:rPr lang="zh-TW" altLang="en-US" smtClean="0"/>
              <a:t>2020/5/22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E5588-50FC-464B-8CE3-80E39DB38E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5891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6A0A4-81A0-43B7-9F77-CC5C3BA02986}" type="datetimeFigureOut">
              <a:rPr lang="zh-TW" altLang="en-US" smtClean="0"/>
              <a:t>2020/5/22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E5588-50FC-464B-8CE3-80E39DB38E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86337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3"/>
            <a:ext cx="12191999" cy="6861907"/>
          </a:xfrm>
          <a:prstGeom prst="rect">
            <a:avLst/>
          </a:prstGeom>
        </p:spPr>
      </p:pic>
      <p:sp>
        <p:nvSpPr>
          <p:cNvPr id="30723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4368800" y="4207135"/>
            <a:ext cx="7518400" cy="1384995"/>
          </a:xfrm>
        </p:spPr>
        <p:txBody>
          <a:bodyPr anchor="ctr"/>
          <a:lstStyle>
            <a:lvl1pPr>
              <a:defRPr sz="2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altLang="zh-TW" dirty="0"/>
              <a:t>Present’s Name</a:t>
            </a:r>
            <a:br>
              <a:rPr lang="en-US" altLang="zh-TW" dirty="0"/>
            </a:br>
            <a:r>
              <a:rPr lang="en-US" altLang="zh-TW" dirty="0"/>
              <a:t>Present’s Title</a:t>
            </a:r>
            <a:br>
              <a:rPr lang="en-US" altLang="zh-TW" dirty="0"/>
            </a:br>
            <a:r>
              <a:rPr lang="en-US" altLang="zh-TW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3604681233"/>
      </p:ext>
    </p:extLst>
  </p:cSld>
  <p:clrMapOvr>
    <a:masterClrMapping/>
  </p:clrMapOvr>
  <p:transition spd="slow">
    <p:zoom dir="in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17600" y="1600203"/>
            <a:ext cx="10769600" cy="452596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5892800" y="6553200"/>
            <a:ext cx="7112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6790E0-BEF4-4832-A75A-9EE1100ED3A6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926253100"/>
      </p:ext>
    </p:extLst>
  </p:cSld>
  <p:clrMapOvr>
    <a:masterClrMapping/>
  </p:clrMapOvr>
  <p:transition spd="slow">
    <p:zoom dir="in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17599" y="4406900"/>
            <a:ext cx="10208684" cy="707886"/>
          </a:xfrm>
        </p:spPr>
        <p:txBody>
          <a:bodyPr/>
          <a:lstStyle>
            <a:lvl1pPr algn="l">
              <a:defRPr sz="4000" b="1" cap="all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117599" y="2906713"/>
            <a:ext cx="10208684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11582402" y="6507163"/>
            <a:ext cx="488951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15CDA1-515A-463D-A732-15F9CFB364B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68604703"/>
      </p:ext>
    </p:extLst>
  </p:cSld>
  <p:clrMapOvr>
    <a:masterClrMapping/>
  </p:clrMapOvr>
  <p:transition spd="slow">
    <p:zoom dir="in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117600" y="1600203"/>
            <a:ext cx="50800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400800" y="1600203"/>
            <a:ext cx="5181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0"/>
          </p:nvPr>
        </p:nvSpPr>
        <p:spPr>
          <a:xfrm>
            <a:off x="11582402" y="6507163"/>
            <a:ext cx="488951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36C57C-52B3-4FD7-B0DB-AD485342437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16481510"/>
      </p:ext>
    </p:extLst>
  </p:cSld>
  <p:clrMapOvr>
    <a:masterClrMapping/>
  </p:clrMapOvr>
  <p:transition spd="slow">
    <p:zoom dir="in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17600" y="274641"/>
            <a:ext cx="10464800" cy="646331"/>
          </a:xfrm>
        </p:spPr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117600" y="1535113"/>
            <a:ext cx="4878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1117600" y="2174875"/>
            <a:ext cx="4878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0"/>
          </p:nvPr>
        </p:nvSpPr>
        <p:spPr>
          <a:xfrm>
            <a:off x="11582402" y="6507163"/>
            <a:ext cx="488951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6FC5AC-C91A-4C06-9CB1-22798F04CB4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89523310"/>
      </p:ext>
    </p:extLst>
  </p:cSld>
  <p:clrMapOvr>
    <a:masterClrMapping/>
  </p:clrMapOvr>
  <p:transition spd="slow">
    <p:zoom dir="in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0"/>
          </p:nvPr>
        </p:nvSpPr>
        <p:spPr>
          <a:xfrm>
            <a:off x="11582402" y="6507163"/>
            <a:ext cx="488951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A5CDF4-F1C6-4C3A-9F04-64093E16567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79622956"/>
      </p:ext>
    </p:extLst>
  </p:cSld>
  <p:clrMapOvr>
    <a:masterClrMapping/>
  </p:clrMapOvr>
  <p:transition spd="slow">
    <p:zoom dir="in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0"/>
          </p:nvPr>
        </p:nvSpPr>
        <p:spPr>
          <a:xfrm>
            <a:off x="11582402" y="6507163"/>
            <a:ext cx="488951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CB37D7-9B9A-4D0E-AEAE-700AC7DF23EC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834976734"/>
      </p:ext>
    </p:extLst>
  </p:cSld>
  <p:clrMapOvr>
    <a:masterClrMapping/>
  </p:clrMapOvr>
  <p:transition spd="slow">
    <p:zoom dir="in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17602" y="1034990"/>
            <a:ext cx="3503084" cy="40011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117602" y="1435103"/>
            <a:ext cx="3503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0"/>
          </p:nvPr>
        </p:nvSpPr>
        <p:spPr>
          <a:xfrm>
            <a:off x="11582402" y="6507163"/>
            <a:ext cx="488951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06EAE2-05FE-431D-9FC4-D647988B83A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38734693"/>
      </p:ext>
    </p:extLst>
  </p:cSld>
  <p:clrMapOvr>
    <a:masterClrMapping/>
  </p:clrMapOvr>
  <p:transition spd="slow">
    <p:zoom dir="in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6A0A4-81A0-43B7-9F77-CC5C3BA02986}" type="datetimeFigureOut">
              <a:rPr lang="zh-TW" altLang="en-US" smtClean="0"/>
              <a:t>2020/5/22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E5588-50FC-464B-8CE3-80E39DB38E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049577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967228"/>
            <a:ext cx="7315200" cy="400110"/>
          </a:xfrm>
        </p:spPr>
        <p:txBody>
          <a:bodyPr anchor="b"/>
          <a:lstStyle>
            <a:lvl1pPr algn="l">
              <a:defRPr sz="20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0"/>
          </p:nvPr>
        </p:nvSpPr>
        <p:spPr>
          <a:xfrm>
            <a:off x="11582402" y="6507163"/>
            <a:ext cx="488951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BCDEDB-AEB3-43E2-BA3D-DED5F03D961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73971896"/>
      </p:ext>
    </p:extLst>
  </p:cSld>
  <p:clrMapOvr>
    <a:masterClrMapping/>
  </p:clrMapOvr>
  <p:transition spd="slow">
    <p:zoom dir="in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11582402" y="6507163"/>
            <a:ext cx="488951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59554D-3E97-4B1A-B17A-5BB8C1E1C52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91901546"/>
      </p:ext>
    </p:extLst>
  </p:cSld>
  <p:clrMapOvr>
    <a:masterClrMapping/>
  </p:clrMapOvr>
  <p:transition spd="slow">
    <p:zoom dir="in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10843736" y="228603"/>
            <a:ext cx="738664" cy="5897563"/>
          </a:xfrm>
        </p:spPr>
        <p:txBody>
          <a:bodyPr vert="eaVert"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117600" y="228603"/>
            <a:ext cx="7569200" cy="5897563"/>
          </a:xfrm>
        </p:spPr>
        <p:txBody>
          <a:bodyPr vert="eaVert"/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11582402" y="6507163"/>
            <a:ext cx="488951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D2F7E1-4E57-473C-8B9E-58C6DA8D48A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66457993"/>
      </p:ext>
    </p:extLst>
  </p:cSld>
  <p:clrMapOvr>
    <a:masterClrMapping/>
  </p:clrMapOvr>
  <p:transition spd="slow">
    <p:zoom dir="in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17600" y="1600203"/>
            <a:ext cx="10769600" cy="4525963"/>
          </a:xfrm>
        </p:spPr>
        <p:txBody>
          <a:bodyPr/>
          <a:lstStyle>
            <a:lvl1pPr marL="257168" indent="-257168">
              <a:buFont typeface="Wingdings" pitchFamily="2" charset="2"/>
              <a:buChar char="n"/>
              <a:defRPr sz="1500" baseline="0">
                <a:solidFill>
                  <a:srgbClr val="0000FF"/>
                </a:solidFill>
                <a:latin typeface="Arial" pitchFamily="34" charset="0"/>
                <a:ea typeface="微軟正黑體" pitchFamily="34" charset="-120"/>
              </a:defRPr>
            </a:lvl1pPr>
            <a:lvl2pPr>
              <a:defRPr sz="1351" baseline="0">
                <a:latin typeface="Arial" pitchFamily="34" charset="0"/>
                <a:ea typeface="微軟正黑體" pitchFamily="34" charset="-120"/>
              </a:defRPr>
            </a:lvl2pPr>
            <a:lvl3pPr>
              <a:defRPr sz="1200" baseline="0">
                <a:latin typeface="Arial" pitchFamily="34" charset="0"/>
                <a:ea typeface="微軟正黑體" pitchFamily="34" charset="-120"/>
              </a:defRPr>
            </a:lvl3pPr>
            <a:lvl4pPr>
              <a:defRPr sz="1051" baseline="0">
                <a:latin typeface="Arial" pitchFamily="34" charset="0"/>
                <a:ea typeface="微軟正黑體" pitchFamily="34" charset="-120"/>
              </a:defRPr>
            </a:lvl4pPr>
            <a:lvl5pPr>
              <a:defRPr sz="900" baseline="0">
                <a:latin typeface="Arial" pitchFamily="34" charset="0"/>
                <a:ea typeface="微軟正黑體" pitchFamily="34" charset="-12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1117600" y="411164"/>
            <a:ext cx="10464800" cy="461665"/>
          </a:xfrm>
        </p:spPr>
        <p:txBody>
          <a:bodyPr/>
          <a:lstStyle>
            <a:lvl1pPr>
              <a:defRPr sz="2400" baseline="0">
                <a:latin typeface="Arial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5892800" y="6553200"/>
            <a:ext cx="7112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6790E0-BEF4-4832-A75A-9EE1100ED3A6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  <p:sp>
        <p:nvSpPr>
          <p:cNvPr id="6" name="內容版面配置區 11"/>
          <p:cNvSpPr>
            <a:spLocks noGrp="1"/>
          </p:cNvSpPr>
          <p:nvPr>
            <p:ph sz="quarter" idx="13"/>
          </p:nvPr>
        </p:nvSpPr>
        <p:spPr>
          <a:xfrm>
            <a:off x="1117601" y="1143000"/>
            <a:ext cx="4394779" cy="399600"/>
          </a:xfrm>
          <a:solidFill>
            <a:srgbClr val="00506E">
              <a:alpha val="69804"/>
            </a:srgbClr>
          </a:solidFill>
        </p:spPr>
        <p:txBody>
          <a:bodyPr/>
          <a:lstStyle>
            <a:lvl1pPr marL="0" indent="0">
              <a:buNone/>
              <a:defRPr sz="1500" baseline="0">
                <a:solidFill>
                  <a:schemeClr val="bg1"/>
                </a:solidFill>
                <a:latin typeface="Arial" pitchFamily="34" charset="0"/>
                <a:ea typeface="微軟正黑體" pitchFamily="34" charset="-120"/>
                <a:cs typeface="Times New Roman" pitchFamily="18" charset="0"/>
              </a:defRPr>
            </a:lvl1pPr>
            <a:lvl2pPr marL="342891" indent="0">
              <a:buNone/>
              <a:defRPr/>
            </a:lvl2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230077767"/>
      </p:ext>
    </p:extLst>
  </p:cSld>
  <p:clrMapOvr>
    <a:masterClrMapping/>
  </p:clrMapOvr>
  <p:transition spd="slow">
    <p:zoom dir="in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6A0A4-81A0-43B7-9F77-CC5C3BA02986}" type="datetimeFigureOut">
              <a:rPr lang="zh-TW" altLang="en-US" smtClean="0"/>
              <a:t>2020/5/22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E5588-50FC-464B-8CE3-80E39DB38E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7301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6A0A4-81A0-43B7-9F77-CC5C3BA02986}" type="datetimeFigureOut">
              <a:rPr lang="zh-TW" altLang="en-US" smtClean="0"/>
              <a:t>2020/5/22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E5588-50FC-464B-8CE3-80E39DB38E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5118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6A0A4-81A0-43B7-9F77-CC5C3BA02986}" type="datetimeFigureOut">
              <a:rPr lang="zh-TW" altLang="en-US" smtClean="0"/>
              <a:t>2020/5/22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E5588-50FC-464B-8CE3-80E39DB38E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3857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6A0A4-81A0-43B7-9F77-CC5C3BA02986}" type="datetimeFigureOut">
              <a:rPr lang="zh-TW" altLang="en-US" smtClean="0"/>
              <a:t>2020/5/22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E5588-50FC-464B-8CE3-80E39DB38E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4830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6A0A4-81A0-43B7-9F77-CC5C3BA02986}" type="datetimeFigureOut">
              <a:rPr lang="zh-TW" altLang="en-US" smtClean="0"/>
              <a:t>2020/5/22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E5588-50FC-464B-8CE3-80E39DB38E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5208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6A0A4-81A0-43B7-9F77-CC5C3BA02986}" type="datetimeFigureOut">
              <a:rPr lang="zh-TW" altLang="en-US" smtClean="0"/>
              <a:t>2020/5/22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E5588-50FC-464B-8CE3-80E39DB38E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4267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6A0A4-81A0-43B7-9F77-CC5C3BA02986}" type="datetimeFigureOut">
              <a:rPr lang="zh-TW" altLang="en-US" smtClean="0"/>
              <a:t>2020/5/22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E5588-50FC-464B-8CE3-80E39DB38E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6329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46A0A4-81A0-43B7-9F77-CC5C3BA02986}" type="datetimeFigureOut">
              <a:rPr lang="zh-TW" altLang="en-US" smtClean="0"/>
              <a:t>2020/5/22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3E5588-50FC-464B-8CE3-80E39DB38E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4746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"/>
            <a:ext cx="12192000" cy="6860607"/>
          </a:xfrm>
          <a:prstGeom prst="rect">
            <a:avLst/>
          </a:prstGeom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117600" y="411165"/>
            <a:ext cx="104648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TW" dirty="0"/>
              <a:t>Click to edit Master title style 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17600" y="1600203"/>
            <a:ext cx="10464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/>
              <a:t>Click to edit Master text styles</a:t>
            </a:r>
          </a:p>
          <a:p>
            <a:pPr lvl="1"/>
            <a:r>
              <a:rPr lang="en-US" altLang="zh-TW" dirty="0"/>
              <a:t>Second level</a:t>
            </a:r>
          </a:p>
          <a:p>
            <a:pPr lvl="2"/>
            <a:r>
              <a:rPr lang="en-US" altLang="zh-TW" dirty="0"/>
              <a:t>Third level</a:t>
            </a:r>
          </a:p>
          <a:p>
            <a:pPr lvl="3"/>
            <a:r>
              <a:rPr lang="en-US" altLang="zh-TW" dirty="0"/>
              <a:t>Fourth level</a:t>
            </a:r>
          </a:p>
          <a:p>
            <a:pPr lvl="4"/>
            <a:r>
              <a:rPr lang="en-US" altLang="zh-TW" dirty="0"/>
              <a:t>Fifth level</a:t>
            </a:r>
          </a:p>
        </p:txBody>
      </p:sp>
      <p:sp>
        <p:nvSpPr>
          <p:cNvPr id="29717" name="Rectangle 2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638799" y="6553200"/>
            <a:ext cx="914400" cy="289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kumimoji="1"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fld id="{3AB1FE89-9AA8-4D5B-B63B-2A1E06624653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232826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 spd="slow">
    <p:zoom dir="in"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333333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333333"/>
          </a:solidFill>
          <a:latin typeface="Arial" charset="0"/>
          <a:ea typeface="新細明體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333333"/>
          </a:solidFill>
          <a:latin typeface="Arial" charset="0"/>
          <a:ea typeface="新細明體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333333"/>
          </a:solidFill>
          <a:latin typeface="Arial" charset="0"/>
          <a:ea typeface="新細明體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333333"/>
          </a:solidFill>
          <a:latin typeface="Arial" charset="0"/>
          <a:ea typeface="新細明體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3200">
          <a:solidFill>
            <a:srgbClr val="333333"/>
          </a:solidFill>
          <a:latin typeface="Arial" charset="0"/>
          <a:ea typeface="新細明體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3200">
          <a:solidFill>
            <a:srgbClr val="333333"/>
          </a:solidFill>
          <a:latin typeface="Arial" charset="0"/>
          <a:ea typeface="新細明體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3200">
          <a:solidFill>
            <a:srgbClr val="333333"/>
          </a:solidFill>
          <a:latin typeface="Arial" charset="0"/>
          <a:ea typeface="新細明體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3200">
          <a:solidFill>
            <a:srgbClr val="333333"/>
          </a:solidFill>
          <a:latin typeface="Arial" charset="0"/>
          <a:ea typeface="新細明體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rgbClr val="4D4D4D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rgbClr val="4D4D4D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rgbClr val="4D4D4D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rgbClr val="4D4D4D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rgbClr val="4D4D4D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rgbClr val="4D4D4D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rgbClr val="4D4D4D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rgbClr val="4D4D4D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rgbClr val="4D4D4D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6.jpeg"/><Relationship Id="rId4" Type="http://schemas.openxmlformats.org/officeDocument/2006/relationships/image" Target="../media/image25.gi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gif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gif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5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8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78309725-DA96-4736-AF2A-94AAB842CB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647E7D0F-9069-42BE-BC2D-2206484DA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125DAB9-4AE7-4188-A0E7-9E059DD3476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A6790E0-BEF4-4832-A75A-9EE1100ED3A6}" type="slidenum">
              <a:rPr lang="en-US" altLang="zh-TW" smtClean="0"/>
              <a:pPr>
                <a:defRPr/>
              </a:pPr>
              <a:t>1</a:t>
            </a:fld>
            <a:endParaRPr lang="en-US" altLang="zh-TW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5D17D52-70D3-4C3F-8CB9-AAB5179203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512" y="0"/>
            <a:ext cx="12198512" cy="6858000"/>
          </a:xfrm>
          <a:prstGeom prst="rect">
            <a:avLst/>
          </a:prstGeom>
        </p:spPr>
      </p:pic>
      <p:sp>
        <p:nvSpPr>
          <p:cNvPr id="6" name="Text Box 5">
            <a:extLst>
              <a:ext uri="{FF2B5EF4-FFF2-40B4-BE49-F238E27FC236}">
                <a16:creationId xmlns:a16="http://schemas.microsoft.com/office/drawing/2014/main" id="{E674A087-2FE0-4B11-BEC0-237124C644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55312" y="5699568"/>
            <a:ext cx="2819400" cy="10441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2667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marL="257175" indent="-257175">
              <a:lnSpc>
                <a:spcPct val="125000"/>
              </a:lnSpc>
              <a:spcBef>
                <a:spcPct val="20000"/>
              </a:spcBef>
              <a:buFont typeface="微軟正黑體" panose="020B0604030504040204" pitchFamily="34" charset="-120"/>
              <a:buChar char="■"/>
            </a:pPr>
            <a:r>
              <a:rPr lang="en-US" altLang="en-US" sz="2400" b="1" dirty="0">
                <a:solidFill>
                  <a:schemeClr val="bg1"/>
                </a:solidFill>
                <a:latin typeface="+mn-lt"/>
                <a:ea typeface="細明體" pitchFamily="49" charset="-120"/>
              </a:rPr>
              <a:t>i4.0 IT Team</a:t>
            </a:r>
          </a:p>
          <a:p>
            <a:pPr marL="257175" indent="-257175">
              <a:lnSpc>
                <a:spcPct val="125000"/>
              </a:lnSpc>
              <a:spcBef>
                <a:spcPct val="20000"/>
              </a:spcBef>
              <a:buFont typeface="微軟正黑體" panose="020B0604030504040204" pitchFamily="34" charset="-120"/>
              <a:buChar char="■"/>
            </a:pPr>
            <a:r>
              <a:rPr lang="en-US" altLang="en-US" sz="2400" b="1" dirty="0">
                <a:solidFill>
                  <a:schemeClr val="bg1"/>
                </a:solidFill>
                <a:latin typeface="+mn-lt"/>
                <a:ea typeface="細明體" pitchFamily="49" charset="-120"/>
              </a:rPr>
              <a:t>2019/10/15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6F002F4E-41E6-4A77-888C-EDC8826E54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5105401"/>
            <a:ext cx="4572000" cy="163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6179" tIns="38090" rIns="76179" bIns="38090" anchor="ctr"/>
          <a:lstStyle>
            <a:lvl1pPr algn="ctr">
              <a:defRPr sz="3800" b="1">
                <a:solidFill>
                  <a:schemeClr val="tx2"/>
                </a:solidFill>
                <a:latin typeface="Helvetica 55 Roman" pitchFamily="34" charset="0"/>
                <a:ea typeface="新細明體" charset="-120"/>
              </a:defRPr>
            </a:lvl1pPr>
            <a:lvl2pPr algn="ctr">
              <a:defRPr sz="3800" b="1">
                <a:solidFill>
                  <a:schemeClr val="tx2"/>
                </a:solidFill>
                <a:latin typeface="Helvetica 55 Roman" pitchFamily="34" charset="0"/>
                <a:ea typeface="新細明體" charset="-120"/>
              </a:defRPr>
            </a:lvl2pPr>
            <a:lvl3pPr algn="ctr">
              <a:defRPr sz="3800" b="1">
                <a:solidFill>
                  <a:schemeClr val="tx2"/>
                </a:solidFill>
                <a:latin typeface="Helvetica 55 Roman" pitchFamily="34" charset="0"/>
                <a:ea typeface="新細明體" charset="-120"/>
              </a:defRPr>
            </a:lvl3pPr>
            <a:lvl4pPr algn="ctr">
              <a:defRPr sz="3800" b="1">
                <a:solidFill>
                  <a:schemeClr val="tx2"/>
                </a:solidFill>
                <a:latin typeface="Helvetica 55 Roman" pitchFamily="34" charset="0"/>
                <a:ea typeface="新細明體" charset="-120"/>
              </a:defRPr>
            </a:lvl4pPr>
            <a:lvl5pPr algn="ctr">
              <a:defRPr sz="3800" b="1">
                <a:solidFill>
                  <a:schemeClr val="tx2"/>
                </a:solidFill>
                <a:latin typeface="Helvetica 55 Roman" pitchFamily="34" charset="0"/>
                <a:ea typeface="新細明體" charset="-12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Helvetica 55 Roman" pitchFamily="34" charset="0"/>
                <a:ea typeface="新細明體" charset="-12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Helvetica 55 Roman" pitchFamily="34" charset="0"/>
                <a:ea typeface="新細明體" charset="-12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Helvetica 55 Roman" pitchFamily="34" charset="0"/>
                <a:ea typeface="新細明體" charset="-12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Helvetica 55 Roman" pitchFamily="34" charset="0"/>
                <a:ea typeface="新細明體" charset="-120"/>
              </a:defRPr>
            </a:lvl9pPr>
          </a:lstStyle>
          <a:p>
            <a:pPr algn="l">
              <a:lnSpc>
                <a:spcPct val="125000"/>
              </a:lnSpc>
            </a:pPr>
            <a:r>
              <a:rPr lang="en-US" altLang="zh-TW" sz="3200" dirty="0" err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NodeJS</a:t>
            </a:r>
            <a:endParaRPr lang="en-US" altLang="zh-TW" sz="32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>
              <a:lnSpc>
                <a:spcPct val="125000"/>
              </a:lnSpc>
            </a:pPr>
            <a:r>
              <a:rPr lang="en-US" altLang="zh-TW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Developer workshop</a:t>
            </a:r>
          </a:p>
        </p:txBody>
      </p:sp>
    </p:spTree>
    <p:extLst>
      <p:ext uri="{BB962C8B-B14F-4D97-AF65-F5344CB8AC3E}">
        <p14:creationId xmlns:p14="http://schemas.microsoft.com/office/powerpoint/2010/main" val="2461936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66F43811-D0A4-4C39-9B7C-4DF09A3555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altLang="zh-TW" dirty="0"/>
              <a:t>JS</a:t>
            </a:r>
            <a:r>
              <a:rPr lang="zh-TW" altLang="en-US" dirty="0"/>
              <a:t>的弱型別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2. JS</a:t>
            </a:r>
            <a:r>
              <a:rPr lang="zh-TW" altLang="en-US" dirty="0"/>
              <a:t> </a:t>
            </a:r>
            <a:r>
              <a:rPr lang="en-US" altLang="zh-TW" dirty="0"/>
              <a:t>Object</a:t>
            </a:r>
            <a:r>
              <a:rPr lang="zh-TW" altLang="en-US" dirty="0"/>
              <a:t>的</a:t>
            </a:r>
            <a:r>
              <a:rPr lang="en-US" altLang="zh-TW" dirty="0"/>
              <a:t>Shallow Copy &amp; Deep Copy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3</a:t>
            </a:r>
            <a:r>
              <a:rPr lang="en-US" altLang="zh-TW" dirty="0" smtClean="0"/>
              <a:t>.</a:t>
            </a:r>
            <a:r>
              <a:rPr lang="zh-TW" altLang="en-US" dirty="0" smtClean="0"/>
              <a:t>錯綜複雜的異</a:t>
            </a:r>
            <a:r>
              <a:rPr lang="zh-TW" altLang="en-US" dirty="0"/>
              <a:t>步處理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4. </a:t>
            </a:r>
            <a:r>
              <a:rPr lang="zh-TW" altLang="en-US" dirty="0"/>
              <a:t>不好懂的</a:t>
            </a:r>
            <a:r>
              <a:rPr lang="en-US" altLang="zh-TW" dirty="0"/>
              <a:t>this</a:t>
            </a: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C862D47C-F4CD-466E-93C8-C44679583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開發</a:t>
            </a:r>
            <a:r>
              <a:rPr lang="zh-TW" altLang="en-US" dirty="0" smtClean="0"/>
              <a:t>常常被忽略的問題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9FA3942-1229-42DD-BEB4-0E9EB1F05D4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A6790E0-BEF4-4832-A75A-9EE1100ED3A6}" type="slidenum">
              <a:rPr lang="en-US" altLang="zh-TW" smtClean="0"/>
              <a:pPr>
                <a:defRPr/>
              </a:pPr>
              <a:t>10</a:t>
            </a:fld>
            <a:endParaRPr lang="en-US" altLang="zh-TW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2320213-57BA-4A8E-9B9D-C55C41D47D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1375" y="232694"/>
            <a:ext cx="4986337" cy="2448595"/>
          </a:xfrm>
          <a:prstGeom prst="rect">
            <a:avLst/>
          </a:prstGeom>
        </p:spPr>
      </p:pic>
      <p:pic>
        <p:nvPicPr>
          <p:cNvPr id="10242" name="Picture 2">
            <a:extLst>
              <a:ext uri="{FF2B5EF4-FFF2-40B4-BE49-F238E27FC236}">
                <a16:creationId xmlns:a16="http://schemas.microsoft.com/office/drawing/2014/main" id="{9BBC9B84-6EBB-4991-9037-5E82C53FEB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1375" y="3762375"/>
            <a:ext cx="5000625" cy="309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5564040"/>
      </p:ext>
    </p:extLst>
  </p:cSld>
  <p:clrMapOvr>
    <a:masterClrMapping/>
  </p:clrMapOvr>
  <p:transition spd="slow">
    <p:zoom dir="in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ADA93956-70B2-4228-B6CC-9709F3A42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What’s  NPM ?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4997F30-8516-4643-9599-96F8A8C5131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A6790E0-BEF4-4832-A75A-9EE1100ED3A6}" type="slidenum">
              <a:rPr lang="en-US" altLang="zh-TW" smtClean="0"/>
              <a:pPr>
                <a:defRPr/>
              </a:pPr>
              <a:t>11</a:t>
            </a:fld>
            <a:endParaRPr lang="en-US" altLang="zh-TW" dirty="0"/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E3DC9012-7F49-4BDB-BEC0-8B0257294B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676400"/>
            <a:ext cx="7277100" cy="2830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BCB87F63-15F7-4DFB-B45B-82D100BF0A65}"/>
              </a:ext>
            </a:extLst>
          </p:cNvPr>
          <p:cNvSpPr/>
          <p:nvPr/>
        </p:nvSpPr>
        <p:spPr>
          <a:xfrm>
            <a:off x="3184594" y="5089160"/>
            <a:ext cx="650370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400" b="1" dirty="0">
                <a:latin typeface="medium-content-title-font"/>
              </a:rPr>
              <a:t> </a:t>
            </a:r>
            <a:r>
              <a:rPr lang="en-US" altLang="zh-TW" sz="4400" dirty="0"/>
              <a:t> Node </a:t>
            </a:r>
            <a:r>
              <a:rPr lang="zh-TW" altLang="en-US" sz="4400" dirty="0"/>
              <a:t>專用的套件管理器</a:t>
            </a:r>
          </a:p>
        </p:txBody>
      </p:sp>
    </p:spTree>
    <p:extLst>
      <p:ext uri="{BB962C8B-B14F-4D97-AF65-F5344CB8AC3E}">
        <p14:creationId xmlns:p14="http://schemas.microsoft.com/office/powerpoint/2010/main" val="88376199"/>
      </p:ext>
    </p:extLst>
  </p:cSld>
  <p:clrMapOvr>
    <a:masterClrMapping/>
  </p:clrMapOvr>
  <p:transition spd="slow">
    <p:zoom dir="in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F0613C45-40BC-48D5-B2C1-7C85059ACC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7600" y="1057496"/>
            <a:ext cx="10022468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 err="1" smtClean="0"/>
              <a:t>Init</a:t>
            </a:r>
            <a:r>
              <a:rPr lang="en-US" altLang="zh-TW" dirty="0" smtClean="0"/>
              <a:t> Project</a:t>
            </a:r>
          </a:p>
          <a:p>
            <a:pPr marL="514350" indent="-514350">
              <a:buAutoNum type="arabicPeriod"/>
            </a:pPr>
            <a:r>
              <a:rPr lang="en-US" altLang="zh-TW" dirty="0" err="1" smtClean="0"/>
              <a:t>npm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init</a:t>
            </a:r>
            <a:endParaRPr lang="en-US" altLang="zh-TW" dirty="0" smtClean="0"/>
          </a:p>
          <a:p>
            <a:pPr marL="514350" indent="-514350">
              <a:buAutoNum type="arabicPeriod"/>
            </a:pPr>
            <a:r>
              <a:rPr lang="en-US" altLang="zh-TW" dirty="0" smtClean="0"/>
              <a:t>Create application main entry : </a:t>
            </a:r>
            <a:r>
              <a:rPr lang="en-US" altLang="zh-TW" dirty="0" err="1" smtClean="0"/>
              <a:t>index.js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Install plugin</a:t>
            </a:r>
          </a:p>
          <a:p>
            <a:pPr marL="514350" indent="-514350">
              <a:buAutoNum type="arabicPeriod"/>
            </a:pPr>
            <a:r>
              <a:rPr lang="en-US" altLang="zh-TW" dirty="0" err="1" smtClean="0"/>
              <a:t>npm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(install) $</a:t>
            </a:r>
            <a:r>
              <a:rPr lang="en-US" altLang="zh-TW" dirty="0" err="1" smtClean="0"/>
              <a:t>required_package</a:t>
            </a:r>
            <a:r>
              <a:rPr lang="en-US" altLang="zh-TW" dirty="0" smtClean="0"/>
              <a:t> : ex: fs</a:t>
            </a:r>
          </a:p>
          <a:p>
            <a:pPr marL="0" indent="0">
              <a:buNone/>
            </a:pPr>
            <a:r>
              <a:rPr lang="en-US" altLang="zh-TW" dirty="0" smtClean="0"/>
              <a:t>Run your code</a:t>
            </a:r>
          </a:p>
          <a:p>
            <a:pPr marL="0" indent="0">
              <a:buNone/>
            </a:pPr>
            <a:r>
              <a:rPr lang="en-US" altLang="zh-TW" dirty="0"/>
              <a:t>n</a:t>
            </a:r>
            <a:r>
              <a:rPr lang="en-US" altLang="zh-TW" dirty="0" smtClean="0"/>
              <a:t>ode .  OR   node </a:t>
            </a:r>
            <a:r>
              <a:rPr lang="en-US" altLang="zh-TW" dirty="0" err="1" smtClean="0"/>
              <a:t>index.js</a:t>
            </a:r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861A418F-F69A-480D-B209-B67E7FD21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600" y="411165"/>
            <a:ext cx="10464800" cy="646331"/>
          </a:xfrm>
        </p:spPr>
        <p:txBody>
          <a:bodyPr/>
          <a:lstStyle/>
          <a:p>
            <a:r>
              <a:rPr lang="en-US" altLang="zh-TW" dirty="0" smtClean="0"/>
              <a:t>Node </a:t>
            </a:r>
            <a:r>
              <a:rPr lang="zh-TW" altLang="en-US" dirty="0" smtClean="0"/>
              <a:t>專案建立</a:t>
            </a:r>
            <a:r>
              <a:rPr lang="en-US" altLang="zh-TW" dirty="0" smtClean="0"/>
              <a:t> &amp; </a:t>
            </a:r>
            <a:r>
              <a:rPr lang="zh-TW" altLang="en-US" dirty="0" smtClean="0"/>
              <a:t>執行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67B3DD5-191E-40AC-B87B-69B5FAAAADC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A6790E0-BEF4-4832-A75A-9EE1100ED3A6}" type="slidenum">
              <a:rPr lang="en-US" altLang="zh-TW" smtClean="0"/>
              <a:pPr>
                <a:defRPr/>
              </a:pPr>
              <a:t>12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536066793"/>
      </p:ext>
    </p:extLst>
  </p:cSld>
  <p:clrMapOvr>
    <a:masterClrMapping/>
  </p:clrMapOvr>
  <p:transition spd="slow">
    <p:zoom dir="in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F0613C45-40BC-48D5-B2C1-7C85059ACC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7905" y="1057496"/>
            <a:ext cx="4191000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/>
              <a:t>[</a:t>
            </a:r>
            <a:r>
              <a:rPr lang="en-US" altLang="zh-TW" dirty="0" err="1"/>
              <a:t>node_modules</a:t>
            </a:r>
            <a:r>
              <a:rPr lang="en-US" altLang="zh-TW" dirty="0"/>
              <a:t>]</a:t>
            </a:r>
          </a:p>
          <a:p>
            <a:pPr marL="0" indent="0">
              <a:buNone/>
            </a:pPr>
            <a:r>
              <a:rPr lang="en-US" altLang="zh-TW" dirty="0" err="1" smtClean="0"/>
              <a:t>package.json</a:t>
            </a:r>
            <a:endParaRPr lang="zh-TW" altLang="en-US" dirty="0" smtClean="0"/>
          </a:p>
          <a:p>
            <a:pPr marL="0" indent="0">
              <a:buNone/>
            </a:pPr>
            <a:r>
              <a:rPr lang="en-US" altLang="zh-TW" dirty="0" smtClean="0"/>
              <a:t>package-</a:t>
            </a:r>
            <a:r>
              <a:rPr lang="en-US" altLang="zh-TW" dirty="0" err="1" smtClean="0"/>
              <a:t>lock.json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err="1"/>
              <a:t>i</a:t>
            </a:r>
            <a:r>
              <a:rPr lang="en-US" altLang="zh-TW" dirty="0" err="1" smtClean="0"/>
              <a:t>ndex.js</a:t>
            </a:r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861A418F-F69A-480D-B209-B67E7FD21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600" y="411165"/>
            <a:ext cx="10464800" cy="646331"/>
          </a:xfrm>
        </p:spPr>
        <p:txBody>
          <a:bodyPr/>
          <a:lstStyle/>
          <a:p>
            <a:r>
              <a:rPr lang="zh-TW" altLang="en-US" dirty="0" smtClean="0"/>
              <a:t>專案檔案說明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67B3DD5-191E-40AC-B87B-69B5FAAAADC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A6790E0-BEF4-4832-A75A-9EE1100ED3A6}" type="slidenum">
              <a:rPr lang="en-US" altLang="zh-TW" smtClean="0"/>
              <a:pPr>
                <a:defRPr/>
              </a:pPr>
              <a:t>13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519763815"/>
      </p:ext>
    </p:extLst>
  </p:cSld>
  <p:clrMapOvr>
    <a:masterClrMapping/>
  </p:clrMapOvr>
  <p:transition spd="slow">
    <p:zoom dir="in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標題 2">
            <a:extLst>
              <a:ext uri="{FF2B5EF4-FFF2-40B4-BE49-F238E27FC236}">
                <a16:creationId xmlns:a16="http://schemas.microsoft.com/office/drawing/2014/main" id="{C6361640-1897-49E9-955C-616CC0EE0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914401"/>
            <a:ext cx="3553677" cy="2887579"/>
          </a:xfrm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rm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lang="en-US" altLang="zh-TW" sz="4200" kern="1200" dirty="0" smtClean="0">
                <a:solidFill>
                  <a:srgbClr val="954333"/>
                </a:solidFill>
                <a:latin typeface="+mj-lt"/>
                <a:ea typeface="+mj-ea"/>
              </a:rPr>
              <a:t/>
            </a:r>
            <a:br>
              <a:rPr lang="en-US" altLang="zh-TW" sz="4200" kern="1200" dirty="0" smtClean="0">
                <a:solidFill>
                  <a:srgbClr val="954333"/>
                </a:solidFill>
                <a:latin typeface="+mj-lt"/>
                <a:ea typeface="+mj-ea"/>
              </a:rPr>
            </a:br>
            <a:r>
              <a:rPr lang="en-US" altLang="zh-TW" sz="4200" kern="1200" dirty="0" smtClean="0">
                <a:solidFill>
                  <a:srgbClr val="954333"/>
                </a:solidFill>
                <a:latin typeface="+mj-lt"/>
                <a:ea typeface="+mj-ea"/>
              </a:rPr>
              <a:t>Lab 1</a:t>
            </a:r>
            <a:br>
              <a:rPr lang="en-US" altLang="zh-TW" sz="4200" kern="1200" dirty="0" smtClean="0">
                <a:solidFill>
                  <a:srgbClr val="954333"/>
                </a:solidFill>
                <a:latin typeface="+mj-lt"/>
                <a:ea typeface="+mj-ea"/>
              </a:rPr>
            </a:br>
            <a:r>
              <a:rPr lang="en-US" altLang="zh-TW" sz="4200" kern="1200" dirty="0" smtClean="0">
                <a:solidFill>
                  <a:srgbClr val="954333"/>
                </a:solidFill>
                <a:latin typeface="+mj-lt"/>
                <a:ea typeface="+mj-ea"/>
              </a:rPr>
              <a:t>Hello World</a:t>
            </a:r>
            <a:endParaRPr lang="zh-TW" altLang="en-US" sz="4200" kern="1200" dirty="0">
              <a:solidFill>
                <a:srgbClr val="954333"/>
              </a:solidFill>
              <a:latin typeface="+mj-lt"/>
              <a:ea typeface="+mj-ea"/>
            </a:endParaRPr>
          </a:p>
        </p:txBody>
      </p:sp>
      <p:pic>
        <p:nvPicPr>
          <p:cNvPr id="12290" name="Picture 2" descr="ãLab iconãçåçæå°çµæ">
            <a:extLst>
              <a:ext uri="{FF2B5EF4-FFF2-40B4-BE49-F238E27FC236}">
                <a16:creationId xmlns:a16="http://schemas.microsoft.com/office/drawing/2014/main" id="{AB9CEDD6-E0D8-41F6-A21C-D83177F094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89367" y="975392"/>
            <a:ext cx="4915159" cy="4915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FC7FB3F-F7D2-42B0-9C8B-7AECB9E4514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017267" y="6356351"/>
            <a:ext cx="1022083" cy="365125"/>
          </a:xfr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algn="r">
              <a:spcAft>
                <a:spcPts val="600"/>
              </a:spcAft>
              <a:defRPr/>
            </a:pPr>
            <a:fld id="{7A6790E0-BEF4-4832-A75A-9EE1100ED3A6}" type="slidenum">
              <a:rPr lang="en-US" altLang="zh-TW">
                <a:solidFill>
                  <a:srgbClr val="595959"/>
                </a:solidFill>
                <a:latin typeface="+mn-lt"/>
                <a:ea typeface="+mn-ea"/>
              </a:rPr>
              <a:pPr algn="r">
                <a:spcAft>
                  <a:spcPts val="600"/>
                </a:spcAft>
                <a:defRPr/>
              </a:pPr>
              <a:t>14</a:t>
            </a:fld>
            <a:endParaRPr lang="en-US" altLang="zh-TW">
              <a:solidFill>
                <a:srgbClr val="595959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34020305"/>
      </p:ext>
    </p:extLst>
  </p:cSld>
  <p:clrMapOvr>
    <a:masterClrMapping/>
  </p:clrMapOvr>
  <p:transition spd="slow">
    <p:zoom dir="in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F0613C45-40BC-48D5-B2C1-7C85059ACC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351" y="1057496"/>
            <a:ext cx="6768790" cy="4525963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zh-TW" altLang="en-US" sz="1800" dirty="0" smtClean="0"/>
              <a:t>使用</a:t>
            </a:r>
            <a:r>
              <a:rPr lang="en-US" altLang="zh-TW" sz="1800" dirty="0" smtClean="0"/>
              <a:t> NPM </a:t>
            </a:r>
            <a:r>
              <a:rPr lang="zh-TW" altLang="en-US" sz="1800" dirty="0" smtClean="0"/>
              <a:t>建立專案</a:t>
            </a:r>
          </a:p>
          <a:p>
            <a:pPr marL="514350" indent="-514350">
              <a:buAutoNum type="arabicPeriod"/>
            </a:pPr>
            <a:r>
              <a:rPr lang="zh-TW" altLang="en-US" sz="1800" dirty="0" smtClean="0"/>
              <a:t>建立檔案</a:t>
            </a:r>
            <a:r>
              <a:rPr lang="en-US" altLang="zh-TW" sz="1800" dirty="0" smtClean="0"/>
              <a:t> </a:t>
            </a:r>
            <a:r>
              <a:rPr lang="en-US" altLang="zh-TW" sz="1800" dirty="0" err="1" smtClean="0"/>
              <a:t>index.js</a:t>
            </a:r>
            <a:endParaRPr lang="en-US" altLang="zh-TW" sz="1800" dirty="0" smtClean="0"/>
          </a:p>
          <a:p>
            <a:pPr marL="514350" indent="-514350">
              <a:buFontTx/>
              <a:buAutoNum type="arabicPeriod"/>
            </a:pPr>
            <a:r>
              <a:rPr lang="zh-TW" altLang="en-US" sz="1800" dirty="0"/>
              <a:t>在檔案中打入 </a:t>
            </a:r>
            <a:r>
              <a:rPr lang="en-US" altLang="zh-TW" sz="1800" dirty="0" smtClean="0"/>
              <a:t> </a:t>
            </a:r>
            <a:r>
              <a:rPr lang="en-US" altLang="zh-TW" sz="1800" dirty="0" err="1"/>
              <a:t>console.log</a:t>
            </a:r>
            <a:r>
              <a:rPr lang="en-US" altLang="zh-TW" sz="1800" dirty="0"/>
              <a:t>("hello world!!");</a:t>
            </a:r>
          </a:p>
          <a:p>
            <a:pPr marL="514350" indent="-514350">
              <a:buAutoNum type="arabicPeriod"/>
            </a:pPr>
            <a:r>
              <a:rPr lang="zh-TW" altLang="en-US" sz="1800" dirty="0" smtClean="0"/>
              <a:t>運行程式碼</a:t>
            </a:r>
            <a:r>
              <a:rPr lang="en-US" altLang="zh-TW" sz="1800" dirty="0" smtClean="0"/>
              <a:t> : node </a:t>
            </a:r>
            <a:r>
              <a:rPr lang="en-US" altLang="zh-TW" sz="1800" dirty="0" err="1" smtClean="0"/>
              <a:t>index.js</a:t>
            </a:r>
            <a:endParaRPr lang="en-US" altLang="zh-TW" sz="1800" dirty="0" smtClean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861A418F-F69A-480D-B209-B67E7FD21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600" y="411165"/>
            <a:ext cx="10464800" cy="646331"/>
          </a:xfrm>
        </p:spPr>
        <p:txBody>
          <a:bodyPr/>
          <a:lstStyle/>
          <a:p>
            <a:r>
              <a:rPr lang="zh-TW" altLang="en-US" dirty="0" smtClean="0"/>
              <a:t>在</a:t>
            </a:r>
            <a:r>
              <a:rPr lang="en-US" altLang="zh-TW" dirty="0" smtClean="0"/>
              <a:t>console</a:t>
            </a:r>
            <a:r>
              <a:rPr lang="zh-TW" altLang="en-US" dirty="0" smtClean="0"/>
              <a:t>中打印</a:t>
            </a:r>
            <a:r>
              <a:rPr lang="en-US" altLang="zh-TW" dirty="0" smtClean="0"/>
              <a:t> “Hello World”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67B3DD5-191E-40AC-B87B-69B5FAAAADC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A6790E0-BEF4-4832-A75A-9EE1100ED3A6}" type="slidenum">
              <a:rPr lang="en-US" altLang="zh-TW" smtClean="0"/>
              <a:pPr>
                <a:defRPr/>
              </a:pPr>
              <a:t>15</a:t>
            </a:fld>
            <a:endParaRPr lang="en-US" altLang="zh-TW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043" y="1057496"/>
            <a:ext cx="4058357" cy="1959207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043" y="3215268"/>
            <a:ext cx="4114800" cy="2525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796910"/>
      </p:ext>
    </p:extLst>
  </p:cSld>
  <p:clrMapOvr>
    <a:masterClrMapping/>
  </p:clrMapOvr>
  <p:transition spd="slow">
    <p:zoom dir="in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標題 2">
            <a:extLst>
              <a:ext uri="{FF2B5EF4-FFF2-40B4-BE49-F238E27FC236}">
                <a16:creationId xmlns:a16="http://schemas.microsoft.com/office/drawing/2014/main" id="{C6361640-1897-49E9-955C-616CC0EE0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914401"/>
            <a:ext cx="3553677" cy="2887579"/>
          </a:xfrm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rm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lang="en-US" altLang="zh-TW" sz="4200" kern="1200" dirty="0" smtClean="0">
                <a:solidFill>
                  <a:srgbClr val="954333"/>
                </a:solidFill>
                <a:latin typeface="+mj-lt"/>
                <a:ea typeface="+mj-ea"/>
              </a:rPr>
              <a:t/>
            </a:r>
            <a:br>
              <a:rPr lang="en-US" altLang="zh-TW" sz="4200" kern="1200" dirty="0" smtClean="0">
                <a:solidFill>
                  <a:srgbClr val="954333"/>
                </a:solidFill>
                <a:latin typeface="+mj-lt"/>
                <a:ea typeface="+mj-ea"/>
              </a:rPr>
            </a:br>
            <a:r>
              <a:rPr lang="en-US" altLang="zh-TW" sz="4200" kern="1200" dirty="0" smtClean="0">
                <a:solidFill>
                  <a:srgbClr val="954333"/>
                </a:solidFill>
                <a:latin typeface="+mj-lt"/>
                <a:ea typeface="+mj-ea"/>
              </a:rPr>
              <a:t>Coding </a:t>
            </a:r>
            <a:r>
              <a:rPr lang="en-US" altLang="zh-TW" sz="4200" kern="1200" dirty="0" err="1" smtClean="0">
                <a:solidFill>
                  <a:srgbClr val="954333"/>
                </a:solidFill>
                <a:latin typeface="+mj-lt"/>
                <a:ea typeface="+mj-ea"/>
              </a:rPr>
              <a:t>Guildelines</a:t>
            </a:r>
            <a:endParaRPr lang="zh-TW" altLang="en-US" sz="4200" kern="1200" dirty="0">
              <a:solidFill>
                <a:srgbClr val="954333"/>
              </a:solidFill>
              <a:latin typeface="+mj-lt"/>
              <a:ea typeface="+mj-ea"/>
            </a:endParaRPr>
          </a:p>
        </p:txBody>
      </p:sp>
      <p:pic>
        <p:nvPicPr>
          <p:cNvPr id="12290" name="Picture 2" descr="ãLab iconãçåçæå°çµæ">
            <a:extLst>
              <a:ext uri="{FF2B5EF4-FFF2-40B4-BE49-F238E27FC236}">
                <a16:creationId xmlns:a16="http://schemas.microsoft.com/office/drawing/2014/main" id="{AB9CEDD6-E0D8-41F6-A21C-D83177F094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89367" y="975392"/>
            <a:ext cx="4915159" cy="4915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FC7FB3F-F7D2-42B0-9C8B-7AECB9E4514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017267" y="6356351"/>
            <a:ext cx="1022083" cy="365125"/>
          </a:xfr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algn="r">
              <a:spcAft>
                <a:spcPts val="600"/>
              </a:spcAft>
              <a:defRPr/>
            </a:pPr>
            <a:fld id="{7A6790E0-BEF4-4832-A75A-9EE1100ED3A6}" type="slidenum">
              <a:rPr lang="en-US" altLang="zh-TW">
                <a:solidFill>
                  <a:srgbClr val="595959"/>
                </a:solidFill>
                <a:latin typeface="+mn-lt"/>
                <a:ea typeface="+mn-ea"/>
              </a:rPr>
              <a:pPr algn="r">
                <a:spcAft>
                  <a:spcPts val="600"/>
                </a:spcAft>
                <a:defRPr/>
              </a:pPr>
              <a:t>16</a:t>
            </a:fld>
            <a:endParaRPr lang="en-US" altLang="zh-TW">
              <a:solidFill>
                <a:srgbClr val="595959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25586941"/>
      </p:ext>
    </p:extLst>
  </p:cSld>
  <p:clrMapOvr>
    <a:masterClrMapping/>
  </p:clrMapOvr>
  <p:transition spd="slow">
    <p:zoom dir="in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35C3848-BA0D-4BCD-83D6-97BCF94A70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A6790E0-BEF4-4832-A75A-9EE1100ED3A6}" type="slidenum">
              <a:rPr lang="en-US" altLang="zh-TW" smtClean="0"/>
              <a:pPr>
                <a:defRPr/>
              </a:pPr>
              <a:t>17</a:t>
            </a:fld>
            <a:endParaRPr lang="en-US" altLang="zh-TW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74DF411-9C2D-46A9-8874-0E2C969EC266}"/>
              </a:ext>
            </a:extLst>
          </p:cNvPr>
          <p:cNvSpPr txBox="1">
            <a:spLocks/>
          </p:cNvSpPr>
          <p:nvPr/>
        </p:nvSpPr>
        <p:spPr>
          <a:xfrm>
            <a:off x="1153105" y="304800"/>
            <a:ext cx="9431767" cy="646331"/>
          </a:xfrm>
          <a:prstGeom prst="rect">
            <a:avLst/>
          </a:prstGeom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333333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333333"/>
                </a:solidFill>
                <a:latin typeface="Arial" charset="0"/>
                <a:ea typeface="新細明體" charset="-12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333333"/>
                </a:solidFill>
                <a:latin typeface="Arial" charset="0"/>
                <a:ea typeface="新細明體" charset="-12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333333"/>
                </a:solidFill>
                <a:latin typeface="Arial" charset="0"/>
                <a:ea typeface="新細明體" charset="-12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333333"/>
                </a:solidFill>
                <a:latin typeface="Arial" charset="0"/>
                <a:ea typeface="新細明體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333333"/>
                </a:solidFill>
                <a:latin typeface="Arial" charset="0"/>
                <a:ea typeface="新細明體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333333"/>
                </a:solidFill>
                <a:latin typeface="Arial" charset="0"/>
                <a:ea typeface="新細明體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333333"/>
                </a:solidFill>
                <a:latin typeface="Arial" charset="0"/>
                <a:ea typeface="新細明體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333333"/>
                </a:solidFill>
                <a:latin typeface="Arial" charset="0"/>
                <a:ea typeface="新細明體" charset="-120"/>
              </a:defRPr>
            </a:lvl9pPr>
          </a:lstStyle>
          <a:p>
            <a:pPr marL="12700">
              <a:spcBef>
                <a:spcPts val="105"/>
              </a:spcBef>
            </a:pPr>
            <a:r>
              <a:rPr lang="en-US" altLang="zh-TW" sz="2000" spc="-5" dirty="0">
                <a:latin typeface="Georgia"/>
                <a:cs typeface="Georgia"/>
              </a:rPr>
              <a:t>Shared understanding </a:t>
            </a:r>
            <a:r>
              <a:rPr lang="en-US" altLang="zh-TW" sz="2000" dirty="0">
                <a:latin typeface="Georgia"/>
                <a:cs typeface="Georgia"/>
              </a:rPr>
              <a:t>of </a:t>
            </a:r>
            <a:r>
              <a:rPr lang="en-US" altLang="zh-TW" sz="2000" spc="-5" dirty="0">
                <a:latin typeface="Georgia"/>
                <a:cs typeface="Georgia"/>
              </a:rPr>
              <a:t>code</a:t>
            </a:r>
            <a:r>
              <a:rPr lang="en-US" altLang="zh-TW" sz="2000" spc="-30" dirty="0">
                <a:latin typeface="Georgia"/>
                <a:cs typeface="Georgia"/>
              </a:rPr>
              <a:t> </a:t>
            </a:r>
            <a:r>
              <a:rPr lang="en-US" altLang="zh-TW" sz="2000" spc="-5" dirty="0">
                <a:latin typeface="Georgia"/>
                <a:cs typeface="Georgia"/>
              </a:rPr>
              <a:t>quality</a:t>
            </a:r>
            <a:endParaRPr lang="en-US" altLang="zh-TW" sz="2000" dirty="0">
              <a:latin typeface="Georgia"/>
              <a:cs typeface="Georgia"/>
            </a:endParaRPr>
          </a:p>
        </p:txBody>
      </p:sp>
      <p:sp>
        <p:nvSpPr>
          <p:cNvPr id="6" name="內容版面配置區 1">
            <a:extLst>
              <a:ext uri="{FF2B5EF4-FFF2-40B4-BE49-F238E27FC236}">
                <a16:creationId xmlns:a16="http://schemas.microsoft.com/office/drawing/2014/main" id="{7B27BA9B-8BDD-4754-8AE6-FABB71863EFD}"/>
              </a:ext>
            </a:extLst>
          </p:cNvPr>
          <p:cNvSpPr txBox="1">
            <a:spLocks/>
          </p:cNvSpPr>
          <p:nvPr/>
        </p:nvSpPr>
        <p:spPr>
          <a:xfrm>
            <a:off x="775855" y="1313877"/>
            <a:ext cx="10714181" cy="4525963"/>
          </a:xfrm>
          <a:prstGeom prst="rect">
            <a:avLst/>
          </a:prstGeom>
        </p:spPr>
        <p:txBody>
          <a:bodyPr/>
          <a:lstStyle>
            <a:lvl1pPr marL="342864" indent="-342864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871" indent="-28572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2879" indent="-228576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030" indent="-228576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182" indent="-228576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333" indent="-228576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485" indent="-228576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8637" indent="-228576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5788" indent="-228576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200000"/>
              </a:lnSpc>
              <a:buSzPct val="110000"/>
              <a:buFont typeface="Wingdings" panose="05000000000000000000" pitchFamily="2" charset="2"/>
              <a:buChar char=""/>
            </a:pPr>
            <a:r>
              <a:rPr lang="en-US" altLang="en-US" sz="1800" b="1" kern="0" dirty="0">
                <a:solidFill>
                  <a:schemeClr val="tx1"/>
                </a:solidFill>
                <a:latin typeface="Georgia" panose="02040502050405020303" pitchFamily="18" charset="0"/>
              </a:rPr>
              <a:t>YAGNI – You Ain’t Gonna Need It!</a:t>
            </a:r>
          </a:p>
          <a:p>
            <a:pPr eaLnBrk="1" hangingPunct="1">
              <a:lnSpc>
                <a:spcPct val="200000"/>
              </a:lnSpc>
              <a:buSzPct val="110000"/>
              <a:buFont typeface="Wingdings" panose="05000000000000000000" pitchFamily="2" charset="2"/>
              <a:buChar char=""/>
            </a:pPr>
            <a:r>
              <a:rPr lang="en-US" altLang="zh-TW" sz="1800" b="1" kern="0" dirty="0">
                <a:solidFill>
                  <a:schemeClr val="tx1"/>
                </a:solidFill>
                <a:latin typeface="Georgia" panose="02040502050405020303" pitchFamily="18" charset="0"/>
              </a:rPr>
              <a:t>DRY – Don’t Repeat Yourself! </a:t>
            </a:r>
          </a:p>
          <a:p>
            <a:pPr eaLnBrk="1" hangingPunct="1">
              <a:lnSpc>
                <a:spcPct val="200000"/>
              </a:lnSpc>
              <a:buSzPct val="110000"/>
              <a:buFont typeface="Wingdings" panose="05000000000000000000" pitchFamily="2" charset="2"/>
              <a:buChar char=""/>
            </a:pPr>
            <a:r>
              <a:rPr lang="en-US" altLang="zh-TW" sz="1800" b="1" kern="0" dirty="0">
                <a:solidFill>
                  <a:schemeClr val="tx1"/>
                </a:solidFill>
                <a:latin typeface="Georgia" panose="02040502050405020303" pitchFamily="18" charset="0"/>
              </a:rPr>
              <a:t>SOLID</a:t>
            </a:r>
          </a:p>
          <a:p>
            <a:pPr eaLnBrk="1" hangingPunct="1">
              <a:lnSpc>
                <a:spcPct val="200000"/>
              </a:lnSpc>
              <a:buSzPct val="110000"/>
              <a:buFont typeface="Wingdings" panose="05000000000000000000" pitchFamily="2" charset="2"/>
              <a:buChar char=""/>
            </a:pPr>
            <a:r>
              <a:rPr lang="en-US" altLang="zh-TW" sz="1800" b="1" kern="0" dirty="0">
                <a:solidFill>
                  <a:schemeClr val="tx1"/>
                </a:solidFill>
                <a:latin typeface="Georgia" panose="02040502050405020303" pitchFamily="18" charset="0"/>
              </a:rPr>
              <a:t>Self-Documenting Code</a:t>
            </a:r>
          </a:p>
          <a:p>
            <a:pPr eaLnBrk="1" hangingPunct="1">
              <a:lnSpc>
                <a:spcPct val="200000"/>
              </a:lnSpc>
              <a:buSzPct val="110000"/>
              <a:buFont typeface="Wingdings" panose="05000000000000000000" pitchFamily="2" charset="2"/>
              <a:buChar char=""/>
            </a:pPr>
            <a:r>
              <a:rPr lang="en-US" altLang="zh-TW" sz="1800" b="1" kern="0" dirty="0">
                <a:solidFill>
                  <a:schemeClr val="tx1"/>
                </a:solidFill>
                <a:latin typeface="Georgia" panose="02040502050405020303" pitchFamily="18" charset="0"/>
              </a:rPr>
              <a:t>Designing for testability</a:t>
            </a:r>
            <a:endParaRPr lang="zh-TW" altLang="en-US" sz="1800" kern="0" dirty="0">
              <a:latin typeface="Georgia" panose="02040502050405020303" pitchFamily="18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74F58668-3EC9-47D0-B571-0A5113E4692C}"/>
              </a:ext>
            </a:extLst>
          </p:cNvPr>
          <p:cNvSpPr txBox="1"/>
          <p:nvPr/>
        </p:nvSpPr>
        <p:spPr>
          <a:xfrm>
            <a:off x="5538482" y="1534911"/>
            <a:ext cx="52865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1304925">
              <a:lnSpc>
                <a:spcPct val="100000"/>
              </a:lnSpc>
              <a:spcBef>
                <a:spcPts val="95"/>
              </a:spcBef>
            </a:pPr>
            <a:r>
              <a:rPr lang="zh-TW" altLang="en-US" sz="1600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我們不應該為程式碼加入尚未用到的功能。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0D94F9A3-152F-45A4-91B5-290284F58B44}"/>
              </a:ext>
            </a:extLst>
          </p:cNvPr>
          <p:cNvSpPr txBox="1"/>
          <p:nvPr/>
        </p:nvSpPr>
        <p:spPr>
          <a:xfrm>
            <a:off x="4915919" y="2140679"/>
            <a:ext cx="60163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1304925">
              <a:lnSpc>
                <a:spcPct val="100000"/>
              </a:lnSpc>
              <a:spcBef>
                <a:spcPts val="95"/>
              </a:spcBef>
            </a:pPr>
            <a:r>
              <a:rPr lang="zh-TW" altLang="en-US" sz="1600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不要使用複製貼上或者重複的邏輯、變數或功能。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E22B52F4-35C8-4462-8942-A0CC4CADAD47}"/>
              </a:ext>
            </a:extLst>
          </p:cNvPr>
          <p:cNvSpPr txBox="1"/>
          <p:nvPr/>
        </p:nvSpPr>
        <p:spPr>
          <a:xfrm>
            <a:off x="4947525" y="2819010"/>
            <a:ext cx="41472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1304925">
              <a:lnSpc>
                <a:spcPct val="100000"/>
              </a:lnSpc>
              <a:spcBef>
                <a:spcPts val="95"/>
              </a:spcBef>
            </a:pPr>
            <a:r>
              <a:rPr lang="zh-TW" altLang="en-US" sz="1600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物件導向設計原則 </a:t>
            </a:r>
            <a:r>
              <a:rPr lang="en-US" altLang="zh-TW" sz="1600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600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後續說明</a:t>
            </a:r>
            <a:r>
              <a:rPr lang="en-US" altLang="zh-TW" sz="1600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600" dirty="0">
              <a:solidFill>
                <a:srgbClr val="0000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11D72FEB-F2EF-4677-A60F-21C63322F14D}"/>
              </a:ext>
            </a:extLst>
          </p:cNvPr>
          <p:cNvSpPr txBox="1"/>
          <p:nvPr/>
        </p:nvSpPr>
        <p:spPr>
          <a:xfrm>
            <a:off x="5049125" y="3378598"/>
            <a:ext cx="38395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1304925">
              <a:lnSpc>
                <a:spcPct val="100000"/>
              </a:lnSpc>
              <a:spcBef>
                <a:spcPts val="95"/>
              </a:spcBef>
            </a:pPr>
            <a:r>
              <a:rPr lang="en-US" altLang="zh-TW" sz="1600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Code</a:t>
            </a:r>
            <a:r>
              <a:rPr lang="zh-TW" altLang="en-US" sz="1600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即是文件 </a:t>
            </a:r>
            <a:r>
              <a:rPr lang="en-US" altLang="zh-TW" sz="1600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600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後續說明</a:t>
            </a:r>
            <a:r>
              <a:rPr lang="en-US" altLang="zh-TW" sz="1600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600" dirty="0">
              <a:solidFill>
                <a:srgbClr val="0000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15E3E132-6F1F-4A80-B1B7-FB41F400F55C}"/>
              </a:ext>
            </a:extLst>
          </p:cNvPr>
          <p:cNvSpPr txBox="1"/>
          <p:nvPr/>
        </p:nvSpPr>
        <p:spPr>
          <a:xfrm>
            <a:off x="5049124" y="3938186"/>
            <a:ext cx="35317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1304925">
              <a:lnSpc>
                <a:spcPct val="100000"/>
              </a:lnSpc>
              <a:spcBef>
                <a:spcPts val="95"/>
              </a:spcBef>
            </a:pPr>
            <a:r>
              <a:rPr lang="zh-TW" altLang="en-US" sz="1600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可自動測試 </a:t>
            </a:r>
            <a:r>
              <a:rPr lang="en-US" altLang="zh-TW" sz="1600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600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後續說明</a:t>
            </a:r>
            <a:r>
              <a:rPr lang="en-US" altLang="zh-TW" sz="1600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600" dirty="0">
              <a:solidFill>
                <a:srgbClr val="0000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88390109"/>
      </p:ext>
    </p:extLst>
  </p:cSld>
  <p:clrMapOvr>
    <a:masterClrMapping/>
  </p:clrMapOvr>
  <p:transition spd="slow">
    <p:zoom dir="in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78DDE3F8-AE5A-4337-9703-2DCB853E4ECE}"/>
              </a:ext>
            </a:extLst>
          </p:cNvPr>
          <p:cNvSpPr txBox="1">
            <a:spLocks/>
          </p:cNvSpPr>
          <p:nvPr/>
        </p:nvSpPr>
        <p:spPr>
          <a:xfrm>
            <a:off x="1153105" y="304800"/>
            <a:ext cx="9431767" cy="646331"/>
          </a:xfrm>
          <a:prstGeom prst="rect">
            <a:avLst/>
          </a:prstGeom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333333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333333"/>
                </a:solidFill>
                <a:latin typeface="Arial" charset="0"/>
                <a:ea typeface="新細明體" charset="-12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333333"/>
                </a:solidFill>
                <a:latin typeface="Arial" charset="0"/>
                <a:ea typeface="新細明體" charset="-12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333333"/>
                </a:solidFill>
                <a:latin typeface="Arial" charset="0"/>
                <a:ea typeface="新細明體" charset="-12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333333"/>
                </a:solidFill>
                <a:latin typeface="Arial" charset="0"/>
                <a:ea typeface="新細明體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333333"/>
                </a:solidFill>
                <a:latin typeface="Arial" charset="0"/>
                <a:ea typeface="新細明體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333333"/>
                </a:solidFill>
                <a:latin typeface="Arial" charset="0"/>
                <a:ea typeface="新細明體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333333"/>
                </a:solidFill>
                <a:latin typeface="Arial" charset="0"/>
                <a:ea typeface="新細明體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333333"/>
                </a:solidFill>
                <a:latin typeface="Arial" charset="0"/>
                <a:ea typeface="新細明體" charset="-120"/>
              </a:defRPr>
            </a:lvl9pPr>
          </a:lstStyle>
          <a:p>
            <a:pPr marL="12700">
              <a:spcBef>
                <a:spcPts val="105"/>
              </a:spcBef>
            </a:pPr>
            <a:r>
              <a:rPr lang="en-US" altLang="zh-TW" sz="2000" spc="-5" dirty="0">
                <a:latin typeface="Georgia"/>
                <a:cs typeface="Georgia"/>
              </a:rPr>
              <a:t>SOLID Principles</a:t>
            </a:r>
            <a:endParaRPr lang="en-US" altLang="zh-TW" sz="2000" dirty="0">
              <a:latin typeface="Georgia"/>
              <a:cs typeface="Georgia"/>
            </a:endParaRPr>
          </a:p>
        </p:txBody>
      </p:sp>
      <p:sp>
        <p:nvSpPr>
          <p:cNvPr id="12" name="投影片編號版面配置區 3">
            <a:extLst>
              <a:ext uri="{FF2B5EF4-FFF2-40B4-BE49-F238E27FC236}">
                <a16:creationId xmlns:a16="http://schemas.microsoft.com/office/drawing/2014/main" id="{5DDAC58A-B995-4C1B-9CB5-63741C0417A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109036" y="195695"/>
            <a:ext cx="621145" cy="365125"/>
          </a:xfrm>
        </p:spPr>
        <p:txBody>
          <a:bodyPr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6790E0-BEF4-4832-A75A-9EE1100ED3A6}" type="slidenum">
              <a:rPr kumimoji="0" lang="en-US" altLang="zh-TW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altLang="zh-TW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3" name="object 3">
            <a:extLst>
              <a:ext uri="{FF2B5EF4-FFF2-40B4-BE49-F238E27FC236}">
                <a16:creationId xmlns:a16="http://schemas.microsoft.com/office/drawing/2014/main" id="{430263BA-25EC-41A0-84AF-875F68438C84}"/>
              </a:ext>
            </a:extLst>
          </p:cNvPr>
          <p:cNvSpPr txBox="1"/>
          <p:nvPr/>
        </p:nvSpPr>
        <p:spPr>
          <a:xfrm>
            <a:off x="5230347" y="6553200"/>
            <a:ext cx="1731306" cy="101954"/>
          </a:xfrm>
          <a:prstGeom prst="rect">
            <a:avLst/>
          </a:prstGeom>
        </p:spPr>
        <p:txBody>
          <a:bodyPr vert="horz" wrap="square" lIns="0" tIns="9528" rIns="0" bIns="0" rtlCol="0">
            <a:spAutoFit/>
          </a:bodyPr>
          <a:lstStyle/>
          <a:p>
            <a:pPr marL="9529">
              <a:spcBef>
                <a:spcPts val="75"/>
              </a:spcBef>
            </a:pPr>
            <a:r>
              <a:rPr sz="600" spc="-4" dirty="0">
                <a:solidFill>
                  <a:srgbClr val="808080"/>
                </a:solidFill>
                <a:latin typeface="Arial"/>
                <a:cs typeface="Arial"/>
              </a:rPr>
              <a:t>SOURCE: </a:t>
            </a:r>
            <a:r>
              <a:rPr sz="600" dirty="0">
                <a:solidFill>
                  <a:srgbClr val="808080"/>
                </a:solidFill>
                <a:latin typeface="Arial"/>
                <a:cs typeface="Arial"/>
              </a:rPr>
              <a:t>McKinsey </a:t>
            </a:r>
            <a:r>
              <a:rPr lang="en-US" altLang="zh-TW" sz="600" dirty="0">
                <a:solidFill>
                  <a:srgbClr val="808080"/>
                </a:solidFill>
                <a:latin typeface="Arial"/>
                <a:cs typeface="Arial"/>
              </a:rPr>
              <a:t>DnA Workshop - DevOps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35" name="內容版面配置區 1">
            <a:extLst>
              <a:ext uri="{FF2B5EF4-FFF2-40B4-BE49-F238E27FC236}">
                <a16:creationId xmlns:a16="http://schemas.microsoft.com/office/drawing/2014/main" id="{52C9935D-3386-4924-A9A2-781991410687}"/>
              </a:ext>
            </a:extLst>
          </p:cNvPr>
          <p:cNvSpPr txBox="1">
            <a:spLocks/>
          </p:cNvSpPr>
          <p:nvPr/>
        </p:nvSpPr>
        <p:spPr>
          <a:xfrm>
            <a:off x="775855" y="1027553"/>
            <a:ext cx="10714181" cy="4525963"/>
          </a:xfrm>
          <a:prstGeom prst="rect">
            <a:avLst/>
          </a:prstGeom>
        </p:spPr>
        <p:txBody>
          <a:bodyPr/>
          <a:lstStyle>
            <a:lvl1pPr marL="342864" indent="-342864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871" indent="-28572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2879" indent="-228576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030" indent="-228576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182" indent="-228576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333" indent="-228576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485" indent="-228576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8637" indent="-228576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5788" indent="-228576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lnSpc>
                <a:spcPct val="150000"/>
              </a:lnSpc>
              <a:buSzPct val="110000"/>
              <a:buNone/>
            </a:pPr>
            <a:r>
              <a:rPr lang="en-US" altLang="en-US" sz="4000" b="1" kern="0" dirty="0">
                <a:solidFill>
                  <a:srgbClr val="0000FF"/>
                </a:solidFill>
                <a:latin typeface="Georgia" panose="02040502050405020303" pitchFamily="18" charset="0"/>
              </a:rPr>
              <a:t>S</a:t>
            </a:r>
            <a:r>
              <a:rPr lang="en-US" altLang="en-US" sz="1800" b="1" kern="0" dirty="0">
                <a:solidFill>
                  <a:schemeClr val="tx1"/>
                </a:solidFill>
                <a:latin typeface="Georgia" panose="02040502050405020303" pitchFamily="18" charset="0"/>
              </a:rPr>
              <a:t>ingle Responsibility      </a:t>
            </a:r>
            <a:r>
              <a:rPr lang="zh-TW" altLang="en-US" sz="1800" b="1" kern="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單一職責原則</a:t>
            </a:r>
            <a:endParaRPr lang="en-US" altLang="en-US" sz="1800" b="1" kern="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eaLnBrk="1" hangingPunct="1">
              <a:lnSpc>
                <a:spcPct val="150000"/>
              </a:lnSpc>
              <a:buSzPct val="110000"/>
              <a:buNone/>
            </a:pPr>
            <a:r>
              <a:rPr lang="en-US" altLang="zh-TW" sz="4000" b="1" kern="0" dirty="0">
                <a:solidFill>
                  <a:srgbClr val="0000FF"/>
                </a:solidFill>
                <a:latin typeface="Georgia" panose="02040502050405020303" pitchFamily="18" charset="0"/>
              </a:rPr>
              <a:t>O</a:t>
            </a:r>
            <a:r>
              <a:rPr lang="en-US" altLang="zh-TW" sz="1800" b="1" kern="0" dirty="0">
                <a:solidFill>
                  <a:schemeClr val="tx1"/>
                </a:solidFill>
                <a:latin typeface="Georgia" panose="02040502050405020303" pitchFamily="18" charset="0"/>
              </a:rPr>
              <a:t>pen/Closed Principle </a:t>
            </a:r>
            <a:r>
              <a:rPr lang="zh-TW" altLang="en-US" sz="1800" b="1" kern="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開放封閉原則</a:t>
            </a:r>
            <a:endParaRPr lang="en-US" altLang="zh-TW" sz="1800" b="1" kern="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0" indent="0" eaLnBrk="1" hangingPunct="1">
              <a:lnSpc>
                <a:spcPct val="150000"/>
              </a:lnSpc>
              <a:buSzPct val="110000"/>
              <a:buNone/>
            </a:pPr>
            <a:r>
              <a:rPr lang="en-US" altLang="zh-TW" sz="4000" b="1" kern="0" dirty="0">
                <a:solidFill>
                  <a:srgbClr val="0000FF"/>
                </a:solidFill>
                <a:latin typeface="Georgia" panose="02040502050405020303" pitchFamily="18" charset="0"/>
              </a:rPr>
              <a:t>L</a:t>
            </a:r>
            <a:r>
              <a:rPr lang="en-US" altLang="zh-TW" sz="1800" b="1" kern="0" dirty="0">
                <a:solidFill>
                  <a:schemeClr val="tx1"/>
                </a:solidFill>
                <a:latin typeface="Georgia" panose="02040502050405020303" pitchFamily="18" charset="0"/>
              </a:rPr>
              <a:t>iskov Substitution Principle      </a:t>
            </a:r>
            <a:r>
              <a:rPr lang="zh-TW" altLang="en-US" sz="1800" b="1" kern="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里氏替換原則</a:t>
            </a:r>
            <a:endParaRPr lang="en-US" altLang="zh-TW" sz="1800" b="1" kern="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0" indent="0" eaLnBrk="1" hangingPunct="1">
              <a:lnSpc>
                <a:spcPct val="150000"/>
              </a:lnSpc>
              <a:buSzPct val="110000"/>
              <a:buNone/>
            </a:pPr>
            <a:r>
              <a:rPr lang="en-US" altLang="zh-TW" sz="4000" b="1" kern="0" dirty="0">
                <a:solidFill>
                  <a:srgbClr val="0000FF"/>
                </a:solidFill>
                <a:latin typeface="Georgia" panose="02040502050405020303" pitchFamily="18" charset="0"/>
              </a:rPr>
              <a:t>I</a:t>
            </a:r>
            <a:r>
              <a:rPr lang="en-US" altLang="zh-TW" sz="1800" b="1" kern="0" dirty="0">
                <a:solidFill>
                  <a:schemeClr val="tx1"/>
                </a:solidFill>
                <a:latin typeface="Georgia" panose="02040502050405020303" pitchFamily="18" charset="0"/>
              </a:rPr>
              <a:t>nterface Segregation Principle</a:t>
            </a:r>
            <a:r>
              <a:rPr lang="zh-TW" altLang="en-US" sz="1800" b="1" kern="0" dirty="0">
                <a:solidFill>
                  <a:schemeClr val="tx1"/>
                </a:solidFill>
                <a:latin typeface="Georgia" panose="02040502050405020303" pitchFamily="18" charset="0"/>
              </a:rPr>
              <a:t>      </a:t>
            </a:r>
            <a:r>
              <a:rPr lang="zh-TW" altLang="en-US" sz="1800" b="1" kern="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接口隔離原則</a:t>
            </a:r>
            <a:endParaRPr lang="en-US" altLang="zh-TW" sz="1800" b="1" kern="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0" indent="0" eaLnBrk="1" hangingPunct="1">
              <a:lnSpc>
                <a:spcPct val="150000"/>
              </a:lnSpc>
              <a:buSzPct val="110000"/>
              <a:buNone/>
            </a:pPr>
            <a:r>
              <a:rPr lang="en-US" altLang="zh-TW" sz="4000" b="1" kern="0" dirty="0">
                <a:solidFill>
                  <a:srgbClr val="0000FF"/>
                </a:solidFill>
                <a:latin typeface="Georgia" panose="02040502050405020303" pitchFamily="18" charset="0"/>
              </a:rPr>
              <a:t>D</a:t>
            </a:r>
            <a:r>
              <a:rPr lang="en-US" altLang="zh-TW" sz="1800" b="1" kern="0" dirty="0">
                <a:solidFill>
                  <a:schemeClr val="tx1"/>
                </a:solidFill>
                <a:latin typeface="Georgia" panose="02040502050405020303" pitchFamily="18" charset="0"/>
              </a:rPr>
              <a:t>ependency Inversion Principle</a:t>
            </a:r>
            <a:r>
              <a:rPr lang="zh-TW" altLang="en-US" sz="1800" b="1" kern="0" dirty="0">
                <a:solidFill>
                  <a:schemeClr val="tx1"/>
                </a:solidFill>
                <a:latin typeface="Georgia" panose="02040502050405020303" pitchFamily="18" charset="0"/>
              </a:rPr>
              <a:t>      </a:t>
            </a:r>
            <a:r>
              <a:rPr lang="zh-TW" altLang="en-US" sz="1800" b="1" kern="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依賴反轉原則</a:t>
            </a:r>
            <a:endParaRPr lang="zh-TW" altLang="en-US" sz="1800" kern="0" dirty="0">
              <a:latin typeface="Georgia" panose="02040502050405020303" pitchFamily="18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2833B487-BC0F-4EE7-AFBE-F16A88DC643A}"/>
              </a:ext>
            </a:extLst>
          </p:cNvPr>
          <p:cNvSpPr txBox="1"/>
          <p:nvPr/>
        </p:nvSpPr>
        <p:spPr>
          <a:xfrm>
            <a:off x="1273463" y="1884507"/>
            <a:ext cx="5606022" cy="5975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1304925">
              <a:lnSpc>
                <a:spcPct val="100000"/>
              </a:lnSpc>
              <a:spcBef>
                <a:spcPts val="95"/>
              </a:spcBef>
            </a:pPr>
            <a:r>
              <a:rPr lang="zh-TW" altLang="en-US" sz="1600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每個物件，不管是類別、函數，負責的功能，</a:t>
            </a:r>
            <a:endParaRPr lang="en-US" altLang="zh-TW" sz="1600" dirty="0">
              <a:solidFill>
                <a:srgbClr val="0000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R="1304925">
              <a:lnSpc>
                <a:spcPct val="100000"/>
              </a:lnSpc>
              <a:spcBef>
                <a:spcPts val="95"/>
              </a:spcBef>
            </a:pPr>
            <a:r>
              <a:rPr lang="zh-TW" altLang="en-US" sz="1600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都應該只做一件事。</a:t>
            </a:r>
            <a:endParaRPr lang="zh-TW" altLang="en-US" sz="1600" dirty="0">
              <a:solidFill>
                <a:srgbClr val="0000F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Georgia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0F6652D7-0D96-4CD4-AC92-CDC9AF6F3FD0}"/>
              </a:ext>
            </a:extLst>
          </p:cNvPr>
          <p:cNvSpPr txBox="1"/>
          <p:nvPr/>
        </p:nvSpPr>
        <p:spPr>
          <a:xfrm>
            <a:off x="1273463" y="2897015"/>
            <a:ext cx="5109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當需求有異動時，要在不變動現在正常運行的程式碼，</a:t>
            </a:r>
            <a:endParaRPr lang="en-US" altLang="zh-TW" sz="1600" dirty="0">
              <a:solidFill>
                <a:srgbClr val="0000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藉由繼承、相依性注入等方式，以實作新的需求。</a:t>
            </a:r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25EAF164-9547-4A14-AD7F-9EE85B2E185C}"/>
              </a:ext>
            </a:extLst>
          </p:cNvPr>
          <p:cNvSpPr txBox="1"/>
          <p:nvPr/>
        </p:nvSpPr>
        <p:spPr>
          <a:xfrm>
            <a:off x="43323" y="41826"/>
            <a:ext cx="2222500" cy="13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TW" sz="800" spc="-5" dirty="0">
                <a:solidFill>
                  <a:srgbClr val="808080"/>
                </a:solidFill>
                <a:latin typeface="Arial"/>
                <a:cs typeface="Arial"/>
              </a:rPr>
              <a:t>1</a:t>
            </a:r>
            <a:r>
              <a:rPr sz="800" spc="-5" dirty="0">
                <a:solidFill>
                  <a:srgbClr val="808080"/>
                </a:solidFill>
                <a:latin typeface="Arial"/>
                <a:cs typeface="Arial"/>
              </a:rPr>
              <a:t>. </a:t>
            </a:r>
            <a:r>
              <a:rPr lang="en-US" sz="800" spc="-5" dirty="0">
                <a:solidFill>
                  <a:srgbClr val="808080"/>
                </a:solidFill>
                <a:latin typeface="Arial"/>
                <a:cs typeface="Arial"/>
              </a:rPr>
              <a:t>Coding Practice</a:t>
            </a:r>
            <a:endParaRPr sz="800" dirty="0">
              <a:latin typeface="Arial"/>
              <a:cs typeface="Arial"/>
            </a:endParaRPr>
          </a:p>
        </p:txBody>
      </p:sp>
      <p:sp>
        <p:nvSpPr>
          <p:cNvPr id="11" name="object 6">
            <a:extLst>
              <a:ext uri="{FF2B5EF4-FFF2-40B4-BE49-F238E27FC236}">
                <a16:creationId xmlns:a16="http://schemas.microsoft.com/office/drawing/2014/main" id="{B714A738-99EA-4A3D-B68E-E2C6473FEC2B}"/>
              </a:ext>
            </a:extLst>
          </p:cNvPr>
          <p:cNvSpPr/>
          <p:nvPr/>
        </p:nvSpPr>
        <p:spPr>
          <a:xfrm>
            <a:off x="6976800" y="1242000"/>
            <a:ext cx="4618800" cy="4730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effectLst>
            <a:softEdge rad="635000"/>
          </a:effectLst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5DDFFECA-300F-46A1-91F2-328750607BD4}"/>
              </a:ext>
            </a:extLst>
          </p:cNvPr>
          <p:cNvSpPr txBox="1"/>
          <p:nvPr/>
        </p:nvSpPr>
        <p:spPr>
          <a:xfrm>
            <a:off x="1321782" y="3948523"/>
            <a:ext cx="42883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繼承者，不該改到原本功能。</a:t>
            </a:r>
            <a:endParaRPr lang="en-US" altLang="zh-TW" sz="1600" dirty="0">
              <a:solidFill>
                <a:srgbClr val="0000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使用到原本功能的地方，盡可能使用繼承者。</a:t>
            </a:r>
            <a:endParaRPr lang="en-US" altLang="zh-TW" sz="1600" dirty="0">
              <a:solidFill>
                <a:srgbClr val="0000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518BE61D-23F8-4ADE-8AD8-28F8DB1CC459}"/>
              </a:ext>
            </a:extLst>
          </p:cNvPr>
          <p:cNvSpPr txBox="1"/>
          <p:nvPr/>
        </p:nvSpPr>
        <p:spPr>
          <a:xfrm>
            <a:off x="1321782" y="5052201"/>
            <a:ext cx="46987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程式內的功能或值，不該被不相關的程式改動到。</a:t>
            </a:r>
            <a:endParaRPr lang="en-US" altLang="zh-TW" sz="1600" dirty="0">
              <a:solidFill>
                <a:srgbClr val="0000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9DF4E3B2-9AB9-4CC8-B4B2-96BEE97427A2}"/>
              </a:ext>
            </a:extLst>
          </p:cNvPr>
          <p:cNvSpPr txBox="1"/>
          <p:nvPr/>
        </p:nvSpPr>
        <p:spPr>
          <a:xfrm>
            <a:off x="1321782" y="6103709"/>
            <a:ext cx="51090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功能與功能，不該相互依賴，需透過介面進行資料交換</a:t>
            </a:r>
            <a:endParaRPr lang="en-US" altLang="zh-TW" sz="1600" dirty="0">
              <a:solidFill>
                <a:srgbClr val="0000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03677765"/>
      </p:ext>
    </p:extLst>
  </p:cSld>
  <p:clrMapOvr>
    <a:masterClrMapping/>
  </p:clrMapOvr>
  <p:transition spd="slow">
    <p:zoom dir="in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78DDE3F8-AE5A-4337-9703-2DCB853E4ECE}"/>
              </a:ext>
            </a:extLst>
          </p:cNvPr>
          <p:cNvSpPr txBox="1">
            <a:spLocks/>
          </p:cNvSpPr>
          <p:nvPr/>
        </p:nvSpPr>
        <p:spPr>
          <a:xfrm>
            <a:off x="1153105" y="304800"/>
            <a:ext cx="9431767" cy="646331"/>
          </a:xfrm>
          <a:prstGeom prst="rect">
            <a:avLst/>
          </a:prstGeom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333333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333333"/>
                </a:solidFill>
                <a:latin typeface="Arial" charset="0"/>
                <a:ea typeface="新細明體" charset="-12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333333"/>
                </a:solidFill>
                <a:latin typeface="Arial" charset="0"/>
                <a:ea typeface="新細明體" charset="-12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333333"/>
                </a:solidFill>
                <a:latin typeface="Arial" charset="0"/>
                <a:ea typeface="新細明體" charset="-12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333333"/>
                </a:solidFill>
                <a:latin typeface="Arial" charset="0"/>
                <a:ea typeface="新細明體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333333"/>
                </a:solidFill>
                <a:latin typeface="Arial" charset="0"/>
                <a:ea typeface="新細明體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333333"/>
                </a:solidFill>
                <a:latin typeface="Arial" charset="0"/>
                <a:ea typeface="新細明體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333333"/>
                </a:solidFill>
                <a:latin typeface="Arial" charset="0"/>
                <a:ea typeface="新細明體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333333"/>
                </a:solidFill>
                <a:latin typeface="Arial" charset="0"/>
                <a:ea typeface="新細明體" charset="-120"/>
              </a:defRPr>
            </a:lvl9pPr>
          </a:lstStyle>
          <a:p>
            <a:pPr marL="12700">
              <a:spcBef>
                <a:spcPts val="105"/>
              </a:spcBef>
            </a:pPr>
            <a:r>
              <a:rPr lang="en-US" altLang="zh-TW" sz="2000" spc="-5" dirty="0">
                <a:latin typeface="Georgia"/>
              </a:rPr>
              <a:t>Self-Documenting Code</a:t>
            </a:r>
            <a:endParaRPr lang="en-US" altLang="zh-TW" sz="2000" dirty="0">
              <a:latin typeface="Georgia"/>
              <a:cs typeface="Georgia"/>
            </a:endParaRPr>
          </a:p>
        </p:txBody>
      </p:sp>
      <p:sp>
        <p:nvSpPr>
          <p:cNvPr id="12" name="投影片編號版面配置區 3">
            <a:extLst>
              <a:ext uri="{FF2B5EF4-FFF2-40B4-BE49-F238E27FC236}">
                <a16:creationId xmlns:a16="http://schemas.microsoft.com/office/drawing/2014/main" id="{5DDAC58A-B995-4C1B-9CB5-63741C0417A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109036" y="195695"/>
            <a:ext cx="621145" cy="365125"/>
          </a:xfrm>
        </p:spPr>
        <p:txBody>
          <a:bodyPr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6790E0-BEF4-4832-A75A-9EE1100ED3A6}" type="slidenum">
              <a:rPr kumimoji="0" lang="en-US" altLang="zh-TW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altLang="zh-TW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3" name="object 3">
            <a:extLst>
              <a:ext uri="{FF2B5EF4-FFF2-40B4-BE49-F238E27FC236}">
                <a16:creationId xmlns:a16="http://schemas.microsoft.com/office/drawing/2014/main" id="{430263BA-25EC-41A0-84AF-875F68438C84}"/>
              </a:ext>
            </a:extLst>
          </p:cNvPr>
          <p:cNvSpPr txBox="1"/>
          <p:nvPr/>
        </p:nvSpPr>
        <p:spPr>
          <a:xfrm>
            <a:off x="5230347" y="6553200"/>
            <a:ext cx="1731306" cy="101954"/>
          </a:xfrm>
          <a:prstGeom prst="rect">
            <a:avLst/>
          </a:prstGeom>
        </p:spPr>
        <p:txBody>
          <a:bodyPr vert="horz" wrap="square" lIns="0" tIns="9528" rIns="0" bIns="0" rtlCol="0">
            <a:spAutoFit/>
          </a:bodyPr>
          <a:lstStyle/>
          <a:p>
            <a:pPr marL="9529">
              <a:spcBef>
                <a:spcPts val="75"/>
              </a:spcBef>
            </a:pPr>
            <a:r>
              <a:rPr sz="600" spc="-4" dirty="0">
                <a:solidFill>
                  <a:srgbClr val="808080"/>
                </a:solidFill>
                <a:latin typeface="Arial"/>
                <a:cs typeface="Arial"/>
              </a:rPr>
              <a:t>SOURCE: </a:t>
            </a:r>
            <a:r>
              <a:rPr sz="600" dirty="0">
                <a:solidFill>
                  <a:srgbClr val="808080"/>
                </a:solidFill>
                <a:latin typeface="Arial"/>
                <a:cs typeface="Arial"/>
              </a:rPr>
              <a:t>McKinsey </a:t>
            </a:r>
            <a:r>
              <a:rPr lang="en-US" altLang="zh-TW" sz="600" dirty="0">
                <a:solidFill>
                  <a:srgbClr val="808080"/>
                </a:solidFill>
                <a:latin typeface="Arial"/>
                <a:cs typeface="Arial"/>
              </a:rPr>
              <a:t>DnA Workshop - DevOps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35" name="內容版面配置區 1">
            <a:extLst>
              <a:ext uri="{FF2B5EF4-FFF2-40B4-BE49-F238E27FC236}">
                <a16:creationId xmlns:a16="http://schemas.microsoft.com/office/drawing/2014/main" id="{52C9935D-3386-4924-A9A2-781991410687}"/>
              </a:ext>
            </a:extLst>
          </p:cNvPr>
          <p:cNvSpPr txBox="1">
            <a:spLocks/>
          </p:cNvSpPr>
          <p:nvPr/>
        </p:nvSpPr>
        <p:spPr>
          <a:xfrm>
            <a:off x="775855" y="1313877"/>
            <a:ext cx="10714181" cy="4525963"/>
          </a:xfrm>
          <a:prstGeom prst="rect">
            <a:avLst/>
          </a:prstGeom>
        </p:spPr>
        <p:txBody>
          <a:bodyPr/>
          <a:lstStyle>
            <a:lvl1pPr marL="342864" indent="-342864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871" indent="-28572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2879" indent="-228576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030" indent="-228576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182" indent="-228576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333" indent="-228576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485" indent="-228576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8637" indent="-228576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5788" indent="-228576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200000"/>
              </a:lnSpc>
              <a:buSzPct val="110000"/>
              <a:buFont typeface="Wingdings" panose="05000000000000000000" pitchFamily="2" charset="2"/>
              <a:buChar char=""/>
            </a:pPr>
            <a:r>
              <a:rPr lang="en-US" altLang="zh-TW" sz="1800" b="1" kern="0" dirty="0">
                <a:solidFill>
                  <a:schemeClr val="tx1"/>
                </a:solidFill>
                <a:latin typeface="Georgia" panose="02040502050405020303" pitchFamily="18" charset="0"/>
              </a:rPr>
              <a:t>Commenting on why code does what is does can be  incredibly helpful to developers</a:t>
            </a:r>
          </a:p>
          <a:p>
            <a:pPr eaLnBrk="1" hangingPunct="1">
              <a:lnSpc>
                <a:spcPct val="200000"/>
              </a:lnSpc>
              <a:buSzPct val="110000"/>
              <a:buFont typeface="Wingdings" panose="05000000000000000000" pitchFamily="2" charset="2"/>
              <a:buChar char=""/>
            </a:pPr>
            <a:r>
              <a:rPr lang="en-US" altLang="zh-TW" sz="1800" b="1" kern="0" dirty="0">
                <a:solidFill>
                  <a:schemeClr val="tx1"/>
                </a:solidFill>
                <a:latin typeface="Georgia" panose="02040502050405020303" pitchFamily="18" charset="0"/>
              </a:rPr>
              <a:t>Commenting on what or how the code does what it</a:t>
            </a:r>
            <a:r>
              <a:rPr lang="zh-TW" altLang="en-US" sz="1800" b="1" kern="0" dirty="0">
                <a:solidFill>
                  <a:schemeClr val="tx1"/>
                </a:solidFill>
                <a:latin typeface="Georgia" panose="02040502050405020303" pitchFamily="18" charset="0"/>
              </a:rPr>
              <a:t> </a:t>
            </a:r>
            <a:r>
              <a:rPr lang="en-US" altLang="zh-TW" sz="1800" b="1" kern="0" dirty="0">
                <a:solidFill>
                  <a:schemeClr val="tx1"/>
                </a:solidFill>
                <a:latin typeface="Georgia" panose="02040502050405020303" pitchFamily="18" charset="0"/>
              </a:rPr>
              <a:t>does is possibly </a:t>
            </a:r>
          </a:p>
          <a:p>
            <a:pPr marL="0" indent="0" eaLnBrk="1" hangingPunct="1">
              <a:lnSpc>
                <a:spcPct val="200000"/>
              </a:lnSpc>
              <a:buSzPct val="110000"/>
              <a:buNone/>
            </a:pPr>
            <a:r>
              <a:rPr lang="zh-TW" altLang="en-US" sz="1800" b="1" kern="0" dirty="0">
                <a:solidFill>
                  <a:schemeClr val="tx1"/>
                </a:solidFill>
                <a:latin typeface="Georgia" panose="02040502050405020303" pitchFamily="18" charset="0"/>
              </a:rPr>
              <a:t>      </a:t>
            </a:r>
            <a:r>
              <a:rPr lang="en-US" altLang="zh-TW" sz="1800" b="1" kern="0" dirty="0">
                <a:solidFill>
                  <a:schemeClr val="tx1"/>
                </a:solidFill>
                <a:latin typeface="Georgia" panose="02040502050405020303" pitchFamily="18" charset="0"/>
              </a:rPr>
              <a:t>a failure to express yourself in code </a:t>
            </a:r>
          </a:p>
          <a:p>
            <a:pPr eaLnBrk="1" hangingPunct="1">
              <a:lnSpc>
                <a:spcPct val="200000"/>
              </a:lnSpc>
              <a:buSzPct val="110000"/>
              <a:buFont typeface="Arial" panose="020B0604020202020204" pitchFamily="34" charset="0"/>
              <a:buChar char="•"/>
            </a:pPr>
            <a:r>
              <a:rPr lang="en-US" altLang="zh-TW" sz="1800" b="1" kern="0" dirty="0">
                <a:solidFill>
                  <a:schemeClr val="tx1"/>
                </a:solidFill>
                <a:latin typeface="Georgia" panose="02040502050405020303" pitchFamily="18" charset="0"/>
              </a:rPr>
              <a:t>You don’t get extra credit for building complex solutions to simple problems</a:t>
            </a:r>
          </a:p>
          <a:p>
            <a:pPr eaLnBrk="1" hangingPunct="1">
              <a:lnSpc>
                <a:spcPct val="200000"/>
              </a:lnSpc>
              <a:buSzPct val="110000"/>
              <a:buFont typeface="Wingdings" pitchFamily="2" charset="2"/>
              <a:buChar char="§"/>
            </a:pPr>
            <a:endParaRPr lang="en-US" altLang="zh-TW" sz="1800" b="1" kern="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0" indent="0" eaLnBrk="1" hangingPunct="1">
              <a:lnSpc>
                <a:spcPct val="200000"/>
              </a:lnSpc>
              <a:buSzPct val="110000"/>
              <a:buNone/>
            </a:pPr>
            <a:r>
              <a:rPr lang="en-US" altLang="zh-TW" sz="1800" b="1" kern="0" dirty="0">
                <a:solidFill>
                  <a:schemeClr val="tx1"/>
                </a:solidFill>
                <a:latin typeface="Georgia" panose="02040502050405020303" pitchFamily="18" charset="0"/>
              </a:rPr>
              <a:t>Code as if the next guy to maintain your  code is a homicidal maniac </a:t>
            </a:r>
          </a:p>
          <a:p>
            <a:pPr marL="0" indent="0" eaLnBrk="1" hangingPunct="1">
              <a:lnSpc>
                <a:spcPct val="200000"/>
              </a:lnSpc>
              <a:buSzPct val="110000"/>
              <a:buNone/>
            </a:pPr>
            <a:r>
              <a:rPr lang="en-US" altLang="zh-TW" sz="1800" b="1" kern="0" dirty="0">
                <a:solidFill>
                  <a:schemeClr val="tx1"/>
                </a:solidFill>
                <a:latin typeface="Georgia" panose="02040502050405020303" pitchFamily="18" charset="0"/>
              </a:rPr>
              <a:t>who knows  where you live.</a:t>
            </a:r>
          </a:p>
          <a:p>
            <a:pPr marL="0" indent="0" eaLnBrk="1" hangingPunct="1">
              <a:lnSpc>
                <a:spcPct val="200000"/>
              </a:lnSpc>
              <a:buSzPct val="110000"/>
              <a:buNone/>
            </a:pPr>
            <a:r>
              <a:rPr lang="en-US" altLang="zh-TW" sz="1800" spc="-5" dirty="0">
                <a:cs typeface="Arial"/>
              </a:rPr>
              <a:t>                                                            </a:t>
            </a:r>
            <a:r>
              <a:rPr lang="en-US" altLang="zh-TW" sz="1800" b="1" kern="0" dirty="0">
                <a:solidFill>
                  <a:schemeClr val="tx1"/>
                </a:solidFill>
                <a:latin typeface="Georgia" panose="02040502050405020303" pitchFamily="18" charset="0"/>
              </a:rPr>
              <a:t>- Kathy Sierra and Bert Bates</a:t>
            </a:r>
          </a:p>
        </p:txBody>
      </p:sp>
      <p:sp>
        <p:nvSpPr>
          <p:cNvPr id="8" name="object 7">
            <a:extLst>
              <a:ext uri="{FF2B5EF4-FFF2-40B4-BE49-F238E27FC236}">
                <a16:creationId xmlns:a16="http://schemas.microsoft.com/office/drawing/2014/main" id="{A2E1FA4F-2AF7-4ABE-ABBB-F4CB77A9388C}"/>
              </a:ext>
            </a:extLst>
          </p:cNvPr>
          <p:cNvSpPr/>
          <p:nvPr/>
        </p:nvSpPr>
        <p:spPr>
          <a:xfrm>
            <a:off x="532038" y="4306963"/>
            <a:ext cx="339852" cy="3078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8">
            <a:extLst>
              <a:ext uri="{FF2B5EF4-FFF2-40B4-BE49-F238E27FC236}">
                <a16:creationId xmlns:a16="http://schemas.microsoft.com/office/drawing/2014/main" id="{BF095388-F37E-4B2D-A0B2-87A9361B558A}"/>
              </a:ext>
            </a:extLst>
          </p:cNvPr>
          <p:cNvSpPr/>
          <p:nvPr/>
        </p:nvSpPr>
        <p:spPr>
          <a:xfrm>
            <a:off x="4122049" y="5138143"/>
            <a:ext cx="339851" cy="3078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8A0C4B49-B3A1-4787-835D-915ECB6CF490}"/>
              </a:ext>
            </a:extLst>
          </p:cNvPr>
          <p:cNvSpPr txBox="1"/>
          <p:nvPr/>
        </p:nvSpPr>
        <p:spPr>
          <a:xfrm>
            <a:off x="43323" y="41826"/>
            <a:ext cx="2222500" cy="13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TW" sz="800" spc="-5" dirty="0">
                <a:solidFill>
                  <a:srgbClr val="808080"/>
                </a:solidFill>
                <a:latin typeface="Arial"/>
                <a:cs typeface="Arial"/>
              </a:rPr>
              <a:t>1</a:t>
            </a:r>
            <a:r>
              <a:rPr sz="800" spc="-5" dirty="0">
                <a:solidFill>
                  <a:srgbClr val="808080"/>
                </a:solidFill>
                <a:latin typeface="Arial"/>
                <a:cs typeface="Arial"/>
              </a:rPr>
              <a:t>. </a:t>
            </a:r>
            <a:r>
              <a:rPr lang="en-US" sz="800" spc="-5" dirty="0">
                <a:solidFill>
                  <a:srgbClr val="808080"/>
                </a:solidFill>
                <a:latin typeface="Arial"/>
                <a:cs typeface="Arial"/>
              </a:rPr>
              <a:t>Coding Practice</a:t>
            </a:r>
            <a:endParaRPr sz="800" dirty="0">
              <a:latin typeface="Arial"/>
              <a:cs typeface="Arial"/>
            </a:endParaRPr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2BD62E6C-34F1-43CE-B100-D90C0FDBF3CA}"/>
              </a:ext>
            </a:extLst>
          </p:cNvPr>
          <p:cNvCxnSpPr>
            <a:cxnSpLocks/>
          </p:cNvCxnSpPr>
          <p:nvPr/>
        </p:nvCxnSpPr>
        <p:spPr bwMode="auto">
          <a:xfrm>
            <a:off x="3129140" y="1828799"/>
            <a:ext cx="556169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FBEE046A-127F-4186-BCE3-4B6A088A50A7}"/>
              </a:ext>
            </a:extLst>
          </p:cNvPr>
          <p:cNvCxnSpPr>
            <a:cxnSpLocks/>
          </p:cNvCxnSpPr>
          <p:nvPr/>
        </p:nvCxnSpPr>
        <p:spPr bwMode="auto">
          <a:xfrm>
            <a:off x="1401940" y="3011053"/>
            <a:ext cx="863883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1FB9BD84-3337-401E-BF0E-96C86F49B759}"/>
              </a:ext>
            </a:extLst>
          </p:cNvPr>
          <p:cNvCxnSpPr>
            <a:cxnSpLocks/>
          </p:cNvCxnSpPr>
          <p:nvPr/>
        </p:nvCxnSpPr>
        <p:spPr bwMode="auto">
          <a:xfrm>
            <a:off x="3129140" y="2438399"/>
            <a:ext cx="1581405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D8274BA8-D318-492E-8661-B50D876F2FC9}"/>
              </a:ext>
            </a:extLst>
          </p:cNvPr>
          <p:cNvSpPr txBox="1"/>
          <p:nvPr/>
        </p:nvSpPr>
        <p:spPr>
          <a:xfrm>
            <a:off x="5822500" y="2763348"/>
            <a:ext cx="52865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1304925">
              <a:lnSpc>
                <a:spcPct val="100000"/>
              </a:lnSpc>
              <a:spcBef>
                <a:spcPts val="95"/>
              </a:spcBef>
            </a:pPr>
            <a:r>
              <a:rPr lang="zh-TW" altLang="en-US" sz="1600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註解 </a:t>
            </a:r>
            <a:r>
              <a:rPr lang="en-US" altLang="zh-TW" sz="1600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why &gt; what and how</a:t>
            </a:r>
            <a:endParaRPr lang="zh-TW" altLang="en-US" sz="1600" dirty="0">
              <a:solidFill>
                <a:srgbClr val="0000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C16C2CDE-50EB-43E0-8CD3-C9732CED4A6E}"/>
              </a:ext>
            </a:extLst>
          </p:cNvPr>
          <p:cNvSpPr txBox="1"/>
          <p:nvPr/>
        </p:nvSpPr>
        <p:spPr>
          <a:xfrm>
            <a:off x="5868988" y="3963040"/>
            <a:ext cx="52865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1304925">
              <a:lnSpc>
                <a:spcPct val="100000"/>
              </a:lnSpc>
              <a:spcBef>
                <a:spcPts val="95"/>
              </a:spcBef>
            </a:pPr>
            <a:r>
              <a:rPr lang="zh-TW" altLang="en-US" sz="1600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不要炫技，接手的人會抓狂</a:t>
            </a:r>
          </a:p>
        </p:txBody>
      </p:sp>
    </p:spTree>
    <p:extLst>
      <p:ext uri="{BB962C8B-B14F-4D97-AF65-F5344CB8AC3E}">
        <p14:creationId xmlns:p14="http://schemas.microsoft.com/office/powerpoint/2010/main" val="481693566"/>
      </p:ext>
    </p:extLst>
  </p:cSld>
  <p:clrMapOvr>
    <a:masterClrMapping/>
  </p:clrMapOvr>
  <p:transition spd="slow">
    <p:zoom dir="in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2362200" y="304801"/>
            <a:ext cx="7848600" cy="584775"/>
          </a:xfrm>
        </p:spPr>
        <p:txBody>
          <a:bodyPr/>
          <a:lstStyle/>
          <a:p>
            <a:pPr eaLnBrk="1" hangingPunct="1"/>
            <a:r>
              <a:rPr lang="en-US" altLang="zh-TW" sz="3200" dirty="0"/>
              <a:t>Agenda 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35969" y="882949"/>
            <a:ext cx="8120062" cy="5257800"/>
          </a:xfrm>
        </p:spPr>
        <p:txBody>
          <a:bodyPr/>
          <a:lstStyle/>
          <a:p>
            <a:pPr eaLnBrk="1" hangingPunct="1"/>
            <a:r>
              <a:rPr lang="zh-TW" altLang="en-US" sz="28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前言</a:t>
            </a:r>
            <a:endParaRPr lang="en-US" altLang="zh-TW" sz="2800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eaLnBrk="1" hangingPunct="1"/>
            <a:r>
              <a:rPr lang="en-US" altLang="zh-TW" sz="28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Node Introduction</a:t>
            </a:r>
            <a:endParaRPr lang="en-US" altLang="zh-TW" sz="28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eaLnBrk="1" hangingPunct="1"/>
            <a:r>
              <a:rPr lang="en-US" altLang="zh-TW" sz="2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Lab 1 – Hello World</a:t>
            </a:r>
          </a:p>
          <a:p>
            <a:pPr eaLnBrk="1" hangingPunct="1"/>
            <a:r>
              <a:rPr lang="en-US" altLang="zh-TW" sz="2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Coding Guidelines</a:t>
            </a:r>
          </a:p>
          <a:p>
            <a:pPr eaLnBrk="1" hangingPunct="1"/>
            <a:r>
              <a:rPr lang="en-US" altLang="zh-TW" sz="28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Asynchronous</a:t>
            </a:r>
            <a:r>
              <a:rPr lang="zh-TW" altLang="en-US" sz="2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2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Synchronous</a:t>
            </a:r>
          </a:p>
          <a:p>
            <a:pPr eaLnBrk="1" hangingPunct="1"/>
            <a:r>
              <a:rPr lang="en-US" altLang="zh-TW" sz="2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Call back</a:t>
            </a:r>
          </a:p>
          <a:p>
            <a:pPr eaLnBrk="1" hangingPunct="1"/>
            <a:r>
              <a:rPr lang="en-US" altLang="zh-TW" sz="28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Promise</a:t>
            </a:r>
          </a:p>
          <a:p>
            <a:pPr eaLnBrk="1" hangingPunct="1"/>
            <a:r>
              <a:rPr lang="en-US" altLang="zh-TW" sz="28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Lab 2 - Promise</a:t>
            </a:r>
            <a:endParaRPr lang="en-US" altLang="zh-TW" sz="28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eaLnBrk="1" hangingPunct="1"/>
            <a:r>
              <a:rPr lang="en-US" altLang="zh-TW" sz="28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Lab 3 - Sync </a:t>
            </a:r>
            <a:r>
              <a:rPr lang="en-US" altLang="zh-TW" sz="2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 </a:t>
            </a:r>
            <a:r>
              <a:rPr lang="en-US" altLang="zh-TW" sz="28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Await</a:t>
            </a:r>
            <a:endParaRPr lang="en-US" altLang="zh-TW" sz="28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eaLnBrk="1" hangingPunct="1"/>
            <a:endParaRPr lang="en-US" altLang="zh-TW" sz="28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6625694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2">
            <a:extLst>
              <a:ext uri="{FF2B5EF4-FFF2-40B4-BE49-F238E27FC236}">
                <a16:creationId xmlns:a16="http://schemas.microsoft.com/office/drawing/2014/main" id="{CD87E567-030D-4136-B763-0165D5F30920}"/>
              </a:ext>
            </a:extLst>
          </p:cNvPr>
          <p:cNvSpPr/>
          <p:nvPr/>
        </p:nvSpPr>
        <p:spPr>
          <a:xfrm>
            <a:off x="6976800" y="1242000"/>
            <a:ext cx="4618800" cy="4730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effectLst>
            <a:softEdge rad="635000"/>
          </a:effectLst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8DDE3F8-AE5A-4337-9703-2DCB853E4ECE}"/>
              </a:ext>
            </a:extLst>
          </p:cNvPr>
          <p:cNvSpPr txBox="1">
            <a:spLocks/>
          </p:cNvSpPr>
          <p:nvPr/>
        </p:nvSpPr>
        <p:spPr>
          <a:xfrm>
            <a:off x="1153105" y="304800"/>
            <a:ext cx="9431767" cy="646331"/>
          </a:xfrm>
          <a:prstGeom prst="rect">
            <a:avLst/>
          </a:prstGeom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333333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333333"/>
                </a:solidFill>
                <a:latin typeface="Arial" charset="0"/>
                <a:ea typeface="新細明體" charset="-12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333333"/>
                </a:solidFill>
                <a:latin typeface="Arial" charset="0"/>
                <a:ea typeface="新細明體" charset="-12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333333"/>
                </a:solidFill>
                <a:latin typeface="Arial" charset="0"/>
                <a:ea typeface="新細明體" charset="-12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333333"/>
                </a:solidFill>
                <a:latin typeface="Arial" charset="0"/>
                <a:ea typeface="新細明體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333333"/>
                </a:solidFill>
                <a:latin typeface="Arial" charset="0"/>
                <a:ea typeface="新細明體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333333"/>
                </a:solidFill>
                <a:latin typeface="Arial" charset="0"/>
                <a:ea typeface="新細明體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333333"/>
                </a:solidFill>
                <a:latin typeface="Arial" charset="0"/>
                <a:ea typeface="新細明體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333333"/>
                </a:solidFill>
                <a:latin typeface="Arial" charset="0"/>
                <a:ea typeface="新細明體" charset="-120"/>
              </a:defRPr>
            </a:lvl9pPr>
          </a:lstStyle>
          <a:p>
            <a:pPr marL="12700">
              <a:spcBef>
                <a:spcPts val="105"/>
              </a:spcBef>
            </a:pPr>
            <a:r>
              <a:rPr lang="en-US" altLang="zh-TW" sz="2000" dirty="0">
                <a:latin typeface="Georgia" panose="02040502050405020303" pitchFamily="18" charset="0"/>
              </a:rPr>
              <a:t>Not </a:t>
            </a:r>
            <a:r>
              <a:rPr lang="en-US" altLang="zh-TW" sz="2000" spc="-5" dirty="0">
                <a:latin typeface="Georgia" panose="02040502050405020303" pitchFamily="18" charset="0"/>
              </a:rPr>
              <a:t>so </a:t>
            </a:r>
            <a:r>
              <a:rPr lang="en-US" altLang="zh-TW" sz="2000" dirty="0">
                <a:latin typeface="Georgia" panose="02040502050405020303" pitchFamily="18" charset="0"/>
              </a:rPr>
              <a:t>Self-Documenting</a:t>
            </a:r>
            <a:r>
              <a:rPr lang="en-US" altLang="zh-TW" sz="2000" spc="-75" dirty="0">
                <a:latin typeface="Georgia" panose="02040502050405020303" pitchFamily="18" charset="0"/>
              </a:rPr>
              <a:t> </a:t>
            </a:r>
            <a:r>
              <a:rPr lang="en-US" altLang="zh-TW" sz="2000" spc="-5" dirty="0">
                <a:latin typeface="Georgia" panose="02040502050405020303" pitchFamily="18" charset="0"/>
              </a:rPr>
              <a:t>Code</a:t>
            </a:r>
            <a:endParaRPr lang="en-US" altLang="zh-TW" sz="2000" dirty="0">
              <a:latin typeface="Georgia" panose="02040502050405020303" pitchFamily="18" charset="0"/>
              <a:cs typeface="Georgia"/>
            </a:endParaRPr>
          </a:p>
        </p:txBody>
      </p:sp>
      <p:sp>
        <p:nvSpPr>
          <p:cNvPr id="12" name="投影片編號版面配置區 3">
            <a:extLst>
              <a:ext uri="{FF2B5EF4-FFF2-40B4-BE49-F238E27FC236}">
                <a16:creationId xmlns:a16="http://schemas.microsoft.com/office/drawing/2014/main" id="{5DDAC58A-B995-4C1B-9CB5-63741C0417A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109036" y="195695"/>
            <a:ext cx="621145" cy="365125"/>
          </a:xfrm>
        </p:spPr>
        <p:txBody>
          <a:bodyPr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6790E0-BEF4-4832-A75A-9EE1100ED3A6}" type="slidenum">
              <a:rPr kumimoji="0" lang="en-US" altLang="zh-TW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altLang="zh-TW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3" name="object 3">
            <a:extLst>
              <a:ext uri="{FF2B5EF4-FFF2-40B4-BE49-F238E27FC236}">
                <a16:creationId xmlns:a16="http://schemas.microsoft.com/office/drawing/2014/main" id="{430263BA-25EC-41A0-84AF-875F68438C84}"/>
              </a:ext>
            </a:extLst>
          </p:cNvPr>
          <p:cNvSpPr txBox="1"/>
          <p:nvPr/>
        </p:nvSpPr>
        <p:spPr>
          <a:xfrm>
            <a:off x="5230347" y="6553200"/>
            <a:ext cx="1731306" cy="101954"/>
          </a:xfrm>
          <a:prstGeom prst="rect">
            <a:avLst/>
          </a:prstGeom>
        </p:spPr>
        <p:txBody>
          <a:bodyPr vert="horz" wrap="square" lIns="0" tIns="9528" rIns="0" bIns="0" rtlCol="0">
            <a:spAutoFit/>
          </a:bodyPr>
          <a:lstStyle/>
          <a:p>
            <a:pPr marL="9529">
              <a:spcBef>
                <a:spcPts val="75"/>
              </a:spcBef>
            </a:pPr>
            <a:r>
              <a:rPr sz="600" spc="-4" dirty="0">
                <a:solidFill>
                  <a:srgbClr val="808080"/>
                </a:solidFill>
                <a:latin typeface="Arial"/>
                <a:cs typeface="Arial"/>
              </a:rPr>
              <a:t>SOURCE: </a:t>
            </a:r>
            <a:r>
              <a:rPr sz="600" dirty="0">
                <a:solidFill>
                  <a:srgbClr val="808080"/>
                </a:solidFill>
                <a:latin typeface="Arial"/>
                <a:cs typeface="Arial"/>
              </a:rPr>
              <a:t>McKinsey </a:t>
            </a:r>
            <a:r>
              <a:rPr lang="en-US" altLang="zh-TW" sz="600" dirty="0">
                <a:solidFill>
                  <a:srgbClr val="808080"/>
                </a:solidFill>
                <a:latin typeface="Arial"/>
                <a:cs typeface="Arial"/>
              </a:rPr>
              <a:t>DnA Workshop - DevOps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10" name="object 7">
            <a:extLst>
              <a:ext uri="{FF2B5EF4-FFF2-40B4-BE49-F238E27FC236}">
                <a16:creationId xmlns:a16="http://schemas.microsoft.com/office/drawing/2014/main" id="{E7687755-4C0A-45EB-87DF-002C25F44176}"/>
              </a:ext>
            </a:extLst>
          </p:cNvPr>
          <p:cNvSpPr txBox="1"/>
          <p:nvPr/>
        </p:nvSpPr>
        <p:spPr>
          <a:xfrm>
            <a:off x="777600" y="1314000"/>
            <a:ext cx="10657018" cy="3676006"/>
          </a:xfrm>
          <a:prstGeom prst="rect">
            <a:avLst/>
          </a:prstGeom>
        </p:spPr>
        <p:txBody>
          <a:bodyPr vert="horz" wrap="square" lIns="0" tIns="1123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85"/>
              </a:spcBef>
            </a:pPr>
            <a:r>
              <a:rPr sz="1300" b="1" spc="-5" dirty="0">
                <a:latin typeface="Georgia" panose="02040502050405020303" pitchFamily="18" charset="0"/>
                <a:cs typeface="Arial"/>
              </a:rPr>
              <a:t>Example</a:t>
            </a:r>
            <a:r>
              <a:rPr sz="1300" b="1" spc="15" dirty="0">
                <a:latin typeface="Georgia" panose="02040502050405020303" pitchFamily="18" charset="0"/>
                <a:cs typeface="Arial"/>
              </a:rPr>
              <a:t> </a:t>
            </a:r>
            <a:r>
              <a:rPr sz="1300" b="1" spc="-5" dirty="0">
                <a:latin typeface="Georgia" panose="02040502050405020303" pitchFamily="18" charset="0"/>
                <a:cs typeface="Arial"/>
              </a:rPr>
              <a:t>1</a:t>
            </a:r>
            <a:endParaRPr sz="1300" dirty="0">
              <a:latin typeface="Georgia" panose="02040502050405020303" pitchFamily="18" charset="0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85"/>
              </a:spcBef>
            </a:pPr>
            <a:r>
              <a:rPr sz="1300" spc="-5" dirty="0">
                <a:latin typeface="Georgia" panose="02040502050405020303" pitchFamily="18" charset="0"/>
                <a:cs typeface="Arial"/>
              </a:rPr>
              <a:t>for(i=0;i&lt;100;)console.log((++i%3?'':'Fizz')+(i%5?'':'Buzz')||</a:t>
            </a:r>
            <a:r>
              <a:rPr sz="1300" spc="-5" dirty="0" err="1">
                <a:latin typeface="Georgia" panose="02040502050405020303" pitchFamily="18" charset="0"/>
                <a:cs typeface="Arial"/>
              </a:rPr>
              <a:t>i</a:t>
            </a:r>
            <a:r>
              <a:rPr sz="1300" spc="-5" dirty="0">
                <a:latin typeface="Georgia" panose="02040502050405020303" pitchFamily="18" charset="0"/>
                <a:cs typeface="Arial"/>
              </a:rPr>
              <a:t>)</a:t>
            </a:r>
            <a:endParaRPr lang="en-US" altLang="zh-TW" sz="1300" spc="-5" dirty="0">
              <a:latin typeface="Georgia" panose="02040502050405020303" pitchFamily="18" charset="0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85"/>
              </a:spcBef>
            </a:pPr>
            <a:endParaRPr sz="1300" dirty="0">
              <a:latin typeface="Georgia" panose="02040502050405020303" pitchFamily="18" charset="0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80"/>
              </a:spcBef>
            </a:pPr>
            <a:r>
              <a:rPr sz="1300" b="1" spc="-10" dirty="0">
                <a:latin typeface="Georgia" panose="02040502050405020303" pitchFamily="18" charset="0"/>
                <a:cs typeface="Arial"/>
              </a:rPr>
              <a:t>Example</a:t>
            </a:r>
            <a:r>
              <a:rPr sz="1300" b="1" spc="20" dirty="0">
                <a:latin typeface="Georgia" panose="02040502050405020303" pitchFamily="18" charset="0"/>
                <a:cs typeface="Arial"/>
              </a:rPr>
              <a:t> </a:t>
            </a:r>
            <a:r>
              <a:rPr sz="1300" b="1" spc="-5" dirty="0">
                <a:latin typeface="Georgia" panose="02040502050405020303" pitchFamily="18" charset="0"/>
                <a:cs typeface="Arial"/>
              </a:rPr>
              <a:t>2</a:t>
            </a:r>
            <a:endParaRPr sz="1300" dirty="0">
              <a:latin typeface="Georgia" panose="02040502050405020303" pitchFamily="18" charset="0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80"/>
              </a:spcBef>
            </a:pPr>
            <a:r>
              <a:rPr sz="1300" spc="-5" dirty="0">
                <a:latin typeface="Georgia" panose="02040502050405020303" pitchFamily="18" charset="0"/>
                <a:cs typeface="Arial"/>
              </a:rPr>
              <a:t>console.log(</a:t>
            </a:r>
            <a:endParaRPr sz="1300" dirty="0">
              <a:latin typeface="Georgia" panose="02040502050405020303" pitchFamily="18" charset="0"/>
              <a:cs typeface="Arial"/>
            </a:endParaRPr>
          </a:p>
          <a:p>
            <a:pPr marL="1840230" marR="5080" indent="-913130">
              <a:lnSpc>
                <a:spcPts val="2340"/>
              </a:lnSpc>
              <a:spcBef>
                <a:spcPts val="204"/>
              </a:spcBef>
            </a:pPr>
            <a:r>
              <a:rPr sz="1300" spc="-10" dirty="0">
                <a:latin typeface="Georgia" panose="02040502050405020303" pitchFamily="18" charset="0"/>
                <a:cs typeface="Arial"/>
              </a:rPr>
              <a:t>Array.apply(null, </a:t>
            </a:r>
            <a:r>
              <a:rPr sz="1300" spc="-5" dirty="0">
                <a:latin typeface="Georgia" panose="02040502050405020303" pitchFamily="18" charset="0"/>
                <a:cs typeface="Arial"/>
              </a:rPr>
              <a:t>{length: 100}).map(function(val, index) {  </a:t>
            </a:r>
            <a:endParaRPr lang="en-US" altLang="zh-TW" sz="1300" spc="-5" dirty="0">
              <a:latin typeface="Georgia" panose="02040502050405020303" pitchFamily="18" charset="0"/>
              <a:cs typeface="Arial"/>
            </a:endParaRPr>
          </a:p>
          <a:p>
            <a:pPr marL="1840230" marR="5080" indent="-913130">
              <a:lnSpc>
                <a:spcPts val="2340"/>
              </a:lnSpc>
              <a:spcBef>
                <a:spcPts val="204"/>
              </a:spcBef>
            </a:pPr>
            <a:r>
              <a:rPr lang="en-US" altLang="zh-TW" sz="1300" spc="-5" dirty="0">
                <a:latin typeface="Georgia" panose="02040502050405020303" pitchFamily="18" charset="0"/>
                <a:cs typeface="Arial"/>
              </a:rPr>
              <a:t>	</a:t>
            </a:r>
            <a:r>
              <a:rPr sz="1300" spc="-5" dirty="0">
                <a:latin typeface="Georgia" panose="02040502050405020303" pitchFamily="18" charset="0"/>
                <a:cs typeface="Arial"/>
              </a:rPr>
              <a:t>return (++index%3?'':'Fizz')+  (index%5?'':'Buzz')||index;}).join('\n')</a:t>
            </a:r>
            <a:endParaRPr sz="1300" dirty="0">
              <a:latin typeface="Georgia" panose="02040502050405020303" pitchFamily="18" charset="0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80"/>
              </a:spcBef>
            </a:pPr>
            <a:r>
              <a:rPr sz="1300" spc="-5" dirty="0">
                <a:latin typeface="Georgia" panose="02040502050405020303" pitchFamily="18" charset="0"/>
                <a:cs typeface="Arial"/>
              </a:rPr>
              <a:t>);</a:t>
            </a:r>
            <a:endParaRPr lang="en-US" altLang="zh-TW" sz="1300" spc="-5" dirty="0">
              <a:latin typeface="Georgia" panose="02040502050405020303" pitchFamily="18" charset="0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80"/>
              </a:spcBef>
            </a:pPr>
            <a:endParaRPr sz="1300" dirty="0">
              <a:latin typeface="Georgia" panose="02040502050405020303" pitchFamily="18" charset="0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80"/>
              </a:spcBef>
            </a:pPr>
            <a:r>
              <a:rPr sz="1300" b="1" spc="-5" dirty="0">
                <a:latin typeface="Georgia" panose="02040502050405020303" pitchFamily="18" charset="0"/>
                <a:cs typeface="Arial"/>
              </a:rPr>
              <a:t>Example</a:t>
            </a:r>
            <a:r>
              <a:rPr sz="1300" b="1" spc="15" dirty="0">
                <a:latin typeface="Georgia" panose="02040502050405020303" pitchFamily="18" charset="0"/>
                <a:cs typeface="Arial"/>
              </a:rPr>
              <a:t> </a:t>
            </a:r>
            <a:r>
              <a:rPr sz="1300" b="1" spc="-5" dirty="0">
                <a:latin typeface="Georgia" panose="02040502050405020303" pitchFamily="18" charset="0"/>
                <a:cs typeface="Arial"/>
              </a:rPr>
              <a:t>3</a:t>
            </a:r>
            <a:endParaRPr sz="1300" dirty="0">
              <a:latin typeface="Georgia" panose="02040502050405020303" pitchFamily="18" charset="0"/>
              <a:cs typeface="Arial"/>
            </a:endParaRPr>
          </a:p>
          <a:p>
            <a:pPr marL="1105535" marR="1204595" indent="-1093470">
              <a:lnSpc>
                <a:spcPct val="150000"/>
              </a:lnSpc>
              <a:spcBef>
                <a:spcPts val="5"/>
              </a:spcBef>
            </a:pPr>
            <a:r>
              <a:rPr sz="1300" spc="-10" dirty="0">
                <a:latin typeface="Georgia" panose="02040502050405020303" pitchFamily="18" charset="0"/>
                <a:cs typeface="Arial"/>
              </a:rPr>
              <a:t>var </a:t>
            </a:r>
            <a:r>
              <a:rPr sz="1300" spc="-5" dirty="0">
                <a:latin typeface="Georgia" panose="02040502050405020303" pitchFamily="18" charset="0"/>
                <a:cs typeface="Arial"/>
              </a:rPr>
              <a:t>i, values = [, , 'fizz', , 'buzz', 'fizz', , , 'fizz', 'buzz', ,  'fizz', , , 'fizzbuzz'];</a:t>
            </a:r>
            <a:endParaRPr sz="1300" dirty="0">
              <a:latin typeface="Georgia" panose="02040502050405020303" pitchFamily="18" charset="0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80"/>
              </a:spcBef>
            </a:pPr>
            <a:r>
              <a:rPr sz="1300" spc="-5" dirty="0">
                <a:latin typeface="Georgia" panose="02040502050405020303" pitchFamily="18" charset="0"/>
                <a:cs typeface="Arial"/>
              </a:rPr>
              <a:t>for (i = 0; i &lt; 100; console.log(values[i++ % 15] ||</a:t>
            </a:r>
            <a:r>
              <a:rPr sz="1300" spc="155" dirty="0">
                <a:latin typeface="Georgia" panose="02040502050405020303" pitchFamily="18" charset="0"/>
                <a:cs typeface="Arial"/>
              </a:rPr>
              <a:t> </a:t>
            </a:r>
            <a:r>
              <a:rPr sz="1300" spc="-5" dirty="0">
                <a:latin typeface="Georgia" panose="02040502050405020303" pitchFamily="18" charset="0"/>
                <a:cs typeface="Arial"/>
              </a:rPr>
              <a:t>i));</a:t>
            </a:r>
            <a:endParaRPr sz="1300" dirty="0">
              <a:latin typeface="Georgia" panose="02040502050405020303" pitchFamily="18" charset="0"/>
              <a:cs typeface="Arial"/>
            </a:endParaRPr>
          </a:p>
        </p:txBody>
      </p:sp>
      <p:sp>
        <p:nvSpPr>
          <p:cNvPr id="15" name="object 3">
            <a:extLst>
              <a:ext uri="{FF2B5EF4-FFF2-40B4-BE49-F238E27FC236}">
                <a16:creationId xmlns:a16="http://schemas.microsoft.com/office/drawing/2014/main" id="{CEFC27BA-DCBA-4739-9E10-80CC2A4286EC}"/>
              </a:ext>
            </a:extLst>
          </p:cNvPr>
          <p:cNvSpPr txBox="1"/>
          <p:nvPr/>
        </p:nvSpPr>
        <p:spPr>
          <a:xfrm>
            <a:off x="43323" y="41826"/>
            <a:ext cx="2222500" cy="13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TW" sz="800" spc="-5" dirty="0">
                <a:solidFill>
                  <a:srgbClr val="808080"/>
                </a:solidFill>
                <a:latin typeface="Arial"/>
                <a:cs typeface="Arial"/>
              </a:rPr>
              <a:t>1</a:t>
            </a:r>
            <a:r>
              <a:rPr sz="800" spc="-5" dirty="0">
                <a:solidFill>
                  <a:srgbClr val="808080"/>
                </a:solidFill>
                <a:latin typeface="Arial"/>
                <a:cs typeface="Arial"/>
              </a:rPr>
              <a:t>. </a:t>
            </a:r>
            <a:r>
              <a:rPr lang="en-US" sz="800" spc="-5" dirty="0">
                <a:solidFill>
                  <a:srgbClr val="808080"/>
                </a:solidFill>
                <a:latin typeface="Arial"/>
                <a:cs typeface="Arial"/>
              </a:rPr>
              <a:t>Coding Practice</a:t>
            </a:r>
            <a:endParaRPr sz="800" dirty="0">
              <a:latin typeface="Arial"/>
              <a:cs typeface="Arial"/>
            </a:endParaRPr>
          </a:p>
        </p:txBody>
      </p: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5E28AC22-BFF6-4F87-B623-DABEDD649917}"/>
              </a:ext>
            </a:extLst>
          </p:cNvPr>
          <p:cNvCxnSpPr>
            <a:cxnSpLocks/>
          </p:cNvCxnSpPr>
          <p:nvPr/>
        </p:nvCxnSpPr>
        <p:spPr bwMode="auto">
          <a:xfrm>
            <a:off x="1244922" y="812799"/>
            <a:ext cx="556169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404447562"/>
      </p:ext>
    </p:extLst>
  </p:cSld>
  <p:clrMapOvr>
    <a:masterClrMapping/>
  </p:clrMapOvr>
  <p:transition spd="slow">
    <p:zoom dir="in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78DDE3F8-AE5A-4337-9703-2DCB853E4ECE}"/>
              </a:ext>
            </a:extLst>
          </p:cNvPr>
          <p:cNvSpPr txBox="1">
            <a:spLocks/>
          </p:cNvSpPr>
          <p:nvPr/>
        </p:nvSpPr>
        <p:spPr>
          <a:xfrm>
            <a:off x="1153105" y="304800"/>
            <a:ext cx="9431767" cy="646331"/>
          </a:xfrm>
          <a:prstGeom prst="rect">
            <a:avLst/>
          </a:prstGeom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333333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333333"/>
                </a:solidFill>
                <a:latin typeface="Arial" charset="0"/>
                <a:ea typeface="新細明體" charset="-12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333333"/>
                </a:solidFill>
                <a:latin typeface="Arial" charset="0"/>
                <a:ea typeface="新細明體" charset="-12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333333"/>
                </a:solidFill>
                <a:latin typeface="Arial" charset="0"/>
                <a:ea typeface="新細明體" charset="-12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333333"/>
                </a:solidFill>
                <a:latin typeface="Arial" charset="0"/>
                <a:ea typeface="新細明體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333333"/>
                </a:solidFill>
                <a:latin typeface="Arial" charset="0"/>
                <a:ea typeface="新細明體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333333"/>
                </a:solidFill>
                <a:latin typeface="Arial" charset="0"/>
                <a:ea typeface="新細明體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333333"/>
                </a:solidFill>
                <a:latin typeface="Arial" charset="0"/>
                <a:ea typeface="新細明體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333333"/>
                </a:solidFill>
                <a:latin typeface="Arial" charset="0"/>
                <a:ea typeface="新細明體" charset="-120"/>
              </a:defRPr>
            </a:lvl9pPr>
          </a:lstStyle>
          <a:p>
            <a:pPr marL="12700">
              <a:spcBef>
                <a:spcPts val="105"/>
              </a:spcBef>
            </a:pPr>
            <a:r>
              <a:rPr lang="en-US" altLang="zh-TW" sz="2000" dirty="0">
                <a:latin typeface="Georgia" panose="02040502050405020303" pitchFamily="18" charset="0"/>
              </a:rPr>
              <a:t>Self-Documenting</a:t>
            </a:r>
            <a:r>
              <a:rPr lang="en-US" altLang="zh-TW" sz="2000" spc="-70" dirty="0">
                <a:latin typeface="Georgia" panose="02040502050405020303" pitchFamily="18" charset="0"/>
              </a:rPr>
              <a:t> </a:t>
            </a:r>
            <a:r>
              <a:rPr lang="en-US" altLang="zh-TW" sz="2000" spc="-5" dirty="0">
                <a:latin typeface="Georgia" panose="02040502050405020303" pitchFamily="18" charset="0"/>
              </a:rPr>
              <a:t>Code</a:t>
            </a:r>
            <a:endParaRPr lang="en-US" altLang="zh-TW" sz="2000" dirty="0">
              <a:latin typeface="Georgia" panose="02040502050405020303" pitchFamily="18" charset="0"/>
              <a:cs typeface="Georgia"/>
            </a:endParaRPr>
          </a:p>
        </p:txBody>
      </p:sp>
      <p:sp>
        <p:nvSpPr>
          <p:cNvPr id="12" name="投影片編號版面配置區 3">
            <a:extLst>
              <a:ext uri="{FF2B5EF4-FFF2-40B4-BE49-F238E27FC236}">
                <a16:creationId xmlns:a16="http://schemas.microsoft.com/office/drawing/2014/main" id="{5DDAC58A-B995-4C1B-9CB5-63741C0417A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109036" y="195695"/>
            <a:ext cx="621145" cy="365125"/>
          </a:xfrm>
        </p:spPr>
        <p:txBody>
          <a:bodyPr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6790E0-BEF4-4832-A75A-9EE1100ED3A6}" type="slidenum">
              <a:rPr kumimoji="0" lang="en-US" altLang="zh-TW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altLang="zh-TW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3" name="object 3">
            <a:extLst>
              <a:ext uri="{FF2B5EF4-FFF2-40B4-BE49-F238E27FC236}">
                <a16:creationId xmlns:a16="http://schemas.microsoft.com/office/drawing/2014/main" id="{430263BA-25EC-41A0-84AF-875F68438C84}"/>
              </a:ext>
            </a:extLst>
          </p:cNvPr>
          <p:cNvSpPr txBox="1"/>
          <p:nvPr/>
        </p:nvSpPr>
        <p:spPr>
          <a:xfrm>
            <a:off x="5230347" y="6553200"/>
            <a:ext cx="1731306" cy="101954"/>
          </a:xfrm>
          <a:prstGeom prst="rect">
            <a:avLst/>
          </a:prstGeom>
        </p:spPr>
        <p:txBody>
          <a:bodyPr vert="horz" wrap="square" lIns="0" tIns="9528" rIns="0" bIns="0" rtlCol="0">
            <a:spAutoFit/>
          </a:bodyPr>
          <a:lstStyle/>
          <a:p>
            <a:pPr marL="9529">
              <a:spcBef>
                <a:spcPts val="75"/>
              </a:spcBef>
            </a:pPr>
            <a:r>
              <a:rPr sz="600" spc="-4" dirty="0">
                <a:solidFill>
                  <a:srgbClr val="808080"/>
                </a:solidFill>
                <a:latin typeface="Arial"/>
                <a:cs typeface="Arial"/>
              </a:rPr>
              <a:t>SOURCE: </a:t>
            </a:r>
            <a:r>
              <a:rPr sz="600" dirty="0">
                <a:solidFill>
                  <a:srgbClr val="808080"/>
                </a:solidFill>
                <a:latin typeface="Arial"/>
                <a:cs typeface="Arial"/>
              </a:rPr>
              <a:t>McKinsey </a:t>
            </a:r>
            <a:r>
              <a:rPr lang="en-US" altLang="zh-TW" sz="600" dirty="0">
                <a:solidFill>
                  <a:srgbClr val="808080"/>
                </a:solidFill>
                <a:latin typeface="Arial"/>
                <a:cs typeface="Arial"/>
              </a:rPr>
              <a:t>DnA Workshop - DevOps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10" name="object 7">
            <a:extLst>
              <a:ext uri="{FF2B5EF4-FFF2-40B4-BE49-F238E27FC236}">
                <a16:creationId xmlns:a16="http://schemas.microsoft.com/office/drawing/2014/main" id="{E7687755-4C0A-45EB-87DF-002C25F44176}"/>
              </a:ext>
            </a:extLst>
          </p:cNvPr>
          <p:cNvSpPr txBox="1"/>
          <p:nvPr/>
        </p:nvSpPr>
        <p:spPr>
          <a:xfrm>
            <a:off x="777600" y="1314000"/>
            <a:ext cx="10657018" cy="4514697"/>
          </a:xfrm>
          <a:prstGeom prst="rect">
            <a:avLst/>
          </a:prstGeom>
        </p:spPr>
        <p:txBody>
          <a:bodyPr vert="horz" wrap="square" lIns="0" tIns="1123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zh-TW" sz="1300" dirty="0">
                <a:latin typeface="Georgia" panose="02040502050405020303" pitchFamily="18" charset="0"/>
                <a:cs typeface="Arial"/>
              </a:rPr>
              <a:t>function fizzBuzz </a:t>
            </a:r>
            <a:r>
              <a:rPr lang="en-US" altLang="zh-TW" sz="1300" spc="-5" dirty="0">
                <a:latin typeface="Georgia" panose="02040502050405020303" pitchFamily="18" charset="0"/>
                <a:cs typeface="Arial"/>
              </a:rPr>
              <a:t>(num)</a:t>
            </a:r>
            <a:r>
              <a:rPr lang="en-US" altLang="zh-TW" sz="1300" spc="-114" dirty="0">
                <a:latin typeface="Georgia" panose="02040502050405020303" pitchFamily="18" charset="0"/>
                <a:cs typeface="Arial"/>
              </a:rPr>
              <a:t> </a:t>
            </a:r>
            <a:r>
              <a:rPr lang="en-US" altLang="zh-TW" sz="1300" dirty="0">
                <a:latin typeface="Georgia" panose="02040502050405020303" pitchFamily="18" charset="0"/>
                <a:cs typeface="Arial"/>
              </a:rPr>
              <a:t>{</a:t>
            </a:r>
          </a:p>
          <a:p>
            <a:pPr marL="927100">
              <a:lnSpc>
                <a:spcPct val="100000"/>
              </a:lnSpc>
              <a:spcBef>
                <a:spcPts val="5"/>
              </a:spcBef>
            </a:pPr>
            <a:r>
              <a:rPr lang="en-US" altLang="zh-TW" sz="1300" spc="-10" dirty="0">
                <a:latin typeface="Georgia" panose="02040502050405020303" pitchFamily="18" charset="0"/>
                <a:cs typeface="Arial"/>
              </a:rPr>
              <a:t>val </a:t>
            </a:r>
            <a:r>
              <a:rPr lang="en-US" altLang="zh-TW" sz="1300" dirty="0">
                <a:latin typeface="Georgia" panose="02040502050405020303" pitchFamily="18" charset="0"/>
                <a:cs typeface="Arial"/>
              </a:rPr>
              <a:t>= “”;</a:t>
            </a:r>
          </a:p>
          <a:p>
            <a:pPr marL="1840230" marR="5080" indent="-913130">
              <a:lnSpc>
                <a:spcPct val="100000"/>
              </a:lnSpc>
            </a:pPr>
            <a:r>
              <a:rPr lang="en-US" altLang="zh-TW" sz="1300" dirty="0">
                <a:latin typeface="Georgia" panose="02040502050405020303" pitchFamily="18" charset="0"/>
                <a:cs typeface="Arial"/>
              </a:rPr>
              <a:t>if </a:t>
            </a:r>
            <a:r>
              <a:rPr lang="en-US" altLang="zh-TW" sz="1300" spc="-5" dirty="0">
                <a:latin typeface="Georgia" panose="02040502050405020303" pitchFamily="18" charset="0"/>
                <a:cs typeface="Arial"/>
              </a:rPr>
              <a:t>(num </a:t>
            </a:r>
            <a:r>
              <a:rPr lang="en-US" altLang="zh-TW" sz="1300" dirty="0">
                <a:latin typeface="Georgia" panose="02040502050405020303" pitchFamily="18" charset="0"/>
                <a:cs typeface="Arial"/>
              </a:rPr>
              <a:t>% 3 </a:t>
            </a:r>
            <a:r>
              <a:rPr lang="en-US" altLang="zh-TW" sz="1300" spc="-5" dirty="0">
                <a:latin typeface="Georgia" panose="02040502050405020303" pitchFamily="18" charset="0"/>
                <a:cs typeface="Arial"/>
              </a:rPr>
              <a:t>=== </a:t>
            </a:r>
            <a:r>
              <a:rPr lang="en-US" altLang="zh-TW" sz="1300" dirty="0">
                <a:latin typeface="Georgia" panose="02040502050405020303" pitchFamily="18" charset="0"/>
                <a:cs typeface="Arial"/>
              </a:rPr>
              <a:t>0 &amp;&amp; </a:t>
            </a:r>
            <a:r>
              <a:rPr lang="en-US" altLang="zh-TW" sz="1300" spc="-5" dirty="0">
                <a:latin typeface="Georgia" panose="02040502050405020303" pitchFamily="18" charset="0"/>
                <a:cs typeface="Arial"/>
              </a:rPr>
              <a:t>num </a:t>
            </a:r>
            <a:r>
              <a:rPr lang="en-US" altLang="zh-TW" sz="1300" dirty="0">
                <a:latin typeface="Georgia" panose="02040502050405020303" pitchFamily="18" charset="0"/>
                <a:cs typeface="Arial"/>
              </a:rPr>
              <a:t>% 5 </a:t>
            </a:r>
            <a:r>
              <a:rPr lang="en-US" altLang="zh-TW" sz="1300" spc="-5" dirty="0">
                <a:latin typeface="Georgia" panose="02040502050405020303" pitchFamily="18" charset="0"/>
                <a:cs typeface="Arial"/>
              </a:rPr>
              <a:t>=== </a:t>
            </a:r>
            <a:r>
              <a:rPr lang="en-US" altLang="zh-TW" sz="1300" dirty="0">
                <a:latin typeface="Georgia" panose="02040502050405020303" pitchFamily="18" charset="0"/>
                <a:cs typeface="Arial"/>
              </a:rPr>
              <a:t>0)</a:t>
            </a:r>
            <a:r>
              <a:rPr lang="en-US" altLang="zh-TW" sz="1300" spc="-145" dirty="0">
                <a:latin typeface="Georgia" panose="02040502050405020303" pitchFamily="18" charset="0"/>
                <a:cs typeface="Arial"/>
              </a:rPr>
              <a:t> </a:t>
            </a:r>
            <a:r>
              <a:rPr lang="en-US" altLang="zh-TW" sz="1300" dirty="0">
                <a:latin typeface="Georgia" panose="02040502050405020303" pitchFamily="18" charset="0"/>
                <a:cs typeface="Arial"/>
              </a:rPr>
              <a:t>{  </a:t>
            </a:r>
            <a:r>
              <a:rPr lang="en-US" altLang="zh-TW" sz="1300" spc="-10" dirty="0">
                <a:latin typeface="Georgia" panose="02040502050405020303" pitchFamily="18" charset="0"/>
                <a:cs typeface="Arial"/>
              </a:rPr>
              <a:t>val </a:t>
            </a:r>
            <a:r>
              <a:rPr lang="en-US" altLang="zh-TW" sz="1300" dirty="0">
                <a:latin typeface="Georgia" panose="02040502050405020303" pitchFamily="18" charset="0"/>
                <a:cs typeface="Arial"/>
              </a:rPr>
              <a:t>= </a:t>
            </a:r>
            <a:r>
              <a:rPr lang="en-US" altLang="zh-TW" sz="1300" spc="-5" dirty="0">
                <a:latin typeface="Georgia" panose="02040502050405020303" pitchFamily="18" charset="0"/>
                <a:cs typeface="Arial"/>
              </a:rPr>
              <a:t>“Fizz</a:t>
            </a:r>
            <a:r>
              <a:rPr lang="en-US" altLang="zh-TW" sz="1300" spc="-20" dirty="0">
                <a:latin typeface="Georgia" panose="02040502050405020303" pitchFamily="18" charset="0"/>
                <a:cs typeface="Arial"/>
              </a:rPr>
              <a:t> </a:t>
            </a:r>
            <a:r>
              <a:rPr lang="en-US" altLang="zh-TW" sz="1300" dirty="0">
                <a:latin typeface="Georgia" panose="02040502050405020303" pitchFamily="18" charset="0"/>
                <a:cs typeface="Arial"/>
              </a:rPr>
              <a:t>Buzz”;</a:t>
            </a:r>
          </a:p>
          <a:p>
            <a:pPr marL="927100">
              <a:lnSpc>
                <a:spcPct val="100000"/>
              </a:lnSpc>
            </a:pPr>
            <a:r>
              <a:rPr lang="en-US" altLang="zh-TW" sz="1300" dirty="0">
                <a:latin typeface="Georgia" panose="02040502050405020303" pitchFamily="18" charset="0"/>
                <a:cs typeface="Arial"/>
              </a:rPr>
              <a:t>}</a:t>
            </a:r>
          </a:p>
          <a:p>
            <a:pPr marL="927100">
              <a:lnSpc>
                <a:spcPct val="100000"/>
              </a:lnSpc>
            </a:pPr>
            <a:r>
              <a:rPr lang="en-US" altLang="zh-TW" sz="1300" dirty="0">
                <a:latin typeface="Georgia" panose="02040502050405020303" pitchFamily="18" charset="0"/>
                <a:cs typeface="Arial"/>
              </a:rPr>
              <a:t>else if </a:t>
            </a:r>
            <a:r>
              <a:rPr lang="en-US" altLang="zh-TW" sz="1300" spc="-5" dirty="0">
                <a:latin typeface="Georgia" panose="02040502050405020303" pitchFamily="18" charset="0"/>
                <a:cs typeface="Arial"/>
              </a:rPr>
              <a:t>(num </a:t>
            </a:r>
            <a:r>
              <a:rPr lang="en-US" altLang="zh-TW" sz="1300" dirty="0">
                <a:latin typeface="Georgia" panose="02040502050405020303" pitchFamily="18" charset="0"/>
                <a:cs typeface="Arial"/>
              </a:rPr>
              <a:t>% 3 </a:t>
            </a:r>
            <a:r>
              <a:rPr lang="en-US" altLang="zh-TW" sz="1300" spc="-5" dirty="0">
                <a:latin typeface="Georgia" panose="02040502050405020303" pitchFamily="18" charset="0"/>
                <a:cs typeface="Arial"/>
              </a:rPr>
              <a:t>=== </a:t>
            </a:r>
            <a:r>
              <a:rPr lang="en-US" altLang="zh-TW" sz="1300" dirty="0">
                <a:latin typeface="Georgia" panose="02040502050405020303" pitchFamily="18" charset="0"/>
                <a:cs typeface="Arial"/>
              </a:rPr>
              <a:t>0)</a:t>
            </a:r>
            <a:r>
              <a:rPr lang="en-US" altLang="zh-TW" sz="1300" spc="-105" dirty="0">
                <a:latin typeface="Georgia" panose="02040502050405020303" pitchFamily="18" charset="0"/>
                <a:cs typeface="Arial"/>
              </a:rPr>
              <a:t> </a:t>
            </a:r>
            <a:r>
              <a:rPr lang="en-US" altLang="zh-TW" sz="1300" dirty="0">
                <a:latin typeface="Georgia" panose="02040502050405020303" pitchFamily="18" charset="0"/>
                <a:cs typeface="Arial"/>
              </a:rPr>
              <a:t>{</a:t>
            </a:r>
          </a:p>
          <a:p>
            <a:pPr marL="1840230">
              <a:lnSpc>
                <a:spcPct val="100000"/>
              </a:lnSpc>
            </a:pPr>
            <a:r>
              <a:rPr lang="en-US" altLang="zh-TW" sz="1300" spc="-5" dirty="0">
                <a:latin typeface="Georgia" panose="02040502050405020303" pitchFamily="18" charset="0"/>
                <a:cs typeface="Arial"/>
              </a:rPr>
              <a:t>val </a:t>
            </a:r>
            <a:r>
              <a:rPr lang="en-US" altLang="zh-TW" sz="1300" dirty="0">
                <a:latin typeface="Georgia" panose="02040502050405020303" pitchFamily="18" charset="0"/>
                <a:cs typeface="Arial"/>
              </a:rPr>
              <a:t>=</a:t>
            </a:r>
            <a:r>
              <a:rPr lang="en-US" altLang="zh-TW" sz="1300" spc="-15" dirty="0">
                <a:latin typeface="Georgia" panose="02040502050405020303" pitchFamily="18" charset="0"/>
                <a:cs typeface="Arial"/>
              </a:rPr>
              <a:t> </a:t>
            </a:r>
            <a:r>
              <a:rPr lang="en-US" altLang="zh-TW" sz="1300" dirty="0">
                <a:latin typeface="Georgia" panose="02040502050405020303" pitchFamily="18" charset="0"/>
                <a:cs typeface="Arial"/>
              </a:rPr>
              <a:t>“Fizz”;</a:t>
            </a:r>
          </a:p>
          <a:p>
            <a:pPr marL="927100">
              <a:lnSpc>
                <a:spcPct val="100000"/>
              </a:lnSpc>
            </a:pPr>
            <a:r>
              <a:rPr lang="en-US" altLang="zh-TW" sz="1300" dirty="0">
                <a:latin typeface="Georgia" panose="02040502050405020303" pitchFamily="18" charset="0"/>
                <a:cs typeface="Arial"/>
              </a:rPr>
              <a:t>}</a:t>
            </a:r>
          </a:p>
          <a:p>
            <a:pPr marL="927100">
              <a:lnSpc>
                <a:spcPct val="100000"/>
              </a:lnSpc>
            </a:pPr>
            <a:r>
              <a:rPr lang="en-US" altLang="zh-TW" sz="1300" dirty="0">
                <a:latin typeface="Georgia" panose="02040502050405020303" pitchFamily="18" charset="0"/>
                <a:cs typeface="Arial"/>
              </a:rPr>
              <a:t>else if </a:t>
            </a:r>
            <a:r>
              <a:rPr lang="en-US" altLang="zh-TW" sz="1300" spc="-5" dirty="0">
                <a:latin typeface="Georgia" panose="02040502050405020303" pitchFamily="18" charset="0"/>
                <a:cs typeface="Arial"/>
              </a:rPr>
              <a:t>(num </a:t>
            </a:r>
            <a:r>
              <a:rPr lang="en-US" altLang="zh-TW" sz="1300" dirty="0">
                <a:latin typeface="Georgia" panose="02040502050405020303" pitchFamily="18" charset="0"/>
                <a:cs typeface="Arial"/>
              </a:rPr>
              <a:t>% 5 </a:t>
            </a:r>
            <a:r>
              <a:rPr lang="en-US" altLang="zh-TW" sz="1300" spc="-5" dirty="0">
                <a:latin typeface="Georgia" panose="02040502050405020303" pitchFamily="18" charset="0"/>
                <a:cs typeface="Arial"/>
              </a:rPr>
              <a:t>=== </a:t>
            </a:r>
            <a:r>
              <a:rPr lang="en-US" altLang="zh-TW" sz="1300" dirty="0">
                <a:latin typeface="Georgia" panose="02040502050405020303" pitchFamily="18" charset="0"/>
                <a:cs typeface="Arial"/>
              </a:rPr>
              <a:t>0)</a:t>
            </a:r>
            <a:r>
              <a:rPr lang="en-US" altLang="zh-TW" sz="1300" spc="-105" dirty="0">
                <a:latin typeface="Georgia" panose="02040502050405020303" pitchFamily="18" charset="0"/>
                <a:cs typeface="Arial"/>
              </a:rPr>
              <a:t> </a:t>
            </a:r>
            <a:r>
              <a:rPr lang="en-US" altLang="zh-TW" sz="1300" dirty="0">
                <a:latin typeface="Georgia" panose="02040502050405020303" pitchFamily="18" charset="0"/>
                <a:cs typeface="Arial"/>
              </a:rPr>
              <a:t>{</a:t>
            </a:r>
          </a:p>
          <a:p>
            <a:pPr marL="1840230">
              <a:lnSpc>
                <a:spcPct val="100000"/>
              </a:lnSpc>
            </a:pPr>
            <a:r>
              <a:rPr lang="en-US" altLang="zh-TW" sz="1300" spc="-10" dirty="0">
                <a:latin typeface="Georgia" panose="02040502050405020303" pitchFamily="18" charset="0"/>
                <a:cs typeface="Arial"/>
              </a:rPr>
              <a:t>val </a:t>
            </a:r>
            <a:r>
              <a:rPr lang="en-US" altLang="zh-TW" sz="1300" dirty="0">
                <a:latin typeface="Georgia" panose="02040502050405020303" pitchFamily="18" charset="0"/>
                <a:cs typeface="Arial"/>
              </a:rPr>
              <a:t>=</a:t>
            </a:r>
            <a:r>
              <a:rPr lang="en-US" altLang="zh-TW" sz="1300" spc="-5" dirty="0">
                <a:latin typeface="Georgia" panose="02040502050405020303" pitchFamily="18" charset="0"/>
                <a:cs typeface="Arial"/>
              </a:rPr>
              <a:t> </a:t>
            </a:r>
            <a:r>
              <a:rPr lang="en-US" altLang="zh-TW" sz="1300" dirty="0">
                <a:latin typeface="Georgia" panose="02040502050405020303" pitchFamily="18" charset="0"/>
                <a:cs typeface="Arial"/>
              </a:rPr>
              <a:t>“Buzz”;</a:t>
            </a:r>
          </a:p>
          <a:p>
            <a:pPr marL="927100">
              <a:lnSpc>
                <a:spcPct val="100000"/>
              </a:lnSpc>
            </a:pPr>
            <a:r>
              <a:rPr lang="en-US" altLang="zh-TW" sz="1300" dirty="0">
                <a:latin typeface="Georgia" panose="02040502050405020303" pitchFamily="18" charset="0"/>
                <a:cs typeface="Arial"/>
              </a:rPr>
              <a:t>}</a:t>
            </a:r>
          </a:p>
          <a:p>
            <a:pPr marL="927100">
              <a:lnSpc>
                <a:spcPct val="100000"/>
              </a:lnSpc>
            </a:pPr>
            <a:r>
              <a:rPr lang="en-US" altLang="zh-TW" sz="1300" dirty="0">
                <a:latin typeface="Georgia" panose="02040502050405020303" pitchFamily="18" charset="0"/>
                <a:cs typeface="Arial"/>
              </a:rPr>
              <a:t>else</a:t>
            </a:r>
            <a:r>
              <a:rPr lang="en-US" altLang="zh-TW" sz="1300" spc="-25" dirty="0">
                <a:latin typeface="Georgia" panose="02040502050405020303" pitchFamily="18" charset="0"/>
                <a:cs typeface="Arial"/>
              </a:rPr>
              <a:t> </a:t>
            </a:r>
            <a:r>
              <a:rPr lang="en-US" altLang="zh-TW" sz="1300" dirty="0">
                <a:latin typeface="Georgia" panose="02040502050405020303" pitchFamily="18" charset="0"/>
                <a:cs typeface="Arial"/>
              </a:rPr>
              <a:t>{</a:t>
            </a:r>
          </a:p>
          <a:p>
            <a:pPr marL="1840230">
              <a:lnSpc>
                <a:spcPct val="100000"/>
              </a:lnSpc>
            </a:pPr>
            <a:r>
              <a:rPr lang="en-US" altLang="zh-TW" sz="1300" spc="-10" dirty="0">
                <a:latin typeface="Georgia" panose="02040502050405020303" pitchFamily="18" charset="0"/>
                <a:cs typeface="Arial"/>
              </a:rPr>
              <a:t>val </a:t>
            </a:r>
            <a:r>
              <a:rPr lang="en-US" altLang="zh-TW" sz="1300" dirty="0">
                <a:latin typeface="Georgia" panose="02040502050405020303" pitchFamily="18" charset="0"/>
                <a:cs typeface="Arial"/>
              </a:rPr>
              <a:t>= </a:t>
            </a:r>
            <a:r>
              <a:rPr lang="en-US" altLang="zh-TW" sz="1300" spc="-5" dirty="0" err="1">
                <a:latin typeface="Georgia" panose="02040502050405020303" pitchFamily="18" charset="0"/>
                <a:cs typeface="Arial"/>
              </a:rPr>
              <a:t>num.toString</a:t>
            </a:r>
            <a:r>
              <a:rPr lang="en-US" altLang="zh-TW" sz="1300" spc="-5" dirty="0">
                <a:latin typeface="Georgia" panose="02040502050405020303" pitchFamily="18" charset="0"/>
                <a:cs typeface="Arial"/>
              </a:rPr>
              <a:t>();</a:t>
            </a:r>
            <a:endParaRPr lang="en-US" altLang="zh-TW" sz="1300" dirty="0">
              <a:latin typeface="Georgia" panose="02040502050405020303" pitchFamily="18" charset="0"/>
              <a:cs typeface="Arial"/>
            </a:endParaRPr>
          </a:p>
          <a:p>
            <a:pPr marL="927100">
              <a:lnSpc>
                <a:spcPct val="100000"/>
              </a:lnSpc>
            </a:pPr>
            <a:r>
              <a:rPr lang="en-US" altLang="zh-TW" sz="1300" dirty="0">
                <a:latin typeface="Georgia" panose="02040502050405020303" pitchFamily="18" charset="0"/>
                <a:cs typeface="Arial"/>
              </a:rPr>
              <a:t>}</a:t>
            </a: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lang="en-US" altLang="zh-TW" sz="1300" dirty="0">
              <a:latin typeface="Georgia" panose="02040502050405020303" pitchFamily="18" charset="0"/>
              <a:cs typeface="Times New Roman"/>
            </a:endParaRPr>
          </a:p>
          <a:p>
            <a:pPr marL="927100">
              <a:lnSpc>
                <a:spcPct val="100000"/>
              </a:lnSpc>
            </a:pPr>
            <a:r>
              <a:rPr lang="en-US" altLang="zh-TW" sz="1300" dirty="0">
                <a:latin typeface="Georgia" panose="02040502050405020303" pitchFamily="18" charset="0"/>
                <a:cs typeface="Arial"/>
              </a:rPr>
              <a:t>return</a:t>
            </a:r>
            <a:r>
              <a:rPr lang="en-US" altLang="zh-TW" sz="1300" spc="-50" dirty="0">
                <a:latin typeface="Georgia" panose="02040502050405020303" pitchFamily="18" charset="0"/>
                <a:cs typeface="Arial"/>
              </a:rPr>
              <a:t> </a:t>
            </a:r>
            <a:r>
              <a:rPr lang="en-US" altLang="zh-TW" sz="1300" spc="-5" dirty="0">
                <a:latin typeface="Georgia" panose="02040502050405020303" pitchFamily="18" charset="0"/>
                <a:cs typeface="Arial"/>
              </a:rPr>
              <a:t>val;</a:t>
            </a:r>
            <a:endParaRPr lang="en-US" altLang="zh-TW" sz="1300" dirty="0">
              <a:latin typeface="Georgia" panose="02040502050405020303" pitchFamily="18" charset="0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en-US" altLang="zh-TW" sz="1300" dirty="0">
                <a:latin typeface="Georgia" panose="02040502050405020303" pitchFamily="18" charset="0"/>
                <a:cs typeface="Arial"/>
              </a:rPr>
              <a:t>}</a:t>
            </a: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lang="en-US" altLang="zh-TW" sz="1300" dirty="0">
              <a:latin typeface="Georgia" panose="02040502050405020303" pitchFamily="18" charset="0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lang="en-US" altLang="zh-TW" sz="1300" dirty="0">
                <a:latin typeface="Georgia" panose="02040502050405020303" pitchFamily="18" charset="0"/>
                <a:cs typeface="Arial"/>
              </a:rPr>
              <a:t>function </a:t>
            </a:r>
            <a:r>
              <a:rPr lang="en-US" altLang="zh-TW" sz="1300" spc="-5" dirty="0">
                <a:latin typeface="Georgia" panose="02040502050405020303" pitchFamily="18" charset="0"/>
                <a:cs typeface="Arial"/>
              </a:rPr>
              <a:t>doFizzBuzz()</a:t>
            </a:r>
            <a:r>
              <a:rPr lang="en-US" altLang="zh-TW" sz="1300" spc="-85" dirty="0">
                <a:latin typeface="Georgia" panose="02040502050405020303" pitchFamily="18" charset="0"/>
                <a:cs typeface="Arial"/>
              </a:rPr>
              <a:t> </a:t>
            </a:r>
            <a:r>
              <a:rPr lang="en-US" altLang="zh-TW" sz="1300" dirty="0">
                <a:latin typeface="Georgia" panose="02040502050405020303" pitchFamily="18" charset="0"/>
                <a:cs typeface="Arial"/>
              </a:rPr>
              <a:t>{</a:t>
            </a:r>
          </a:p>
          <a:p>
            <a:pPr marL="927100">
              <a:lnSpc>
                <a:spcPct val="100000"/>
              </a:lnSpc>
            </a:pPr>
            <a:r>
              <a:rPr lang="en-US" altLang="zh-TW" sz="1300" spc="-5" dirty="0">
                <a:latin typeface="Georgia" panose="02040502050405020303" pitchFamily="18" charset="0"/>
                <a:cs typeface="Arial"/>
              </a:rPr>
              <a:t>for(var </a:t>
            </a:r>
            <a:r>
              <a:rPr lang="en-US" altLang="zh-TW" sz="1300" dirty="0" err="1">
                <a:latin typeface="Georgia" panose="02040502050405020303" pitchFamily="18" charset="0"/>
                <a:cs typeface="Arial"/>
              </a:rPr>
              <a:t>i</a:t>
            </a:r>
            <a:r>
              <a:rPr lang="en-US" altLang="zh-TW" sz="1300" dirty="0">
                <a:latin typeface="Georgia" panose="02040502050405020303" pitchFamily="18" charset="0"/>
                <a:cs typeface="Arial"/>
              </a:rPr>
              <a:t> = 1; </a:t>
            </a:r>
            <a:r>
              <a:rPr lang="en-US" altLang="zh-TW" sz="1300" dirty="0" err="1">
                <a:latin typeface="Georgia" panose="02040502050405020303" pitchFamily="18" charset="0"/>
                <a:cs typeface="Arial"/>
              </a:rPr>
              <a:t>i</a:t>
            </a:r>
            <a:r>
              <a:rPr lang="en-US" altLang="zh-TW" sz="1300" dirty="0">
                <a:latin typeface="Georgia" panose="02040502050405020303" pitchFamily="18" charset="0"/>
                <a:cs typeface="Arial"/>
              </a:rPr>
              <a:t> </a:t>
            </a:r>
            <a:r>
              <a:rPr lang="en-US" altLang="zh-TW" sz="1300" spc="-5" dirty="0">
                <a:latin typeface="Georgia" panose="02040502050405020303" pitchFamily="18" charset="0"/>
                <a:cs typeface="Arial"/>
              </a:rPr>
              <a:t>&lt;= </a:t>
            </a:r>
            <a:r>
              <a:rPr lang="en-US" altLang="zh-TW" sz="1300" dirty="0">
                <a:latin typeface="Georgia" panose="02040502050405020303" pitchFamily="18" charset="0"/>
                <a:cs typeface="Arial"/>
              </a:rPr>
              <a:t>100; </a:t>
            </a:r>
            <a:r>
              <a:rPr lang="en-US" altLang="zh-TW" sz="1300" spc="-5" dirty="0" err="1">
                <a:latin typeface="Georgia" panose="02040502050405020303" pitchFamily="18" charset="0"/>
                <a:cs typeface="Arial"/>
              </a:rPr>
              <a:t>i</a:t>
            </a:r>
            <a:r>
              <a:rPr lang="en-US" altLang="zh-TW" sz="1300" spc="-5" dirty="0">
                <a:latin typeface="Georgia" panose="02040502050405020303" pitchFamily="18" charset="0"/>
                <a:cs typeface="Arial"/>
              </a:rPr>
              <a:t>++)</a:t>
            </a:r>
            <a:r>
              <a:rPr lang="en-US" altLang="zh-TW" sz="1300" spc="-120" dirty="0">
                <a:latin typeface="Georgia" panose="02040502050405020303" pitchFamily="18" charset="0"/>
                <a:cs typeface="Arial"/>
              </a:rPr>
              <a:t> </a:t>
            </a:r>
            <a:r>
              <a:rPr lang="en-US" altLang="zh-TW" sz="1300" dirty="0">
                <a:latin typeface="Georgia" panose="02040502050405020303" pitchFamily="18" charset="0"/>
                <a:cs typeface="Arial"/>
              </a:rPr>
              <a:t>{</a:t>
            </a:r>
          </a:p>
          <a:p>
            <a:pPr marL="1840230">
              <a:lnSpc>
                <a:spcPct val="100000"/>
              </a:lnSpc>
              <a:spcBef>
                <a:spcPts val="5"/>
              </a:spcBef>
            </a:pPr>
            <a:r>
              <a:rPr lang="en-US" altLang="zh-TW" sz="1300" spc="-5" dirty="0">
                <a:latin typeface="Georgia" panose="02040502050405020303" pitchFamily="18" charset="0"/>
                <a:cs typeface="Arial"/>
              </a:rPr>
              <a:t>console.log(fizzBuzz(</a:t>
            </a:r>
            <a:r>
              <a:rPr lang="en-US" altLang="zh-TW" sz="1300" spc="-5" dirty="0" err="1">
                <a:latin typeface="Georgia" panose="02040502050405020303" pitchFamily="18" charset="0"/>
                <a:cs typeface="Arial"/>
              </a:rPr>
              <a:t>i</a:t>
            </a:r>
            <a:r>
              <a:rPr lang="en-US" altLang="zh-TW" sz="1300" spc="-5" dirty="0">
                <a:latin typeface="Georgia" panose="02040502050405020303" pitchFamily="18" charset="0"/>
                <a:cs typeface="Arial"/>
              </a:rPr>
              <a:t>));</a:t>
            </a:r>
            <a:endParaRPr lang="en-US" altLang="zh-TW" sz="1300" dirty="0">
              <a:latin typeface="Georgia" panose="02040502050405020303" pitchFamily="18" charset="0"/>
              <a:cs typeface="Arial"/>
            </a:endParaRPr>
          </a:p>
          <a:p>
            <a:pPr marL="927100">
              <a:lnSpc>
                <a:spcPct val="100000"/>
              </a:lnSpc>
            </a:pPr>
            <a:r>
              <a:rPr lang="en-US" altLang="zh-TW" sz="1300" dirty="0">
                <a:latin typeface="Georgia" panose="02040502050405020303" pitchFamily="18" charset="0"/>
                <a:cs typeface="Arial"/>
              </a:rPr>
              <a:t>}</a:t>
            </a:r>
          </a:p>
          <a:p>
            <a:pPr marL="12700">
              <a:lnSpc>
                <a:spcPct val="100000"/>
              </a:lnSpc>
            </a:pPr>
            <a:r>
              <a:rPr lang="en-US" altLang="zh-TW" sz="1300" dirty="0">
                <a:latin typeface="Georgia" panose="02040502050405020303" pitchFamily="18" charset="0"/>
                <a:cs typeface="Arial"/>
              </a:rPr>
              <a:t>}</a:t>
            </a:r>
            <a:endParaRPr sz="1300" dirty="0">
              <a:latin typeface="Georgia" panose="02040502050405020303" pitchFamily="18" charset="0"/>
              <a:cs typeface="Arial"/>
            </a:endParaRPr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F5A2A2C7-665D-4550-85A8-4B7C22A5FF67}"/>
              </a:ext>
            </a:extLst>
          </p:cNvPr>
          <p:cNvSpPr txBox="1"/>
          <p:nvPr/>
        </p:nvSpPr>
        <p:spPr>
          <a:xfrm>
            <a:off x="43323" y="41826"/>
            <a:ext cx="2222500" cy="13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TW" sz="800" spc="-5" dirty="0">
                <a:solidFill>
                  <a:srgbClr val="808080"/>
                </a:solidFill>
                <a:latin typeface="Arial"/>
                <a:cs typeface="Arial"/>
              </a:rPr>
              <a:t>1</a:t>
            </a:r>
            <a:r>
              <a:rPr sz="800" spc="-5" dirty="0">
                <a:solidFill>
                  <a:srgbClr val="808080"/>
                </a:solidFill>
                <a:latin typeface="Arial"/>
                <a:cs typeface="Arial"/>
              </a:rPr>
              <a:t>. </a:t>
            </a:r>
            <a:r>
              <a:rPr lang="en-US" sz="800" spc="-5" dirty="0">
                <a:solidFill>
                  <a:srgbClr val="808080"/>
                </a:solidFill>
                <a:latin typeface="Arial"/>
                <a:cs typeface="Arial"/>
              </a:rPr>
              <a:t>Coding Practice</a:t>
            </a:r>
            <a:endParaRPr sz="800" dirty="0">
              <a:latin typeface="Arial"/>
              <a:cs typeface="Arial"/>
            </a:endParaRPr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BBC29548-9C0D-4EF7-9ACF-39884F8F2C5B}"/>
              </a:ext>
            </a:extLst>
          </p:cNvPr>
          <p:cNvSpPr/>
          <p:nvPr/>
        </p:nvSpPr>
        <p:spPr>
          <a:xfrm>
            <a:off x="6976800" y="1242000"/>
            <a:ext cx="4618800" cy="4730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effectLst>
            <a:softEdge rad="635000"/>
          </a:effectLst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59049260"/>
      </p:ext>
    </p:extLst>
  </p:cSld>
  <p:clrMapOvr>
    <a:masterClrMapping/>
  </p:clrMapOvr>
  <p:transition spd="slow">
    <p:zoom dir="in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標題 2">
            <a:extLst>
              <a:ext uri="{FF2B5EF4-FFF2-40B4-BE49-F238E27FC236}">
                <a16:creationId xmlns:a16="http://schemas.microsoft.com/office/drawing/2014/main" id="{C6361640-1897-49E9-955C-616CC0EE0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914401"/>
            <a:ext cx="3720790" cy="2887579"/>
          </a:xfrm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rmAutofit fontScale="90000"/>
          </a:bodyPr>
          <a:lstStyle/>
          <a:p>
            <a:pPr algn="ctr" eaLnBrk="1" hangingPunct="1">
              <a:lnSpc>
                <a:spcPct val="90000"/>
              </a:lnSpc>
            </a:pPr>
            <a:r>
              <a:rPr lang="en-US" altLang="zh-TW" sz="4200" kern="1200" dirty="0" smtClean="0">
                <a:solidFill>
                  <a:srgbClr val="954333"/>
                </a:solidFill>
                <a:latin typeface="+mj-lt"/>
                <a:ea typeface="+mj-ea"/>
              </a:rPr>
              <a:t/>
            </a:r>
            <a:br>
              <a:rPr lang="en-US" altLang="zh-TW" sz="4200" kern="1200" dirty="0" smtClean="0">
                <a:solidFill>
                  <a:srgbClr val="954333"/>
                </a:solidFill>
                <a:latin typeface="+mj-lt"/>
                <a:ea typeface="+mj-ea"/>
              </a:rPr>
            </a:br>
            <a:r>
              <a:rPr lang="en-US" altLang="zh-TW" sz="4200" kern="1200" dirty="0" smtClean="0">
                <a:solidFill>
                  <a:srgbClr val="954333"/>
                </a:solidFill>
                <a:latin typeface="+mj-lt"/>
                <a:ea typeface="+mj-ea"/>
              </a:rPr>
              <a:t>Synchronous and </a:t>
            </a:r>
            <a:r>
              <a:rPr lang="en-US" altLang="zh-TW" sz="4200" kern="1200" dirty="0">
                <a:solidFill>
                  <a:srgbClr val="954333"/>
                </a:solidFill>
                <a:latin typeface="+mj-lt"/>
                <a:ea typeface="+mj-ea"/>
              </a:rPr>
              <a:t>Asynchronous</a:t>
            </a:r>
            <a:endParaRPr lang="zh-TW" altLang="en-US" sz="4200" kern="1200" dirty="0">
              <a:solidFill>
                <a:srgbClr val="954333"/>
              </a:solidFill>
              <a:latin typeface="+mj-lt"/>
              <a:ea typeface="+mj-ea"/>
            </a:endParaRPr>
          </a:p>
        </p:txBody>
      </p:sp>
      <p:pic>
        <p:nvPicPr>
          <p:cNvPr id="12290" name="Picture 2" descr="ãLab iconãçåçæå°çµæ">
            <a:extLst>
              <a:ext uri="{FF2B5EF4-FFF2-40B4-BE49-F238E27FC236}">
                <a16:creationId xmlns:a16="http://schemas.microsoft.com/office/drawing/2014/main" id="{AB9CEDD6-E0D8-41F6-A21C-D83177F094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89367" y="975392"/>
            <a:ext cx="4915159" cy="4915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FC7FB3F-F7D2-42B0-9C8B-7AECB9E4514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017267" y="6356351"/>
            <a:ext cx="1022083" cy="365125"/>
          </a:xfr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algn="r">
              <a:spcAft>
                <a:spcPts val="600"/>
              </a:spcAft>
              <a:defRPr/>
            </a:pPr>
            <a:fld id="{7A6790E0-BEF4-4832-A75A-9EE1100ED3A6}" type="slidenum">
              <a:rPr lang="en-US" altLang="zh-TW">
                <a:solidFill>
                  <a:srgbClr val="595959"/>
                </a:solidFill>
                <a:latin typeface="+mn-lt"/>
                <a:ea typeface="+mn-ea"/>
              </a:rPr>
              <a:pPr algn="r">
                <a:spcAft>
                  <a:spcPts val="600"/>
                </a:spcAft>
                <a:defRPr/>
              </a:pPr>
              <a:t>22</a:t>
            </a:fld>
            <a:endParaRPr lang="en-US" altLang="zh-TW">
              <a:solidFill>
                <a:srgbClr val="595959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98388412"/>
      </p:ext>
    </p:extLst>
  </p:cSld>
  <p:clrMapOvr>
    <a:masterClrMapping/>
  </p:clrMapOvr>
  <p:transition spd="slow">
    <p:zoom dir="in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31C1ED5-8943-4BEF-962A-343B3A52FA3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A6790E0-BEF4-4832-A75A-9EE1100ED3A6}" type="slidenum">
              <a:rPr lang="en-US" altLang="zh-TW" smtClean="0"/>
              <a:pPr>
                <a:defRPr/>
              </a:pPr>
              <a:t>23</a:t>
            </a:fld>
            <a:endParaRPr lang="en-US" altLang="zh-TW" dirty="0"/>
          </a:p>
        </p:txBody>
      </p:sp>
      <p:pic>
        <p:nvPicPr>
          <p:cNvPr id="13316" name="Picture 4" descr="相關圖片">
            <a:extLst>
              <a:ext uri="{FF2B5EF4-FFF2-40B4-BE49-F238E27FC236}">
                <a16:creationId xmlns:a16="http://schemas.microsoft.com/office/drawing/2014/main" id="{BF09C717-86D1-4892-B5AE-9E782D6AF0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172" y="991463"/>
            <a:ext cx="2895600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2">
            <a:extLst>
              <a:ext uri="{FF2B5EF4-FFF2-40B4-BE49-F238E27FC236}">
                <a16:creationId xmlns:a16="http://schemas.microsoft.com/office/drawing/2014/main" id="{4DB75326-BDDE-44E6-9309-1503330487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19200" y="838200"/>
            <a:ext cx="4419600" cy="584775"/>
          </a:xfrm>
        </p:spPr>
        <p:txBody>
          <a:bodyPr/>
          <a:lstStyle/>
          <a:p>
            <a:pPr eaLnBrk="1" hangingPunct="1"/>
            <a:r>
              <a:rPr lang="en-US" altLang="zh-TW" sz="3200" dirty="0"/>
              <a:t>Asynchronous </a:t>
            </a:r>
            <a:r>
              <a:rPr lang="zh-TW" altLang="en-US" sz="3200" dirty="0"/>
              <a:t>非同步</a:t>
            </a:r>
            <a:endParaRPr lang="en-US" altLang="zh-TW" sz="3200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5B2BE100-F8BB-4D67-9538-29DF7E2EC1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1368" y="1562963"/>
            <a:ext cx="4772231" cy="1752600"/>
          </a:xfrm>
          <a:prstGeom prst="rect">
            <a:avLst/>
          </a:prstGeom>
        </p:spPr>
      </p:pic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0215B875-990D-41B2-AFA0-9A5ED7F700C0}"/>
              </a:ext>
            </a:extLst>
          </p:cNvPr>
          <p:cNvCxnSpPr/>
          <p:nvPr/>
        </p:nvCxnSpPr>
        <p:spPr bwMode="auto">
          <a:xfrm>
            <a:off x="6654799" y="991463"/>
            <a:ext cx="0" cy="4953000"/>
          </a:xfrm>
          <a:prstGeom prst="line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Rectangle 2">
            <a:extLst>
              <a:ext uri="{FF2B5EF4-FFF2-40B4-BE49-F238E27FC236}">
                <a16:creationId xmlns:a16="http://schemas.microsoft.com/office/drawing/2014/main" id="{9153E87A-C088-452A-9F4D-ED7FFE3227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88249" y="838200"/>
            <a:ext cx="382269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333333"/>
                </a:solidFill>
                <a:latin typeface="Arial" charset="0"/>
                <a:ea typeface="新細明體" charset="-12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333333"/>
                </a:solidFill>
                <a:latin typeface="Arial" charset="0"/>
                <a:ea typeface="新細明體" charset="-12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333333"/>
                </a:solidFill>
                <a:latin typeface="Arial" charset="0"/>
                <a:ea typeface="新細明體" charset="-12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333333"/>
                </a:solidFill>
                <a:latin typeface="Arial" charset="0"/>
                <a:ea typeface="新細明體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333333"/>
                </a:solidFill>
                <a:latin typeface="Arial" charset="0"/>
                <a:ea typeface="新細明體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333333"/>
                </a:solidFill>
                <a:latin typeface="Arial" charset="0"/>
                <a:ea typeface="新細明體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333333"/>
                </a:solidFill>
                <a:latin typeface="Arial" charset="0"/>
                <a:ea typeface="新細明體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333333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3200" kern="0" dirty="0"/>
              <a:t>Synchronous</a:t>
            </a:r>
            <a:r>
              <a:rPr lang="zh-TW" altLang="en-US" sz="3200" kern="0" dirty="0"/>
              <a:t>同步</a:t>
            </a:r>
            <a:endParaRPr lang="en-US" altLang="zh-TW" sz="3200" kern="0" dirty="0"/>
          </a:p>
        </p:txBody>
      </p:sp>
      <p:pic>
        <p:nvPicPr>
          <p:cNvPr id="13318" name="Picture 6" descr="「手忙腳亂」的圖片搜尋結果">
            <a:extLst>
              <a:ext uri="{FF2B5EF4-FFF2-40B4-BE49-F238E27FC236}">
                <a16:creationId xmlns:a16="http://schemas.microsoft.com/office/drawing/2014/main" id="{FFAC7328-E844-4049-AED2-4B2D06C612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6599" y="3810863"/>
            <a:ext cx="2394223" cy="2394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20" name="Picture 8" descr="「堆積如山」的圖片搜尋結果">
            <a:extLst>
              <a:ext uri="{FF2B5EF4-FFF2-40B4-BE49-F238E27FC236}">
                <a16:creationId xmlns:a16="http://schemas.microsoft.com/office/drawing/2014/main" id="{2C7AC726-8DF6-4141-A03E-4E7AA5659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0598" y="3976235"/>
            <a:ext cx="4333302" cy="2063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9362507"/>
      </p:ext>
    </p:extLst>
  </p:cSld>
  <p:clrMapOvr>
    <a:masterClrMapping/>
  </p:clrMapOvr>
  <p:transition spd="slow">
    <p:zoom dir="in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31C1ED5-8943-4BEF-962A-343B3A52FA3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A6790E0-BEF4-4832-A75A-9EE1100ED3A6}" type="slidenum">
              <a:rPr lang="en-US" altLang="zh-TW" smtClean="0"/>
              <a:pPr>
                <a:defRPr/>
              </a:pPr>
              <a:t>24</a:t>
            </a:fld>
            <a:endParaRPr lang="en-US" altLang="zh-TW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4DB75326-BDDE-44E6-9309-1503330487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19200" y="838200"/>
            <a:ext cx="4419600" cy="584775"/>
          </a:xfrm>
        </p:spPr>
        <p:txBody>
          <a:bodyPr/>
          <a:lstStyle/>
          <a:p>
            <a:pPr eaLnBrk="1" hangingPunct="1"/>
            <a:r>
              <a:rPr lang="en-US" altLang="zh-TW" sz="3200" dirty="0"/>
              <a:t>Asynchronous </a:t>
            </a:r>
            <a:r>
              <a:rPr lang="zh-TW" altLang="en-US" sz="3200" dirty="0"/>
              <a:t>非同步</a:t>
            </a:r>
            <a:endParaRPr lang="en-US" altLang="zh-TW" sz="3200" dirty="0"/>
          </a:p>
        </p:txBody>
      </p:sp>
      <p:pic>
        <p:nvPicPr>
          <p:cNvPr id="14338" name="Picture 2" descr="「不用多說」的圖片搜尋結果">
            <a:extLst>
              <a:ext uri="{FF2B5EF4-FFF2-40B4-BE49-F238E27FC236}">
                <a16:creationId xmlns:a16="http://schemas.microsoft.com/office/drawing/2014/main" id="{B5F8AE4D-6AC2-4B99-89CE-8E8399B192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133600"/>
            <a:ext cx="352425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2">
            <a:extLst>
              <a:ext uri="{FF2B5EF4-FFF2-40B4-BE49-F238E27FC236}">
                <a16:creationId xmlns:a16="http://schemas.microsoft.com/office/drawing/2014/main" id="{AC15C34F-6B6D-4869-9013-67CE9003A5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2362200"/>
            <a:ext cx="4419600" cy="3539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333333"/>
                </a:solidFill>
                <a:latin typeface="Arial" charset="0"/>
                <a:ea typeface="新細明體" charset="-12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333333"/>
                </a:solidFill>
                <a:latin typeface="Arial" charset="0"/>
                <a:ea typeface="新細明體" charset="-12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333333"/>
                </a:solidFill>
                <a:latin typeface="Arial" charset="0"/>
                <a:ea typeface="新細明體" charset="-12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333333"/>
                </a:solidFill>
                <a:latin typeface="Arial" charset="0"/>
                <a:ea typeface="新細明體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333333"/>
                </a:solidFill>
                <a:latin typeface="Arial" charset="0"/>
                <a:ea typeface="新細明體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333333"/>
                </a:solidFill>
                <a:latin typeface="Arial" charset="0"/>
                <a:ea typeface="新細明體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333333"/>
                </a:solidFill>
                <a:latin typeface="Arial" charset="0"/>
                <a:ea typeface="新細明體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333333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2800" b="0" kern="0" dirty="0"/>
              <a:t>console.log(1);</a:t>
            </a:r>
            <a:br>
              <a:rPr lang="en-US" altLang="zh-TW" sz="2800" b="0" kern="0" dirty="0"/>
            </a:br>
            <a:r>
              <a:rPr lang="en-US" altLang="zh-TW" sz="2800" b="0" kern="0" dirty="0"/>
              <a:t>A();</a:t>
            </a:r>
          </a:p>
          <a:p>
            <a:pPr eaLnBrk="1" hangingPunct="1"/>
            <a:r>
              <a:rPr lang="en-US" altLang="zh-TW" sz="2800" b="0" kern="0" dirty="0"/>
              <a:t>console.log(3);</a:t>
            </a:r>
          </a:p>
          <a:p>
            <a:pPr eaLnBrk="1" hangingPunct="1"/>
            <a:endParaRPr lang="en-US" altLang="zh-TW" sz="2800" b="0" kern="0" dirty="0"/>
          </a:p>
          <a:p>
            <a:pPr eaLnBrk="1" hangingPunct="1"/>
            <a:r>
              <a:rPr lang="en-US" altLang="zh-TW" sz="2800" b="0" kern="0" dirty="0"/>
              <a:t>function A() {</a:t>
            </a:r>
          </a:p>
          <a:p>
            <a:pPr eaLnBrk="1" hangingPunct="1"/>
            <a:r>
              <a:rPr lang="en-US" altLang="zh-TW" sz="2800" b="0" kern="0" dirty="0"/>
              <a:t>	console.log(2);</a:t>
            </a:r>
          </a:p>
          <a:p>
            <a:pPr eaLnBrk="1" hangingPunct="1"/>
            <a:r>
              <a:rPr lang="en-US" altLang="zh-TW" sz="2800" b="0" kern="0" dirty="0"/>
              <a:t>}</a:t>
            </a:r>
          </a:p>
          <a:p>
            <a:pPr eaLnBrk="1" hangingPunct="1"/>
            <a:endParaRPr lang="en-US" altLang="zh-TW" sz="2800" b="0" kern="0" dirty="0"/>
          </a:p>
        </p:txBody>
      </p:sp>
    </p:spTree>
    <p:extLst>
      <p:ext uri="{BB962C8B-B14F-4D97-AF65-F5344CB8AC3E}">
        <p14:creationId xmlns:p14="http://schemas.microsoft.com/office/powerpoint/2010/main" val="1549844500"/>
      </p:ext>
    </p:extLst>
  </p:cSld>
  <p:clrMapOvr>
    <a:masterClrMapping/>
  </p:clrMapOvr>
  <p:transition spd="slow">
    <p:zoom dir="in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31C1ED5-8943-4BEF-962A-343B3A52FA3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A6790E0-BEF4-4832-A75A-9EE1100ED3A6}" type="slidenum">
              <a:rPr lang="en-US" altLang="zh-TW" smtClean="0"/>
              <a:pPr>
                <a:defRPr/>
              </a:pPr>
              <a:t>25</a:t>
            </a:fld>
            <a:endParaRPr lang="en-US" altLang="zh-TW" dirty="0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75C0DBBA-C33D-4A07-941C-1E1D6870CC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457200"/>
            <a:ext cx="44196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333333"/>
                </a:solidFill>
                <a:latin typeface="Arial" charset="0"/>
                <a:ea typeface="新細明體" charset="-12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333333"/>
                </a:solidFill>
                <a:latin typeface="Arial" charset="0"/>
                <a:ea typeface="新細明體" charset="-12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333333"/>
                </a:solidFill>
                <a:latin typeface="Arial" charset="0"/>
                <a:ea typeface="新細明體" charset="-12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333333"/>
                </a:solidFill>
                <a:latin typeface="Arial" charset="0"/>
                <a:ea typeface="新細明體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333333"/>
                </a:solidFill>
                <a:latin typeface="Arial" charset="0"/>
                <a:ea typeface="新細明體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333333"/>
                </a:solidFill>
                <a:latin typeface="Arial" charset="0"/>
                <a:ea typeface="新細明體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333333"/>
                </a:solidFill>
                <a:latin typeface="Arial" charset="0"/>
                <a:ea typeface="新細明體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333333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3200" kern="0" dirty="0"/>
              <a:t>Synchronous </a:t>
            </a:r>
            <a:r>
              <a:rPr lang="zh-TW" altLang="en-US" sz="3200" kern="0" dirty="0"/>
              <a:t>同步</a:t>
            </a:r>
            <a:endParaRPr lang="en-US" altLang="zh-TW" sz="3200" kern="0" dirty="0"/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4FF614E5-B151-4295-A03D-4E09164F1E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3200" y="1828800"/>
            <a:ext cx="4419600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333333"/>
                </a:solidFill>
                <a:latin typeface="Arial" charset="0"/>
                <a:ea typeface="新細明體" charset="-12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333333"/>
                </a:solidFill>
                <a:latin typeface="Arial" charset="0"/>
                <a:ea typeface="新細明體" charset="-12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333333"/>
                </a:solidFill>
                <a:latin typeface="Arial" charset="0"/>
                <a:ea typeface="新細明體" charset="-12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333333"/>
                </a:solidFill>
                <a:latin typeface="Arial" charset="0"/>
                <a:ea typeface="新細明體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333333"/>
                </a:solidFill>
                <a:latin typeface="Arial" charset="0"/>
                <a:ea typeface="新細明體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333333"/>
                </a:solidFill>
                <a:latin typeface="Arial" charset="0"/>
                <a:ea typeface="新細明體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333333"/>
                </a:solidFill>
                <a:latin typeface="Arial" charset="0"/>
                <a:ea typeface="新細明體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333333"/>
                </a:solidFill>
                <a:latin typeface="Arial" charset="0"/>
                <a:ea typeface="新細明體" charset="-120"/>
              </a:defRPr>
            </a:lvl9pPr>
          </a:lstStyle>
          <a:p>
            <a:r>
              <a:rPr lang="en-US" altLang="zh-TW" sz="2800" b="0" dirty="0"/>
              <a:t>console.log(1);</a:t>
            </a:r>
          </a:p>
          <a:p>
            <a:r>
              <a:rPr lang="en-US" altLang="zh-TW" sz="2800" b="0" dirty="0"/>
              <a:t>A();</a:t>
            </a:r>
          </a:p>
          <a:p>
            <a:r>
              <a:rPr lang="en-US" altLang="zh-TW" sz="2800" b="0" dirty="0"/>
              <a:t>console.log(3);</a:t>
            </a:r>
          </a:p>
          <a:p>
            <a:r>
              <a:rPr lang="en-US" altLang="zh-TW" sz="2800" b="0" dirty="0"/>
              <a:t/>
            </a:r>
            <a:br>
              <a:rPr lang="en-US" altLang="zh-TW" sz="2800" b="0" dirty="0"/>
            </a:br>
            <a:r>
              <a:rPr lang="en-US" altLang="zh-TW" sz="2800" b="0" dirty="0"/>
              <a:t>function A() {</a:t>
            </a:r>
            <a:br>
              <a:rPr lang="en-US" altLang="zh-TW" sz="2800" b="0" dirty="0"/>
            </a:br>
            <a:r>
              <a:rPr lang="en-US" altLang="zh-TW" sz="2800" b="0" dirty="0"/>
              <a:t> </a:t>
            </a:r>
          </a:p>
          <a:p>
            <a:r>
              <a:rPr lang="en-US" altLang="zh-TW" sz="2800" b="0" dirty="0"/>
              <a:t>    </a:t>
            </a:r>
            <a:r>
              <a:rPr lang="en-US" altLang="zh-TW" sz="2800" b="0" dirty="0" err="1"/>
              <a:t>setTimeout</a:t>
            </a:r>
            <a:r>
              <a:rPr lang="en-US" altLang="zh-TW" sz="2800" b="0" dirty="0"/>
              <a:t>(()=&gt;</a:t>
            </a:r>
          </a:p>
          <a:p>
            <a:r>
              <a:rPr lang="en-US" altLang="zh-TW" sz="2800" b="0" dirty="0"/>
              <a:t>    console.log(2),0);</a:t>
            </a:r>
          </a:p>
          <a:p>
            <a:r>
              <a:rPr lang="en-US" altLang="zh-TW" sz="2800" b="0" dirty="0"/>
              <a:t>}</a:t>
            </a:r>
          </a:p>
        </p:txBody>
      </p:sp>
      <p:pic>
        <p:nvPicPr>
          <p:cNvPr id="10242" name="Picture 2" descr="相關圖片">
            <a:extLst>
              <a:ext uri="{FF2B5EF4-FFF2-40B4-BE49-F238E27FC236}">
                <a16:creationId xmlns:a16="http://schemas.microsoft.com/office/drawing/2014/main" id="{79CEDFBB-E80A-4F1F-A951-71AC1E1017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1248860"/>
            <a:ext cx="4576762" cy="4576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3302653"/>
      </p:ext>
    </p:extLst>
  </p:cSld>
  <p:clrMapOvr>
    <a:masterClrMapping/>
  </p:clrMapOvr>
  <p:transition spd="slow">
    <p:zoom dir="in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763CC6AF-EBF8-4E0B-84B6-164404ABD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Call </a:t>
            </a:r>
            <a:r>
              <a:rPr lang="en-US" altLang="zh-TW" dirty="0" smtClean="0"/>
              <a:t>Back : </a:t>
            </a:r>
            <a:r>
              <a:rPr lang="zh-TW" altLang="en-US" dirty="0" smtClean="0"/>
              <a:t>非同步回調函數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B29CD06-D9FA-4287-B41F-C72F443A864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A6790E0-BEF4-4832-A75A-9EE1100ED3A6}" type="slidenum">
              <a:rPr lang="en-US" altLang="zh-TW" smtClean="0"/>
              <a:pPr>
                <a:defRPr/>
              </a:pPr>
              <a:t>26</a:t>
            </a:fld>
            <a:endParaRPr lang="en-US" altLang="zh-TW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5C15EDB7-7052-447A-998C-4FDA4D4480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874728"/>
            <a:ext cx="4419600" cy="3108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333333"/>
                </a:solidFill>
                <a:latin typeface="Arial" charset="0"/>
                <a:ea typeface="新細明體" charset="-12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333333"/>
                </a:solidFill>
                <a:latin typeface="Arial" charset="0"/>
                <a:ea typeface="新細明體" charset="-12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333333"/>
                </a:solidFill>
                <a:latin typeface="Arial" charset="0"/>
                <a:ea typeface="新細明體" charset="-12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333333"/>
                </a:solidFill>
                <a:latin typeface="Arial" charset="0"/>
                <a:ea typeface="新細明體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333333"/>
                </a:solidFill>
                <a:latin typeface="Arial" charset="0"/>
                <a:ea typeface="新細明體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333333"/>
                </a:solidFill>
                <a:latin typeface="Arial" charset="0"/>
                <a:ea typeface="新細明體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333333"/>
                </a:solidFill>
                <a:latin typeface="Arial" charset="0"/>
                <a:ea typeface="新細明體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333333"/>
                </a:solidFill>
                <a:latin typeface="Arial" charset="0"/>
                <a:ea typeface="新細明體" charset="-120"/>
              </a:defRPr>
            </a:lvl9pPr>
          </a:lstStyle>
          <a:p>
            <a:r>
              <a:rPr lang="en-US" altLang="zh-TW" sz="2800" b="0" dirty="0"/>
              <a:t>console.log(1);</a:t>
            </a:r>
          </a:p>
          <a:p>
            <a:r>
              <a:rPr lang="en-US" altLang="zh-TW" sz="2800" b="0" dirty="0"/>
              <a:t>A(</a:t>
            </a:r>
            <a:r>
              <a:rPr lang="en-US" altLang="zh-TW" sz="2800" dirty="0">
                <a:solidFill>
                  <a:srgbClr val="FF6600"/>
                </a:solidFill>
              </a:rPr>
              <a:t>A_OK</a:t>
            </a:r>
            <a:r>
              <a:rPr lang="en-US" altLang="zh-TW" sz="2800" b="0" dirty="0"/>
              <a:t>);</a:t>
            </a:r>
          </a:p>
          <a:p>
            <a:endParaRPr lang="en-US" altLang="zh-TW" sz="2800" b="0" dirty="0"/>
          </a:p>
          <a:p>
            <a:endParaRPr lang="en-US" altLang="zh-TW" sz="2800" b="0" dirty="0"/>
          </a:p>
          <a:p>
            <a:r>
              <a:rPr lang="en-US" altLang="zh-TW" sz="2800" b="0" dirty="0"/>
              <a:t>function </a:t>
            </a:r>
            <a:r>
              <a:rPr lang="en-US" altLang="zh-TW" sz="2800" dirty="0">
                <a:solidFill>
                  <a:srgbClr val="FF6600"/>
                </a:solidFill>
              </a:rPr>
              <a:t>A_OK</a:t>
            </a:r>
            <a:r>
              <a:rPr lang="en-US" altLang="zh-TW" sz="2800" b="0" dirty="0"/>
              <a:t>(){</a:t>
            </a:r>
            <a:br>
              <a:rPr lang="en-US" altLang="zh-TW" sz="2800" b="0" dirty="0"/>
            </a:br>
            <a:r>
              <a:rPr lang="en-US" altLang="zh-TW" sz="2800" b="0" dirty="0"/>
              <a:t>	console.log(3);</a:t>
            </a:r>
            <a:br>
              <a:rPr lang="en-US" altLang="zh-TW" sz="2800" b="0" dirty="0"/>
            </a:br>
            <a:r>
              <a:rPr lang="en-US" altLang="zh-TW" sz="2800" b="0" dirty="0"/>
              <a:t>}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7F5B693F-C1A5-4EF6-B247-F7B56C0B00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1861021"/>
            <a:ext cx="4419600" cy="3108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333333"/>
                </a:solidFill>
                <a:latin typeface="Arial" charset="0"/>
                <a:ea typeface="新細明體" charset="-12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333333"/>
                </a:solidFill>
                <a:latin typeface="Arial" charset="0"/>
                <a:ea typeface="新細明體" charset="-12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333333"/>
                </a:solidFill>
                <a:latin typeface="Arial" charset="0"/>
                <a:ea typeface="新細明體" charset="-12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333333"/>
                </a:solidFill>
                <a:latin typeface="Arial" charset="0"/>
                <a:ea typeface="新細明體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333333"/>
                </a:solidFill>
                <a:latin typeface="Arial" charset="0"/>
                <a:ea typeface="新細明體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333333"/>
                </a:solidFill>
                <a:latin typeface="Arial" charset="0"/>
                <a:ea typeface="新細明體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333333"/>
                </a:solidFill>
                <a:latin typeface="Arial" charset="0"/>
                <a:ea typeface="新細明體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333333"/>
                </a:solidFill>
                <a:latin typeface="Arial" charset="0"/>
                <a:ea typeface="新細明體" charset="-120"/>
              </a:defRPr>
            </a:lvl9pPr>
          </a:lstStyle>
          <a:p>
            <a:r>
              <a:rPr lang="en-US" altLang="zh-TW" sz="2800" dirty="0"/>
              <a:t>function A(</a:t>
            </a:r>
            <a:r>
              <a:rPr lang="en-US" altLang="zh-TW" sz="2800" dirty="0" err="1">
                <a:solidFill>
                  <a:srgbClr val="FF6600"/>
                </a:solidFill>
              </a:rPr>
              <a:t>CallBack</a:t>
            </a:r>
            <a:r>
              <a:rPr lang="en-US" altLang="zh-TW" sz="2800" dirty="0"/>
              <a:t>) {</a:t>
            </a:r>
            <a:br>
              <a:rPr lang="en-US" altLang="zh-TW" sz="2800" dirty="0"/>
            </a:br>
            <a:r>
              <a:rPr lang="en-US" altLang="zh-TW" sz="2800" dirty="0"/>
              <a:t> </a:t>
            </a:r>
          </a:p>
          <a:p>
            <a:r>
              <a:rPr lang="en-US" altLang="zh-TW" sz="2800" dirty="0"/>
              <a:t>    </a:t>
            </a:r>
            <a:r>
              <a:rPr lang="en-US" altLang="zh-TW" sz="2800" dirty="0" err="1"/>
              <a:t>setTimeout</a:t>
            </a:r>
            <a:r>
              <a:rPr lang="en-US" altLang="zh-TW" sz="2800" dirty="0"/>
              <a:t>(()=&gt;{</a:t>
            </a:r>
          </a:p>
          <a:p>
            <a:r>
              <a:rPr lang="en-US" altLang="zh-TW" sz="2800" dirty="0"/>
              <a:t>    console.log(2);</a:t>
            </a:r>
            <a:br>
              <a:rPr lang="en-US" altLang="zh-TW" sz="2800" dirty="0"/>
            </a:br>
            <a:r>
              <a:rPr lang="en-US" altLang="zh-TW" sz="2800" dirty="0"/>
              <a:t>    </a:t>
            </a:r>
            <a:r>
              <a:rPr lang="en-US" altLang="zh-TW" sz="2800" dirty="0" err="1">
                <a:solidFill>
                  <a:srgbClr val="FF6600"/>
                </a:solidFill>
              </a:rPr>
              <a:t>CallBack</a:t>
            </a:r>
            <a:r>
              <a:rPr lang="en-US" altLang="zh-TW" sz="2800" dirty="0"/>
              <a:t>();</a:t>
            </a:r>
            <a:br>
              <a:rPr lang="en-US" altLang="zh-TW" sz="2800" dirty="0"/>
            </a:br>
            <a:r>
              <a:rPr lang="en-US" altLang="zh-TW" sz="2800" dirty="0"/>
              <a:t>     },0);</a:t>
            </a:r>
          </a:p>
          <a:p>
            <a:r>
              <a:rPr lang="en-US" altLang="zh-TW" sz="2800" dirty="0"/>
              <a:t>}</a:t>
            </a:r>
          </a:p>
        </p:txBody>
      </p:sp>
      <p:pic>
        <p:nvPicPr>
          <p:cNvPr id="11266" name="Picture 2" descr="「callback」的圖片搜尋結果">
            <a:extLst>
              <a:ext uri="{FF2B5EF4-FFF2-40B4-BE49-F238E27FC236}">
                <a16:creationId xmlns:a16="http://schemas.microsoft.com/office/drawing/2014/main" id="{866DF134-0AEA-463F-9024-90E385B0D3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1320" y="3797989"/>
            <a:ext cx="3981080" cy="2343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926730"/>
      </p:ext>
    </p:extLst>
  </p:cSld>
  <p:clrMapOvr>
    <a:masterClrMapping/>
  </p:clrMapOvr>
  <p:transition spd="slow">
    <p:zoom dir="in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763CC6AF-EBF8-4E0B-84B6-164404ABD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Call </a:t>
            </a:r>
            <a:r>
              <a:rPr lang="en-US" altLang="zh-TW" dirty="0" smtClean="0"/>
              <a:t>Back Hell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B29CD06-D9FA-4287-B41F-C72F443A864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A6790E0-BEF4-4832-A75A-9EE1100ED3A6}" type="slidenum">
              <a:rPr lang="en-US" altLang="zh-TW" smtClean="0"/>
              <a:pPr>
                <a:defRPr/>
              </a:pPr>
              <a:t>27</a:t>
            </a:fld>
            <a:endParaRPr lang="en-US" altLang="zh-TW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5C15EDB7-7052-447A-998C-4FDA4D4480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874728"/>
            <a:ext cx="4419600" cy="1538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333333"/>
                </a:solidFill>
                <a:latin typeface="Arial" charset="0"/>
                <a:ea typeface="新細明體" charset="-12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333333"/>
                </a:solidFill>
                <a:latin typeface="Arial" charset="0"/>
                <a:ea typeface="新細明體" charset="-12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333333"/>
                </a:solidFill>
                <a:latin typeface="Arial" charset="0"/>
                <a:ea typeface="新細明體" charset="-12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333333"/>
                </a:solidFill>
                <a:latin typeface="Arial" charset="0"/>
                <a:ea typeface="新細明體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333333"/>
                </a:solidFill>
                <a:latin typeface="Arial" charset="0"/>
                <a:ea typeface="新細明體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333333"/>
                </a:solidFill>
                <a:latin typeface="Arial" charset="0"/>
                <a:ea typeface="新細明體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333333"/>
                </a:solidFill>
                <a:latin typeface="Arial" charset="0"/>
                <a:ea typeface="新細明體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333333"/>
                </a:solidFill>
                <a:latin typeface="Arial" charset="0"/>
                <a:ea typeface="新細明體" charset="-120"/>
              </a:defRPr>
            </a:lvl9pPr>
          </a:lstStyle>
          <a:p>
            <a:r>
              <a:rPr lang="en-US" altLang="zh-TW" sz="1400" b="0" dirty="0" smtClean="0"/>
              <a:t>A(function(</a:t>
            </a:r>
            <a:r>
              <a:rPr lang="en-US" altLang="zh-TW" sz="1400" b="0" dirty="0" err="1" smtClean="0"/>
              <a:t>resultA</a:t>
            </a:r>
            <a:r>
              <a:rPr lang="en-US" altLang="zh-TW" sz="1400" b="0" dirty="0" smtClean="0"/>
              <a:t>){</a:t>
            </a:r>
          </a:p>
          <a:p>
            <a:r>
              <a:rPr lang="en-US" altLang="zh-TW" sz="1400" b="0" dirty="0"/>
              <a:t>  </a:t>
            </a:r>
            <a:r>
              <a:rPr lang="en-US" altLang="zh-TW" sz="1400" b="0" dirty="0" smtClean="0"/>
              <a:t>b(</a:t>
            </a:r>
            <a:r>
              <a:rPr lang="en-US" altLang="zh-TW" sz="1400" b="0" dirty="0" err="1" smtClean="0"/>
              <a:t>resultA</a:t>
            </a:r>
            <a:r>
              <a:rPr lang="en-US" altLang="zh-TW" sz="1400" b="0" dirty="0" smtClean="0"/>
              <a:t> , function(</a:t>
            </a:r>
            <a:r>
              <a:rPr lang="en-US" altLang="zh-TW" sz="1400" b="0" dirty="0" err="1" smtClean="0"/>
              <a:t>resultB</a:t>
            </a:r>
            <a:r>
              <a:rPr lang="en-US" altLang="zh-TW" sz="1400" b="0" dirty="0" smtClean="0"/>
              <a:t>){</a:t>
            </a:r>
          </a:p>
          <a:p>
            <a:r>
              <a:rPr lang="en-US" altLang="zh-TW" sz="1400" b="0" dirty="0"/>
              <a:t>	</a:t>
            </a:r>
            <a:r>
              <a:rPr lang="en-US" altLang="zh-TW" sz="1400" b="0" dirty="0" smtClean="0"/>
              <a:t>c(</a:t>
            </a:r>
            <a:r>
              <a:rPr lang="en-US" altLang="zh-TW" sz="1400" b="0" dirty="0" err="1" smtClean="0"/>
              <a:t>resultA,function</a:t>
            </a:r>
            <a:r>
              <a:rPr lang="en-US" altLang="zh-TW" sz="1400" b="0" dirty="0" smtClean="0"/>
              <a:t>(){</a:t>
            </a:r>
          </a:p>
          <a:p>
            <a:pPr lvl="3"/>
            <a:r>
              <a:rPr lang="mr-IN" altLang="zh-TW" sz="1000" b="0" dirty="0" smtClean="0"/>
              <a:t>……</a:t>
            </a:r>
            <a:endParaRPr lang="en-US" altLang="zh-TW" sz="1000" b="0" dirty="0" smtClean="0"/>
          </a:p>
          <a:p>
            <a:r>
              <a:rPr lang="en-US" altLang="zh-TW" sz="1400" b="0" dirty="0"/>
              <a:t>	</a:t>
            </a:r>
            <a:r>
              <a:rPr lang="en-US" altLang="zh-TW" sz="1400" b="0" dirty="0" smtClean="0"/>
              <a:t>})</a:t>
            </a:r>
          </a:p>
          <a:p>
            <a:r>
              <a:rPr lang="en-US" altLang="zh-TW" sz="1400" b="0" dirty="0" smtClean="0"/>
              <a:t>  })</a:t>
            </a:r>
          </a:p>
          <a:p>
            <a:r>
              <a:rPr lang="en-US" altLang="zh-TW" sz="1400" b="0" dirty="0" smtClean="0"/>
              <a:t>})</a:t>
            </a:r>
            <a:endParaRPr lang="en-US" altLang="zh-TW" sz="1400" b="0" dirty="0"/>
          </a:p>
        </p:txBody>
      </p:sp>
      <p:pic>
        <p:nvPicPr>
          <p:cNvPr id="7" name="Picture 4" descr="cb_hell">
            <a:extLst>
              <a:ext uri="{FF2B5EF4-FFF2-40B4-BE49-F238E27FC236}">
                <a16:creationId xmlns:a16="http://schemas.microsoft.com/office/drawing/2014/main" id="{59897D46-5CA9-46DB-927D-D1367F6BCD1A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1795" y="1461253"/>
            <a:ext cx="5899924" cy="4290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6545829"/>
      </p:ext>
    </p:extLst>
  </p:cSld>
  <p:clrMapOvr>
    <a:masterClrMapping/>
  </p:clrMapOvr>
  <p:transition spd="slow">
    <p:zoom dir="in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標題 2">
            <a:extLst>
              <a:ext uri="{FF2B5EF4-FFF2-40B4-BE49-F238E27FC236}">
                <a16:creationId xmlns:a16="http://schemas.microsoft.com/office/drawing/2014/main" id="{C6361640-1897-49E9-955C-616CC0EE0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914401"/>
            <a:ext cx="3720790" cy="2887579"/>
          </a:xfrm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rm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lang="en-US" altLang="zh-TW" sz="4200" kern="1200" dirty="0" smtClean="0">
                <a:solidFill>
                  <a:srgbClr val="954333"/>
                </a:solidFill>
                <a:latin typeface="+mj-lt"/>
                <a:ea typeface="+mj-ea"/>
              </a:rPr>
              <a:t/>
            </a:r>
            <a:br>
              <a:rPr lang="en-US" altLang="zh-TW" sz="4200" kern="1200" dirty="0" smtClean="0">
                <a:solidFill>
                  <a:srgbClr val="954333"/>
                </a:solidFill>
                <a:latin typeface="+mj-lt"/>
                <a:ea typeface="+mj-ea"/>
              </a:rPr>
            </a:br>
            <a:r>
              <a:rPr lang="en-US" altLang="zh-TW" sz="4200" kern="1200" dirty="0" smtClean="0">
                <a:solidFill>
                  <a:srgbClr val="954333"/>
                </a:solidFill>
                <a:latin typeface="+mj-lt"/>
                <a:ea typeface="+mj-ea"/>
              </a:rPr>
              <a:t>Promise</a:t>
            </a:r>
            <a:endParaRPr lang="zh-TW" altLang="en-US" sz="4200" kern="1200" dirty="0">
              <a:solidFill>
                <a:srgbClr val="954333"/>
              </a:solidFill>
              <a:latin typeface="+mj-lt"/>
              <a:ea typeface="+mj-ea"/>
            </a:endParaRPr>
          </a:p>
        </p:txBody>
      </p:sp>
      <p:pic>
        <p:nvPicPr>
          <p:cNvPr id="12290" name="Picture 2" descr="ãLab iconãçåçæå°çµæ">
            <a:extLst>
              <a:ext uri="{FF2B5EF4-FFF2-40B4-BE49-F238E27FC236}">
                <a16:creationId xmlns:a16="http://schemas.microsoft.com/office/drawing/2014/main" id="{AB9CEDD6-E0D8-41F6-A21C-D83177F094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89367" y="975392"/>
            <a:ext cx="4915159" cy="4915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FC7FB3F-F7D2-42B0-9C8B-7AECB9E4514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017267" y="6356351"/>
            <a:ext cx="1022083" cy="365125"/>
          </a:xfr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algn="r">
              <a:spcAft>
                <a:spcPts val="600"/>
              </a:spcAft>
              <a:defRPr/>
            </a:pPr>
            <a:fld id="{7A6790E0-BEF4-4832-A75A-9EE1100ED3A6}" type="slidenum">
              <a:rPr lang="en-US" altLang="zh-TW">
                <a:solidFill>
                  <a:srgbClr val="595959"/>
                </a:solidFill>
                <a:latin typeface="+mn-lt"/>
                <a:ea typeface="+mn-ea"/>
              </a:rPr>
              <a:pPr algn="r">
                <a:spcAft>
                  <a:spcPts val="600"/>
                </a:spcAft>
                <a:defRPr/>
              </a:pPr>
              <a:t>28</a:t>
            </a:fld>
            <a:endParaRPr lang="en-US" altLang="zh-TW">
              <a:solidFill>
                <a:srgbClr val="595959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59885363"/>
      </p:ext>
    </p:extLst>
  </p:cSld>
  <p:clrMapOvr>
    <a:masterClrMapping/>
  </p:clrMapOvr>
  <p:transition spd="slow">
    <p:zoom dir="in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A36FB6CD-96D8-476D-BB78-AAB5F937E9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7600" y="1542366"/>
            <a:ext cx="5969000" cy="4525963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/>
              <a:t>“承諾”有三種狀態：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pending</a:t>
            </a:r>
            <a:r>
              <a:rPr lang="zh-TW" altLang="en-US" dirty="0"/>
              <a:t>：等待實現“承諾”</a:t>
            </a:r>
            <a:r>
              <a:rPr lang="en-US" altLang="zh-TW" dirty="0"/>
              <a:t/>
            </a:r>
            <a:br>
              <a:rPr lang="en-US" altLang="zh-TW" dirty="0"/>
            </a:b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resolved</a:t>
            </a:r>
            <a:r>
              <a:rPr lang="zh-TW" altLang="en-US" dirty="0"/>
              <a:t>：履行“承諾”</a:t>
            </a:r>
            <a:r>
              <a:rPr lang="en-US" altLang="zh-TW" dirty="0"/>
              <a:t/>
            </a:r>
            <a:br>
              <a:rPr lang="en-US" altLang="zh-TW" dirty="0"/>
            </a:b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rejected</a:t>
            </a:r>
            <a:r>
              <a:rPr lang="zh-TW" altLang="en-US" dirty="0"/>
              <a:t>：拒絕“承諾”</a:t>
            </a:r>
            <a:endParaRPr lang="en-US" altLang="zh-TW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DD15120C-843D-4D9B-8F6D-0592D8DB4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Promise</a:t>
            </a:r>
            <a:r>
              <a:rPr lang="zh-TW" altLang="en-US" dirty="0"/>
              <a:t>，一種改善</a:t>
            </a:r>
            <a:r>
              <a:rPr lang="en-US" altLang="zh-TW" dirty="0"/>
              <a:t>Call Back</a:t>
            </a:r>
            <a:r>
              <a:rPr lang="zh-TW" altLang="en-US" dirty="0"/>
              <a:t>的作法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081F8F0-63D8-4BE9-AE88-801BD235D35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A6790E0-BEF4-4832-A75A-9EE1100ED3A6}" type="slidenum">
              <a:rPr lang="en-US" altLang="zh-TW" smtClean="0"/>
              <a:pPr>
                <a:defRPr/>
              </a:pPr>
              <a:t>29</a:t>
            </a:fld>
            <a:endParaRPr lang="en-US" altLang="zh-TW" dirty="0"/>
          </a:p>
        </p:txBody>
      </p:sp>
      <p:pic>
        <p:nvPicPr>
          <p:cNvPr id="12290" name="Picture 2" descr="「承諾」的圖片搜尋結果">
            <a:extLst>
              <a:ext uri="{FF2B5EF4-FFF2-40B4-BE49-F238E27FC236}">
                <a16:creationId xmlns:a16="http://schemas.microsoft.com/office/drawing/2014/main" id="{67A548FA-005B-4595-B666-A15E7D870B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4122" y="1142020"/>
            <a:ext cx="5029200" cy="3352800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74AF147A-A1BB-4193-9998-B9EB65632C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5583" y="4699154"/>
            <a:ext cx="5411997" cy="561071"/>
          </a:xfrm>
          <a:prstGeom prst="rect">
            <a:avLst/>
          </a:prstGeom>
        </p:spPr>
      </p:pic>
      <p:sp>
        <p:nvSpPr>
          <p:cNvPr id="8" name="內容版面配置區 1">
            <a:extLst>
              <a:ext uri="{FF2B5EF4-FFF2-40B4-BE49-F238E27FC236}">
                <a16:creationId xmlns:a16="http://schemas.microsoft.com/office/drawing/2014/main" id="{4FB48210-E7A5-4BAF-A12E-AF66D79B4D33}"/>
              </a:ext>
            </a:extLst>
          </p:cNvPr>
          <p:cNvSpPr txBox="1">
            <a:spLocks/>
          </p:cNvSpPr>
          <p:nvPr/>
        </p:nvSpPr>
        <p:spPr bwMode="auto">
          <a:xfrm>
            <a:off x="6223000" y="5684835"/>
            <a:ext cx="5969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endParaRPr lang="en-US" altLang="zh-TW" kern="0" dirty="0"/>
          </a:p>
        </p:txBody>
      </p:sp>
    </p:spTree>
    <p:extLst>
      <p:ext uri="{BB962C8B-B14F-4D97-AF65-F5344CB8AC3E}">
        <p14:creationId xmlns:p14="http://schemas.microsoft.com/office/powerpoint/2010/main" val="579871155"/>
      </p:ext>
    </p:extLst>
  </p:cSld>
  <p:clrMapOvr>
    <a:masterClrMapping/>
  </p:clrMapOvr>
  <p:transition spd="slow">
    <p:zoom dir="in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標題 2">
            <a:extLst>
              <a:ext uri="{FF2B5EF4-FFF2-40B4-BE49-F238E27FC236}">
                <a16:creationId xmlns:a16="http://schemas.microsoft.com/office/drawing/2014/main" id="{C6361640-1897-49E9-955C-616CC0EE0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914401"/>
            <a:ext cx="3553677" cy="2887579"/>
          </a:xfrm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rm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lang="en-US" altLang="zh-TW" sz="4200" kern="1200" dirty="0" smtClean="0">
                <a:solidFill>
                  <a:srgbClr val="954333"/>
                </a:solidFill>
                <a:latin typeface="+mj-lt"/>
                <a:ea typeface="+mj-ea"/>
              </a:rPr>
              <a:t/>
            </a:r>
            <a:br>
              <a:rPr lang="en-US" altLang="zh-TW" sz="4200" kern="1200" dirty="0" smtClean="0">
                <a:solidFill>
                  <a:srgbClr val="954333"/>
                </a:solidFill>
                <a:latin typeface="+mj-lt"/>
                <a:ea typeface="+mj-ea"/>
              </a:rPr>
            </a:br>
            <a:r>
              <a:rPr lang="zh-TW" altLang="en-US" sz="4200" kern="1200" dirty="0" smtClean="0">
                <a:solidFill>
                  <a:srgbClr val="954333"/>
                </a:solidFill>
                <a:latin typeface="+mj-lt"/>
                <a:ea typeface="+mj-ea"/>
              </a:rPr>
              <a:t>前言</a:t>
            </a:r>
            <a:endParaRPr lang="zh-TW" altLang="en-US" sz="4200" kern="1200" dirty="0">
              <a:solidFill>
                <a:srgbClr val="954333"/>
              </a:solidFill>
              <a:latin typeface="+mj-lt"/>
              <a:ea typeface="+mj-ea"/>
            </a:endParaRPr>
          </a:p>
        </p:txBody>
      </p:sp>
      <p:pic>
        <p:nvPicPr>
          <p:cNvPr id="12290" name="Picture 2" descr="ãLab iconãçåçæå°çµæ">
            <a:extLst>
              <a:ext uri="{FF2B5EF4-FFF2-40B4-BE49-F238E27FC236}">
                <a16:creationId xmlns:a16="http://schemas.microsoft.com/office/drawing/2014/main" id="{AB9CEDD6-E0D8-41F6-A21C-D83177F094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89367" y="975392"/>
            <a:ext cx="4915159" cy="4915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FC7FB3F-F7D2-42B0-9C8B-7AECB9E4514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017267" y="6356351"/>
            <a:ext cx="1022083" cy="365125"/>
          </a:xfr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algn="r">
              <a:spcAft>
                <a:spcPts val="600"/>
              </a:spcAft>
              <a:defRPr/>
            </a:pPr>
            <a:fld id="{7A6790E0-BEF4-4832-A75A-9EE1100ED3A6}" type="slidenum">
              <a:rPr lang="en-US" altLang="zh-TW">
                <a:solidFill>
                  <a:srgbClr val="595959"/>
                </a:solidFill>
                <a:latin typeface="+mn-lt"/>
                <a:ea typeface="+mn-ea"/>
              </a:rPr>
              <a:pPr algn="r">
                <a:spcAft>
                  <a:spcPts val="600"/>
                </a:spcAft>
                <a:defRPr/>
              </a:pPr>
              <a:t>3</a:t>
            </a:fld>
            <a:endParaRPr lang="en-US" altLang="zh-TW">
              <a:solidFill>
                <a:srgbClr val="595959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27055415"/>
      </p:ext>
    </p:extLst>
  </p:cSld>
  <p:clrMapOvr>
    <a:masterClrMapping/>
  </p:clrMapOvr>
  <p:transition spd="slow">
    <p:zoom dir="in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標題 2">
            <a:extLst>
              <a:ext uri="{FF2B5EF4-FFF2-40B4-BE49-F238E27FC236}">
                <a16:creationId xmlns:a16="http://schemas.microsoft.com/office/drawing/2014/main" id="{C6361640-1897-49E9-955C-616CC0EE0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914401"/>
            <a:ext cx="3720790" cy="2887579"/>
          </a:xfrm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rm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lang="en-US" altLang="zh-TW" sz="4200" kern="1200" dirty="0" smtClean="0">
                <a:solidFill>
                  <a:srgbClr val="954333"/>
                </a:solidFill>
                <a:latin typeface="+mj-lt"/>
                <a:ea typeface="+mj-ea"/>
              </a:rPr>
              <a:t>Lab2</a:t>
            </a:r>
            <a:br>
              <a:rPr lang="en-US" altLang="zh-TW" sz="4200" kern="1200" dirty="0" smtClean="0">
                <a:solidFill>
                  <a:srgbClr val="954333"/>
                </a:solidFill>
                <a:latin typeface="+mj-lt"/>
                <a:ea typeface="+mj-ea"/>
              </a:rPr>
            </a:br>
            <a:r>
              <a:rPr lang="en-US" altLang="zh-TW" sz="4200" kern="1200" dirty="0" smtClean="0">
                <a:solidFill>
                  <a:srgbClr val="954333"/>
                </a:solidFill>
                <a:latin typeface="+mj-lt"/>
                <a:ea typeface="+mj-ea"/>
              </a:rPr>
              <a:t>Promise</a:t>
            </a:r>
            <a:endParaRPr lang="zh-TW" altLang="en-US" sz="4200" kern="1200" dirty="0">
              <a:solidFill>
                <a:srgbClr val="954333"/>
              </a:solidFill>
              <a:latin typeface="+mj-lt"/>
              <a:ea typeface="+mj-ea"/>
            </a:endParaRPr>
          </a:p>
        </p:txBody>
      </p:sp>
      <p:pic>
        <p:nvPicPr>
          <p:cNvPr id="12290" name="Picture 2" descr="ãLab iconãçåçæå°çµæ">
            <a:extLst>
              <a:ext uri="{FF2B5EF4-FFF2-40B4-BE49-F238E27FC236}">
                <a16:creationId xmlns:a16="http://schemas.microsoft.com/office/drawing/2014/main" id="{AB9CEDD6-E0D8-41F6-A21C-D83177F094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89367" y="975392"/>
            <a:ext cx="4915159" cy="4915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FC7FB3F-F7D2-42B0-9C8B-7AECB9E4514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017267" y="6356351"/>
            <a:ext cx="1022083" cy="365125"/>
          </a:xfr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algn="r">
              <a:spcAft>
                <a:spcPts val="600"/>
              </a:spcAft>
              <a:defRPr/>
            </a:pPr>
            <a:fld id="{7A6790E0-BEF4-4832-A75A-9EE1100ED3A6}" type="slidenum">
              <a:rPr lang="en-US" altLang="zh-TW">
                <a:solidFill>
                  <a:srgbClr val="595959"/>
                </a:solidFill>
                <a:latin typeface="+mn-lt"/>
                <a:ea typeface="+mn-ea"/>
              </a:rPr>
              <a:pPr algn="r">
                <a:spcAft>
                  <a:spcPts val="600"/>
                </a:spcAft>
                <a:defRPr/>
              </a:pPr>
              <a:t>30</a:t>
            </a:fld>
            <a:endParaRPr lang="en-US" altLang="zh-TW">
              <a:solidFill>
                <a:srgbClr val="595959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07200374"/>
      </p:ext>
    </p:extLst>
  </p:cSld>
  <p:clrMapOvr>
    <a:masterClrMapping/>
  </p:clrMapOvr>
  <p:transition spd="slow">
    <p:zoom dir="in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F0613C45-40BC-48D5-B2C1-7C85059ACC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351" y="1057496"/>
            <a:ext cx="6768790" cy="4525963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zh-TW" altLang="en-US" sz="1800" dirty="0" smtClean="0"/>
              <a:t>使用</a:t>
            </a:r>
            <a:r>
              <a:rPr lang="en-US" altLang="zh-TW" sz="1800" dirty="0" smtClean="0"/>
              <a:t> NPM </a:t>
            </a:r>
            <a:r>
              <a:rPr lang="zh-TW" altLang="en-US" sz="1800" dirty="0" smtClean="0"/>
              <a:t>建立專案</a:t>
            </a:r>
          </a:p>
          <a:p>
            <a:pPr marL="514350" indent="-514350">
              <a:buAutoNum type="arabicPeriod"/>
            </a:pPr>
            <a:r>
              <a:rPr lang="zh-TW" altLang="en-US" sz="1800" dirty="0" smtClean="0"/>
              <a:t>建立檔案</a:t>
            </a:r>
            <a:r>
              <a:rPr lang="en-US" altLang="zh-TW" sz="1800" dirty="0" smtClean="0"/>
              <a:t> </a:t>
            </a:r>
            <a:r>
              <a:rPr lang="en-US" altLang="zh-TW" sz="1800" dirty="0" err="1" smtClean="0"/>
              <a:t>index.js</a:t>
            </a:r>
            <a:endParaRPr lang="en-US" altLang="zh-TW" sz="1800" dirty="0" smtClean="0"/>
          </a:p>
          <a:p>
            <a:pPr marL="514350" indent="-514350">
              <a:buFontTx/>
              <a:buAutoNum type="arabicPeriod"/>
            </a:pPr>
            <a:r>
              <a:rPr lang="zh-TW" altLang="en-US" sz="1800" dirty="0"/>
              <a:t>在檔案</a:t>
            </a:r>
            <a:r>
              <a:rPr lang="zh-TW" altLang="en-US" sz="1800" dirty="0" smtClean="0"/>
              <a:t>中寫入代碼</a:t>
            </a:r>
            <a:endParaRPr lang="en-US" altLang="zh-TW" sz="1800" dirty="0"/>
          </a:p>
          <a:p>
            <a:pPr marL="514350" indent="-514350">
              <a:buAutoNum type="arabicPeriod"/>
            </a:pPr>
            <a:r>
              <a:rPr lang="zh-TW" altLang="en-US" sz="1800" dirty="0" smtClean="0"/>
              <a:t>運行程式碼</a:t>
            </a:r>
            <a:r>
              <a:rPr lang="en-US" altLang="zh-TW" sz="1800" dirty="0" smtClean="0"/>
              <a:t> : node </a:t>
            </a:r>
            <a:r>
              <a:rPr lang="en-US" altLang="zh-TW" sz="1800" dirty="0" err="1" smtClean="0"/>
              <a:t>index.js</a:t>
            </a:r>
            <a:endParaRPr lang="en-US" altLang="zh-TW" sz="1800" dirty="0" smtClean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861A418F-F69A-480D-B209-B67E7FD21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600" y="411165"/>
            <a:ext cx="10464800" cy="646331"/>
          </a:xfrm>
        </p:spPr>
        <p:txBody>
          <a:bodyPr/>
          <a:lstStyle/>
          <a:p>
            <a:r>
              <a:rPr lang="en-US" altLang="zh-TW" dirty="0" smtClean="0"/>
              <a:t>Promise</a:t>
            </a:r>
            <a:r>
              <a:rPr lang="zh-TW" altLang="en-US" dirty="0" smtClean="0"/>
              <a:t>根據參數回覆不同訊息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67B3DD5-191E-40AC-B87B-69B5FAAAADC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A6790E0-BEF4-4832-A75A-9EE1100ED3A6}" type="slidenum">
              <a:rPr lang="en-US" altLang="zh-TW" smtClean="0"/>
              <a:pPr>
                <a:defRPr/>
              </a:pPr>
              <a:t>31</a:t>
            </a:fld>
            <a:endParaRPr lang="en-US" altLang="zh-TW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51" y="2586082"/>
            <a:ext cx="8420100" cy="3162300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9650" y="1052955"/>
            <a:ext cx="5448300" cy="596900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9650" y="1781264"/>
            <a:ext cx="46355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652283"/>
      </p:ext>
    </p:extLst>
  </p:cSld>
  <p:clrMapOvr>
    <a:masterClrMapping/>
  </p:clrMapOvr>
  <p:transition spd="slow">
    <p:zoom dir="in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標題 2">
            <a:extLst>
              <a:ext uri="{FF2B5EF4-FFF2-40B4-BE49-F238E27FC236}">
                <a16:creationId xmlns:a16="http://schemas.microsoft.com/office/drawing/2014/main" id="{C6361640-1897-49E9-955C-616CC0EE0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914401"/>
            <a:ext cx="3720790" cy="2887579"/>
          </a:xfrm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rm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lang="en-US" altLang="zh-TW" sz="4200" kern="1200" dirty="0" smtClean="0">
                <a:solidFill>
                  <a:srgbClr val="954333"/>
                </a:solidFill>
                <a:latin typeface="+mj-lt"/>
                <a:ea typeface="+mj-ea"/>
              </a:rPr>
              <a:t>Lab3</a:t>
            </a:r>
            <a:br>
              <a:rPr lang="en-US" altLang="zh-TW" sz="4200" kern="1200" dirty="0" smtClean="0">
                <a:solidFill>
                  <a:srgbClr val="954333"/>
                </a:solidFill>
                <a:latin typeface="+mj-lt"/>
                <a:ea typeface="+mj-ea"/>
              </a:rPr>
            </a:br>
            <a:r>
              <a:rPr lang="en-US" altLang="zh-TW" sz="4200" kern="1200" dirty="0" smtClean="0">
                <a:solidFill>
                  <a:srgbClr val="954333"/>
                </a:solidFill>
                <a:latin typeface="+mj-lt"/>
                <a:ea typeface="+mj-ea"/>
              </a:rPr>
              <a:t>Sync/Await</a:t>
            </a:r>
            <a:endParaRPr lang="zh-TW" altLang="en-US" sz="4200" kern="1200" dirty="0">
              <a:solidFill>
                <a:srgbClr val="954333"/>
              </a:solidFill>
              <a:latin typeface="+mj-lt"/>
              <a:ea typeface="+mj-ea"/>
            </a:endParaRPr>
          </a:p>
        </p:txBody>
      </p:sp>
      <p:pic>
        <p:nvPicPr>
          <p:cNvPr id="12290" name="Picture 2" descr="ãLab iconãçåçæå°çµæ">
            <a:extLst>
              <a:ext uri="{FF2B5EF4-FFF2-40B4-BE49-F238E27FC236}">
                <a16:creationId xmlns:a16="http://schemas.microsoft.com/office/drawing/2014/main" id="{AB9CEDD6-E0D8-41F6-A21C-D83177F094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89367" y="975392"/>
            <a:ext cx="4915159" cy="4915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FC7FB3F-F7D2-42B0-9C8B-7AECB9E4514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017267" y="6356351"/>
            <a:ext cx="1022083" cy="365125"/>
          </a:xfr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algn="r">
              <a:spcAft>
                <a:spcPts val="600"/>
              </a:spcAft>
              <a:defRPr/>
            </a:pPr>
            <a:fld id="{7A6790E0-BEF4-4832-A75A-9EE1100ED3A6}" type="slidenum">
              <a:rPr lang="en-US" altLang="zh-TW">
                <a:solidFill>
                  <a:srgbClr val="595959"/>
                </a:solidFill>
                <a:latin typeface="+mn-lt"/>
                <a:ea typeface="+mn-ea"/>
              </a:rPr>
              <a:pPr algn="r">
                <a:spcAft>
                  <a:spcPts val="600"/>
                </a:spcAft>
                <a:defRPr/>
              </a:pPr>
              <a:t>32</a:t>
            </a:fld>
            <a:endParaRPr lang="en-US" altLang="zh-TW">
              <a:solidFill>
                <a:srgbClr val="595959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42922715"/>
      </p:ext>
    </p:extLst>
  </p:cSld>
  <p:clrMapOvr>
    <a:masterClrMapping/>
  </p:clrMapOvr>
  <p:transition spd="slow">
    <p:zoom dir="in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F0613C45-40BC-48D5-B2C1-7C85059ACC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351" y="1057496"/>
            <a:ext cx="6768790" cy="4525963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zh-TW" altLang="en-US" sz="1800" dirty="0" smtClean="0"/>
              <a:t>使用</a:t>
            </a:r>
            <a:r>
              <a:rPr lang="en-US" altLang="zh-TW" sz="1800" dirty="0" smtClean="0"/>
              <a:t> NPM </a:t>
            </a:r>
            <a:r>
              <a:rPr lang="zh-TW" altLang="en-US" sz="1800" dirty="0" smtClean="0"/>
              <a:t>建立專案</a:t>
            </a:r>
          </a:p>
          <a:p>
            <a:pPr marL="514350" indent="-514350">
              <a:buAutoNum type="arabicPeriod"/>
            </a:pPr>
            <a:r>
              <a:rPr lang="zh-TW" altLang="en-US" sz="1800" dirty="0" smtClean="0"/>
              <a:t>建立檔案</a:t>
            </a:r>
            <a:r>
              <a:rPr lang="en-US" altLang="zh-TW" sz="1800" dirty="0" smtClean="0"/>
              <a:t> </a:t>
            </a:r>
            <a:r>
              <a:rPr lang="en-US" altLang="zh-TW" sz="1800" dirty="0" err="1" smtClean="0"/>
              <a:t>index.js</a:t>
            </a:r>
            <a:endParaRPr lang="en-US" altLang="zh-TW" sz="1800" dirty="0" smtClean="0"/>
          </a:p>
          <a:p>
            <a:pPr marL="514350" indent="-514350">
              <a:buFontTx/>
              <a:buAutoNum type="arabicPeriod"/>
            </a:pPr>
            <a:r>
              <a:rPr lang="zh-TW" altLang="en-US" sz="1800" dirty="0"/>
              <a:t>在檔案</a:t>
            </a:r>
            <a:r>
              <a:rPr lang="zh-TW" altLang="en-US" sz="1800" dirty="0" smtClean="0"/>
              <a:t>中寫入代碼</a:t>
            </a:r>
            <a:endParaRPr lang="en-US" altLang="zh-TW" sz="1800" dirty="0"/>
          </a:p>
          <a:p>
            <a:pPr marL="514350" indent="-514350">
              <a:buAutoNum type="arabicPeriod"/>
            </a:pPr>
            <a:r>
              <a:rPr lang="zh-TW" altLang="en-US" sz="1800" dirty="0" smtClean="0"/>
              <a:t>運行程式碼</a:t>
            </a:r>
            <a:r>
              <a:rPr lang="en-US" altLang="zh-TW" sz="1800" dirty="0" smtClean="0"/>
              <a:t> : node </a:t>
            </a:r>
            <a:r>
              <a:rPr lang="en-US" altLang="zh-TW" sz="1800" dirty="0" err="1" smtClean="0"/>
              <a:t>index.js</a:t>
            </a:r>
            <a:endParaRPr lang="en-US" altLang="zh-TW" sz="1800" dirty="0" smtClean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861A418F-F69A-480D-B209-B67E7FD21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600" y="411165"/>
            <a:ext cx="10464800" cy="646331"/>
          </a:xfrm>
        </p:spPr>
        <p:txBody>
          <a:bodyPr/>
          <a:lstStyle/>
          <a:p>
            <a:r>
              <a:rPr lang="zh-TW" altLang="en-US" dirty="0" smtClean="0"/>
              <a:t>使用</a:t>
            </a:r>
            <a:r>
              <a:rPr lang="en-US" altLang="zh-TW" dirty="0" smtClean="0"/>
              <a:t>Sync / Await</a:t>
            </a:r>
            <a:r>
              <a:rPr lang="zh-TW" altLang="en-US" dirty="0" smtClean="0"/>
              <a:t> 處理</a:t>
            </a:r>
            <a:r>
              <a:rPr lang="en-US" altLang="zh-TW" dirty="0"/>
              <a:t>P</a:t>
            </a:r>
            <a:r>
              <a:rPr lang="en-US" altLang="zh-TW" dirty="0" smtClean="0"/>
              <a:t>romise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67B3DD5-191E-40AC-B87B-69B5FAAAADC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A6790E0-BEF4-4832-A75A-9EE1100ED3A6}" type="slidenum">
              <a:rPr lang="en-US" altLang="zh-TW" smtClean="0"/>
              <a:pPr>
                <a:defRPr/>
              </a:pPr>
              <a:t>33</a:t>
            </a:fld>
            <a:endParaRPr lang="en-US" altLang="zh-TW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4258" y="1057496"/>
            <a:ext cx="4867793" cy="4735601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291" y="2844227"/>
            <a:ext cx="4826000" cy="95250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291" y="4232893"/>
            <a:ext cx="43815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962366"/>
      </p:ext>
    </p:extLst>
  </p:cSld>
  <p:clrMapOvr>
    <a:masterClrMapping/>
  </p:clrMapOvr>
  <p:transition spd="slow">
    <p:zoom dir="in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5054" y="1225832"/>
            <a:ext cx="4418396" cy="4085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1"/>
          <p:cNvSpPr>
            <a:spLocks noChangeArrowheads="1"/>
          </p:cNvSpPr>
          <p:nvPr/>
        </p:nvSpPr>
        <p:spPr bwMode="auto">
          <a:xfrm>
            <a:off x="3962400" y="4546600"/>
            <a:ext cx="3861197" cy="913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TW" sz="5333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Arial Unicode MS" pitchFamily="34" charset="-120"/>
              </a:rPr>
              <a:t>Thank You</a:t>
            </a:r>
            <a:endParaRPr lang="zh-TW" altLang="en-US" sz="5333" dirty="0">
              <a:latin typeface="微軟正黑體" panose="020B0604030504040204" pitchFamily="34" charset="-120"/>
              <a:ea typeface="微軟正黑體" panose="020B0604030504040204" pitchFamily="34" charset="-120"/>
              <a:cs typeface="Arial Unicode MS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1960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ACEE337D-220F-41CD-AB02-DDAB968583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47900" y="1295401"/>
            <a:ext cx="8077200" cy="4525963"/>
          </a:xfrm>
        </p:spPr>
        <p:txBody>
          <a:bodyPr/>
          <a:lstStyle/>
          <a:p>
            <a:r>
              <a:rPr lang="zh-TW" altLang="en-US" u="sng" dirty="0">
                <a:solidFill>
                  <a:srgbClr val="0070C0"/>
                </a:solidFill>
              </a:rPr>
              <a:t>門檻低</a:t>
            </a:r>
            <a:r>
              <a:rPr lang="zh-TW" altLang="en-US" dirty="0"/>
              <a:t>、</a:t>
            </a:r>
            <a:r>
              <a:rPr lang="zh-TW" altLang="en-US" u="sng" dirty="0">
                <a:solidFill>
                  <a:srgbClr val="0070C0"/>
                </a:solidFill>
              </a:rPr>
              <a:t>效能高</a:t>
            </a:r>
            <a:r>
              <a:rPr lang="zh-TW" altLang="en-US" dirty="0"/>
              <a:t>、</a:t>
            </a:r>
            <a:r>
              <a:rPr lang="zh-TW" altLang="en-US" u="sng" dirty="0">
                <a:solidFill>
                  <a:srgbClr val="0070C0"/>
                </a:solidFill>
              </a:rPr>
              <a:t>擴充多</a:t>
            </a:r>
            <a:r>
              <a:rPr lang="en-US" altLang="zh-TW" dirty="0"/>
              <a:t/>
            </a:r>
            <a:br>
              <a:rPr lang="en-US" altLang="zh-TW" dirty="0"/>
            </a:br>
            <a:endParaRPr lang="en-US" altLang="zh-TW" dirty="0"/>
          </a:p>
          <a:p>
            <a:r>
              <a:rPr lang="zh-TW" altLang="en-US" dirty="0"/>
              <a:t>以</a:t>
            </a:r>
            <a:r>
              <a:rPr lang="zh-TW" altLang="en-US" u="sng" dirty="0">
                <a:solidFill>
                  <a:srgbClr val="0070C0"/>
                </a:solidFill>
              </a:rPr>
              <a:t>前端技術</a:t>
            </a:r>
            <a:r>
              <a:rPr lang="zh-TW" altLang="en-US" dirty="0"/>
              <a:t>，征服各種領域：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包括：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	- Server Side</a:t>
            </a:r>
          </a:p>
          <a:p>
            <a:pPr marL="0" indent="0">
              <a:buNone/>
            </a:pPr>
            <a:r>
              <a:rPr lang="en-US" altLang="zh-TW" dirty="0"/>
              <a:t>	- Window Form</a:t>
            </a:r>
          </a:p>
          <a:p>
            <a:pPr marL="0" indent="0">
              <a:buNone/>
            </a:pPr>
            <a:r>
              <a:rPr lang="en-US" altLang="zh-TW" dirty="0"/>
              <a:t>	- Mobile</a:t>
            </a:r>
          </a:p>
          <a:p>
            <a:pPr marL="0" indent="0">
              <a:buNone/>
            </a:pPr>
            <a:r>
              <a:rPr lang="en-US" altLang="zh-TW" dirty="0"/>
              <a:t>	- 3D VR \ AR</a:t>
            </a:r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B7C2F2A4-B4A8-438F-9C77-51C9DF4DF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為什麼採用</a:t>
            </a:r>
            <a:r>
              <a:rPr lang="en-US" altLang="zh-TW" dirty="0"/>
              <a:t>node</a:t>
            </a:r>
            <a:r>
              <a:rPr lang="zh-TW" altLang="en-US" dirty="0"/>
              <a:t>？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8BDA8FA-CB59-4F62-AE08-4425FBA3BDE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A6790E0-BEF4-4832-A75A-9EE1100ED3A6}" type="slidenum">
              <a:rPr lang="en-US" altLang="zh-TW" smtClean="0"/>
              <a:pPr>
                <a:defRPr/>
              </a:pPr>
              <a:t>4</a:t>
            </a:fld>
            <a:endParaRPr lang="en-US" altLang="zh-TW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B577B58-19CE-45DB-969F-2548E26269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7891" y="4123866"/>
            <a:ext cx="3200400" cy="2063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439211"/>
      </p:ext>
    </p:extLst>
  </p:cSld>
  <p:clrMapOvr>
    <a:masterClrMapping/>
  </p:clrMapOvr>
  <p:transition spd="slow">
    <p:zoom dir="in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ACEE337D-220F-41CD-AB02-DDAB968583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47900" y="1295401"/>
            <a:ext cx="8077200" cy="4525963"/>
          </a:xfrm>
        </p:spPr>
        <p:txBody>
          <a:bodyPr/>
          <a:lstStyle/>
          <a:p>
            <a:r>
              <a:rPr lang="zh-TW" altLang="en-US" dirty="0"/>
              <a:t>過於靈活，不好維護，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/>
              <a:t>容易產出糟糕的代碼</a:t>
            </a:r>
            <a:r>
              <a:rPr lang="en-US" altLang="zh-TW" dirty="0"/>
              <a:t/>
            </a:r>
            <a:br>
              <a:rPr lang="en-US" altLang="zh-TW" dirty="0"/>
            </a:br>
            <a:endParaRPr lang="en-US" altLang="zh-TW" dirty="0"/>
          </a:p>
          <a:p>
            <a:r>
              <a:rPr lang="zh-TW" altLang="en-US" dirty="0"/>
              <a:t>異步操作困擾又麻煩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不適合</a:t>
            </a:r>
            <a:r>
              <a:rPr lang="en-US" altLang="zh-TW" dirty="0"/>
              <a:t>CPU</a:t>
            </a:r>
            <a:r>
              <a:rPr lang="zh-TW" altLang="en-US" dirty="0"/>
              <a:t>繁重的工作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容錯率低</a:t>
            </a: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B7C2F2A4-B4A8-438F-9C77-51C9DF4DF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為什麼</a:t>
            </a:r>
            <a:r>
              <a:rPr lang="zh-TW" altLang="en-US" dirty="0">
                <a:solidFill>
                  <a:srgbClr val="FF0000"/>
                </a:solidFill>
              </a:rPr>
              <a:t>不</a:t>
            </a:r>
            <a:r>
              <a:rPr lang="zh-TW" altLang="en-US" dirty="0"/>
              <a:t>採用</a:t>
            </a:r>
            <a:r>
              <a:rPr lang="en-US" altLang="zh-TW" dirty="0"/>
              <a:t>node</a:t>
            </a:r>
            <a:r>
              <a:rPr lang="zh-TW" altLang="en-US" dirty="0"/>
              <a:t>？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8BDA8FA-CB59-4F62-AE08-4425FBA3BDE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A6790E0-BEF4-4832-A75A-9EE1100ED3A6}" type="slidenum">
              <a:rPr lang="en-US" altLang="zh-TW" smtClean="0"/>
              <a:pPr>
                <a:defRPr/>
              </a:pPr>
              <a:t>5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70706311"/>
      </p:ext>
    </p:extLst>
  </p:cSld>
  <p:clrMapOvr>
    <a:masterClrMapping/>
  </p:clrMapOvr>
  <p:transition spd="slow">
    <p:zoom dir="in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AD216A4D-9415-4BE0-84FA-95FFC2B2E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600" y="411165"/>
            <a:ext cx="10464800" cy="707886"/>
          </a:xfrm>
        </p:spPr>
        <p:txBody>
          <a:bodyPr/>
          <a:lstStyle/>
          <a:p>
            <a:r>
              <a:rPr lang="en-US" altLang="zh-TW" dirty="0" err="1"/>
              <a:t>nodeJS</a:t>
            </a:r>
            <a:r>
              <a:rPr lang="zh-TW" altLang="en-US" dirty="0"/>
              <a:t>在</a:t>
            </a:r>
            <a:r>
              <a:rPr lang="en-US" altLang="zh-TW" dirty="0" err="1"/>
              <a:t>Wistron</a:t>
            </a:r>
            <a:r>
              <a:rPr lang="zh-TW" altLang="en-US" dirty="0"/>
              <a:t>最常扮演什麼角色</a:t>
            </a:r>
            <a:r>
              <a:rPr lang="zh-TW" altLang="en-US" sz="4000" dirty="0"/>
              <a:t>？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50A653C-BB0C-49BC-B842-ECD9B02F270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A6790E0-BEF4-4832-A75A-9EE1100ED3A6}" type="slidenum">
              <a:rPr lang="en-US" altLang="zh-TW" smtClean="0"/>
              <a:pPr>
                <a:defRPr/>
              </a:pPr>
              <a:t>6</a:t>
            </a:fld>
            <a:endParaRPr lang="en-US" altLang="zh-TW" dirty="0"/>
          </a:p>
        </p:txBody>
      </p:sp>
      <p:pic>
        <p:nvPicPr>
          <p:cNvPr id="10244" name="Picture 4" descr="「web browser」的圖片搜尋結果">
            <a:extLst>
              <a:ext uri="{FF2B5EF4-FFF2-40B4-BE49-F238E27FC236}">
                <a16:creationId xmlns:a16="http://schemas.microsoft.com/office/drawing/2014/main" id="{A62AAAF0-BA4F-4234-997B-6580B4BC92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676400"/>
            <a:ext cx="2233362" cy="125730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內容版面配置區 1">
            <a:extLst>
              <a:ext uri="{FF2B5EF4-FFF2-40B4-BE49-F238E27FC236}">
                <a16:creationId xmlns:a16="http://schemas.microsoft.com/office/drawing/2014/main" id="{A62754B3-595F-4C9E-A4D2-D66A9C8A49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1105" y="3067501"/>
            <a:ext cx="2735931" cy="609599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/>
              <a:t>Web Browser</a:t>
            </a:r>
            <a:endParaRPr lang="zh-TW" altLang="en-US" dirty="0"/>
          </a:p>
        </p:txBody>
      </p:sp>
      <p:sp>
        <p:nvSpPr>
          <p:cNvPr id="5" name="箭號: 向右 4">
            <a:extLst>
              <a:ext uri="{FF2B5EF4-FFF2-40B4-BE49-F238E27FC236}">
                <a16:creationId xmlns:a16="http://schemas.microsoft.com/office/drawing/2014/main" id="{510ED843-680B-4718-8D10-015DEF523566}"/>
              </a:ext>
            </a:extLst>
          </p:cNvPr>
          <p:cNvSpPr/>
          <p:nvPr/>
        </p:nvSpPr>
        <p:spPr bwMode="auto">
          <a:xfrm>
            <a:off x="5406888" y="1606968"/>
            <a:ext cx="1600200" cy="1010101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pic>
        <p:nvPicPr>
          <p:cNvPr id="10246" name="Picture 6" descr="「server icon」的圖片搜尋結果">
            <a:extLst>
              <a:ext uri="{FF2B5EF4-FFF2-40B4-BE49-F238E27FC236}">
                <a16:creationId xmlns:a16="http://schemas.microsoft.com/office/drawing/2014/main" id="{E7599D47-6E92-477F-918B-E6DDFDA7B2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3823" y="1676400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內容版面配置區 1">
            <a:extLst>
              <a:ext uri="{FF2B5EF4-FFF2-40B4-BE49-F238E27FC236}">
                <a16:creationId xmlns:a16="http://schemas.microsoft.com/office/drawing/2014/main" id="{A5627FE9-9528-4972-8CFE-54E2D4421ACC}"/>
              </a:ext>
            </a:extLst>
          </p:cNvPr>
          <p:cNvSpPr txBox="1">
            <a:spLocks/>
          </p:cNvSpPr>
          <p:nvPr/>
        </p:nvSpPr>
        <p:spPr bwMode="auto">
          <a:xfrm>
            <a:off x="7343823" y="3074127"/>
            <a:ext cx="1524000" cy="609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zh-TW" kern="0" dirty="0"/>
              <a:t>Server</a:t>
            </a:r>
            <a:endParaRPr lang="zh-TW" altLang="en-US" kern="0" dirty="0"/>
          </a:p>
        </p:txBody>
      </p:sp>
      <p:pic>
        <p:nvPicPr>
          <p:cNvPr id="10248" name="Picture 8" descr="「nodejs code icon」的圖片搜尋結果">
            <a:extLst>
              <a:ext uri="{FF2B5EF4-FFF2-40B4-BE49-F238E27FC236}">
                <a16:creationId xmlns:a16="http://schemas.microsoft.com/office/drawing/2014/main" id="{996EE10F-5F34-4896-B008-B40A7088C4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9088" y="1447800"/>
            <a:ext cx="99060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箭號: 向右 11">
            <a:extLst>
              <a:ext uri="{FF2B5EF4-FFF2-40B4-BE49-F238E27FC236}">
                <a16:creationId xmlns:a16="http://schemas.microsoft.com/office/drawing/2014/main" id="{8EC2E053-0273-4FC0-B851-8E061565D10B}"/>
              </a:ext>
            </a:extLst>
          </p:cNvPr>
          <p:cNvSpPr/>
          <p:nvPr/>
        </p:nvSpPr>
        <p:spPr bwMode="auto">
          <a:xfrm rot="10800000">
            <a:off x="5335749" y="2483313"/>
            <a:ext cx="1600200" cy="1010101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D9282468-F0B3-4FD7-B9F1-54B5A23C0F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9129" y="4116975"/>
            <a:ext cx="1409700" cy="1676400"/>
          </a:xfrm>
          <a:prstGeom prst="rect">
            <a:avLst/>
          </a:prstGeom>
        </p:spPr>
      </p:pic>
      <p:sp>
        <p:nvSpPr>
          <p:cNvPr id="16" name="箭號: 向右 15">
            <a:extLst>
              <a:ext uri="{FF2B5EF4-FFF2-40B4-BE49-F238E27FC236}">
                <a16:creationId xmlns:a16="http://schemas.microsoft.com/office/drawing/2014/main" id="{FD4091CD-C42E-41D8-8281-F4C6DFECAA27}"/>
              </a:ext>
            </a:extLst>
          </p:cNvPr>
          <p:cNvSpPr/>
          <p:nvPr/>
        </p:nvSpPr>
        <p:spPr bwMode="auto">
          <a:xfrm>
            <a:off x="1694529" y="4607874"/>
            <a:ext cx="1600200" cy="1010101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pic>
        <p:nvPicPr>
          <p:cNvPr id="10250" name="Picture 10" descr="「rawdata icon」的圖片搜尋結果">
            <a:extLst>
              <a:ext uri="{FF2B5EF4-FFF2-40B4-BE49-F238E27FC236}">
                <a16:creationId xmlns:a16="http://schemas.microsoft.com/office/drawing/2014/main" id="{B8E29458-4054-4701-98D9-35449D7C84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6199" y="4503324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箭號: 向右 17">
            <a:extLst>
              <a:ext uri="{FF2B5EF4-FFF2-40B4-BE49-F238E27FC236}">
                <a16:creationId xmlns:a16="http://schemas.microsoft.com/office/drawing/2014/main" id="{294C41CF-21D0-4975-AE87-166B752D48AB}"/>
              </a:ext>
            </a:extLst>
          </p:cNvPr>
          <p:cNvSpPr/>
          <p:nvPr/>
        </p:nvSpPr>
        <p:spPr bwMode="auto">
          <a:xfrm>
            <a:off x="4933029" y="4632675"/>
            <a:ext cx="1600200" cy="1010101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pic>
        <p:nvPicPr>
          <p:cNvPr id="20" name="Picture 6" descr="「server icon」的圖片搜尋結果">
            <a:extLst>
              <a:ext uri="{FF2B5EF4-FFF2-40B4-BE49-F238E27FC236}">
                <a16:creationId xmlns:a16="http://schemas.microsoft.com/office/drawing/2014/main" id="{3EC4E324-F43C-4154-B84C-C259CDC109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7813" y="4161323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內容版面配置區 1">
            <a:extLst>
              <a:ext uri="{FF2B5EF4-FFF2-40B4-BE49-F238E27FC236}">
                <a16:creationId xmlns:a16="http://schemas.microsoft.com/office/drawing/2014/main" id="{907A6E2B-B180-49E9-9648-701620A3D6F5}"/>
              </a:ext>
            </a:extLst>
          </p:cNvPr>
          <p:cNvSpPr txBox="1">
            <a:spLocks/>
          </p:cNvSpPr>
          <p:nvPr/>
        </p:nvSpPr>
        <p:spPr bwMode="auto">
          <a:xfrm>
            <a:off x="6797813" y="5559050"/>
            <a:ext cx="1524000" cy="609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zh-TW" kern="0" dirty="0"/>
              <a:t>Server</a:t>
            </a:r>
            <a:endParaRPr lang="zh-TW" altLang="en-US" kern="0" dirty="0"/>
          </a:p>
        </p:txBody>
      </p:sp>
      <p:pic>
        <p:nvPicPr>
          <p:cNvPr id="22" name="Picture 8" descr="「nodejs code icon」的圖片搜尋結果">
            <a:extLst>
              <a:ext uri="{FF2B5EF4-FFF2-40B4-BE49-F238E27FC236}">
                <a16:creationId xmlns:a16="http://schemas.microsoft.com/office/drawing/2014/main" id="{37BB78A4-9501-4368-9342-072FBBC760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3078" y="3932723"/>
            <a:ext cx="99060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箭號: 向右 22">
            <a:extLst>
              <a:ext uri="{FF2B5EF4-FFF2-40B4-BE49-F238E27FC236}">
                <a16:creationId xmlns:a16="http://schemas.microsoft.com/office/drawing/2014/main" id="{759EFD50-6C7B-4DFA-BA14-202A604D8CB5}"/>
              </a:ext>
            </a:extLst>
          </p:cNvPr>
          <p:cNvSpPr/>
          <p:nvPr/>
        </p:nvSpPr>
        <p:spPr bwMode="auto">
          <a:xfrm>
            <a:off x="8404038" y="4699171"/>
            <a:ext cx="1600200" cy="1010101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pic>
        <p:nvPicPr>
          <p:cNvPr id="10252" name="Picture 12" descr="「alert icon」的圖片搜尋結果">
            <a:extLst>
              <a:ext uri="{FF2B5EF4-FFF2-40B4-BE49-F238E27FC236}">
                <a16:creationId xmlns:a16="http://schemas.microsoft.com/office/drawing/2014/main" id="{347F01BD-105E-461D-979C-2A9B1A9C26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3990" y="4161323"/>
            <a:ext cx="2078010" cy="2078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6131173"/>
      </p:ext>
    </p:extLst>
  </p:cSld>
  <p:clrMapOvr>
    <a:masterClrMapping/>
  </p:clrMapOvr>
  <p:transition spd="slow">
    <p:zoom dir="in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標題 2">
            <a:extLst>
              <a:ext uri="{FF2B5EF4-FFF2-40B4-BE49-F238E27FC236}">
                <a16:creationId xmlns:a16="http://schemas.microsoft.com/office/drawing/2014/main" id="{C6361640-1897-49E9-955C-616CC0EE0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914401"/>
            <a:ext cx="3553677" cy="2887579"/>
          </a:xfrm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rm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lang="en-US" altLang="zh-TW" sz="4200" kern="1200" dirty="0" smtClean="0">
                <a:solidFill>
                  <a:srgbClr val="954333"/>
                </a:solidFill>
                <a:latin typeface="+mj-lt"/>
                <a:ea typeface="+mj-ea"/>
              </a:rPr>
              <a:t/>
            </a:r>
            <a:br>
              <a:rPr lang="en-US" altLang="zh-TW" sz="4200" kern="1200" dirty="0" smtClean="0">
                <a:solidFill>
                  <a:srgbClr val="954333"/>
                </a:solidFill>
                <a:latin typeface="+mj-lt"/>
                <a:ea typeface="+mj-ea"/>
              </a:rPr>
            </a:br>
            <a:r>
              <a:rPr lang="en-US" altLang="zh-TW" sz="4200" kern="1200" dirty="0" smtClean="0">
                <a:solidFill>
                  <a:srgbClr val="954333"/>
                </a:solidFill>
                <a:latin typeface="+mj-lt"/>
                <a:ea typeface="+mj-ea"/>
              </a:rPr>
              <a:t>Node </a:t>
            </a:r>
            <a:r>
              <a:rPr lang="zh-TW" altLang="en-US" sz="4200" kern="1200" dirty="0" smtClean="0">
                <a:solidFill>
                  <a:srgbClr val="954333"/>
                </a:solidFill>
                <a:latin typeface="+mj-lt"/>
                <a:ea typeface="+mj-ea"/>
              </a:rPr>
              <a:t>介紹</a:t>
            </a:r>
            <a:endParaRPr lang="zh-TW" altLang="en-US" sz="4200" kern="1200" dirty="0">
              <a:solidFill>
                <a:srgbClr val="954333"/>
              </a:solidFill>
              <a:latin typeface="+mj-lt"/>
              <a:ea typeface="+mj-ea"/>
            </a:endParaRPr>
          </a:p>
        </p:txBody>
      </p:sp>
      <p:pic>
        <p:nvPicPr>
          <p:cNvPr id="12290" name="Picture 2" descr="ãLab iconãçåçæå°çµæ">
            <a:extLst>
              <a:ext uri="{FF2B5EF4-FFF2-40B4-BE49-F238E27FC236}">
                <a16:creationId xmlns:a16="http://schemas.microsoft.com/office/drawing/2014/main" id="{AB9CEDD6-E0D8-41F6-A21C-D83177F094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89367" y="975392"/>
            <a:ext cx="4915159" cy="4915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FC7FB3F-F7D2-42B0-9C8B-7AECB9E4514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017267" y="6356351"/>
            <a:ext cx="1022083" cy="365125"/>
          </a:xfr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algn="r">
              <a:spcAft>
                <a:spcPts val="600"/>
              </a:spcAft>
              <a:defRPr/>
            </a:pPr>
            <a:fld id="{7A6790E0-BEF4-4832-A75A-9EE1100ED3A6}" type="slidenum">
              <a:rPr lang="en-US" altLang="zh-TW">
                <a:solidFill>
                  <a:srgbClr val="595959"/>
                </a:solidFill>
                <a:latin typeface="+mn-lt"/>
                <a:ea typeface="+mn-ea"/>
              </a:rPr>
              <a:pPr algn="r">
                <a:spcAft>
                  <a:spcPts val="600"/>
                </a:spcAft>
                <a:defRPr/>
              </a:pPr>
              <a:t>7</a:t>
            </a:fld>
            <a:endParaRPr lang="en-US" altLang="zh-TW">
              <a:solidFill>
                <a:srgbClr val="595959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99991793"/>
      </p:ext>
    </p:extLst>
  </p:cSld>
  <p:clrMapOvr>
    <a:masterClrMapping/>
  </p:clrMapOvr>
  <p:transition spd="slow">
    <p:zoom dir="in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BD008281-E47A-4CC2-A000-C9B91F1623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7783" y="1905000"/>
            <a:ext cx="10769600" cy="3992566"/>
          </a:xfrm>
        </p:spPr>
        <p:txBody>
          <a:bodyPr/>
          <a:lstStyle/>
          <a:p>
            <a:r>
              <a:rPr lang="zh-TW" altLang="en-US" dirty="0"/>
              <a:t>最早是瀏覽器腳本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為</a:t>
            </a:r>
            <a:r>
              <a:rPr lang="en-US" altLang="zh-TW" dirty="0"/>
              <a:t>prototype-base-oriented</a:t>
            </a:r>
            <a:r>
              <a:rPr lang="zh-TW" altLang="en-US" dirty="0"/>
              <a:t>的語言</a:t>
            </a:r>
            <a:endParaRPr lang="en-US" altLang="zh-TW" dirty="0"/>
          </a:p>
          <a:p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   </a:t>
            </a:r>
            <a:r>
              <a:rPr lang="en-US" altLang="zh-TW">
                <a:sym typeface="Wingdings" panose="05000000000000000000" pitchFamily="2" charset="2"/>
              </a:rPr>
              <a:t></a:t>
            </a:r>
            <a:r>
              <a:rPr lang="zh-TW" altLang="en-US"/>
              <a:t>沒有</a:t>
            </a:r>
            <a:r>
              <a:rPr lang="en-US" altLang="zh-TW" dirty="0"/>
              <a:t>Class (!?)</a:t>
            </a:r>
            <a:r>
              <a:rPr lang="zh-TW" altLang="en-US" dirty="0"/>
              <a:t>，只有</a:t>
            </a:r>
            <a:r>
              <a:rPr lang="en-US" altLang="zh-TW" dirty="0"/>
              <a:t>Object</a:t>
            </a:r>
            <a:r>
              <a:rPr lang="zh-TW" altLang="en-US" dirty="0"/>
              <a:t>、</a:t>
            </a:r>
            <a:r>
              <a:rPr lang="en-US" altLang="zh-TW" dirty="0"/>
              <a:t>Instance</a:t>
            </a:r>
          </a:p>
          <a:p>
            <a:endParaRPr lang="en-US" altLang="zh-TW" dirty="0"/>
          </a:p>
          <a:p>
            <a:r>
              <a:rPr lang="en-US" altLang="zh-TW" dirty="0"/>
              <a:t>ECMAScript5</a:t>
            </a:r>
            <a:r>
              <a:rPr lang="zh-TW" altLang="en-US" dirty="0"/>
              <a:t>、</a:t>
            </a:r>
            <a:r>
              <a:rPr lang="en-US" altLang="zh-TW" dirty="0"/>
              <a:t>6</a:t>
            </a:r>
            <a:r>
              <a:rPr lang="zh-TW" altLang="en-US" dirty="0"/>
              <a:t>、</a:t>
            </a:r>
            <a:r>
              <a:rPr lang="en-US" altLang="zh-TW" dirty="0"/>
              <a:t>7</a:t>
            </a:r>
            <a:r>
              <a:rPr lang="zh-TW" altLang="en-US" dirty="0"/>
              <a:t>、</a:t>
            </a:r>
            <a:r>
              <a:rPr lang="en-US" altLang="zh-TW" dirty="0"/>
              <a:t>8</a:t>
            </a:r>
            <a:r>
              <a:rPr lang="zh-TW" altLang="en-US" dirty="0"/>
              <a:t>、</a:t>
            </a:r>
            <a:r>
              <a:rPr lang="en-US" altLang="zh-TW" dirty="0"/>
              <a:t>9</a:t>
            </a:r>
            <a:r>
              <a:rPr lang="zh-TW" altLang="en-US" dirty="0"/>
              <a:t>、</a:t>
            </a:r>
            <a:r>
              <a:rPr lang="en-US" altLang="zh-TW" dirty="0"/>
              <a:t>10</a:t>
            </a: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7121150-EB64-41ED-BA8D-402944499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了解</a:t>
            </a:r>
            <a:r>
              <a:rPr lang="en-US" altLang="zh-TW" dirty="0" err="1"/>
              <a:t>nodeJS</a:t>
            </a:r>
            <a:r>
              <a:rPr lang="zh-TW" altLang="en-US" dirty="0"/>
              <a:t>之前，什麼是</a:t>
            </a:r>
            <a:r>
              <a:rPr lang="en-US" altLang="zh-TW" dirty="0"/>
              <a:t>JavaScript</a:t>
            </a:r>
            <a:r>
              <a:rPr lang="zh-TW" altLang="en-US" dirty="0"/>
              <a:t>？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53784F8-CBD1-4C21-88ED-BB79A2FA17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A6790E0-BEF4-4832-A75A-9EE1100ED3A6}" type="slidenum">
              <a:rPr lang="en-US" altLang="zh-TW" smtClean="0"/>
              <a:pPr>
                <a:defRPr/>
              </a:pPr>
              <a:t>8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99183822"/>
      </p:ext>
    </p:extLst>
  </p:cSld>
  <p:clrMapOvr>
    <a:masterClrMapping/>
  </p:clrMapOvr>
  <p:transition spd="slow">
    <p:zoom dir="in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42CBE9F-B3BA-4BEC-87FA-E7B8438C4DC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A6790E0-BEF4-4832-A75A-9EE1100ED3A6}" type="slidenum">
              <a:rPr lang="en-US" altLang="zh-TW" smtClean="0"/>
              <a:pPr>
                <a:defRPr/>
              </a:pPr>
              <a:t>9</a:t>
            </a:fld>
            <a:endParaRPr lang="en-US" altLang="zh-TW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E15692B-72C3-4B46-BFE7-8D8D97AD20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9808" y="895350"/>
            <a:ext cx="7134225" cy="253365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00A88C03-0739-46D0-BB73-CDF52B7ABB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4169" y="4111487"/>
            <a:ext cx="7019925" cy="2600325"/>
          </a:xfrm>
          <a:prstGeom prst="rect">
            <a:avLst/>
          </a:prstGeom>
        </p:spPr>
      </p:pic>
      <p:sp>
        <p:nvSpPr>
          <p:cNvPr id="7" name="內容版面配置區 1">
            <a:extLst>
              <a:ext uri="{FF2B5EF4-FFF2-40B4-BE49-F238E27FC236}">
                <a16:creationId xmlns:a16="http://schemas.microsoft.com/office/drawing/2014/main" id="{DB0C1C2D-A775-4871-845D-83EF99FE43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301487"/>
            <a:ext cx="2341217" cy="685800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/>
              <a:t>ES5</a:t>
            </a:r>
            <a:r>
              <a:rPr lang="zh-TW" altLang="en-US" dirty="0"/>
              <a:t>之前</a:t>
            </a:r>
            <a:endParaRPr lang="en-US" altLang="zh-TW" dirty="0"/>
          </a:p>
        </p:txBody>
      </p:sp>
      <p:sp>
        <p:nvSpPr>
          <p:cNvPr id="8" name="內容版面配置區 1">
            <a:extLst>
              <a:ext uri="{FF2B5EF4-FFF2-40B4-BE49-F238E27FC236}">
                <a16:creationId xmlns:a16="http://schemas.microsoft.com/office/drawing/2014/main" id="{F468FBEA-493B-424B-AC83-AA5930279D00}"/>
              </a:ext>
            </a:extLst>
          </p:cNvPr>
          <p:cNvSpPr txBox="1">
            <a:spLocks/>
          </p:cNvSpPr>
          <p:nvPr/>
        </p:nvSpPr>
        <p:spPr bwMode="auto">
          <a:xfrm>
            <a:off x="1219199" y="3546199"/>
            <a:ext cx="2341217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zh-TW" kern="0" dirty="0"/>
              <a:t>ES6</a:t>
            </a:r>
            <a:r>
              <a:rPr lang="zh-TW" altLang="en-US" kern="0" dirty="0"/>
              <a:t>之後</a:t>
            </a:r>
            <a:endParaRPr lang="en-US" altLang="zh-TW" kern="0" dirty="0"/>
          </a:p>
        </p:txBody>
      </p:sp>
    </p:spTree>
    <p:extLst>
      <p:ext uri="{BB962C8B-B14F-4D97-AF65-F5344CB8AC3E}">
        <p14:creationId xmlns:p14="http://schemas.microsoft.com/office/powerpoint/2010/main" val="1230470347"/>
      </p:ext>
    </p:extLst>
  </p:cSld>
  <p:clrMapOvr>
    <a:masterClrMapping/>
  </p:clrMapOvr>
  <p:transition spd="slow">
    <p:zoom dir="in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1092</Words>
  <Application>Microsoft Office PowerPoint</Application>
  <PresentationFormat>寬螢幕</PresentationFormat>
  <Paragraphs>244</Paragraphs>
  <Slides>34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11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34</vt:i4>
      </vt:variant>
    </vt:vector>
  </HeadingPairs>
  <TitlesOfParts>
    <vt:vector size="47" baseType="lpstr">
      <vt:lpstr>Arial Unicode MS</vt:lpstr>
      <vt:lpstr>medium-content-title-font</vt:lpstr>
      <vt:lpstr>細明體</vt:lpstr>
      <vt:lpstr>微軟正黑體</vt:lpstr>
      <vt:lpstr>新細明體</vt:lpstr>
      <vt:lpstr>Arial</vt:lpstr>
      <vt:lpstr>Calibri</vt:lpstr>
      <vt:lpstr>Calibri Light</vt:lpstr>
      <vt:lpstr>Georgia</vt:lpstr>
      <vt:lpstr>Times New Roman</vt:lpstr>
      <vt:lpstr>Wingdings</vt:lpstr>
      <vt:lpstr>Office 佈景主題</vt:lpstr>
      <vt:lpstr>Default Design</vt:lpstr>
      <vt:lpstr>PowerPoint 簡報</vt:lpstr>
      <vt:lpstr>Agenda </vt:lpstr>
      <vt:lpstr> 前言</vt:lpstr>
      <vt:lpstr>為什麼採用node？</vt:lpstr>
      <vt:lpstr>為什麼不採用node？</vt:lpstr>
      <vt:lpstr>nodeJS在Wistron最常扮演什麼角色？</vt:lpstr>
      <vt:lpstr> Node 介紹</vt:lpstr>
      <vt:lpstr>了解nodeJS之前，什麼是JavaScript？</vt:lpstr>
      <vt:lpstr>PowerPoint 簡報</vt:lpstr>
      <vt:lpstr>開發常常被忽略的問題</vt:lpstr>
      <vt:lpstr>What’s  NPM ?</vt:lpstr>
      <vt:lpstr>Node 專案建立 &amp; 執行</vt:lpstr>
      <vt:lpstr>專案檔案說明</vt:lpstr>
      <vt:lpstr> Lab 1 Hello World</vt:lpstr>
      <vt:lpstr>在console中打印 “Hello World”</vt:lpstr>
      <vt:lpstr> Coding Guildelines</vt:lpstr>
      <vt:lpstr>PowerPoint 簡報</vt:lpstr>
      <vt:lpstr>PowerPoint 簡報</vt:lpstr>
      <vt:lpstr>PowerPoint 簡報</vt:lpstr>
      <vt:lpstr>PowerPoint 簡報</vt:lpstr>
      <vt:lpstr>PowerPoint 簡報</vt:lpstr>
      <vt:lpstr> Synchronous and Asynchronous</vt:lpstr>
      <vt:lpstr>Asynchronous 非同步</vt:lpstr>
      <vt:lpstr>Asynchronous 非同步</vt:lpstr>
      <vt:lpstr>PowerPoint 簡報</vt:lpstr>
      <vt:lpstr>Call Back : 非同步回調函數</vt:lpstr>
      <vt:lpstr>Call Back Hell</vt:lpstr>
      <vt:lpstr> Promise</vt:lpstr>
      <vt:lpstr>Promise，一種改善Call Back的作法</vt:lpstr>
      <vt:lpstr>Lab2 Promise</vt:lpstr>
      <vt:lpstr>Promise根據參數回覆不同訊息</vt:lpstr>
      <vt:lpstr>Lab3 Sync/Await</vt:lpstr>
      <vt:lpstr>使用Sync / Await 處理Promise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Edison SJ Lee/WIH/Wistron</dc:creator>
  <cp:lastModifiedBy>Edison SJ Lee/WIH/Wistron</cp:lastModifiedBy>
  <cp:revision>77</cp:revision>
  <dcterms:created xsi:type="dcterms:W3CDTF">2020-05-18T07:51:00Z</dcterms:created>
  <dcterms:modified xsi:type="dcterms:W3CDTF">2020-05-22T07:03:41Z</dcterms:modified>
</cp:coreProperties>
</file>