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Lst>
  <p:notesMasterIdLst>
    <p:notesMasterId r:id="rId69"/>
  </p:notesMasterIdLst>
  <p:handoutMasterIdLst>
    <p:handoutMasterId r:id="rId70"/>
  </p:handoutMasterIdLst>
  <p:sldIdLst>
    <p:sldId id="256" r:id="rId5"/>
    <p:sldId id="356" r:id="rId6"/>
    <p:sldId id="381" r:id="rId7"/>
    <p:sldId id="357" r:id="rId8"/>
    <p:sldId id="358" r:id="rId9"/>
    <p:sldId id="359" r:id="rId10"/>
    <p:sldId id="397" r:id="rId11"/>
    <p:sldId id="398" r:id="rId12"/>
    <p:sldId id="360" r:id="rId13"/>
    <p:sldId id="361" r:id="rId14"/>
    <p:sldId id="364" r:id="rId15"/>
    <p:sldId id="362" r:id="rId16"/>
    <p:sldId id="363" r:id="rId17"/>
    <p:sldId id="365" r:id="rId18"/>
    <p:sldId id="366" r:id="rId19"/>
    <p:sldId id="367" r:id="rId20"/>
    <p:sldId id="368" r:id="rId21"/>
    <p:sldId id="369" r:id="rId22"/>
    <p:sldId id="370" r:id="rId23"/>
    <p:sldId id="371" r:id="rId24"/>
    <p:sldId id="375" r:id="rId25"/>
    <p:sldId id="372" r:id="rId26"/>
    <p:sldId id="373" r:id="rId27"/>
    <p:sldId id="374" r:id="rId28"/>
    <p:sldId id="376" r:id="rId29"/>
    <p:sldId id="377" r:id="rId30"/>
    <p:sldId id="378" r:id="rId31"/>
    <p:sldId id="379" r:id="rId32"/>
    <p:sldId id="380" r:id="rId33"/>
    <p:sldId id="382" r:id="rId34"/>
    <p:sldId id="383" r:id="rId35"/>
    <p:sldId id="384" r:id="rId36"/>
    <p:sldId id="385" r:id="rId37"/>
    <p:sldId id="386" r:id="rId38"/>
    <p:sldId id="387" r:id="rId39"/>
    <p:sldId id="388" r:id="rId40"/>
    <p:sldId id="389" r:id="rId41"/>
    <p:sldId id="392" r:id="rId42"/>
    <p:sldId id="390" r:id="rId43"/>
    <p:sldId id="391" r:id="rId44"/>
    <p:sldId id="393" r:id="rId45"/>
    <p:sldId id="394" r:id="rId46"/>
    <p:sldId id="395" r:id="rId47"/>
    <p:sldId id="396" r:id="rId48"/>
    <p:sldId id="401" r:id="rId49"/>
    <p:sldId id="402" r:id="rId50"/>
    <p:sldId id="399" r:id="rId51"/>
    <p:sldId id="400" r:id="rId52"/>
    <p:sldId id="403" r:id="rId53"/>
    <p:sldId id="405" r:id="rId54"/>
    <p:sldId id="407" r:id="rId55"/>
    <p:sldId id="409" r:id="rId56"/>
    <p:sldId id="411" r:id="rId57"/>
    <p:sldId id="408" r:id="rId58"/>
    <p:sldId id="410" r:id="rId59"/>
    <p:sldId id="414" r:id="rId60"/>
    <p:sldId id="404" r:id="rId61"/>
    <p:sldId id="412" r:id="rId62"/>
    <p:sldId id="415" r:id="rId63"/>
    <p:sldId id="416" r:id="rId64"/>
    <p:sldId id="413" r:id="rId65"/>
    <p:sldId id="418" r:id="rId66"/>
    <p:sldId id="417" r:id="rId67"/>
    <p:sldId id="419" r:id="rId68"/>
  </p:sldIdLst>
  <p:sldSz cx="9144000" cy="5143500" type="screen16x9"/>
  <p:notesSz cx="7099300" cy="10234613"/>
  <p:defaultTex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97E14"/>
    <a:srgbClr val="0000FF"/>
    <a:srgbClr val="79BC58"/>
    <a:srgbClr val="BBE0E3"/>
    <a:srgbClr val="292929"/>
    <a:srgbClr val="FFCCFF"/>
    <a:srgbClr val="80808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8" autoAdjust="0"/>
    <p:restoredTop sz="80399" autoAdjust="0"/>
  </p:normalViewPr>
  <p:slideViewPr>
    <p:cSldViewPr>
      <p:cViewPr varScale="1">
        <p:scale>
          <a:sx n="76" d="100"/>
          <a:sy n="76" d="100"/>
        </p:scale>
        <p:origin x="-1200" y="-96"/>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2016" y="-84"/>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kumimoji="1" sz="1300">
                <a:latin typeface="Arial" charset="0"/>
                <a:ea typeface="新細明體" charset="-120"/>
              </a:defRPr>
            </a:lvl1pPr>
          </a:lstStyle>
          <a:p>
            <a:pPr>
              <a:defRPr/>
            </a:pPr>
            <a:endParaRPr lang="en-US" altLang="zh-TW"/>
          </a:p>
        </p:txBody>
      </p:sp>
      <p:sp>
        <p:nvSpPr>
          <p:cNvPr id="47107"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kumimoji="1" sz="1300">
                <a:latin typeface="Arial" charset="0"/>
                <a:ea typeface="新細明體" charset="-120"/>
              </a:defRPr>
            </a:lvl1pPr>
          </a:lstStyle>
          <a:p>
            <a:pPr>
              <a:defRPr/>
            </a:pPr>
            <a:endParaRPr lang="en-US" altLang="zh-TW"/>
          </a:p>
        </p:txBody>
      </p:sp>
      <p:sp>
        <p:nvSpPr>
          <p:cNvPr id="47108"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kumimoji="1" sz="1300">
                <a:latin typeface="Arial" charset="0"/>
                <a:ea typeface="新細明體" charset="-120"/>
              </a:defRPr>
            </a:lvl1pPr>
          </a:lstStyle>
          <a:p>
            <a:pPr>
              <a:defRPr/>
            </a:pPr>
            <a:endParaRPr lang="en-US" altLang="zh-TW"/>
          </a:p>
        </p:txBody>
      </p:sp>
      <p:sp>
        <p:nvSpPr>
          <p:cNvPr id="47109"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kumimoji="1" sz="1300">
                <a:latin typeface="Arial" charset="0"/>
                <a:ea typeface="新細明體" charset="-120"/>
              </a:defRPr>
            </a:lvl1pPr>
          </a:lstStyle>
          <a:p>
            <a:pPr>
              <a:defRPr/>
            </a:pPr>
            <a:fld id="{AF85DFC1-A479-4D08-9122-DC0D7286DBC1}" type="slidenum">
              <a:rPr lang="en-US" altLang="zh-TW"/>
              <a:pPr>
                <a:defRPr/>
              </a:pPr>
              <a:t>‹#›</a:t>
            </a:fld>
            <a:endParaRPr lang="en-US" altLang="zh-TW"/>
          </a:p>
        </p:txBody>
      </p:sp>
    </p:spTree>
    <p:extLst>
      <p:ext uri="{BB962C8B-B14F-4D97-AF65-F5344CB8AC3E}">
        <p14:creationId xmlns:p14="http://schemas.microsoft.com/office/powerpoint/2010/main" val="36752968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kumimoji="1" sz="1300">
                <a:latin typeface="Arial" charset="0"/>
                <a:ea typeface="新細明體" charset="-120"/>
              </a:defRPr>
            </a:lvl1pPr>
          </a:lstStyle>
          <a:p>
            <a:pPr>
              <a:defRPr/>
            </a:pPr>
            <a:endParaRPr lang="en-US" altLang="zh-TW"/>
          </a:p>
        </p:txBody>
      </p:sp>
      <p:sp>
        <p:nvSpPr>
          <p:cNvPr id="4403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kumimoji="1" sz="1300">
                <a:latin typeface="Arial" charset="0"/>
                <a:ea typeface="新細明體" charset="-120"/>
              </a:defRPr>
            </a:lvl1pPr>
          </a:lstStyle>
          <a:p>
            <a:pPr>
              <a:defRPr/>
            </a:pPr>
            <a:endParaRPr lang="en-US" altLang="zh-TW"/>
          </a:p>
        </p:txBody>
      </p:sp>
      <p:sp>
        <p:nvSpPr>
          <p:cNvPr id="36868"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4403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kumimoji="1" sz="1300">
                <a:latin typeface="Arial" charset="0"/>
                <a:ea typeface="新細明體" charset="-120"/>
              </a:defRPr>
            </a:lvl1pPr>
          </a:lstStyle>
          <a:p>
            <a:pPr>
              <a:defRPr/>
            </a:pPr>
            <a:endParaRPr lang="en-US" altLang="zh-TW"/>
          </a:p>
        </p:txBody>
      </p:sp>
      <p:sp>
        <p:nvSpPr>
          <p:cNvPr id="4403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kumimoji="1" sz="1300">
                <a:latin typeface="Arial" charset="0"/>
                <a:ea typeface="新細明體" charset="-120"/>
              </a:defRPr>
            </a:lvl1pPr>
          </a:lstStyle>
          <a:p>
            <a:pPr>
              <a:defRPr/>
            </a:pPr>
            <a:fld id="{C064BA9D-2804-4B04-94BC-96EB66469833}" type="slidenum">
              <a:rPr lang="en-US" altLang="zh-TW"/>
              <a:pPr>
                <a:defRPr/>
              </a:pPr>
              <a:t>‹#›</a:t>
            </a:fld>
            <a:endParaRPr lang="en-US" altLang="zh-TW"/>
          </a:p>
        </p:txBody>
      </p:sp>
    </p:spTree>
    <p:extLst>
      <p:ext uri="{BB962C8B-B14F-4D97-AF65-F5344CB8AC3E}">
        <p14:creationId xmlns:p14="http://schemas.microsoft.com/office/powerpoint/2010/main" val="188541912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新細明體"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sz="1200" b="0" i="0" kern="1200" dirty="0" smtClean="0">
                <a:solidFill>
                  <a:schemeClr val="tx1"/>
                </a:solidFill>
                <a:effectLst/>
                <a:latin typeface="Arial" charset="0"/>
                <a:ea typeface="新細明體" charset="-120"/>
                <a:cs typeface="+mn-cs"/>
              </a:rPr>
              <a:t>a++ </a:t>
            </a:r>
            <a:r>
              <a:rPr kumimoji="1" lang="zh-TW" altLang="en-US" sz="1200" b="0" i="0" kern="1200" dirty="0" smtClean="0">
                <a:solidFill>
                  <a:schemeClr val="tx1"/>
                </a:solidFill>
                <a:effectLst/>
                <a:latin typeface="Arial" charset="0"/>
                <a:ea typeface="新細明體" charset="-120"/>
                <a:cs typeface="+mn-cs"/>
              </a:rPr>
              <a:t>為先取</a:t>
            </a:r>
            <a:r>
              <a:rPr kumimoji="1" lang="en-US" altLang="zh-TW" sz="1200" b="0" i="0" kern="1200" dirty="0" smtClean="0">
                <a:solidFill>
                  <a:schemeClr val="tx1"/>
                </a:solidFill>
                <a:effectLst/>
                <a:latin typeface="Arial" charset="0"/>
                <a:ea typeface="新細明體" charset="-120"/>
                <a:cs typeface="+mn-cs"/>
              </a:rPr>
              <a:t>a</a:t>
            </a:r>
            <a:r>
              <a:rPr kumimoji="1" lang="zh-TW" altLang="en-US" sz="1200" b="0" i="0" kern="1200" dirty="0" smtClean="0">
                <a:solidFill>
                  <a:schemeClr val="tx1"/>
                </a:solidFill>
                <a:effectLst/>
                <a:latin typeface="Arial" charset="0"/>
                <a:ea typeface="新細明體" charset="-120"/>
                <a:cs typeface="+mn-cs"/>
              </a:rPr>
              <a:t>值使用</a:t>
            </a:r>
            <a:r>
              <a:rPr kumimoji="1" lang="en-US" altLang="zh-TW" sz="1200" b="0" i="0" kern="1200" dirty="0" smtClean="0">
                <a:solidFill>
                  <a:schemeClr val="tx1"/>
                </a:solidFill>
                <a:effectLst/>
                <a:latin typeface="Arial" charset="0"/>
                <a:ea typeface="新細明體" charset="-120"/>
                <a:cs typeface="+mn-cs"/>
              </a:rPr>
              <a:t>, </a:t>
            </a:r>
            <a:r>
              <a:rPr kumimoji="1" lang="en-US" altLang="zh-TW" sz="1200" b="1" i="0" kern="1200" dirty="0" smtClean="0">
                <a:solidFill>
                  <a:schemeClr val="tx1"/>
                </a:solidFill>
                <a:effectLst/>
                <a:latin typeface="Arial" charset="0"/>
                <a:ea typeface="新細明體" charset="-120"/>
                <a:cs typeface="+mn-cs"/>
              </a:rPr>
              <a:t>"</a:t>
            </a:r>
            <a:r>
              <a:rPr kumimoji="1" lang="zh-TW" altLang="en-US" sz="1200" b="1" i="0" kern="1200" dirty="0" smtClean="0">
                <a:solidFill>
                  <a:schemeClr val="tx1"/>
                </a:solidFill>
                <a:effectLst/>
                <a:latin typeface="Arial" charset="0"/>
                <a:ea typeface="新細明體" charset="-120"/>
                <a:cs typeface="+mn-cs"/>
              </a:rPr>
              <a:t>結束後</a:t>
            </a:r>
            <a:r>
              <a:rPr kumimoji="1" lang="en-US" altLang="zh-TW" sz="1200" b="1" i="0" kern="1200" dirty="0" smtClean="0">
                <a:solidFill>
                  <a:schemeClr val="tx1"/>
                </a:solidFill>
                <a:effectLst/>
                <a:latin typeface="Arial" charset="0"/>
                <a:ea typeface="新細明體" charset="-120"/>
                <a:cs typeface="+mn-cs"/>
              </a:rPr>
              <a:t>"</a:t>
            </a:r>
            <a:r>
              <a:rPr kumimoji="1" lang="zh-TW" altLang="en-US" sz="1200" b="0" i="0" kern="1200" dirty="0" smtClean="0">
                <a:solidFill>
                  <a:schemeClr val="tx1"/>
                </a:solidFill>
                <a:effectLst/>
                <a:latin typeface="Arial" charset="0"/>
                <a:ea typeface="新細明體" charset="-120"/>
                <a:cs typeface="+mn-cs"/>
              </a:rPr>
              <a:t>再將變數</a:t>
            </a:r>
            <a:r>
              <a:rPr kumimoji="1" lang="en-US" altLang="zh-TW" sz="1200" b="0" i="0" kern="1200" dirty="0" smtClean="0">
                <a:solidFill>
                  <a:schemeClr val="tx1"/>
                </a:solidFill>
                <a:effectLst/>
                <a:latin typeface="Arial" charset="0"/>
                <a:ea typeface="新細明體" charset="-120"/>
                <a:cs typeface="+mn-cs"/>
              </a:rPr>
              <a:t>a</a:t>
            </a:r>
            <a:r>
              <a:rPr kumimoji="1" lang="zh-TW" altLang="en-US" sz="1200" b="0" i="0" kern="1200" dirty="0" smtClean="0">
                <a:solidFill>
                  <a:schemeClr val="tx1"/>
                </a:solidFill>
                <a:effectLst/>
                <a:latin typeface="Arial" charset="0"/>
                <a:ea typeface="新細明體" charset="-120"/>
                <a:cs typeface="+mn-cs"/>
              </a:rPr>
              <a:t>加上</a:t>
            </a:r>
            <a:r>
              <a:rPr kumimoji="1" lang="en-US" altLang="zh-TW" sz="1200" b="0" i="0" kern="1200" dirty="0" smtClean="0">
                <a:solidFill>
                  <a:schemeClr val="tx1"/>
                </a:solidFill>
                <a:effectLst/>
                <a:latin typeface="Arial" charset="0"/>
                <a:ea typeface="新細明體" charset="-120"/>
                <a:cs typeface="+mn-cs"/>
              </a:rPr>
              <a:t>1</a:t>
            </a:r>
          </a:p>
          <a:p>
            <a:r>
              <a:rPr kumimoji="1" lang="en-US" altLang="zh-TW" sz="1200" b="0" i="0" kern="1200" dirty="0" smtClean="0">
                <a:solidFill>
                  <a:schemeClr val="tx1"/>
                </a:solidFill>
                <a:effectLst/>
                <a:latin typeface="Arial" charset="0"/>
                <a:ea typeface="新細明體" charset="-120"/>
                <a:cs typeface="+mn-cs"/>
              </a:rPr>
              <a:t>++a </a:t>
            </a:r>
            <a:r>
              <a:rPr kumimoji="1" lang="zh-TW" altLang="en-US" sz="1200" b="0" i="0" kern="1200" dirty="0" smtClean="0">
                <a:solidFill>
                  <a:schemeClr val="tx1"/>
                </a:solidFill>
                <a:effectLst/>
                <a:latin typeface="Arial" charset="0"/>
                <a:ea typeface="新細明體" charset="-120"/>
                <a:cs typeface="+mn-cs"/>
              </a:rPr>
              <a:t>為先將</a:t>
            </a:r>
            <a:r>
              <a:rPr kumimoji="1" lang="en-US" altLang="zh-TW" sz="1200" b="0" i="0" kern="1200" dirty="0" smtClean="0">
                <a:solidFill>
                  <a:schemeClr val="tx1"/>
                </a:solidFill>
                <a:effectLst/>
                <a:latin typeface="Arial" charset="0"/>
                <a:ea typeface="新細明體" charset="-120"/>
                <a:cs typeface="+mn-cs"/>
              </a:rPr>
              <a:t>a</a:t>
            </a:r>
            <a:r>
              <a:rPr kumimoji="1" lang="zh-TW" altLang="en-US" sz="1200" b="0" i="0" kern="1200" dirty="0" smtClean="0">
                <a:solidFill>
                  <a:schemeClr val="tx1"/>
                </a:solidFill>
                <a:effectLst/>
                <a:latin typeface="Arial" charset="0"/>
                <a:ea typeface="新細明體" charset="-120"/>
                <a:cs typeface="+mn-cs"/>
              </a:rPr>
              <a:t>加上</a:t>
            </a:r>
            <a:r>
              <a:rPr kumimoji="1" lang="en-US" altLang="zh-TW" sz="1200" b="0" i="0" kern="1200" dirty="0" smtClean="0">
                <a:solidFill>
                  <a:schemeClr val="tx1"/>
                </a:solidFill>
                <a:effectLst/>
                <a:latin typeface="Arial" charset="0"/>
                <a:ea typeface="新細明體" charset="-120"/>
                <a:cs typeface="+mn-cs"/>
              </a:rPr>
              <a:t>1,</a:t>
            </a:r>
            <a:r>
              <a:rPr kumimoji="1" lang="zh-TW" altLang="en-US" sz="1200" b="0" i="0" kern="1200" dirty="0" smtClean="0">
                <a:solidFill>
                  <a:schemeClr val="tx1"/>
                </a:solidFill>
                <a:effectLst/>
                <a:latin typeface="Arial" charset="0"/>
                <a:ea typeface="新細明體" charset="-120"/>
                <a:cs typeface="+mn-cs"/>
              </a:rPr>
              <a:t>在開始運算</a:t>
            </a:r>
            <a:endParaRPr kumimoji="1" lang="zh-TW" altLang="en-US" sz="1200" b="0" i="0" kern="1200" dirty="0">
              <a:solidFill>
                <a:schemeClr val="tx1"/>
              </a:solidFill>
              <a:effectLst/>
              <a:latin typeface="Arial" charset="0"/>
              <a:ea typeface="新細明體" charset="-120"/>
              <a:cs typeface="+mn-cs"/>
            </a:endParaRPr>
          </a:p>
        </p:txBody>
      </p:sp>
      <p:sp>
        <p:nvSpPr>
          <p:cNvPr id="4" name="投影片編號版面配置區 3"/>
          <p:cNvSpPr>
            <a:spLocks noGrp="1"/>
          </p:cNvSpPr>
          <p:nvPr>
            <p:ph type="sldNum" sz="quarter" idx="10"/>
          </p:nvPr>
        </p:nvSpPr>
        <p:spPr/>
        <p:txBody>
          <a:bodyPr/>
          <a:lstStyle/>
          <a:p>
            <a:pPr>
              <a:defRPr/>
            </a:pPr>
            <a:fld id="{C064BA9D-2804-4B04-94BC-96EB66469833}" type="slidenum">
              <a:rPr lang="en-US" altLang="zh-TW" smtClean="0"/>
              <a:pPr>
                <a:defRPr/>
              </a:pPr>
              <a:t>17</a:t>
            </a:fld>
            <a:endParaRPr lang="en-US" altLang="zh-TW"/>
          </a:p>
        </p:txBody>
      </p:sp>
    </p:spTree>
    <p:extLst>
      <p:ext uri="{BB962C8B-B14F-4D97-AF65-F5344CB8AC3E}">
        <p14:creationId xmlns:p14="http://schemas.microsoft.com/office/powerpoint/2010/main" val="3569538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sz="1200" b="0" i="0" kern="1200" dirty="0">
              <a:solidFill>
                <a:schemeClr val="tx1"/>
              </a:solidFill>
              <a:effectLst/>
              <a:latin typeface="Arial" charset="0"/>
              <a:ea typeface="新細明體" charset="-120"/>
              <a:cs typeface="+mn-cs"/>
            </a:endParaRPr>
          </a:p>
        </p:txBody>
      </p:sp>
      <p:sp>
        <p:nvSpPr>
          <p:cNvPr id="4" name="投影片編號版面配置區 3"/>
          <p:cNvSpPr>
            <a:spLocks noGrp="1"/>
          </p:cNvSpPr>
          <p:nvPr>
            <p:ph type="sldNum" sz="quarter" idx="10"/>
          </p:nvPr>
        </p:nvSpPr>
        <p:spPr/>
        <p:txBody>
          <a:bodyPr/>
          <a:lstStyle/>
          <a:p>
            <a:pPr>
              <a:defRPr/>
            </a:pPr>
            <a:fld id="{C064BA9D-2804-4B04-94BC-96EB66469833}" type="slidenum">
              <a:rPr lang="en-US" altLang="zh-TW" smtClean="0"/>
              <a:pPr>
                <a:defRPr/>
              </a:pPr>
              <a:t>18</a:t>
            </a:fld>
            <a:endParaRPr lang="en-US" altLang="zh-TW"/>
          </a:p>
        </p:txBody>
      </p:sp>
    </p:spTree>
    <p:extLst>
      <p:ext uri="{BB962C8B-B14F-4D97-AF65-F5344CB8AC3E}">
        <p14:creationId xmlns:p14="http://schemas.microsoft.com/office/powerpoint/2010/main" val="3569538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sz="1200" b="0" i="0" kern="1200" dirty="0">
              <a:solidFill>
                <a:schemeClr val="tx1"/>
              </a:solidFill>
              <a:effectLst/>
              <a:latin typeface="Arial" charset="0"/>
              <a:ea typeface="新細明體" charset="-120"/>
              <a:cs typeface="+mn-cs"/>
            </a:endParaRPr>
          </a:p>
        </p:txBody>
      </p:sp>
      <p:sp>
        <p:nvSpPr>
          <p:cNvPr id="4" name="投影片編號版面配置區 3"/>
          <p:cNvSpPr>
            <a:spLocks noGrp="1"/>
          </p:cNvSpPr>
          <p:nvPr>
            <p:ph type="sldNum" sz="quarter" idx="10"/>
          </p:nvPr>
        </p:nvSpPr>
        <p:spPr/>
        <p:txBody>
          <a:bodyPr/>
          <a:lstStyle/>
          <a:p>
            <a:pPr>
              <a:defRPr/>
            </a:pPr>
            <a:fld id="{C064BA9D-2804-4B04-94BC-96EB66469833}" type="slidenum">
              <a:rPr lang="en-US" altLang="zh-TW" smtClean="0"/>
              <a:pPr>
                <a:defRPr/>
              </a:pPr>
              <a:t>19</a:t>
            </a:fld>
            <a:endParaRPr lang="en-US" altLang="zh-TW"/>
          </a:p>
        </p:txBody>
      </p:sp>
    </p:spTree>
    <p:extLst>
      <p:ext uri="{BB962C8B-B14F-4D97-AF65-F5344CB8AC3E}">
        <p14:creationId xmlns:p14="http://schemas.microsoft.com/office/powerpoint/2010/main" val="3569538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sz="1200" b="0" i="0" kern="1200" dirty="0">
              <a:solidFill>
                <a:schemeClr val="tx1"/>
              </a:solidFill>
              <a:effectLst/>
              <a:latin typeface="Arial" charset="0"/>
              <a:ea typeface="新細明體" charset="-120"/>
              <a:cs typeface="+mn-cs"/>
            </a:endParaRPr>
          </a:p>
        </p:txBody>
      </p:sp>
      <p:sp>
        <p:nvSpPr>
          <p:cNvPr id="4" name="投影片編號版面配置區 3"/>
          <p:cNvSpPr>
            <a:spLocks noGrp="1"/>
          </p:cNvSpPr>
          <p:nvPr>
            <p:ph type="sldNum" sz="quarter" idx="10"/>
          </p:nvPr>
        </p:nvSpPr>
        <p:spPr/>
        <p:txBody>
          <a:bodyPr/>
          <a:lstStyle/>
          <a:p>
            <a:pPr>
              <a:defRPr/>
            </a:pPr>
            <a:fld id="{C064BA9D-2804-4B04-94BC-96EB66469833}" type="slidenum">
              <a:rPr lang="en-US" altLang="zh-TW" smtClean="0"/>
              <a:pPr>
                <a:defRPr/>
              </a:pPr>
              <a:t>20</a:t>
            </a:fld>
            <a:endParaRPr lang="en-US" altLang="zh-TW"/>
          </a:p>
        </p:txBody>
      </p:sp>
    </p:spTree>
    <p:extLst>
      <p:ext uri="{BB962C8B-B14F-4D97-AF65-F5344CB8AC3E}">
        <p14:creationId xmlns:p14="http://schemas.microsoft.com/office/powerpoint/2010/main" val="3569538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TW" sz="1200" kern="1200" dirty="0" smtClean="0">
                <a:solidFill>
                  <a:srgbClr val="111111"/>
                </a:solidFill>
                <a:effectLst/>
                <a:latin typeface="Arial" charset="0"/>
                <a:ea typeface="新細明體" charset="-120"/>
                <a:cs typeface="+mn-cs"/>
              </a:rPr>
              <a:t>\u0000</a:t>
            </a:r>
            <a:r>
              <a:rPr kumimoji="1" lang="zh-TW" altLang="en-US" sz="1200" b="0" i="0" kern="1200" baseline="0" dirty="0" smtClean="0">
                <a:solidFill>
                  <a:schemeClr val="tx1"/>
                </a:solidFill>
                <a:effectLst/>
                <a:latin typeface="Arial" charset="0"/>
                <a:ea typeface="新細明體" charset="-120"/>
                <a:cs typeface="+mn-cs"/>
              </a:rPr>
              <a:t> </a:t>
            </a:r>
            <a:r>
              <a:rPr kumimoji="1" lang="en-US" altLang="zh-TW" sz="1200" b="0" i="0" kern="1200" baseline="0" dirty="0" smtClean="0">
                <a:solidFill>
                  <a:schemeClr val="tx1"/>
                </a:solidFill>
                <a:effectLst/>
                <a:latin typeface="Arial" charset="0"/>
                <a:ea typeface="新細明體" charset="-120"/>
                <a:cs typeface="+mn-cs"/>
              </a:rPr>
              <a:t>= null,</a:t>
            </a:r>
            <a:endParaRPr kumimoji="1" lang="en-US" altLang="zh-TW" sz="1200" kern="1200" dirty="0" smtClean="0">
              <a:solidFill>
                <a:srgbClr val="111111"/>
              </a:solidFill>
              <a:effectLst/>
              <a:latin typeface="Arial" charset="0"/>
              <a:ea typeface="新細明體" charset="-120"/>
              <a:cs typeface="+mn-cs"/>
            </a:endParaRPr>
          </a:p>
        </p:txBody>
      </p:sp>
      <p:sp>
        <p:nvSpPr>
          <p:cNvPr id="4" name="投影片編號版面配置區 3"/>
          <p:cNvSpPr>
            <a:spLocks noGrp="1"/>
          </p:cNvSpPr>
          <p:nvPr>
            <p:ph type="sldNum" sz="quarter" idx="10"/>
          </p:nvPr>
        </p:nvSpPr>
        <p:spPr/>
        <p:txBody>
          <a:bodyPr/>
          <a:lstStyle/>
          <a:p>
            <a:pPr>
              <a:defRPr/>
            </a:pPr>
            <a:fld id="{C064BA9D-2804-4B04-94BC-96EB66469833}" type="slidenum">
              <a:rPr lang="en-US" altLang="zh-TW" smtClean="0"/>
              <a:pPr>
                <a:defRPr/>
              </a:pPr>
              <a:t>21</a:t>
            </a:fld>
            <a:endParaRPr lang="en-US" altLang="zh-TW"/>
          </a:p>
        </p:txBody>
      </p:sp>
    </p:spTree>
    <p:extLst>
      <p:ext uri="{BB962C8B-B14F-4D97-AF65-F5344CB8AC3E}">
        <p14:creationId xmlns:p14="http://schemas.microsoft.com/office/powerpoint/2010/main" val="3569538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TW" sz="1200" kern="1200" dirty="0" smtClean="0">
                <a:solidFill>
                  <a:srgbClr val="111111"/>
                </a:solidFill>
                <a:effectLst/>
                <a:latin typeface="Arial" charset="0"/>
                <a:ea typeface="新細明體" charset="-120"/>
                <a:cs typeface="+mn-cs"/>
              </a:rPr>
              <a:t>\u0000</a:t>
            </a:r>
            <a:r>
              <a:rPr kumimoji="1" lang="zh-TW" altLang="en-US" sz="1200" b="0" i="0" kern="1200" baseline="0" dirty="0" smtClean="0">
                <a:solidFill>
                  <a:schemeClr val="tx1"/>
                </a:solidFill>
                <a:effectLst/>
                <a:latin typeface="Arial" charset="0"/>
                <a:ea typeface="新細明體" charset="-120"/>
                <a:cs typeface="+mn-cs"/>
              </a:rPr>
              <a:t> </a:t>
            </a:r>
            <a:r>
              <a:rPr kumimoji="1" lang="en-US" altLang="zh-TW" sz="1200" b="0" i="0" kern="1200" baseline="0" dirty="0" smtClean="0">
                <a:solidFill>
                  <a:schemeClr val="tx1"/>
                </a:solidFill>
                <a:effectLst/>
                <a:latin typeface="Arial" charset="0"/>
                <a:ea typeface="新細明體" charset="-120"/>
                <a:cs typeface="+mn-cs"/>
              </a:rPr>
              <a:t>= null,</a:t>
            </a:r>
            <a:endParaRPr kumimoji="1" lang="en-US" altLang="zh-TW" sz="1200" kern="1200" dirty="0" smtClean="0">
              <a:solidFill>
                <a:srgbClr val="111111"/>
              </a:solidFill>
              <a:effectLst/>
              <a:latin typeface="Arial" charset="0"/>
              <a:ea typeface="新細明體" charset="-120"/>
              <a:cs typeface="+mn-cs"/>
            </a:endParaRPr>
          </a:p>
        </p:txBody>
      </p:sp>
      <p:sp>
        <p:nvSpPr>
          <p:cNvPr id="4" name="投影片編號版面配置區 3"/>
          <p:cNvSpPr>
            <a:spLocks noGrp="1"/>
          </p:cNvSpPr>
          <p:nvPr>
            <p:ph type="sldNum" sz="quarter" idx="10"/>
          </p:nvPr>
        </p:nvSpPr>
        <p:spPr/>
        <p:txBody>
          <a:bodyPr/>
          <a:lstStyle/>
          <a:p>
            <a:pPr>
              <a:defRPr/>
            </a:pPr>
            <a:fld id="{C064BA9D-2804-4B04-94BC-96EB66469833}" type="slidenum">
              <a:rPr lang="en-US" altLang="zh-TW" smtClean="0"/>
              <a:pPr>
                <a:defRPr/>
              </a:pPr>
              <a:t>22</a:t>
            </a:fld>
            <a:endParaRPr lang="en-US" altLang="zh-TW"/>
          </a:p>
        </p:txBody>
      </p:sp>
    </p:spTree>
    <p:extLst>
      <p:ext uri="{BB962C8B-B14F-4D97-AF65-F5344CB8AC3E}">
        <p14:creationId xmlns:p14="http://schemas.microsoft.com/office/powerpoint/2010/main" val="35695385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標題投影片">
    <p:spTree>
      <p:nvGrpSpPr>
        <p:cNvPr id="1" name=""/>
        <p:cNvGrpSpPr/>
        <p:nvPr/>
      </p:nvGrpSpPr>
      <p:grpSpPr>
        <a:xfrm>
          <a:off x="0" y="0"/>
          <a:ext cx="0" cy="0"/>
          <a:chOff x="0" y="0"/>
          <a:chExt cx="0" cy="0"/>
        </a:xfrm>
      </p:grpSpPr>
      <p:pic>
        <p:nvPicPr>
          <p:cNvPr id="10" name="圖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 y="1"/>
            <a:ext cx="9142043" cy="5146429"/>
          </a:xfrm>
          <a:prstGeom prst="rect">
            <a:avLst/>
          </a:prstGeom>
        </p:spPr>
      </p:pic>
      <p:sp>
        <p:nvSpPr>
          <p:cNvPr id="30723" name="Rectangle 3"/>
          <p:cNvSpPr>
            <a:spLocks noGrp="1" noChangeArrowheads="1"/>
          </p:cNvSpPr>
          <p:nvPr>
            <p:ph type="ctrTitle" sz="quarter" hasCustomPrompt="1"/>
          </p:nvPr>
        </p:nvSpPr>
        <p:spPr>
          <a:xfrm>
            <a:off x="3276600" y="2982226"/>
            <a:ext cx="5638800" cy="1384995"/>
          </a:xfrm>
        </p:spPr>
        <p:txBody>
          <a:bodyPr anchor="ctr"/>
          <a:lstStyle>
            <a:lvl1pPr>
              <a:defRPr sz="2800">
                <a:solidFill>
                  <a:schemeClr val="bg1">
                    <a:lumMod val="50000"/>
                  </a:schemeClr>
                </a:solidFill>
              </a:defRPr>
            </a:lvl1pPr>
          </a:lstStyle>
          <a:p>
            <a:r>
              <a:rPr lang="en-US" altLang="zh-TW" dirty="0" smtClean="0"/>
              <a:t>Present’s Name</a:t>
            </a:r>
            <a:br>
              <a:rPr lang="en-US" altLang="zh-TW" dirty="0" smtClean="0"/>
            </a:br>
            <a:r>
              <a:rPr lang="en-US" altLang="zh-TW" dirty="0" smtClean="0"/>
              <a:t>Present’s Title</a:t>
            </a:r>
            <a:br>
              <a:rPr lang="en-US" altLang="zh-TW" dirty="0" smtClean="0"/>
            </a:br>
            <a:r>
              <a:rPr lang="en-US" altLang="zh-TW" dirty="0" smtClean="0"/>
              <a:t>Date</a:t>
            </a:r>
            <a:endParaRPr lang="en-US" altLang="zh-TW" dirty="0"/>
          </a:p>
        </p:txBody>
      </p:sp>
      <p:pic>
        <p:nvPicPr>
          <p:cNvPr id="4" name="圖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43800" y="223286"/>
            <a:ext cx="1330615" cy="252000"/>
          </a:xfrm>
          <a:prstGeom prst="rect">
            <a:avLst/>
          </a:prstGeom>
        </p:spPr>
      </p:pic>
    </p:spTree>
    <p:extLst>
      <p:ext uri="{BB962C8B-B14F-4D97-AF65-F5344CB8AC3E}">
        <p14:creationId xmlns:p14="http://schemas.microsoft.com/office/powerpoint/2010/main" val="3534162805"/>
      </p:ext>
    </p:extLst>
  </p:cSld>
  <p:clrMapOvr>
    <a:masterClrMapping/>
  </p:clrMapOvr>
  <p:transition spd="slow">
    <p:zoom dir="in"/>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投影片編號版面配置區 3"/>
          <p:cNvSpPr>
            <a:spLocks noGrp="1"/>
          </p:cNvSpPr>
          <p:nvPr>
            <p:ph type="sldNum" sz="quarter" idx="10"/>
          </p:nvPr>
        </p:nvSpPr>
        <p:spPr>
          <a:xfrm>
            <a:off x="8686801" y="4880372"/>
            <a:ext cx="366713" cy="285750"/>
          </a:xfrm>
        </p:spPr>
        <p:txBody>
          <a:bodyPr/>
          <a:lstStyle>
            <a:lvl1pPr>
              <a:defRPr/>
            </a:lvl1pPr>
          </a:lstStyle>
          <a:p>
            <a:pPr>
              <a:defRPr/>
            </a:pPr>
            <a:fld id="{2759554D-3E97-4B1A-B17A-5BB8C1E1C52C}" type="slidenum">
              <a:rPr lang="en-US" altLang="zh-TW"/>
              <a:pPr>
                <a:defRPr/>
              </a:pPr>
              <a:t>‹#›</a:t>
            </a:fld>
            <a:endParaRPr lang="en-US" altLang="zh-TW"/>
          </a:p>
        </p:txBody>
      </p:sp>
    </p:spTree>
    <p:extLst>
      <p:ext uri="{BB962C8B-B14F-4D97-AF65-F5344CB8AC3E}">
        <p14:creationId xmlns:p14="http://schemas.microsoft.com/office/powerpoint/2010/main" val="3935466815"/>
      </p:ext>
    </p:extLst>
  </p:cSld>
  <p:clrMapOvr>
    <a:masterClrMapping/>
  </p:clrMapOvr>
  <p:transition spd="slow">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517249" y="171451"/>
            <a:ext cx="1169551" cy="4423172"/>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171451"/>
            <a:ext cx="5676900" cy="4423172"/>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投影片編號版面配置區 3"/>
          <p:cNvSpPr>
            <a:spLocks noGrp="1"/>
          </p:cNvSpPr>
          <p:nvPr>
            <p:ph type="sldNum" sz="quarter" idx="10"/>
          </p:nvPr>
        </p:nvSpPr>
        <p:spPr>
          <a:xfrm>
            <a:off x="8686801" y="4880372"/>
            <a:ext cx="366713" cy="285750"/>
          </a:xfrm>
        </p:spPr>
        <p:txBody>
          <a:bodyPr/>
          <a:lstStyle>
            <a:lvl1pPr>
              <a:defRPr/>
            </a:lvl1pPr>
          </a:lstStyle>
          <a:p>
            <a:pPr>
              <a:defRPr/>
            </a:pPr>
            <a:fld id="{70D2F7E1-4E57-473C-8B9E-58C6DA8D48A0}" type="slidenum">
              <a:rPr lang="en-US" altLang="zh-TW"/>
              <a:pPr>
                <a:defRPr/>
              </a:pPr>
              <a:t>‹#›</a:t>
            </a:fld>
            <a:endParaRPr lang="en-US" altLang="zh-TW"/>
          </a:p>
        </p:txBody>
      </p:sp>
    </p:spTree>
    <p:extLst>
      <p:ext uri="{BB962C8B-B14F-4D97-AF65-F5344CB8AC3E}">
        <p14:creationId xmlns:p14="http://schemas.microsoft.com/office/powerpoint/2010/main" val="3478347223"/>
      </p:ext>
    </p:extLst>
  </p:cSld>
  <p:clrMapOvr>
    <a:masterClrMapping/>
  </p:clrMapOvr>
  <p:transition spd="slow">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1200151"/>
            <a:ext cx="7924800" cy="3394472"/>
          </a:xfrm>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5" name="標題 4"/>
          <p:cNvSpPr>
            <a:spLocks noGrp="1"/>
          </p:cNvSpPr>
          <p:nvPr>
            <p:ph type="title"/>
          </p:nvPr>
        </p:nvSpPr>
        <p:spPr>
          <a:xfrm>
            <a:off x="838200" y="209550"/>
            <a:ext cx="7924800" cy="584775"/>
          </a:xfrm>
        </p:spPr>
        <p:txBody>
          <a:bodyPr/>
          <a:lstStyle/>
          <a:p>
            <a:r>
              <a:rPr lang="zh-TW" altLang="en-US" dirty="0" smtClean="0"/>
              <a:t>按一下以編輯母片標題樣式</a:t>
            </a:r>
            <a:endParaRPr lang="zh-TW" altLang="en-US" dirty="0"/>
          </a:p>
        </p:txBody>
      </p:sp>
      <p:sp>
        <p:nvSpPr>
          <p:cNvPr id="4" name="投影片編號版面配置區 3"/>
          <p:cNvSpPr>
            <a:spLocks noGrp="1"/>
          </p:cNvSpPr>
          <p:nvPr>
            <p:ph type="sldNum" sz="quarter" idx="10"/>
          </p:nvPr>
        </p:nvSpPr>
        <p:spPr>
          <a:xfrm>
            <a:off x="4419600" y="4857750"/>
            <a:ext cx="533400" cy="285750"/>
          </a:xfrm>
        </p:spPr>
        <p:txBody>
          <a:bodyPr/>
          <a:lstStyle>
            <a:lvl1pPr>
              <a:defRPr/>
            </a:lvl1pPr>
          </a:lstStyle>
          <a:p>
            <a:pPr>
              <a:defRPr/>
            </a:pPr>
            <a:fld id="{7A6790E0-BEF4-4832-A75A-9EE1100ED3A6}" type="slidenum">
              <a:rPr lang="en-US" altLang="zh-TW"/>
              <a:pPr>
                <a:defRPr/>
              </a:pPr>
              <a:t>‹#›</a:t>
            </a:fld>
            <a:endParaRPr lang="en-US" altLang="zh-TW" dirty="0"/>
          </a:p>
        </p:txBody>
      </p:sp>
    </p:spTree>
    <p:extLst>
      <p:ext uri="{BB962C8B-B14F-4D97-AF65-F5344CB8AC3E}">
        <p14:creationId xmlns:p14="http://schemas.microsoft.com/office/powerpoint/2010/main" val="4294283135"/>
      </p:ext>
    </p:extLst>
  </p:cSld>
  <p:clrMapOvr>
    <a:masterClrMapping/>
  </p:clrMapOvr>
  <p:transition spd="slow">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838200" y="3305176"/>
            <a:ext cx="7772400" cy="707886"/>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投影片編號版面配置區 3"/>
          <p:cNvSpPr>
            <a:spLocks noGrp="1"/>
          </p:cNvSpPr>
          <p:nvPr>
            <p:ph type="sldNum" sz="quarter" idx="10"/>
          </p:nvPr>
        </p:nvSpPr>
        <p:spPr>
          <a:xfrm>
            <a:off x="8686801" y="4880372"/>
            <a:ext cx="366713" cy="285750"/>
          </a:xfrm>
        </p:spPr>
        <p:txBody>
          <a:bodyPr/>
          <a:lstStyle>
            <a:lvl1pPr>
              <a:defRPr/>
            </a:lvl1pPr>
          </a:lstStyle>
          <a:p>
            <a:pPr>
              <a:defRPr/>
            </a:pPr>
            <a:fld id="{8E15CDA1-515A-463D-A732-15F9CFB364BF}" type="slidenum">
              <a:rPr lang="en-US" altLang="zh-TW"/>
              <a:pPr>
                <a:defRPr/>
              </a:pPr>
              <a:t>‹#›</a:t>
            </a:fld>
            <a:endParaRPr lang="en-US" altLang="zh-TW"/>
          </a:p>
        </p:txBody>
      </p:sp>
    </p:spTree>
    <p:extLst>
      <p:ext uri="{BB962C8B-B14F-4D97-AF65-F5344CB8AC3E}">
        <p14:creationId xmlns:p14="http://schemas.microsoft.com/office/powerpoint/2010/main" val="483718642"/>
      </p:ext>
    </p:extLst>
  </p:cSld>
  <p:clrMapOvr>
    <a:masterClrMapping/>
  </p:clrMapOvr>
  <p:transition spd="slow">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zh-TW" altLang="en-US" dirty="0"/>
          </a:p>
        </p:txBody>
      </p:sp>
      <p:sp>
        <p:nvSpPr>
          <p:cNvPr id="3" name="內容版面配置區 2"/>
          <p:cNvSpPr>
            <a:spLocks noGrp="1"/>
          </p:cNvSpPr>
          <p:nvPr>
            <p:ph sz="half" idx="1"/>
          </p:nvPr>
        </p:nvSpPr>
        <p:spPr>
          <a:xfrm>
            <a:off x="838200" y="1200151"/>
            <a:ext cx="38100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內容版面配置區 3"/>
          <p:cNvSpPr>
            <a:spLocks noGrp="1"/>
          </p:cNvSpPr>
          <p:nvPr>
            <p:ph sz="half" idx="2"/>
          </p:nvPr>
        </p:nvSpPr>
        <p:spPr>
          <a:xfrm>
            <a:off x="4800600" y="1200151"/>
            <a:ext cx="38862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投影片編號版面配置區 4"/>
          <p:cNvSpPr>
            <a:spLocks noGrp="1"/>
          </p:cNvSpPr>
          <p:nvPr>
            <p:ph type="sldNum" sz="quarter" idx="10"/>
          </p:nvPr>
        </p:nvSpPr>
        <p:spPr>
          <a:xfrm>
            <a:off x="8686801" y="4880372"/>
            <a:ext cx="366713" cy="285750"/>
          </a:xfrm>
        </p:spPr>
        <p:txBody>
          <a:bodyPr/>
          <a:lstStyle>
            <a:lvl1pPr>
              <a:defRPr/>
            </a:lvl1pPr>
          </a:lstStyle>
          <a:p>
            <a:pPr>
              <a:defRPr/>
            </a:pPr>
            <a:fld id="{B036C57C-52B3-4FD7-B0DB-AD4853424376}" type="slidenum">
              <a:rPr lang="en-US" altLang="zh-TW"/>
              <a:pPr>
                <a:defRPr/>
              </a:pPr>
              <a:t>‹#›</a:t>
            </a:fld>
            <a:endParaRPr lang="en-US" altLang="zh-TW"/>
          </a:p>
        </p:txBody>
      </p:sp>
    </p:spTree>
    <p:extLst>
      <p:ext uri="{BB962C8B-B14F-4D97-AF65-F5344CB8AC3E}">
        <p14:creationId xmlns:p14="http://schemas.microsoft.com/office/powerpoint/2010/main" val="327990088"/>
      </p:ext>
    </p:extLst>
  </p:cSld>
  <p:clrMapOvr>
    <a:masterClrMapping/>
  </p:clrMapOvr>
  <p:transition spd="slow">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8200" y="205978"/>
            <a:ext cx="7848600" cy="584775"/>
          </a:xfrm>
        </p:spPr>
        <p:txBody>
          <a:bodyPr/>
          <a:lstStyle>
            <a:lvl1pPr>
              <a:defRPr/>
            </a:lvl1p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838200" y="1151335"/>
            <a:ext cx="3810000" cy="47982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smtClean="0"/>
              <a:t>按一下以編輯母片文字樣式</a:t>
            </a:r>
          </a:p>
        </p:txBody>
      </p:sp>
      <p:sp>
        <p:nvSpPr>
          <p:cNvPr id="4" name="內容版面配置區 3"/>
          <p:cNvSpPr>
            <a:spLocks noGrp="1"/>
          </p:cNvSpPr>
          <p:nvPr>
            <p:ph sz="half" idx="2"/>
          </p:nvPr>
        </p:nvSpPr>
        <p:spPr>
          <a:xfrm>
            <a:off x="838200" y="1631156"/>
            <a:ext cx="3810000" cy="2963466"/>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5" name="文字版面配置區 4"/>
          <p:cNvSpPr>
            <a:spLocks noGrp="1"/>
          </p:cNvSpPr>
          <p:nvPr>
            <p:ph type="body" sz="quarter" idx="3"/>
          </p:nvPr>
        </p:nvSpPr>
        <p:spPr>
          <a:xfrm>
            <a:off x="4721225" y="1151335"/>
            <a:ext cx="3965575" cy="47982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721225" y="1631156"/>
            <a:ext cx="3965575" cy="2963466"/>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7" name="投影片編號版面配置區 6"/>
          <p:cNvSpPr>
            <a:spLocks noGrp="1"/>
          </p:cNvSpPr>
          <p:nvPr>
            <p:ph type="sldNum" sz="quarter" idx="10"/>
          </p:nvPr>
        </p:nvSpPr>
        <p:spPr>
          <a:xfrm>
            <a:off x="8686801" y="4880372"/>
            <a:ext cx="366713" cy="285750"/>
          </a:xfrm>
        </p:spPr>
        <p:txBody>
          <a:bodyPr/>
          <a:lstStyle>
            <a:lvl1pPr>
              <a:defRPr/>
            </a:lvl1pPr>
          </a:lstStyle>
          <a:p>
            <a:pPr>
              <a:defRPr/>
            </a:pPr>
            <a:fld id="{6C6FC5AC-C91A-4C06-9CB1-22798F04CB4E}" type="slidenum">
              <a:rPr lang="en-US" altLang="zh-TW"/>
              <a:pPr>
                <a:defRPr/>
              </a:pPr>
              <a:t>‹#›</a:t>
            </a:fld>
            <a:endParaRPr lang="en-US" altLang="zh-TW"/>
          </a:p>
        </p:txBody>
      </p:sp>
    </p:spTree>
    <p:extLst>
      <p:ext uri="{BB962C8B-B14F-4D97-AF65-F5344CB8AC3E}">
        <p14:creationId xmlns:p14="http://schemas.microsoft.com/office/powerpoint/2010/main" val="189643847"/>
      </p:ext>
    </p:extLst>
  </p:cSld>
  <p:clrMapOvr>
    <a:masterClrMapping/>
  </p:clrMapOvr>
  <p:transition spd="slow">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zh-TW" altLang="en-US" dirty="0"/>
          </a:p>
        </p:txBody>
      </p:sp>
      <p:sp>
        <p:nvSpPr>
          <p:cNvPr id="3" name="投影片編號版面配置區 2"/>
          <p:cNvSpPr>
            <a:spLocks noGrp="1"/>
          </p:cNvSpPr>
          <p:nvPr>
            <p:ph type="sldNum" sz="quarter" idx="10"/>
          </p:nvPr>
        </p:nvSpPr>
        <p:spPr>
          <a:xfrm>
            <a:off x="8686801" y="4880372"/>
            <a:ext cx="366713" cy="285750"/>
          </a:xfrm>
        </p:spPr>
        <p:txBody>
          <a:bodyPr/>
          <a:lstStyle>
            <a:lvl1pPr>
              <a:defRPr/>
            </a:lvl1pPr>
          </a:lstStyle>
          <a:p>
            <a:pPr>
              <a:defRPr/>
            </a:pPr>
            <a:fld id="{7FA5CDF4-F1C6-4C3A-9F04-64093E165676}" type="slidenum">
              <a:rPr lang="en-US" altLang="zh-TW"/>
              <a:pPr>
                <a:defRPr/>
              </a:pPr>
              <a:t>‹#›</a:t>
            </a:fld>
            <a:endParaRPr lang="en-US" altLang="zh-TW"/>
          </a:p>
        </p:txBody>
      </p:sp>
    </p:spTree>
    <p:extLst>
      <p:ext uri="{BB962C8B-B14F-4D97-AF65-F5344CB8AC3E}">
        <p14:creationId xmlns:p14="http://schemas.microsoft.com/office/powerpoint/2010/main" val="3780677846"/>
      </p:ext>
    </p:extLst>
  </p:cSld>
  <p:clrMapOvr>
    <a:masterClrMapping/>
  </p:clrMapOvr>
  <p:transition spd="slow">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投影片編號版面配置區 1"/>
          <p:cNvSpPr>
            <a:spLocks noGrp="1"/>
          </p:cNvSpPr>
          <p:nvPr>
            <p:ph type="sldNum" sz="quarter" idx="10"/>
          </p:nvPr>
        </p:nvSpPr>
        <p:spPr>
          <a:xfrm>
            <a:off x="8686801" y="4880372"/>
            <a:ext cx="366713" cy="285750"/>
          </a:xfrm>
        </p:spPr>
        <p:txBody>
          <a:bodyPr/>
          <a:lstStyle>
            <a:lvl1pPr>
              <a:defRPr/>
            </a:lvl1pPr>
          </a:lstStyle>
          <a:p>
            <a:pPr>
              <a:defRPr/>
            </a:pPr>
            <a:fld id="{63CB37D7-9B9A-4D0E-AEAE-700AC7DF23EC}" type="slidenum">
              <a:rPr lang="en-US" altLang="zh-TW"/>
              <a:pPr>
                <a:defRPr/>
              </a:pPr>
              <a:t>‹#›</a:t>
            </a:fld>
            <a:endParaRPr lang="en-US" altLang="zh-TW" dirty="0"/>
          </a:p>
        </p:txBody>
      </p:sp>
    </p:spTree>
    <p:extLst>
      <p:ext uri="{BB962C8B-B14F-4D97-AF65-F5344CB8AC3E}">
        <p14:creationId xmlns:p14="http://schemas.microsoft.com/office/powerpoint/2010/main" val="2738882611"/>
      </p:ext>
    </p:extLst>
  </p:cSld>
  <p:clrMapOvr>
    <a:masterClrMapping/>
  </p:clrMapOvr>
  <p:transition spd="slow">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8201" y="368439"/>
            <a:ext cx="2627313" cy="707886"/>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361950"/>
            <a:ext cx="5111750" cy="423267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8201" y="1076326"/>
            <a:ext cx="2627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投影片編號版面配置區 4"/>
          <p:cNvSpPr>
            <a:spLocks noGrp="1"/>
          </p:cNvSpPr>
          <p:nvPr>
            <p:ph type="sldNum" sz="quarter" idx="10"/>
          </p:nvPr>
        </p:nvSpPr>
        <p:spPr>
          <a:xfrm>
            <a:off x="8686801" y="4880372"/>
            <a:ext cx="366713" cy="285750"/>
          </a:xfrm>
        </p:spPr>
        <p:txBody>
          <a:bodyPr/>
          <a:lstStyle>
            <a:lvl1pPr>
              <a:defRPr/>
            </a:lvl1pPr>
          </a:lstStyle>
          <a:p>
            <a:pPr>
              <a:defRPr/>
            </a:pPr>
            <a:fld id="{6A06EAE2-05FE-431D-9FC4-D647988B83A0}" type="slidenum">
              <a:rPr lang="en-US" altLang="zh-TW"/>
              <a:pPr>
                <a:defRPr/>
              </a:pPr>
              <a:t>‹#›</a:t>
            </a:fld>
            <a:endParaRPr lang="en-US" altLang="zh-TW"/>
          </a:p>
        </p:txBody>
      </p:sp>
    </p:spTree>
    <p:extLst>
      <p:ext uri="{BB962C8B-B14F-4D97-AF65-F5344CB8AC3E}">
        <p14:creationId xmlns:p14="http://schemas.microsoft.com/office/powerpoint/2010/main" val="1893740058"/>
      </p:ext>
    </p:extLst>
  </p:cSld>
  <p:clrMapOvr>
    <a:masterClrMapping/>
  </p:clrMapOvr>
  <p:transition spd="slow">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3625394"/>
            <a:ext cx="5486400" cy="400110"/>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投影片編號版面配置區 4"/>
          <p:cNvSpPr>
            <a:spLocks noGrp="1"/>
          </p:cNvSpPr>
          <p:nvPr>
            <p:ph type="sldNum" sz="quarter" idx="10"/>
          </p:nvPr>
        </p:nvSpPr>
        <p:spPr>
          <a:xfrm>
            <a:off x="8686801" y="4880372"/>
            <a:ext cx="366713" cy="285750"/>
          </a:xfrm>
        </p:spPr>
        <p:txBody>
          <a:bodyPr/>
          <a:lstStyle>
            <a:lvl1pPr>
              <a:defRPr/>
            </a:lvl1pPr>
          </a:lstStyle>
          <a:p>
            <a:pPr>
              <a:defRPr/>
            </a:pPr>
            <a:fld id="{0CBCDEDB-AEB3-43E2-BA3D-DED5F03D9610}" type="slidenum">
              <a:rPr lang="en-US" altLang="zh-TW"/>
              <a:pPr>
                <a:defRPr/>
              </a:pPr>
              <a:t>‹#›</a:t>
            </a:fld>
            <a:endParaRPr lang="en-US" altLang="zh-TW"/>
          </a:p>
        </p:txBody>
      </p:sp>
    </p:spTree>
    <p:extLst>
      <p:ext uri="{BB962C8B-B14F-4D97-AF65-F5344CB8AC3E}">
        <p14:creationId xmlns:p14="http://schemas.microsoft.com/office/powerpoint/2010/main" val="2234332843"/>
      </p:ext>
    </p:extLst>
  </p:cSld>
  <p:clrMapOvr>
    <a:masterClrMapping/>
  </p:clrMapOvr>
  <p:transition spd="slow">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圖片 5"/>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367"/>
            <a:ext cx="9143998" cy="5144721"/>
          </a:xfrm>
          <a:prstGeom prst="rect">
            <a:avLst/>
          </a:prstGeom>
        </p:spPr>
      </p:pic>
      <p:sp>
        <p:nvSpPr>
          <p:cNvPr id="1027" name="Rectangle 3"/>
          <p:cNvSpPr>
            <a:spLocks noGrp="1" noChangeArrowheads="1"/>
          </p:cNvSpPr>
          <p:nvPr>
            <p:ph type="title"/>
          </p:nvPr>
        </p:nvSpPr>
        <p:spPr bwMode="auto">
          <a:xfrm>
            <a:off x="838200" y="133350"/>
            <a:ext cx="7848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zh-TW" dirty="0" smtClean="0"/>
              <a:t>Click to edit Master title style </a:t>
            </a:r>
          </a:p>
        </p:txBody>
      </p:sp>
      <p:sp>
        <p:nvSpPr>
          <p:cNvPr id="1028" name="Rectangle 4"/>
          <p:cNvSpPr>
            <a:spLocks noGrp="1" noChangeArrowheads="1"/>
          </p:cNvSpPr>
          <p:nvPr>
            <p:ph type="body" idx="1"/>
          </p:nvPr>
        </p:nvSpPr>
        <p:spPr bwMode="auto">
          <a:xfrm>
            <a:off x="838200" y="1200151"/>
            <a:ext cx="7848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p>
        </p:txBody>
      </p:sp>
      <p:sp>
        <p:nvSpPr>
          <p:cNvPr id="29717" name="Rectangle 21"/>
          <p:cNvSpPr>
            <a:spLocks noGrp="1" noChangeArrowheads="1"/>
          </p:cNvSpPr>
          <p:nvPr>
            <p:ph type="sldNum" sz="quarter" idx="4"/>
          </p:nvPr>
        </p:nvSpPr>
        <p:spPr bwMode="auto">
          <a:xfrm>
            <a:off x="4229099" y="4875212"/>
            <a:ext cx="685800"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1" sz="1000">
                <a:solidFill>
                  <a:schemeClr val="tx1">
                    <a:lumMod val="65000"/>
                    <a:lumOff val="35000"/>
                  </a:schemeClr>
                </a:solidFill>
                <a:latin typeface="Arial" charset="0"/>
                <a:ea typeface="新細明體" charset="-120"/>
              </a:defRPr>
            </a:lvl1pPr>
          </a:lstStyle>
          <a:p>
            <a:pPr>
              <a:defRPr/>
            </a:pPr>
            <a:fld id="{3AB1FE89-9AA8-4D5B-B63B-2A1E06624653}" type="slidenum">
              <a:rPr lang="en-US" altLang="zh-TW" smtClean="0"/>
              <a:pPr>
                <a:defRPr/>
              </a:pPr>
              <a:t>‹#›</a:t>
            </a:fld>
            <a:endParaRPr lang="en-US" altLang="zh-TW" dirty="0"/>
          </a:p>
        </p:txBody>
      </p:sp>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ransition spd="slow">
    <p:zoom dir="in"/>
  </p:transition>
  <p:hf hdr="0" ftr="0" dt="0"/>
  <p:txStyles>
    <p:titleStyle>
      <a:lvl1pPr algn="l" rtl="0" eaLnBrk="0" fontAlgn="base" hangingPunct="0">
        <a:spcBef>
          <a:spcPct val="0"/>
        </a:spcBef>
        <a:spcAft>
          <a:spcPct val="0"/>
        </a:spcAft>
        <a:defRPr kumimoji="1" sz="3600" b="1" baseline="0">
          <a:solidFill>
            <a:srgbClr val="333333"/>
          </a:solidFill>
          <a:latin typeface="+mj-lt"/>
          <a:ea typeface="微軟正黑體" panose="020B0604030504040204" pitchFamily="34" charset="-120"/>
          <a:cs typeface="+mj-cs"/>
        </a:defRPr>
      </a:lvl1pPr>
      <a:lvl2pPr algn="l" rtl="0" eaLnBrk="0" fontAlgn="base" hangingPunct="0">
        <a:spcBef>
          <a:spcPct val="0"/>
        </a:spcBef>
        <a:spcAft>
          <a:spcPct val="0"/>
        </a:spcAft>
        <a:defRPr kumimoji="1" sz="3200" b="1">
          <a:solidFill>
            <a:srgbClr val="333333"/>
          </a:solidFill>
          <a:latin typeface="Arial" charset="0"/>
          <a:ea typeface="新細明體" charset="-120"/>
        </a:defRPr>
      </a:lvl2pPr>
      <a:lvl3pPr algn="l" rtl="0" eaLnBrk="0" fontAlgn="base" hangingPunct="0">
        <a:spcBef>
          <a:spcPct val="0"/>
        </a:spcBef>
        <a:spcAft>
          <a:spcPct val="0"/>
        </a:spcAft>
        <a:defRPr kumimoji="1" sz="3200" b="1">
          <a:solidFill>
            <a:srgbClr val="333333"/>
          </a:solidFill>
          <a:latin typeface="Arial" charset="0"/>
          <a:ea typeface="新細明體" charset="-120"/>
        </a:defRPr>
      </a:lvl3pPr>
      <a:lvl4pPr algn="l" rtl="0" eaLnBrk="0" fontAlgn="base" hangingPunct="0">
        <a:spcBef>
          <a:spcPct val="0"/>
        </a:spcBef>
        <a:spcAft>
          <a:spcPct val="0"/>
        </a:spcAft>
        <a:defRPr kumimoji="1" sz="3200" b="1">
          <a:solidFill>
            <a:srgbClr val="333333"/>
          </a:solidFill>
          <a:latin typeface="Arial" charset="0"/>
          <a:ea typeface="新細明體" charset="-120"/>
        </a:defRPr>
      </a:lvl4pPr>
      <a:lvl5pPr algn="l" rtl="0" eaLnBrk="0" fontAlgn="base" hangingPunct="0">
        <a:spcBef>
          <a:spcPct val="0"/>
        </a:spcBef>
        <a:spcAft>
          <a:spcPct val="0"/>
        </a:spcAft>
        <a:defRPr kumimoji="1" sz="3200" b="1">
          <a:solidFill>
            <a:srgbClr val="333333"/>
          </a:solidFill>
          <a:latin typeface="Arial" charset="0"/>
          <a:ea typeface="新細明體" charset="-120"/>
        </a:defRPr>
      </a:lvl5pPr>
      <a:lvl6pPr marL="457200" algn="l" rtl="0" fontAlgn="base">
        <a:spcBef>
          <a:spcPct val="0"/>
        </a:spcBef>
        <a:spcAft>
          <a:spcPct val="0"/>
        </a:spcAft>
        <a:defRPr kumimoji="1" sz="3200">
          <a:solidFill>
            <a:srgbClr val="333333"/>
          </a:solidFill>
          <a:latin typeface="Arial" charset="0"/>
          <a:ea typeface="新細明體" charset="-120"/>
        </a:defRPr>
      </a:lvl6pPr>
      <a:lvl7pPr marL="914400" algn="l" rtl="0" fontAlgn="base">
        <a:spcBef>
          <a:spcPct val="0"/>
        </a:spcBef>
        <a:spcAft>
          <a:spcPct val="0"/>
        </a:spcAft>
        <a:defRPr kumimoji="1" sz="3200">
          <a:solidFill>
            <a:srgbClr val="333333"/>
          </a:solidFill>
          <a:latin typeface="Arial" charset="0"/>
          <a:ea typeface="新細明體" charset="-120"/>
        </a:defRPr>
      </a:lvl7pPr>
      <a:lvl8pPr marL="1371600" algn="l" rtl="0" fontAlgn="base">
        <a:spcBef>
          <a:spcPct val="0"/>
        </a:spcBef>
        <a:spcAft>
          <a:spcPct val="0"/>
        </a:spcAft>
        <a:defRPr kumimoji="1" sz="3200">
          <a:solidFill>
            <a:srgbClr val="333333"/>
          </a:solidFill>
          <a:latin typeface="Arial" charset="0"/>
          <a:ea typeface="新細明體" charset="-120"/>
        </a:defRPr>
      </a:lvl8pPr>
      <a:lvl9pPr marL="1828800" algn="l" rtl="0" fontAlgn="base">
        <a:spcBef>
          <a:spcPct val="0"/>
        </a:spcBef>
        <a:spcAft>
          <a:spcPct val="0"/>
        </a:spcAft>
        <a:defRPr kumimoji="1" sz="3200">
          <a:solidFill>
            <a:srgbClr val="333333"/>
          </a:solidFill>
          <a:latin typeface="Arial" charset="0"/>
          <a:ea typeface="新細明體" charset="-120"/>
        </a:defRPr>
      </a:lvl9pPr>
    </p:titleStyle>
    <p:bodyStyle>
      <a:lvl1pPr marL="342900" indent="-342900" algn="l" rtl="0" eaLnBrk="0" fontAlgn="base" hangingPunct="0">
        <a:spcBef>
          <a:spcPct val="20000"/>
        </a:spcBef>
        <a:spcAft>
          <a:spcPct val="0"/>
        </a:spcAft>
        <a:buChar char="•"/>
        <a:defRPr kumimoji="1" sz="3000" baseline="0">
          <a:solidFill>
            <a:srgbClr val="4D4D4D"/>
          </a:solidFill>
          <a:latin typeface="+mn-lt"/>
          <a:ea typeface="+mn-ea"/>
          <a:cs typeface="+mn-cs"/>
        </a:defRPr>
      </a:lvl1pPr>
      <a:lvl2pPr marL="742950" indent="-285750" algn="l" rtl="0" eaLnBrk="0" fontAlgn="base" hangingPunct="0">
        <a:spcBef>
          <a:spcPct val="20000"/>
        </a:spcBef>
        <a:spcAft>
          <a:spcPct val="0"/>
        </a:spcAft>
        <a:buChar char="–"/>
        <a:defRPr kumimoji="1" sz="2600" baseline="0">
          <a:solidFill>
            <a:srgbClr val="4D4D4D"/>
          </a:solidFill>
          <a:latin typeface="+mn-lt"/>
          <a:ea typeface="+mn-ea"/>
        </a:defRPr>
      </a:lvl2pPr>
      <a:lvl3pPr marL="1143000" indent="-228600" algn="l" rtl="0" eaLnBrk="0" fontAlgn="base" hangingPunct="0">
        <a:spcBef>
          <a:spcPct val="20000"/>
        </a:spcBef>
        <a:spcAft>
          <a:spcPct val="0"/>
        </a:spcAft>
        <a:buChar char="•"/>
        <a:defRPr kumimoji="1" sz="2200" baseline="0">
          <a:solidFill>
            <a:srgbClr val="4D4D4D"/>
          </a:solidFill>
          <a:latin typeface="+mn-lt"/>
          <a:ea typeface="+mn-ea"/>
        </a:defRPr>
      </a:lvl3pPr>
      <a:lvl4pPr marL="1600200" indent="-228600" algn="l" rtl="0" eaLnBrk="0" fontAlgn="base" hangingPunct="0">
        <a:spcBef>
          <a:spcPct val="20000"/>
        </a:spcBef>
        <a:spcAft>
          <a:spcPct val="0"/>
        </a:spcAft>
        <a:buChar char="–"/>
        <a:defRPr kumimoji="1" sz="2000" baseline="0">
          <a:solidFill>
            <a:srgbClr val="4D4D4D"/>
          </a:solidFill>
          <a:latin typeface="+mn-lt"/>
          <a:ea typeface="+mn-ea"/>
        </a:defRPr>
      </a:lvl4pPr>
      <a:lvl5pPr marL="2057400" indent="-228600" algn="l" rtl="0" eaLnBrk="0" fontAlgn="base" hangingPunct="0">
        <a:spcBef>
          <a:spcPct val="20000"/>
        </a:spcBef>
        <a:spcAft>
          <a:spcPct val="0"/>
        </a:spcAft>
        <a:buChar char="»"/>
        <a:defRPr kumimoji="1" sz="2000" baseline="0">
          <a:solidFill>
            <a:srgbClr val="4D4D4D"/>
          </a:solidFill>
          <a:latin typeface="+mn-lt"/>
          <a:ea typeface="+mn-ea"/>
        </a:defRPr>
      </a:lvl5pPr>
      <a:lvl6pPr marL="2514600" indent="-228600" algn="l" rtl="0" fontAlgn="base">
        <a:spcBef>
          <a:spcPct val="20000"/>
        </a:spcBef>
        <a:spcAft>
          <a:spcPct val="0"/>
        </a:spcAft>
        <a:buChar char="»"/>
        <a:defRPr kumimoji="1" sz="2000">
          <a:solidFill>
            <a:srgbClr val="4D4D4D"/>
          </a:solidFill>
          <a:latin typeface="+mn-lt"/>
          <a:ea typeface="+mn-ea"/>
        </a:defRPr>
      </a:lvl6pPr>
      <a:lvl7pPr marL="2971800" indent="-228600" algn="l" rtl="0" fontAlgn="base">
        <a:spcBef>
          <a:spcPct val="20000"/>
        </a:spcBef>
        <a:spcAft>
          <a:spcPct val="0"/>
        </a:spcAft>
        <a:buChar char="»"/>
        <a:defRPr kumimoji="1" sz="2000">
          <a:solidFill>
            <a:srgbClr val="4D4D4D"/>
          </a:solidFill>
          <a:latin typeface="+mn-lt"/>
          <a:ea typeface="+mn-ea"/>
        </a:defRPr>
      </a:lvl7pPr>
      <a:lvl8pPr marL="3429000" indent="-228600" algn="l" rtl="0" fontAlgn="base">
        <a:spcBef>
          <a:spcPct val="20000"/>
        </a:spcBef>
        <a:spcAft>
          <a:spcPct val="0"/>
        </a:spcAft>
        <a:buChar char="»"/>
        <a:defRPr kumimoji="1" sz="2000">
          <a:solidFill>
            <a:srgbClr val="4D4D4D"/>
          </a:solidFill>
          <a:latin typeface="+mn-lt"/>
          <a:ea typeface="+mn-ea"/>
        </a:defRPr>
      </a:lvl8pPr>
      <a:lvl9pPr marL="3886200" indent="-228600" algn="l" rtl="0" fontAlgn="base">
        <a:spcBef>
          <a:spcPct val="20000"/>
        </a:spcBef>
        <a:spcAft>
          <a:spcPct val="0"/>
        </a:spcAft>
        <a:buChar char="»"/>
        <a:defRPr kumimoji="1" sz="2000">
          <a:solidFill>
            <a:srgbClr val="4D4D4D"/>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www.azul.com/downloads/zulu/"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martinfowler.com/bliki/FunctionLength.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docs.oracle.com/javase/10/docs/api/java/lang/Double.html" TargetMode="External"/><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hyperlink" Target="https://openhome.cc/Gossip/JavaEssence/Interface.html"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8.jpeg"/><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jpg"/></Relationships>
</file>

<file path=ppt/slides/_rels/slide54.xml.rels><?xml version="1.0" encoding="UTF-8" standalone="yes"?>
<Relationships xmlns="http://schemas.openxmlformats.org/package/2006/relationships"><Relationship Id="rId2" Type="http://schemas.openxmlformats.org/officeDocument/2006/relationships/hyperlink" Target="https://github.com/JustinSDK/JavaSE6Tutorial/blob/master/docs/CH08.md#821-%E5%A4%9A%E5%9E%8B%E5%B0%8E%E8%AB%96"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dzone.com/articles/ten-commandments-of-object-oriented-design" TargetMode="Externa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hyperlink" Target="https://www.w3schools.in/java-tutorial/" TargetMode="External"/><Relationship Id="rId2" Type="http://schemas.openxmlformats.org/officeDocument/2006/relationships/hyperlink" Target="https://docs.oracle.com/javase/tutorial/index.html" TargetMode="External"/><Relationship Id="rId1" Type="http://schemas.openxmlformats.org/officeDocument/2006/relationships/slideLayout" Target="../slideLayouts/slideLayout2.xml"/><Relationship Id="rId5" Type="http://schemas.openxmlformats.org/officeDocument/2006/relationships/hyperlink" Target="https://dzone.com/articles/ten-commandments-of-object-oriented-design" TargetMode="External"/><Relationship Id="rId4" Type="http://schemas.openxmlformats.org/officeDocument/2006/relationships/hyperlink" Target="https://github.com/JustinSDK/JavaSE6Tutorial"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5"/>
          <p:cNvSpPr txBox="1">
            <a:spLocks noChangeArrowheads="1"/>
          </p:cNvSpPr>
          <p:nvPr/>
        </p:nvSpPr>
        <p:spPr bwMode="auto">
          <a:xfrm>
            <a:off x="3733800" y="3277551"/>
            <a:ext cx="4876800" cy="47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266700"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marL="342900" indent="-342900">
              <a:lnSpc>
                <a:spcPct val="125000"/>
              </a:lnSpc>
              <a:spcBef>
                <a:spcPct val="20000"/>
              </a:spcBef>
              <a:buFont typeface="微軟正黑體" panose="020B0604030504040204" pitchFamily="34" charset="-120"/>
              <a:buChar char="■"/>
            </a:pPr>
            <a:r>
              <a:rPr lang="en-US" altLang="en-US" sz="2200" b="1" dirty="0" smtClean="0">
                <a:solidFill>
                  <a:schemeClr val="tx1">
                    <a:lumMod val="50000"/>
                    <a:lumOff val="50000"/>
                  </a:schemeClr>
                </a:solidFill>
                <a:latin typeface="+mn-lt"/>
                <a:ea typeface="細明體" pitchFamily="49" charset="-120"/>
              </a:rPr>
              <a:t>ML2700, Back-end</a:t>
            </a:r>
            <a:endParaRPr lang="en-US" altLang="en-US" sz="2200" b="1" dirty="0">
              <a:solidFill>
                <a:schemeClr val="tx1">
                  <a:lumMod val="50000"/>
                  <a:lumOff val="50000"/>
                </a:schemeClr>
              </a:solidFill>
              <a:latin typeface="+mn-lt"/>
              <a:ea typeface="細明體" pitchFamily="49" charset="-120"/>
            </a:endParaRPr>
          </a:p>
        </p:txBody>
      </p:sp>
      <p:sp>
        <p:nvSpPr>
          <p:cNvPr id="3" name="Rectangle 3"/>
          <p:cNvSpPr>
            <a:spLocks noChangeArrowheads="1"/>
          </p:cNvSpPr>
          <p:nvPr/>
        </p:nvSpPr>
        <p:spPr bwMode="auto">
          <a:xfrm>
            <a:off x="2819400" y="1714500"/>
            <a:ext cx="5867400" cy="988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572" tIns="50786" rIns="101572" bIns="50786" anchor="ctr"/>
          <a:lstStyle>
            <a:lvl1pPr algn="ctr">
              <a:defRPr sz="3800" b="1">
                <a:solidFill>
                  <a:schemeClr val="tx2"/>
                </a:solidFill>
                <a:latin typeface="Helvetica 55 Roman" pitchFamily="34" charset="0"/>
                <a:ea typeface="新細明體" charset="-120"/>
              </a:defRPr>
            </a:lvl1pPr>
            <a:lvl2pPr algn="ctr">
              <a:defRPr sz="3800" b="1">
                <a:solidFill>
                  <a:schemeClr val="tx2"/>
                </a:solidFill>
                <a:latin typeface="Helvetica 55 Roman" pitchFamily="34" charset="0"/>
                <a:ea typeface="新細明體" charset="-120"/>
              </a:defRPr>
            </a:lvl2pPr>
            <a:lvl3pPr algn="ctr">
              <a:defRPr sz="3800" b="1">
                <a:solidFill>
                  <a:schemeClr val="tx2"/>
                </a:solidFill>
                <a:latin typeface="Helvetica 55 Roman" pitchFamily="34" charset="0"/>
                <a:ea typeface="新細明體" charset="-120"/>
              </a:defRPr>
            </a:lvl3pPr>
            <a:lvl4pPr algn="ctr">
              <a:defRPr sz="3800" b="1">
                <a:solidFill>
                  <a:schemeClr val="tx2"/>
                </a:solidFill>
                <a:latin typeface="Helvetica 55 Roman" pitchFamily="34" charset="0"/>
                <a:ea typeface="新細明體" charset="-120"/>
              </a:defRPr>
            </a:lvl4pPr>
            <a:lvl5pPr algn="ctr">
              <a:defRPr sz="3800" b="1">
                <a:solidFill>
                  <a:schemeClr val="tx2"/>
                </a:solidFill>
                <a:latin typeface="Helvetica 55 Roman" pitchFamily="34" charset="0"/>
                <a:ea typeface="新細明體" charset="-120"/>
              </a:defRPr>
            </a:lvl5pPr>
            <a:lvl6pPr marL="457200" algn="ctr" fontAlgn="base">
              <a:spcBef>
                <a:spcPct val="0"/>
              </a:spcBef>
              <a:spcAft>
                <a:spcPct val="0"/>
              </a:spcAft>
              <a:defRPr sz="3800" b="1">
                <a:solidFill>
                  <a:schemeClr val="tx2"/>
                </a:solidFill>
                <a:latin typeface="Helvetica 55 Roman" pitchFamily="34" charset="0"/>
                <a:ea typeface="新細明體" charset="-120"/>
              </a:defRPr>
            </a:lvl6pPr>
            <a:lvl7pPr marL="914400" algn="ctr" fontAlgn="base">
              <a:spcBef>
                <a:spcPct val="0"/>
              </a:spcBef>
              <a:spcAft>
                <a:spcPct val="0"/>
              </a:spcAft>
              <a:defRPr sz="3800" b="1">
                <a:solidFill>
                  <a:schemeClr val="tx2"/>
                </a:solidFill>
                <a:latin typeface="Helvetica 55 Roman" pitchFamily="34" charset="0"/>
                <a:ea typeface="新細明體" charset="-120"/>
              </a:defRPr>
            </a:lvl7pPr>
            <a:lvl8pPr marL="1371600" algn="ctr" fontAlgn="base">
              <a:spcBef>
                <a:spcPct val="0"/>
              </a:spcBef>
              <a:spcAft>
                <a:spcPct val="0"/>
              </a:spcAft>
              <a:defRPr sz="3800" b="1">
                <a:solidFill>
                  <a:schemeClr val="tx2"/>
                </a:solidFill>
                <a:latin typeface="Helvetica 55 Roman" pitchFamily="34" charset="0"/>
                <a:ea typeface="新細明體" charset="-120"/>
              </a:defRPr>
            </a:lvl8pPr>
            <a:lvl9pPr marL="1828800" algn="ctr" fontAlgn="base">
              <a:spcBef>
                <a:spcPct val="0"/>
              </a:spcBef>
              <a:spcAft>
                <a:spcPct val="0"/>
              </a:spcAft>
              <a:defRPr sz="3800" b="1">
                <a:solidFill>
                  <a:schemeClr val="tx2"/>
                </a:solidFill>
                <a:latin typeface="Helvetica 55 Roman" pitchFamily="34" charset="0"/>
                <a:ea typeface="新細明體" charset="-120"/>
              </a:defRPr>
            </a:lvl9pPr>
          </a:lstStyle>
          <a:p>
            <a:pPr algn="l">
              <a:lnSpc>
                <a:spcPct val="115000"/>
              </a:lnSpc>
            </a:pPr>
            <a:r>
              <a:rPr lang="en-US" altLang="en-US" sz="5000" dirty="0">
                <a:solidFill>
                  <a:schemeClr val="bg2">
                    <a:lumMod val="75000"/>
                  </a:schemeClr>
                </a:solidFill>
                <a:latin typeface="Arial" panose="020B0604020202020204" pitchFamily="34" charset="0"/>
                <a:ea typeface="文鼎粗黑" pitchFamily="49" charset="-120"/>
                <a:cs typeface="Arial" panose="020B0604020202020204" pitchFamily="34" charset="0"/>
              </a:rPr>
              <a:t>Java Introduction</a:t>
            </a:r>
          </a:p>
        </p:txBody>
      </p:sp>
    </p:spTree>
  </p:cSld>
  <p:clrMapOvr>
    <a:masterClrMapping/>
  </p:clrMapOvr>
  <p:transition spd="slow">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What is JVM?</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10</a:t>
            </a:fld>
            <a:endParaRPr lang="en-US" altLang="zh-TW"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882858"/>
            <a:ext cx="4443413" cy="4103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3179472"/>
      </p:ext>
    </p:extLst>
  </p:cSld>
  <p:clrMapOvr>
    <a:masterClrMapping/>
  </p:clrMapOvr>
  <p:transition spd="slow">
    <p:zoom dir="in"/>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38200" y="1006078"/>
            <a:ext cx="7924800" cy="3394472"/>
          </a:xfrm>
        </p:spPr>
        <p:txBody>
          <a:bodyPr/>
          <a:lstStyle/>
          <a:p>
            <a:pPr eaLnBrk="1" hangingPunct="1">
              <a:lnSpc>
                <a:spcPct val="125000"/>
              </a:lnSpc>
              <a:buSzPct val="110000"/>
              <a:buFont typeface="Wingdings" pitchFamily="2" charset="2"/>
              <a:buChar char="§"/>
            </a:pPr>
            <a:r>
              <a:rPr lang="en-US" altLang="en-US" sz="2000" dirty="0">
                <a:solidFill>
                  <a:schemeClr val="tx1"/>
                </a:solidFill>
                <a:hlinkClick r:id="rId2"/>
              </a:rPr>
              <a:t>https://www.azul.com/downloads/zulu</a:t>
            </a:r>
            <a:r>
              <a:rPr lang="en-US" altLang="en-US" sz="2000" dirty="0" smtClean="0">
                <a:solidFill>
                  <a:schemeClr val="tx1"/>
                </a:solidFill>
                <a:hlinkClick r:id="rId2"/>
              </a:rPr>
              <a:t>/</a:t>
            </a:r>
            <a:endParaRPr lang="en-US" altLang="en-US" sz="2000" dirty="0" smtClean="0">
              <a:solidFill>
                <a:schemeClr val="tx1"/>
              </a:solidFill>
            </a:endParaRPr>
          </a:p>
          <a:p>
            <a:pPr eaLnBrk="1" hangingPunct="1">
              <a:lnSpc>
                <a:spcPct val="125000"/>
              </a:lnSpc>
              <a:buSzPct val="110000"/>
              <a:buFont typeface="Wingdings" pitchFamily="2" charset="2"/>
              <a:buChar char="§"/>
            </a:pPr>
            <a:r>
              <a:rPr lang="en-US" altLang="en-US" sz="1600" dirty="0">
                <a:solidFill>
                  <a:schemeClr val="tx1"/>
                </a:solidFill>
              </a:rPr>
              <a:t>Zulu® is a certified build of </a:t>
            </a:r>
            <a:r>
              <a:rPr lang="en-US" altLang="en-US" sz="1600" dirty="0" err="1">
                <a:solidFill>
                  <a:schemeClr val="tx1"/>
                </a:solidFill>
              </a:rPr>
              <a:t>OpenJDK</a:t>
            </a:r>
            <a:r>
              <a:rPr lang="en-US" altLang="en-US" sz="1600" dirty="0">
                <a:solidFill>
                  <a:schemeClr val="tx1"/>
                </a:solidFill>
              </a:rPr>
              <a:t> that is fully compliant with the Java SE standard. </a:t>
            </a:r>
            <a:endParaRPr lang="en-US" altLang="en-US" sz="1600" dirty="0" smtClean="0">
              <a:solidFill>
                <a:schemeClr val="tx1"/>
              </a:solidFill>
            </a:endParaRPr>
          </a:p>
        </p:txBody>
      </p:sp>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JDK </a:t>
            </a:r>
            <a:r>
              <a:rPr kumimoji="0" lang="en-US" altLang="zh-TW" dirty="0" smtClean="0">
                <a:ea typeface="文鼎粗黑" pitchFamily="49" charset="-120"/>
              </a:rPr>
              <a:t>Installation</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11</a:t>
            </a:fld>
            <a:endParaRPr lang="en-US" altLang="zh-TW"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2343150"/>
            <a:ext cx="5462660" cy="2133600"/>
          </a:xfrm>
          <a:prstGeom prst="rect">
            <a:avLst/>
          </a:prstGeom>
        </p:spPr>
      </p:pic>
    </p:spTree>
    <p:extLst>
      <p:ext uri="{BB962C8B-B14F-4D97-AF65-F5344CB8AC3E}">
        <p14:creationId xmlns:p14="http://schemas.microsoft.com/office/powerpoint/2010/main" val="533836247"/>
      </p:ext>
    </p:extLst>
  </p:cSld>
  <p:clrMapOvr>
    <a:masterClrMapping/>
  </p:clrMapOvr>
  <p:transition spd="slow">
    <p:zoom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38200" y="1006078"/>
            <a:ext cx="7924800" cy="3394472"/>
          </a:xfrm>
        </p:spPr>
        <p:txBody>
          <a:bodyPr/>
          <a:lstStyle/>
          <a:p>
            <a:pPr eaLnBrk="1" hangingPunct="1">
              <a:lnSpc>
                <a:spcPct val="125000"/>
              </a:lnSpc>
              <a:buSzPct val="110000"/>
              <a:buFont typeface="Wingdings" pitchFamily="2" charset="2"/>
              <a:buChar char="§"/>
            </a:pPr>
            <a:r>
              <a:rPr lang="en-US" altLang="en-US" sz="2000" dirty="0" smtClean="0">
                <a:solidFill>
                  <a:schemeClr val="tx1"/>
                </a:solidFill>
              </a:rPr>
              <a:t>JDK Includes </a:t>
            </a:r>
            <a:r>
              <a:rPr lang="en-US" altLang="en-US" sz="2000" dirty="0">
                <a:solidFill>
                  <a:schemeClr val="tx1"/>
                </a:solidFill>
              </a:rPr>
              <a:t>a complete </a:t>
            </a:r>
            <a:r>
              <a:rPr lang="en-US" altLang="en-US" sz="2000" dirty="0" smtClean="0">
                <a:solidFill>
                  <a:schemeClr val="tx1"/>
                </a:solidFill>
              </a:rPr>
              <a:t>JRE </a:t>
            </a:r>
            <a:r>
              <a:rPr lang="en-US" altLang="en-US" sz="2000" dirty="0">
                <a:solidFill>
                  <a:schemeClr val="tx1"/>
                </a:solidFill>
              </a:rPr>
              <a:t>plus tools for developing, debugging, and monitoring Java </a:t>
            </a:r>
            <a:r>
              <a:rPr lang="en-US" altLang="en-US" sz="2000" dirty="0" smtClean="0">
                <a:solidFill>
                  <a:schemeClr val="tx1"/>
                </a:solidFill>
              </a:rPr>
              <a:t>applications</a:t>
            </a:r>
            <a:endParaRPr lang="en-US" altLang="en-US" sz="2000" dirty="0">
              <a:solidFill>
                <a:schemeClr val="tx1"/>
              </a:solidFill>
            </a:endParaRPr>
          </a:p>
          <a:p>
            <a:pPr lvl="1" eaLnBrk="1" hangingPunct="1">
              <a:lnSpc>
                <a:spcPct val="125000"/>
              </a:lnSpc>
              <a:buSzPct val="110000"/>
              <a:buFont typeface="Wingdings" pitchFamily="2" charset="2"/>
              <a:buChar char="§"/>
            </a:pPr>
            <a:r>
              <a:rPr lang="en-US" altLang="zh-TW" sz="1600" b="1" dirty="0" smtClean="0"/>
              <a:t>JRE</a:t>
            </a:r>
            <a:r>
              <a:rPr lang="en-US" altLang="zh-TW" sz="1600" dirty="0" smtClean="0"/>
              <a:t> </a:t>
            </a:r>
            <a:r>
              <a:rPr lang="en-US" altLang="zh-TW" sz="1600" dirty="0"/>
              <a:t>stands for Java Runtime Environment which is used to provide an environment at </a:t>
            </a:r>
            <a:r>
              <a:rPr lang="en-US" altLang="zh-TW" sz="1600" dirty="0" smtClean="0"/>
              <a:t>runtime</a:t>
            </a:r>
          </a:p>
          <a:p>
            <a:pPr lvl="1" eaLnBrk="1" hangingPunct="1">
              <a:lnSpc>
                <a:spcPct val="125000"/>
              </a:lnSpc>
              <a:buSzPct val="110000"/>
              <a:buFont typeface="Wingdings" pitchFamily="2" charset="2"/>
              <a:buChar char="§"/>
            </a:pPr>
            <a:r>
              <a:rPr lang="en-US" altLang="zh-TW" sz="1600" b="1" dirty="0" err="1"/>
              <a:t>javac</a:t>
            </a:r>
            <a:r>
              <a:rPr lang="en-US" altLang="zh-TW" sz="1600" dirty="0"/>
              <a:t> is the compiler for the </a:t>
            </a:r>
            <a:r>
              <a:rPr lang="en-US" altLang="zh-TW" sz="1600" dirty="0" smtClean="0"/>
              <a:t>Java; </a:t>
            </a:r>
            <a:r>
              <a:rPr lang="en-US" altLang="zh-TW" sz="1600" dirty="0"/>
              <a:t>it's used to compile .java file. It creates a class file which can be run by using java </a:t>
            </a:r>
            <a:r>
              <a:rPr lang="en-US" altLang="zh-TW" sz="1600" dirty="0" smtClean="0"/>
              <a:t>command</a:t>
            </a:r>
          </a:p>
          <a:p>
            <a:pPr lvl="1" eaLnBrk="1" hangingPunct="1">
              <a:lnSpc>
                <a:spcPct val="125000"/>
              </a:lnSpc>
              <a:buSzPct val="110000"/>
              <a:buFont typeface="Wingdings" pitchFamily="2" charset="2"/>
              <a:buChar char="§"/>
            </a:pPr>
            <a:r>
              <a:rPr lang="en-US" altLang="zh-TW" sz="1600" dirty="0"/>
              <a:t>When a class file has been created, the </a:t>
            </a:r>
            <a:r>
              <a:rPr lang="en-US" altLang="zh-TW" sz="1600" b="1" dirty="0"/>
              <a:t>java</a:t>
            </a:r>
            <a:r>
              <a:rPr lang="en-US" altLang="zh-TW" sz="1600" dirty="0"/>
              <a:t> (</a:t>
            </a:r>
            <a:r>
              <a:rPr lang="en-US" altLang="zh-TW" sz="1600" dirty="0" smtClean="0"/>
              <a:t>interpreter, </a:t>
            </a:r>
            <a:r>
              <a:rPr lang="zh-TW" altLang="en-US" sz="1600" dirty="0" smtClean="0"/>
              <a:t>直譯器</a:t>
            </a:r>
            <a:r>
              <a:rPr lang="en-US" altLang="zh-TW" sz="1600" dirty="0" smtClean="0"/>
              <a:t>)</a:t>
            </a:r>
            <a:r>
              <a:rPr lang="zh-TW" altLang="en-US" sz="1600" dirty="0" smtClean="0"/>
              <a:t> </a:t>
            </a:r>
            <a:r>
              <a:rPr lang="en-US" altLang="zh-TW" sz="1600" dirty="0" smtClean="0"/>
              <a:t>command </a:t>
            </a:r>
            <a:r>
              <a:rPr lang="en-US" altLang="zh-TW" sz="1600" dirty="0"/>
              <a:t>can be used to run the Java </a:t>
            </a:r>
            <a:r>
              <a:rPr lang="en-US" altLang="zh-TW" sz="1600" dirty="0" smtClean="0"/>
              <a:t>program</a:t>
            </a:r>
          </a:p>
          <a:p>
            <a:pPr lvl="1" eaLnBrk="1" hangingPunct="1">
              <a:lnSpc>
                <a:spcPct val="125000"/>
              </a:lnSpc>
              <a:buSzPct val="110000"/>
              <a:buFont typeface="Wingdings" pitchFamily="2" charset="2"/>
              <a:buChar char="§"/>
            </a:pPr>
            <a:r>
              <a:rPr lang="en-US" altLang="zh-TW" sz="1600" b="1" dirty="0" smtClean="0"/>
              <a:t>jar</a:t>
            </a:r>
            <a:r>
              <a:rPr lang="en-US" altLang="zh-TW" sz="1600" dirty="0" smtClean="0"/>
              <a:t> </a:t>
            </a:r>
            <a:r>
              <a:rPr lang="en-US" altLang="zh-TW" sz="1600" dirty="0"/>
              <a:t>is (manage Java archive) a package file format that contains class, text, images and sound files for a Java </a:t>
            </a:r>
            <a:r>
              <a:rPr lang="en-US" altLang="zh-TW" sz="1600" dirty="0" smtClean="0"/>
              <a:t>application </a:t>
            </a:r>
            <a:r>
              <a:rPr lang="en-US" altLang="zh-TW" sz="1600" dirty="0"/>
              <a:t>into a single compressed </a:t>
            </a:r>
            <a:r>
              <a:rPr lang="en-US" altLang="zh-TW" sz="1600" dirty="0" smtClean="0"/>
              <a:t>file</a:t>
            </a:r>
            <a:endParaRPr lang="zh-TW" altLang="en-US" sz="1600" dirty="0"/>
          </a:p>
          <a:p>
            <a:pPr lvl="1" eaLnBrk="1" hangingPunct="1">
              <a:lnSpc>
                <a:spcPct val="125000"/>
              </a:lnSpc>
              <a:buSzPct val="110000"/>
              <a:buFont typeface="Wingdings" pitchFamily="2" charset="2"/>
              <a:buChar char="§"/>
            </a:pPr>
            <a:endParaRPr lang="en-US" altLang="en-US" sz="1600" dirty="0" smtClean="0">
              <a:solidFill>
                <a:schemeClr val="tx1"/>
              </a:solidFill>
            </a:endParaRPr>
          </a:p>
        </p:txBody>
      </p:sp>
      <p:sp>
        <p:nvSpPr>
          <p:cNvPr id="3" name="標題 2"/>
          <p:cNvSpPr>
            <a:spLocks noGrp="1"/>
          </p:cNvSpPr>
          <p:nvPr>
            <p:ph type="title"/>
          </p:nvPr>
        </p:nvSpPr>
        <p:spPr>
          <a:xfrm>
            <a:off x="838200" y="209550"/>
            <a:ext cx="7924800" cy="646331"/>
          </a:xfrm>
        </p:spPr>
        <p:txBody>
          <a:bodyPr/>
          <a:lstStyle/>
          <a:p>
            <a:r>
              <a:rPr kumimoji="0" lang="en-US" altLang="zh-TW" dirty="0">
                <a:ea typeface="文鼎粗黑" pitchFamily="49" charset="-120"/>
              </a:rPr>
              <a:t>Java SE Development Kit (JDK)</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12</a:t>
            </a:fld>
            <a:endParaRPr lang="en-US" altLang="zh-TW" dirty="0"/>
          </a:p>
        </p:txBody>
      </p:sp>
    </p:spTree>
    <p:extLst>
      <p:ext uri="{BB962C8B-B14F-4D97-AF65-F5344CB8AC3E}">
        <p14:creationId xmlns:p14="http://schemas.microsoft.com/office/powerpoint/2010/main" val="2167029081"/>
      </p:ext>
    </p:extLst>
  </p:cSld>
  <p:clrMapOvr>
    <a:masterClrMapping/>
  </p:clrMapOvr>
  <p:transition spd="slow">
    <p:zoom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838200" y="209550"/>
            <a:ext cx="7924800" cy="646331"/>
          </a:xfrm>
        </p:spPr>
        <p:txBody>
          <a:bodyPr/>
          <a:lstStyle/>
          <a:p>
            <a:r>
              <a:rPr kumimoji="0" lang="en-US" altLang="zh-TW" dirty="0">
                <a:ea typeface="文鼎粗黑" pitchFamily="49" charset="-120"/>
              </a:rPr>
              <a:t>Java SE Development Kit (JDK)</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13</a:t>
            </a:fld>
            <a:endParaRPr lang="en-US" altLang="zh-TW" dirty="0"/>
          </a:p>
        </p:txBody>
      </p:sp>
      <p:graphicFrame>
        <p:nvGraphicFramePr>
          <p:cNvPr id="6" name="表格 5"/>
          <p:cNvGraphicFramePr>
            <a:graphicFrameLocks noGrp="1"/>
          </p:cNvGraphicFramePr>
          <p:nvPr>
            <p:extLst>
              <p:ext uri="{D42A27DB-BD31-4B8C-83A1-F6EECF244321}">
                <p14:modId xmlns:p14="http://schemas.microsoft.com/office/powerpoint/2010/main" val="3399811137"/>
              </p:ext>
            </p:extLst>
          </p:nvPr>
        </p:nvGraphicFramePr>
        <p:xfrm>
          <a:off x="457200" y="1123950"/>
          <a:ext cx="4191000" cy="1383030"/>
        </p:xfrm>
        <a:graphic>
          <a:graphicData uri="http://schemas.openxmlformats.org/drawingml/2006/table">
            <a:tbl>
              <a:tblPr/>
              <a:tblGrid>
                <a:gridCol w="4191000"/>
              </a:tblGrid>
              <a:tr h="0">
                <a:tc>
                  <a:txBody>
                    <a:bodyPr/>
                    <a:lstStyle/>
                    <a:p>
                      <a:pPr algn="l" fontAlgn="t"/>
                      <a:r>
                        <a:rPr lang="en-US" b="0" dirty="0">
                          <a:solidFill>
                            <a:srgbClr val="FFFFFF"/>
                          </a:solidFill>
                          <a:effectLst/>
                        </a:rPr>
                        <a:t>path</a:t>
                      </a:r>
                    </a:p>
                  </a:txBody>
                  <a:tcPr marL="95250" marR="95250" marT="47625" marB="47625">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r>
              <a:tr h="0">
                <a:tc>
                  <a:txBody>
                    <a:bodyPr/>
                    <a:lstStyle/>
                    <a:p>
                      <a:pPr fontAlgn="t"/>
                      <a:r>
                        <a:rPr lang="en-US" dirty="0">
                          <a:solidFill>
                            <a:srgbClr val="111111"/>
                          </a:solidFill>
                          <a:effectLst/>
                        </a:rPr>
                        <a:t>path variable is used to set the path for all Java software tools like javac.exe, java.exe, javadoc.exe, and so on.</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pic>
        <p:nvPicPr>
          <p:cNvPr id="6148" name="Picture 4" descr="difference between path and classpa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123950"/>
            <a:ext cx="3400425" cy="30480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表格 6"/>
          <p:cNvGraphicFramePr>
            <a:graphicFrameLocks noGrp="1"/>
          </p:cNvGraphicFramePr>
          <p:nvPr>
            <p:extLst>
              <p:ext uri="{D42A27DB-BD31-4B8C-83A1-F6EECF244321}">
                <p14:modId xmlns:p14="http://schemas.microsoft.com/office/powerpoint/2010/main" val="2777369810"/>
              </p:ext>
            </p:extLst>
          </p:nvPr>
        </p:nvGraphicFramePr>
        <p:xfrm>
          <a:off x="457200" y="2876550"/>
          <a:ext cx="4191000" cy="1108710"/>
        </p:xfrm>
        <a:graphic>
          <a:graphicData uri="http://schemas.openxmlformats.org/drawingml/2006/table">
            <a:tbl>
              <a:tblPr/>
              <a:tblGrid>
                <a:gridCol w="4191000"/>
              </a:tblGrid>
              <a:tr h="0">
                <a:tc>
                  <a:txBody>
                    <a:bodyPr/>
                    <a:lstStyle/>
                    <a:p>
                      <a:pPr algn="l" fontAlgn="t"/>
                      <a:r>
                        <a:rPr lang="en-US" b="0" dirty="0" err="1">
                          <a:solidFill>
                            <a:srgbClr val="FFFFFF"/>
                          </a:solidFill>
                          <a:effectLst/>
                        </a:rPr>
                        <a:t>classpath</a:t>
                      </a:r>
                      <a:endParaRPr lang="en-US" b="0" dirty="0">
                        <a:solidFill>
                          <a:srgbClr val="FFFFFF"/>
                        </a:solidFill>
                        <a:effectLst/>
                      </a:endParaRPr>
                    </a:p>
                  </a:txBody>
                  <a:tcPr marL="95250" marR="95250" marT="47625" marB="47625">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r>
              <a:tr h="0">
                <a:tc>
                  <a:txBody>
                    <a:bodyPr/>
                    <a:lstStyle/>
                    <a:p>
                      <a:pPr fontAlgn="t"/>
                      <a:r>
                        <a:rPr lang="en-US" dirty="0" err="1">
                          <a:solidFill>
                            <a:srgbClr val="111111"/>
                          </a:solidFill>
                          <a:effectLst/>
                        </a:rPr>
                        <a:t>classpath</a:t>
                      </a:r>
                      <a:r>
                        <a:rPr lang="en-US" dirty="0">
                          <a:solidFill>
                            <a:srgbClr val="111111"/>
                          </a:solidFill>
                          <a:effectLst/>
                        </a:rPr>
                        <a:t> variable is used to set the path for java classes.</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80706782"/>
      </p:ext>
    </p:extLst>
  </p:cSld>
  <p:clrMapOvr>
    <a:masterClrMapping/>
  </p:clrMapOvr>
  <p:transition spd="slow">
    <p:zoom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2286000" y="1714500"/>
            <a:ext cx="6400800" cy="988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572" tIns="50786" rIns="101572" bIns="50786" anchor="ctr"/>
          <a:lstStyle>
            <a:lvl1pPr algn="ctr">
              <a:defRPr sz="3800" b="1">
                <a:solidFill>
                  <a:schemeClr val="tx2"/>
                </a:solidFill>
                <a:latin typeface="Helvetica 55 Roman" pitchFamily="34" charset="0"/>
                <a:ea typeface="新細明體" charset="-120"/>
              </a:defRPr>
            </a:lvl1pPr>
            <a:lvl2pPr algn="ctr">
              <a:defRPr sz="3800" b="1">
                <a:solidFill>
                  <a:schemeClr val="tx2"/>
                </a:solidFill>
                <a:latin typeface="Helvetica 55 Roman" pitchFamily="34" charset="0"/>
                <a:ea typeface="新細明體" charset="-120"/>
              </a:defRPr>
            </a:lvl2pPr>
            <a:lvl3pPr algn="ctr">
              <a:defRPr sz="3800" b="1">
                <a:solidFill>
                  <a:schemeClr val="tx2"/>
                </a:solidFill>
                <a:latin typeface="Helvetica 55 Roman" pitchFamily="34" charset="0"/>
                <a:ea typeface="新細明體" charset="-120"/>
              </a:defRPr>
            </a:lvl3pPr>
            <a:lvl4pPr algn="ctr">
              <a:defRPr sz="3800" b="1">
                <a:solidFill>
                  <a:schemeClr val="tx2"/>
                </a:solidFill>
                <a:latin typeface="Helvetica 55 Roman" pitchFamily="34" charset="0"/>
                <a:ea typeface="新細明體" charset="-120"/>
              </a:defRPr>
            </a:lvl4pPr>
            <a:lvl5pPr algn="ctr">
              <a:defRPr sz="3800" b="1">
                <a:solidFill>
                  <a:schemeClr val="tx2"/>
                </a:solidFill>
                <a:latin typeface="Helvetica 55 Roman" pitchFamily="34" charset="0"/>
                <a:ea typeface="新細明體" charset="-120"/>
              </a:defRPr>
            </a:lvl5pPr>
            <a:lvl6pPr marL="457200" algn="ctr" fontAlgn="base">
              <a:spcBef>
                <a:spcPct val="0"/>
              </a:spcBef>
              <a:spcAft>
                <a:spcPct val="0"/>
              </a:spcAft>
              <a:defRPr sz="3800" b="1">
                <a:solidFill>
                  <a:schemeClr val="tx2"/>
                </a:solidFill>
                <a:latin typeface="Helvetica 55 Roman" pitchFamily="34" charset="0"/>
                <a:ea typeface="新細明體" charset="-120"/>
              </a:defRPr>
            </a:lvl6pPr>
            <a:lvl7pPr marL="914400" algn="ctr" fontAlgn="base">
              <a:spcBef>
                <a:spcPct val="0"/>
              </a:spcBef>
              <a:spcAft>
                <a:spcPct val="0"/>
              </a:spcAft>
              <a:defRPr sz="3800" b="1">
                <a:solidFill>
                  <a:schemeClr val="tx2"/>
                </a:solidFill>
                <a:latin typeface="Helvetica 55 Roman" pitchFamily="34" charset="0"/>
                <a:ea typeface="新細明體" charset="-120"/>
              </a:defRPr>
            </a:lvl7pPr>
            <a:lvl8pPr marL="1371600" algn="ctr" fontAlgn="base">
              <a:spcBef>
                <a:spcPct val="0"/>
              </a:spcBef>
              <a:spcAft>
                <a:spcPct val="0"/>
              </a:spcAft>
              <a:defRPr sz="3800" b="1">
                <a:solidFill>
                  <a:schemeClr val="tx2"/>
                </a:solidFill>
                <a:latin typeface="Helvetica 55 Roman" pitchFamily="34" charset="0"/>
                <a:ea typeface="新細明體" charset="-120"/>
              </a:defRPr>
            </a:lvl8pPr>
            <a:lvl9pPr marL="1828800" algn="ctr" fontAlgn="base">
              <a:spcBef>
                <a:spcPct val="0"/>
              </a:spcBef>
              <a:spcAft>
                <a:spcPct val="0"/>
              </a:spcAft>
              <a:defRPr sz="3800" b="1">
                <a:solidFill>
                  <a:schemeClr val="tx2"/>
                </a:solidFill>
                <a:latin typeface="Helvetica 55 Roman" pitchFamily="34" charset="0"/>
                <a:ea typeface="新細明體" charset="-120"/>
              </a:defRPr>
            </a:lvl9pPr>
          </a:lstStyle>
          <a:p>
            <a:pPr algn="l">
              <a:lnSpc>
                <a:spcPct val="115000"/>
              </a:lnSpc>
            </a:pPr>
            <a:r>
              <a:rPr lang="en-US" altLang="en-US" sz="3600" dirty="0">
                <a:solidFill>
                  <a:schemeClr val="bg2">
                    <a:lumMod val="75000"/>
                  </a:schemeClr>
                </a:solidFill>
                <a:latin typeface="Arial" panose="020B0604020202020204" pitchFamily="34" charset="0"/>
                <a:ea typeface="文鼎粗黑" pitchFamily="49" charset="-120"/>
                <a:cs typeface="Arial" panose="020B0604020202020204" pitchFamily="34" charset="0"/>
              </a:rPr>
              <a:t>Declaration </a:t>
            </a:r>
            <a:r>
              <a:rPr lang="en-US" altLang="zh-TW" sz="3600" dirty="0" smtClean="0">
                <a:solidFill>
                  <a:schemeClr val="bg2">
                    <a:lumMod val="75000"/>
                  </a:schemeClr>
                </a:solidFill>
                <a:latin typeface="Arial" panose="020B0604020202020204" pitchFamily="34" charset="0"/>
                <a:ea typeface="文鼎粗黑" pitchFamily="49" charset="-120"/>
                <a:cs typeface="Arial" panose="020B0604020202020204" pitchFamily="34" charset="0"/>
              </a:rPr>
              <a:t>&amp;</a:t>
            </a:r>
            <a:r>
              <a:rPr lang="zh-TW" altLang="en-US" sz="3600" dirty="0" smtClean="0">
                <a:solidFill>
                  <a:schemeClr val="bg2">
                    <a:lumMod val="75000"/>
                  </a:schemeClr>
                </a:solidFill>
                <a:latin typeface="Arial" panose="020B0604020202020204" pitchFamily="34" charset="0"/>
                <a:ea typeface="文鼎粗黑" pitchFamily="49" charset="-120"/>
                <a:cs typeface="Arial" panose="020B0604020202020204" pitchFamily="34" charset="0"/>
              </a:rPr>
              <a:t> </a:t>
            </a:r>
            <a:r>
              <a:rPr lang="en-US" altLang="en-US" sz="3600" dirty="0" smtClean="0">
                <a:solidFill>
                  <a:schemeClr val="bg2">
                    <a:lumMod val="75000"/>
                  </a:schemeClr>
                </a:solidFill>
                <a:latin typeface="Arial" panose="020B0604020202020204" pitchFamily="34" charset="0"/>
                <a:ea typeface="文鼎粗黑" pitchFamily="49" charset="-120"/>
                <a:cs typeface="Arial" panose="020B0604020202020204" pitchFamily="34" charset="0"/>
              </a:rPr>
              <a:t>Assignments</a:t>
            </a:r>
            <a:endParaRPr lang="en-US" altLang="en-US" sz="3600" dirty="0">
              <a:solidFill>
                <a:schemeClr val="bg2">
                  <a:lumMod val="75000"/>
                </a:schemeClr>
              </a:solidFill>
              <a:latin typeface="Arial" panose="020B0604020202020204" pitchFamily="34" charset="0"/>
              <a:ea typeface="文鼎粗黑" pitchFamily="49" charset="-120"/>
              <a:cs typeface="Arial" panose="020B0604020202020204" pitchFamily="34" charset="0"/>
            </a:endParaRPr>
          </a:p>
        </p:txBody>
      </p:sp>
    </p:spTree>
    <p:extLst>
      <p:ext uri="{BB962C8B-B14F-4D97-AF65-F5344CB8AC3E}">
        <p14:creationId xmlns:p14="http://schemas.microsoft.com/office/powerpoint/2010/main" val="1187839682"/>
      </p:ext>
    </p:extLst>
  </p:cSld>
  <p:clrMapOvr>
    <a:masterClrMapping/>
  </p:clrMapOvr>
  <p:transition spd="slow">
    <p:zoom dir="in"/>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Reserved </a:t>
            </a:r>
            <a:r>
              <a:rPr kumimoji="0" lang="en-US" altLang="zh-TW" dirty="0">
                <a:ea typeface="文鼎粗黑" pitchFamily="49" charset="-120"/>
              </a:rPr>
              <a:t>words</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15</a:t>
            </a:fld>
            <a:endParaRPr lang="en-US" altLang="zh-TW" dirty="0"/>
          </a:p>
        </p:txBody>
      </p:sp>
      <p:graphicFrame>
        <p:nvGraphicFramePr>
          <p:cNvPr id="6" name="表格 5"/>
          <p:cNvGraphicFramePr>
            <a:graphicFrameLocks noGrp="1"/>
          </p:cNvGraphicFramePr>
          <p:nvPr>
            <p:extLst>
              <p:ext uri="{D42A27DB-BD31-4B8C-83A1-F6EECF244321}">
                <p14:modId xmlns:p14="http://schemas.microsoft.com/office/powerpoint/2010/main" val="4255838310"/>
              </p:ext>
            </p:extLst>
          </p:nvPr>
        </p:nvGraphicFramePr>
        <p:xfrm>
          <a:off x="762000" y="895350"/>
          <a:ext cx="7010404" cy="3877300"/>
        </p:xfrm>
        <a:graphic>
          <a:graphicData uri="http://schemas.openxmlformats.org/drawingml/2006/table">
            <a:tbl>
              <a:tblPr/>
              <a:tblGrid>
                <a:gridCol w="1752601"/>
                <a:gridCol w="1752601"/>
                <a:gridCol w="1752601"/>
                <a:gridCol w="1752601"/>
              </a:tblGrid>
              <a:tr h="229533">
                <a:tc>
                  <a:txBody>
                    <a:bodyPr/>
                    <a:lstStyle/>
                    <a:p>
                      <a:pPr fontAlgn="t"/>
                      <a:r>
                        <a:rPr lang="en-US" sz="1200" dirty="0">
                          <a:solidFill>
                            <a:srgbClr val="111111"/>
                          </a:solidFill>
                          <a:effectLst/>
                        </a:rPr>
                        <a:t>abstract</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assert</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boolean</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break</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29533">
                <a:tc>
                  <a:txBody>
                    <a:bodyPr/>
                    <a:lstStyle/>
                    <a:p>
                      <a:pPr fontAlgn="t"/>
                      <a:r>
                        <a:rPr lang="en-US" sz="1200">
                          <a:solidFill>
                            <a:srgbClr val="111111"/>
                          </a:solidFill>
                          <a:effectLst/>
                        </a:rPr>
                        <a:t>byte</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case</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catch</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char</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29533">
                <a:tc>
                  <a:txBody>
                    <a:bodyPr/>
                    <a:lstStyle/>
                    <a:p>
                      <a:pPr fontAlgn="t"/>
                      <a:r>
                        <a:rPr lang="en-US" sz="1200">
                          <a:solidFill>
                            <a:srgbClr val="111111"/>
                          </a:solidFill>
                          <a:effectLst/>
                        </a:rPr>
                        <a:t>class</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const</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continue</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default</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29533">
                <a:tc>
                  <a:txBody>
                    <a:bodyPr/>
                    <a:lstStyle/>
                    <a:p>
                      <a:pPr fontAlgn="t"/>
                      <a:r>
                        <a:rPr lang="en-US" sz="1200">
                          <a:solidFill>
                            <a:srgbClr val="111111"/>
                          </a:solidFill>
                          <a:effectLst/>
                        </a:rPr>
                        <a:t>do</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double</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else</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enum</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29533">
                <a:tc>
                  <a:txBody>
                    <a:bodyPr/>
                    <a:lstStyle/>
                    <a:p>
                      <a:pPr fontAlgn="t"/>
                      <a:r>
                        <a:rPr lang="en-US" sz="1200">
                          <a:solidFill>
                            <a:srgbClr val="111111"/>
                          </a:solidFill>
                          <a:effectLst/>
                        </a:rPr>
                        <a:t>extends</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final</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finally</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float</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29533">
                <a:tc>
                  <a:txBody>
                    <a:bodyPr/>
                    <a:lstStyle/>
                    <a:p>
                      <a:pPr fontAlgn="t"/>
                      <a:r>
                        <a:rPr lang="en-US" sz="1200">
                          <a:solidFill>
                            <a:srgbClr val="111111"/>
                          </a:solidFill>
                          <a:effectLst/>
                        </a:rPr>
                        <a:t>for</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goto</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if</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implements</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29533">
                <a:tc>
                  <a:txBody>
                    <a:bodyPr/>
                    <a:lstStyle/>
                    <a:p>
                      <a:pPr fontAlgn="t"/>
                      <a:r>
                        <a:rPr lang="en-US" sz="1200">
                          <a:solidFill>
                            <a:srgbClr val="111111"/>
                          </a:solidFill>
                          <a:effectLst/>
                        </a:rPr>
                        <a:t>import</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instanceof</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int</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interface</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29533">
                <a:tc>
                  <a:txBody>
                    <a:bodyPr/>
                    <a:lstStyle/>
                    <a:p>
                      <a:pPr fontAlgn="t"/>
                      <a:r>
                        <a:rPr lang="en-US" sz="1200">
                          <a:solidFill>
                            <a:srgbClr val="111111"/>
                          </a:solidFill>
                          <a:effectLst/>
                        </a:rPr>
                        <a:t>long</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native</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new</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package</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29533">
                <a:tc>
                  <a:txBody>
                    <a:bodyPr/>
                    <a:lstStyle/>
                    <a:p>
                      <a:pPr fontAlgn="t"/>
                      <a:r>
                        <a:rPr lang="en-US" sz="1200">
                          <a:solidFill>
                            <a:srgbClr val="111111"/>
                          </a:solidFill>
                          <a:effectLst/>
                        </a:rPr>
                        <a:t>private</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protected</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public</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return</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29533">
                <a:tc>
                  <a:txBody>
                    <a:bodyPr/>
                    <a:lstStyle/>
                    <a:p>
                      <a:pPr fontAlgn="t"/>
                      <a:r>
                        <a:rPr lang="en-US" sz="1200">
                          <a:solidFill>
                            <a:srgbClr val="111111"/>
                          </a:solidFill>
                          <a:effectLst/>
                        </a:rPr>
                        <a:t>short</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static</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strictfp</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super</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29533">
                <a:tc>
                  <a:txBody>
                    <a:bodyPr/>
                    <a:lstStyle/>
                    <a:p>
                      <a:pPr fontAlgn="t"/>
                      <a:r>
                        <a:rPr lang="en-US" sz="1200">
                          <a:solidFill>
                            <a:srgbClr val="111111"/>
                          </a:solidFill>
                          <a:effectLst/>
                        </a:rPr>
                        <a:t>switch</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synchronized</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this</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throw</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29533">
                <a:tc>
                  <a:txBody>
                    <a:bodyPr/>
                    <a:lstStyle/>
                    <a:p>
                      <a:pPr fontAlgn="t"/>
                      <a:r>
                        <a:rPr lang="en-US" sz="1200">
                          <a:solidFill>
                            <a:srgbClr val="111111"/>
                          </a:solidFill>
                          <a:effectLst/>
                        </a:rPr>
                        <a:t>throws</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transient</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try</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void</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29533">
                <a:tc>
                  <a:txBody>
                    <a:bodyPr/>
                    <a:lstStyle/>
                    <a:p>
                      <a:pPr fontAlgn="t"/>
                      <a:r>
                        <a:rPr lang="en-US" sz="1200">
                          <a:solidFill>
                            <a:srgbClr val="111111"/>
                          </a:solidFill>
                          <a:effectLst/>
                        </a:rPr>
                        <a:t>volatile</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while</a:t>
                      </a: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 </a:t>
                      </a:r>
                      <a:r>
                        <a:rPr lang="en-US" sz="1200" b="0">
                          <a:solidFill>
                            <a:srgbClr val="111111"/>
                          </a:solidFill>
                          <a:effectLst/>
                        </a:rPr>
                        <a:t>true</a:t>
                      </a:r>
                      <a:endParaRPr lang="en-US" sz="1200">
                        <a:solidFill>
                          <a:srgbClr val="111111"/>
                        </a:solidFill>
                        <a:effectLst/>
                      </a:endParaRP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200">
                          <a:solidFill>
                            <a:srgbClr val="111111"/>
                          </a:solidFill>
                          <a:effectLst/>
                        </a:rPr>
                        <a:t> </a:t>
                      </a:r>
                      <a:r>
                        <a:rPr lang="en-US" sz="1200" b="0">
                          <a:solidFill>
                            <a:srgbClr val="111111"/>
                          </a:solidFill>
                          <a:effectLst/>
                        </a:rPr>
                        <a:t>false</a:t>
                      </a:r>
                      <a:endParaRPr lang="en-US" sz="1200">
                        <a:solidFill>
                          <a:srgbClr val="111111"/>
                        </a:solidFill>
                        <a:effectLst/>
                      </a:endParaRP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29533">
                <a:tc>
                  <a:txBody>
                    <a:bodyPr/>
                    <a:lstStyle/>
                    <a:p>
                      <a:pPr fontAlgn="t"/>
                      <a:r>
                        <a:rPr lang="en-US" sz="1200" b="0">
                          <a:solidFill>
                            <a:srgbClr val="111111"/>
                          </a:solidFill>
                          <a:effectLst/>
                        </a:rPr>
                        <a:t>null</a:t>
                      </a:r>
                      <a:endParaRPr lang="en-US" sz="1200">
                        <a:solidFill>
                          <a:srgbClr val="111111"/>
                        </a:solidFill>
                        <a:effectLst/>
                      </a:endParaRP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endParaRPr lang="zh-TW" altLang="en-US" sz="1200">
                        <a:solidFill>
                          <a:srgbClr val="111111"/>
                        </a:solidFill>
                        <a:effectLst/>
                      </a:endParaRP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endParaRPr lang="zh-TW" altLang="en-US" sz="1200">
                        <a:solidFill>
                          <a:srgbClr val="111111"/>
                        </a:solidFill>
                        <a:effectLst/>
                      </a:endParaRPr>
                    </a:p>
                  </a:txBody>
                  <a:tcPr marL="47035" marR="47035" marT="47035" marB="4703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endParaRPr lang="zh-TW" altLang="en-US" sz="1200" dirty="0"/>
                    </a:p>
                  </a:txBody>
                  <a:tcPr marL="45154" marR="45154" marT="22577" marB="22577">
                    <a:lnL w="9525" cap="flat" cmpd="sng" algn="ctr">
                      <a:solidFill>
                        <a:srgbClr val="D6D6D6"/>
                      </a:solidFill>
                      <a:prstDash val="solid"/>
                      <a:round/>
                      <a:headEnd type="none" w="med" len="med"/>
                      <a:tailEnd type="none" w="med" len="med"/>
                    </a:lnL>
                    <a:lnT w="9525" cap="flat" cmpd="sng" algn="ctr">
                      <a:solidFill>
                        <a:srgbClr val="D6D6D6"/>
                      </a:solidFill>
                      <a:prstDash val="solid"/>
                      <a:round/>
                      <a:headEnd type="none" w="med" len="med"/>
                      <a:tailEnd type="none" w="med" len="med"/>
                    </a:lnT>
                  </a:tcPr>
                </a:tc>
              </a:tr>
            </a:tbl>
          </a:graphicData>
        </a:graphic>
      </p:graphicFrame>
      <p:sp>
        <p:nvSpPr>
          <p:cNvPr id="7" name="Rectangle 1"/>
          <p:cNvSpPr>
            <a:spLocks noChangeArrowheads="1"/>
          </p:cNvSpPr>
          <p:nvPr/>
        </p:nvSpPr>
        <p:spPr bwMode="auto">
          <a:xfrm>
            <a:off x="3059113" y="1187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rPr>
              <a:t/>
            </a:r>
            <a:br>
              <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rPr>
            </a:br>
            <a:endPar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Tree>
    <p:extLst>
      <p:ext uri="{BB962C8B-B14F-4D97-AF65-F5344CB8AC3E}">
        <p14:creationId xmlns:p14="http://schemas.microsoft.com/office/powerpoint/2010/main" val="3006572824"/>
      </p:ext>
    </p:extLst>
  </p:cSld>
  <p:clrMapOvr>
    <a:masterClrMapping/>
  </p:clrMapOvr>
  <p:transition spd="slow">
    <p:zoom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Arithmetic Operators (</a:t>
            </a:r>
            <a:r>
              <a:rPr kumimoji="0" lang="zh-TW" altLang="en-US" dirty="0" smtClean="0">
                <a:ea typeface="文鼎粗黑" pitchFamily="49" charset="-120"/>
              </a:rPr>
              <a:t>算術運算子</a:t>
            </a:r>
            <a:r>
              <a:rPr kumimoji="0" lang="en-US" altLang="zh-TW" dirty="0" smtClean="0">
                <a:ea typeface="文鼎粗黑" pitchFamily="49" charset="-120"/>
              </a:rPr>
              <a: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16</a:t>
            </a:fld>
            <a:endParaRPr lang="en-US" altLang="zh-TW" dirty="0"/>
          </a:p>
        </p:txBody>
      </p:sp>
      <p:graphicFrame>
        <p:nvGraphicFramePr>
          <p:cNvPr id="6" name="表格 5"/>
          <p:cNvGraphicFramePr>
            <a:graphicFrameLocks noGrp="1"/>
          </p:cNvGraphicFramePr>
          <p:nvPr>
            <p:extLst>
              <p:ext uri="{D42A27DB-BD31-4B8C-83A1-F6EECF244321}">
                <p14:modId xmlns:p14="http://schemas.microsoft.com/office/powerpoint/2010/main" val="2480135684"/>
              </p:ext>
            </p:extLst>
          </p:nvPr>
        </p:nvGraphicFramePr>
        <p:xfrm>
          <a:off x="838200" y="1276350"/>
          <a:ext cx="7924800" cy="2693670"/>
        </p:xfrm>
        <a:graphic>
          <a:graphicData uri="http://schemas.openxmlformats.org/drawingml/2006/table">
            <a:tbl>
              <a:tblPr/>
              <a:tblGrid>
                <a:gridCol w="1291611"/>
                <a:gridCol w="1603989"/>
                <a:gridCol w="5029200"/>
              </a:tblGrid>
              <a:tr h="0">
                <a:tc>
                  <a:txBody>
                    <a:bodyPr/>
                    <a:lstStyle/>
                    <a:p>
                      <a:pPr algn="l" fontAlgn="t"/>
                      <a:r>
                        <a:rPr lang="en-US" b="0" dirty="0">
                          <a:solidFill>
                            <a:srgbClr val="FFFFFF"/>
                          </a:solidFill>
                          <a:effectLst/>
                        </a:rPr>
                        <a:t>Operator</a:t>
                      </a:r>
                    </a:p>
                  </a:txBody>
                  <a:tcPr marL="95250" marR="95250" marT="47625" marB="47625">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c>
                  <a:txBody>
                    <a:bodyPr/>
                    <a:lstStyle/>
                    <a:p>
                      <a:pPr algn="l" fontAlgn="t"/>
                      <a:r>
                        <a:rPr lang="en-US" b="0">
                          <a:solidFill>
                            <a:srgbClr val="FFFFFF"/>
                          </a:solidFill>
                          <a:effectLst/>
                        </a:rPr>
                        <a:t>Meaning</a:t>
                      </a:r>
                    </a:p>
                  </a:txBody>
                  <a:tcPr marL="95250" marR="95250" marT="47625" marB="47625">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c>
                  <a:txBody>
                    <a:bodyPr/>
                    <a:lstStyle/>
                    <a:p>
                      <a:pPr algn="l" fontAlgn="t"/>
                      <a:r>
                        <a:rPr lang="en-US" b="0">
                          <a:solidFill>
                            <a:srgbClr val="FFFFFF"/>
                          </a:solidFill>
                          <a:effectLst/>
                        </a:rPr>
                        <a:t>Work</a:t>
                      </a:r>
                    </a:p>
                  </a:txBody>
                  <a:tcPr marL="95250" marR="95250" marT="47625" marB="47625">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r>
              <a:tr h="0">
                <a:tc>
                  <a:txBody>
                    <a:bodyPr/>
                    <a:lstStyle/>
                    <a:p>
                      <a:pPr algn="ctr" fontAlgn="t"/>
                      <a:r>
                        <a:rPr lang="en-US" altLang="zh-TW">
                          <a:solidFill>
                            <a:srgbClr val="111111"/>
                          </a:solidFill>
                          <a:effectLst/>
                        </a:rPr>
                        <a:t>+</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a:solidFill>
                            <a:srgbClr val="111111"/>
                          </a:solidFill>
                          <a:effectLst/>
                        </a:rPr>
                        <a:t>Addition</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a:solidFill>
                            <a:srgbClr val="111111"/>
                          </a:solidFill>
                          <a:effectLst/>
                        </a:rPr>
                        <a:t>To add two operands.</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0">
                <a:tc>
                  <a:txBody>
                    <a:bodyPr/>
                    <a:lstStyle/>
                    <a:p>
                      <a:pPr algn="ctr" fontAlgn="t"/>
                      <a:r>
                        <a:rPr lang="en-US" altLang="zh-TW">
                          <a:solidFill>
                            <a:srgbClr val="111111"/>
                          </a:solidFill>
                          <a:effectLst/>
                        </a:rPr>
                        <a:t>-</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a:solidFill>
                            <a:srgbClr val="111111"/>
                          </a:solidFill>
                          <a:effectLst/>
                        </a:rPr>
                        <a:t>Subtraction</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a:solidFill>
                            <a:srgbClr val="111111"/>
                          </a:solidFill>
                          <a:effectLst/>
                        </a:rPr>
                        <a:t>To subtract two operands.</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0">
                <a:tc>
                  <a:txBody>
                    <a:bodyPr/>
                    <a:lstStyle/>
                    <a:p>
                      <a:pPr algn="ctr" fontAlgn="t"/>
                      <a:r>
                        <a:rPr lang="zh-TW" altLang="en-US">
                          <a:solidFill>
                            <a:srgbClr val="111111"/>
                          </a:solidFill>
                          <a:effectLst/>
                        </a:rPr>
                        <a:t>*</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dirty="0">
                          <a:solidFill>
                            <a:srgbClr val="111111"/>
                          </a:solidFill>
                          <a:effectLst/>
                        </a:rPr>
                        <a:t>Multiplication</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a:solidFill>
                            <a:srgbClr val="111111"/>
                          </a:solidFill>
                          <a:effectLst/>
                        </a:rPr>
                        <a:t>To multiply two operands.</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0">
                <a:tc>
                  <a:txBody>
                    <a:bodyPr/>
                    <a:lstStyle/>
                    <a:p>
                      <a:pPr algn="ctr" fontAlgn="t"/>
                      <a:r>
                        <a:rPr lang="en-US" altLang="zh-TW">
                          <a:solidFill>
                            <a:srgbClr val="111111"/>
                          </a:solidFill>
                          <a:effectLst/>
                        </a:rPr>
                        <a:t>/</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a:solidFill>
                            <a:srgbClr val="111111"/>
                          </a:solidFill>
                          <a:effectLst/>
                        </a:rPr>
                        <a:t>Division</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a:solidFill>
                            <a:srgbClr val="111111"/>
                          </a:solidFill>
                          <a:effectLst/>
                        </a:rPr>
                        <a:t>To divide two operands.</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0">
                <a:tc>
                  <a:txBody>
                    <a:bodyPr/>
                    <a:lstStyle/>
                    <a:p>
                      <a:pPr algn="ctr" fontAlgn="t"/>
                      <a:r>
                        <a:rPr lang="en-US" altLang="zh-TW">
                          <a:solidFill>
                            <a:srgbClr val="111111"/>
                          </a:solidFill>
                          <a:effectLst/>
                        </a:rPr>
                        <a:t>%</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a:solidFill>
                            <a:srgbClr val="111111"/>
                          </a:solidFill>
                          <a:effectLst/>
                        </a:rPr>
                        <a:t>Modulus</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dirty="0">
                          <a:solidFill>
                            <a:srgbClr val="111111"/>
                          </a:solidFill>
                          <a:effectLst/>
                        </a:rPr>
                        <a:t>To get the area of the division of two operands.</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
        <p:nvSpPr>
          <p:cNvPr id="2" name="矩形 1"/>
          <p:cNvSpPr/>
          <p:nvPr/>
        </p:nvSpPr>
        <p:spPr>
          <a:xfrm>
            <a:off x="8228365" y="0"/>
            <a:ext cx="915635" cy="369332"/>
          </a:xfrm>
          <a:prstGeom prst="rect">
            <a:avLst/>
          </a:prstGeom>
        </p:spPr>
        <p:txBody>
          <a:bodyPr wrap="none">
            <a:spAutoFit/>
          </a:bodyPr>
          <a:lstStyle/>
          <a:p>
            <a:r>
              <a:rPr lang="en-US" altLang="zh-TW" dirty="0" err="1"/>
              <a:t>Arithop</a:t>
            </a:r>
            <a:endParaRPr lang="zh-TW" altLang="en-US" dirty="0"/>
          </a:p>
        </p:txBody>
      </p:sp>
    </p:spTree>
    <p:extLst>
      <p:ext uri="{BB962C8B-B14F-4D97-AF65-F5344CB8AC3E}">
        <p14:creationId xmlns:p14="http://schemas.microsoft.com/office/powerpoint/2010/main" val="135834911"/>
      </p:ext>
    </p:extLst>
  </p:cSld>
  <p:clrMapOvr>
    <a:masterClrMapping/>
  </p:clrMapOvr>
  <p:transition spd="slow">
    <p:zoom dir="in"/>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Unary Operation (</a:t>
            </a:r>
            <a:r>
              <a:rPr kumimoji="0" lang="zh-TW" altLang="en-US" dirty="0" smtClean="0">
                <a:ea typeface="文鼎粗黑" pitchFamily="49" charset="-120"/>
              </a:rPr>
              <a:t>一元運算子</a:t>
            </a:r>
            <a:r>
              <a:rPr kumimoji="0" lang="en-US" altLang="zh-TW" dirty="0">
                <a:ea typeface="文鼎粗黑" pitchFamily="49" charset="-120"/>
              </a:rPr>
              <a: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17</a:t>
            </a:fld>
            <a:endParaRPr lang="en-US" altLang="zh-TW" dirty="0"/>
          </a:p>
        </p:txBody>
      </p:sp>
      <p:graphicFrame>
        <p:nvGraphicFramePr>
          <p:cNvPr id="2" name="表格 1"/>
          <p:cNvGraphicFramePr>
            <a:graphicFrameLocks noGrp="1"/>
          </p:cNvGraphicFramePr>
          <p:nvPr>
            <p:extLst>
              <p:ext uri="{D42A27DB-BD31-4B8C-83A1-F6EECF244321}">
                <p14:modId xmlns:p14="http://schemas.microsoft.com/office/powerpoint/2010/main" val="1500921730"/>
              </p:ext>
            </p:extLst>
          </p:nvPr>
        </p:nvGraphicFramePr>
        <p:xfrm>
          <a:off x="685800" y="1581150"/>
          <a:ext cx="7620000" cy="2228850"/>
        </p:xfrm>
        <a:graphic>
          <a:graphicData uri="http://schemas.openxmlformats.org/drawingml/2006/table">
            <a:tbl>
              <a:tblPr/>
              <a:tblGrid>
                <a:gridCol w="1524000"/>
                <a:gridCol w="6096000"/>
              </a:tblGrid>
              <a:tr h="0">
                <a:tc>
                  <a:txBody>
                    <a:bodyPr/>
                    <a:lstStyle/>
                    <a:p>
                      <a:pPr algn="l" fontAlgn="t"/>
                      <a:r>
                        <a:rPr lang="en-US" b="0" dirty="0">
                          <a:solidFill>
                            <a:srgbClr val="FFFFFF"/>
                          </a:solidFill>
                          <a:effectLst/>
                        </a:rPr>
                        <a:t>Example</a:t>
                      </a:r>
                    </a:p>
                  </a:txBody>
                  <a:tcPr marL="95250" marR="95250" marT="47625" marB="47625">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c>
                  <a:txBody>
                    <a:bodyPr/>
                    <a:lstStyle/>
                    <a:p>
                      <a:pPr algn="l" fontAlgn="t"/>
                      <a:r>
                        <a:rPr lang="en-US" b="0">
                          <a:solidFill>
                            <a:srgbClr val="FFFFFF"/>
                          </a:solidFill>
                          <a:effectLst/>
                        </a:rPr>
                        <a:t>Description</a:t>
                      </a:r>
                    </a:p>
                  </a:txBody>
                  <a:tcPr marL="95250" marR="95250" marT="47625" marB="47625">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r>
              <a:tr h="0">
                <a:tc>
                  <a:txBody>
                    <a:bodyPr/>
                    <a:lstStyle/>
                    <a:p>
                      <a:pPr fontAlgn="t"/>
                      <a:r>
                        <a:rPr lang="en-US">
                          <a:solidFill>
                            <a:srgbClr val="111111"/>
                          </a:solidFill>
                          <a:effectLst/>
                        </a:rPr>
                        <a:t>val = a++;</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a:solidFill>
                            <a:srgbClr val="111111"/>
                          </a:solidFill>
                          <a:effectLst/>
                        </a:rPr>
                        <a:t>Store the value of "a" in "val" then increments.</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0">
                <a:tc>
                  <a:txBody>
                    <a:bodyPr/>
                    <a:lstStyle/>
                    <a:p>
                      <a:pPr fontAlgn="t"/>
                      <a:r>
                        <a:rPr lang="en-US">
                          <a:solidFill>
                            <a:srgbClr val="111111"/>
                          </a:solidFill>
                          <a:effectLst/>
                        </a:rPr>
                        <a:t>val = a--;</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a:solidFill>
                            <a:srgbClr val="111111"/>
                          </a:solidFill>
                          <a:effectLst/>
                        </a:rPr>
                        <a:t>Store the value of "a" in "val" then decrements.</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0">
                <a:tc>
                  <a:txBody>
                    <a:bodyPr/>
                    <a:lstStyle/>
                    <a:p>
                      <a:pPr fontAlgn="t"/>
                      <a:r>
                        <a:rPr lang="en-US">
                          <a:solidFill>
                            <a:srgbClr val="111111"/>
                          </a:solidFill>
                          <a:effectLst/>
                        </a:rPr>
                        <a:t>val = ++a;</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dirty="0">
                          <a:solidFill>
                            <a:srgbClr val="111111"/>
                          </a:solidFill>
                          <a:effectLst/>
                        </a:rPr>
                        <a:t>Increments "a" then store the new value of "a" in "</a:t>
                      </a:r>
                      <a:r>
                        <a:rPr lang="en-US" dirty="0" err="1">
                          <a:solidFill>
                            <a:srgbClr val="111111"/>
                          </a:solidFill>
                          <a:effectLst/>
                        </a:rPr>
                        <a:t>val</a:t>
                      </a:r>
                      <a:r>
                        <a:rPr lang="en-US" dirty="0">
                          <a:solidFill>
                            <a:srgbClr val="111111"/>
                          </a:solidFill>
                          <a:effectLst/>
                        </a:rPr>
                        <a:t>".</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0">
                <a:tc>
                  <a:txBody>
                    <a:bodyPr/>
                    <a:lstStyle/>
                    <a:p>
                      <a:pPr fontAlgn="t"/>
                      <a:r>
                        <a:rPr lang="en-US">
                          <a:solidFill>
                            <a:srgbClr val="111111"/>
                          </a:solidFill>
                          <a:effectLst/>
                        </a:rPr>
                        <a:t>val = --a;</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dirty="0">
                          <a:solidFill>
                            <a:srgbClr val="111111"/>
                          </a:solidFill>
                          <a:effectLst/>
                        </a:rPr>
                        <a:t>Decrements "a" then store the new value of "a" in "</a:t>
                      </a:r>
                      <a:r>
                        <a:rPr lang="en-US" dirty="0" err="1">
                          <a:solidFill>
                            <a:srgbClr val="111111"/>
                          </a:solidFill>
                          <a:effectLst/>
                        </a:rPr>
                        <a:t>val</a:t>
                      </a:r>
                      <a:r>
                        <a:rPr lang="en-US" dirty="0">
                          <a:solidFill>
                            <a:srgbClr val="111111"/>
                          </a:solidFill>
                          <a:effectLst/>
                        </a:rPr>
                        <a:t>".</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
        <p:nvSpPr>
          <p:cNvPr id="5" name="矩形 4"/>
          <p:cNvSpPr/>
          <p:nvPr/>
        </p:nvSpPr>
        <p:spPr>
          <a:xfrm>
            <a:off x="8087300" y="21474"/>
            <a:ext cx="1056700" cy="369332"/>
          </a:xfrm>
          <a:prstGeom prst="rect">
            <a:avLst/>
          </a:prstGeom>
        </p:spPr>
        <p:txBody>
          <a:bodyPr wrap="none">
            <a:spAutoFit/>
          </a:bodyPr>
          <a:lstStyle/>
          <a:p>
            <a:r>
              <a:rPr lang="en-US" altLang="zh-TW" dirty="0" err="1"/>
              <a:t>Unaryop</a:t>
            </a:r>
            <a:endParaRPr lang="zh-TW" altLang="en-US" dirty="0"/>
          </a:p>
        </p:txBody>
      </p:sp>
    </p:spTree>
    <p:extLst>
      <p:ext uri="{BB962C8B-B14F-4D97-AF65-F5344CB8AC3E}">
        <p14:creationId xmlns:p14="http://schemas.microsoft.com/office/powerpoint/2010/main" val="80297495"/>
      </p:ext>
    </p:extLst>
  </p:cSld>
  <p:clrMapOvr>
    <a:masterClrMapping/>
  </p:clrMapOvr>
  <p:transition spd="slow">
    <p:zoom dir="in"/>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Relational Operators</a:t>
            </a:r>
            <a:r>
              <a:rPr kumimoji="0" lang="zh-TW" altLang="en-US" dirty="0" smtClean="0">
                <a:ea typeface="文鼎粗黑" pitchFamily="49" charset="-120"/>
              </a:rPr>
              <a:t> </a:t>
            </a:r>
            <a:r>
              <a:rPr kumimoji="0" lang="en-US" altLang="zh-TW" dirty="0" smtClean="0">
                <a:ea typeface="文鼎粗黑" pitchFamily="49" charset="-120"/>
              </a:rPr>
              <a:t>(</a:t>
            </a:r>
            <a:r>
              <a:rPr kumimoji="0" lang="zh-TW" altLang="en-US" dirty="0" smtClean="0">
                <a:ea typeface="文鼎粗黑" pitchFamily="49" charset="-120"/>
              </a:rPr>
              <a:t>關係運算子</a:t>
            </a:r>
            <a:r>
              <a:rPr kumimoji="0" lang="en-US" altLang="zh-TW" dirty="0">
                <a:ea typeface="文鼎粗黑" pitchFamily="49" charset="-120"/>
              </a:rPr>
              <a: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18</a:t>
            </a:fld>
            <a:endParaRPr lang="en-US" altLang="zh-TW" dirty="0"/>
          </a:p>
        </p:txBody>
      </p:sp>
      <p:graphicFrame>
        <p:nvGraphicFramePr>
          <p:cNvPr id="5" name="表格 4"/>
          <p:cNvGraphicFramePr>
            <a:graphicFrameLocks noGrp="1"/>
          </p:cNvGraphicFramePr>
          <p:nvPr>
            <p:extLst>
              <p:ext uri="{D42A27DB-BD31-4B8C-83A1-F6EECF244321}">
                <p14:modId xmlns:p14="http://schemas.microsoft.com/office/powerpoint/2010/main" val="1433526371"/>
              </p:ext>
            </p:extLst>
          </p:nvPr>
        </p:nvGraphicFramePr>
        <p:xfrm>
          <a:off x="1353357" y="1187770"/>
          <a:ext cx="6818286" cy="3144516"/>
        </p:xfrm>
        <a:graphic>
          <a:graphicData uri="http://schemas.openxmlformats.org/drawingml/2006/table">
            <a:tbl>
              <a:tblPr/>
              <a:tblGrid>
                <a:gridCol w="1237443"/>
                <a:gridCol w="5580843"/>
              </a:tblGrid>
              <a:tr h="317180">
                <a:tc>
                  <a:txBody>
                    <a:bodyPr/>
                    <a:lstStyle/>
                    <a:p>
                      <a:pPr algn="l" fontAlgn="t"/>
                      <a:r>
                        <a:rPr lang="en-US" sz="1800" b="0" dirty="0">
                          <a:solidFill>
                            <a:srgbClr val="FFFFFF"/>
                          </a:solidFill>
                          <a:effectLst/>
                        </a:rPr>
                        <a:t>Operator</a:t>
                      </a:r>
                    </a:p>
                  </a:txBody>
                  <a:tcPr marL="94175" marR="94175" marT="47088" marB="47088">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c>
                  <a:txBody>
                    <a:bodyPr/>
                    <a:lstStyle/>
                    <a:p>
                      <a:pPr algn="l" fontAlgn="t"/>
                      <a:r>
                        <a:rPr lang="en-US" sz="1800" b="0" dirty="0">
                          <a:solidFill>
                            <a:srgbClr val="FFFFFF"/>
                          </a:solidFill>
                          <a:effectLst/>
                        </a:rPr>
                        <a:t>Meaning</a:t>
                      </a:r>
                    </a:p>
                  </a:txBody>
                  <a:tcPr marL="94175" marR="94175" marT="47088" marB="47088">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r>
              <a:tr h="459575">
                <a:tc>
                  <a:txBody>
                    <a:bodyPr/>
                    <a:lstStyle/>
                    <a:p>
                      <a:pPr algn="ctr" fontAlgn="t"/>
                      <a:r>
                        <a:rPr lang="en-US" altLang="zh-TW" sz="1800">
                          <a:solidFill>
                            <a:srgbClr val="111111"/>
                          </a:solidFill>
                          <a:effectLst/>
                        </a:rPr>
                        <a:t>==</a:t>
                      </a:r>
                    </a:p>
                  </a:txBody>
                  <a:tcPr marL="94175" marR="94175" marT="94175" marB="941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dirty="0">
                          <a:solidFill>
                            <a:srgbClr val="111111"/>
                          </a:solidFill>
                          <a:effectLst/>
                        </a:rPr>
                        <a:t>Is equal to</a:t>
                      </a:r>
                    </a:p>
                  </a:txBody>
                  <a:tcPr marL="94175" marR="94175" marT="94175" marB="941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459575">
                <a:tc>
                  <a:txBody>
                    <a:bodyPr/>
                    <a:lstStyle/>
                    <a:p>
                      <a:pPr algn="ctr" fontAlgn="t"/>
                      <a:r>
                        <a:rPr lang="en-US" altLang="zh-TW" sz="1800">
                          <a:solidFill>
                            <a:srgbClr val="111111"/>
                          </a:solidFill>
                          <a:effectLst/>
                        </a:rPr>
                        <a:t>!=</a:t>
                      </a:r>
                    </a:p>
                  </a:txBody>
                  <a:tcPr marL="94175" marR="94175" marT="94175" marB="941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a:solidFill>
                            <a:srgbClr val="111111"/>
                          </a:solidFill>
                          <a:effectLst/>
                        </a:rPr>
                        <a:t>Is not equal to</a:t>
                      </a:r>
                    </a:p>
                  </a:txBody>
                  <a:tcPr marL="94175" marR="94175" marT="94175" marB="941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459575">
                <a:tc>
                  <a:txBody>
                    <a:bodyPr/>
                    <a:lstStyle/>
                    <a:p>
                      <a:pPr algn="ctr" fontAlgn="t"/>
                      <a:r>
                        <a:rPr lang="en-US" altLang="zh-TW" sz="1800" dirty="0">
                          <a:solidFill>
                            <a:srgbClr val="111111"/>
                          </a:solidFill>
                          <a:effectLst/>
                        </a:rPr>
                        <a:t>&gt;</a:t>
                      </a:r>
                    </a:p>
                  </a:txBody>
                  <a:tcPr marL="94175" marR="94175" marT="94175" marB="941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dirty="0">
                          <a:solidFill>
                            <a:srgbClr val="111111"/>
                          </a:solidFill>
                          <a:effectLst/>
                        </a:rPr>
                        <a:t>Greater than</a:t>
                      </a:r>
                    </a:p>
                  </a:txBody>
                  <a:tcPr marL="94175" marR="94175" marT="94175" marB="941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459575">
                <a:tc>
                  <a:txBody>
                    <a:bodyPr/>
                    <a:lstStyle/>
                    <a:p>
                      <a:pPr algn="ctr" fontAlgn="t"/>
                      <a:r>
                        <a:rPr lang="en-US" altLang="zh-TW" sz="1800">
                          <a:solidFill>
                            <a:srgbClr val="111111"/>
                          </a:solidFill>
                          <a:effectLst/>
                        </a:rPr>
                        <a:t>&lt;</a:t>
                      </a:r>
                    </a:p>
                  </a:txBody>
                  <a:tcPr marL="94175" marR="94175" marT="94175" marB="941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a:solidFill>
                            <a:srgbClr val="111111"/>
                          </a:solidFill>
                          <a:effectLst/>
                        </a:rPr>
                        <a:t>Less than</a:t>
                      </a:r>
                    </a:p>
                  </a:txBody>
                  <a:tcPr marL="94175" marR="94175" marT="94175" marB="941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459575">
                <a:tc>
                  <a:txBody>
                    <a:bodyPr/>
                    <a:lstStyle/>
                    <a:p>
                      <a:pPr algn="ctr" fontAlgn="t"/>
                      <a:r>
                        <a:rPr lang="en-US" altLang="zh-TW" sz="1800">
                          <a:solidFill>
                            <a:srgbClr val="111111"/>
                          </a:solidFill>
                          <a:effectLst/>
                        </a:rPr>
                        <a:t>&gt;=</a:t>
                      </a:r>
                    </a:p>
                  </a:txBody>
                  <a:tcPr marL="94175" marR="94175" marT="94175" marB="941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a:solidFill>
                            <a:srgbClr val="111111"/>
                          </a:solidFill>
                          <a:effectLst/>
                        </a:rPr>
                        <a:t>Greater than or equal to</a:t>
                      </a:r>
                    </a:p>
                  </a:txBody>
                  <a:tcPr marL="94175" marR="94175" marT="94175" marB="941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459575">
                <a:tc>
                  <a:txBody>
                    <a:bodyPr/>
                    <a:lstStyle/>
                    <a:p>
                      <a:pPr algn="ctr" fontAlgn="t"/>
                      <a:r>
                        <a:rPr lang="en-US" altLang="zh-TW" sz="1800">
                          <a:solidFill>
                            <a:srgbClr val="111111"/>
                          </a:solidFill>
                          <a:effectLst/>
                        </a:rPr>
                        <a:t>&lt;=</a:t>
                      </a:r>
                    </a:p>
                  </a:txBody>
                  <a:tcPr marL="94175" marR="94175" marT="94175" marB="941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dirty="0">
                          <a:solidFill>
                            <a:srgbClr val="111111"/>
                          </a:solidFill>
                          <a:effectLst/>
                        </a:rPr>
                        <a:t>Less than or equal to</a:t>
                      </a:r>
                    </a:p>
                  </a:txBody>
                  <a:tcPr marL="94175" marR="94175" marT="94175" marB="941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
        <p:nvSpPr>
          <p:cNvPr id="2" name="矩形 1"/>
          <p:cNvSpPr/>
          <p:nvPr/>
        </p:nvSpPr>
        <p:spPr>
          <a:xfrm>
            <a:off x="8112949" y="0"/>
            <a:ext cx="1031051" cy="369332"/>
          </a:xfrm>
          <a:prstGeom prst="rect">
            <a:avLst/>
          </a:prstGeom>
        </p:spPr>
        <p:txBody>
          <a:bodyPr wrap="none">
            <a:spAutoFit/>
          </a:bodyPr>
          <a:lstStyle/>
          <a:p>
            <a:r>
              <a:rPr lang="en-US" altLang="zh-TW" dirty="0" err="1"/>
              <a:t>Relatiop</a:t>
            </a:r>
            <a:endParaRPr lang="zh-TW" altLang="en-US" dirty="0"/>
          </a:p>
        </p:txBody>
      </p:sp>
    </p:spTree>
    <p:extLst>
      <p:ext uri="{BB962C8B-B14F-4D97-AF65-F5344CB8AC3E}">
        <p14:creationId xmlns:p14="http://schemas.microsoft.com/office/powerpoint/2010/main" val="2299299707"/>
      </p:ext>
    </p:extLst>
  </p:cSld>
  <p:clrMapOvr>
    <a:masterClrMapping/>
  </p:clrMapOvr>
  <p:transition spd="slow">
    <p:zoom dir="in"/>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838200" y="209550"/>
            <a:ext cx="7924800" cy="646331"/>
          </a:xfrm>
        </p:spPr>
        <p:txBody>
          <a:bodyPr/>
          <a:lstStyle/>
          <a:p>
            <a:r>
              <a:rPr kumimoji="0" lang="en-US" altLang="zh-TW" dirty="0">
                <a:ea typeface="文鼎粗黑" pitchFamily="49" charset="-120"/>
              </a:rPr>
              <a:t>Logical </a:t>
            </a:r>
            <a:r>
              <a:rPr kumimoji="0" lang="en-US" altLang="zh-TW" dirty="0" smtClean="0">
                <a:ea typeface="文鼎粗黑" pitchFamily="49" charset="-120"/>
              </a:rPr>
              <a:t>Operators</a:t>
            </a:r>
            <a:r>
              <a:rPr kumimoji="0" lang="zh-TW" altLang="en-US" dirty="0" smtClean="0">
                <a:ea typeface="文鼎粗黑" pitchFamily="49" charset="-120"/>
              </a:rPr>
              <a:t> </a:t>
            </a:r>
            <a:r>
              <a:rPr kumimoji="0" lang="en-US" altLang="zh-TW" dirty="0" smtClean="0">
                <a:ea typeface="文鼎粗黑" pitchFamily="49" charset="-120"/>
              </a:rPr>
              <a:t>(</a:t>
            </a:r>
            <a:r>
              <a:rPr kumimoji="0" lang="zh-TW" altLang="en-US" dirty="0" smtClean="0">
                <a:ea typeface="文鼎粗黑" pitchFamily="49" charset="-120"/>
              </a:rPr>
              <a:t>邏輯運算子</a:t>
            </a:r>
            <a:r>
              <a:rPr kumimoji="0" lang="en-US" altLang="zh-TW" dirty="0">
                <a:ea typeface="文鼎粗黑" pitchFamily="49" charset="-120"/>
              </a:rPr>
              <a: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19</a:t>
            </a:fld>
            <a:endParaRPr lang="en-US" altLang="zh-TW" dirty="0"/>
          </a:p>
        </p:txBody>
      </p:sp>
      <p:graphicFrame>
        <p:nvGraphicFramePr>
          <p:cNvPr id="2" name="表格 1"/>
          <p:cNvGraphicFramePr>
            <a:graphicFrameLocks noGrp="1"/>
          </p:cNvGraphicFramePr>
          <p:nvPr>
            <p:extLst>
              <p:ext uri="{D42A27DB-BD31-4B8C-83A1-F6EECF244321}">
                <p14:modId xmlns:p14="http://schemas.microsoft.com/office/powerpoint/2010/main" val="3733670931"/>
              </p:ext>
            </p:extLst>
          </p:nvPr>
        </p:nvGraphicFramePr>
        <p:xfrm>
          <a:off x="304801" y="1102717"/>
          <a:ext cx="8686799" cy="3554622"/>
        </p:xfrm>
        <a:graphic>
          <a:graphicData uri="http://schemas.openxmlformats.org/drawingml/2006/table">
            <a:tbl>
              <a:tblPr/>
              <a:tblGrid>
                <a:gridCol w="1171252"/>
                <a:gridCol w="1489569"/>
                <a:gridCol w="6025978"/>
              </a:tblGrid>
              <a:tr h="389938">
                <a:tc>
                  <a:txBody>
                    <a:bodyPr/>
                    <a:lstStyle/>
                    <a:p>
                      <a:pPr algn="l" fontAlgn="t"/>
                      <a:r>
                        <a:rPr lang="en-US" sz="1800" b="0">
                          <a:solidFill>
                            <a:srgbClr val="FFFFFF"/>
                          </a:solidFill>
                          <a:effectLst/>
                        </a:rPr>
                        <a:t>Operator</a:t>
                      </a:r>
                    </a:p>
                  </a:txBody>
                  <a:tcPr marL="57683" marR="57683" marT="28842" marB="28842">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c>
                  <a:txBody>
                    <a:bodyPr/>
                    <a:lstStyle/>
                    <a:p>
                      <a:pPr algn="l" fontAlgn="t"/>
                      <a:r>
                        <a:rPr lang="en-US" sz="1800" b="0">
                          <a:solidFill>
                            <a:srgbClr val="FFFFFF"/>
                          </a:solidFill>
                          <a:effectLst/>
                        </a:rPr>
                        <a:t>Meaning</a:t>
                      </a:r>
                    </a:p>
                  </a:txBody>
                  <a:tcPr marL="57683" marR="57683" marT="28842" marB="28842">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c>
                  <a:txBody>
                    <a:bodyPr/>
                    <a:lstStyle/>
                    <a:p>
                      <a:pPr algn="l" fontAlgn="t"/>
                      <a:r>
                        <a:rPr lang="en-US" sz="1800" b="0">
                          <a:solidFill>
                            <a:srgbClr val="FFFFFF"/>
                          </a:solidFill>
                          <a:effectLst/>
                        </a:rPr>
                        <a:t>Work</a:t>
                      </a:r>
                    </a:p>
                  </a:txBody>
                  <a:tcPr marL="57683" marR="57683" marT="28842" marB="28842">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r>
              <a:tr h="774295">
                <a:tc>
                  <a:txBody>
                    <a:bodyPr/>
                    <a:lstStyle/>
                    <a:p>
                      <a:pPr algn="ctr" fontAlgn="t"/>
                      <a:r>
                        <a:rPr lang="en-US" altLang="zh-TW" sz="1800">
                          <a:solidFill>
                            <a:srgbClr val="111111"/>
                          </a:solidFill>
                          <a:effectLst/>
                        </a:rPr>
                        <a:t>&amp;&amp;</a:t>
                      </a:r>
                    </a:p>
                  </a:txBody>
                  <a:tcPr marL="57683" marR="57683" marT="57683" marB="576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a:solidFill>
                            <a:srgbClr val="111111"/>
                          </a:solidFill>
                          <a:effectLst/>
                        </a:rPr>
                        <a:t>Logical AND</a:t>
                      </a:r>
                    </a:p>
                  </a:txBody>
                  <a:tcPr marL="57683" marR="57683" marT="57683" marB="576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a:solidFill>
                            <a:srgbClr val="111111"/>
                          </a:solidFill>
                          <a:effectLst/>
                        </a:rPr>
                        <a:t>If both operands are true then only "logical AND operator" evaluate true.</a:t>
                      </a:r>
                    </a:p>
                  </a:txBody>
                  <a:tcPr marL="57683" marR="57683" marT="57683" marB="576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1112131">
                <a:tc>
                  <a:txBody>
                    <a:bodyPr/>
                    <a:lstStyle/>
                    <a:p>
                      <a:pPr algn="ctr" fontAlgn="t"/>
                      <a:r>
                        <a:rPr lang="en-US" altLang="zh-TW" sz="1800">
                          <a:solidFill>
                            <a:srgbClr val="111111"/>
                          </a:solidFill>
                          <a:effectLst/>
                        </a:rPr>
                        <a:t>||</a:t>
                      </a:r>
                    </a:p>
                  </a:txBody>
                  <a:tcPr marL="57683" marR="57683" marT="57683" marB="576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a:solidFill>
                            <a:srgbClr val="111111"/>
                          </a:solidFill>
                          <a:effectLst/>
                        </a:rPr>
                        <a:t>Logical OR</a:t>
                      </a:r>
                    </a:p>
                  </a:txBody>
                  <a:tcPr marL="57683" marR="57683" marT="57683" marB="576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dirty="0">
                          <a:solidFill>
                            <a:srgbClr val="111111"/>
                          </a:solidFill>
                          <a:effectLst/>
                        </a:rPr>
                        <a:t>The logical OR operator is only evaluated as true when one of its operands evaluates true. If either or both expressions evaluate to true, then the result is true.</a:t>
                      </a:r>
                    </a:p>
                  </a:txBody>
                  <a:tcPr marL="57683" marR="57683" marT="57683" marB="576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1278258">
                <a:tc>
                  <a:txBody>
                    <a:bodyPr/>
                    <a:lstStyle/>
                    <a:p>
                      <a:pPr algn="ctr" fontAlgn="t"/>
                      <a:r>
                        <a:rPr lang="en-US" altLang="zh-TW" sz="1800">
                          <a:solidFill>
                            <a:srgbClr val="111111"/>
                          </a:solidFill>
                          <a:effectLst/>
                        </a:rPr>
                        <a:t>!</a:t>
                      </a:r>
                    </a:p>
                  </a:txBody>
                  <a:tcPr marL="57683" marR="57683" marT="57683" marB="576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a:solidFill>
                            <a:srgbClr val="111111"/>
                          </a:solidFill>
                          <a:effectLst/>
                        </a:rPr>
                        <a:t>Logical Not</a:t>
                      </a:r>
                    </a:p>
                  </a:txBody>
                  <a:tcPr marL="57683" marR="57683" marT="57683" marB="576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dirty="0">
                          <a:solidFill>
                            <a:srgbClr val="111111"/>
                          </a:solidFill>
                          <a:effectLst/>
                        </a:rPr>
                        <a:t>Logical NOT is a Unary Operator, it operates on single operands. It reverses the value of operands, if the value is true, then it gives false, and if it is false, then it gives true.</a:t>
                      </a:r>
                    </a:p>
                  </a:txBody>
                  <a:tcPr marL="57683" marR="57683" marT="57683" marB="576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
        <p:nvSpPr>
          <p:cNvPr id="5" name="矩形 4"/>
          <p:cNvSpPr/>
          <p:nvPr/>
        </p:nvSpPr>
        <p:spPr>
          <a:xfrm>
            <a:off x="7971884" y="0"/>
            <a:ext cx="1172116" cy="369332"/>
          </a:xfrm>
          <a:prstGeom prst="rect">
            <a:avLst/>
          </a:prstGeom>
        </p:spPr>
        <p:txBody>
          <a:bodyPr wrap="none">
            <a:spAutoFit/>
          </a:bodyPr>
          <a:lstStyle/>
          <a:p>
            <a:r>
              <a:rPr lang="en-US" altLang="zh-TW" dirty="0" err="1"/>
              <a:t>Logicalop</a:t>
            </a:r>
            <a:endParaRPr lang="zh-TW" altLang="en-US" dirty="0"/>
          </a:p>
        </p:txBody>
      </p:sp>
    </p:spTree>
    <p:extLst>
      <p:ext uri="{BB962C8B-B14F-4D97-AF65-F5344CB8AC3E}">
        <p14:creationId xmlns:p14="http://schemas.microsoft.com/office/powerpoint/2010/main" val="3911740008"/>
      </p:ext>
    </p:extLst>
  </p:cSld>
  <p:clrMapOvr>
    <a:masterClrMapping/>
  </p:clrMapOvr>
  <p:transition spd="slow">
    <p:zoom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38200" y="1006078"/>
            <a:ext cx="7924800" cy="3394472"/>
          </a:xfrm>
        </p:spPr>
        <p:txBody>
          <a:bodyPr/>
          <a:lstStyle/>
          <a:p>
            <a:pPr eaLnBrk="1" hangingPunct="1">
              <a:lnSpc>
                <a:spcPct val="125000"/>
              </a:lnSpc>
              <a:buSzPct val="110000"/>
              <a:buFont typeface="Wingdings" pitchFamily="2" charset="2"/>
              <a:buChar char="§"/>
            </a:pPr>
            <a:r>
              <a:rPr lang="en-US" altLang="en-US" sz="2800" dirty="0" smtClean="0">
                <a:solidFill>
                  <a:schemeClr val="tx1"/>
                </a:solidFill>
              </a:rPr>
              <a:t>Presentation (9/3)</a:t>
            </a:r>
          </a:p>
          <a:p>
            <a:pPr eaLnBrk="1" hangingPunct="1">
              <a:lnSpc>
                <a:spcPct val="125000"/>
              </a:lnSpc>
              <a:buSzPct val="110000"/>
              <a:buFont typeface="Wingdings" pitchFamily="2" charset="2"/>
              <a:buChar char="§"/>
            </a:pPr>
            <a:endParaRPr lang="en-US" altLang="zh-TW" sz="2800" dirty="0">
              <a:solidFill>
                <a:schemeClr val="tx1"/>
              </a:solidFill>
            </a:endParaRPr>
          </a:p>
          <a:p>
            <a:pPr eaLnBrk="1" hangingPunct="1">
              <a:lnSpc>
                <a:spcPct val="125000"/>
              </a:lnSpc>
              <a:buSzPct val="110000"/>
              <a:buFont typeface="Wingdings" pitchFamily="2" charset="2"/>
              <a:buChar char="§"/>
            </a:pPr>
            <a:r>
              <a:rPr lang="en-US" altLang="zh-TW" sz="2800" dirty="0" smtClean="0">
                <a:solidFill>
                  <a:schemeClr val="tx1"/>
                </a:solidFill>
              </a:rPr>
              <a:t>Output result for all samples</a:t>
            </a:r>
            <a:r>
              <a:rPr lang="en-US" altLang="en-US" sz="2800" dirty="0">
                <a:solidFill>
                  <a:schemeClr val="tx1"/>
                </a:solidFill>
              </a:rPr>
              <a:t> (9/3)</a:t>
            </a:r>
            <a:endParaRPr lang="en-US" altLang="en-US" sz="2800" dirty="0" smtClean="0">
              <a:solidFill>
                <a:schemeClr val="tx1"/>
              </a:solidFill>
            </a:endParaRPr>
          </a:p>
          <a:p>
            <a:pPr eaLnBrk="1" hangingPunct="1">
              <a:lnSpc>
                <a:spcPct val="125000"/>
              </a:lnSpc>
              <a:buSzPct val="110000"/>
              <a:buFont typeface="Wingdings" pitchFamily="2" charset="2"/>
              <a:buChar char="§"/>
            </a:pPr>
            <a:endParaRPr lang="en-US" altLang="en-US" sz="2800" dirty="0">
              <a:solidFill>
                <a:schemeClr val="tx1"/>
              </a:solidFill>
            </a:endParaRPr>
          </a:p>
          <a:p>
            <a:pPr eaLnBrk="1" hangingPunct="1">
              <a:lnSpc>
                <a:spcPct val="125000"/>
              </a:lnSpc>
              <a:buSzPct val="110000"/>
              <a:buFont typeface="Wingdings" pitchFamily="2" charset="2"/>
              <a:buChar char="§"/>
            </a:pPr>
            <a:r>
              <a:rPr lang="en-US" altLang="zh-TW" sz="2800" dirty="0">
                <a:solidFill>
                  <a:schemeClr val="tx1"/>
                </a:solidFill>
              </a:rPr>
              <a:t>Discussion</a:t>
            </a:r>
            <a:r>
              <a:rPr lang="en-US" altLang="en-US" sz="2800" dirty="0">
                <a:solidFill>
                  <a:schemeClr val="tx1"/>
                </a:solidFill>
              </a:rPr>
              <a:t> (now ~ 9/3)</a:t>
            </a:r>
          </a:p>
          <a:p>
            <a:pPr eaLnBrk="1" hangingPunct="1">
              <a:lnSpc>
                <a:spcPct val="125000"/>
              </a:lnSpc>
              <a:buSzPct val="110000"/>
              <a:buFont typeface="Wingdings" pitchFamily="2" charset="2"/>
              <a:buChar char="§"/>
            </a:pPr>
            <a:endParaRPr lang="zh-TW" altLang="en-US" sz="2800" dirty="0">
              <a:solidFill>
                <a:schemeClr val="tx1"/>
              </a:solidFill>
            </a:endParaRPr>
          </a:p>
        </p:txBody>
      </p:sp>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Homework</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2</a:t>
            </a:fld>
            <a:endParaRPr lang="en-US" altLang="zh-TW" dirty="0"/>
          </a:p>
        </p:txBody>
      </p:sp>
    </p:spTree>
    <p:extLst>
      <p:ext uri="{BB962C8B-B14F-4D97-AF65-F5344CB8AC3E}">
        <p14:creationId xmlns:p14="http://schemas.microsoft.com/office/powerpoint/2010/main" val="615692795"/>
      </p:ext>
    </p:extLst>
  </p:cSld>
  <p:clrMapOvr>
    <a:masterClrMapping/>
  </p:clrMapOvr>
  <p:transition spd="slow">
    <p:zoom dir="in"/>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838200" y="209550"/>
            <a:ext cx="7924800" cy="6463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r>
              <a:rPr kumimoji="0" lang="en-US" altLang="zh-TW" dirty="0" smtClean="0">
                <a:ea typeface="文鼎粗黑" pitchFamily="49" charset="-120"/>
              </a:rPr>
              <a:t>Assignment Operators</a:t>
            </a:r>
            <a:r>
              <a:rPr kumimoji="0" lang="zh-TW" altLang="en-US" dirty="0" smtClean="0">
                <a:ea typeface="文鼎粗黑" pitchFamily="49" charset="-120"/>
              </a:rPr>
              <a:t> </a:t>
            </a:r>
            <a:r>
              <a:rPr kumimoji="0" lang="en-US" altLang="zh-TW" dirty="0" smtClean="0">
                <a:ea typeface="文鼎粗黑" pitchFamily="49" charset="-120"/>
              </a:rPr>
              <a:t>(</a:t>
            </a:r>
            <a:r>
              <a:rPr kumimoji="0" lang="zh-TW" altLang="en-US" dirty="0" smtClean="0">
                <a:ea typeface="文鼎粗黑" pitchFamily="49" charset="-120"/>
              </a:rPr>
              <a:t>設定運算子</a:t>
            </a:r>
            <a:r>
              <a:rPr kumimoji="0" lang="en-US" altLang="zh-TW" dirty="0">
                <a:ea typeface="文鼎粗黑" pitchFamily="49" charset="-120"/>
              </a:rPr>
              <a:t>)</a:t>
            </a:r>
            <a:endParaRPr kumimoji="0" lang="zh-TW" altLang="en-US" dirty="0">
              <a:ea typeface="文鼎粗黑" pitchFamily="49" charset="-120"/>
            </a:endParaRPr>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20</a:t>
            </a:fld>
            <a:endParaRPr lang="en-US" altLang="zh-TW" dirty="0"/>
          </a:p>
        </p:txBody>
      </p:sp>
      <p:graphicFrame>
        <p:nvGraphicFramePr>
          <p:cNvPr id="5" name="表格 4"/>
          <p:cNvGraphicFramePr>
            <a:graphicFrameLocks noGrp="1"/>
          </p:cNvGraphicFramePr>
          <p:nvPr>
            <p:extLst>
              <p:ext uri="{D42A27DB-BD31-4B8C-83A1-F6EECF244321}">
                <p14:modId xmlns:p14="http://schemas.microsoft.com/office/powerpoint/2010/main" val="684491084"/>
              </p:ext>
            </p:extLst>
          </p:nvPr>
        </p:nvGraphicFramePr>
        <p:xfrm>
          <a:off x="1295400" y="1352550"/>
          <a:ext cx="5331290" cy="2617066"/>
        </p:xfrm>
        <a:graphic>
          <a:graphicData uri="http://schemas.openxmlformats.org/drawingml/2006/table">
            <a:tbl>
              <a:tblPr/>
              <a:tblGrid>
                <a:gridCol w="1371599"/>
                <a:gridCol w="3959691"/>
              </a:tblGrid>
              <a:tr h="152400">
                <a:tc>
                  <a:txBody>
                    <a:bodyPr/>
                    <a:lstStyle/>
                    <a:p>
                      <a:pPr algn="l" fontAlgn="t"/>
                      <a:r>
                        <a:rPr lang="en-US" sz="1800" b="0" dirty="0">
                          <a:solidFill>
                            <a:srgbClr val="FFFFFF"/>
                          </a:solidFill>
                          <a:effectLst/>
                        </a:rPr>
                        <a:t>Operator</a:t>
                      </a:r>
                    </a:p>
                  </a:txBody>
                  <a:tcPr marL="53602" marR="53602" marT="26801" marB="26801">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c>
                  <a:txBody>
                    <a:bodyPr/>
                    <a:lstStyle/>
                    <a:p>
                      <a:pPr algn="l" fontAlgn="t"/>
                      <a:r>
                        <a:rPr lang="en-US" sz="1800" b="0">
                          <a:solidFill>
                            <a:srgbClr val="FFFFFF"/>
                          </a:solidFill>
                          <a:effectLst/>
                        </a:rPr>
                        <a:t>Meaning</a:t>
                      </a:r>
                    </a:p>
                  </a:txBody>
                  <a:tcPr marL="53602" marR="53602" marT="26801" marB="26801">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r>
              <a:tr h="261577">
                <a:tc>
                  <a:txBody>
                    <a:bodyPr/>
                    <a:lstStyle/>
                    <a:p>
                      <a:pPr algn="ctr" fontAlgn="t"/>
                      <a:r>
                        <a:rPr lang="en-US" altLang="zh-TW" sz="1800" dirty="0" smtClean="0">
                          <a:solidFill>
                            <a:srgbClr val="111111"/>
                          </a:solidFill>
                          <a:effectLst/>
                        </a:rPr>
                        <a:t>=</a:t>
                      </a:r>
                      <a:endParaRPr lang="en-US" altLang="zh-TW" sz="1800" dirty="0">
                        <a:solidFill>
                          <a:srgbClr val="111111"/>
                        </a:solidFill>
                        <a:effectLst/>
                      </a:endParaRPr>
                    </a:p>
                  </a:txBody>
                  <a:tcPr marL="53602" marR="53602" marT="53602" marB="5360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dirty="0" smtClean="0">
                          <a:solidFill>
                            <a:srgbClr val="111111"/>
                          </a:solidFill>
                          <a:effectLst/>
                        </a:rPr>
                        <a:t>Simple assigns</a:t>
                      </a:r>
                      <a:endParaRPr lang="en-US" sz="1800" dirty="0">
                        <a:solidFill>
                          <a:srgbClr val="111111"/>
                        </a:solidFill>
                        <a:effectLst/>
                      </a:endParaRPr>
                    </a:p>
                  </a:txBody>
                  <a:tcPr marL="53602" marR="53602" marT="53602" marB="5360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61577">
                <a:tc>
                  <a:txBody>
                    <a:bodyPr/>
                    <a:lstStyle/>
                    <a:p>
                      <a:pPr algn="ctr" fontAlgn="t"/>
                      <a:r>
                        <a:rPr lang="en-US" altLang="zh-TW" sz="1800" dirty="0">
                          <a:solidFill>
                            <a:srgbClr val="111111"/>
                          </a:solidFill>
                          <a:effectLst/>
                        </a:rPr>
                        <a:t>+=</a:t>
                      </a:r>
                    </a:p>
                  </a:txBody>
                  <a:tcPr marL="53602" marR="53602" marT="53602" marB="5360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dirty="0">
                          <a:solidFill>
                            <a:srgbClr val="111111"/>
                          </a:solidFill>
                          <a:effectLst/>
                        </a:rPr>
                        <a:t>Increments then assigns</a:t>
                      </a:r>
                    </a:p>
                  </a:txBody>
                  <a:tcPr marL="53602" marR="53602" marT="53602" marB="5360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61577">
                <a:tc>
                  <a:txBody>
                    <a:bodyPr/>
                    <a:lstStyle/>
                    <a:p>
                      <a:pPr algn="ctr" fontAlgn="t"/>
                      <a:r>
                        <a:rPr lang="en-US" altLang="zh-TW" sz="1800">
                          <a:solidFill>
                            <a:srgbClr val="111111"/>
                          </a:solidFill>
                          <a:effectLst/>
                        </a:rPr>
                        <a:t>-=</a:t>
                      </a:r>
                    </a:p>
                  </a:txBody>
                  <a:tcPr marL="53602" marR="53602" marT="53602" marB="5360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a:solidFill>
                            <a:srgbClr val="111111"/>
                          </a:solidFill>
                          <a:effectLst/>
                        </a:rPr>
                        <a:t>Decrements then assigns</a:t>
                      </a:r>
                    </a:p>
                  </a:txBody>
                  <a:tcPr marL="53602" marR="53602" marT="53602" marB="5360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61577">
                <a:tc>
                  <a:txBody>
                    <a:bodyPr/>
                    <a:lstStyle/>
                    <a:p>
                      <a:pPr algn="ctr" fontAlgn="t"/>
                      <a:r>
                        <a:rPr lang="zh-TW" altLang="en-US" sz="1800">
                          <a:solidFill>
                            <a:srgbClr val="111111"/>
                          </a:solidFill>
                          <a:effectLst/>
                        </a:rPr>
                        <a:t>*</a:t>
                      </a:r>
                      <a:r>
                        <a:rPr lang="en-US" altLang="zh-TW" sz="1800">
                          <a:solidFill>
                            <a:srgbClr val="111111"/>
                          </a:solidFill>
                          <a:effectLst/>
                        </a:rPr>
                        <a:t>=</a:t>
                      </a:r>
                    </a:p>
                  </a:txBody>
                  <a:tcPr marL="53602" marR="53602" marT="53602" marB="5360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a:solidFill>
                            <a:srgbClr val="111111"/>
                          </a:solidFill>
                          <a:effectLst/>
                        </a:rPr>
                        <a:t>Multiplies then assigns</a:t>
                      </a:r>
                    </a:p>
                  </a:txBody>
                  <a:tcPr marL="53602" marR="53602" marT="53602" marB="5360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61577">
                <a:tc>
                  <a:txBody>
                    <a:bodyPr/>
                    <a:lstStyle/>
                    <a:p>
                      <a:pPr algn="ctr" fontAlgn="t"/>
                      <a:r>
                        <a:rPr lang="en-US" altLang="zh-TW" sz="1800">
                          <a:solidFill>
                            <a:srgbClr val="111111"/>
                          </a:solidFill>
                          <a:effectLst/>
                        </a:rPr>
                        <a:t>/=</a:t>
                      </a:r>
                    </a:p>
                  </a:txBody>
                  <a:tcPr marL="53602" marR="53602" marT="53602" marB="5360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a:solidFill>
                            <a:srgbClr val="111111"/>
                          </a:solidFill>
                          <a:effectLst/>
                        </a:rPr>
                        <a:t>Divides then assigns</a:t>
                      </a:r>
                    </a:p>
                  </a:txBody>
                  <a:tcPr marL="53602" marR="53602" marT="53602" marB="5360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61577">
                <a:tc>
                  <a:txBody>
                    <a:bodyPr/>
                    <a:lstStyle/>
                    <a:p>
                      <a:pPr algn="ctr" fontAlgn="t"/>
                      <a:r>
                        <a:rPr lang="en-US" altLang="zh-TW" sz="1800">
                          <a:solidFill>
                            <a:srgbClr val="111111"/>
                          </a:solidFill>
                          <a:effectLst/>
                        </a:rPr>
                        <a:t>%=</a:t>
                      </a:r>
                    </a:p>
                  </a:txBody>
                  <a:tcPr marL="53602" marR="53602" marT="53602" marB="5360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dirty="0">
                          <a:solidFill>
                            <a:srgbClr val="111111"/>
                          </a:solidFill>
                          <a:effectLst/>
                        </a:rPr>
                        <a:t>Modulus then assigns</a:t>
                      </a:r>
                    </a:p>
                  </a:txBody>
                  <a:tcPr marL="53602" marR="53602" marT="53602" marB="5360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
        <p:nvSpPr>
          <p:cNvPr id="2" name="矩形 1"/>
          <p:cNvSpPr/>
          <p:nvPr/>
        </p:nvSpPr>
        <p:spPr>
          <a:xfrm>
            <a:off x="8155379" y="-16104"/>
            <a:ext cx="992579" cy="369332"/>
          </a:xfrm>
          <a:prstGeom prst="rect">
            <a:avLst/>
          </a:prstGeom>
        </p:spPr>
        <p:txBody>
          <a:bodyPr wrap="none">
            <a:spAutoFit/>
          </a:bodyPr>
          <a:lstStyle/>
          <a:p>
            <a:r>
              <a:rPr lang="en-US" altLang="zh-TW" dirty="0"/>
              <a:t>Assigns</a:t>
            </a:r>
            <a:endParaRPr lang="zh-TW" altLang="en-US" dirty="0"/>
          </a:p>
        </p:txBody>
      </p:sp>
    </p:spTree>
    <p:extLst>
      <p:ext uri="{BB962C8B-B14F-4D97-AF65-F5344CB8AC3E}">
        <p14:creationId xmlns:p14="http://schemas.microsoft.com/office/powerpoint/2010/main" val="17495022"/>
      </p:ext>
    </p:extLst>
  </p:cSld>
  <p:clrMapOvr>
    <a:masterClrMapping/>
  </p:clrMapOvr>
  <p:transition spd="slow">
    <p:zoom dir="in"/>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838200" y="209550"/>
            <a:ext cx="7924800" cy="6463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r>
              <a:rPr kumimoji="0" lang="en-US" altLang="zh-TW" dirty="0" smtClean="0">
                <a:ea typeface="文鼎粗黑" pitchFamily="49" charset="-120"/>
              </a:rPr>
              <a:t>JAVA Data Types</a:t>
            </a:r>
            <a:r>
              <a:rPr kumimoji="0" lang="zh-TW" altLang="en-US" dirty="0" smtClean="0">
                <a:ea typeface="文鼎粗黑" pitchFamily="49" charset="-120"/>
              </a:rPr>
              <a:t> </a:t>
            </a:r>
            <a:r>
              <a:rPr kumimoji="0" lang="en-US" altLang="zh-TW" dirty="0" smtClean="0">
                <a:ea typeface="文鼎粗黑" pitchFamily="49" charset="-120"/>
              </a:rPr>
              <a:t>(</a:t>
            </a:r>
            <a:r>
              <a:rPr kumimoji="0" lang="zh-TW" altLang="en-US" dirty="0">
                <a:ea typeface="文鼎粗黑" pitchFamily="49" charset="-120"/>
              </a:rPr>
              <a:t>原生型</a:t>
            </a:r>
            <a:r>
              <a:rPr kumimoji="0" lang="zh-TW" altLang="en-US" dirty="0" smtClean="0">
                <a:ea typeface="文鼎粗黑" pitchFamily="49" charset="-120"/>
              </a:rPr>
              <a:t>別</a:t>
            </a:r>
            <a:r>
              <a:rPr kumimoji="0" lang="en-US" altLang="zh-TW" dirty="0" smtClean="0">
                <a:ea typeface="文鼎粗黑" pitchFamily="49" charset="-120"/>
              </a:rPr>
              <a:t>)</a:t>
            </a:r>
            <a:endParaRPr kumimoji="0" lang="zh-TW" altLang="en-US" dirty="0">
              <a:ea typeface="文鼎粗黑" pitchFamily="49" charset="-120"/>
            </a:endParaRPr>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21</a:t>
            </a:fld>
            <a:endParaRPr lang="en-US" altLang="zh-TW" dirty="0"/>
          </a:p>
        </p:txBody>
      </p:sp>
      <p:graphicFrame>
        <p:nvGraphicFramePr>
          <p:cNvPr id="2" name="表格 1"/>
          <p:cNvGraphicFramePr>
            <a:graphicFrameLocks noGrp="1"/>
          </p:cNvGraphicFramePr>
          <p:nvPr>
            <p:extLst>
              <p:ext uri="{D42A27DB-BD31-4B8C-83A1-F6EECF244321}">
                <p14:modId xmlns:p14="http://schemas.microsoft.com/office/powerpoint/2010/main" val="4083307807"/>
              </p:ext>
            </p:extLst>
          </p:nvPr>
        </p:nvGraphicFramePr>
        <p:xfrm>
          <a:off x="533400" y="971550"/>
          <a:ext cx="8153400" cy="3515222"/>
        </p:xfrm>
        <a:graphic>
          <a:graphicData uri="http://schemas.openxmlformats.org/drawingml/2006/table">
            <a:tbl>
              <a:tblPr/>
              <a:tblGrid>
                <a:gridCol w="914400"/>
                <a:gridCol w="1981200"/>
                <a:gridCol w="838200"/>
                <a:gridCol w="990600"/>
                <a:gridCol w="3429000"/>
              </a:tblGrid>
              <a:tr h="0">
                <a:tc>
                  <a:txBody>
                    <a:bodyPr/>
                    <a:lstStyle/>
                    <a:p>
                      <a:pPr algn="l" fontAlgn="t"/>
                      <a:r>
                        <a:rPr lang="en-US" sz="1800" b="0" dirty="0">
                          <a:solidFill>
                            <a:srgbClr val="FFFFFF"/>
                          </a:solidFill>
                          <a:effectLst/>
                        </a:rPr>
                        <a:t>Type</a:t>
                      </a:r>
                    </a:p>
                  </a:txBody>
                  <a:tcPr marL="43447" marR="43447" marT="21723" marB="21723">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c>
                  <a:txBody>
                    <a:bodyPr/>
                    <a:lstStyle/>
                    <a:p>
                      <a:pPr algn="l" fontAlgn="t"/>
                      <a:r>
                        <a:rPr lang="en-US" sz="1800" b="0" dirty="0">
                          <a:solidFill>
                            <a:srgbClr val="FFFFFF"/>
                          </a:solidFill>
                          <a:effectLst/>
                        </a:rPr>
                        <a:t>Contains</a:t>
                      </a:r>
                    </a:p>
                  </a:txBody>
                  <a:tcPr marL="43447" marR="43447" marT="21723" marB="21723">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c>
                  <a:txBody>
                    <a:bodyPr/>
                    <a:lstStyle/>
                    <a:p>
                      <a:pPr algn="l" fontAlgn="t"/>
                      <a:r>
                        <a:rPr lang="en-US" sz="1800" b="0" dirty="0">
                          <a:solidFill>
                            <a:srgbClr val="FFFFFF"/>
                          </a:solidFill>
                          <a:effectLst/>
                        </a:rPr>
                        <a:t>Default</a:t>
                      </a:r>
                    </a:p>
                  </a:txBody>
                  <a:tcPr marL="43447" marR="43447" marT="21723" marB="21723">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c>
                  <a:txBody>
                    <a:bodyPr/>
                    <a:lstStyle/>
                    <a:p>
                      <a:pPr algn="l" fontAlgn="t"/>
                      <a:r>
                        <a:rPr lang="en-US" sz="1800" b="0" dirty="0">
                          <a:solidFill>
                            <a:srgbClr val="FFFFFF"/>
                          </a:solidFill>
                          <a:effectLst/>
                        </a:rPr>
                        <a:t>Size</a:t>
                      </a:r>
                    </a:p>
                  </a:txBody>
                  <a:tcPr marL="43447" marR="43447" marT="21723" marB="21723">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c>
                  <a:txBody>
                    <a:bodyPr/>
                    <a:lstStyle/>
                    <a:p>
                      <a:pPr algn="l" fontAlgn="t"/>
                      <a:r>
                        <a:rPr lang="en-US" sz="1800" b="0" dirty="0">
                          <a:solidFill>
                            <a:srgbClr val="FFFFFF"/>
                          </a:solidFill>
                          <a:effectLst/>
                        </a:rPr>
                        <a:t>Range</a:t>
                      </a:r>
                    </a:p>
                  </a:txBody>
                  <a:tcPr marL="43447" marR="43447" marT="21723" marB="21723">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r>
              <a:tr h="0">
                <a:tc>
                  <a:txBody>
                    <a:bodyPr/>
                    <a:lstStyle/>
                    <a:p>
                      <a:pPr fontAlgn="t"/>
                      <a:r>
                        <a:rPr lang="en-US" sz="1800" kern="1200" dirty="0">
                          <a:solidFill>
                            <a:srgbClr val="111111"/>
                          </a:solidFill>
                          <a:effectLst/>
                          <a:latin typeface="+mn-lt"/>
                          <a:ea typeface="+mn-ea"/>
                          <a:cs typeface="+mn-cs"/>
                        </a:rPr>
                        <a:t>byte</a:t>
                      </a:r>
                    </a:p>
                  </a:txBody>
                  <a:tcPr marL="43447" marR="43447" marT="43447" marB="4344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kern="1200" dirty="0">
                          <a:solidFill>
                            <a:srgbClr val="111111"/>
                          </a:solidFill>
                          <a:effectLst/>
                          <a:latin typeface="+mn-lt"/>
                          <a:ea typeface="+mn-ea"/>
                          <a:cs typeface="+mn-cs"/>
                        </a:rPr>
                        <a:t>Signed integer</a:t>
                      </a:r>
                    </a:p>
                  </a:txBody>
                  <a:tcPr marL="43447" marR="43447" marT="43447" marB="4344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altLang="zh-TW" sz="1800" kern="1200">
                          <a:solidFill>
                            <a:srgbClr val="111111"/>
                          </a:solidFill>
                          <a:effectLst/>
                          <a:latin typeface="+mn-lt"/>
                          <a:ea typeface="+mn-ea"/>
                          <a:cs typeface="+mn-cs"/>
                        </a:rPr>
                        <a:t>0</a:t>
                      </a:r>
                    </a:p>
                  </a:txBody>
                  <a:tcPr marL="43447" marR="43447" marT="43447" marB="4344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kern="1200" dirty="0" smtClean="0">
                          <a:solidFill>
                            <a:srgbClr val="111111"/>
                          </a:solidFill>
                          <a:effectLst/>
                          <a:latin typeface="+mn-lt"/>
                          <a:ea typeface="+mn-ea"/>
                          <a:cs typeface="+mn-cs"/>
                        </a:rPr>
                        <a:t>1 </a:t>
                      </a:r>
                      <a:r>
                        <a:rPr lang="en-US" sz="1800" kern="1200" dirty="0">
                          <a:solidFill>
                            <a:srgbClr val="111111"/>
                          </a:solidFill>
                          <a:effectLst/>
                          <a:latin typeface="+mn-lt"/>
                          <a:ea typeface="+mn-ea"/>
                          <a:cs typeface="+mn-cs"/>
                        </a:rPr>
                        <a:t>byte</a:t>
                      </a:r>
                    </a:p>
                  </a:txBody>
                  <a:tcPr marL="43447" marR="43447" marT="43447" marB="4344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kern="1200" dirty="0" smtClean="0">
                          <a:solidFill>
                            <a:srgbClr val="111111"/>
                          </a:solidFill>
                          <a:effectLst/>
                          <a:latin typeface="+mn-lt"/>
                          <a:ea typeface="+mn-ea"/>
                          <a:cs typeface="+mn-cs"/>
                        </a:rPr>
                        <a:t>-</a:t>
                      </a:r>
                      <a:r>
                        <a:rPr lang="en-US" sz="1800" kern="1200" dirty="0">
                          <a:solidFill>
                            <a:srgbClr val="111111"/>
                          </a:solidFill>
                          <a:effectLst/>
                          <a:latin typeface="+mn-lt"/>
                          <a:ea typeface="+mn-ea"/>
                          <a:cs typeface="+mn-cs"/>
                        </a:rPr>
                        <a:t>128 to 127</a:t>
                      </a:r>
                    </a:p>
                  </a:txBody>
                  <a:tcPr marL="43447" marR="43447" marT="43447" marB="4344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0">
                <a:tc>
                  <a:txBody>
                    <a:bodyPr/>
                    <a:lstStyle/>
                    <a:p>
                      <a:pPr fontAlgn="t"/>
                      <a:r>
                        <a:rPr lang="en-US" sz="1800" kern="1200">
                          <a:solidFill>
                            <a:srgbClr val="111111"/>
                          </a:solidFill>
                          <a:effectLst/>
                          <a:latin typeface="+mn-lt"/>
                          <a:ea typeface="+mn-ea"/>
                          <a:cs typeface="+mn-cs"/>
                        </a:rPr>
                        <a:t>short</a:t>
                      </a:r>
                    </a:p>
                  </a:txBody>
                  <a:tcPr marL="43447" marR="43447" marT="43447" marB="4344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kern="1200">
                          <a:solidFill>
                            <a:srgbClr val="111111"/>
                          </a:solidFill>
                          <a:effectLst/>
                          <a:latin typeface="+mn-lt"/>
                          <a:ea typeface="+mn-ea"/>
                          <a:cs typeface="+mn-cs"/>
                        </a:rPr>
                        <a:t>Signed integer</a:t>
                      </a:r>
                    </a:p>
                  </a:txBody>
                  <a:tcPr marL="43447" marR="43447" marT="43447" marB="4344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altLang="zh-TW" sz="1800" kern="1200" dirty="0">
                          <a:solidFill>
                            <a:srgbClr val="111111"/>
                          </a:solidFill>
                          <a:effectLst/>
                          <a:latin typeface="+mn-lt"/>
                          <a:ea typeface="+mn-ea"/>
                          <a:cs typeface="+mn-cs"/>
                        </a:rPr>
                        <a:t>0</a:t>
                      </a:r>
                    </a:p>
                  </a:txBody>
                  <a:tcPr marL="43447" marR="43447" marT="43447" marB="4344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kern="1200" dirty="0" smtClean="0">
                          <a:solidFill>
                            <a:srgbClr val="111111"/>
                          </a:solidFill>
                          <a:effectLst/>
                          <a:latin typeface="+mn-lt"/>
                          <a:ea typeface="+mn-ea"/>
                          <a:cs typeface="+mn-cs"/>
                        </a:rPr>
                        <a:t>2 </a:t>
                      </a:r>
                      <a:r>
                        <a:rPr lang="en-US" sz="1800" kern="1200" dirty="0">
                          <a:solidFill>
                            <a:srgbClr val="111111"/>
                          </a:solidFill>
                          <a:effectLst/>
                          <a:latin typeface="+mn-lt"/>
                          <a:ea typeface="+mn-ea"/>
                          <a:cs typeface="+mn-cs"/>
                        </a:rPr>
                        <a:t>bytes</a:t>
                      </a:r>
                    </a:p>
                  </a:txBody>
                  <a:tcPr marL="43447" marR="43447" marT="43447" marB="4344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kern="1200" dirty="0" smtClean="0">
                          <a:solidFill>
                            <a:srgbClr val="111111"/>
                          </a:solidFill>
                          <a:effectLst/>
                          <a:latin typeface="+mn-lt"/>
                          <a:ea typeface="+mn-ea"/>
                          <a:cs typeface="+mn-cs"/>
                        </a:rPr>
                        <a:t>-32,768 </a:t>
                      </a:r>
                      <a:r>
                        <a:rPr lang="en-US" sz="1800" kern="1200" dirty="0">
                          <a:solidFill>
                            <a:srgbClr val="111111"/>
                          </a:solidFill>
                          <a:effectLst/>
                          <a:latin typeface="+mn-lt"/>
                          <a:ea typeface="+mn-ea"/>
                          <a:cs typeface="+mn-cs"/>
                        </a:rPr>
                        <a:t>to 32767</a:t>
                      </a:r>
                    </a:p>
                  </a:txBody>
                  <a:tcPr marL="43447" marR="43447" marT="43447" marB="4344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0">
                <a:tc>
                  <a:txBody>
                    <a:bodyPr/>
                    <a:lstStyle/>
                    <a:p>
                      <a:pPr fontAlgn="t"/>
                      <a:r>
                        <a:rPr lang="en-US" sz="1800" kern="1200">
                          <a:solidFill>
                            <a:srgbClr val="111111"/>
                          </a:solidFill>
                          <a:effectLst/>
                          <a:latin typeface="+mn-lt"/>
                          <a:ea typeface="+mn-ea"/>
                          <a:cs typeface="+mn-cs"/>
                        </a:rPr>
                        <a:t>int</a:t>
                      </a:r>
                    </a:p>
                  </a:txBody>
                  <a:tcPr marL="43447" marR="43447" marT="43447" marB="4344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kern="1200">
                          <a:solidFill>
                            <a:srgbClr val="111111"/>
                          </a:solidFill>
                          <a:effectLst/>
                          <a:latin typeface="+mn-lt"/>
                          <a:ea typeface="+mn-ea"/>
                          <a:cs typeface="+mn-cs"/>
                        </a:rPr>
                        <a:t>Signed integer</a:t>
                      </a:r>
                    </a:p>
                  </a:txBody>
                  <a:tcPr marL="43447" marR="43447" marT="43447" marB="4344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altLang="zh-TW" sz="1800" kern="1200">
                          <a:solidFill>
                            <a:srgbClr val="111111"/>
                          </a:solidFill>
                          <a:effectLst/>
                          <a:latin typeface="+mn-lt"/>
                          <a:ea typeface="+mn-ea"/>
                          <a:cs typeface="+mn-cs"/>
                        </a:rPr>
                        <a:t>0</a:t>
                      </a:r>
                    </a:p>
                  </a:txBody>
                  <a:tcPr marL="43447" marR="43447" marT="43447" marB="4344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kern="1200" dirty="0" smtClean="0">
                          <a:solidFill>
                            <a:srgbClr val="111111"/>
                          </a:solidFill>
                          <a:effectLst/>
                          <a:latin typeface="+mn-lt"/>
                          <a:ea typeface="+mn-ea"/>
                          <a:cs typeface="+mn-cs"/>
                        </a:rPr>
                        <a:t>4 </a:t>
                      </a:r>
                      <a:r>
                        <a:rPr lang="en-US" sz="1800" kern="1200" dirty="0">
                          <a:solidFill>
                            <a:srgbClr val="111111"/>
                          </a:solidFill>
                          <a:effectLst/>
                          <a:latin typeface="+mn-lt"/>
                          <a:ea typeface="+mn-ea"/>
                          <a:cs typeface="+mn-cs"/>
                        </a:rPr>
                        <a:t>bytes</a:t>
                      </a:r>
                    </a:p>
                  </a:txBody>
                  <a:tcPr marL="43447" marR="43447" marT="43447" marB="4344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kern="1200" dirty="0" smtClean="0">
                          <a:solidFill>
                            <a:srgbClr val="111111"/>
                          </a:solidFill>
                          <a:effectLst/>
                          <a:latin typeface="+mn-lt"/>
                          <a:ea typeface="+mn-ea"/>
                          <a:cs typeface="+mn-cs"/>
                        </a:rPr>
                        <a:t>-2147,483,648 </a:t>
                      </a:r>
                      <a:r>
                        <a:rPr lang="en-US" sz="1800" kern="1200" dirty="0">
                          <a:solidFill>
                            <a:srgbClr val="111111"/>
                          </a:solidFill>
                          <a:effectLst/>
                          <a:latin typeface="+mn-lt"/>
                          <a:ea typeface="+mn-ea"/>
                          <a:cs typeface="+mn-cs"/>
                        </a:rPr>
                        <a:t>to 2147,483,647</a:t>
                      </a:r>
                    </a:p>
                  </a:txBody>
                  <a:tcPr marL="43447" marR="43447" marT="43447" marB="4344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122592">
                <a:tc>
                  <a:txBody>
                    <a:bodyPr/>
                    <a:lstStyle/>
                    <a:p>
                      <a:pPr fontAlgn="t"/>
                      <a:r>
                        <a:rPr lang="en-US" sz="1800" kern="1200">
                          <a:solidFill>
                            <a:srgbClr val="111111"/>
                          </a:solidFill>
                          <a:effectLst/>
                          <a:latin typeface="+mn-lt"/>
                          <a:ea typeface="+mn-ea"/>
                          <a:cs typeface="+mn-cs"/>
                        </a:rPr>
                        <a:t>long</a:t>
                      </a:r>
                    </a:p>
                  </a:txBody>
                  <a:tcPr marL="43447" marR="43447" marT="43447" marB="4344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kern="1200" dirty="0">
                          <a:solidFill>
                            <a:srgbClr val="111111"/>
                          </a:solidFill>
                          <a:effectLst/>
                          <a:latin typeface="+mn-lt"/>
                          <a:ea typeface="+mn-ea"/>
                          <a:cs typeface="+mn-cs"/>
                        </a:rPr>
                        <a:t>Signed integer</a:t>
                      </a:r>
                    </a:p>
                  </a:txBody>
                  <a:tcPr marL="43447" marR="43447" marT="43447" marB="4344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altLang="zh-TW" sz="1800" kern="1200" dirty="0">
                          <a:solidFill>
                            <a:srgbClr val="111111"/>
                          </a:solidFill>
                          <a:effectLst/>
                          <a:latin typeface="+mn-lt"/>
                          <a:ea typeface="+mn-ea"/>
                          <a:cs typeface="+mn-cs"/>
                        </a:rPr>
                        <a:t>0</a:t>
                      </a:r>
                    </a:p>
                  </a:txBody>
                  <a:tcPr marL="43447" marR="43447" marT="43447" marB="4344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kern="1200" dirty="0" smtClean="0">
                          <a:solidFill>
                            <a:srgbClr val="111111"/>
                          </a:solidFill>
                          <a:effectLst/>
                          <a:latin typeface="+mn-lt"/>
                          <a:ea typeface="+mn-ea"/>
                          <a:cs typeface="+mn-cs"/>
                        </a:rPr>
                        <a:t>8 </a:t>
                      </a:r>
                      <a:r>
                        <a:rPr lang="en-US" sz="1800" kern="1200" dirty="0">
                          <a:solidFill>
                            <a:srgbClr val="111111"/>
                          </a:solidFill>
                          <a:effectLst/>
                          <a:latin typeface="+mn-lt"/>
                          <a:ea typeface="+mn-ea"/>
                          <a:cs typeface="+mn-cs"/>
                        </a:rPr>
                        <a:t>bytes</a:t>
                      </a:r>
                    </a:p>
                  </a:txBody>
                  <a:tcPr marL="43447" marR="43447" marT="43447" marB="4344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kern="1200" dirty="0" smtClean="0">
                          <a:solidFill>
                            <a:srgbClr val="111111"/>
                          </a:solidFill>
                          <a:effectLst/>
                          <a:latin typeface="+mn-lt"/>
                          <a:ea typeface="+mn-ea"/>
                          <a:cs typeface="+mn-cs"/>
                        </a:rPr>
                        <a:t>-9223,372,036,854,755,808 </a:t>
                      </a:r>
                      <a:r>
                        <a:rPr lang="en-US" sz="1800" kern="1200" dirty="0">
                          <a:solidFill>
                            <a:srgbClr val="111111"/>
                          </a:solidFill>
                          <a:effectLst/>
                          <a:latin typeface="+mn-lt"/>
                          <a:ea typeface="+mn-ea"/>
                          <a:cs typeface="+mn-cs"/>
                        </a:rPr>
                        <a:t>to 9223,372,036,854,755,807</a:t>
                      </a:r>
                    </a:p>
                  </a:txBody>
                  <a:tcPr marL="43447" marR="43447" marT="43447" marB="43447">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18578">
                <a:tc>
                  <a:txBody>
                    <a:bodyPr/>
                    <a:lstStyle/>
                    <a:p>
                      <a:pPr fontAlgn="t"/>
                      <a:r>
                        <a:rPr lang="en-US" sz="1800" kern="1200" dirty="0">
                          <a:solidFill>
                            <a:srgbClr val="111111"/>
                          </a:solidFill>
                          <a:effectLst/>
                          <a:latin typeface="+mn-lt"/>
                          <a:ea typeface="+mn-ea"/>
                          <a:cs typeface="+mn-cs"/>
                        </a:rPr>
                        <a:t>float</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kern="1200" dirty="0" smtClean="0">
                          <a:solidFill>
                            <a:srgbClr val="111111"/>
                          </a:solidFill>
                          <a:effectLst/>
                          <a:latin typeface="+mn-lt"/>
                          <a:ea typeface="+mn-ea"/>
                          <a:cs typeface="+mn-cs"/>
                        </a:rPr>
                        <a:t>floating </a:t>
                      </a:r>
                      <a:r>
                        <a:rPr lang="en-US" sz="1800" kern="1200" dirty="0">
                          <a:solidFill>
                            <a:srgbClr val="111111"/>
                          </a:solidFill>
                          <a:effectLst/>
                          <a:latin typeface="+mn-lt"/>
                          <a:ea typeface="+mn-ea"/>
                          <a:cs typeface="+mn-cs"/>
                        </a:rPr>
                        <a:t>point</a:t>
                      </a:r>
                      <a:br>
                        <a:rPr lang="en-US" sz="1800" kern="1200" dirty="0">
                          <a:solidFill>
                            <a:srgbClr val="111111"/>
                          </a:solidFill>
                          <a:effectLst/>
                          <a:latin typeface="+mn-lt"/>
                          <a:ea typeface="+mn-ea"/>
                          <a:cs typeface="+mn-cs"/>
                        </a:rPr>
                      </a:br>
                      <a:r>
                        <a:rPr lang="en-US" sz="1800" kern="1200" dirty="0">
                          <a:solidFill>
                            <a:srgbClr val="111111"/>
                          </a:solidFill>
                          <a:effectLst/>
                          <a:latin typeface="+mn-lt"/>
                          <a:ea typeface="+mn-ea"/>
                          <a:cs typeface="+mn-cs"/>
                        </a:rPr>
                        <a:t>single-precision</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kern="1200">
                          <a:solidFill>
                            <a:srgbClr val="111111"/>
                          </a:solidFill>
                          <a:effectLst/>
                          <a:latin typeface="+mn-lt"/>
                          <a:ea typeface="+mn-ea"/>
                          <a:cs typeface="+mn-cs"/>
                        </a:rPr>
                        <a:t>0.0f</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kern="1200" dirty="0" smtClean="0">
                          <a:solidFill>
                            <a:srgbClr val="111111"/>
                          </a:solidFill>
                          <a:effectLst/>
                          <a:latin typeface="+mn-lt"/>
                          <a:ea typeface="+mn-ea"/>
                          <a:cs typeface="+mn-cs"/>
                        </a:rPr>
                        <a:t>4 </a:t>
                      </a:r>
                      <a:r>
                        <a:rPr lang="en-US" sz="1800" kern="1200" dirty="0">
                          <a:solidFill>
                            <a:srgbClr val="111111"/>
                          </a:solidFill>
                          <a:effectLst/>
                          <a:latin typeface="+mn-lt"/>
                          <a:ea typeface="+mn-ea"/>
                          <a:cs typeface="+mn-cs"/>
                        </a:rPr>
                        <a:t>bytes</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kern="1200" dirty="0" smtClean="0">
                          <a:solidFill>
                            <a:srgbClr val="111111"/>
                          </a:solidFill>
                          <a:effectLst/>
                          <a:latin typeface="+mn-lt"/>
                          <a:ea typeface="+mn-ea"/>
                          <a:cs typeface="+mn-cs"/>
                        </a:rPr>
                        <a:t>±3.40282347E+38F</a:t>
                      </a:r>
                      <a:endParaRPr lang="en-US" sz="1800" kern="1200" dirty="0">
                        <a:solidFill>
                          <a:srgbClr val="111111"/>
                        </a:solidFill>
                        <a:effectLst/>
                        <a:latin typeface="+mn-lt"/>
                        <a:ea typeface="+mn-ea"/>
                        <a:cs typeface="+mn-cs"/>
                      </a:endParaRP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0">
                <a:tc>
                  <a:txBody>
                    <a:bodyPr/>
                    <a:lstStyle/>
                    <a:p>
                      <a:pPr fontAlgn="t"/>
                      <a:r>
                        <a:rPr lang="en-US" sz="1800" kern="1200" dirty="0">
                          <a:solidFill>
                            <a:srgbClr val="111111"/>
                          </a:solidFill>
                          <a:effectLst/>
                          <a:latin typeface="+mn-lt"/>
                          <a:ea typeface="+mn-ea"/>
                          <a:cs typeface="+mn-cs"/>
                        </a:rPr>
                        <a:t>double</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kern="1200" dirty="0" smtClean="0">
                          <a:solidFill>
                            <a:srgbClr val="111111"/>
                          </a:solidFill>
                          <a:effectLst/>
                          <a:latin typeface="+mn-lt"/>
                          <a:ea typeface="+mn-ea"/>
                          <a:cs typeface="+mn-cs"/>
                        </a:rPr>
                        <a:t>floating </a:t>
                      </a:r>
                      <a:r>
                        <a:rPr lang="en-US" sz="1800" kern="1200" dirty="0">
                          <a:solidFill>
                            <a:srgbClr val="111111"/>
                          </a:solidFill>
                          <a:effectLst/>
                          <a:latin typeface="+mn-lt"/>
                          <a:ea typeface="+mn-ea"/>
                          <a:cs typeface="+mn-cs"/>
                        </a:rPr>
                        <a:t>point</a:t>
                      </a:r>
                      <a:br>
                        <a:rPr lang="en-US" sz="1800" kern="1200" dirty="0">
                          <a:solidFill>
                            <a:srgbClr val="111111"/>
                          </a:solidFill>
                          <a:effectLst/>
                          <a:latin typeface="+mn-lt"/>
                          <a:ea typeface="+mn-ea"/>
                          <a:cs typeface="+mn-cs"/>
                        </a:rPr>
                      </a:br>
                      <a:r>
                        <a:rPr lang="en-US" sz="1800" kern="1200" dirty="0">
                          <a:solidFill>
                            <a:srgbClr val="111111"/>
                          </a:solidFill>
                          <a:effectLst/>
                          <a:latin typeface="+mn-lt"/>
                          <a:ea typeface="+mn-ea"/>
                          <a:cs typeface="+mn-cs"/>
                        </a:rPr>
                        <a:t>double-precision</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altLang="zh-TW" sz="1800" kern="1200" dirty="0">
                          <a:solidFill>
                            <a:srgbClr val="111111"/>
                          </a:solidFill>
                          <a:effectLst/>
                          <a:latin typeface="+mn-lt"/>
                          <a:ea typeface="+mn-ea"/>
                          <a:cs typeface="+mn-cs"/>
                        </a:rPr>
                        <a:t>0.0</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kern="1200" dirty="0" smtClean="0">
                          <a:solidFill>
                            <a:srgbClr val="111111"/>
                          </a:solidFill>
                          <a:effectLst/>
                          <a:latin typeface="+mn-lt"/>
                          <a:ea typeface="+mn-ea"/>
                          <a:cs typeface="+mn-cs"/>
                        </a:rPr>
                        <a:t>8 </a:t>
                      </a:r>
                      <a:r>
                        <a:rPr lang="en-US" sz="1800" kern="1200" dirty="0">
                          <a:solidFill>
                            <a:srgbClr val="111111"/>
                          </a:solidFill>
                          <a:effectLst/>
                          <a:latin typeface="+mn-lt"/>
                          <a:ea typeface="+mn-ea"/>
                          <a:cs typeface="+mn-cs"/>
                        </a:rPr>
                        <a:t>bytes</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kern="1200" dirty="0" smtClean="0">
                          <a:solidFill>
                            <a:srgbClr val="111111"/>
                          </a:solidFill>
                          <a:effectLst/>
                          <a:latin typeface="+mn-lt"/>
                          <a:ea typeface="+mn-ea"/>
                          <a:cs typeface="+mn-cs"/>
                        </a:rPr>
                        <a:t>±1.7976931348623157E+308</a:t>
                      </a:r>
                      <a:endParaRPr lang="en-US" sz="1800" kern="1200" dirty="0">
                        <a:solidFill>
                          <a:srgbClr val="111111"/>
                        </a:solidFill>
                        <a:effectLst/>
                        <a:latin typeface="+mn-lt"/>
                        <a:ea typeface="+mn-ea"/>
                        <a:cs typeface="+mn-cs"/>
                      </a:endParaRP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
        <p:nvSpPr>
          <p:cNvPr id="5" name="矩形 4"/>
          <p:cNvSpPr/>
          <p:nvPr/>
        </p:nvSpPr>
        <p:spPr>
          <a:xfrm>
            <a:off x="7856403" y="0"/>
            <a:ext cx="1287597" cy="369332"/>
          </a:xfrm>
          <a:prstGeom prst="rect">
            <a:avLst/>
          </a:prstGeom>
        </p:spPr>
        <p:txBody>
          <a:bodyPr wrap="none">
            <a:spAutoFit/>
          </a:bodyPr>
          <a:lstStyle/>
          <a:p>
            <a:r>
              <a:rPr lang="en-US" altLang="zh-TW" dirty="0" err="1"/>
              <a:t>DataTypes</a:t>
            </a:r>
            <a:endParaRPr lang="zh-TW" altLang="en-US" dirty="0"/>
          </a:p>
        </p:txBody>
      </p:sp>
    </p:spTree>
    <p:extLst>
      <p:ext uri="{BB962C8B-B14F-4D97-AF65-F5344CB8AC3E}">
        <p14:creationId xmlns:p14="http://schemas.microsoft.com/office/powerpoint/2010/main" val="3605201657"/>
      </p:ext>
    </p:extLst>
  </p:cSld>
  <p:clrMapOvr>
    <a:masterClrMapping/>
  </p:clrMapOvr>
  <p:transition spd="slow">
    <p:zoom dir="in"/>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838200" y="209550"/>
            <a:ext cx="7924800" cy="6463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r>
              <a:rPr kumimoji="0" lang="en-US" altLang="zh-TW" dirty="0" smtClean="0">
                <a:ea typeface="文鼎粗黑" pitchFamily="49" charset="-120"/>
              </a:rPr>
              <a:t>JAVA Data Types</a:t>
            </a:r>
            <a:r>
              <a:rPr kumimoji="0" lang="zh-TW" altLang="en-US" dirty="0" smtClean="0">
                <a:ea typeface="文鼎粗黑" pitchFamily="49" charset="-120"/>
              </a:rPr>
              <a:t> </a:t>
            </a:r>
            <a:r>
              <a:rPr kumimoji="0" lang="en-US" altLang="zh-TW" dirty="0" smtClean="0">
                <a:ea typeface="文鼎粗黑" pitchFamily="49" charset="-120"/>
              </a:rPr>
              <a:t>(</a:t>
            </a:r>
            <a:r>
              <a:rPr kumimoji="0" lang="zh-TW" altLang="en-US" dirty="0">
                <a:ea typeface="文鼎粗黑" pitchFamily="49" charset="-120"/>
              </a:rPr>
              <a:t>原生型</a:t>
            </a:r>
            <a:r>
              <a:rPr kumimoji="0" lang="zh-TW" altLang="en-US" dirty="0" smtClean="0">
                <a:ea typeface="文鼎粗黑" pitchFamily="49" charset="-120"/>
              </a:rPr>
              <a:t>別</a:t>
            </a:r>
            <a:r>
              <a:rPr kumimoji="0" lang="en-US" altLang="zh-TW" dirty="0" smtClean="0">
                <a:ea typeface="文鼎粗黑" pitchFamily="49" charset="-120"/>
              </a:rPr>
              <a:t>)</a:t>
            </a:r>
            <a:endParaRPr kumimoji="0" lang="zh-TW" altLang="en-US" dirty="0">
              <a:ea typeface="文鼎粗黑" pitchFamily="49" charset="-120"/>
            </a:endParaRPr>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22</a:t>
            </a:fld>
            <a:endParaRPr lang="en-US" altLang="zh-TW" dirty="0"/>
          </a:p>
        </p:txBody>
      </p:sp>
      <p:graphicFrame>
        <p:nvGraphicFramePr>
          <p:cNvPr id="2" name="表格 1"/>
          <p:cNvGraphicFramePr>
            <a:graphicFrameLocks noGrp="1"/>
          </p:cNvGraphicFramePr>
          <p:nvPr>
            <p:extLst>
              <p:ext uri="{D42A27DB-BD31-4B8C-83A1-F6EECF244321}">
                <p14:modId xmlns:p14="http://schemas.microsoft.com/office/powerpoint/2010/main" val="3358710837"/>
              </p:ext>
            </p:extLst>
          </p:nvPr>
        </p:nvGraphicFramePr>
        <p:xfrm>
          <a:off x="533400" y="971550"/>
          <a:ext cx="8153400" cy="1986546"/>
        </p:xfrm>
        <a:graphic>
          <a:graphicData uri="http://schemas.openxmlformats.org/drawingml/2006/table">
            <a:tbl>
              <a:tblPr/>
              <a:tblGrid>
                <a:gridCol w="1143000"/>
                <a:gridCol w="1600200"/>
                <a:gridCol w="990600"/>
                <a:gridCol w="990600"/>
                <a:gridCol w="3429000"/>
              </a:tblGrid>
              <a:tr h="0">
                <a:tc>
                  <a:txBody>
                    <a:bodyPr/>
                    <a:lstStyle/>
                    <a:p>
                      <a:pPr algn="l" fontAlgn="t"/>
                      <a:r>
                        <a:rPr lang="en-US" sz="1800" b="0" dirty="0">
                          <a:solidFill>
                            <a:srgbClr val="FFFFFF"/>
                          </a:solidFill>
                          <a:effectLst/>
                        </a:rPr>
                        <a:t>Type</a:t>
                      </a:r>
                    </a:p>
                  </a:txBody>
                  <a:tcPr marL="43447" marR="43447" marT="21723" marB="21723">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c>
                  <a:txBody>
                    <a:bodyPr/>
                    <a:lstStyle/>
                    <a:p>
                      <a:pPr algn="l" fontAlgn="t"/>
                      <a:r>
                        <a:rPr lang="en-US" sz="1800" b="0" dirty="0">
                          <a:solidFill>
                            <a:srgbClr val="FFFFFF"/>
                          </a:solidFill>
                          <a:effectLst/>
                        </a:rPr>
                        <a:t>Contains</a:t>
                      </a:r>
                    </a:p>
                  </a:txBody>
                  <a:tcPr marL="43447" marR="43447" marT="21723" marB="21723">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c>
                  <a:txBody>
                    <a:bodyPr/>
                    <a:lstStyle/>
                    <a:p>
                      <a:pPr algn="l" fontAlgn="t"/>
                      <a:r>
                        <a:rPr lang="en-US" sz="1800" b="0" dirty="0">
                          <a:solidFill>
                            <a:srgbClr val="FFFFFF"/>
                          </a:solidFill>
                          <a:effectLst/>
                        </a:rPr>
                        <a:t>Default</a:t>
                      </a:r>
                    </a:p>
                  </a:txBody>
                  <a:tcPr marL="43447" marR="43447" marT="21723" marB="21723">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c>
                  <a:txBody>
                    <a:bodyPr/>
                    <a:lstStyle/>
                    <a:p>
                      <a:pPr algn="l" fontAlgn="t"/>
                      <a:r>
                        <a:rPr lang="en-US" sz="1800" b="0" dirty="0">
                          <a:solidFill>
                            <a:srgbClr val="FFFFFF"/>
                          </a:solidFill>
                          <a:effectLst/>
                        </a:rPr>
                        <a:t>Size</a:t>
                      </a:r>
                    </a:p>
                  </a:txBody>
                  <a:tcPr marL="43447" marR="43447" marT="21723" marB="21723">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c>
                  <a:txBody>
                    <a:bodyPr/>
                    <a:lstStyle/>
                    <a:p>
                      <a:pPr algn="l" fontAlgn="t"/>
                      <a:r>
                        <a:rPr lang="en-US" sz="1800" b="0" dirty="0">
                          <a:solidFill>
                            <a:srgbClr val="FFFFFF"/>
                          </a:solidFill>
                          <a:effectLst/>
                        </a:rPr>
                        <a:t>Range</a:t>
                      </a:r>
                    </a:p>
                  </a:txBody>
                  <a:tcPr marL="43447" marR="43447" marT="21723" marB="21723">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r>
              <a:tr h="0">
                <a:tc>
                  <a:txBody>
                    <a:bodyPr/>
                    <a:lstStyle/>
                    <a:p>
                      <a:pPr fontAlgn="t"/>
                      <a:r>
                        <a:rPr lang="en-US" sz="1800" kern="1200" dirty="0">
                          <a:solidFill>
                            <a:srgbClr val="111111"/>
                          </a:solidFill>
                          <a:effectLst/>
                          <a:latin typeface="+mn-lt"/>
                          <a:ea typeface="+mn-ea"/>
                          <a:cs typeface="+mn-cs"/>
                        </a:rPr>
                        <a:t>char</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800" kern="1200" dirty="0">
                          <a:solidFill>
                            <a:srgbClr val="111111"/>
                          </a:solidFill>
                          <a:effectLst/>
                          <a:latin typeface="+mn-lt"/>
                          <a:ea typeface="+mn-ea"/>
                          <a:cs typeface="+mn-cs"/>
                        </a:rPr>
                        <a:t>Unicode </a:t>
                      </a:r>
                      <a:r>
                        <a:rPr lang="en-US" sz="1800" kern="1200" dirty="0" smtClean="0">
                          <a:solidFill>
                            <a:srgbClr val="111111"/>
                          </a:solidFill>
                          <a:effectLst/>
                          <a:latin typeface="+mn-lt"/>
                          <a:ea typeface="+mn-ea"/>
                          <a:cs typeface="+mn-cs"/>
                        </a:rPr>
                        <a:t>character</a:t>
                      </a:r>
                      <a:endParaRPr lang="en-US" sz="1800" kern="1200" dirty="0">
                        <a:solidFill>
                          <a:srgbClr val="111111"/>
                        </a:solidFill>
                        <a:effectLst/>
                        <a:latin typeface="+mn-lt"/>
                        <a:ea typeface="+mn-ea"/>
                        <a:cs typeface="+mn-cs"/>
                      </a:endParaRP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800" kern="1200" dirty="0">
                          <a:solidFill>
                            <a:srgbClr val="111111"/>
                          </a:solidFill>
                          <a:effectLst/>
                          <a:latin typeface="+mn-lt"/>
                          <a:ea typeface="+mn-ea"/>
                          <a:cs typeface="+mn-cs"/>
                        </a:rPr>
                        <a:t>\u0000</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800" kern="1200" dirty="0" smtClean="0">
                          <a:solidFill>
                            <a:srgbClr val="111111"/>
                          </a:solidFill>
                          <a:effectLst/>
                          <a:latin typeface="+mn-lt"/>
                          <a:ea typeface="+mn-ea"/>
                          <a:cs typeface="+mn-cs"/>
                        </a:rPr>
                        <a:t>2 </a:t>
                      </a:r>
                      <a:r>
                        <a:rPr lang="en-US" sz="1800" kern="1200" dirty="0">
                          <a:solidFill>
                            <a:srgbClr val="111111"/>
                          </a:solidFill>
                          <a:effectLst/>
                          <a:latin typeface="+mn-lt"/>
                          <a:ea typeface="+mn-ea"/>
                          <a:cs typeface="+mn-cs"/>
                        </a:rPr>
                        <a:t>bytes</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800" kern="1200" dirty="0" smtClean="0">
                          <a:solidFill>
                            <a:srgbClr val="111111"/>
                          </a:solidFill>
                          <a:effectLst/>
                          <a:latin typeface="+mn-lt"/>
                          <a:ea typeface="+mn-ea"/>
                          <a:cs typeface="+mn-cs"/>
                        </a:rPr>
                        <a:t>\u0000 </a:t>
                      </a:r>
                      <a:r>
                        <a:rPr lang="en-US" sz="1800" kern="1200" dirty="0">
                          <a:solidFill>
                            <a:srgbClr val="111111"/>
                          </a:solidFill>
                          <a:effectLst/>
                          <a:latin typeface="+mn-lt"/>
                          <a:ea typeface="+mn-ea"/>
                          <a:cs typeface="+mn-cs"/>
                        </a:rPr>
                        <a:t>to \</a:t>
                      </a:r>
                      <a:r>
                        <a:rPr lang="en-US" sz="1800" kern="1200" dirty="0" err="1">
                          <a:solidFill>
                            <a:srgbClr val="111111"/>
                          </a:solidFill>
                          <a:effectLst/>
                          <a:latin typeface="+mn-lt"/>
                          <a:ea typeface="+mn-ea"/>
                          <a:cs typeface="+mn-cs"/>
                        </a:rPr>
                        <a:t>uFFFF</a:t>
                      </a:r>
                      <a:endParaRPr lang="en-US" sz="1800" kern="1200" dirty="0">
                        <a:solidFill>
                          <a:srgbClr val="111111"/>
                        </a:solidFill>
                        <a:effectLst/>
                        <a:latin typeface="+mn-lt"/>
                        <a:ea typeface="+mn-ea"/>
                        <a:cs typeface="+mn-cs"/>
                      </a:endParaRP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0">
                <a:tc>
                  <a:txBody>
                    <a:bodyPr/>
                    <a:lstStyle/>
                    <a:p>
                      <a:pPr marL="0" algn="l" defTabSz="914400" rtl="0" eaLnBrk="1" fontAlgn="t" latinLnBrk="0" hangingPunct="1"/>
                      <a:r>
                        <a:rPr lang="en-US" sz="1800" kern="1200" dirty="0" err="1">
                          <a:solidFill>
                            <a:srgbClr val="111111"/>
                          </a:solidFill>
                          <a:effectLst/>
                          <a:latin typeface="+mn-lt"/>
                          <a:ea typeface="+mn-ea"/>
                          <a:cs typeface="+mn-cs"/>
                        </a:rPr>
                        <a:t>boolean</a:t>
                      </a:r>
                      <a:endParaRPr lang="en-US" sz="1800" kern="1200" dirty="0">
                        <a:solidFill>
                          <a:srgbClr val="111111"/>
                        </a:solidFill>
                        <a:effectLst/>
                        <a:latin typeface="+mn-lt"/>
                        <a:ea typeface="+mn-ea"/>
                        <a:cs typeface="+mn-cs"/>
                      </a:endParaRP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800" kern="1200" dirty="0">
                          <a:solidFill>
                            <a:srgbClr val="111111"/>
                          </a:solidFill>
                          <a:effectLst/>
                          <a:latin typeface="+mn-lt"/>
                          <a:ea typeface="+mn-ea"/>
                          <a:cs typeface="+mn-cs"/>
                        </a:rPr>
                        <a:t>true or false</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800" kern="1200" dirty="0">
                          <a:solidFill>
                            <a:srgbClr val="111111"/>
                          </a:solidFill>
                          <a:effectLst/>
                          <a:latin typeface="+mn-lt"/>
                          <a:ea typeface="+mn-ea"/>
                          <a:cs typeface="+mn-cs"/>
                        </a:rPr>
                        <a:t>false</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800" kern="1200" dirty="0">
                          <a:solidFill>
                            <a:srgbClr val="111111"/>
                          </a:solidFill>
                          <a:effectLst/>
                          <a:latin typeface="+mn-lt"/>
                          <a:ea typeface="+mn-ea"/>
                          <a:cs typeface="+mn-cs"/>
                        </a:rPr>
                        <a:t>1 bit</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800" kern="1200" dirty="0">
                          <a:solidFill>
                            <a:srgbClr val="111111"/>
                          </a:solidFill>
                          <a:effectLst/>
                          <a:latin typeface="+mn-lt"/>
                          <a:ea typeface="+mn-ea"/>
                          <a:cs typeface="+mn-cs"/>
                        </a:rPr>
                        <a:t>true or false</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0">
                <a:tc>
                  <a:txBody>
                    <a:bodyPr/>
                    <a:lstStyle/>
                    <a:p>
                      <a:pPr marL="0" algn="l" defTabSz="914400" rtl="0" eaLnBrk="1" fontAlgn="t" latinLnBrk="0" hangingPunct="1"/>
                      <a:r>
                        <a:rPr lang="en-US" sz="1800" kern="1200" dirty="0" smtClean="0">
                          <a:solidFill>
                            <a:srgbClr val="111111"/>
                          </a:solidFill>
                          <a:effectLst/>
                          <a:latin typeface="+mn-lt"/>
                          <a:ea typeface="+mn-ea"/>
                          <a:cs typeface="+mn-cs"/>
                        </a:rPr>
                        <a:t>array</a:t>
                      </a:r>
                      <a:endParaRPr lang="en-US" sz="1800" kern="1200" dirty="0">
                        <a:solidFill>
                          <a:srgbClr val="111111"/>
                        </a:solidFill>
                        <a:effectLst/>
                        <a:latin typeface="+mn-lt"/>
                        <a:ea typeface="+mn-ea"/>
                        <a:cs typeface="+mn-cs"/>
                      </a:endParaRP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gridSpan="4">
                  <a:txBody>
                    <a:bodyPr/>
                    <a:lstStyle/>
                    <a:p>
                      <a:pPr marL="0" algn="l" defTabSz="914400" rtl="0" eaLnBrk="1" fontAlgn="t" latinLnBrk="0" hangingPunct="1"/>
                      <a:r>
                        <a:rPr lang="en-US" sz="1800" kern="1200" dirty="0" smtClean="0">
                          <a:solidFill>
                            <a:srgbClr val="111111"/>
                          </a:solidFill>
                          <a:effectLst/>
                          <a:latin typeface="+mn-lt"/>
                          <a:ea typeface="+mn-ea"/>
                          <a:cs typeface="+mn-cs"/>
                        </a:rPr>
                        <a:t>datatype[] identifier; or</a:t>
                      </a:r>
                      <a:r>
                        <a:rPr lang="en-US" sz="1800" kern="1200" baseline="0" dirty="0" smtClean="0">
                          <a:solidFill>
                            <a:srgbClr val="111111"/>
                          </a:solidFill>
                          <a:effectLst/>
                          <a:latin typeface="+mn-lt"/>
                          <a:ea typeface="+mn-ea"/>
                          <a:cs typeface="+mn-cs"/>
                        </a:rPr>
                        <a:t> </a:t>
                      </a:r>
                      <a:r>
                        <a:rPr lang="en-US" sz="1800" kern="1200" dirty="0" smtClean="0">
                          <a:solidFill>
                            <a:srgbClr val="111111"/>
                          </a:solidFill>
                          <a:effectLst/>
                          <a:latin typeface="+mn-lt"/>
                          <a:ea typeface="+mn-ea"/>
                          <a:cs typeface="+mn-cs"/>
                        </a:rPr>
                        <a:t>datatype identifier[];</a:t>
                      </a:r>
                      <a:endParaRPr lang="en-US" sz="1800" kern="1200" dirty="0">
                        <a:solidFill>
                          <a:srgbClr val="111111"/>
                        </a:solidFill>
                        <a:effectLst/>
                        <a:latin typeface="+mn-lt"/>
                        <a:ea typeface="+mn-ea"/>
                        <a:cs typeface="+mn-cs"/>
                      </a:endParaRP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hMerge="1">
                  <a:txBody>
                    <a:bodyPr/>
                    <a:lstStyle/>
                    <a:p>
                      <a:pPr marL="0" algn="l" defTabSz="914400" rtl="0" eaLnBrk="1" fontAlgn="t" latinLnBrk="0" hangingPunct="1"/>
                      <a:endParaRPr lang="en-US" sz="1800" kern="1200" dirty="0">
                        <a:solidFill>
                          <a:srgbClr val="111111"/>
                        </a:solidFill>
                        <a:effectLst/>
                        <a:latin typeface="+mn-lt"/>
                        <a:ea typeface="+mn-ea"/>
                        <a:cs typeface="+mn-cs"/>
                      </a:endParaRP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hMerge="1">
                  <a:txBody>
                    <a:bodyPr/>
                    <a:lstStyle/>
                    <a:p>
                      <a:pPr marL="0" algn="l" defTabSz="914400" rtl="0" eaLnBrk="1" fontAlgn="t" latinLnBrk="0" hangingPunct="1"/>
                      <a:endParaRPr lang="en-US" sz="1800" kern="1200" dirty="0">
                        <a:solidFill>
                          <a:srgbClr val="111111"/>
                        </a:solidFill>
                        <a:effectLst/>
                        <a:latin typeface="+mn-lt"/>
                        <a:ea typeface="+mn-ea"/>
                        <a:cs typeface="+mn-cs"/>
                      </a:endParaRP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hMerge="1">
                  <a:txBody>
                    <a:bodyPr/>
                    <a:lstStyle/>
                    <a:p>
                      <a:pPr marL="0" algn="l" defTabSz="914400" rtl="0" eaLnBrk="1" fontAlgn="t" latinLnBrk="0" hangingPunct="1"/>
                      <a:endParaRPr lang="en-US" sz="1800" kern="1200" dirty="0">
                        <a:solidFill>
                          <a:srgbClr val="111111"/>
                        </a:solidFill>
                        <a:effectLst/>
                        <a:latin typeface="+mn-lt"/>
                        <a:ea typeface="+mn-ea"/>
                        <a:cs typeface="+mn-cs"/>
                      </a:endParaRP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
        <p:nvSpPr>
          <p:cNvPr id="5" name="矩形 4"/>
          <p:cNvSpPr/>
          <p:nvPr/>
        </p:nvSpPr>
        <p:spPr>
          <a:xfrm>
            <a:off x="7856403" y="0"/>
            <a:ext cx="1287597" cy="369332"/>
          </a:xfrm>
          <a:prstGeom prst="rect">
            <a:avLst/>
          </a:prstGeom>
        </p:spPr>
        <p:txBody>
          <a:bodyPr wrap="none">
            <a:spAutoFit/>
          </a:bodyPr>
          <a:lstStyle/>
          <a:p>
            <a:r>
              <a:rPr lang="en-US" altLang="zh-TW" dirty="0" err="1"/>
              <a:t>DataTypes</a:t>
            </a:r>
            <a:endParaRPr lang="zh-TW" altLang="en-US" dirty="0"/>
          </a:p>
        </p:txBody>
      </p:sp>
    </p:spTree>
    <p:extLst>
      <p:ext uri="{BB962C8B-B14F-4D97-AF65-F5344CB8AC3E}">
        <p14:creationId xmlns:p14="http://schemas.microsoft.com/office/powerpoint/2010/main" val="3557592481"/>
      </p:ext>
    </p:extLst>
  </p:cSld>
  <p:clrMapOvr>
    <a:masterClrMapping/>
  </p:clrMapOvr>
  <p:transition spd="slow">
    <p:zoom dir="in"/>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38200" y="1006078"/>
            <a:ext cx="7924800" cy="3394472"/>
          </a:xfrm>
        </p:spPr>
        <p:txBody>
          <a:bodyPr/>
          <a:lstStyle/>
          <a:p>
            <a:pPr eaLnBrk="1" hangingPunct="1">
              <a:lnSpc>
                <a:spcPct val="125000"/>
              </a:lnSpc>
              <a:buSzPct val="110000"/>
              <a:buFont typeface="Wingdings" pitchFamily="2" charset="2"/>
              <a:buChar char="§"/>
            </a:pPr>
            <a:r>
              <a:rPr lang="en-US" altLang="en-US" sz="2000" dirty="0">
                <a:solidFill>
                  <a:schemeClr val="tx1"/>
                </a:solidFill>
              </a:rPr>
              <a:t>Local </a:t>
            </a:r>
            <a:r>
              <a:rPr lang="en-US" altLang="en-US" sz="2000" dirty="0" smtClean="0">
                <a:solidFill>
                  <a:schemeClr val="tx1"/>
                </a:solidFill>
              </a:rPr>
              <a:t>variables</a:t>
            </a:r>
          </a:p>
          <a:p>
            <a:pPr lvl="1" eaLnBrk="1" hangingPunct="1">
              <a:lnSpc>
                <a:spcPct val="125000"/>
              </a:lnSpc>
              <a:buSzPct val="110000"/>
              <a:buFont typeface="Wingdings" pitchFamily="2" charset="2"/>
              <a:buChar char="§"/>
            </a:pPr>
            <a:r>
              <a:rPr lang="en-US" altLang="en-US" sz="1600" dirty="0" smtClean="0">
                <a:solidFill>
                  <a:schemeClr val="tx1"/>
                </a:solidFill>
              </a:rPr>
              <a:t>Defined </a:t>
            </a:r>
            <a:r>
              <a:rPr lang="en-US" altLang="en-US" sz="1600" dirty="0">
                <a:solidFill>
                  <a:schemeClr val="tx1"/>
                </a:solidFill>
              </a:rPr>
              <a:t>in method or other statements, such as defined and used within the cache block, and outside the block or method, the variable cannot be used</a:t>
            </a:r>
          </a:p>
          <a:p>
            <a:pPr eaLnBrk="1" hangingPunct="1">
              <a:lnSpc>
                <a:spcPct val="125000"/>
              </a:lnSpc>
              <a:buSzPct val="110000"/>
              <a:buFont typeface="Wingdings" pitchFamily="2" charset="2"/>
              <a:buChar char="§"/>
            </a:pPr>
            <a:r>
              <a:rPr lang="en-US" altLang="en-US" sz="2000" dirty="0">
                <a:solidFill>
                  <a:schemeClr val="tx1"/>
                </a:solidFill>
              </a:rPr>
              <a:t>Instance </a:t>
            </a:r>
            <a:r>
              <a:rPr lang="en-US" altLang="en-US" sz="2000" dirty="0" smtClean="0">
                <a:solidFill>
                  <a:schemeClr val="tx1"/>
                </a:solidFill>
              </a:rPr>
              <a:t>variables</a:t>
            </a:r>
          </a:p>
          <a:p>
            <a:pPr lvl="1" eaLnBrk="1" hangingPunct="1">
              <a:lnSpc>
                <a:spcPct val="125000"/>
              </a:lnSpc>
              <a:buSzPct val="110000"/>
              <a:buFont typeface="Wingdings" pitchFamily="2" charset="2"/>
              <a:buChar char="§"/>
            </a:pPr>
            <a:r>
              <a:rPr lang="en-US" altLang="en-US" sz="1600" dirty="0">
                <a:solidFill>
                  <a:schemeClr val="tx1"/>
                </a:solidFill>
              </a:rPr>
              <a:t>A non-static variable that is declared within the class but not in the method is called instance variable. Instance variables are related to a specific object</a:t>
            </a:r>
          </a:p>
          <a:p>
            <a:pPr eaLnBrk="1" hangingPunct="1">
              <a:lnSpc>
                <a:spcPct val="125000"/>
              </a:lnSpc>
              <a:buSzPct val="110000"/>
              <a:buFont typeface="Wingdings" pitchFamily="2" charset="2"/>
              <a:buChar char="§"/>
            </a:pPr>
            <a:r>
              <a:rPr lang="en-US" altLang="en-US" sz="2000" dirty="0" smtClean="0">
                <a:solidFill>
                  <a:schemeClr val="tx1"/>
                </a:solidFill>
              </a:rPr>
              <a:t>Static variables</a:t>
            </a:r>
          </a:p>
          <a:p>
            <a:pPr lvl="1" eaLnBrk="1" hangingPunct="1">
              <a:lnSpc>
                <a:spcPct val="125000"/>
              </a:lnSpc>
              <a:buSzPct val="110000"/>
              <a:buFont typeface="Wingdings" pitchFamily="2" charset="2"/>
              <a:buChar char="§"/>
            </a:pPr>
            <a:r>
              <a:rPr lang="en-US" altLang="zh-TW" sz="1600" dirty="0">
                <a:solidFill>
                  <a:schemeClr val="tx1"/>
                </a:solidFill>
              </a:rPr>
              <a:t>I</a:t>
            </a:r>
            <a:r>
              <a:rPr lang="en-US" altLang="zh-TW" sz="1600" dirty="0" smtClean="0">
                <a:solidFill>
                  <a:schemeClr val="tx1"/>
                </a:solidFill>
              </a:rPr>
              <a:t>mplemented a </a:t>
            </a:r>
            <a:r>
              <a:rPr lang="en-US" altLang="zh-TW" sz="1600" dirty="0">
                <a:solidFill>
                  <a:schemeClr val="tx1"/>
                </a:solidFill>
              </a:rPr>
              <a:t>class level variable. Hence variables and methods having the static keyword act as part of the class and not as the class instance</a:t>
            </a:r>
            <a:endParaRPr lang="zh-TW" altLang="en-US" sz="1600" dirty="0">
              <a:solidFill>
                <a:schemeClr val="tx1"/>
              </a:solidFill>
            </a:endParaRPr>
          </a:p>
        </p:txBody>
      </p:sp>
      <p:sp>
        <p:nvSpPr>
          <p:cNvPr id="3" name="標題 2"/>
          <p:cNvSpPr>
            <a:spLocks noGrp="1"/>
          </p:cNvSpPr>
          <p:nvPr>
            <p:ph type="title"/>
          </p:nvPr>
        </p:nvSpPr>
        <p:spPr>
          <a:xfrm>
            <a:off x="838200" y="209550"/>
            <a:ext cx="7924800" cy="646331"/>
          </a:xfrm>
        </p:spPr>
        <p:txBody>
          <a:bodyPr/>
          <a:lstStyle/>
          <a:p>
            <a:r>
              <a:rPr kumimoji="0" lang="en-US" altLang="zh-TW" dirty="0">
                <a:ea typeface="文鼎粗黑" pitchFamily="49" charset="-120"/>
              </a:rPr>
              <a:t>Variables in JAVA</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23</a:t>
            </a:fld>
            <a:endParaRPr lang="en-US" altLang="zh-TW" dirty="0"/>
          </a:p>
        </p:txBody>
      </p:sp>
    </p:spTree>
    <p:extLst>
      <p:ext uri="{BB962C8B-B14F-4D97-AF65-F5344CB8AC3E}">
        <p14:creationId xmlns:p14="http://schemas.microsoft.com/office/powerpoint/2010/main" val="1219693355"/>
      </p:ext>
    </p:extLst>
  </p:cSld>
  <p:clrMapOvr>
    <a:masterClrMapping/>
  </p:clrMapOvr>
  <p:transition spd="slow">
    <p:zoom dir="in"/>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838200" y="209550"/>
            <a:ext cx="7924800" cy="646331"/>
          </a:xfrm>
        </p:spPr>
        <p:txBody>
          <a:bodyPr/>
          <a:lstStyle/>
          <a:p>
            <a:r>
              <a:rPr kumimoji="0" lang="en-US" altLang="zh-TW" dirty="0">
                <a:ea typeface="文鼎粗黑" pitchFamily="49" charset="-120"/>
              </a:rPr>
              <a:t>Access </a:t>
            </a:r>
            <a:r>
              <a:rPr kumimoji="0" lang="en-US" altLang="zh-TW" dirty="0" smtClean="0">
                <a:ea typeface="文鼎粗黑" pitchFamily="49" charset="-120"/>
              </a:rPr>
              <a:t>Modifiers (</a:t>
            </a:r>
            <a:r>
              <a:rPr kumimoji="0" lang="zh-TW" altLang="en-US" dirty="0" smtClean="0">
                <a:ea typeface="文鼎粗黑" pitchFamily="49" charset="-120"/>
              </a:rPr>
              <a:t>存取修飾詞</a:t>
            </a:r>
            <a:r>
              <a:rPr kumimoji="0" lang="en-US" altLang="zh-TW" dirty="0" smtClean="0">
                <a:ea typeface="文鼎粗黑" pitchFamily="49" charset="-120"/>
              </a:rPr>
              <a: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24</a:t>
            </a:fld>
            <a:endParaRPr lang="en-US" altLang="zh-TW" dirty="0"/>
          </a:p>
        </p:txBody>
      </p:sp>
      <p:graphicFrame>
        <p:nvGraphicFramePr>
          <p:cNvPr id="6" name="表格 5"/>
          <p:cNvGraphicFramePr>
            <a:graphicFrameLocks noGrp="1"/>
          </p:cNvGraphicFramePr>
          <p:nvPr>
            <p:extLst>
              <p:ext uri="{D42A27DB-BD31-4B8C-83A1-F6EECF244321}">
                <p14:modId xmlns:p14="http://schemas.microsoft.com/office/powerpoint/2010/main" val="1957922921"/>
              </p:ext>
            </p:extLst>
          </p:nvPr>
        </p:nvGraphicFramePr>
        <p:xfrm>
          <a:off x="304800" y="1589388"/>
          <a:ext cx="8534400" cy="2715034"/>
        </p:xfrm>
        <a:graphic>
          <a:graphicData uri="http://schemas.openxmlformats.org/drawingml/2006/table">
            <a:tbl>
              <a:tblPr/>
              <a:tblGrid>
                <a:gridCol w="1706880"/>
                <a:gridCol w="1706880"/>
                <a:gridCol w="1706880"/>
                <a:gridCol w="1706880"/>
                <a:gridCol w="1706880"/>
              </a:tblGrid>
              <a:tr h="997106">
                <a:tc>
                  <a:txBody>
                    <a:bodyPr/>
                    <a:lstStyle/>
                    <a:p>
                      <a:pPr marL="0" algn="l" defTabSz="914400" rtl="0" eaLnBrk="1" fontAlgn="t" latinLnBrk="0" hangingPunct="1"/>
                      <a:r>
                        <a:rPr lang="en-US" sz="1800" b="0" kern="1200" dirty="0">
                          <a:solidFill>
                            <a:srgbClr val="FFFFFF"/>
                          </a:solidFill>
                          <a:effectLst/>
                          <a:latin typeface="+mn-lt"/>
                          <a:ea typeface="+mn-ea"/>
                          <a:cs typeface="+mn-cs"/>
                        </a:rPr>
                        <a:t>Access Modifier</a:t>
                      </a:r>
                    </a:p>
                  </a:txBody>
                  <a:tcPr marL="108381" marR="108381" marT="108381" marB="108381">
                    <a:lnL w="9525" cap="flat" cmpd="sng" algn="ctr">
                      <a:solidFill>
                        <a:srgbClr val="80611F"/>
                      </a:solidFill>
                      <a:prstDash val="solid"/>
                      <a:round/>
                      <a:headEnd type="none" w="med" len="med"/>
                      <a:tailEnd type="none" w="med" len="med"/>
                    </a:lnL>
                    <a:lnR w="9525" cap="flat" cmpd="sng" algn="ctr">
                      <a:solidFill>
                        <a:srgbClr val="80611F"/>
                      </a:solidFill>
                      <a:prstDash val="solid"/>
                      <a:round/>
                      <a:headEnd type="none" w="med" len="med"/>
                      <a:tailEnd type="none" w="med" len="med"/>
                    </a:lnR>
                    <a:lnT w="9525" cap="flat" cmpd="sng" algn="ctr">
                      <a:solidFill>
                        <a:srgbClr val="80611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tx1">
                        <a:lumMod val="85000"/>
                        <a:lumOff val="15000"/>
                      </a:schemeClr>
                    </a:solidFill>
                  </a:tcPr>
                </a:tc>
                <a:tc>
                  <a:txBody>
                    <a:bodyPr/>
                    <a:lstStyle/>
                    <a:p>
                      <a:pPr marL="0" algn="l" defTabSz="914400" rtl="0" eaLnBrk="1" fontAlgn="t" latinLnBrk="0" hangingPunct="1"/>
                      <a:r>
                        <a:rPr lang="en-US" sz="1800" b="0" kern="1200" dirty="0" smtClean="0">
                          <a:solidFill>
                            <a:srgbClr val="FFFFFF"/>
                          </a:solidFill>
                          <a:effectLst/>
                          <a:latin typeface="+mn-lt"/>
                          <a:ea typeface="+mn-ea"/>
                          <a:cs typeface="+mn-cs"/>
                        </a:rPr>
                        <a:t>Within </a:t>
                      </a:r>
                      <a:r>
                        <a:rPr lang="en-US" sz="1800" b="0" kern="1200" dirty="0">
                          <a:solidFill>
                            <a:srgbClr val="FFFFFF"/>
                          </a:solidFill>
                          <a:effectLst/>
                          <a:latin typeface="+mn-lt"/>
                          <a:ea typeface="+mn-ea"/>
                          <a:cs typeface="+mn-cs"/>
                        </a:rPr>
                        <a:t>class</a:t>
                      </a:r>
                    </a:p>
                  </a:txBody>
                  <a:tcPr marL="108381" marR="108381" marT="108381" marB="108381">
                    <a:lnL w="9525" cap="flat" cmpd="sng" algn="ctr">
                      <a:solidFill>
                        <a:srgbClr val="80611F"/>
                      </a:solidFill>
                      <a:prstDash val="solid"/>
                      <a:round/>
                      <a:headEnd type="none" w="med" len="med"/>
                      <a:tailEnd type="none" w="med" len="med"/>
                    </a:lnL>
                    <a:lnR w="9525" cap="flat" cmpd="sng" algn="ctr">
                      <a:solidFill>
                        <a:srgbClr val="80611F"/>
                      </a:solidFill>
                      <a:prstDash val="solid"/>
                      <a:round/>
                      <a:headEnd type="none" w="med" len="med"/>
                      <a:tailEnd type="none" w="med" len="med"/>
                    </a:lnR>
                    <a:lnT w="9525" cap="flat" cmpd="sng" algn="ctr">
                      <a:solidFill>
                        <a:srgbClr val="80611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tx1">
                        <a:lumMod val="85000"/>
                        <a:lumOff val="15000"/>
                      </a:schemeClr>
                    </a:solidFill>
                  </a:tcPr>
                </a:tc>
                <a:tc>
                  <a:txBody>
                    <a:bodyPr/>
                    <a:lstStyle/>
                    <a:p>
                      <a:pPr marL="0" algn="l" defTabSz="914400" rtl="0" eaLnBrk="1" fontAlgn="t" latinLnBrk="0" hangingPunct="1"/>
                      <a:r>
                        <a:rPr lang="en-US" sz="1800" b="0" kern="1200" dirty="0" smtClean="0">
                          <a:solidFill>
                            <a:srgbClr val="FFFFFF"/>
                          </a:solidFill>
                          <a:effectLst/>
                          <a:latin typeface="+mn-lt"/>
                          <a:ea typeface="+mn-ea"/>
                          <a:cs typeface="+mn-cs"/>
                        </a:rPr>
                        <a:t>Within </a:t>
                      </a:r>
                      <a:r>
                        <a:rPr lang="en-US" sz="1800" b="0" kern="1200" dirty="0">
                          <a:solidFill>
                            <a:srgbClr val="FFFFFF"/>
                          </a:solidFill>
                          <a:effectLst/>
                          <a:latin typeface="+mn-lt"/>
                          <a:ea typeface="+mn-ea"/>
                          <a:cs typeface="+mn-cs"/>
                        </a:rPr>
                        <a:t>package</a:t>
                      </a:r>
                    </a:p>
                  </a:txBody>
                  <a:tcPr marL="108381" marR="108381" marT="108381" marB="108381">
                    <a:lnL w="9525" cap="flat" cmpd="sng" algn="ctr">
                      <a:solidFill>
                        <a:srgbClr val="80611F"/>
                      </a:solidFill>
                      <a:prstDash val="solid"/>
                      <a:round/>
                      <a:headEnd type="none" w="med" len="med"/>
                      <a:tailEnd type="none" w="med" len="med"/>
                    </a:lnL>
                    <a:lnR w="9525" cap="flat" cmpd="sng" algn="ctr">
                      <a:solidFill>
                        <a:srgbClr val="80611F"/>
                      </a:solidFill>
                      <a:prstDash val="solid"/>
                      <a:round/>
                      <a:headEnd type="none" w="med" len="med"/>
                      <a:tailEnd type="none" w="med" len="med"/>
                    </a:lnR>
                    <a:lnT w="9525" cap="flat" cmpd="sng" algn="ctr">
                      <a:solidFill>
                        <a:srgbClr val="80611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tx1">
                        <a:lumMod val="85000"/>
                        <a:lumOff val="15000"/>
                      </a:schemeClr>
                    </a:solidFill>
                  </a:tcPr>
                </a:tc>
                <a:tc>
                  <a:txBody>
                    <a:bodyPr/>
                    <a:lstStyle/>
                    <a:p>
                      <a:pPr marL="0" algn="l" defTabSz="914400" rtl="0" eaLnBrk="1" fontAlgn="t" latinLnBrk="0" hangingPunct="1"/>
                      <a:r>
                        <a:rPr lang="en-US" sz="1800" b="0" kern="1200" dirty="0" smtClean="0">
                          <a:solidFill>
                            <a:srgbClr val="FFFFFF"/>
                          </a:solidFill>
                          <a:effectLst/>
                          <a:latin typeface="+mn-lt"/>
                          <a:ea typeface="+mn-ea"/>
                          <a:cs typeface="+mn-cs"/>
                        </a:rPr>
                        <a:t>Outside </a:t>
                      </a:r>
                      <a:r>
                        <a:rPr lang="en-US" sz="1800" b="0" kern="1200" dirty="0">
                          <a:solidFill>
                            <a:srgbClr val="FFFFFF"/>
                          </a:solidFill>
                          <a:effectLst/>
                          <a:latin typeface="+mn-lt"/>
                          <a:ea typeface="+mn-ea"/>
                          <a:cs typeface="+mn-cs"/>
                        </a:rPr>
                        <a:t>package by subclass only</a:t>
                      </a:r>
                    </a:p>
                  </a:txBody>
                  <a:tcPr marL="108381" marR="108381" marT="108381" marB="108381">
                    <a:lnL w="9525" cap="flat" cmpd="sng" algn="ctr">
                      <a:solidFill>
                        <a:srgbClr val="80611F"/>
                      </a:solidFill>
                      <a:prstDash val="solid"/>
                      <a:round/>
                      <a:headEnd type="none" w="med" len="med"/>
                      <a:tailEnd type="none" w="med" len="med"/>
                    </a:lnL>
                    <a:lnR w="9525" cap="flat" cmpd="sng" algn="ctr">
                      <a:solidFill>
                        <a:srgbClr val="80611F"/>
                      </a:solidFill>
                      <a:prstDash val="solid"/>
                      <a:round/>
                      <a:headEnd type="none" w="med" len="med"/>
                      <a:tailEnd type="none" w="med" len="med"/>
                    </a:lnR>
                    <a:lnT w="9525" cap="flat" cmpd="sng" algn="ctr">
                      <a:solidFill>
                        <a:srgbClr val="80611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tx1">
                        <a:lumMod val="85000"/>
                        <a:lumOff val="15000"/>
                      </a:schemeClr>
                    </a:solidFill>
                  </a:tcPr>
                </a:tc>
                <a:tc>
                  <a:txBody>
                    <a:bodyPr/>
                    <a:lstStyle/>
                    <a:p>
                      <a:pPr marL="0" algn="l" defTabSz="914400" rtl="0" eaLnBrk="1" fontAlgn="t" latinLnBrk="0" hangingPunct="1"/>
                      <a:r>
                        <a:rPr lang="en-US" sz="1800" b="0" kern="1200" dirty="0" smtClean="0">
                          <a:solidFill>
                            <a:srgbClr val="FFFFFF"/>
                          </a:solidFill>
                          <a:effectLst/>
                          <a:latin typeface="+mn-lt"/>
                          <a:ea typeface="+mn-ea"/>
                          <a:cs typeface="+mn-cs"/>
                        </a:rPr>
                        <a:t>Outside </a:t>
                      </a:r>
                      <a:r>
                        <a:rPr lang="en-US" sz="1800" b="0" kern="1200" dirty="0">
                          <a:solidFill>
                            <a:srgbClr val="FFFFFF"/>
                          </a:solidFill>
                          <a:effectLst/>
                          <a:latin typeface="+mn-lt"/>
                          <a:ea typeface="+mn-ea"/>
                          <a:cs typeface="+mn-cs"/>
                        </a:rPr>
                        <a:t>package</a:t>
                      </a:r>
                    </a:p>
                  </a:txBody>
                  <a:tcPr marL="108381" marR="108381" marT="108381" marB="108381">
                    <a:lnL w="9525" cap="flat" cmpd="sng" algn="ctr">
                      <a:solidFill>
                        <a:srgbClr val="80611F"/>
                      </a:solidFill>
                      <a:prstDash val="solid"/>
                      <a:round/>
                      <a:headEnd type="none" w="med" len="med"/>
                      <a:tailEnd type="none" w="med" len="med"/>
                    </a:lnL>
                    <a:lnR w="9525" cap="flat" cmpd="sng" algn="ctr">
                      <a:solidFill>
                        <a:srgbClr val="80611F"/>
                      </a:solidFill>
                      <a:prstDash val="solid"/>
                      <a:round/>
                      <a:headEnd type="none" w="med" len="med"/>
                      <a:tailEnd type="none" w="med" len="med"/>
                    </a:lnR>
                    <a:lnT w="9525" cap="flat" cmpd="sng" algn="ctr">
                      <a:solidFill>
                        <a:srgbClr val="80611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tx1">
                        <a:lumMod val="85000"/>
                        <a:lumOff val="15000"/>
                      </a:schemeClr>
                    </a:solidFill>
                  </a:tcPr>
                </a:tc>
              </a:tr>
              <a:tr h="404623">
                <a:tc>
                  <a:txBody>
                    <a:bodyPr/>
                    <a:lstStyle/>
                    <a:p>
                      <a:pPr marL="0" algn="l" defTabSz="914400" rtl="0" eaLnBrk="1" fontAlgn="t" latinLnBrk="0" hangingPunct="1"/>
                      <a:r>
                        <a:rPr lang="en-US" sz="1800" b="1" kern="1200" dirty="0">
                          <a:solidFill>
                            <a:srgbClr val="111111"/>
                          </a:solidFill>
                          <a:effectLst/>
                          <a:latin typeface="+mn-lt"/>
                          <a:ea typeface="+mn-ea"/>
                          <a:cs typeface="+mn-cs"/>
                        </a:rPr>
                        <a:t>Private</a:t>
                      </a:r>
                    </a:p>
                  </a:txBody>
                  <a:tcPr marL="72254" marR="72254" marT="72254" marB="722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marL="0" algn="l" defTabSz="914400" rtl="0" eaLnBrk="1" fontAlgn="t" latinLnBrk="0" hangingPunct="1"/>
                      <a:r>
                        <a:rPr lang="en-US" sz="1800" b="1" kern="1200" dirty="0">
                          <a:solidFill>
                            <a:srgbClr val="111111"/>
                          </a:solidFill>
                          <a:effectLst/>
                          <a:latin typeface="+mn-lt"/>
                          <a:ea typeface="+mn-ea"/>
                          <a:cs typeface="+mn-cs"/>
                        </a:rPr>
                        <a:t>Y</a:t>
                      </a:r>
                    </a:p>
                  </a:txBody>
                  <a:tcPr marL="72254" marR="72254" marT="72254" marB="722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marL="0" algn="l" defTabSz="914400" rtl="0" eaLnBrk="1" fontAlgn="t" latinLnBrk="0" hangingPunct="1"/>
                      <a:r>
                        <a:rPr lang="en-US" sz="1800" b="1" kern="1200" dirty="0">
                          <a:solidFill>
                            <a:srgbClr val="111111"/>
                          </a:solidFill>
                          <a:effectLst/>
                          <a:latin typeface="+mn-lt"/>
                          <a:ea typeface="+mn-ea"/>
                          <a:cs typeface="+mn-cs"/>
                        </a:rPr>
                        <a:t>N</a:t>
                      </a:r>
                    </a:p>
                  </a:txBody>
                  <a:tcPr marL="72254" marR="72254" marT="72254" marB="722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marL="0" algn="l" defTabSz="914400" rtl="0" eaLnBrk="1" fontAlgn="t" latinLnBrk="0" hangingPunct="1"/>
                      <a:r>
                        <a:rPr lang="en-US" sz="1800" b="1" kern="1200" dirty="0">
                          <a:solidFill>
                            <a:srgbClr val="111111"/>
                          </a:solidFill>
                          <a:effectLst/>
                          <a:latin typeface="+mn-lt"/>
                          <a:ea typeface="+mn-ea"/>
                          <a:cs typeface="+mn-cs"/>
                        </a:rPr>
                        <a:t>N</a:t>
                      </a:r>
                    </a:p>
                  </a:txBody>
                  <a:tcPr marL="72254" marR="72254" marT="72254" marB="722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marL="0" algn="l" defTabSz="914400" rtl="0" eaLnBrk="1" fontAlgn="t" latinLnBrk="0" hangingPunct="1"/>
                      <a:r>
                        <a:rPr lang="en-US" sz="1800" b="1" kern="1200" dirty="0">
                          <a:solidFill>
                            <a:srgbClr val="111111"/>
                          </a:solidFill>
                          <a:effectLst/>
                          <a:latin typeface="+mn-lt"/>
                          <a:ea typeface="+mn-ea"/>
                          <a:cs typeface="+mn-cs"/>
                        </a:rPr>
                        <a:t>N</a:t>
                      </a:r>
                    </a:p>
                  </a:txBody>
                  <a:tcPr marL="72254" marR="72254" marT="72254" marB="722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r h="404623">
                <a:tc>
                  <a:txBody>
                    <a:bodyPr/>
                    <a:lstStyle/>
                    <a:p>
                      <a:pPr marL="0" algn="l" defTabSz="914400" rtl="0" eaLnBrk="1" fontAlgn="t" latinLnBrk="0" hangingPunct="1"/>
                      <a:r>
                        <a:rPr lang="en-US" sz="1800" strike="sngStrike" kern="1200" baseline="0" dirty="0">
                          <a:solidFill>
                            <a:srgbClr val="111111"/>
                          </a:solidFill>
                          <a:effectLst/>
                          <a:latin typeface="+mn-lt"/>
                          <a:ea typeface="+mn-ea"/>
                          <a:cs typeface="+mn-cs"/>
                        </a:rPr>
                        <a:t>Default</a:t>
                      </a:r>
                    </a:p>
                  </a:txBody>
                  <a:tcPr marL="72254" marR="72254" marT="72254" marB="722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marL="0" algn="l" defTabSz="914400" rtl="0" eaLnBrk="1" fontAlgn="t" latinLnBrk="0" hangingPunct="1"/>
                      <a:r>
                        <a:rPr lang="en-US" sz="1800" strike="sngStrike" kern="1200" baseline="0" dirty="0">
                          <a:solidFill>
                            <a:srgbClr val="111111"/>
                          </a:solidFill>
                          <a:effectLst/>
                          <a:latin typeface="+mn-lt"/>
                          <a:ea typeface="+mn-ea"/>
                          <a:cs typeface="+mn-cs"/>
                        </a:rPr>
                        <a:t>Y</a:t>
                      </a:r>
                    </a:p>
                  </a:txBody>
                  <a:tcPr marL="72254" marR="72254" marT="72254" marB="722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marL="0" algn="l" defTabSz="914400" rtl="0" eaLnBrk="1" fontAlgn="t" latinLnBrk="0" hangingPunct="1"/>
                      <a:r>
                        <a:rPr lang="en-US" sz="1800" strike="sngStrike" kern="1200" baseline="0" dirty="0">
                          <a:solidFill>
                            <a:srgbClr val="111111"/>
                          </a:solidFill>
                          <a:effectLst/>
                          <a:latin typeface="+mn-lt"/>
                          <a:ea typeface="+mn-ea"/>
                          <a:cs typeface="+mn-cs"/>
                        </a:rPr>
                        <a:t>Y</a:t>
                      </a:r>
                    </a:p>
                  </a:txBody>
                  <a:tcPr marL="72254" marR="72254" marT="72254" marB="722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marL="0" algn="l" defTabSz="914400" rtl="0" eaLnBrk="1" fontAlgn="t" latinLnBrk="0" hangingPunct="1"/>
                      <a:r>
                        <a:rPr lang="en-US" sz="1800" strike="sngStrike" kern="1200" baseline="0" dirty="0">
                          <a:solidFill>
                            <a:srgbClr val="111111"/>
                          </a:solidFill>
                          <a:effectLst/>
                          <a:latin typeface="+mn-lt"/>
                          <a:ea typeface="+mn-ea"/>
                          <a:cs typeface="+mn-cs"/>
                        </a:rPr>
                        <a:t>N</a:t>
                      </a:r>
                    </a:p>
                  </a:txBody>
                  <a:tcPr marL="72254" marR="72254" marT="72254" marB="722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marL="0" algn="l" defTabSz="914400" rtl="0" eaLnBrk="1" fontAlgn="t" latinLnBrk="0" hangingPunct="1"/>
                      <a:r>
                        <a:rPr lang="en-US" sz="1800" strike="sngStrike" kern="1200" baseline="0" dirty="0">
                          <a:solidFill>
                            <a:srgbClr val="111111"/>
                          </a:solidFill>
                          <a:effectLst/>
                          <a:latin typeface="+mn-lt"/>
                          <a:ea typeface="+mn-ea"/>
                          <a:cs typeface="+mn-cs"/>
                        </a:rPr>
                        <a:t>N</a:t>
                      </a:r>
                    </a:p>
                  </a:txBody>
                  <a:tcPr marL="72254" marR="72254" marT="72254" marB="722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r h="404623">
                <a:tc>
                  <a:txBody>
                    <a:bodyPr/>
                    <a:lstStyle/>
                    <a:p>
                      <a:pPr marL="0" algn="l" defTabSz="914400" rtl="0" eaLnBrk="1" fontAlgn="t" latinLnBrk="0" hangingPunct="1"/>
                      <a:r>
                        <a:rPr lang="en-US" sz="1800" kern="1200">
                          <a:solidFill>
                            <a:srgbClr val="111111"/>
                          </a:solidFill>
                          <a:effectLst/>
                          <a:latin typeface="+mn-lt"/>
                          <a:ea typeface="+mn-ea"/>
                          <a:cs typeface="+mn-cs"/>
                        </a:rPr>
                        <a:t>Protected</a:t>
                      </a:r>
                    </a:p>
                  </a:txBody>
                  <a:tcPr marL="72254" marR="72254" marT="72254" marB="722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marL="0" algn="l" defTabSz="914400" rtl="0" eaLnBrk="1" fontAlgn="t" latinLnBrk="0" hangingPunct="1"/>
                      <a:r>
                        <a:rPr lang="en-US" sz="1800" kern="1200">
                          <a:solidFill>
                            <a:srgbClr val="111111"/>
                          </a:solidFill>
                          <a:effectLst/>
                          <a:latin typeface="+mn-lt"/>
                          <a:ea typeface="+mn-ea"/>
                          <a:cs typeface="+mn-cs"/>
                        </a:rPr>
                        <a:t>Y</a:t>
                      </a:r>
                    </a:p>
                  </a:txBody>
                  <a:tcPr marL="72254" marR="72254" marT="72254" marB="722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marL="0" algn="l" defTabSz="914400" rtl="0" eaLnBrk="1" fontAlgn="t" latinLnBrk="0" hangingPunct="1"/>
                      <a:r>
                        <a:rPr lang="en-US" sz="1800" kern="1200">
                          <a:solidFill>
                            <a:srgbClr val="111111"/>
                          </a:solidFill>
                          <a:effectLst/>
                          <a:latin typeface="+mn-lt"/>
                          <a:ea typeface="+mn-ea"/>
                          <a:cs typeface="+mn-cs"/>
                        </a:rPr>
                        <a:t>Y</a:t>
                      </a:r>
                    </a:p>
                  </a:txBody>
                  <a:tcPr marL="72254" marR="72254" marT="72254" marB="722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marL="0" algn="l" defTabSz="914400" rtl="0" eaLnBrk="1" fontAlgn="t" latinLnBrk="0" hangingPunct="1"/>
                      <a:r>
                        <a:rPr lang="en-US" sz="1800" kern="1200" dirty="0">
                          <a:solidFill>
                            <a:srgbClr val="111111"/>
                          </a:solidFill>
                          <a:effectLst/>
                          <a:latin typeface="+mn-lt"/>
                          <a:ea typeface="+mn-ea"/>
                          <a:cs typeface="+mn-cs"/>
                        </a:rPr>
                        <a:t>Y</a:t>
                      </a:r>
                    </a:p>
                  </a:txBody>
                  <a:tcPr marL="72254" marR="72254" marT="72254" marB="722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marL="0" algn="l" defTabSz="914400" rtl="0" eaLnBrk="1" fontAlgn="t" latinLnBrk="0" hangingPunct="1"/>
                      <a:r>
                        <a:rPr lang="en-US" sz="1800" kern="1200" dirty="0">
                          <a:solidFill>
                            <a:srgbClr val="111111"/>
                          </a:solidFill>
                          <a:effectLst/>
                          <a:latin typeface="+mn-lt"/>
                          <a:ea typeface="+mn-ea"/>
                          <a:cs typeface="+mn-cs"/>
                        </a:rPr>
                        <a:t>N</a:t>
                      </a:r>
                    </a:p>
                  </a:txBody>
                  <a:tcPr marL="72254" marR="72254" marT="72254" marB="722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r h="404623">
                <a:tc>
                  <a:txBody>
                    <a:bodyPr/>
                    <a:lstStyle/>
                    <a:p>
                      <a:pPr marL="0" algn="l" defTabSz="914400" rtl="0" eaLnBrk="1" fontAlgn="t" latinLnBrk="0" hangingPunct="1"/>
                      <a:r>
                        <a:rPr lang="en-US" sz="1800" b="1" kern="1200" dirty="0">
                          <a:solidFill>
                            <a:srgbClr val="111111"/>
                          </a:solidFill>
                          <a:effectLst/>
                          <a:latin typeface="+mn-lt"/>
                          <a:ea typeface="+mn-ea"/>
                          <a:cs typeface="+mn-cs"/>
                        </a:rPr>
                        <a:t>Public</a:t>
                      </a:r>
                    </a:p>
                  </a:txBody>
                  <a:tcPr marL="72254" marR="72254" marT="72254" marB="722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marL="0" algn="l" defTabSz="914400" rtl="0" eaLnBrk="1" fontAlgn="t" latinLnBrk="0" hangingPunct="1"/>
                      <a:r>
                        <a:rPr lang="en-US" sz="1800" b="1" kern="1200" dirty="0">
                          <a:solidFill>
                            <a:srgbClr val="111111"/>
                          </a:solidFill>
                          <a:effectLst/>
                          <a:latin typeface="+mn-lt"/>
                          <a:ea typeface="+mn-ea"/>
                          <a:cs typeface="+mn-cs"/>
                        </a:rPr>
                        <a:t>Y</a:t>
                      </a:r>
                    </a:p>
                  </a:txBody>
                  <a:tcPr marL="72254" marR="72254" marT="72254" marB="722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marL="0" algn="l" defTabSz="914400" rtl="0" eaLnBrk="1" fontAlgn="t" latinLnBrk="0" hangingPunct="1"/>
                      <a:r>
                        <a:rPr lang="en-US" sz="1800" b="1" kern="1200" dirty="0">
                          <a:solidFill>
                            <a:srgbClr val="111111"/>
                          </a:solidFill>
                          <a:effectLst/>
                          <a:latin typeface="+mn-lt"/>
                          <a:ea typeface="+mn-ea"/>
                          <a:cs typeface="+mn-cs"/>
                        </a:rPr>
                        <a:t>Y</a:t>
                      </a:r>
                    </a:p>
                  </a:txBody>
                  <a:tcPr marL="72254" marR="72254" marT="72254" marB="722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marL="0" algn="l" defTabSz="914400" rtl="0" eaLnBrk="1" fontAlgn="t" latinLnBrk="0" hangingPunct="1"/>
                      <a:r>
                        <a:rPr lang="en-US" sz="1800" b="1" kern="1200" dirty="0">
                          <a:solidFill>
                            <a:srgbClr val="111111"/>
                          </a:solidFill>
                          <a:effectLst/>
                          <a:latin typeface="+mn-lt"/>
                          <a:ea typeface="+mn-ea"/>
                          <a:cs typeface="+mn-cs"/>
                        </a:rPr>
                        <a:t>Y</a:t>
                      </a:r>
                    </a:p>
                  </a:txBody>
                  <a:tcPr marL="72254" marR="72254" marT="72254" marB="722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marL="0" algn="l" defTabSz="914400" rtl="0" eaLnBrk="1" fontAlgn="t" latinLnBrk="0" hangingPunct="1"/>
                      <a:r>
                        <a:rPr lang="en-US" sz="1800" b="1" kern="1200" dirty="0">
                          <a:solidFill>
                            <a:srgbClr val="111111"/>
                          </a:solidFill>
                          <a:effectLst/>
                          <a:latin typeface="+mn-lt"/>
                          <a:ea typeface="+mn-ea"/>
                          <a:cs typeface="+mn-cs"/>
                        </a:rPr>
                        <a:t>Y</a:t>
                      </a:r>
                    </a:p>
                  </a:txBody>
                  <a:tcPr marL="72254" marR="72254" marT="72254" marB="722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bl>
          </a:graphicData>
        </a:graphic>
      </p:graphicFrame>
      <p:sp>
        <p:nvSpPr>
          <p:cNvPr id="2" name="矩形 1"/>
          <p:cNvSpPr/>
          <p:nvPr/>
        </p:nvSpPr>
        <p:spPr>
          <a:xfrm>
            <a:off x="7273124" y="-11836"/>
            <a:ext cx="1864613" cy="369332"/>
          </a:xfrm>
          <a:prstGeom prst="rect">
            <a:avLst/>
          </a:prstGeom>
        </p:spPr>
        <p:txBody>
          <a:bodyPr wrap="none">
            <a:spAutoFit/>
          </a:bodyPr>
          <a:lstStyle/>
          <a:p>
            <a:r>
              <a:rPr lang="en-US" altLang="zh-TW" dirty="0" err="1"/>
              <a:t>AccessModifiers</a:t>
            </a:r>
            <a:endParaRPr lang="zh-TW" altLang="en-US" dirty="0"/>
          </a:p>
        </p:txBody>
      </p:sp>
    </p:spTree>
    <p:extLst>
      <p:ext uri="{BB962C8B-B14F-4D97-AF65-F5344CB8AC3E}">
        <p14:creationId xmlns:p14="http://schemas.microsoft.com/office/powerpoint/2010/main" val="3245547520"/>
      </p:ext>
    </p:extLst>
  </p:cSld>
  <p:clrMapOvr>
    <a:masterClrMapping/>
  </p:clrMapOvr>
  <p:transition spd="slow">
    <p:zoom dir="in"/>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2286000" y="1714500"/>
            <a:ext cx="6400800" cy="988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572" tIns="50786" rIns="101572" bIns="50786" anchor="ctr"/>
          <a:lstStyle>
            <a:lvl1pPr algn="ctr">
              <a:defRPr sz="3800" b="1">
                <a:solidFill>
                  <a:schemeClr val="tx2"/>
                </a:solidFill>
                <a:latin typeface="Helvetica 55 Roman" pitchFamily="34" charset="0"/>
                <a:ea typeface="新細明體" charset="-120"/>
              </a:defRPr>
            </a:lvl1pPr>
            <a:lvl2pPr algn="ctr">
              <a:defRPr sz="3800" b="1">
                <a:solidFill>
                  <a:schemeClr val="tx2"/>
                </a:solidFill>
                <a:latin typeface="Helvetica 55 Roman" pitchFamily="34" charset="0"/>
                <a:ea typeface="新細明體" charset="-120"/>
              </a:defRPr>
            </a:lvl2pPr>
            <a:lvl3pPr algn="ctr">
              <a:defRPr sz="3800" b="1">
                <a:solidFill>
                  <a:schemeClr val="tx2"/>
                </a:solidFill>
                <a:latin typeface="Helvetica 55 Roman" pitchFamily="34" charset="0"/>
                <a:ea typeface="新細明體" charset="-120"/>
              </a:defRPr>
            </a:lvl3pPr>
            <a:lvl4pPr algn="ctr">
              <a:defRPr sz="3800" b="1">
                <a:solidFill>
                  <a:schemeClr val="tx2"/>
                </a:solidFill>
                <a:latin typeface="Helvetica 55 Roman" pitchFamily="34" charset="0"/>
                <a:ea typeface="新細明體" charset="-120"/>
              </a:defRPr>
            </a:lvl4pPr>
            <a:lvl5pPr algn="ctr">
              <a:defRPr sz="3800" b="1">
                <a:solidFill>
                  <a:schemeClr val="tx2"/>
                </a:solidFill>
                <a:latin typeface="Helvetica 55 Roman" pitchFamily="34" charset="0"/>
                <a:ea typeface="新細明體" charset="-120"/>
              </a:defRPr>
            </a:lvl5pPr>
            <a:lvl6pPr marL="457200" algn="ctr" fontAlgn="base">
              <a:spcBef>
                <a:spcPct val="0"/>
              </a:spcBef>
              <a:spcAft>
                <a:spcPct val="0"/>
              </a:spcAft>
              <a:defRPr sz="3800" b="1">
                <a:solidFill>
                  <a:schemeClr val="tx2"/>
                </a:solidFill>
                <a:latin typeface="Helvetica 55 Roman" pitchFamily="34" charset="0"/>
                <a:ea typeface="新細明體" charset="-120"/>
              </a:defRPr>
            </a:lvl6pPr>
            <a:lvl7pPr marL="914400" algn="ctr" fontAlgn="base">
              <a:spcBef>
                <a:spcPct val="0"/>
              </a:spcBef>
              <a:spcAft>
                <a:spcPct val="0"/>
              </a:spcAft>
              <a:defRPr sz="3800" b="1">
                <a:solidFill>
                  <a:schemeClr val="tx2"/>
                </a:solidFill>
                <a:latin typeface="Helvetica 55 Roman" pitchFamily="34" charset="0"/>
                <a:ea typeface="新細明體" charset="-120"/>
              </a:defRPr>
            </a:lvl7pPr>
            <a:lvl8pPr marL="1371600" algn="ctr" fontAlgn="base">
              <a:spcBef>
                <a:spcPct val="0"/>
              </a:spcBef>
              <a:spcAft>
                <a:spcPct val="0"/>
              </a:spcAft>
              <a:defRPr sz="3800" b="1">
                <a:solidFill>
                  <a:schemeClr val="tx2"/>
                </a:solidFill>
                <a:latin typeface="Helvetica 55 Roman" pitchFamily="34" charset="0"/>
                <a:ea typeface="新細明體" charset="-120"/>
              </a:defRPr>
            </a:lvl8pPr>
            <a:lvl9pPr marL="1828800" algn="ctr" fontAlgn="base">
              <a:spcBef>
                <a:spcPct val="0"/>
              </a:spcBef>
              <a:spcAft>
                <a:spcPct val="0"/>
              </a:spcAft>
              <a:defRPr sz="3800" b="1">
                <a:solidFill>
                  <a:schemeClr val="tx2"/>
                </a:solidFill>
                <a:latin typeface="Helvetica 55 Roman" pitchFamily="34" charset="0"/>
                <a:ea typeface="新細明體" charset="-120"/>
              </a:defRPr>
            </a:lvl9pPr>
          </a:lstStyle>
          <a:p>
            <a:pPr algn="l">
              <a:lnSpc>
                <a:spcPct val="115000"/>
              </a:lnSpc>
            </a:pPr>
            <a:r>
              <a:rPr lang="en-US" altLang="en-US" sz="3600" dirty="0" smtClean="0">
                <a:solidFill>
                  <a:schemeClr val="bg2">
                    <a:lumMod val="75000"/>
                  </a:schemeClr>
                </a:solidFill>
                <a:latin typeface="Arial" panose="020B0604020202020204" pitchFamily="34" charset="0"/>
                <a:ea typeface="文鼎粗黑" pitchFamily="49" charset="-120"/>
                <a:cs typeface="Arial" panose="020B0604020202020204" pitchFamily="34" charset="0"/>
              </a:rPr>
              <a:t>Flow Control</a:t>
            </a:r>
            <a:endParaRPr lang="en-US" altLang="en-US" sz="3600" dirty="0">
              <a:solidFill>
                <a:schemeClr val="bg2">
                  <a:lumMod val="75000"/>
                </a:schemeClr>
              </a:solidFill>
              <a:latin typeface="Arial" panose="020B0604020202020204" pitchFamily="34" charset="0"/>
              <a:ea typeface="文鼎粗黑" pitchFamily="49" charset="-120"/>
              <a:cs typeface="Arial" panose="020B0604020202020204" pitchFamily="34" charset="0"/>
            </a:endParaRPr>
          </a:p>
        </p:txBody>
      </p:sp>
    </p:spTree>
    <p:extLst>
      <p:ext uri="{BB962C8B-B14F-4D97-AF65-F5344CB8AC3E}">
        <p14:creationId xmlns:p14="http://schemas.microsoft.com/office/powerpoint/2010/main" val="2823772389"/>
      </p:ext>
    </p:extLst>
  </p:cSld>
  <p:clrMapOvr>
    <a:masterClrMapping/>
  </p:clrMapOvr>
  <p:transition spd="slow">
    <p:zoom dir="in"/>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838200" y="209550"/>
            <a:ext cx="7924800" cy="646331"/>
          </a:xfrm>
        </p:spPr>
        <p:txBody>
          <a:bodyPr/>
          <a:lstStyle/>
          <a:p>
            <a:r>
              <a:rPr kumimoji="0" lang="en-US" altLang="zh-TW" dirty="0">
                <a:ea typeface="文鼎粗黑" pitchFamily="49" charset="-120"/>
              </a:rPr>
              <a:t>If-Else Statements</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26</a:t>
            </a:fld>
            <a:endParaRPr lang="en-US" altLang="zh-TW" dirty="0"/>
          </a:p>
        </p:txBody>
      </p:sp>
      <p:sp>
        <p:nvSpPr>
          <p:cNvPr id="6" name="矩形 5"/>
          <p:cNvSpPr/>
          <p:nvPr/>
        </p:nvSpPr>
        <p:spPr>
          <a:xfrm>
            <a:off x="990600" y="1352550"/>
            <a:ext cx="4572000" cy="2585323"/>
          </a:xfrm>
          <a:prstGeom prst="rect">
            <a:avLst/>
          </a:prstGeom>
        </p:spPr>
        <p:txBody>
          <a:bodyPr>
            <a:spAutoFit/>
          </a:bodyPr>
          <a:lstStyle/>
          <a:p>
            <a:r>
              <a:rPr lang="en-US" altLang="zh-TW" dirty="0" smtClean="0"/>
              <a:t>if (</a:t>
            </a:r>
            <a:r>
              <a:rPr lang="en-US" altLang="zh-TW" dirty="0" err="1">
                <a:solidFill>
                  <a:srgbClr val="C00000"/>
                </a:solidFill>
              </a:rPr>
              <a:t>test_expression</a:t>
            </a:r>
            <a:r>
              <a:rPr lang="en-US" altLang="zh-TW" dirty="0"/>
              <a:t>) { </a:t>
            </a:r>
            <a:endParaRPr lang="en-US" altLang="zh-TW" dirty="0" smtClean="0"/>
          </a:p>
          <a:p>
            <a:r>
              <a:rPr lang="en-US" altLang="zh-TW" dirty="0"/>
              <a:t>	</a:t>
            </a:r>
            <a:r>
              <a:rPr lang="en-US" altLang="zh-TW" dirty="0" smtClean="0">
                <a:solidFill>
                  <a:srgbClr val="197E14"/>
                </a:solidFill>
              </a:rPr>
              <a:t>//</a:t>
            </a:r>
            <a:r>
              <a:rPr lang="en-US" altLang="zh-TW" dirty="0">
                <a:solidFill>
                  <a:srgbClr val="197E14"/>
                </a:solidFill>
              </a:rPr>
              <a:t>execute your code </a:t>
            </a:r>
            <a:endParaRPr lang="en-US" altLang="zh-TW" dirty="0" smtClean="0">
              <a:solidFill>
                <a:srgbClr val="197E14"/>
              </a:solidFill>
            </a:endParaRPr>
          </a:p>
          <a:p>
            <a:r>
              <a:rPr lang="en-US" altLang="zh-TW" dirty="0" smtClean="0"/>
              <a:t>} </a:t>
            </a:r>
          </a:p>
          <a:p>
            <a:r>
              <a:rPr lang="en-US" altLang="zh-TW" dirty="0" smtClean="0"/>
              <a:t>else if (</a:t>
            </a:r>
            <a:r>
              <a:rPr lang="en-US" altLang="zh-TW" dirty="0" err="1">
                <a:solidFill>
                  <a:srgbClr val="C00000"/>
                </a:solidFill>
              </a:rPr>
              <a:t>test_expression</a:t>
            </a:r>
            <a:r>
              <a:rPr lang="en-US" altLang="zh-TW" dirty="0">
                <a:solidFill>
                  <a:srgbClr val="C00000"/>
                </a:solidFill>
              </a:rPr>
              <a:t> n</a:t>
            </a:r>
            <a:r>
              <a:rPr lang="en-US" altLang="zh-TW" dirty="0"/>
              <a:t>) { </a:t>
            </a:r>
            <a:endParaRPr lang="en-US" altLang="zh-TW" dirty="0" smtClean="0"/>
          </a:p>
          <a:p>
            <a:r>
              <a:rPr lang="en-US" altLang="zh-TW" dirty="0"/>
              <a:t>	</a:t>
            </a:r>
            <a:r>
              <a:rPr lang="en-US" altLang="zh-TW" dirty="0" smtClean="0">
                <a:solidFill>
                  <a:srgbClr val="197E14"/>
                </a:solidFill>
              </a:rPr>
              <a:t>//</a:t>
            </a:r>
            <a:r>
              <a:rPr lang="en-US" altLang="zh-TW" dirty="0">
                <a:solidFill>
                  <a:srgbClr val="197E14"/>
                </a:solidFill>
              </a:rPr>
              <a:t>execute your code </a:t>
            </a:r>
            <a:endParaRPr lang="en-US" altLang="zh-TW" dirty="0" smtClean="0">
              <a:solidFill>
                <a:srgbClr val="197E14"/>
              </a:solidFill>
            </a:endParaRPr>
          </a:p>
          <a:p>
            <a:r>
              <a:rPr lang="en-US" altLang="zh-TW" dirty="0" smtClean="0"/>
              <a:t>} </a:t>
            </a:r>
          </a:p>
          <a:p>
            <a:r>
              <a:rPr lang="en-US" altLang="zh-TW" dirty="0" smtClean="0"/>
              <a:t>else </a:t>
            </a:r>
            <a:r>
              <a:rPr lang="en-US" altLang="zh-TW" dirty="0"/>
              <a:t>{ </a:t>
            </a:r>
            <a:endParaRPr lang="en-US" altLang="zh-TW" dirty="0" smtClean="0"/>
          </a:p>
          <a:p>
            <a:r>
              <a:rPr lang="en-US" altLang="zh-TW" dirty="0"/>
              <a:t>	</a:t>
            </a:r>
            <a:r>
              <a:rPr lang="en-US" altLang="zh-TW" dirty="0" smtClean="0">
                <a:solidFill>
                  <a:srgbClr val="197E14"/>
                </a:solidFill>
              </a:rPr>
              <a:t>//</a:t>
            </a:r>
            <a:r>
              <a:rPr lang="en-US" altLang="zh-TW" dirty="0">
                <a:solidFill>
                  <a:srgbClr val="197E14"/>
                </a:solidFill>
              </a:rPr>
              <a:t>execute your code </a:t>
            </a:r>
            <a:endParaRPr lang="en-US" altLang="zh-TW" dirty="0" smtClean="0">
              <a:solidFill>
                <a:srgbClr val="197E14"/>
              </a:solidFill>
            </a:endParaRPr>
          </a:p>
          <a:p>
            <a:r>
              <a:rPr lang="en-US" altLang="zh-TW" dirty="0" smtClean="0"/>
              <a:t>}</a:t>
            </a:r>
            <a:endParaRPr lang="zh-TW" altLang="en-US" dirty="0"/>
          </a:p>
        </p:txBody>
      </p:sp>
      <p:sp>
        <p:nvSpPr>
          <p:cNvPr id="5" name="矩形 4"/>
          <p:cNvSpPr/>
          <p:nvPr/>
        </p:nvSpPr>
        <p:spPr>
          <a:xfrm>
            <a:off x="7212135" y="0"/>
            <a:ext cx="1928733" cy="369332"/>
          </a:xfrm>
          <a:prstGeom prst="rect">
            <a:avLst/>
          </a:prstGeom>
        </p:spPr>
        <p:txBody>
          <a:bodyPr wrap="none">
            <a:spAutoFit/>
          </a:bodyPr>
          <a:lstStyle/>
          <a:p>
            <a:r>
              <a:rPr lang="en-US" altLang="zh-TW" dirty="0" err="1"/>
              <a:t>IfElseStatements</a:t>
            </a:r>
            <a:endParaRPr lang="zh-TW" altLang="en-US" dirty="0"/>
          </a:p>
        </p:txBody>
      </p:sp>
    </p:spTree>
    <p:extLst>
      <p:ext uri="{BB962C8B-B14F-4D97-AF65-F5344CB8AC3E}">
        <p14:creationId xmlns:p14="http://schemas.microsoft.com/office/powerpoint/2010/main" val="263809280"/>
      </p:ext>
    </p:extLst>
  </p:cSld>
  <p:clrMapOvr>
    <a:masterClrMapping/>
  </p:clrMapOvr>
  <p:transition spd="slow">
    <p:zoom dir="in"/>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Switch </a:t>
            </a:r>
            <a:r>
              <a:rPr kumimoji="0" lang="en-US" altLang="zh-TW" dirty="0">
                <a:ea typeface="文鼎粗黑" pitchFamily="49" charset="-120"/>
              </a:rPr>
              <a:t>Statements</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27</a:t>
            </a:fld>
            <a:endParaRPr lang="en-US" altLang="zh-TW" dirty="0"/>
          </a:p>
        </p:txBody>
      </p:sp>
      <p:sp>
        <p:nvSpPr>
          <p:cNvPr id="6" name="矩形 5"/>
          <p:cNvSpPr/>
          <p:nvPr/>
        </p:nvSpPr>
        <p:spPr>
          <a:xfrm>
            <a:off x="990600" y="1352550"/>
            <a:ext cx="4572000" cy="3139321"/>
          </a:xfrm>
          <a:prstGeom prst="rect">
            <a:avLst/>
          </a:prstGeom>
        </p:spPr>
        <p:txBody>
          <a:bodyPr>
            <a:spAutoFit/>
          </a:bodyPr>
          <a:lstStyle/>
          <a:p>
            <a:r>
              <a:rPr lang="en-US" altLang="zh-TW" dirty="0"/>
              <a:t>switch(</a:t>
            </a:r>
            <a:r>
              <a:rPr lang="en-US" altLang="zh-TW" dirty="0">
                <a:solidFill>
                  <a:srgbClr val="C00000"/>
                </a:solidFill>
              </a:rPr>
              <a:t>variable</a:t>
            </a:r>
            <a:r>
              <a:rPr lang="en-US" altLang="zh-TW" dirty="0"/>
              <a:t>) { </a:t>
            </a:r>
            <a:endParaRPr lang="en-US" altLang="zh-TW" dirty="0" smtClean="0"/>
          </a:p>
          <a:p>
            <a:r>
              <a:rPr lang="en-US" altLang="zh-TW" dirty="0"/>
              <a:t>	</a:t>
            </a:r>
            <a:r>
              <a:rPr lang="en-US" altLang="zh-TW" dirty="0" smtClean="0"/>
              <a:t>case </a:t>
            </a:r>
            <a:r>
              <a:rPr lang="en-US" altLang="zh-TW" dirty="0">
                <a:solidFill>
                  <a:srgbClr val="C00000"/>
                </a:solidFill>
              </a:rPr>
              <a:t>1</a:t>
            </a:r>
            <a:r>
              <a:rPr lang="en-US" altLang="zh-TW" dirty="0"/>
              <a:t>: </a:t>
            </a:r>
            <a:endParaRPr lang="en-US" altLang="zh-TW" dirty="0" smtClean="0"/>
          </a:p>
          <a:p>
            <a:r>
              <a:rPr lang="en-US" altLang="zh-TW" dirty="0"/>
              <a:t>	</a:t>
            </a:r>
            <a:r>
              <a:rPr lang="en-US" altLang="zh-TW" dirty="0" smtClean="0"/>
              <a:t>	</a:t>
            </a:r>
            <a:r>
              <a:rPr lang="en-US" altLang="zh-TW" dirty="0" smtClean="0">
                <a:solidFill>
                  <a:srgbClr val="197E14"/>
                </a:solidFill>
              </a:rPr>
              <a:t>//</a:t>
            </a:r>
            <a:r>
              <a:rPr lang="en-US" altLang="zh-TW" dirty="0">
                <a:solidFill>
                  <a:srgbClr val="197E14"/>
                </a:solidFill>
              </a:rPr>
              <a:t>execute your code </a:t>
            </a:r>
            <a:r>
              <a:rPr lang="en-US" altLang="zh-TW" dirty="0" smtClean="0"/>
              <a:t>		break</a:t>
            </a:r>
            <a:r>
              <a:rPr lang="en-US" altLang="zh-TW" dirty="0"/>
              <a:t>; </a:t>
            </a:r>
            <a:endParaRPr lang="en-US" altLang="zh-TW" dirty="0" smtClean="0"/>
          </a:p>
          <a:p>
            <a:r>
              <a:rPr lang="en-US" altLang="zh-TW" dirty="0"/>
              <a:t>	</a:t>
            </a:r>
            <a:r>
              <a:rPr lang="en-US" altLang="zh-TW" dirty="0" smtClean="0"/>
              <a:t>case </a:t>
            </a:r>
            <a:r>
              <a:rPr lang="en-US" altLang="zh-TW" dirty="0">
                <a:solidFill>
                  <a:srgbClr val="C00000"/>
                </a:solidFill>
              </a:rPr>
              <a:t>n</a:t>
            </a:r>
            <a:r>
              <a:rPr lang="en-US" altLang="zh-TW" dirty="0"/>
              <a:t>: </a:t>
            </a:r>
            <a:endParaRPr lang="en-US" altLang="zh-TW" dirty="0" smtClean="0"/>
          </a:p>
          <a:p>
            <a:r>
              <a:rPr lang="en-US" altLang="zh-TW" dirty="0"/>
              <a:t>	</a:t>
            </a:r>
            <a:r>
              <a:rPr lang="en-US" altLang="zh-TW" dirty="0" smtClean="0"/>
              <a:t>	</a:t>
            </a:r>
            <a:r>
              <a:rPr lang="en-US" altLang="zh-TW" dirty="0" smtClean="0">
                <a:solidFill>
                  <a:srgbClr val="197E14"/>
                </a:solidFill>
              </a:rPr>
              <a:t>//</a:t>
            </a:r>
            <a:r>
              <a:rPr lang="en-US" altLang="zh-TW" dirty="0">
                <a:solidFill>
                  <a:srgbClr val="197E14"/>
                </a:solidFill>
              </a:rPr>
              <a:t>execute your </a:t>
            </a:r>
            <a:r>
              <a:rPr lang="en-US" altLang="zh-TW" dirty="0" smtClean="0">
                <a:solidFill>
                  <a:srgbClr val="197E14"/>
                </a:solidFill>
              </a:rPr>
              <a:t>code</a:t>
            </a:r>
          </a:p>
          <a:p>
            <a:r>
              <a:rPr lang="en-US" altLang="zh-TW" dirty="0"/>
              <a:t>	</a:t>
            </a:r>
            <a:r>
              <a:rPr lang="en-US" altLang="zh-TW" dirty="0" smtClean="0"/>
              <a:t>	break;</a:t>
            </a:r>
          </a:p>
          <a:p>
            <a:r>
              <a:rPr lang="en-US" altLang="zh-TW" dirty="0"/>
              <a:t>	</a:t>
            </a:r>
            <a:r>
              <a:rPr lang="en-US" altLang="zh-TW" dirty="0" smtClean="0"/>
              <a:t>default</a:t>
            </a:r>
            <a:r>
              <a:rPr lang="en-US" altLang="zh-TW" dirty="0"/>
              <a:t>: </a:t>
            </a:r>
            <a:endParaRPr lang="en-US" altLang="zh-TW" dirty="0" smtClean="0"/>
          </a:p>
          <a:p>
            <a:r>
              <a:rPr lang="en-US" altLang="zh-TW" dirty="0"/>
              <a:t>	</a:t>
            </a:r>
            <a:r>
              <a:rPr lang="en-US" altLang="zh-TW" dirty="0" smtClean="0"/>
              <a:t>	</a:t>
            </a:r>
            <a:r>
              <a:rPr lang="en-US" altLang="zh-TW" dirty="0" smtClean="0">
                <a:solidFill>
                  <a:srgbClr val="197E14"/>
                </a:solidFill>
              </a:rPr>
              <a:t>//</a:t>
            </a:r>
            <a:r>
              <a:rPr lang="en-US" altLang="zh-TW" dirty="0">
                <a:solidFill>
                  <a:srgbClr val="197E14"/>
                </a:solidFill>
              </a:rPr>
              <a:t>execute your code </a:t>
            </a:r>
            <a:endParaRPr lang="en-US" altLang="zh-TW" dirty="0" smtClean="0">
              <a:solidFill>
                <a:srgbClr val="197E14"/>
              </a:solidFill>
            </a:endParaRPr>
          </a:p>
          <a:p>
            <a:r>
              <a:rPr lang="en-US" altLang="zh-TW" dirty="0"/>
              <a:t>	</a:t>
            </a:r>
            <a:r>
              <a:rPr lang="en-US" altLang="zh-TW" dirty="0" smtClean="0"/>
              <a:t>	break;</a:t>
            </a:r>
          </a:p>
          <a:p>
            <a:r>
              <a:rPr lang="en-US" altLang="zh-TW" dirty="0" smtClean="0"/>
              <a:t>}</a:t>
            </a:r>
            <a:endParaRPr lang="zh-TW" altLang="en-US" dirty="0"/>
          </a:p>
        </p:txBody>
      </p:sp>
      <p:sp>
        <p:nvSpPr>
          <p:cNvPr id="5" name="矩形 4"/>
          <p:cNvSpPr/>
          <p:nvPr/>
        </p:nvSpPr>
        <p:spPr>
          <a:xfrm>
            <a:off x="7092842" y="25742"/>
            <a:ext cx="2031325" cy="369332"/>
          </a:xfrm>
          <a:prstGeom prst="rect">
            <a:avLst/>
          </a:prstGeom>
        </p:spPr>
        <p:txBody>
          <a:bodyPr wrap="none">
            <a:spAutoFit/>
          </a:bodyPr>
          <a:lstStyle/>
          <a:p>
            <a:r>
              <a:rPr lang="en-US" altLang="zh-TW" dirty="0" err="1"/>
              <a:t>SwitchStatements</a:t>
            </a:r>
            <a:endParaRPr lang="zh-TW" altLang="en-US" dirty="0"/>
          </a:p>
        </p:txBody>
      </p:sp>
    </p:spTree>
    <p:extLst>
      <p:ext uri="{BB962C8B-B14F-4D97-AF65-F5344CB8AC3E}">
        <p14:creationId xmlns:p14="http://schemas.microsoft.com/office/powerpoint/2010/main" val="3239409110"/>
      </p:ext>
    </p:extLst>
  </p:cSld>
  <p:clrMapOvr>
    <a:masterClrMapping/>
  </p:clrMapOvr>
  <p:transition spd="slow">
    <p:zoom dir="in"/>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Loop Statements</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28</a:t>
            </a:fld>
            <a:endParaRPr lang="en-US" altLang="zh-TW" dirty="0"/>
          </a:p>
        </p:txBody>
      </p:sp>
      <p:pic>
        <p:nvPicPr>
          <p:cNvPr id="1026" name="Picture 2" descr="java-wh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76350"/>
            <a:ext cx="257175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ava-do-wh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276350"/>
            <a:ext cx="257175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ava-for-lo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0" y="1308448"/>
            <a:ext cx="2571750" cy="3333750"/>
          </a:xfrm>
          <a:prstGeom prst="rect">
            <a:avLst/>
          </a:prstGeom>
          <a:noFill/>
          <a:extLst>
            <a:ext uri="{909E8E84-426E-40DD-AFC4-6F175D3DCCD1}">
              <a14:hiddenFill xmlns:a14="http://schemas.microsoft.com/office/drawing/2010/main">
                <a:solidFill>
                  <a:srgbClr val="FFFFFF"/>
                </a:solidFill>
              </a14:hiddenFill>
            </a:ext>
          </a:extLst>
        </p:spPr>
      </p:pic>
      <p:sp>
        <p:nvSpPr>
          <p:cNvPr id="2" name="文字方塊 1"/>
          <p:cNvSpPr txBox="1"/>
          <p:nvPr/>
        </p:nvSpPr>
        <p:spPr>
          <a:xfrm>
            <a:off x="506260" y="907018"/>
            <a:ext cx="761747" cy="369332"/>
          </a:xfrm>
          <a:prstGeom prst="rect">
            <a:avLst/>
          </a:prstGeom>
          <a:noFill/>
        </p:spPr>
        <p:txBody>
          <a:bodyPr wrap="none" rtlCol="0">
            <a:spAutoFit/>
          </a:bodyPr>
          <a:lstStyle/>
          <a:p>
            <a:r>
              <a:rPr lang="en-US" altLang="zh-TW" dirty="0" smtClean="0"/>
              <a:t>While</a:t>
            </a:r>
            <a:endParaRPr lang="zh-TW" altLang="en-US" dirty="0"/>
          </a:p>
        </p:txBody>
      </p:sp>
      <p:sp>
        <p:nvSpPr>
          <p:cNvPr id="9" name="文字方塊 8"/>
          <p:cNvSpPr txBox="1"/>
          <p:nvPr/>
        </p:nvSpPr>
        <p:spPr>
          <a:xfrm>
            <a:off x="3105150" y="907018"/>
            <a:ext cx="1133644" cy="369332"/>
          </a:xfrm>
          <a:prstGeom prst="rect">
            <a:avLst/>
          </a:prstGeom>
          <a:noFill/>
        </p:spPr>
        <p:txBody>
          <a:bodyPr wrap="none" rtlCol="0">
            <a:spAutoFit/>
          </a:bodyPr>
          <a:lstStyle/>
          <a:p>
            <a:r>
              <a:rPr lang="en-US" altLang="zh-TW" dirty="0" smtClean="0"/>
              <a:t>Do-While</a:t>
            </a:r>
            <a:endParaRPr lang="zh-TW" altLang="en-US" dirty="0"/>
          </a:p>
        </p:txBody>
      </p:sp>
      <p:sp>
        <p:nvSpPr>
          <p:cNvPr id="10" name="文字方塊 9"/>
          <p:cNvSpPr txBox="1"/>
          <p:nvPr/>
        </p:nvSpPr>
        <p:spPr>
          <a:xfrm>
            <a:off x="5867400" y="874752"/>
            <a:ext cx="1107996" cy="369332"/>
          </a:xfrm>
          <a:prstGeom prst="rect">
            <a:avLst/>
          </a:prstGeom>
          <a:noFill/>
        </p:spPr>
        <p:txBody>
          <a:bodyPr wrap="none" rtlCol="0">
            <a:spAutoFit/>
          </a:bodyPr>
          <a:lstStyle/>
          <a:p>
            <a:r>
              <a:rPr lang="en-US" altLang="zh-TW" dirty="0" smtClean="0"/>
              <a:t>For Loop</a:t>
            </a:r>
            <a:endParaRPr lang="zh-TW" altLang="en-US" dirty="0"/>
          </a:p>
        </p:txBody>
      </p:sp>
      <p:sp>
        <p:nvSpPr>
          <p:cNvPr id="5" name="文字方塊 4"/>
          <p:cNvSpPr txBox="1"/>
          <p:nvPr/>
        </p:nvSpPr>
        <p:spPr>
          <a:xfrm>
            <a:off x="7040880" y="3320180"/>
            <a:ext cx="426720" cy="261610"/>
          </a:xfrm>
          <a:prstGeom prst="rect">
            <a:avLst/>
          </a:prstGeom>
          <a:noFill/>
        </p:spPr>
        <p:txBody>
          <a:bodyPr wrap="none" rtlCol="0">
            <a:spAutoFit/>
          </a:bodyPr>
          <a:lstStyle/>
          <a:p>
            <a:r>
              <a:rPr lang="en-US" altLang="zh-TW" sz="1100" i="1" dirty="0" smtClean="0"/>
              <a:t>true</a:t>
            </a:r>
            <a:endParaRPr lang="zh-TW" altLang="en-US" sz="1100" i="1" dirty="0"/>
          </a:p>
        </p:txBody>
      </p:sp>
      <p:sp>
        <p:nvSpPr>
          <p:cNvPr id="12" name="文字方塊 11"/>
          <p:cNvSpPr txBox="1"/>
          <p:nvPr/>
        </p:nvSpPr>
        <p:spPr>
          <a:xfrm>
            <a:off x="6362178" y="3790950"/>
            <a:ext cx="482824" cy="261610"/>
          </a:xfrm>
          <a:prstGeom prst="rect">
            <a:avLst/>
          </a:prstGeom>
          <a:noFill/>
        </p:spPr>
        <p:txBody>
          <a:bodyPr wrap="none" rtlCol="0">
            <a:spAutoFit/>
          </a:bodyPr>
          <a:lstStyle/>
          <a:p>
            <a:r>
              <a:rPr lang="en-US" altLang="zh-TW" sz="1100" i="1" dirty="0" smtClean="0"/>
              <a:t>false</a:t>
            </a:r>
            <a:endParaRPr lang="zh-TW" altLang="en-US" sz="1100" i="1" dirty="0"/>
          </a:p>
        </p:txBody>
      </p:sp>
      <p:sp>
        <p:nvSpPr>
          <p:cNvPr id="6" name="矩形 5"/>
          <p:cNvSpPr/>
          <p:nvPr/>
        </p:nvSpPr>
        <p:spPr>
          <a:xfrm>
            <a:off x="8330957" y="13216"/>
            <a:ext cx="813043" cy="369332"/>
          </a:xfrm>
          <a:prstGeom prst="rect">
            <a:avLst/>
          </a:prstGeom>
        </p:spPr>
        <p:txBody>
          <a:bodyPr wrap="none">
            <a:spAutoFit/>
          </a:bodyPr>
          <a:lstStyle/>
          <a:p>
            <a:r>
              <a:rPr lang="en-US" altLang="zh-TW" dirty="0"/>
              <a:t>Loops</a:t>
            </a:r>
            <a:endParaRPr lang="zh-TW" altLang="en-US" dirty="0"/>
          </a:p>
        </p:txBody>
      </p:sp>
    </p:spTree>
    <p:extLst>
      <p:ext uri="{BB962C8B-B14F-4D97-AF65-F5344CB8AC3E}">
        <p14:creationId xmlns:p14="http://schemas.microsoft.com/office/powerpoint/2010/main" val="1630005044"/>
      </p:ext>
    </p:extLst>
  </p:cSld>
  <p:clrMapOvr>
    <a:masterClrMapping/>
  </p:clrMapOvr>
  <p:transition spd="slow">
    <p:zoom dir="in"/>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838200" y="209550"/>
            <a:ext cx="7924800" cy="646331"/>
          </a:xfrm>
        </p:spPr>
        <p:txBody>
          <a:bodyPr/>
          <a:lstStyle/>
          <a:p>
            <a:r>
              <a:rPr kumimoji="0" lang="en-US" altLang="zh-TW" dirty="0">
                <a:ea typeface="文鼎粗黑" pitchFamily="49" charset="-120"/>
              </a:rPr>
              <a:t>Loop </a:t>
            </a:r>
            <a:r>
              <a:rPr kumimoji="0" lang="en-US" altLang="zh-TW" dirty="0" smtClean="0">
                <a:ea typeface="文鼎粗黑" pitchFamily="49" charset="-120"/>
              </a:rPr>
              <a:t>Control Statements</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29</a:t>
            </a:fld>
            <a:endParaRPr lang="en-US" altLang="zh-TW" dirty="0"/>
          </a:p>
        </p:txBody>
      </p:sp>
      <p:graphicFrame>
        <p:nvGraphicFramePr>
          <p:cNvPr id="5" name="表格 4"/>
          <p:cNvGraphicFramePr>
            <a:graphicFrameLocks noGrp="1"/>
          </p:cNvGraphicFramePr>
          <p:nvPr>
            <p:extLst>
              <p:ext uri="{D42A27DB-BD31-4B8C-83A1-F6EECF244321}">
                <p14:modId xmlns:p14="http://schemas.microsoft.com/office/powerpoint/2010/main" val="4138804043"/>
              </p:ext>
            </p:extLst>
          </p:nvPr>
        </p:nvGraphicFramePr>
        <p:xfrm>
          <a:off x="914400" y="1581150"/>
          <a:ext cx="7620000" cy="2122170"/>
        </p:xfrm>
        <a:graphic>
          <a:graphicData uri="http://schemas.openxmlformats.org/drawingml/2006/table">
            <a:tbl>
              <a:tblPr/>
              <a:tblGrid>
                <a:gridCol w="1295400"/>
                <a:gridCol w="1371600"/>
                <a:gridCol w="4953000"/>
              </a:tblGrid>
              <a:tr h="0">
                <a:tc>
                  <a:txBody>
                    <a:bodyPr/>
                    <a:lstStyle/>
                    <a:p>
                      <a:pPr algn="l" fontAlgn="t"/>
                      <a:r>
                        <a:rPr lang="en-US" b="0">
                          <a:solidFill>
                            <a:srgbClr val="FFFFFF"/>
                          </a:solidFill>
                          <a:effectLst/>
                        </a:rPr>
                        <a:t>Statement</a:t>
                      </a:r>
                    </a:p>
                  </a:txBody>
                  <a:tcPr marL="95250" marR="95250" marT="47625" marB="47625">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c>
                  <a:txBody>
                    <a:bodyPr/>
                    <a:lstStyle/>
                    <a:p>
                      <a:pPr algn="l" fontAlgn="t"/>
                      <a:r>
                        <a:rPr lang="en-US" b="0">
                          <a:solidFill>
                            <a:srgbClr val="FFFFFF"/>
                          </a:solidFill>
                          <a:effectLst/>
                        </a:rPr>
                        <a:t>Syntax</a:t>
                      </a:r>
                    </a:p>
                  </a:txBody>
                  <a:tcPr marL="95250" marR="95250" marT="47625" marB="47625">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c>
                  <a:txBody>
                    <a:bodyPr/>
                    <a:lstStyle/>
                    <a:p>
                      <a:pPr algn="l" fontAlgn="t"/>
                      <a:r>
                        <a:rPr lang="en-US" b="0">
                          <a:solidFill>
                            <a:srgbClr val="FFFFFF"/>
                          </a:solidFill>
                          <a:effectLst/>
                        </a:rPr>
                        <a:t>Description</a:t>
                      </a:r>
                    </a:p>
                  </a:txBody>
                  <a:tcPr marL="95250" marR="95250" marT="47625" marB="47625">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r>
              <a:tr h="0">
                <a:tc>
                  <a:txBody>
                    <a:bodyPr/>
                    <a:lstStyle/>
                    <a:p>
                      <a:pPr fontAlgn="t"/>
                      <a:r>
                        <a:rPr lang="en-US" dirty="0">
                          <a:solidFill>
                            <a:srgbClr val="111111"/>
                          </a:solidFill>
                          <a:effectLst/>
                        </a:rPr>
                        <a:t>break statement</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a:solidFill>
                            <a:srgbClr val="111111"/>
                          </a:solidFill>
                          <a:effectLst/>
                        </a:rPr>
                        <a:t>break;</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a:solidFill>
                            <a:srgbClr val="111111"/>
                          </a:solidFill>
                          <a:effectLst/>
                        </a:rPr>
                        <a:t>Is used to terminate loop or switch statements.</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0">
                <a:tc>
                  <a:txBody>
                    <a:bodyPr/>
                    <a:lstStyle/>
                    <a:p>
                      <a:pPr fontAlgn="t"/>
                      <a:r>
                        <a:rPr lang="en-US">
                          <a:solidFill>
                            <a:srgbClr val="111111"/>
                          </a:solidFill>
                          <a:effectLst/>
                        </a:rPr>
                        <a:t>continue statement</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a:solidFill>
                            <a:srgbClr val="111111"/>
                          </a:solidFill>
                          <a:effectLst/>
                        </a:rPr>
                        <a:t>continue;</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dirty="0">
                          <a:solidFill>
                            <a:srgbClr val="111111"/>
                          </a:solidFill>
                          <a:effectLst/>
                        </a:rPr>
                        <a:t>Is used to suspend the execution of current loop iteration and transfer control to the loop for the next iteration.</a:t>
                      </a:r>
                    </a:p>
                  </a:txBody>
                  <a:tcPr marL="95250" marR="95250" marT="95250" marB="952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
        <p:nvSpPr>
          <p:cNvPr id="2" name="矩形 1"/>
          <p:cNvSpPr/>
          <p:nvPr/>
        </p:nvSpPr>
        <p:spPr>
          <a:xfrm>
            <a:off x="7022907" y="25742"/>
            <a:ext cx="2121093" cy="369332"/>
          </a:xfrm>
          <a:prstGeom prst="rect">
            <a:avLst/>
          </a:prstGeom>
        </p:spPr>
        <p:txBody>
          <a:bodyPr wrap="none">
            <a:spAutoFit/>
          </a:bodyPr>
          <a:lstStyle/>
          <a:p>
            <a:r>
              <a:rPr lang="en-US" altLang="zh-TW" dirty="0" err="1"/>
              <a:t>BreakAndContinue</a:t>
            </a:r>
            <a:endParaRPr lang="zh-TW" altLang="en-US" dirty="0"/>
          </a:p>
        </p:txBody>
      </p:sp>
    </p:spTree>
    <p:extLst>
      <p:ext uri="{BB962C8B-B14F-4D97-AF65-F5344CB8AC3E}">
        <p14:creationId xmlns:p14="http://schemas.microsoft.com/office/powerpoint/2010/main" val="406634739"/>
      </p:ext>
    </p:extLst>
  </p:cSld>
  <p:clrMapOvr>
    <a:masterClrMapping/>
  </p:clrMapOvr>
  <p:transition spd="slow">
    <p:zoom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38200" y="1006078"/>
            <a:ext cx="7924800" cy="3394472"/>
          </a:xfrm>
        </p:spPr>
        <p:txBody>
          <a:bodyPr/>
          <a:lstStyle/>
          <a:p>
            <a:pPr eaLnBrk="1" hangingPunct="1">
              <a:lnSpc>
                <a:spcPct val="125000"/>
              </a:lnSpc>
              <a:buSzPct val="110000"/>
              <a:buFont typeface="Wingdings" pitchFamily="2" charset="2"/>
              <a:buChar char="§"/>
            </a:pPr>
            <a:r>
              <a:rPr lang="en-US" altLang="en-US" sz="2000" dirty="0">
                <a:solidFill>
                  <a:schemeClr val="tx1"/>
                </a:solidFill>
              </a:rPr>
              <a:t>Java is an object-oriented programming language with its runtime environment</a:t>
            </a:r>
          </a:p>
          <a:p>
            <a:pPr eaLnBrk="1" hangingPunct="1">
              <a:lnSpc>
                <a:spcPct val="125000"/>
              </a:lnSpc>
              <a:buSzPct val="110000"/>
              <a:buFont typeface="Wingdings" pitchFamily="2" charset="2"/>
              <a:buChar char="§"/>
            </a:pPr>
            <a:r>
              <a:rPr lang="en-US" altLang="zh-TW" sz="2000" dirty="0">
                <a:solidFill>
                  <a:schemeClr val="tx1"/>
                </a:solidFill>
              </a:rPr>
              <a:t>Java programs are platform independent which means they can be run on any operating </a:t>
            </a:r>
            <a:r>
              <a:rPr lang="en-US" altLang="zh-TW" sz="2000" dirty="0" smtClean="0">
                <a:solidFill>
                  <a:schemeClr val="tx1"/>
                </a:solidFill>
              </a:rPr>
              <a:t>system</a:t>
            </a:r>
            <a:endParaRPr lang="en-US" altLang="zh-TW" sz="1600" dirty="0" smtClean="0">
              <a:solidFill>
                <a:schemeClr val="tx1"/>
              </a:solidFill>
            </a:endParaRPr>
          </a:p>
          <a:p>
            <a:pPr eaLnBrk="1" hangingPunct="1">
              <a:lnSpc>
                <a:spcPct val="125000"/>
              </a:lnSpc>
              <a:buSzPct val="110000"/>
              <a:buFont typeface="Wingdings" pitchFamily="2" charset="2"/>
              <a:buChar char="§"/>
            </a:pPr>
            <a:r>
              <a:rPr lang="en-US" altLang="zh-TW" sz="2000" dirty="0">
                <a:solidFill>
                  <a:schemeClr val="tx1"/>
                </a:solidFill>
              </a:rPr>
              <a:t>Java code that runs on one platform does not need to be recompiled to run on another </a:t>
            </a:r>
            <a:r>
              <a:rPr lang="en-US" altLang="zh-TW" sz="2000" dirty="0" smtClean="0">
                <a:solidFill>
                  <a:schemeClr val="tx1"/>
                </a:solidFill>
              </a:rPr>
              <a:t>platform</a:t>
            </a:r>
          </a:p>
          <a:p>
            <a:pPr lvl="1" eaLnBrk="1" hangingPunct="1">
              <a:lnSpc>
                <a:spcPct val="125000"/>
              </a:lnSpc>
              <a:buSzPct val="110000"/>
              <a:buFont typeface="Wingdings" pitchFamily="2" charset="2"/>
              <a:buChar char="§"/>
            </a:pPr>
            <a:r>
              <a:rPr lang="en-US" altLang="zh-TW" sz="1600" dirty="0" smtClean="0">
                <a:solidFill>
                  <a:schemeClr val="tx1"/>
                </a:solidFill>
              </a:rPr>
              <a:t>Write </a:t>
            </a:r>
            <a:r>
              <a:rPr lang="en-US" altLang="zh-TW" sz="1600" dirty="0">
                <a:solidFill>
                  <a:schemeClr val="tx1"/>
                </a:solidFill>
              </a:rPr>
              <a:t>once, run </a:t>
            </a:r>
            <a:r>
              <a:rPr lang="en-US" altLang="zh-TW" sz="1600" dirty="0" smtClean="0">
                <a:solidFill>
                  <a:schemeClr val="tx1"/>
                </a:solidFill>
              </a:rPr>
              <a:t>anywhere</a:t>
            </a:r>
          </a:p>
          <a:p>
            <a:pPr eaLnBrk="1" hangingPunct="1">
              <a:lnSpc>
                <a:spcPct val="125000"/>
              </a:lnSpc>
              <a:buSzPct val="110000"/>
              <a:buFont typeface="Wingdings" pitchFamily="2" charset="2"/>
              <a:buChar char="§"/>
            </a:pPr>
            <a:r>
              <a:rPr lang="en-US" altLang="zh-TW" sz="2000" dirty="0">
                <a:solidFill>
                  <a:schemeClr val="tx1"/>
                </a:solidFill>
              </a:rPr>
              <a:t>Types of JAVA </a:t>
            </a:r>
            <a:r>
              <a:rPr lang="en-US" altLang="zh-TW" sz="2000" dirty="0" smtClean="0">
                <a:solidFill>
                  <a:schemeClr val="tx1"/>
                </a:solidFill>
              </a:rPr>
              <a:t>Applications</a:t>
            </a:r>
          </a:p>
          <a:p>
            <a:pPr lvl="1" eaLnBrk="1" hangingPunct="1">
              <a:lnSpc>
                <a:spcPct val="125000"/>
              </a:lnSpc>
              <a:buSzPct val="110000"/>
              <a:buFont typeface="Wingdings" pitchFamily="2" charset="2"/>
              <a:buChar char="§"/>
            </a:pPr>
            <a:r>
              <a:rPr lang="en-US" altLang="zh-TW" sz="1600" dirty="0">
                <a:solidFill>
                  <a:schemeClr val="tx1"/>
                </a:solidFill>
              </a:rPr>
              <a:t>Web, Standalone, Enterprise and Mobile Application</a:t>
            </a:r>
            <a:endParaRPr lang="zh-TW" altLang="en-US" sz="1600" dirty="0">
              <a:solidFill>
                <a:schemeClr val="tx1"/>
              </a:solidFill>
            </a:endParaRPr>
          </a:p>
        </p:txBody>
      </p:sp>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What is Java?</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3</a:t>
            </a:fld>
            <a:endParaRPr lang="en-US" altLang="zh-TW" dirty="0"/>
          </a:p>
        </p:txBody>
      </p:sp>
    </p:spTree>
    <p:extLst>
      <p:ext uri="{BB962C8B-B14F-4D97-AF65-F5344CB8AC3E}">
        <p14:creationId xmlns:p14="http://schemas.microsoft.com/office/powerpoint/2010/main" val="1227277898"/>
      </p:ext>
    </p:extLst>
  </p:cSld>
  <p:clrMapOvr>
    <a:masterClrMapping/>
  </p:clrMapOvr>
  <p:transition spd="slow">
    <p:zoom dir="in"/>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2286000" y="1714500"/>
            <a:ext cx="6400800" cy="988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572" tIns="50786" rIns="101572" bIns="50786" anchor="ctr"/>
          <a:lstStyle>
            <a:lvl1pPr algn="ctr">
              <a:defRPr sz="3800" b="1">
                <a:solidFill>
                  <a:schemeClr val="tx2"/>
                </a:solidFill>
                <a:latin typeface="Helvetica 55 Roman" pitchFamily="34" charset="0"/>
                <a:ea typeface="新細明體" charset="-120"/>
              </a:defRPr>
            </a:lvl1pPr>
            <a:lvl2pPr algn="ctr">
              <a:defRPr sz="3800" b="1">
                <a:solidFill>
                  <a:schemeClr val="tx2"/>
                </a:solidFill>
                <a:latin typeface="Helvetica 55 Roman" pitchFamily="34" charset="0"/>
                <a:ea typeface="新細明體" charset="-120"/>
              </a:defRPr>
            </a:lvl2pPr>
            <a:lvl3pPr algn="ctr">
              <a:defRPr sz="3800" b="1">
                <a:solidFill>
                  <a:schemeClr val="tx2"/>
                </a:solidFill>
                <a:latin typeface="Helvetica 55 Roman" pitchFamily="34" charset="0"/>
                <a:ea typeface="新細明體" charset="-120"/>
              </a:defRPr>
            </a:lvl3pPr>
            <a:lvl4pPr algn="ctr">
              <a:defRPr sz="3800" b="1">
                <a:solidFill>
                  <a:schemeClr val="tx2"/>
                </a:solidFill>
                <a:latin typeface="Helvetica 55 Roman" pitchFamily="34" charset="0"/>
                <a:ea typeface="新細明體" charset="-120"/>
              </a:defRPr>
            </a:lvl4pPr>
            <a:lvl5pPr algn="ctr">
              <a:defRPr sz="3800" b="1">
                <a:solidFill>
                  <a:schemeClr val="tx2"/>
                </a:solidFill>
                <a:latin typeface="Helvetica 55 Roman" pitchFamily="34" charset="0"/>
                <a:ea typeface="新細明體" charset="-120"/>
              </a:defRPr>
            </a:lvl5pPr>
            <a:lvl6pPr marL="457200" algn="ctr" fontAlgn="base">
              <a:spcBef>
                <a:spcPct val="0"/>
              </a:spcBef>
              <a:spcAft>
                <a:spcPct val="0"/>
              </a:spcAft>
              <a:defRPr sz="3800" b="1">
                <a:solidFill>
                  <a:schemeClr val="tx2"/>
                </a:solidFill>
                <a:latin typeface="Helvetica 55 Roman" pitchFamily="34" charset="0"/>
                <a:ea typeface="新細明體" charset="-120"/>
              </a:defRPr>
            </a:lvl6pPr>
            <a:lvl7pPr marL="914400" algn="ctr" fontAlgn="base">
              <a:spcBef>
                <a:spcPct val="0"/>
              </a:spcBef>
              <a:spcAft>
                <a:spcPct val="0"/>
              </a:spcAft>
              <a:defRPr sz="3800" b="1">
                <a:solidFill>
                  <a:schemeClr val="tx2"/>
                </a:solidFill>
                <a:latin typeface="Helvetica 55 Roman" pitchFamily="34" charset="0"/>
                <a:ea typeface="新細明體" charset="-120"/>
              </a:defRPr>
            </a:lvl7pPr>
            <a:lvl8pPr marL="1371600" algn="ctr" fontAlgn="base">
              <a:spcBef>
                <a:spcPct val="0"/>
              </a:spcBef>
              <a:spcAft>
                <a:spcPct val="0"/>
              </a:spcAft>
              <a:defRPr sz="3800" b="1">
                <a:solidFill>
                  <a:schemeClr val="tx2"/>
                </a:solidFill>
                <a:latin typeface="Helvetica 55 Roman" pitchFamily="34" charset="0"/>
                <a:ea typeface="新細明體" charset="-120"/>
              </a:defRPr>
            </a:lvl8pPr>
            <a:lvl9pPr marL="1828800" algn="ctr" fontAlgn="base">
              <a:spcBef>
                <a:spcPct val="0"/>
              </a:spcBef>
              <a:spcAft>
                <a:spcPct val="0"/>
              </a:spcAft>
              <a:defRPr sz="3800" b="1">
                <a:solidFill>
                  <a:schemeClr val="tx2"/>
                </a:solidFill>
                <a:latin typeface="Helvetica 55 Roman" pitchFamily="34" charset="0"/>
                <a:ea typeface="新細明體" charset="-120"/>
              </a:defRPr>
            </a:lvl9pPr>
          </a:lstStyle>
          <a:p>
            <a:pPr algn="l">
              <a:lnSpc>
                <a:spcPct val="115000"/>
              </a:lnSpc>
            </a:pPr>
            <a:r>
              <a:rPr lang="en-US" altLang="en-US" sz="3600" dirty="0" smtClean="0">
                <a:solidFill>
                  <a:schemeClr val="bg2">
                    <a:lumMod val="75000"/>
                  </a:schemeClr>
                </a:solidFill>
                <a:latin typeface="Arial" panose="020B0604020202020204" pitchFamily="34" charset="0"/>
                <a:ea typeface="文鼎粗黑" pitchFamily="49" charset="-120"/>
                <a:cs typeface="Arial" panose="020B0604020202020204" pitchFamily="34" charset="0"/>
              </a:rPr>
              <a:t>Miscellaneous (</a:t>
            </a:r>
            <a:r>
              <a:rPr lang="zh-TW" altLang="en-US" sz="3600" dirty="0" smtClean="0">
                <a:solidFill>
                  <a:schemeClr val="bg2">
                    <a:lumMod val="75000"/>
                  </a:schemeClr>
                </a:solidFill>
                <a:latin typeface="Arial" panose="020B0604020202020204" pitchFamily="34" charset="0"/>
                <a:ea typeface="文鼎粗黑" pitchFamily="49" charset="-120"/>
                <a:cs typeface="Arial" panose="020B0604020202020204" pitchFamily="34" charset="0"/>
              </a:rPr>
              <a:t>哩哩扣扣</a:t>
            </a:r>
            <a:r>
              <a:rPr lang="en-US" altLang="zh-TW" sz="3600" dirty="0" smtClean="0">
                <a:solidFill>
                  <a:schemeClr val="bg2">
                    <a:lumMod val="75000"/>
                  </a:schemeClr>
                </a:solidFill>
                <a:latin typeface="Arial" panose="020B0604020202020204" pitchFamily="34" charset="0"/>
                <a:ea typeface="文鼎粗黑" pitchFamily="49" charset="-120"/>
                <a:cs typeface="Arial" panose="020B0604020202020204" pitchFamily="34" charset="0"/>
              </a:rPr>
              <a:t>)</a:t>
            </a:r>
            <a:endParaRPr lang="en-US" altLang="en-US" sz="3600" dirty="0">
              <a:solidFill>
                <a:schemeClr val="bg2">
                  <a:lumMod val="75000"/>
                </a:schemeClr>
              </a:solidFill>
              <a:latin typeface="Arial" panose="020B0604020202020204" pitchFamily="34" charset="0"/>
              <a:ea typeface="文鼎粗黑" pitchFamily="49" charset="-120"/>
              <a:cs typeface="Arial" panose="020B0604020202020204" pitchFamily="34" charset="0"/>
            </a:endParaRPr>
          </a:p>
        </p:txBody>
      </p:sp>
    </p:spTree>
    <p:extLst>
      <p:ext uri="{BB962C8B-B14F-4D97-AF65-F5344CB8AC3E}">
        <p14:creationId xmlns:p14="http://schemas.microsoft.com/office/powerpoint/2010/main" val="4212347427"/>
      </p:ext>
    </p:extLst>
  </p:cSld>
  <p:clrMapOvr>
    <a:masterClrMapping/>
  </p:clrMapOvr>
  <p:transition spd="slow">
    <p:zoom dir="in"/>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38200" y="1006078"/>
            <a:ext cx="7924800" cy="3394472"/>
          </a:xfrm>
        </p:spPr>
        <p:txBody>
          <a:bodyPr/>
          <a:lstStyle/>
          <a:p>
            <a:pPr eaLnBrk="1" hangingPunct="1">
              <a:lnSpc>
                <a:spcPct val="125000"/>
              </a:lnSpc>
              <a:buSzPct val="110000"/>
              <a:buFont typeface="Wingdings" pitchFamily="2" charset="2"/>
              <a:buChar char="§"/>
            </a:pPr>
            <a:r>
              <a:rPr lang="en-US" altLang="en-US" sz="2000" dirty="0">
                <a:solidFill>
                  <a:schemeClr val="tx1"/>
                </a:solidFill>
              </a:rPr>
              <a:t>A </a:t>
            </a:r>
            <a:r>
              <a:rPr lang="en-US" altLang="en-US" sz="2000" b="1" dirty="0" smtClean="0">
                <a:solidFill>
                  <a:schemeClr val="tx1"/>
                </a:solidFill>
              </a:rPr>
              <a:t>String</a:t>
            </a:r>
            <a:r>
              <a:rPr lang="en-US" altLang="en-US" sz="2000" dirty="0" smtClean="0">
                <a:solidFill>
                  <a:schemeClr val="tx1"/>
                </a:solidFill>
              </a:rPr>
              <a:t> </a:t>
            </a:r>
            <a:r>
              <a:rPr lang="en-US" altLang="en-US" sz="2000" dirty="0">
                <a:solidFill>
                  <a:schemeClr val="tx1"/>
                </a:solidFill>
              </a:rPr>
              <a:t>is a sequence of </a:t>
            </a:r>
            <a:r>
              <a:rPr lang="en-US" altLang="en-US" sz="2000" dirty="0" smtClean="0">
                <a:solidFill>
                  <a:schemeClr val="tx1"/>
                </a:solidFill>
              </a:rPr>
              <a:t>character, </a:t>
            </a:r>
            <a:r>
              <a:rPr lang="en-US" altLang="en-US" sz="2000" dirty="0">
                <a:solidFill>
                  <a:schemeClr val="tx1"/>
                </a:solidFill>
              </a:rPr>
              <a:t>widely used as an </a:t>
            </a:r>
            <a:r>
              <a:rPr lang="en-US" altLang="en-US" sz="2000" b="1" dirty="0" smtClean="0">
                <a:solidFill>
                  <a:schemeClr val="tx1"/>
                </a:solidFill>
              </a:rPr>
              <a:t>object</a:t>
            </a:r>
          </a:p>
          <a:p>
            <a:pPr lvl="1" eaLnBrk="1" hangingPunct="1">
              <a:lnSpc>
                <a:spcPct val="125000"/>
              </a:lnSpc>
              <a:buSzPct val="110000"/>
              <a:buFont typeface="Wingdings" pitchFamily="2" charset="2"/>
              <a:buChar char="§"/>
            </a:pPr>
            <a:r>
              <a:rPr lang="en-US" altLang="zh-TW" sz="1800" dirty="0" smtClean="0"/>
              <a:t>Declaration: String </a:t>
            </a:r>
            <a:r>
              <a:rPr lang="en-US" altLang="zh-TW" sz="1800" dirty="0"/>
              <a:t>name = "Alex</a:t>
            </a:r>
            <a:r>
              <a:rPr lang="en-US" altLang="zh-TW" sz="1800" dirty="0" smtClean="0"/>
              <a:t>";</a:t>
            </a:r>
          </a:p>
          <a:p>
            <a:pPr eaLnBrk="1" hangingPunct="1">
              <a:lnSpc>
                <a:spcPct val="125000"/>
              </a:lnSpc>
              <a:buSzPct val="110000"/>
              <a:buFont typeface="Wingdings" pitchFamily="2" charset="2"/>
              <a:buChar char="§"/>
            </a:pPr>
            <a:r>
              <a:rPr lang="en-US" altLang="zh-TW" sz="2200" dirty="0">
                <a:solidFill>
                  <a:schemeClr val="tx1"/>
                </a:solidFill>
              </a:rPr>
              <a:t>Concatenating </a:t>
            </a:r>
            <a:r>
              <a:rPr lang="en-US" altLang="zh-TW" sz="2200" dirty="0" smtClean="0">
                <a:solidFill>
                  <a:schemeClr val="tx1"/>
                </a:solidFill>
              </a:rPr>
              <a:t>Strings</a:t>
            </a:r>
          </a:p>
          <a:p>
            <a:pPr lvl="1" eaLnBrk="1" hangingPunct="1">
              <a:lnSpc>
                <a:spcPct val="125000"/>
              </a:lnSpc>
              <a:buSzPct val="110000"/>
              <a:buFont typeface="Wingdings" pitchFamily="2" charset="2"/>
              <a:buChar char="§"/>
            </a:pPr>
            <a:r>
              <a:rPr lang="en-US" altLang="zh-TW" sz="1800" dirty="0"/>
              <a:t>String </a:t>
            </a:r>
            <a:r>
              <a:rPr lang="en-US" altLang="zh-TW" sz="1800" dirty="0" smtClean="0"/>
              <a:t>message = "Hello</a:t>
            </a:r>
            <a:r>
              <a:rPr lang="en-US" altLang="zh-TW" sz="1800" dirty="0"/>
              <a:t>," + " world" + </a:t>
            </a:r>
            <a:r>
              <a:rPr lang="en-US" altLang="zh-TW" sz="1800" dirty="0" smtClean="0"/>
              <a:t>"!“</a:t>
            </a:r>
          </a:p>
          <a:p>
            <a:pPr eaLnBrk="1" hangingPunct="1">
              <a:lnSpc>
                <a:spcPct val="125000"/>
              </a:lnSpc>
              <a:buSzPct val="110000"/>
              <a:buFont typeface="Wingdings" pitchFamily="2" charset="2"/>
              <a:buChar char="§"/>
            </a:pPr>
            <a:r>
              <a:rPr lang="en-US" altLang="zh-TW" sz="2200" dirty="0" smtClean="0">
                <a:solidFill>
                  <a:schemeClr val="tx1"/>
                </a:solidFill>
              </a:rPr>
              <a:t>String Case</a:t>
            </a:r>
          </a:p>
          <a:p>
            <a:pPr lvl="1" eaLnBrk="1" hangingPunct="1">
              <a:lnSpc>
                <a:spcPct val="125000"/>
              </a:lnSpc>
              <a:buSzPct val="110000"/>
              <a:buFont typeface="Wingdings" pitchFamily="2" charset="2"/>
              <a:buChar char="§"/>
            </a:pPr>
            <a:r>
              <a:rPr lang="en-US" altLang="zh-TW" sz="1800" dirty="0"/>
              <a:t>String str1 = "Hello</a:t>
            </a:r>
            <a:r>
              <a:rPr lang="en-US" altLang="zh-TW" sz="1800" dirty="0" smtClean="0"/>
              <a:t>";</a:t>
            </a:r>
          </a:p>
          <a:p>
            <a:pPr lvl="1" eaLnBrk="1" hangingPunct="1">
              <a:lnSpc>
                <a:spcPct val="125000"/>
              </a:lnSpc>
              <a:buSzPct val="110000"/>
              <a:buFont typeface="Wingdings" pitchFamily="2" charset="2"/>
              <a:buChar char="§"/>
            </a:pPr>
            <a:r>
              <a:rPr lang="en-US" altLang="zh-TW" sz="1800" dirty="0" err="1"/>
              <a:t>System.out.println</a:t>
            </a:r>
            <a:r>
              <a:rPr lang="en-US" altLang="zh-TW" sz="1800" dirty="0"/>
              <a:t>(str1.toUpperCase());</a:t>
            </a:r>
          </a:p>
          <a:p>
            <a:pPr lvl="1" eaLnBrk="1" hangingPunct="1">
              <a:lnSpc>
                <a:spcPct val="125000"/>
              </a:lnSpc>
              <a:buSzPct val="110000"/>
              <a:buFont typeface="Wingdings" pitchFamily="2" charset="2"/>
              <a:buChar char="§"/>
            </a:pPr>
            <a:r>
              <a:rPr lang="en-US" altLang="zh-TW" sz="1800" dirty="0" err="1"/>
              <a:t>System.out.println</a:t>
            </a:r>
            <a:r>
              <a:rPr lang="en-US" altLang="zh-TW" sz="1800" dirty="0"/>
              <a:t>(str1.toLowerCase());</a:t>
            </a:r>
            <a:endParaRPr lang="zh-TW" altLang="en-US" sz="1800" dirty="0"/>
          </a:p>
        </p:txBody>
      </p:sp>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String Object in JAVA</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31</a:t>
            </a:fld>
            <a:endParaRPr lang="en-US" altLang="zh-TW" dirty="0"/>
          </a:p>
        </p:txBody>
      </p:sp>
      <p:sp>
        <p:nvSpPr>
          <p:cNvPr id="5" name="矩形 4"/>
          <p:cNvSpPr/>
          <p:nvPr/>
        </p:nvSpPr>
        <p:spPr>
          <a:xfrm>
            <a:off x="7689756" y="0"/>
            <a:ext cx="1454244" cy="369332"/>
          </a:xfrm>
          <a:prstGeom prst="rect">
            <a:avLst/>
          </a:prstGeom>
        </p:spPr>
        <p:txBody>
          <a:bodyPr wrap="none">
            <a:spAutoFit/>
          </a:bodyPr>
          <a:lstStyle/>
          <a:p>
            <a:r>
              <a:rPr lang="en-US" altLang="zh-TW" dirty="0" err="1"/>
              <a:t>StringObject</a:t>
            </a:r>
            <a:endParaRPr lang="zh-TW" altLang="en-US" dirty="0"/>
          </a:p>
        </p:txBody>
      </p:sp>
    </p:spTree>
    <p:extLst>
      <p:ext uri="{BB962C8B-B14F-4D97-AF65-F5344CB8AC3E}">
        <p14:creationId xmlns:p14="http://schemas.microsoft.com/office/powerpoint/2010/main" val="1956715267"/>
      </p:ext>
    </p:extLst>
  </p:cSld>
  <p:clrMapOvr>
    <a:masterClrMapping/>
  </p:clrMapOvr>
  <p:transition spd="slow">
    <p:zoom dir="in"/>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38200" y="1006078"/>
            <a:ext cx="7924800" cy="3394472"/>
          </a:xfrm>
        </p:spPr>
        <p:txBody>
          <a:bodyPr/>
          <a:lstStyle/>
          <a:p>
            <a:pPr eaLnBrk="1" hangingPunct="1">
              <a:lnSpc>
                <a:spcPct val="125000"/>
              </a:lnSpc>
              <a:buSzPct val="110000"/>
              <a:buFont typeface="Wingdings" pitchFamily="2" charset="2"/>
              <a:buChar char="§"/>
            </a:pPr>
            <a:r>
              <a:rPr lang="en-US" altLang="en-US" sz="2200" dirty="0">
                <a:solidFill>
                  <a:schemeClr val="tx1"/>
                </a:solidFill>
              </a:rPr>
              <a:t>Trim String</a:t>
            </a:r>
          </a:p>
          <a:p>
            <a:pPr lvl="1" eaLnBrk="1" hangingPunct="1">
              <a:lnSpc>
                <a:spcPct val="125000"/>
              </a:lnSpc>
              <a:buSzPct val="110000"/>
              <a:buFont typeface="Wingdings" pitchFamily="2" charset="2"/>
              <a:buChar char="§"/>
            </a:pPr>
            <a:r>
              <a:rPr lang="en-US" altLang="zh-TW" sz="1800" dirty="0"/>
              <a:t>String </a:t>
            </a:r>
            <a:r>
              <a:rPr lang="en-US" altLang="zh-TW" sz="1800" dirty="0" err="1"/>
              <a:t>str</a:t>
            </a:r>
            <a:r>
              <a:rPr lang="en-US" altLang="zh-TW" sz="1800" dirty="0"/>
              <a:t> = " Hello ";</a:t>
            </a:r>
          </a:p>
          <a:p>
            <a:pPr lvl="1" eaLnBrk="1" hangingPunct="1">
              <a:lnSpc>
                <a:spcPct val="125000"/>
              </a:lnSpc>
              <a:buSzPct val="110000"/>
              <a:buFont typeface="Wingdings" pitchFamily="2" charset="2"/>
              <a:buChar char="§"/>
            </a:pPr>
            <a:r>
              <a:rPr lang="en-US" altLang="zh-TW" sz="1800" dirty="0" err="1"/>
              <a:t>System.out.println</a:t>
            </a:r>
            <a:r>
              <a:rPr lang="en-US" altLang="zh-TW" sz="1800" dirty="0"/>
              <a:t>(</a:t>
            </a:r>
            <a:r>
              <a:rPr lang="en-US" altLang="zh-TW" sz="1800" dirty="0" err="1"/>
              <a:t>str.trim</a:t>
            </a:r>
            <a:r>
              <a:rPr lang="en-US" altLang="zh-TW" sz="1800" dirty="0" smtClean="0"/>
              <a:t>());</a:t>
            </a:r>
          </a:p>
          <a:p>
            <a:pPr eaLnBrk="1" hangingPunct="1">
              <a:lnSpc>
                <a:spcPct val="125000"/>
              </a:lnSpc>
              <a:buSzPct val="110000"/>
              <a:buFont typeface="Wingdings" pitchFamily="2" charset="2"/>
              <a:buChar char="§"/>
            </a:pPr>
            <a:r>
              <a:rPr lang="en-US" altLang="zh-TW" sz="2200" dirty="0">
                <a:solidFill>
                  <a:schemeClr val="tx1"/>
                </a:solidFill>
              </a:rPr>
              <a:t>String Length</a:t>
            </a:r>
          </a:p>
          <a:p>
            <a:pPr lvl="1" eaLnBrk="1" hangingPunct="1">
              <a:lnSpc>
                <a:spcPct val="125000"/>
              </a:lnSpc>
              <a:buSzPct val="110000"/>
              <a:buFont typeface="Wingdings" pitchFamily="2" charset="2"/>
              <a:buChar char="§"/>
            </a:pPr>
            <a:r>
              <a:rPr lang="en-US" altLang="zh-TW" sz="1800" dirty="0"/>
              <a:t>String </a:t>
            </a:r>
            <a:r>
              <a:rPr lang="en-US" altLang="zh-TW" sz="1800" dirty="0" err="1"/>
              <a:t>str</a:t>
            </a:r>
            <a:r>
              <a:rPr lang="en-US" altLang="zh-TW" sz="1800" dirty="0"/>
              <a:t> = "Cloud";</a:t>
            </a:r>
          </a:p>
          <a:p>
            <a:pPr lvl="1" eaLnBrk="1" hangingPunct="1">
              <a:lnSpc>
                <a:spcPct val="125000"/>
              </a:lnSpc>
              <a:buSzPct val="110000"/>
              <a:buFont typeface="Wingdings" pitchFamily="2" charset="2"/>
              <a:buChar char="§"/>
            </a:pPr>
            <a:r>
              <a:rPr lang="en-US" altLang="zh-TW" sz="1800" dirty="0" err="1"/>
              <a:t>System.out.println</a:t>
            </a:r>
            <a:r>
              <a:rPr lang="en-US" altLang="zh-TW" sz="1800" dirty="0"/>
              <a:t>(</a:t>
            </a:r>
            <a:r>
              <a:rPr lang="en-US" altLang="zh-TW" sz="1800" dirty="0" err="1"/>
              <a:t>str.length</a:t>
            </a:r>
            <a:r>
              <a:rPr lang="en-US" altLang="zh-TW" sz="1800" dirty="0" smtClean="0"/>
              <a:t>());</a:t>
            </a:r>
          </a:p>
          <a:p>
            <a:pPr eaLnBrk="1" hangingPunct="1">
              <a:lnSpc>
                <a:spcPct val="125000"/>
              </a:lnSpc>
              <a:buSzPct val="110000"/>
              <a:buFont typeface="Wingdings" pitchFamily="2" charset="2"/>
              <a:buChar char="§"/>
            </a:pPr>
            <a:r>
              <a:rPr lang="en-US" altLang="zh-TW" sz="2200" dirty="0">
                <a:solidFill>
                  <a:schemeClr val="tx1"/>
                </a:solidFill>
              </a:rPr>
              <a:t>String </a:t>
            </a:r>
            <a:r>
              <a:rPr lang="en-US" altLang="zh-TW" sz="2200" dirty="0" err="1" smtClean="0">
                <a:solidFill>
                  <a:schemeClr val="tx1"/>
                </a:solidFill>
              </a:rPr>
              <a:t>Comprison</a:t>
            </a:r>
            <a:endParaRPr lang="en-US" altLang="zh-TW" sz="2200" dirty="0">
              <a:solidFill>
                <a:schemeClr val="tx1"/>
              </a:solidFill>
            </a:endParaRPr>
          </a:p>
          <a:p>
            <a:pPr lvl="1" eaLnBrk="1" hangingPunct="1">
              <a:lnSpc>
                <a:spcPct val="125000"/>
              </a:lnSpc>
              <a:buSzPct val="110000"/>
              <a:buFont typeface="Wingdings" pitchFamily="2" charset="2"/>
              <a:buChar char="§"/>
            </a:pPr>
            <a:r>
              <a:rPr lang="en-US" altLang="zh-TW" sz="1800" dirty="0" smtClean="0"/>
              <a:t>String </a:t>
            </a:r>
            <a:r>
              <a:rPr lang="en-US" altLang="zh-TW" sz="1800" dirty="0" err="1" smtClean="0"/>
              <a:t>str</a:t>
            </a:r>
            <a:r>
              <a:rPr lang="en-US" altLang="zh-TW" sz="1800" dirty="0" smtClean="0"/>
              <a:t> = "Cloud";</a:t>
            </a:r>
          </a:p>
          <a:p>
            <a:pPr lvl="1" eaLnBrk="1" hangingPunct="1">
              <a:lnSpc>
                <a:spcPct val="125000"/>
              </a:lnSpc>
              <a:buSzPct val="110000"/>
              <a:buFont typeface="Wingdings" pitchFamily="2" charset="2"/>
              <a:buChar char="§"/>
            </a:pPr>
            <a:r>
              <a:rPr lang="en-US" altLang="zh-TW" sz="1800" dirty="0" err="1" smtClean="0"/>
              <a:t>System.out.println</a:t>
            </a:r>
            <a:r>
              <a:rPr lang="en-US" altLang="zh-TW" sz="1800" dirty="0" smtClean="0"/>
              <a:t>(</a:t>
            </a:r>
            <a:r>
              <a:rPr lang="en-US" altLang="zh-TW" sz="1800" dirty="0" err="1" smtClean="0"/>
              <a:t>str.equals</a:t>
            </a:r>
            <a:r>
              <a:rPr lang="en-US" altLang="zh-TW" sz="1800" dirty="0" smtClean="0"/>
              <a:t>("</a:t>
            </a:r>
            <a:r>
              <a:rPr lang="en-US" altLang="zh-TW" sz="1800" dirty="0"/>
              <a:t>Cloud"</a:t>
            </a:r>
            <a:r>
              <a:rPr lang="en-US" altLang="zh-TW" sz="1800" dirty="0" smtClean="0"/>
              <a:t>));</a:t>
            </a:r>
            <a:endParaRPr lang="zh-TW" altLang="en-US" sz="1800" dirty="0" smtClean="0"/>
          </a:p>
          <a:p>
            <a:pPr eaLnBrk="1" hangingPunct="1">
              <a:lnSpc>
                <a:spcPct val="125000"/>
              </a:lnSpc>
              <a:buSzPct val="110000"/>
              <a:buFont typeface="Wingdings" pitchFamily="2" charset="2"/>
              <a:buChar char="§"/>
            </a:pPr>
            <a:endParaRPr lang="zh-TW" altLang="en-US" sz="2200" dirty="0"/>
          </a:p>
        </p:txBody>
      </p:sp>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String Object in JAVA</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32</a:t>
            </a:fld>
            <a:endParaRPr lang="en-US" altLang="zh-TW" dirty="0"/>
          </a:p>
        </p:txBody>
      </p:sp>
      <p:sp>
        <p:nvSpPr>
          <p:cNvPr id="5" name="矩形 4"/>
          <p:cNvSpPr/>
          <p:nvPr/>
        </p:nvSpPr>
        <p:spPr>
          <a:xfrm>
            <a:off x="4343400" y="3790950"/>
            <a:ext cx="4572000" cy="523220"/>
          </a:xfrm>
          <a:prstGeom prst="rect">
            <a:avLst/>
          </a:prstGeom>
        </p:spPr>
        <p:txBody>
          <a:bodyPr>
            <a:spAutoFit/>
          </a:bodyPr>
          <a:lstStyle/>
          <a:p>
            <a:r>
              <a:rPr lang="en-US" altLang="zh-TW" sz="1400" b="1" dirty="0" smtClean="0"/>
              <a:t>String Pool</a:t>
            </a:r>
            <a:r>
              <a:rPr lang="en-US" altLang="zh-TW" sz="1400" dirty="0" smtClean="0"/>
              <a:t>: https</a:t>
            </a:r>
            <a:r>
              <a:rPr lang="en-US" altLang="zh-TW" sz="1400" dirty="0"/>
              <a:t>://openhome.cc/Gossip/JavaGossip-V1/ImmutableString.htm</a:t>
            </a:r>
            <a:endParaRPr lang="zh-TW" altLang="en-US" sz="1400" dirty="0"/>
          </a:p>
        </p:txBody>
      </p:sp>
      <p:sp>
        <p:nvSpPr>
          <p:cNvPr id="6" name="矩形 5"/>
          <p:cNvSpPr/>
          <p:nvPr/>
        </p:nvSpPr>
        <p:spPr>
          <a:xfrm>
            <a:off x="7689756" y="0"/>
            <a:ext cx="1454244" cy="369332"/>
          </a:xfrm>
          <a:prstGeom prst="rect">
            <a:avLst/>
          </a:prstGeom>
        </p:spPr>
        <p:txBody>
          <a:bodyPr wrap="none">
            <a:spAutoFit/>
          </a:bodyPr>
          <a:lstStyle/>
          <a:p>
            <a:r>
              <a:rPr lang="en-US" altLang="zh-TW" dirty="0" err="1"/>
              <a:t>StringObject</a:t>
            </a:r>
            <a:endParaRPr lang="zh-TW" altLang="en-US" dirty="0"/>
          </a:p>
        </p:txBody>
      </p:sp>
    </p:spTree>
    <p:extLst>
      <p:ext uri="{BB962C8B-B14F-4D97-AF65-F5344CB8AC3E}">
        <p14:creationId xmlns:p14="http://schemas.microsoft.com/office/powerpoint/2010/main" val="3743322835"/>
      </p:ext>
    </p:extLst>
  </p:cSld>
  <p:clrMapOvr>
    <a:masterClrMapping/>
  </p:clrMapOvr>
  <p:transition spd="slow">
    <p:zoom dir="in"/>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38200" y="1006078"/>
            <a:ext cx="7924800" cy="3394472"/>
          </a:xfrm>
        </p:spPr>
        <p:txBody>
          <a:bodyPr/>
          <a:lstStyle/>
          <a:p>
            <a:pPr eaLnBrk="1" hangingPunct="1">
              <a:lnSpc>
                <a:spcPct val="125000"/>
              </a:lnSpc>
              <a:buSzPct val="110000"/>
              <a:buFont typeface="Wingdings" pitchFamily="2" charset="2"/>
              <a:buChar char="§"/>
            </a:pPr>
            <a:r>
              <a:rPr lang="en-US" altLang="en-US" sz="2000" b="1" dirty="0">
                <a:solidFill>
                  <a:schemeClr val="tx1"/>
                </a:solidFill>
              </a:rPr>
              <a:t>Date</a:t>
            </a:r>
            <a:r>
              <a:rPr lang="en-US" altLang="en-US" sz="2000" dirty="0">
                <a:solidFill>
                  <a:schemeClr val="tx1"/>
                </a:solidFill>
              </a:rPr>
              <a:t> </a:t>
            </a:r>
            <a:r>
              <a:rPr lang="en-US" altLang="en-US" sz="2000" dirty="0" smtClean="0">
                <a:solidFill>
                  <a:schemeClr val="tx1"/>
                </a:solidFill>
              </a:rPr>
              <a:t>contained </a:t>
            </a:r>
            <a:r>
              <a:rPr lang="en-US" altLang="en-US" sz="2000" dirty="0">
                <a:solidFill>
                  <a:schemeClr val="tx1"/>
                </a:solidFill>
              </a:rPr>
              <a:t>in a </a:t>
            </a:r>
            <a:r>
              <a:rPr lang="en-US" altLang="en-US" sz="2000" dirty="0" err="1">
                <a:solidFill>
                  <a:schemeClr val="tx1"/>
                </a:solidFill>
              </a:rPr>
              <a:t>java.util.Date</a:t>
            </a:r>
            <a:r>
              <a:rPr lang="en-US" altLang="en-US" sz="2000" dirty="0">
                <a:solidFill>
                  <a:schemeClr val="tx1"/>
                </a:solidFill>
              </a:rPr>
              <a:t> </a:t>
            </a:r>
            <a:r>
              <a:rPr lang="en-US" altLang="en-US" sz="2000" dirty="0" smtClean="0">
                <a:solidFill>
                  <a:schemeClr val="tx1"/>
                </a:solidFill>
              </a:rPr>
              <a:t>instance</a:t>
            </a:r>
            <a:endParaRPr lang="en-US" altLang="en-US" sz="2000" dirty="0">
              <a:solidFill>
                <a:schemeClr val="tx1"/>
              </a:solidFill>
            </a:endParaRPr>
          </a:p>
          <a:p>
            <a:pPr lvl="1" eaLnBrk="1" hangingPunct="1">
              <a:lnSpc>
                <a:spcPct val="125000"/>
              </a:lnSpc>
              <a:buSzPct val="110000"/>
              <a:buFont typeface="Wingdings" pitchFamily="2" charset="2"/>
              <a:buChar char="§"/>
            </a:pPr>
            <a:r>
              <a:rPr lang="en-US" altLang="zh-TW" sz="1600" dirty="0" smtClean="0"/>
              <a:t>Declaration: </a:t>
            </a:r>
            <a:r>
              <a:rPr lang="en-US" altLang="en-US" sz="1600" dirty="0" smtClean="0">
                <a:solidFill>
                  <a:schemeClr val="tx1"/>
                </a:solidFill>
              </a:rPr>
              <a:t>Date </a:t>
            </a:r>
            <a:r>
              <a:rPr lang="en-US" altLang="en-US" sz="1600" dirty="0" err="1" smtClean="0">
                <a:solidFill>
                  <a:schemeClr val="tx1"/>
                </a:solidFill>
              </a:rPr>
              <a:t>datetime</a:t>
            </a:r>
            <a:r>
              <a:rPr lang="en-US" altLang="en-US" sz="1600" dirty="0" smtClean="0">
                <a:solidFill>
                  <a:schemeClr val="tx1"/>
                </a:solidFill>
              </a:rPr>
              <a:t> </a:t>
            </a:r>
            <a:r>
              <a:rPr lang="en-US" altLang="en-US" sz="1600" dirty="0">
                <a:solidFill>
                  <a:schemeClr val="tx1"/>
                </a:solidFill>
              </a:rPr>
              <a:t>= new </a:t>
            </a:r>
            <a:r>
              <a:rPr lang="en-US" altLang="en-US" sz="1600" dirty="0" smtClean="0">
                <a:solidFill>
                  <a:schemeClr val="tx1"/>
                </a:solidFill>
              </a:rPr>
              <a:t>Date();</a:t>
            </a:r>
          </a:p>
          <a:p>
            <a:pPr eaLnBrk="1" hangingPunct="1">
              <a:lnSpc>
                <a:spcPct val="125000"/>
              </a:lnSpc>
              <a:buSzPct val="110000"/>
              <a:buFont typeface="Wingdings" pitchFamily="2" charset="2"/>
              <a:buChar char="§"/>
            </a:pPr>
            <a:r>
              <a:rPr lang="en-US" altLang="en-US" sz="2000" dirty="0">
                <a:solidFill>
                  <a:schemeClr val="tx1"/>
                </a:solidFill>
              </a:rPr>
              <a:t>Date </a:t>
            </a:r>
            <a:r>
              <a:rPr lang="en-US" altLang="en-US" sz="2000" dirty="0" smtClean="0">
                <a:solidFill>
                  <a:schemeClr val="tx1"/>
                </a:solidFill>
              </a:rPr>
              <a:t>timestamp </a:t>
            </a:r>
            <a:r>
              <a:rPr lang="en-US" altLang="en-US" sz="2000" dirty="0">
                <a:solidFill>
                  <a:schemeClr val="tx1"/>
                </a:solidFill>
              </a:rPr>
              <a:t>in milliseconds is accessible by using Date object with </a:t>
            </a:r>
            <a:r>
              <a:rPr lang="en-US" altLang="en-US" sz="2000" dirty="0" err="1">
                <a:solidFill>
                  <a:schemeClr val="tx1"/>
                </a:solidFill>
              </a:rPr>
              <a:t>getTime</a:t>
            </a:r>
            <a:r>
              <a:rPr lang="en-US" altLang="en-US" sz="2000" dirty="0">
                <a:solidFill>
                  <a:schemeClr val="tx1"/>
                </a:solidFill>
              </a:rPr>
              <a:t>() </a:t>
            </a:r>
            <a:r>
              <a:rPr lang="en-US" altLang="en-US" sz="2000" dirty="0" smtClean="0">
                <a:solidFill>
                  <a:schemeClr val="tx1"/>
                </a:solidFill>
              </a:rPr>
              <a:t>method</a:t>
            </a:r>
          </a:p>
          <a:p>
            <a:pPr lvl="1" eaLnBrk="1" hangingPunct="1">
              <a:lnSpc>
                <a:spcPct val="125000"/>
              </a:lnSpc>
              <a:buSzPct val="110000"/>
              <a:buFont typeface="Wingdings" pitchFamily="2" charset="2"/>
              <a:buChar char="§"/>
            </a:pPr>
            <a:r>
              <a:rPr lang="en-US" altLang="en-US" sz="1600" dirty="0" err="1">
                <a:solidFill>
                  <a:schemeClr val="tx1"/>
                </a:solidFill>
              </a:rPr>
              <a:t>date.getTime</a:t>
            </a:r>
            <a:r>
              <a:rPr lang="en-US" altLang="en-US" sz="1600" dirty="0" smtClean="0">
                <a:solidFill>
                  <a:schemeClr val="tx1"/>
                </a:solidFill>
              </a:rPr>
              <a:t>(); //</a:t>
            </a:r>
            <a:r>
              <a:rPr lang="en-US" altLang="zh-TW" sz="1600" dirty="0" smtClean="0"/>
              <a:t>1444194469602</a:t>
            </a:r>
          </a:p>
          <a:p>
            <a:pPr eaLnBrk="1" hangingPunct="1">
              <a:lnSpc>
                <a:spcPct val="125000"/>
              </a:lnSpc>
              <a:buSzPct val="110000"/>
              <a:buFont typeface="Wingdings" pitchFamily="2" charset="2"/>
              <a:buChar char="§"/>
            </a:pPr>
            <a:r>
              <a:rPr lang="en-US" altLang="en-US" sz="2000" dirty="0">
                <a:solidFill>
                  <a:schemeClr val="tx1"/>
                </a:solidFill>
              </a:rPr>
              <a:t>Current Date </a:t>
            </a:r>
            <a:r>
              <a:rPr lang="en-US" altLang="en-US" sz="2000" dirty="0" smtClean="0">
                <a:solidFill>
                  <a:schemeClr val="tx1"/>
                </a:solidFill>
              </a:rPr>
              <a:t>Time</a:t>
            </a:r>
          </a:p>
          <a:p>
            <a:pPr lvl="1" eaLnBrk="1" hangingPunct="1">
              <a:lnSpc>
                <a:spcPct val="125000"/>
              </a:lnSpc>
              <a:buSzPct val="110000"/>
              <a:buFont typeface="Wingdings" pitchFamily="2" charset="2"/>
              <a:buChar char="§"/>
            </a:pPr>
            <a:r>
              <a:rPr lang="en-US" altLang="zh-TW" sz="1600" dirty="0" err="1"/>
              <a:t>date.toString</a:t>
            </a:r>
            <a:r>
              <a:rPr lang="en-US" altLang="zh-TW" sz="1600" dirty="0" smtClean="0"/>
              <a:t>();</a:t>
            </a:r>
            <a:endParaRPr lang="en-US" altLang="en-US" sz="1600" dirty="0">
              <a:solidFill>
                <a:schemeClr val="tx1"/>
              </a:solidFill>
            </a:endParaRPr>
          </a:p>
        </p:txBody>
      </p:sp>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Date Object in JAVA</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33</a:t>
            </a:fld>
            <a:endParaRPr lang="en-US" altLang="zh-TW" dirty="0"/>
          </a:p>
        </p:txBody>
      </p:sp>
      <p:sp>
        <p:nvSpPr>
          <p:cNvPr id="5" name="矩形 4"/>
          <p:cNvSpPr/>
          <p:nvPr/>
        </p:nvSpPr>
        <p:spPr>
          <a:xfrm>
            <a:off x="7715404" y="690"/>
            <a:ext cx="1428596" cy="369332"/>
          </a:xfrm>
          <a:prstGeom prst="rect">
            <a:avLst/>
          </a:prstGeom>
        </p:spPr>
        <p:txBody>
          <a:bodyPr wrap="none">
            <a:spAutoFit/>
          </a:bodyPr>
          <a:lstStyle/>
          <a:p>
            <a:r>
              <a:rPr lang="en-US" altLang="zh-TW" dirty="0" err="1"/>
              <a:t>DisplayDate</a:t>
            </a:r>
            <a:endParaRPr lang="zh-TW" altLang="en-US" dirty="0"/>
          </a:p>
        </p:txBody>
      </p:sp>
    </p:spTree>
    <p:extLst>
      <p:ext uri="{BB962C8B-B14F-4D97-AF65-F5344CB8AC3E}">
        <p14:creationId xmlns:p14="http://schemas.microsoft.com/office/powerpoint/2010/main" val="2481489980"/>
      </p:ext>
    </p:extLst>
  </p:cSld>
  <p:clrMapOvr>
    <a:masterClrMapping/>
  </p:clrMapOvr>
  <p:transition spd="slow">
    <p:zoom dir="in"/>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38200" y="1006078"/>
            <a:ext cx="7924800" cy="3394472"/>
          </a:xfrm>
        </p:spPr>
        <p:txBody>
          <a:bodyPr/>
          <a:lstStyle/>
          <a:p>
            <a:pPr eaLnBrk="1" hangingPunct="1">
              <a:lnSpc>
                <a:spcPct val="125000"/>
              </a:lnSpc>
              <a:buSzPct val="110000"/>
              <a:buFont typeface="Wingdings" pitchFamily="2" charset="2"/>
              <a:buChar char="§"/>
            </a:pPr>
            <a:r>
              <a:rPr lang="en-US" altLang="en-US" sz="2000" dirty="0">
                <a:solidFill>
                  <a:schemeClr val="tx1"/>
                </a:solidFill>
              </a:rPr>
              <a:t>Date </a:t>
            </a:r>
            <a:r>
              <a:rPr lang="en-US" altLang="en-US" sz="2000" dirty="0" smtClean="0">
                <a:solidFill>
                  <a:schemeClr val="tx1"/>
                </a:solidFill>
              </a:rPr>
              <a:t>formatting</a:t>
            </a:r>
          </a:p>
          <a:p>
            <a:pPr lvl="1" eaLnBrk="1" hangingPunct="1">
              <a:lnSpc>
                <a:spcPct val="125000"/>
              </a:lnSpc>
              <a:buSzPct val="110000"/>
              <a:buFont typeface="Wingdings" pitchFamily="2" charset="2"/>
              <a:buChar char="§"/>
            </a:pPr>
            <a:r>
              <a:rPr lang="en-US" altLang="en-US" sz="1600" dirty="0">
                <a:solidFill>
                  <a:schemeClr val="tx1"/>
                </a:solidFill>
              </a:rPr>
              <a:t>Date </a:t>
            </a:r>
            <a:r>
              <a:rPr lang="en-US" altLang="en-US" sz="1600" dirty="0" err="1">
                <a:solidFill>
                  <a:schemeClr val="tx1"/>
                </a:solidFill>
              </a:rPr>
              <a:t>date</a:t>
            </a:r>
            <a:r>
              <a:rPr lang="en-US" altLang="en-US" sz="1600" dirty="0">
                <a:solidFill>
                  <a:schemeClr val="tx1"/>
                </a:solidFill>
              </a:rPr>
              <a:t> = new Date( );</a:t>
            </a:r>
          </a:p>
          <a:p>
            <a:pPr lvl="1" eaLnBrk="1" hangingPunct="1">
              <a:lnSpc>
                <a:spcPct val="125000"/>
              </a:lnSpc>
              <a:buSzPct val="110000"/>
              <a:buFont typeface="Wingdings" pitchFamily="2" charset="2"/>
              <a:buChar char="§"/>
            </a:pPr>
            <a:r>
              <a:rPr lang="en-US" altLang="en-US" sz="1600" dirty="0" err="1">
                <a:solidFill>
                  <a:schemeClr val="tx1"/>
                </a:solidFill>
              </a:rPr>
              <a:t>SimpleDateFormat</a:t>
            </a:r>
            <a:r>
              <a:rPr lang="en-US" altLang="en-US" sz="1600" dirty="0">
                <a:solidFill>
                  <a:schemeClr val="tx1"/>
                </a:solidFill>
              </a:rPr>
              <a:t> </a:t>
            </a:r>
            <a:r>
              <a:rPr lang="en-US" altLang="en-US" sz="1600" dirty="0" err="1">
                <a:solidFill>
                  <a:schemeClr val="tx1"/>
                </a:solidFill>
              </a:rPr>
              <a:t>dateFormat</a:t>
            </a:r>
            <a:r>
              <a:rPr lang="en-US" altLang="en-US" sz="1600" dirty="0">
                <a:solidFill>
                  <a:schemeClr val="tx1"/>
                </a:solidFill>
              </a:rPr>
              <a:t> = new </a:t>
            </a:r>
            <a:r>
              <a:rPr lang="en-US" altLang="en-US" sz="1600" dirty="0" err="1">
                <a:solidFill>
                  <a:schemeClr val="tx1"/>
                </a:solidFill>
              </a:rPr>
              <a:t>SimpleDateFormat</a:t>
            </a:r>
            <a:r>
              <a:rPr lang="en-US" altLang="en-US" sz="1600" dirty="0">
                <a:solidFill>
                  <a:schemeClr val="tx1"/>
                </a:solidFill>
              </a:rPr>
              <a:t> ("E yyyy.MM.dd 'at' </a:t>
            </a:r>
            <a:r>
              <a:rPr lang="en-US" altLang="en-US" sz="1600" dirty="0" err="1">
                <a:solidFill>
                  <a:schemeClr val="tx1"/>
                </a:solidFill>
              </a:rPr>
              <a:t>hh:mm:ss</a:t>
            </a:r>
            <a:r>
              <a:rPr lang="en-US" altLang="en-US" sz="1600" dirty="0">
                <a:solidFill>
                  <a:schemeClr val="tx1"/>
                </a:solidFill>
              </a:rPr>
              <a:t> a </a:t>
            </a:r>
            <a:r>
              <a:rPr lang="en-US" altLang="en-US" sz="1600" dirty="0" err="1">
                <a:solidFill>
                  <a:schemeClr val="tx1"/>
                </a:solidFill>
              </a:rPr>
              <a:t>zzz</a:t>
            </a:r>
            <a:r>
              <a:rPr lang="en-US" altLang="en-US" sz="1600" dirty="0" smtClean="0">
                <a:solidFill>
                  <a:schemeClr val="tx1"/>
                </a:solidFill>
              </a:rPr>
              <a:t>"); //</a:t>
            </a:r>
            <a:r>
              <a:rPr lang="en-US" altLang="zh-TW" sz="1600" dirty="0" smtClean="0"/>
              <a:t>Fri 2018.08.17 </a:t>
            </a:r>
            <a:r>
              <a:rPr lang="en-US" altLang="zh-TW" sz="1600" dirty="0"/>
              <a:t>at </a:t>
            </a:r>
            <a:r>
              <a:rPr lang="en-US" altLang="zh-TW" sz="1600" dirty="0" smtClean="0"/>
              <a:t>05:48:19 </a:t>
            </a:r>
            <a:r>
              <a:rPr lang="en-US" altLang="zh-TW" sz="1600" dirty="0"/>
              <a:t>AM </a:t>
            </a:r>
            <a:r>
              <a:rPr lang="en-US" altLang="zh-TW" sz="1600" dirty="0" smtClean="0"/>
              <a:t>UTC</a:t>
            </a:r>
          </a:p>
          <a:p>
            <a:pPr eaLnBrk="1" hangingPunct="1">
              <a:lnSpc>
                <a:spcPct val="125000"/>
              </a:lnSpc>
              <a:buSzPct val="110000"/>
              <a:buFont typeface="Wingdings" pitchFamily="2" charset="2"/>
              <a:buChar char="§"/>
            </a:pPr>
            <a:r>
              <a:rPr lang="en-US" altLang="en-US" sz="2000" dirty="0" smtClean="0">
                <a:solidFill>
                  <a:schemeClr val="tx1"/>
                </a:solidFill>
              </a:rPr>
              <a:t>Calendar Object</a:t>
            </a:r>
          </a:p>
          <a:p>
            <a:pPr lvl="1" eaLnBrk="1" hangingPunct="1">
              <a:lnSpc>
                <a:spcPct val="125000"/>
              </a:lnSpc>
              <a:buSzPct val="110000"/>
              <a:buFont typeface="Wingdings" pitchFamily="2" charset="2"/>
              <a:buChar char="§"/>
            </a:pPr>
            <a:r>
              <a:rPr lang="en-US" altLang="en-US" sz="1600" dirty="0" smtClean="0">
                <a:solidFill>
                  <a:schemeClr val="tx1"/>
                </a:solidFill>
              </a:rPr>
              <a:t>Date comparison </a:t>
            </a:r>
            <a:r>
              <a:rPr lang="en-US" altLang="en-US" sz="1600" dirty="0">
                <a:solidFill>
                  <a:schemeClr val="tx1"/>
                </a:solidFill>
              </a:rPr>
              <a:t>&amp; manipulation</a:t>
            </a:r>
            <a:endParaRPr lang="en-US" altLang="en-US" sz="1600" dirty="0" smtClean="0">
              <a:solidFill>
                <a:schemeClr val="tx1"/>
              </a:solidFill>
            </a:endParaRPr>
          </a:p>
          <a:p>
            <a:pPr lvl="1" eaLnBrk="1" hangingPunct="1">
              <a:lnSpc>
                <a:spcPct val="125000"/>
              </a:lnSpc>
              <a:buSzPct val="110000"/>
              <a:buFont typeface="Wingdings" pitchFamily="2" charset="2"/>
              <a:buChar char="§"/>
            </a:pPr>
            <a:r>
              <a:rPr lang="en-US" altLang="en-US" sz="1600" dirty="0" smtClean="0">
                <a:solidFill>
                  <a:schemeClr val="tx1"/>
                </a:solidFill>
              </a:rPr>
              <a:t>https</a:t>
            </a:r>
            <a:r>
              <a:rPr lang="en-US" altLang="en-US" sz="1600" dirty="0">
                <a:solidFill>
                  <a:schemeClr val="tx1"/>
                </a:solidFill>
              </a:rPr>
              <a:t>://openhome.cc/Gossip/JavaGossip-V2/UseCalendar.htm</a:t>
            </a:r>
          </a:p>
        </p:txBody>
      </p:sp>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Date Object in JAVA</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34</a:t>
            </a:fld>
            <a:endParaRPr lang="en-US" altLang="zh-TW" dirty="0"/>
          </a:p>
        </p:txBody>
      </p:sp>
      <p:sp>
        <p:nvSpPr>
          <p:cNvPr id="5" name="矩形 4"/>
          <p:cNvSpPr/>
          <p:nvPr/>
        </p:nvSpPr>
        <p:spPr>
          <a:xfrm>
            <a:off x="7715404" y="690"/>
            <a:ext cx="1428596" cy="369332"/>
          </a:xfrm>
          <a:prstGeom prst="rect">
            <a:avLst/>
          </a:prstGeom>
        </p:spPr>
        <p:txBody>
          <a:bodyPr wrap="none">
            <a:spAutoFit/>
          </a:bodyPr>
          <a:lstStyle/>
          <a:p>
            <a:r>
              <a:rPr lang="en-US" altLang="zh-TW" dirty="0" err="1"/>
              <a:t>DisplayDate</a:t>
            </a:r>
            <a:endParaRPr lang="zh-TW" altLang="en-US" dirty="0"/>
          </a:p>
        </p:txBody>
      </p:sp>
    </p:spTree>
    <p:extLst>
      <p:ext uri="{BB962C8B-B14F-4D97-AF65-F5344CB8AC3E}">
        <p14:creationId xmlns:p14="http://schemas.microsoft.com/office/powerpoint/2010/main" val="556057257"/>
      </p:ext>
    </p:extLst>
  </p:cSld>
  <p:clrMapOvr>
    <a:masterClrMapping/>
  </p:clrMapOvr>
  <p:transition spd="slow">
    <p:zoom dir="in"/>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38200" y="1006078"/>
            <a:ext cx="7924800" cy="3394472"/>
          </a:xfrm>
        </p:spPr>
        <p:txBody>
          <a:bodyPr/>
          <a:lstStyle/>
          <a:p>
            <a:pPr eaLnBrk="1" hangingPunct="1">
              <a:lnSpc>
                <a:spcPct val="125000"/>
              </a:lnSpc>
              <a:buSzPct val="110000"/>
              <a:buFont typeface="Wingdings" pitchFamily="2" charset="2"/>
              <a:buChar char="§"/>
            </a:pPr>
            <a:r>
              <a:rPr lang="en-US" altLang="en-US" sz="2000" dirty="0" smtClean="0">
                <a:solidFill>
                  <a:schemeClr val="tx1"/>
                </a:solidFill>
              </a:rPr>
              <a:t>A </a:t>
            </a:r>
            <a:r>
              <a:rPr lang="en-US" altLang="en-US" sz="2000" dirty="0">
                <a:solidFill>
                  <a:schemeClr val="tx1"/>
                </a:solidFill>
              </a:rPr>
              <a:t>Java method is a single or a collection of Java statement(s) to carry out a specific task </a:t>
            </a:r>
            <a:r>
              <a:rPr lang="en-US" altLang="en-US" sz="2000" dirty="0" smtClean="0">
                <a:solidFill>
                  <a:schemeClr val="tx1"/>
                </a:solidFill>
              </a:rPr>
              <a:t>on </a:t>
            </a:r>
            <a:r>
              <a:rPr lang="en-US" altLang="en-US" sz="2000" dirty="0">
                <a:solidFill>
                  <a:schemeClr val="tx1"/>
                </a:solidFill>
              </a:rPr>
              <a:t>some data (variables) which may or may not return any end result </a:t>
            </a:r>
          </a:p>
          <a:p>
            <a:pPr eaLnBrk="1" hangingPunct="1">
              <a:lnSpc>
                <a:spcPct val="125000"/>
              </a:lnSpc>
              <a:buSzPct val="110000"/>
              <a:buFont typeface="Wingdings" pitchFamily="2" charset="2"/>
              <a:buChar char="§"/>
            </a:pPr>
            <a:r>
              <a:rPr lang="en-US" altLang="zh-TW" sz="2000" dirty="0">
                <a:solidFill>
                  <a:schemeClr val="tx1"/>
                </a:solidFill>
              </a:rPr>
              <a:t>You can group Java operations providing a name which will be the name of the method</a:t>
            </a:r>
          </a:p>
          <a:p>
            <a:pPr eaLnBrk="1" hangingPunct="1">
              <a:lnSpc>
                <a:spcPct val="125000"/>
              </a:lnSpc>
              <a:buSzPct val="110000"/>
              <a:buFont typeface="Wingdings" pitchFamily="2" charset="2"/>
              <a:buChar char="§"/>
            </a:pPr>
            <a:r>
              <a:rPr lang="en-US" altLang="en-US" sz="2000" dirty="0">
                <a:solidFill>
                  <a:schemeClr val="tx1"/>
                </a:solidFill>
              </a:rPr>
              <a:t>Java methods must have to be located within a Java </a:t>
            </a:r>
            <a:r>
              <a:rPr lang="en-US" altLang="en-US" sz="2000" dirty="0" smtClean="0">
                <a:solidFill>
                  <a:schemeClr val="tx1"/>
                </a:solidFill>
              </a:rPr>
              <a:t>class</a:t>
            </a:r>
          </a:p>
          <a:p>
            <a:pPr eaLnBrk="1" hangingPunct="1">
              <a:lnSpc>
                <a:spcPct val="125000"/>
              </a:lnSpc>
              <a:buSzPct val="110000"/>
              <a:buFont typeface="Wingdings" pitchFamily="2" charset="2"/>
              <a:buChar char="§"/>
            </a:pPr>
            <a:r>
              <a:rPr lang="en-US" altLang="en-US" sz="2000" dirty="0" smtClean="0">
                <a:solidFill>
                  <a:schemeClr val="tx1"/>
                </a:solidFill>
              </a:rPr>
              <a:t>Java </a:t>
            </a:r>
            <a:r>
              <a:rPr lang="en-US" altLang="en-US" sz="2000" dirty="0">
                <a:solidFill>
                  <a:schemeClr val="tx1"/>
                </a:solidFill>
              </a:rPr>
              <a:t>method is defined by the programmer or available and pre-existing in Java's standard library or additional libraries.</a:t>
            </a:r>
          </a:p>
        </p:txBody>
      </p:sp>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JAVA Methods</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35</a:t>
            </a:fld>
            <a:endParaRPr lang="en-US" altLang="zh-TW" dirty="0"/>
          </a:p>
        </p:txBody>
      </p:sp>
      <p:sp>
        <p:nvSpPr>
          <p:cNvPr id="5" name="矩形 4"/>
          <p:cNvSpPr/>
          <p:nvPr/>
        </p:nvSpPr>
        <p:spPr>
          <a:xfrm>
            <a:off x="7645617" y="0"/>
            <a:ext cx="1467068" cy="369332"/>
          </a:xfrm>
          <a:prstGeom prst="rect">
            <a:avLst/>
          </a:prstGeom>
        </p:spPr>
        <p:txBody>
          <a:bodyPr wrap="none">
            <a:spAutoFit/>
          </a:bodyPr>
          <a:lstStyle/>
          <a:p>
            <a:r>
              <a:rPr lang="en-US" altLang="zh-TW" dirty="0" err="1"/>
              <a:t>CallMethods</a:t>
            </a:r>
            <a:endParaRPr lang="zh-TW" altLang="en-US" dirty="0"/>
          </a:p>
        </p:txBody>
      </p:sp>
    </p:spTree>
    <p:extLst>
      <p:ext uri="{BB962C8B-B14F-4D97-AF65-F5344CB8AC3E}">
        <p14:creationId xmlns:p14="http://schemas.microsoft.com/office/powerpoint/2010/main" val="984533383"/>
      </p:ext>
    </p:extLst>
  </p:cSld>
  <p:clrMapOvr>
    <a:masterClrMapping/>
  </p:clrMapOvr>
  <p:transition spd="slow">
    <p:zoom dir="in"/>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38200" y="1006078"/>
            <a:ext cx="7924800" cy="3394472"/>
          </a:xfrm>
        </p:spPr>
        <p:txBody>
          <a:bodyPr/>
          <a:lstStyle/>
          <a:p>
            <a:pPr eaLnBrk="1" hangingPunct="1">
              <a:lnSpc>
                <a:spcPct val="125000"/>
              </a:lnSpc>
              <a:buSzPct val="110000"/>
              <a:buFont typeface="Wingdings" pitchFamily="2" charset="2"/>
              <a:buChar char="§"/>
            </a:pPr>
            <a:r>
              <a:rPr lang="en-US" altLang="en-US" sz="2000" dirty="0">
                <a:solidFill>
                  <a:schemeClr val="tx1"/>
                </a:solidFill>
              </a:rPr>
              <a:t>The syntax for Creating methods in </a:t>
            </a:r>
            <a:r>
              <a:rPr lang="en-US" altLang="en-US" sz="2000" dirty="0" smtClean="0">
                <a:solidFill>
                  <a:schemeClr val="tx1"/>
                </a:solidFill>
              </a:rPr>
              <a:t>Java</a:t>
            </a:r>
          </a:p>
          <a:p>
            <a:pPr lvl="1" eaLnBrk="1" hangingPunct="1">
              <a:lnSpc>
                <a:spcPct val="125000"/>
              </a:lnSpc>
              <a:buSzPct val="110000"/>
              <a:buFont typeface="Wingdings" pitchFamily="2" charset="2"/>
              <a:buChar char="§"/>
            </a:pPr>
            <a:r>
              <a:rPr lang="en-US" altLang="en-US" sz="1600" dirty="0">
                <a:solidFill>
                  <a:schemeClr val="tx1"/>
                </a:solidFill>
              </a:rPr>
              <a:t>modifier </a:t>
            </a:r>
            <a:r>
              <a:rPr lang="en-US" altLang="en-US" sz="1600" dirty="0" err="1">
                <a:solidFill>
                  <a:schemeClr val="tx1"/>
                </a:solidFill>
              </a:rPr>
              <a:t>returnType</a:t>
            </a:r>
            <a:r>
              <a:rPr lang="en-US" altLang="en-US" sz="1600" dirty="0">
                <a:solidFill>
                  <a:schemeClr val="tx1"/>
                </a:solidFill>
              </a:rPr>
              <a:t> </a:t>
            </a:r>
            <a:r>
              <a:rPr lang="en-US" altLang="en-US" sz="1600" dirty="0" err="1">
                <a:solidFill>
                  <a:schemeClr val="tx1"/>
                </a:solidFill>
              </a:rPr>
              <a:t>NameofMethod</a:t>
            </a:r>
            <a:r>
              <a:rPr lang="en-US" altLang="en-US" sz="1600" dirty="0">
                <a:solidFill>
                  <a:schemeClr val="tx1"/>
                </a:solidFill>
              </a:rPr>
              <a:t>(Parameter List) {</a:t>
            </a:r>
          </a:p>
          <a:p>
            <a:pPr lvl="1" eaLnBrk="1" hangingPunct="1">
              <a:lnSpc>
                <a:spcPct val="125000"/>
              </a:lnSpc>
              <a:buSzPct val="110000"/>
              <a:buFont typeface="Wingdings" pitchFamily="2" charset="2"/>
              <a:buChar char="§"/>
            </a:pPr>
            <a:r>
              <a:rPr lang="en-US" altLang="en-US" sz="1600" dirty="0">
                <a:solidFill>
                  <a:schemeClr val="tx1"/>
                </a:solidFill>
              </a:rPr>
              <a:t> // method body</a:t>
            </a:r>
          </a:p>
          <a:p>
            <a:pPr lvl="1" eaLnBrk="1" hangingPunct="1">
              <a:lnSpc>
                <a:spcPct val="125000"/>
              </a:lnSpc>
              <a:buSzPct val="110000"/>
              <a:buFont typeface="Wingdings" pitchFamily="2" charset="2"/>
              <a:buChar char="§"/>
            </a:pPr>
            <a:r>
              <a:rPr lang="en-US" altLang="en-US" sz="1600" dirty="0" smtClean="0">
                <a:solidFill>
                  <a:schemeClr val="tx1"/>
                </a:solidFill>
              </a:rPr>
              <a:t>}</a:t>
            </a:r>
          </a:p>
          <a:p>
            <a:pPr eaLnBrk="1" hangingPunct="1">
              <a:lnSpc>
                <a:spcPct val="125000"/>
              </a:lnSpc>
              <a:buSzPct val="110000"/>
              <a:buFont typeface="Wingdings" pitchFamily="2" charset="2"/>
              <a:buChar char="§"/>
            </a:pPr>
            <a:r>
              <a:rPr lang="en-US" altLang="en-US" sz="2000" dirty="0">
                <a:solidFill>
                  <a:schemeClr val="tx1"/>
                </a:solidFill>
              </a:rPr>
              <a:t>What is the ideal length of a </a:t>
            </a:r>
            <a:r>
              <a:rPr lang="en-US" altLang="en-US" sz="2000" dirty="0" smtClean="0">
                <a:solidFill>
                  <a:schemeClr val="tx1"/>
                </a:solidFill>
              </a:rPr>
              <a:t>method</a:t>
            </a:r>
          </a:p>
          <a:p>
            <a:pPr lvl="1" eaLnBrk="1" hangingPunct="1">
              <a:lnSpc>
                <a:spcPct val="125000"/>
              </a:lnSpc>
              <a:buSzPct val="110000"/>
              <a:buFont typeface="Wingdings" pitchFamily="2" charset="2"/>
              <a:buChar char="§"/>
            </a:pPr>
            <a:r>
              <a:rPr lang="en-US" altLang="zh-TW" sz="1600" dirty="0" smtClean="0">
                <a:solidFill>
                  <a:schemeClr val="tx1"/>
                </a:solidFill>
              </a:rPr>
              <a:t>R</a:t>
            </a:r>
            <a:r>
              <a:rPr lang="en-US" altLang="en-US" sz="1600" dirty="0" smtClean="0">
                <a:solidFill>
                  <a:schemeClr val="tx1"/>
                </a:solidFill>
              </a:rPr>
              <a:t>eadability </a:t>
            </a:r>
            <a:r>
              <a:rPr lang="en-US" altLang="en-US" sz="1600" dirty="0">
                <a:solidFill>
                  <a:schemeClr val="tx1"/>
                </a:solidFill>
              </a:rPr>
              <a:t>and </a:t>
            </a:r>
            <a:r>
              <a:rPr lang="en-US" altLang="en-US" sz="1600" dirty="0" smtClean="0">
                <a:solidFill>
                  <a:schemeClr val="tx1"/>
                </a:solidFill>
              </a:rPr>
              <a:t>maintainability</a:t>
            </a:r>
            <a:endParaRPr lang="en-US" altLang="en-US" sz="1600" dirty="0">
              <a:solidFill>
                <a:schemeClr val="tx1"/>
              </a:solidFill>
            </a:endParaRPr>
          </a:p>
          <a:p>
            <a:pPr lvl="1" eaLnBrk="1" hangingPunct="1">
              <a:lnSpc>
                <a:spcPct val="125000"/>
              </a:lnSpc>
              <a:buSzPct val="110000"/>
              <a:buFont typeface="Wingdings" pitchFamily="2" charset="2"/>
              <a:buChar char="§"/>
            </a:pPr>
            <a:r>
              <a:rPr lang="en-US" altLang="en-US" sz="1600" dirty="0" smtClean="0">
                <a:solidFill>
                  <a:schemeClr val="tx1"/>
                </a:solidFill>
              </a:rPr>
              <a:t>Less than 100 – by </a:t>
            </a:r>
            <a:r>
              <a:rPr lang="zh-TW" altLang="en-US" sz="1600" dirty="0" smtClean="0">
                <a:solidFill>
                  <a:schemeClr val="tx1"/>
                </a:solidFill>
              </a:rPr>
              <a:t>假掰</a:t>
            </a:r>
            <a:r>
              <a:rPr lang="en-US" altLang="zh-TW" sz="1600" dirty="0" smtClean="0">
                <a:solidFill>
                  <a:schemeClr val="tx1"/>
                </a:solidFill>
              </a:rPr>
              <a:t>Sean</a:t>
            </a:r>
            <a:endParaRPr lang="en-US" altLang="en-US" sz="1600" dirty="0" smtClean="0">
              <a:solidFill>
                <a:schemeClr val="tx1"/>
              </a:solidFill>
            </a:endParaRPr>
          </a:p>
          <a:p>
            <a:pPr lvl="1" eaLnBrk="1" hangingPunct="1">
              <a:lnSpc>
                <a:spcPct val="125000"/>
              </a:lnSpc>
              <a:buSzPct val="110000"/>
              <a:buFont typeface="Wingdings" pitchFamily="2" charset="2"/>
              <a:buChar char="§"/>
            </a:pPr>
            <a:r>
              <a:rPr lang="en-US" altLang="en-US" sz="1600" dirty="0" smtClean="0">
                <a:solidFill>
                  <a:schemeClr val="tx1"/>
                </a:solidFill>
                <a:hlinkClick r:id="rId2"/>
              </a:rPr>
              <a:t>https</a:t>
            </a:r>
            <a:r>
              <a:rPr lang="en-US" altLang="en-US" sz="1600" dirty="0">
                <a:solidFill>
                  <a:schemeClr val="tx1"/>
                </a:solidFill>
                <a:hlinkClick r:id="rId2"/>
              </a:rPr>
              <a:t>://</a:t>
            </a:r>
            <a:r>
              <a:rPr lang="en-US" altLang="en-US" sz="1600" dirty="0" smtClean="0">
                <a:solidFill>
                  <a:schemeClr val="tx1"/>
                </a:solidFill>
                <a:hlinkClick r:id="rId2"/>
              </a:rPr>
              <a:t>martinfowler.com/bliki/FunctionLength.html</a:t>
            </a:r>
            <a:endParaRPr lang="en-US" altLang="en-US" sz="1600" dirty="0" smtClean="0">
              <a:solidFill>
                <a:schemeClr val="tx1"/>
              </a:solidFill>
            </a:endParaRPr>
          </a:p>
          <a:p>
            <a:pPr lvl="1" eaLnBrk="1" hangingPunct="1">
              <a:lnSpc>
                <a:spcPct val="125000"/>
              </a:lnSpc>
              <a:buSzPct val="110000"/>
              <a:buFont typeface="Wingdings" pitchFamily="2" charset="2"/>
              <a:buChar char="§"/>
            </a:pPr>
            <a:endParaRPr lang="en-US" altLang="en-US" sz="1600" dirty="0">
              <a:solidFill>
                <a:schemeClr val="tx1"/>
              </a:solidFill>
            </a:endParaRPr>
          </a:p>
        </p:txBody>
      </p:sp>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JAVA Methods</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36</a:t>
            </a:fld>
            <a:endParaRPr lang="en-US" altLang="zh-TW" dirty="0"/>
          </a:p>
        </p:txBody>
      </p:sp>
      <p:sp>
        <p:nvSpPr>
          <p:cNvPr id="5" name="矩形 4"/>
          <p:cNvSpPr/>
          <p:nvPr/>
        </p:nvSpPr>
        <p:spPr>
          <a:xfrm>
            <a:off x="7645617" y="0"/>
            <a:ext cx="1467068" cy="369332"/>
          </a:xfrm>
          <a:prstGeom prst="rect">
            <a:avLst/>
          </a:prstGeom>
        </p:spPr>
        <p:txBody>
          <a:bodyPr wrap="none">
            <a:spAutoFit/>
          </a:bodyPr>
          <a:lstStyle/>
          <a:p>
            <a:r>
              <a:rPr lang="en-US" altLang="zh-TW" dirty="0" err="1"/>
              <a:t>CallMethods</a:t>
            </a:r>
            <a:endParaRPr lang="zh-TW" altLang="en-US" dirty="0"/>
          </a:p>
        </p:txBody>
      </p:sp>
    </p:spTree>
    <p:extLst>
      <p:ext uri="{BB962C8B-B14F-4D97-AF65-F5344CB8AC3E}">
        <p14:creationId xmlns:p14="http://schemas.microsoft.com/office/powerpoint/2010/main" val="889950062"/>
      </p:ext>
    </p:extLst>
  </p:cSld>
  <p:clrMapOvr>
    <a:masterClrMapping/>
  </p:clrMapOvr>
  <p:transition spd="slow">
    <p:zoom dir="in"/>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38200" y="1006078"/>
            <a:ext cx="7924800" cy="3394472"/>
          </a:xfrm>
        </p:spPr>
        <p:txBody>
          <a:bodyPr/>
          <a:lstStyle/>
          <a:p>
            <a:pPr eaLnBrk="1" hangingPunct="1">
              <a:lnSpc>
                <a:spcPct val="125000"/>
              </a:lnSpc>
              <a:buSzPct val="110000"/>
              <a:buFont typeface="Wingdings" pitchFamily="2" charset="2"/>
              <a:buChar char="§"/>
            </a:pPr>
            <a:r>
              <a:rPr lang="en-US" altLang="en-US" sz="2000" dirty="0">
                <a:solidFill>
                  <a:schemeClr val="tx1"/>
                </a:solidFill>
              </a:rPr>
              <a:t>Parameters can be passed </a:t>
            </a:r>
            <a:r>
              <a:rPr lang="en-US" altLang="en-US" sz="2000" dirty="0" smtClean="0">
                <a:solidFill>
                  <a:schemeClr val="tx1"/>
                </a:solidFill>
              </a:rPr>
              <a:t>by value</a:t>
            </a:r>
          </a:p>
          <a:p>
            <a:pPr lvl="1" eaLnBrk="1" hangingPunct="1">
              <a:lnSpc>
                <a:spcPct val="125000"/>
              </a:lnSpc>
              <a:buSzPct val="110000"/>
              <a:buFont typeface="Wingdings" pitchFamily="2" charset="2"/>
              <a:buChar char="§"/>
            </a:pPr>
            <a:r>
              <a:rPr lang="en-US" altLang="zh-TW" sz="1800" dirty="0"/>
              <a:t>Declaring a reference named f of type Foo and assign it to a new object of type Foo with an attribute "f".</a:t>
            </a:r>
            <a:endParaRPr lang="en-US" altLang="en-US" sz="1800" dirty="0">
              <a:solidFill>
                <a:schemeClr val="tx1"/>
              </a:solidFill>
            </a:endParaRPr>
          </a:p>
        </p:txBody>
      </p:sp>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JAVA Methods</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37</a:t>
            </a:fld>
            <a:endParaRPr lang="en-US" altLang="zh-TW" dirty="0"/>
          </a:p>
        </p:txBody>
      </p:sp>
      <p:pic>
        <p:nvPicPr>
          <p:cNvPr id="3074"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114550"/>
            <a:ext cx="2009775" cy="27146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6096000" y="2047530"/>
            <a:ext cx="2009775" cy="18466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zh-TW" sz="1200" b="0" i="0" u="none" strike="noStrike" cap="none" normalizeH="0" baseline="0" smtClean="0">
                <a:ln>
                  <a:noFill/>
                </a:ln>
                <a:solidFill>
                  <a:srgbClr val="2B91AF"/>
                </a:solidFill>
                <a:effectLst/>
                <a:latin typeface="Consolas" pitchFamily="49" charset="0"/>
                <a:ea typeface="inherit"/>
                <a:cs typeface="Consolas" pitchFamily="49" charset="0"/>
              </a:rPr>
              <a:t>Foo</a:t>
            </a:r>
            <a:r>
              <a:rPr kumimoji="1" lang="zh-TW" altLang="zh-TW" sz="1200" b="0" i="0" u="none" strike="noStrike" cap="none" normalizeH="0" baseline="0" smtClean="0">
                <a:ln>
                  <a:noFill/>
                </a:ln>
                <a:solidFill>
                  <a:srgbClr val="303336"/>
                </a:solidFill>
                <a:effectLst/>
                <a:latin typeface="Consolas" pitchFamily="49" charset="0"/>
                <a:ea typeface="inherit"/>
                <a:cs typeface="Consolas" pitchFamily="49" charset="0"/>
              </a:rPr>
              <a:t> f = </a:t>
            </a:r>
            <a:r>
              <a:rPr kumimoji="1" lang="zh-TW" altLang="zh-TW" sz="1200" b="0" i="0" u="none" strike="noStrike" cap="none" normalizeH="0" baseline="0" smtClean="0">
                <a:ln>
                  <a:noFill/>
                </a:ln>
                <a:solidFill>
                  <a:srgbClr val="101094"/>
                </a:solidFill>
                <a:effectLst/>
                <a:latin typeface="Consolas" pitchFamily="49" charset="0"/>
                <a:ea typeface="inherit"/>
                <a:cs typeface="Consolas" pitchFamily="49" charset="0"/>
              </a:rPr>
              <a:t>new</a:t>
            </a:r>
            <a:r>
              <a:rPr kumimoji="1" lang="zh-TW" altLang="zh-TW" sz="1200" b="0" i="0" u="none" strike="noStrike" cap="none" normalizeH="0" baseline="0" smtClean="0">
                <a:ln>
                  <a:noFill/>
                </a:ln>
                <a:solidFill>
                  <a:srgbClr val="303336"/>
                </a:solidFill>
                <a:effectLst/>
                <a:latin typeface="Consolas" pitchFamily="49" charset="0"/>
                <a:ea typeface="inherit"/>
                <a:cs typeface="Consolas" pitchFamily="49" charset="0"/>
              </a:rPr>
              <a:t> </a:t>
            </a:r>
            <a:r>
              <a:rPr kumimoji="1" lang="zh-TW" altLang="zh-TW" sz="1200" b="0" i="0" u="none" strike="noStrike" cap="none" normalizeH="0" baseline="0" smtClean="0">
                <a:ln>
                  <a:noFill/>
                </a:ln>
                <a:solidFill>
                  <a:srgbClr val="2B91AF"/>
                </a:solidFill>
                <a:effectLst/>
                <a:latin typeface="Consolas" pitchFamily="49" charset="0"/>
                <a:ea typeface="inherit"/>
                <a:cs typeface="Consolas" pitchFamily="49" charset="0"/>
              </a:rPr>
              <a:t>Foo</a:t>
            </a:r>
            <a:r>
              <a:rPr kumimoji="1" lang="zh-TW" altLang="zh-TW" sz="1200" b="0" i="0" u="none" strike="noStrike" cap="none" normalizeH="0" baseline="0" smtClean="0">
                <a:ln>
                  <a:noFill/>
                </a:ln>
                <a:solidFill>
                  <a:srgbClr val="303336"/>
                </a:solidFill>
                <a:effectLst/>
                <a:latin typeface="Consolas" pitchFamily="49" charset="0"/>
                <a:ea typeface="inherit"/>
                <a:cs typeface="Consolas" pitchFamily="49" charset="0"/>
              </a:rPr>
              <a:t>(</a:t>
            </a:r>
            <a:r>
              <a:rPr kumimoji="1" lang="zh-TW" altLang="zh-TW" sz="1200" b="0" i="0" u="none" strike="noStrike" cap="none" normalizeH="0" baseline="0" smtClean="0">
                <a:ln>
                  <a:noFill/>
                </a:ln>
                <a:solidFill>
                  <a:srgbClr val="7D2727"/>
                </a:solidFill>
                <a:effectLst/>
                <a:latin typeface="Consolas" pitchFamily="49" charset="0"/>
                <a:ea typeface="inherit"/>
                <a:cs typeface="Consolas" pitchFamily="49" charset="0"/>
              </a:rPr>
              <a:t>"f"</a:t>
            </a:r>
            <a:r>
              <a:rPr kumimoji="1" lang="zh-TW" altLang="zh-TW" sz="1200" b="0" i="0" u="none" strike="noStrike" cap="none" normalizeH="0" baseline="0" smtClean="0">
                <a:ln>
                  <a:noFill/>
                </a:ln>
                <a:solidFill>
                  <a:srgbClr val="303336"/>
                </a:solidFill>
                <a:effectLst/>
                <a:latin typeface="Consolas" pitchFamily="49" charset="0"/>
                <a:ea typeface="inherit"/>
                <a:cs typeface="Consolas" pitchFamily="49" charset="0"/>
              </a:rPr>
              <a:t>);</a:t>
            </a:r>
            <a:r>
              <a:rPr kumimoji="1" lang="zh-TW" altLang="zh-TW" sz="12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rPr>
              <a:t> </a:t>
            </a:r>
          </a:p>
        </p:txBody>
      </p:sp>
      <p:sp>
        <p:nvSpPr>
          <p:cNvPr id="6" name="矩形 5"/>
          <p:cNvSpPr/>
          <p:nvPr/>
        </p:nvSpPr>
        <p:spPr>
          <a:xfrm>
            <a:off x="7611590" y="25742"/>
            <a:ext cx="1539717" cy="369332"/>
          </a:xfrm>
          <a:prstGeom prst="rect">
            <a:avLst/>
          </a:prstGeom>
        </p:spPr>
        <p:txBody>
          <a:bodyPr wrap="none">
            <a:spAutoFit/>
          </a:bodyPr>
          <a:lstStyle/>
          <a:p>
            <a:r>
              <a:rPr lang="en-US" altLang="zh-TW" dirty="0" err="1"/>
              <a:t>CallByValues</a:t>
            </a:r>
            <a:endParaRPr lang="zh-TW" altLang="en-US" dirty="0"/>
          </a:p>
        </p:txBody>
      </p:sp>
    </p:spTree>
    <p:extLst>
      <p:ext uri="{BB962C8B-B14F-4D97-AF65-F5344CB8AC3E}">
        <p14:creationId xmlns:p14="http://schemas.microsoft.com/office/powerpoint/2010/main" val="3963199825"/>
      </p:ext>
    </p:extLst>
  </p:cSld>
  <p:clrMapOvr>
    <a:masterClrMapping/>
  </p:clrMapOvr>
  <p:transition spd="slow">
    <p:zoom dir="in"/>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499722"/>
            <a:ext cx="3375356" cy="260698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p:cNvSpPr>
            <a:spLocks noChangeArrowheads="1"/>
          </p:cNvSpPr>
          <p:nvPr/>
        </p:nvSpPr>
        <p:spPr bwMode="auto">
          <a:xfrm>
            <a:off x="2723819" y="2315056"/>
            <a:ext cx="1657505" cy="18466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zh-TW" sz="1200" b="0" i="0" u="none" strike="noStrike" cap="none" normalizeH="0" baseline="0" dirty="0" smtClean="0">
                <a:ln>
                  <a:noFill/>
                </a:ln>
                <a:solidFill>
                  <a:srgbClr val="303336"/>
                </a:solidFill>
                <a:effectLst/>
                <a:latin typeface="Consolas" pitchFamily="49" charset="0"/>
                <a:ea typeface="inherit"/>
                <a:cs typeface="Consolas" pitchFamily="49" charset="0"/>
              </a:rPr>
              <a:t>changeReference(f);</a:t>
            </a:r>
            <a:r>
              <a:rPr kumimoji="1" lang="zh-TW" altLang="zh-TW" sz="12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rPr>
              <a:t> </a:t>
            </a:r>
          </a:p>
        </p:txBody>
      </p:sp>
      <p:sp>
        <p:nvSpPr>
          <p:cNvPr id="2" name="內容版面配置區 1"/>
          <p:cNvSpPr>
            <a:spLocks noGrp="1"/>
          </p:cNvSpPr>
          <p:nvPr>
            <p:ph idx="1"/>
          </p:nvPr>
        </p:nvSpPr>
        <p:spPr>
          <a:xfrm>
            <a:off x="838200" y="1006078"/>
            <a:ext cx="7924800" cy="3394472"/>
          </a:xfrm>
        </p:spPr>
        <p:txBody>
          <a:bodyPr/>
          <a:lstStyle/>
          <a:p>
            <a:pPr eaLnBrk="1" hangingPunct="1">
              <a:lnSpc>
                <a:spcPct val="125000"/>
              </a:lnSpc>
              <a:buSzPct val="110000"/>
              <a:buFont typeface="Wingdings" pitchFamily="2" charset="2"/>
              <a:buChar char="§"/>
            </a:pPr>
            <a:r>
              <a:rPr lang="en-US" altLang="en-US" sz="2000" dirty="0" smtClean="0">
                <a:solidFill>
                  <a:schemeClr val="tx1"/>
                </a:solidFill>
              </a:rPr>
              <a:t>Parameters can be passed by value</a:t>
            </a:r>
          </a:p>
          <a:p>
            <a:pPr lvl="1" eaLnBrk="1" hangingPunct="1">
              <a:lnSpc>
                <a:spcPct val="125000"/>
              </a:lnSpc>
              <a:buSzPct val="110000"/>
              <a:buFont typeface="Wingdings" pitchFamily="2" charset="2"/>
              <a:buChar char="§"/>
            </a:pPr>
            <a:r>
              <a:rPr lang="en-US" altLang="zh-TW" sz="1800" dirty="0"/>
              <a:t>As you call the method </a:t>
            </a:r>
            <a:r>
              <a:rPr lang="en-US" altLang="zh-TW" sz="1800" dirty="0" err="1"/>
              <a:t>changeReference</a:t>
            </a:r>
            <a:r>
              <a:rPr lang="en-US" altLang="zh-TW" sz="1800" dirty="0"/>
              <a:t>, the reference a will be assigned to the object which is passed as an argument.</a:t>
            </a:r>
            <a:endParaRPr lang="en-US" altLang="en-US" sz="1800" dirty="0">
              <a:solidFill>
                <a:schemeClr val="tx1"/>
              </a:solidFill>
            </a:endParaRPr>
          </a:p>
        </p:txBody>
      </p:sp>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JAVA Methods</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38</a:t>
            </a:fld>
            <a:endParaRPr lang="en-US" altLang="zh-TW" dirty="0"/>
          </a:p>
        </p:txBody>
      </p:sp>
      <p:sp>
        <p:nvSpPr>
          <p:cNvPr id="6" name="Rectangle 1"/>
          <p:cNvSpPr>
            <a:spLocks noChangeArrowheads="1"/>
          </p:cNvSpPr>
          <p:nvPr/>
        </p:nvSpPr>
        <p:spPr bwMode="auto">
          <a:xfrm>
            <a:off x="4876800" y="2322838"/>
            <a:ext cx="3526606" cy="18466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zh-TW" sz="1200" b="0" i="0" u="none" strike="noStrike" cap="none" normalizeH="0" baseline="0" smtClean="0">
                <a:ln>
                  <a:noFill/>
                </a:ln>
                <a:solidFill>
                  <a:srgbClr val="101094"/>
                </a:solidFill>
                <a:effectLst/>
                <a:latin typeface="Consolas" pitchFamily="49" charset="0"/>
                <a:ea typeface="inherit"/>
                <a:cs typeface="Consolas" pitchFamily="49" charset="0"/>
              </a:rPr>
              <a:t>public</a:t>
            </a:r>
            <a:r>
              <a:rPr kumimoji="1" lang="zh-TW" altLang="zh-TW" sz="1200" b="0" i="0" u="none" strike="noStrike" cap="none" normalizeH="0" baseline="0" smtClean="0">
                <a:ln>
                  <a:noFill/>
                </a:ln>
                <a:solidFill>
                  <a:srgbClr val="303336"/>
                </a:solidFill>
                <a:effectLst/>
                <a:latin typeface="Consolas" pitchFamily="49" charset="0"/>
                <a:ea typeface="inherit"/>
                <a:cs typeface="Consolas" pitchFamily="49" charset="0"/>
              </a:rPr>
              <a:t> </a:t>
            </a:r>
            <a:r>
              <a:rPr kumimoji="1" lang="zh-TW" altLang="zh-TW" sz="1200" b="0" i="0" u="none" strike="noStrike" cap="none" normalizeH="0" baseline="0" smtClean="0">
                <a:ln>
                  <a:noFill/>
                </a:ln>
                <a:solidFill>
                  <a:srgbClr val="101094"/>
                </a:solidFill>
                <a:effectLst/>
                <a:latin typeface="Consolas" pitchFamily="49" charset="0"/>
                <a:ea typeface="inherit"/>
                <a:cs typeface="Consolas" pitchFamily="49" charset="0"/>
              </a:rPr>
              <a:t>static</a:t>
            </a:r>
            <a:r>
              <a:rPr kumimoji="1" lang="zh-TW" altLang="zh-TW" sz="1200" b="0" i="0" u="none" strike="noStrike" cap="none" normalizeH="0" baseline="0" smtClean="0">
                <a:ln>
                  <a:noFill/>
                </a:ln>
                <a:solidFill>
                  <a:srgbClr val="303336"/>
                </a:solidFill>
                <a:effectLst/>
                <a:latin typeface="Consolas" pitchFamily="49" charset="0"/>
                <a:ea typeface="inherit"/>
                <a:cs typeface="Consolas" pitchFamily="49" charset="0"/>
              </a:rPr>
              <a:t> </a:t>
            </a:r>
            <a:r>
              <a:rPr kumimoji="1" lang="zh-TW" altLang="zh-TW" sz="1200" b="0" i="0" u="none" strike="noStrike" cap="none" normalizeH="0" baseline="0" smtClean="0">
                <a:ln>
                  <a:noFill/>
                </a:ln>
                <a:solidFill>
                  <a:srgbClr val="101094"/>
                </a:solidFill>
                <a:effectLst/>
                <a:latin typeface="Consolas" pitchFamily="49" charset="0"/>
                <a:ea typeface="inherit"/>
                <a:cs typeface="Consolas" pitchFamily="49" charset="0"/>
              </a:rPr>
              <a:t>void</a:t>
            </a:r>
            <a:r>
              <a:rPr kumimoji="1" lang="zh-TW" altLang="zh-TW" sz="1200" b="0" i="0" u="none" strike="noStrike" cap="none" normalizeH="0" baseline="0" smtClean="0">
                <a:ln>
                  <a:noFill/>
                </a:ln>
                <a:solidFill>
                  <a:srgbClr val="303336"/>
                </a:solidFill>
                <a:effectLst/>
                <a:latin typeface="Consolas" pitchFamily="49" charset="0"/>
                <a:ea typeface="inherit"/>
                <a:cs typeface="Consolas" pitchFamily="49" charset="0"/>
              </a:rPr>
              <a:t> changeReference(</a:t>
            </a:r>
            <a:r>
              <a:rPr kumimoji="1" lang="zh-TW" altLang="zh-TW" sz="1200" b="0" i="0" u="none" strike="noStrike" cap="none" normalizeH="0" baseline="0" smtClean="0">
                <a:ln>
                  <a:noFill/>
                </a:ln>
                <a:solidFill>
                  <a:srgbClr val="2B91AF"/>
                </a:solidFill>
                <a:effectLst/>
                <a:latin typeface="Consolas" pitchFamily="49" charset="0"/>
                <a:ea typeface="inherit"/>
                <a:cs typeface="Consolas" pitchFamily="49" charset="0"/>
              </a:rPr>
              <a:t>Foo</a:t>
            </a:r>
            <a:r>
              <a:rPr kumimoji="1" lang="zh-TW" altLang="zh-TW" sz="1200" b="0" i="0" u="none" strike="noStrike" cap="none" normalizeH="0" baseline="0" smtClean="0">
                <a:ln>
                  <a:noFill/>
                </a:ln>
                <a:solidFill>
                  <a:srgbClr val="303336"/>
                </a:solidFill>
                <a:effectLst/>
                <a:latin typeface="Consolas" pitchFamily="49" charset="0"/>
                <a:ea typeface="inherit"/>
                <a:cs typeface="Consolas" pitchFamily="49" charset="0"/>
              </a:rPr>
              <a:t> a)</a:t>
            </a:r>
            <a:r>
              <a:rPr kumimoji="1" lang="zh-TW" altLang="zh-TW" sz="12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rPr>
              <a:t> </a:t>
            </a:r>
          </a:p>
        </p:txBody>
      </p:sp>
      <p:sp>
        <p:nvSpPr>
          <p:cNvPr id="8" name="矩形 7"/>
          <p:cNvSpPr/>
          <p:nvPr/>
        </p:nvSpPr>
        <p:spPr>
          <a:xfrm>
            <a:off x="7611590" y="25742"/>
            <a:ext cx="1539717" cy="369332"/>
          </a:xfrm>
          <a:prstGeom prst="rect">
            <a:avLst/>
          </a:prstGeom>
        </p:spPr>
        <p:txBody>
          <a:bodyPr wrap="none">
            <a:spAutoFit/>
          </a:bodyPr>
          <a:lstStyle/>
          <a:p>
            <a:r>
              <a:rPr lang="en-US" altLang="zh-TW" dirty="0" err="1"/>
              <a:t>CallByValues</a:t>
            </a:r>
            <a:endParaRPr lang="zh-TW" altLang="en-US" dirty="0"/>
          </a:p>
        </p:txBody>
      </p:sp>
    </p:spTree>
    <p:extLst>
      <p:ext uri="{BB962C8B-B14F-4D97-AF65-F5344CB8AC3E}">
        <p14:creationId xmlns:p14="http://schemas.microsoft.com/office/powerpoint/2010/main" val="3954037304"/>
      </p:ext>
    </p:extLst>
  </p:cSld>
  <p:clrMapOvr>
    <a:masterClrMapping/>
  </p:clrMapOvr>
  <p:transition spd="slow">
    <p:zoom dir="in"/>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495235"/>
            <a:ext cx="5164475" cy="2617733"/>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838200" y="1006078"/>
            <a:ext cx="7924800" cy="3394472"/>
          </a:xfrm>
        </p:spPr>
        <p:txBody>
          <a:bodyPr/>
          <a:lstStyle/>
          <a:p>
            <a:pPr eaLnBrk="1" hangingPunct="1">
              <a:lnSpc>
                <a:spcPct val="125000"/>
              </a:lnSpc>
              <a:buSzPct val="110000"/>
              <a:buFont typeface="Wingdings" pitchFamily="2" charset="2"/>
              <a:buChar char="§"/>
            </a:pPr>
            <a:r>
              <a:rPr lang="en-US" altLang="en-US" sz="2000" dirty="0">
                <a:solidFill>
                  <a:schemeClr val="tx1"/>
                </a:solidFill>
              </a:rPr>
              <a:t>Parameters can be passed </a:t>
            </a:r>
            <a:r>
              <a:rPr lang="en-US" altLang="en-US" sz="2000" dirty="0" smtClean="0">
                <a:solidFill>
                  <a:schemeClr val="tx1"/>
                </a:solidFill>
              </a:rPr>
              <a:t>by value</a:t>
            </a:r>
          </a:p>
          <a:p>
            <a:pPr lvl="1" eaLnBrk="1" hangingPunct="1">
              <a:lnSpc>
                <a:spcPct val="125000"/>
              </a:lnSpc>
              <a:buSzPct val="110000"/>
              <a:buFont typeface="Wingdings" pitchFamily="2" charset="2"/>
              <a:buChar char="§"/>
            </a:pPr>
            <a:r>
              <a:rPr lang="en-US" altLang="zh-TW" sz="1800" dirty="0"/>
              <a:t>Declaring a reference named b of type Foo and assign it to a new object of type Foo with an attribute "b"</a:t>
            </a:r>
            <a:endParaRPr lang="en-US" altLang="en-US" sz="1800" dirty="0">
              <a:solidFill>
                <a:schemeClr val="tx1"/>
              </a:solidFill>
            </a:endParaRPr>
          </a:p>
        </p:txBody>
      </p:sp>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JAVA Methods</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39</a:t>
            </a:fld>
            <a:endParaRPr lang="en-US" altLang="zh-TW" dirty="0"/>
          </a:p>
        </p:txBody>
      </p:sp>
      <p:sp>
        <p:nvSpPr>
          <p:cNvPr id="8" name="Rectangle 6"/>
          <p:cNvSpPr>
            <a:spLocks noChangeArrowheads="1"/>
          </p:cNvSpPr>
          <p:nvPr/>
        </p:nvSpPr>
        <p:spPr bwMode="auto">
          <a:xfrm>
            <a:off x="1981200" y="2312583"/>
            <a:ext cx="1827423" cy="18466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zh-TW" sz="1200" b="0" i="0" u="none" strike="noStrike" cap="none" normalizeH="0" baseline="0" dirty="0" smtClean="0">
                <a:ln>
                  <a:noFill/>
                </a:ln>
                <a:solidFill>
                  <a:srgbClr val="2B91AF"/>
                </a:solidFill>
                <a:effectLst/>
                <a:latin typeface="Consolas" pitchFamily="49" charset="0"/>
                <a:ea typeface="inherit"/>
                <a:cs typeface="Consolas" pitchFamily="49" charset="0"/>
              </a:rPr>
              <a:t>Foo</a:t>
            </a:r>
            <a:r>
              <a:rPr kumimoji="1" lang="zh-TW" altLang="zh-TW" sz="1200" b="0" i="0" u="none" strike="noStrike" cap="none" normalizeH="0" baseline="0" dirty="0" smtClean="0">
                <a:ln>
                  <a:noFill/>
                </a:ln>
                <a:solidFill>
                  <a:srgbClr val="303336"/>
                </a:solidFill>
                <a:effectLst/>
                <a:latin typeface="Consolas" pitchFamily="49" charset="0"/>
                <a:ea typeface="inherit"/>
                <a:cs typeface="Consolas" pitchFamily="49" charset="0"/>
              </a:rPr>
              <a:t> b = </a:t>
            </a:r>
            <a:r>
              <a:rPr kumimoji="1" lang="zh-TW" altLang="zh-TW" sz="1200" b="0" i="0" u="none" strike="noStrike" cap="none" normalizeH="0" baseline="0" dirty="0" smtClean="0">
                <a:ln>
                  <a:noFill/>
                </a:ln>
                <a:solidFill>
                  <a:srgbClr val="101094"/>
                </a:solidFill>
                <a:effectLst/>
                <a:latin typeface="Consolas" pitchFamily="49" charset="0"/>
                <a:ea typeface="inherit"/>
                <a:cs typeface="Consolas" pitchFamily="49" charset="0"/>
              </a:rPr>
              <a:t>new</a:t>
            </a:r>
            <a:r>
              <a:rPr kumimoji="1" lang="zh-TW" altLang="zh-TW" sz="1200" b="0" i="0" u="none" strike="noStrike" cap="none" normalizeH="0" baseline="0" dirty="0" smtClean="0">
                <a:ln>
                  <a:noFill/>
                </a:ln>
                <a:solidFill>
                  <a:srgbClr val="303336"/>
                </a:solidFill>
                <a:effectLst/>
                <a:latin typeface="Consolas" pitchFamily="49" charset="0"/>
                <a:ea typeface="inherit"/>
                <a:cs typeface="Consolas" pitchFamily="49" charset="0"/>
              </a:rPr>
              <a:t> </a:t>
            </a:r>
            <a:r>
              <a:rPr kumimoji="1" lang="zh-TW" altLang="zh-TW" sz="1200" b="0" i="0" u="none" strike="noStrike" cap="none" normalizeH="0" baseline="0" dirty="0" smtClean="0">
                <a:ln>
                  <a:noFill/>
                </a:ln>
                <a:solidFill>
                  <a:srgbClr val="2B91AF"/>
                </a:solidFill>
                <a:effectLst/>
                <a:latin typeface="Consolas" pitchFamily="49" charset="0"/>
                <a:ea typeface="inherit"/>
                <a:cs typeface="Consolas" pitchFamily="49" charset="0"/>
              </a:rPr>
              <a:t>Foo</a:t>
            </a:r>
            <a:r>
              <a:rPr kumimoji="1" lang="zh-TW" altLang="zh-TW" sz="1200" b="0" i="0" u="none" strike="noStrike" cap="none" normalizeH="0" baseline="0" dirty="0" smtClean="0">
                <a:ln>
                  <a:noFill/>
                </a:ln>
                <a:solidFill>
                  <a:srgbClr val="303336"/>
                </a:solidFill>
                <a:effectLst/>
                <a:latin typeface="Consolas" pitchFamily="49" charset="0"/>
                <a:ea typeface="inherit"/>
                <a:cs typeface="Consolas" pitchFamily="49" charset="0"/>
              </a:rPr>
              <a:t>(</a:t>
            </a:r>
            <a:r>
              <a:rPr kumimoji="1" lang="zh-TW" altLang="zh-TW" sz="1200" b="0" i="0" u="none" strike="noStrike" cap="none" normalizeH="0" baseline="0" dirty="0" smtClean="0">
                <a:ln>
                  <a:noFill/>
                </a:ln>
                <a:solidFill>
                  <a:srgbClr val="7D2727"/>
                </a:solidFill>
                <a:effectLst/>
                <a:latin typeface="Consolas" pitchFamily="49" charset="0"/>
                <a:ea typeface="inherit"/>
                <a:cs typeface="Consolas" pitchFamily="49" charset="0"/>
              </a:rPr>
              <a:t>"b"</a:t>
            </a:r>
            <a:r>
              <a:rPr kumimoji="1" lang="zh-TW" altLang="zh-TW" sz="1200" b="0" i="0" u="none" strike="noStrike" cap="none" normalizeH="0" baseline="0" dirty="0" smtClean="0">
                <a:ln>
                  <a:noFill/>
                </a:ln>
                <a:solidFill>
                  <a:srgbClr val="303336"/>
                </a:solidFill>
                <a:effectLst/>
                <a:latin typeface="Consolas" pitchFamily="49" charset="0"/>
                <a:ea typeface="inherit"/>
                <a:cs typeface="Consolas" pitchFamily="49" charset="0"/>
              </a:rPr>
              <a:t>);</a:t>
            </a:r>
            <a:r>
              <a:rPr kumimoji="1" lang="zh-TW" altLang="zh-TW" sz="12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rPr>
              <a:t> </a:t>
            </a:r>
          </a:p>
        </p:txBody>
      </p:sp>
      <p:sp>
        <p:nvSpPr>
          <p:cNvPr id="7" name="矩形 6"/>
          <p:cNvSpPr/>
          <p:nvPr/>
        </p:nvSpPr>
        <p:spPr>
          <a:xfrm>
            <a:off x="7611590" y="25742"/>
            <a:ext cx="1539717" cy="369332"/>
          </a:xfrm>
          <a:prstGeom prst="rect">
            <a:avLst/>
          </a:prstGeom>
        </p:spPr>
        <p:txBody>
          <a:bodyPr wrap="none">
            <a:spAutoFit/>
          </a:bodyPr>
          <a:lstStyle/>
          <a:p>
            <a:r>
              <a:rPr lang="en-US" altLang="zh-TW" dirty="0" err="1"/>
              <a:t>CallByValues</a:t>
            </a:r>
            <a:endParaRPr lang="zh-TW" altLang="en-US" dirty="0"/>
          </a:p>
        </p:txBody>
      </p:sp>
    </p:spTree>
    <p:extLst>
      <p:ext uri="{BB962C8B-B14F-4D97-AF65-F5344CB8AC3E}">
        <p14:creationId xmlns:p14="http://schemas.microsoft.com/office/powerpoint/2010/main" val="626898000"/>
      </p:ext>
    </p:extLst>
  </p:cSld>
  <p:clrMapOvr>
    <a:masterClrMapping/>
  </p:clrMapOvr>
  <p:transition spd="slow">
    <p:zoom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838200" y="209550"/>
            <a:ext cx="7924800" cy="646331"/>
          </a:xfrm>
        </p:spPr>
        <p:txBody>
          <a:bodyPr/>
          <a:lstStyle/>
          <a:p>
            <a:r>
              <a:rPr kumimoji="0" lang="en-US" altLang="zh-TW" dirty="0">
                <a:ea typeface="文鼎粗黑" pitchFamily="49" charset="-120"/>
              </a:rPr>
              <a:t>Evolution of Java</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4</a:t>
            </a:fld>
            <a:endParaRPr lang="en-US" altLang="zh-TW" dirty="0"/>
          </a:p>
        </p:txBody>
      </p:sp>
      <p:graphicFrame>
        <p:nvGraphicFramePr>
          <p:cNvPr id="5" name="表格 4"/>
          <p:cNvGraphicFramePr>
            <a:graphicFrameLocks noGrp="1"/>
          </p:cNvGraphicFramePr>
          <p:nvPr>
            <p:extLst>
              <p:ext uri="{D42A27DB-BD31-4B8C-83A1-F6EECF244321}">
                <p14:modId xmlns:p14="http://schemas.microsoft.com/office/powerpoint/2010/main" val="2818995241"/>
              </p:ext>
            </p:extLst>
          </p:nvPr>
        </p:nvGraphicFramePr>
        <p:xfrm>
          <a:off x="1066800" y="929642"/>
          <a:ext cx="5728551" cy="3851908"/>
        </p:xfrm>
        <a:graphic>
          <a:graphicData uri="http://schemas.openxmlformats.org/drawingml/2006/table">
            <a:tbl>
              <a:tblPr/>
              <a:tblGrid>
                <a:gridCol w="2505191"/>
                <a:gridCol w="3223360"/>
              </a:tblGrid>
              <a:tr h="217886">
                <a:tc>
                  <a:txBody>
                    <a:bodyPr/>
                    <a:lstStyle/>
                    <a:p>
                      <a:pPr algn="l" fontAlgn="b"/>
                      <a:r>
                        <a:rPr lang="en-US" sz="1400" b="0" dirty="0">
                          <a:solidFill>
                            <a:srgbClr val="FFFFFF"/>
                          </a:solidFill>
                          <a:effectLst/>
                        </a:rPr>
                        <a:t>Version</a:t>
                      </a:r>
                    </a:p>
                  </a:txBody>
                  <a:tcPr marL="56156" marR="56156" marT="28078" marB="28078" anchor="b">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c>
                  <a:txBody>
                    <a:bodyPr/>
                    <a:lstStyle/>
                    <a:p>
                      <a:pPr algn="l" fontAlgn="b"/>
                      <a:r>
                        <a:rPr lang="en-US" sz="1400" b="0">
                          <a:solidFill>
                            <a:srgbClr val="FFFFFF"/>
                          </a:solidFill>
                          <a:effectLst/>
                        </a:rPr>
                        <a:t>Released on</a:t>
                      </a:r>
                    </a:p>
                  </a:txBody>
                  <a:tcPr marL="56156" marR="56156" marT="28078" marB="28078" anchor="b">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r>
              <a:tr h="274042">
                <a:tc>
                  <a:txBody>
                    <a:bodyPr/>
                    <a:lstStyle/>
                    <a:p>
                      <a:pPr fontAlgn="t"/>
                      <a:r>
                        <a:rPr lang="en-US" sz="1400" dirty="0">
                          <a:solidFill>
                            <a:srgbClr val="111111"/>
                          </a:solidFill>
                          <a:effectLst/>
                        </a:rPr>
                        <a:t>JDK1.0</a:t>
                      </a:r>
                    </a:p>
                  </a:txBody>
                  <a:tcPr marL="56156" marR="56156" marT="56156" marB="5615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400" dirty="0">
                          <a:solidFill>
                            <a:srgbClr val="111111"/>
                          </a:solidFill>
                          <a:effectLst/>
                        </a:rPr>
                        <a:t>23 Jan 1996</a:t>
                      </a:r>
                    </a:p>
                  </a:txBody>
                  <a:tcPr marL="56156" marR="56156" marT="56156" marB="5615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74042">
                <a:tc>
                  <a:txBody>
                    <a:bodyPr/>
                    <a:lstStyle/>
                    <a:p>
                      <a:pPr fontAlgn="t"/>
                      <a:r>
                        <a:rPr lang="en-US" sz="1400">
                          <a:solidFill>
                            <a:srgbClr val="111111"/>
                          </a:solidFill>
                          <a:effectLst/>
                        </a:rPr>
                        <a:t>JDK1.1</a:t>
                      </a:r>
                    </a:p>
                  </a:txBody>
                  <a:tcPr marL="56156" marR="56156" marT="56156" marB="5615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400">
                          <a:solidFill>
                            <a:srgbClr val="111111"/>
                          </a:solidFill>
                          <a:effectLst/>
                        </a:rPr>
                        <a:t>19 Feb 1997</a:t>
                      </a:r>
                    </a:p>
                  </a:txBody>
                  <a:tcPr marL="56156" marR="56156" marT="56156" marB="5615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74042">
                <a:tc>
                  <a:txBody>
                    <a:bodyPr/>
                    <a:lstStyle/>
                    <a:p>
                      <a:pPr fontAlgn="t"/>
                      <a:r>
                        <a:rPr lang="en-US" sz="1400">
                          <a:solidFill>
                            <a:srgbClr val="111111"/>
                          </a:solidFill>
                          <a:effectLst/>
                        </a:rPr>
                        <a:t>J2SE 1.2</a:t>
                      </a:r>
                    </a:p>
                  </a:txBody>
                  <a:tcPr marL="56156" marR="56156" marT="56156" marB="5615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400">
                          <a:solidFill>
                            <a:srgbClr val="111111"/>
                          </a:solidFill>
                          <a:effectLst/>
                        </a:rPr>
                        <a:t>8 Dec 1998</a:t>
                      </a:r>
                    </a:p>
                  </a:txBody>
                  <a:tcPr marL="56156" marR="56156" marT="56156" marB="5615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74042">
                <a:tc>
                  <a:txBody>
                    <a:bodyPr/>
                    <a:lstStyle/>
                    <a:p>
                      <a:pPr fontAlgn="t"/>
                      <a:r>
                        <a:rPr lang="en-US" sz="1400">
                          <a:solidFill>
                            <a:srgbClr val="111111"/>
                          </a:solidFill>
                          <a:effectLst/>
                        </a:rPr>
                        <a:t>J2SE 1.3</a:t>
                      </a:r>
                    </a:p>
                  </a:txBody>
                  <a:tcPr marL="56156" marR="56156" marT="56156" marB="5615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400">
                          <a:solidFill>
                            <a:srgbClr val="111111"/>
                          </a:solidFill>
                          <a:effectLst/>
                        </a:rPr>
                        <a:t>8 May 2000</a:t>
                      </a:r>
                    </a:p>
                  </a:txBody>
                  <a:tcPr marL="56156" marR="56156" marT="56156" marB="5615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74042">
                <a:tc>
                  <a:txBody>
                    <a:bodyPr/>
                    <a:lstStyle/>
                    <a:p>
                      <a:pPr fontAlgn="t"/>
                      <a:r>
                        <a:rPr lang="en-US" sz="1400">
                          <a:solidFill>
                            <a:srgbClr val="111111"/>
                          </a:solidFill>
                          <a:effectLst/>
                        </a:rPr>
                        <a:t>J2SE 1.4</a:t>
                      </a:r>
                    </a:p>
                  </a:txBody>
                  <a:tcPr marL="56156" marR="56156" marT="56156" marB="5615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400">
                          <a:solidFill>
                            <a:srgbClr val="111111"/>
                          </a:solidFill>
                          <a:effectLst/>
                        </a:rPr>
                        <a:t>6 Feb 2002</a:t>
                      </a:r>
                    </a:p>
                  </a:txBody>
                  <a:tcPr marL="56156" marR="56156" marT="56156" marB="5615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74042">
                <a:tc>
                  <a:txBody>
                    <a:bodyPr/>
                    <a:lstStyle/>
                    <a:p>
                      <a:pPr fontAlgn="t"/>
                      <a:r>
                        <a:rPr lang="en-US" sz="1400">
                          <a:solidFill>
                            <a:srgbClr val="111111"/>
                          </a:solidFill>
                          <a:effectLst/>
                        </a:rPr>
                        <a:t>J2SE 5.0</a:t>
                      </a:r>
                    </a:p>
                  </a:txBody>
                  <a:tcPr marL="56156" marR="56156" marT="56156" marB="5615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400">
                          <a:solidFill>
                            <a:srgbClr val="111111"/>
                          </a:solidFill>
                          <a:effectLst/>
                        </a:rPr>
                        <a:t>30 Sept 2004</a:t>
                      </a:r>
                    </a:p>
                  </a:txBody>
                  <a:tcPr marL="56156" marR="56156" marT="56156" marB="5615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74042">
                <a:tc>
                  <a:txBody>
                    <a:bodyPr/>
                    <a:lstStyle/>
                    <a:p>
                      <a:pPr fontAlgn="t"/>
                      <a:r>
                        <a:rPr lang="en-US" sz="1400">
                          <a:solidFill>
                            <a:srgbClr val="111111"/>
                          </a:solidFill>
                          <a:effectLst/>
                        </a:rPr>
                        <a:t>Java SE 6</a:t>
                      </a:r>
                    </a:p>
                  </a:txBody>
                  <a:tcPr marL="56156" marR="56156" marT="56156" marB="5615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400">
                          <a:solidFill>
                            <a:srgbClr val="111111"/>
                          </a:solidFill>
                          <a:effectLst/>
                        </a:rPr>
                        <a:t>11 Dec 2006</a:t>
                      </a:r>
                    </a:p>
                  </a:txBody>
                  <a:tcPr marL="56156" marR="56156" marT="56156" marB="5615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74042">
                <a:tc>
                  <a:txBody>
                    <a:bodyPr/>
                    <a:lstStyle/>
                    <a:p>
                      <a:pPr fontAlgn="t"/>
                      <a:r>
                        <a:rPr lang="en-US" sz="1400">
                          <a:solidFill>
                            <a:srgbClr val="111111"/>
                          </a:solidFill>
                          <a:effectLst/>
                        </a:rPr>
                        <a:t>Java SE 7.0</a:t>
                      </a:r>
                    </a:p>
                  </a:txBody>
                  <a:tcPr marL="56156" marR="56156" marT="56156" marB="5615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400">
                          <a:solidFill>
                            <a:srgbClr val="111111"/>
                          </a:solidFill>
                          <a:effectLst/>
                        </a:rPr>
                        <a:t>28 July 2011</a:t>
                      </a:r>
                    </a:p>
                  </a:txBody>
                  <a:tcPr marL="56156" marR="56156" marT="56156" marB="5615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74042">
                <a:tc>
                  <a:txBody>
                    <a:bodyPr/>
                    <a:lstStyle/>
                    <a:p>
                      <a:pPr fontAlgn="t"/>
                      <a:r>
                        <a:rPr lang="en-US" sz="1400" b="1">
                          <a:solidFill>
                            <a:srgbClr val="111111"/>
                          </a:solidFill>
                          <a:effectLst/>
                        </a:rPr>
                        <a:t>Java SE 8.0</a:t>
                      </a:r>
                    </a:p>
                  </a:txBody>
                  <a:tcPr marL="56156" marR="56156" marT="56156" marB="5615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400" b="1" dirty="0">
                          <a:solidFill>
                            <a:srgbClr val="111111"/>
                          </a:solidFill>
                          <a:effectLst/>
                        </a:rPr>
                        <a:t>18 March </a:t>
                      </a:r>
                      <a:r>
                        <a:rPr lang="en-US" sz="1400" b="1" dirty="0" smtClean="0">
                          <a:solidFill>
                            <a:srgbClr val="111111"/>
                          </a:solidFill>
                          <a:effectLst/>
                        </a:rPr>
                        <a:t>2014</a:t>
                      </a:r>
                      <a:endParaRPr lang="en-US" sz="1400" b="1" dirty="0">
                        <a:solidFill>
                          <a:srgbClr val="111111"/>
                        </a:solidFill>
                        <a:effectLst/>
                      </a:endParaRPr>
                    </a:p>
                  </a:txBody>
                  <a:tcPr marL="56156" marR="56156" marT="56156" marB="5615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74042">
                <a:tc>
                  <a:txBody>
                    <a:bodyPr/>
                    <a:lstStyle/>
                    <a:p>
                      <a:pPr fontAlgn="t"/>
                      <a:r>
                        <a:rPr lang="en-US" sz="1400">
                          <a:solidFill>
                            <a:srgbClr val="111111"/>
                          </a:solidFill>
                          <a:effectLst/>
                        </a:rPr>
                        <a:t>Java SE 9.0</a:t>
                      </a:r>
                    </a:p>
                  </a:txBody>
                  <a:tcPr marL="56156" marR="56156" marT="56156" marB="5615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400">
                          <a:solidFill>
                            <a:srgbClr val="111111"/>
                          </a:solidFill>
                          <a:effectLst/>
                        </a:rPr>
                        <a:t>Sept 2017</a:t>
                      </a:r>
                    </a:p>
                  </a:txBody>
                  <a:tcPr marL="56156" marR="56156" marT="56156" marB="5615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38360">
                <a:tc>
                  <a:txBody>
                    <a:bodyPr/>
                    <a:lstStyle/>
                    <a:p>
                      <a:pPr fontAlgn="t"/>
                      <a:r>
                        <a:rPr lang="en-US" sz="1400">
                          <a:solidFill>
                            <a:srgbClr val="111111"/>
                          </a:solidFill>
                          <a:effectLst/>
                        </a:rPr>
                        <a:t>Java SE 10 (18.3)</a:t>
                      </a:r>
                    </a:p>
                  </a:txBody>
                  <a:tcPr marL="56156" marR="56156" marT="56156" marB="5615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altLang="zh-TW" sz="1400" dirty="0">
                          <a:solidFill>
                            <a:srgbClr val="111111"/>
                          </a:solidFill>
                          <a:effectLst/>
                        </a:rPr>
                        <a:t>2018</a:t>
                      </a:r>
                    </a:p>
                  </a:txBody>
                  <a:tcPr marL="56156" marR="56156" marT="56156" marB="5615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pic>
        <p:nvPicPr>
          <p:cNvPr id="3074" name="Picture 2" descr="ãredisãçåçæå°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9411" y="742950"/>
            <a:ext cx="1070777" cy="107077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ãelasticsearchãçåçæå°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9192" y="1585127"/>
            <a:ext cx="914399" cy="914400"/>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8999" y="2289819"/>
            <a:ext cx="6858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3" name="Picture 11" descr="ãkafkaãçåçæå°çµæ"/>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8073" y="3638550"/>
            <a:ext cx="767652" cy="767653"/>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descr="ãcassandraãçåçæå°çµæ"/>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4800" y="2632719"/>
            <a:ext cx="1203185" cy="1203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820622"/>
      </p:ext>
    </p:extLst>
  </p:cSld>
  <p:clrMapOvr>
    <a:masterClrMapping/>
  </p:clrMapOvr>
  <p:transition spd="slow">
    <p:zoom dir="in"/>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1450" y="2343150"/>
            <a:ext cx="5162550" cy="2668776"/>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838200" y="1006078"/>
            <a:ext cx="7924800" cy="3394472"/>
          </a:xfrm>
        </p:spPr>
        <p:txBody>
          <a:bodyPr/>
          <a:lstStyle/>
          <a:p>
            <a:pPr eaLnBrk="1" hangingPunct="1">
              <a:lnSpc>
                <a:spcPct val="125000"/>
              </a:lnSpc>
              <a:buSzPct val="110000"/>
              <a:buFont typeface="Wingdings" pitchFamily="2" charset="2"/>
              <a:buChar char="§"/>
            </a:pPr>
            <a:r>
              <a:rPr lang="en-US" altLang="en-US" sz="2000" dirty="0">
                <a:solidFill>
                  <a:schemeClr val="tx1"/>
                </a:solidFill>
              </a:rPr>
              <a:t>Parameters can be passed </a:t>
            </a:r>
            <a:r>
              <a:rPr lang="en-US" altLang="en-US" sz="2000" dirty="0" smtClean="0">
                <a:solidFill>
                  <a:schemeClr val="tx1"/>
                </a:solidFill>
              </a:rPr>
              <a:t>by value</a:t>
            </a:r>
          </a:p>
          <a:p>
            <a:pPr lvl="1" eaLnBrk="1" hangingPunct="1">
              <a:lnSpc>
                <a:spcPct val="125000"/>
              </a:lnSpc>
              <a:buSzPct val="110000"/>
              <a:buFont typeface="Wingdings" pitchFamily="2" charset="2"/>
              <a:buChar char="§"/>
            </a:pPr>
            <a:r>
              <a:rPr lang="en-US" altLang="zh-TW" sz="1800" dirty="0"/>
              <a:t>a = b is re-assigning the reference a NOT f to the object whose its attribute is "b".</a:t>
            </a:r>
            <a:endParaRPr lang="en-US" altLang="en-US" sz="1800" dirty="0">
              <a:solidFill>
                <a:schemeClr val="tx1"/>
              </a:solidFill>
            </a:endParaRPr>
          </a:p>
        </p:txBody>
      </p:sp>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JAVA Methods</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40</a:t>
            </a:fld>
            <a:endParaRPr lang="en-US" altLang="zh-TW" dirty="0"/>
          </a:p>
        </p:txBody>
      </p:sp>
      <p:sp>
        <p:nvSpPr>
          <p:cNvPr id="6" name="Rectangle 3"/>
          <p:cNvSpPr>
            <a:spLocks noChangeArrowheads="1"/>
          </p:cNvSpPr>
          <p:nvPr/>
        </p:nvSpPr>
        <p:spPr bwMode="auto">
          <a:xfrm>
            <a:off x="3981450" y="2144653"/>
            <a:ext cx="511358" cy="18466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defRPr kumimoji="1">
                <a:solidFill>
                  <a:schemeClr val="tx1"/>
                </a:solidFill>
                <a:latin typeface="Arial" pitchFamily="34" charset="0"/>
                <a:ea typeface="新細明體" pitchFamily="18" charset="-120"/>
                <a:cs typeface="新細明體" pitchFamily="18" charset="-120"/>
              </a:defRPr>
            </a:lvl1pPr>
            <a:lvl2pPr>
              <a:defRPr kumimoji="1">
                <a:solidFill>
                  <a:schemeClr val="tx1"/>
                </a:solidFill>
                <a:latin typeface="Arial" pitchFamily="34" charset="0"/>
                <a:ea typeface="新細明體" pitchFamily="18" charset="-120"/>
                <a:cs typeface="新細明體" pitchFamily="18" charset="-120"/>
              </a:defRPr>
            </a:lvl2pPr>
            <a:lvl3pPr>
              <a:defRPr kumimoji="1">
                <a:solidFill>
                  <a:schemeClr val="tx1"/>
                </a:solidFill>
                <a:latin typeface="Arial" pitchFamily="34" charset="0"/>
                <a:ea typeface="新細明體" pitchFamily="18" charset="-120"/>
                <a:cs typeface="新細明體" pitchFamily="18" charset="-120"/>
              </a:defRPr>
            </a:lvl3pPr>
            <a:lvl4pPr>
              <a:defRPr kumimoji="1">
                <a:solidFill>
                  <a:schemeClr val="tx1"/>
                </a:solidFill>
                <a:latin typeface="Arial" pitchFamily="34" charset="0"/>
                <a:ea typeface="新細明體" pitchFamily="18" charset="-120"/>
                <a:cs typeface="新細明體" pitchFamily="18" charset="-120"/>
              </a:defRPr>
            </a:lvl4pPr>
            <a:lvl5pPr>
              <a:defRPr kumimoji="1">
                <a:solidFill>
                  <a:schemeClr val="tx1"/>
                </a:solidFill>
                <a:latin typeface="Arial" pitchFamily="34" charset="0"/>
                <a:ea typeface="新細明體" pitchFamily="18" charset="-120"/>
                <a:cs typeface="新細明體" pitchFamily="18" charset="-120"/>
              </a:defRPr>
            </a:lvl5pPr>
            <a:lvl6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6pPr>
            <a:lvl7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7pPr>
            <a:lvl8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8pPr>
            <a:lvl9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zh-TW" sz="1200" b="0" i="0" u="none" strike="noStrike" cap="none" normalizeH="0" baseline="0" dirty="0" smtClean="0">
                <a:ln>
                  <a:noFill/>
                </a:ln>
                <a:solidFill>
                  <a:srgbClr val="242729"/>
                </a:solidFill>
                <a:effectLst/>
                <a:latin typeface="Consolas" pitchFamily="49" charset="0"/>
                <a:ea typeface="新細明體" pitchFamily="18" charset="-120"/>
                <a:cs typeface="Consolas" pitchFamily="49" charset="0"/>
              </a:rPr>
              <a:t>a = b</a:t>
            </a:r>
            <a:r>
              <a:rPr kumimoji="1" lang="zh-TW" altLang="zh-TW" sz="1200" b="0" i="0" u="none" strike="noStrike" cap="none" normalizeH="0" baseline="0" dirty="0" smtClean="0">
                <a:ln>
                  <a:noFill/>
                </a:ln>
                <a:solidFill>
                  <a:srgbClr val="242729"/>
                </a:solidFill>
                <a:effectLst/>
                <a:ea typeface="新細明體" pitchFamily="18" charset="-120"/>
                <a:cs typeface="Arial" pitchFamily="34" charset="0"/>
              </a:rPr>
              <a:t> </a:t>
            </a:r>
            <a:r>
              <a:rPr kumimoji="1" lang="zh-TW" altLang="zh-TW" sz="1200" b="0" i="0" u="none" strike="noStrike" cap="none" normalizeH="0" baseline="0" dirty="0" smtClean="0">
                <a:ln>
                  <a:noFill/>
                </a:ln>
                <a:solidFill>
                  <a:schemeClr val="tx1"/>
                </a:solidFill>
                <a:effectLst/>
                <a:ea typeface="新細明體" pitchFamily="18" charset="-120"/>
              </a:rPr>
              <a:t> </a:t>
            </a:r>
          </a:p>
        </p:txBody>
      </p:sp>
      <p:sp>
        <p:nvSpPr>
          <p:cNvPr id="7" name="矩形 6"/>
          <p:cNvSpPr/>
          <p:nvPr/>
        </p:nvSpPr>
        <p:spPr>
          <a:xfrm>
            <a:off x="7611590" y="25742"/>
            <a:ext cx="1539717" cy="369332"/>
          </a:xfrm>
          <a:prstGeom prst="rect">
            <a:avLst/>
          </a:prstGeom>
        </p:spPr>
        <p:txBody>
          <a:bodyPr wrap="none">
            <a:spAutoFit/>
          </a:bodyPr>
          <a:lstStyle/>
          <a:p>
            <a:r>
              <a:rPr lang="en-US" altLang="zh-TW" dirty="0" err="1"/>
              <a:t>CallByValues</a:t>
            </a:r>
            <a:endParaRPr lang="zh-TW" altLang="en-US" dirty="0"/>
          </a:p>
        </p:txBody>
      </p:sp>
    </p:spTree>
    <p:extLst>
      <p:ext uri="{BB962C8B-B14F-4D97-AF65-F5344CB8AC3E}">
        <p14:creationId xmlns:p14="http://schemas.microsoft.com/office/powerpoint/2010/main" val="2889491322"/>
      </p:ext>
    </p:extLst>
  </p:cSld>
  <p:clrMapOvr>
    <a:masterClrMapping/>
  </p:clrMapOvr>
  <p:transition spd="slow">
    <p:zoom dir="in"/>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032" y="2481365"/>
            <a:ext cx="3562350" cy="2695576"/>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838200" y="1006078"/>
            <a:ext cx="7924800" cy="3394472"/>
          </a:xfrm>
        </p:spPr>
        <p:txBody>
          <a:bodyPr/>
          <a:lstStyle/>
          <a:p>
            <a:pPr eaLnBrk="1" hangingPunct="1">
              <a:lnSpc>
                <a:spcPct val="125000"/>
              </a:lnSpc>
              <a:buSzPct val="110000"/>
              <a:buFont typeface="Wingdings" pitchFamily="2" charset="2"/>
              <a:buChar char="§"/>
            </a:pPr>
            <a:r>
              <a:rPr lang="en-US" altLang="en-US" sz="2000" dirty="0">
                <a:solidFill>
                  <a:schemeClr val="tx1"/>
                </a:solidFill>
              </a:rPr>
              <a:t>Parameters can be passed </a:t>
            </a:r>
            <a:r>
              <a:rPr lang="en-US" altLang="en-US" sz="2000" dirty="0" smtClean="0">
                <a:solidFill>
                  <a:schemeClr val="tx1"/>
                </a:solidFill>
              </a:rPr>
              <a:t>by value</a:t>
            </a:r>
          </a:p>
          <a:p>
            <a:pPr lvl="1" eaLnBrk="1" hangingPunct="1">
              <a:lnSpc>
                <a:spcPct val="125000"/>
              </a:lnSpc>
              <a:buSzPct val="110000"/>
              <a:buFont typeface="Wingdings" pitchFamily="2" charset="2"/>
              <a:buChar char="§"/>
            </a:pPr>
            <a:r>
              <a:rPr lang="en-US" altLang="zh-TW" sz="1800" dirty="0"/>
              <a:t>As you call </a:t>
            </a:r>
            <a:r>
              <a:rPr lang="en-US" altLang="zh-TW" sz="1800" dirty="0" err="1"/>
              <a:t>modifyReference</a:t>
            </a:r>
            <a:r>
              <a:rPr lang="en-US" altLang="zh-TW" sz="1800" dirty="0"/>
              <a:t>(Foo c) method, a reference c is created and assigned to the object with attribute "f".</a:t>
            </a:r>
            <a:endParaRPr lang="en-US" altLang="en-US" sz="1800" dirty="0">
              <a:solidFill>
                <a:schemeClr val="tx1"/>
              </a:solidFill>
            </a:endParaRPr>
          </a:p>
        </p:txBody>
      </p:sp>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JAVA Methods</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41</a:t>
            </a:fld>
            <a:endParaRPr lang="en-US" altLang="zh-TW" dirty="0"/>
          </a:p>
        </p:txBody>
      </p:sp>
      <p:sp>
        <p:nvSpPr>
          <p:cNvPr id="5" name="Rectangle 1"/>
          <p:cNvSpPr>
            <a:spLocks noChangeArrowheads="1"/>
          </p:cNvSpPr>
          <p:nvPr/>
        </p:nvSpPr>
        <p:spPr bwMode="auto">
          <a:xfrm>
            <a:off x="4572000" y="2296699"/>
            <a:ext cx="1955664" cy="18466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defRPr kumimoji="1">
                <a:solidFill>
                  <a:schemeClr val="tx1"/>
                </a:solidFill>
                <a:latin typeface="Arial" pitchFamily="34" charset="0"/>
                <a:ea typeface="新細明體" pitchFamily="18" charset="-120"/>
                <a:cs typeface="新細明體" pitchFamily="18" charset="-120"/>
              </a:defRPr>
            </a:lvl1pPr>
            <a:lvl2pPr>
              <a:defRPr kumimoji="1">
                <a:solidFill>
                  <a:schemeClr val="tx1"/>
                </a:solidFill>
                <a:latin typeface="Arial" pitchFamily="34" charset="0"/>
                <a:ea typeface="新細明體" pitchFamily="18" charset="-120"/>
                <a:cs typeface="新細明體" pitchFamily="18" charset="-120"/>
              </a:defRPr>
            </a:lvl2pPr>
            <a:lvl3pPr>
              <a:defRPr kumimoji="1">
                <a:solidFill>
                  <a:schemeClr val="tx1"/>
                </a:solidFill>
                <a:latin typeface="Arial" pitchFamily="34" charset="0"/>
                <a:ea typeface="新細明體" pitchFamily="18" charset="-120"/>
                <a:cs typeface="新細明體" pitchFamily="18" charset="-120"/>
              </a:defRPr>
            </a:lvl3pPr>
            <a:lvl4pPr>
              <a:defRPr kumimoji="1">
                <a:solidFill>
                  <a:schemeClr val="tx1"/>
                </a:solidFill>
                <a:latin typeface="Arial" pitchFamily="34" charset="0"/>
                <a:ea typeface="新細明體" pitchFamily="18" charset="-120"/>
                <a:cs typeface="新細明體" pitchFamily="18" charset="-120"/>
              </a:defRPr>
            </a:lvl4pPr>
            <a:lvl5pPr>
              <a:defRPr kumimoji="1">
                <a:solidFill>
                  <a:schemeClr val="tx1"/>
                </a:solidFill>
                <a:latin typeface="Arial" pitchFamily="34" charset="0"/>
                <a:ea typeface="新細明體" pitchFamily="18" charset="-120"/>
                <a:cs typeface="新細明體" pitchFamily="18" charset="-120"/>
              </a:defRPr>
            </a:lvl5pPr>
            <a:lvl6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6pPr>
            <a:lvl7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7pPr>
            <a:lvl8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8pPr>
            <a:lvl9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zh-TW" sz="1200" b="0" i="0" u="none" strike="noStrike" cap="none" normalizeH="0" baseline="0" dirty="0" smtClean="0">
                <a:ln>
                  <a:noFill/>
                </a:ln>
                <a:solidFill>
                  <a:srgbClr val="242729"/>
                </a:solidFill>
                <a:effectLst/>
                <a:latin typeface="Consolas" pitchFamily="49" charset="0"/>
                <a:ea typeface="新細明體" pitchFamily="18" charset="-120"/>
                <a:cs typeface="Consolas" pitchFamily="49" charset="0"/>
              </a:rPr>
              <a:t>modifyReference(Foo c)</a:t>
            </a:r>
            <a:r>
              <a:rPr kumimoji="1" lang="zh-TW" altLang="zh-TW" sz="1200" b="0" i="0" u="none" strike="noStrike" cap="none" normalizeH="0" baseline="0" dirty="0" smtClean="0">
                <a:ln>
                  <a:noFill/>
                </a:ln>
                <a:solidFill>
                  <a:srgbClr val="242729"/>
                </a:solidFill>
                <a:effectLst/>
                <a:ea typeface="新細明體" pitchFamily="18" charset="-120"/>
                <a:cs typeface="Arial" pitchFamily="34" charset="0"/>
              </a:rPr>
              <a:t> </a:t>
            </a:r>
            <a:r>
              <a:rPr kumimoji="1" lang="zh-TW" altLang="zh-TW" sz="1200" b="0" i="0" u="none" strike="noStrike" cap="none" normalizeH="0" baseline="0" dirty="0" smtClean="0">
                <a:ln>
                  <a:noFill/>
                </a:ln>
                <a:solidFill>
                  <a:schemeClr val="tx1"/>
                </a:solidFill>
                <a:effectLst/>
                <a:ea typeface="新細明體" pitchFamily="18" charset="-120"/>
              </a:rPr>
              <a:t> </a:t>
            </a:r>
          </a:p>
        </p:txBody>
      </p:sp>
      <p:sp>
        <p:nvSpPr>
          <p:cNvPr id="9" name="Rectangle 3"/>
          <p:cNvSpPr>
            <a:spLocks noChangeArrowheads="1"/>
          </p:cNvSpPr>
          <p:nvPr/>
        </p:nvSpPr>
        <p:spPr bwMode="auto">
          <a:xfrm>
            <a:off x="2322790" y="2297911"/>
            <a:ext cx="1657505" cy="18466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a:r>
              <a:rPr lang="zh-TW" altLang="zh-TW" sz="1200" dirty="0">
                <a:solidFill>
                  <a:srgbClr val="242729"/>
                </a:solidFill>
                <a:latin typeface="Consolas" pitchFamily="49" charset="0"/>
                <a:ea typeface="新細明體" pitchFamily="18" charset="-120"/>
                <a:cs typeface="Consolas" pitchFamily="49" charset="0"/>
              </a:rPr>
              <a:t>modifyReference</a:t>
            </a:r>
            <a:r>
              <a:rPr kumimoji="1" lang="zh-TW" altLang="zh-TW" sz="1200" b="0" i="0" u="none" strike="noStrike" cap="none" normalizeH="0" baseline="0" dirty="0" smtClean="0">
                <a:ln>
                  <a:noFill/>
                </a:ln>
                <a:solidFill>
                  <a:srgbClr val="303336"/>
                </a:solidFill>
                <a:effectLst/>
                <a:latin typeface="Consolas" pitchFamily="49" charset="0"/>
                <a:ea typeface="inherit"/>
                <a:cs typeface="Consolas" pitchFamily="49" charset="0"/>
              </a:rPr>
              <a:t>(f);</a:t>
            </a:r>
            <a:r>
              <a:rPr kumimoji="1" lang="zh-TW" altLang="zh-TW" sz="12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rPr>
              <a:t> </a:t>
            </a:r>
          </a:p>
        </p:txBody>
      </p:sp>
      <p:sp>
        <p:nvSpPr>
          <p:cNvPr id="8" name="矩形 7"/>
          <p:cNvSpPr/>
          <p:nvPr/>
        </p:nvSpPr>
        <p:spPr>
          <a:xfrm>
            <a:off x="7611590" y="25742"/>
            <a:ext cx="1539717" cy="369332"/>
          </a:xfrm>
          <a:prstGeom prst="rect">
            <a:avLst/>
          </a:prstGeom>
        </p:spPr>
        <p:txBody>
          <a:bodyPr wrap="none">
            <a:spAutoFit/>
          </a:bodyPr>
          <a:lstStyle/>
          <a:p>
            <a:r>
              <a:rPr lang="en-US" altLang="zh-TW" dirty="0" err="1"/>
              <a:t>CallByValues</a:t>
            </a:r>
            <a:endParaRPr lang="zh-TW" altLang="en-US" dirty="0"/>
          </a:p>
        </p:txBody>
      </p:sp>
    </p:spTree>
    <p:extLst>
      <p:ext uri="{BB962C8B-B14F-4D97-AF65-F5344CB8AC3E}">
        <p14:creationId xmlns:p14="http://schemas.microsoft.com/office/powerpoint/2010/main" val="2799770960"/>
      </p:ext>
    </p:extLst>
  </p:cSld>
  <p:clrMapOvr>
    <a:masterClrMapping/>
  </p:clrMapOvr>
  <p:transition spd="slow">
    <p:zoom dir="in"/>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448837"/>
            <a:ext cx="3543300" cy="2686051"/>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838200" y="1006078"/>
            <a:ext cx="8153400" cy="3394472"/>
          </a:xfrm>
        </p:spPr>
        <p:txBody>
          <a:bodyPr/>
          <a:lstStyle/>
          <a:p>
            <a:pPr eaLnBrk="1" hangingPunct="1">
              <a:lnSpc>
                <a:spcPct val="125000"/>
              </a:lnSpc>
              <a:buSzPct val="110000"/>
              <a:buFont typeface="Wingdings" pitchFamily="2" charset="2"/>
              <a:buChar char="§"/>
            </a:pPr>
            <a:r>
              <a:rPr lang="en-US" altLang="en-US" sz="2000" dirty="0">
                <a:solidFill>
                  <a:schemeClr val="tx1"/>
                </a:solidFill>
              </a:rPr>
              <a:t>Parameters can be passed </a:t>
            </a:r>
            <a:r>
              <a:rPr lang="en-US" altLang="en-US" sz="2000" dirty="0" smtClean="0">
                <a:solidFill>
                  <a:schemeClr val="tx1"/>
                </a:solidFill>
              </a:rPr>
              <a:t>by value</a:t>
            </a:r>
            <a:r>
              <a:rPr lang="zh-TW" altLang="en-US" sz="2000" dirty="0" smtClean="0">
                <a:solidFill>
                  <a:schemeClr val="tx1"/>
                </a:solidFill>
              </a:rPr>
              <a:t> </a:t>
            </a:r>
            <a:r>
              <a:rPr lang="en-US" altLang="zh-TW" sz="2000" dirty="0" smtClean="0">
                <a:solidFill>
                  <a:schemeClr val="tx1"/>
                </a:solidFill>
              </a:rPr>
              <a:t>(JAVA has no call by reference)</a:t>
            </a:r>
            <a:endParaRPr lang="en-US" altLang="en-US" sz="2000" dirty="0" smtClean="0">
              <a:solidFill>
                <a:schemeClr val="tx1"/>
              </a:solidFill>
            </a:endParaRPr>
          </a:p>
          <a:p>
            <a:pPr lvl="1" eaLnBrk="1" hangingPunct="1">
              <a:lnSpc>
                <a:spcPct val="125000"/>
              </a:lnSpc>
              <a:buSzPct val="110000"/>
              <a:buFont typeface="Wingdings" pitchFamily="2" charset="2"/>
              <a:buChar char="§"/>
            </a:pPr>
            <a:r>
              <a:rPr lang="en-US" altLang="zh-TW" sz="1800" dirty="0" err="1"/>
              <a:t>c.setAttribute</a:t>
            </a:r>
            <a:r>
              <a:rPr lang="en-US" altLang="zh-TW" sz="1800" dirty="0"/>
              <a:t>("c"); will change the attribute of the object that reference c points to it, and it's same object that reference f points to it.</a:t>
            </a:r>
            <a:endParaRPr lang="en-US" altLang="en-US" sz="1800" dirty="0">
              <a:solidFill>
                <a:schemeClr val="tx1"/>
              </a:solidFill>
            </a:endParaRPr>
          </a:p>
        </p:txBody>
      </p:sp>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JAVA Methods</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42</a:t>
            </a:fld>
            <a:endParaRPr lang="en-US" altLang="zh-TW" dirty="0"/>
          </a:p>
        </p:txBody>
      </p:sp>
      <p:sp>
        <p:nvSpPr>
          <p:cNvPr id="6" name="Rectangle 3"/>
          <p:cNvSpPr>
            <a:spLocks noChangeArrowheads="1"/>
          </p:cNvSpPr>
          <p:nvPr/>
        </p:nvSpPr>
        <p:spPr bwMode="auto">
          <a:xfrm>
            <a:off x="2667000" y="2264171"/>
            <a:ext cx="1785745" cy="18466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defRPr kumimoji="1">
                <a:solidFill>
                  <a:schemeClr val="tx1"/>
                </a:solidFill>
                <a:latin typeface="Arial" pitchFamily="34" charset="0"/>
                <a:ea typeface="新細明體" pitchFamily="18" charset="-120"/>
                <a:cs typeface="新細明體" pitchFamily="18" charset="-120"/>
              </a:defRPr>
            </a:lvl1pPr>
            <a:lvl2pPr>
              <a:defRPr kumimoji="1">
                <a:solidFill>
                  <a:schemeClr val="tx1"/>
                </a:solidFill>
                <a:latin typeface="Arial" pitchFamily="34" charset="0"/>
                <a:ea typeface="新細明體" pitchFamily="18" charset="-120"/>
                <a:cs typeface="新細明體" pitchFamily="18" charset="-120"/>
              </a:defRPr>
            </a:lvl2pPr>
            <a:lvl3pPr>
              <a:defRPr kumimoji="1">
                <a:solidFill>
                  <a:schemeClr val="tx1"/>
                </a:solidFill>
                <a:latin typeface="Arial" pitchFamily="34" charset="0"/>
                <a:ea typeface="新細明體" pitchFamily="18" charset="-120"/>
                <a:cs typeface="新細明體" pitchFamily="18" charset="-120"/>
              </a:defRPr>
            </a:lvl3pPr>
            <a:lvl4pPr>
              <a:defRPr kumimoji="1">
                <a:solidFill>
                  <a:schemeClr val="tx1"/>
                </a:solidFill>
                <a:latin typeface="Arial" pitchFamily="34" charset="0"/>
                <a:ea typeface="新細明體" pitchFamily="18" charset="-120"/>
                <a:cs typeface="新細明體" pitchFamily="18" charset="-120"/>
              </a:defRPr>
            </a:lvl4pPr>
            <a:lvl5pPr>
              <a:defRPr kumimoji="1">
                <a:solidFill>
                  <a:schemeClr val="tx1"/>
                </a:solidFill>
                <a:latin typeface="Arial" pitchFamily="34" charset="0"/>
                <a:ea typeface="新細明體" pitchFamily="18" charset="-120"/>
                <a:cs typeface="新細明體" pitchFamily="18" charset="-120"/>
              </a:defRPr>
            </a:lvl5pPr>
            <a:lvl6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6pPr>
            <a:lvl7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7pPr>
            <a:lvl8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8pPr>
            <a:lvl9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zh-TW" sz="1200" b="0" i="0" u="none" strike="noStrike" cap="none" normalizeH="0" baseline="0" smtClean="0">
                <a:ln>
                  <a:noFill/>
                </a:ln>
                <a:solidFill>
                  <a:srgbClr val="242729"/>
                </a:solidFill>
                <a:effectLst/>
                <a:latin typeface="Consolas" pitchFamily="49" charset="0"/>
                <a:ea typeface="新細明體" pitchFamily="18" charset="-120"/>
                <a:cs typeface="Consolas" pitchFamily="49" charset="0"/>
              </a:rPr>
              <a:t>c.setAttribute("c");</a:t>
            </a:r>
            <a:r>
              <a:rPr kumimoji="1" lang="zh-TW" altLang="zh-TW" sz="1200" b="0" i="0" u="none" strike="noStrike" cap="none" normalizeH="0" baseline="0" smtClean="0">
                <a:ln>
                  <a:noFill/>
                </a:ln>
                <a:solidFill>
                  <a:srgbClr val="242729"/>
                </a:solidFill>
                <a:effectLst/>
                <a:ea typeface="新細明體" pitchFamily="18" charset="-120"/>
                <a:cs typeface="Arial" pitchFamily="34" charset="0"/>
              </a:rPr>
              <a:t> </a:t>
            </a:r>
            <a:r>
              <a:rPr kumimoji="1" lang="zh-TW" altLang="zh-TW" sz="1200" b="0" i="0" u="none" strike="noStrike" cap="none" normalizeH="0" baseline="0" smtClean="0">
                <a:ln>
                  <a:noFill/>
                </a:ln>
                <a:solidFill>
                  <a:schemeClr val="tx1"/>
                </a:solidFill>
                <a:effectLst/>
                <a:ea typeface="新細明體" pitchFamily="18" charset="-120"/>
              </a:rPr>
              <a:t> </a:t>
            </a:r>
          </a:p>
        </p:txBody>
      </p:sp>
      <p:sp>
        <p:nvSpPr>
          <p:cNvPr id="7" name="矩形 6"/>
          <p:cNvSpPr/>
          <p:nvPr/>
        </p:nvSpPr>
        <p:spPr>
          <a:xfrm>
            <a:off x="7611590" y="25742"/>
            <a:ext cx="1539717" cy="369332"/>
          </a:xfrm>
          <a:prstGeom prst="rect">
            <a:avLst/>
          </a:prstGeom>
        </p:spPr>
        <p:txBody>
          <a:bodyPr wrap="none">
            <a:spAutoFit/>
          </a:bodyPr>
          <a:lstStyle/>
          <a:p>
            <a:r>
              <a:rPr lang="en-US" altLang="zh-TW" dirty="0" err="1"/>
              <a:t>CallByValues</a:t>
            </a:r>
            <a:endParaRPr lang="zh-TW" altLang="en-US" dirty="0"/>
          </a:p>
        </p:txBody>
      </p:sp>
    </p:spTree>
    <p:extLst>
      <p:ext uri="{BB962C8B-B14F-4D97-AF65-F5344CB8AC3E}">
        <p14:creationId xmlns:p14="http://schemas.microsoft.com/office/powerpoint/2010/main" val="4219595941"/>
      </p:ext>
    </p:extLst>
  </p:cSld>
  <p:clrMapOvr>
    <a:masterClrMapping/>
  </p:clrMapOvr>
  <p:transition spd="slow">
    <p:zoom dir="in"/>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2286000" y="1714500"/>
            <a:ext cx="6400800" cy="988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572" tIns="50786" rIns="101572" bIns="50786" anchor="ctr"/>
          <a:lstStyle>
            <a:lvl1pPr algn="ctr">
              <a:defRPr sz="3800" b="1">
                <a:solidFill>
                  <a:schemeClr val="tx2"/>
                </a:solidFill>
                <a:latin typeface="Helvetica 55 Roman" pitchFamily="34" charset="0"/>
                <a:ea typeface="新細明體" charset="-120"/>
              </a:defRPr>
            </a:lvl1pPr>
            <a:lvl2pPr algn="ctr">
              <a:defRPr sz="3800" b="1">
                <a:solidFill>
                  <a:schemeClr val="tx2"/>
                </a:solidFill>
                <a:latin typeface="Helvetica 55 Roman" pitchFamily="34" charset="0"/>
                <a:ea typeface="新細明體" charset="-120"/>
              </a:defRPr>
            </a:lvl2pPr>
            <a:lvl3pPr algn="ctr">
              <a:defRPr sz="3800" b="1">
                <a:solidFill>
                  <a:schemeClr val="tx2"/>
                </a:solidFill>
                <a:latin typeface="Helvetica 55 Roman" pitchFamily="34" charset="0"/>
                <a:ea typeface="新細明體" charset="-120"/>
              </a:defRPr>
            </a:lvl3pPr>
            <a:lvl4pPr algn="ctr">
              <a:defRPr sz="3800" b="1">
                <a:solidFill>
                  <a:schemeClr val="tx2"/>
                </a:solidFill>
                <a:latin typeface="Helvetica 55 Roman" pitchFamily="34" charset="0"/>
                <a:ea typeface="新細明體" charset="-120"/>
              </a:defRPr>
            </a:lvl4pPr>
            <a:lvl5pPr algn="ctr">
              <a:defRPr sz="3800" b="1">
                <a:solidFill>
                  <a:schemeClr val="tx2"/>
                </a:solidFill>
                <a:latin typeface="Helvetica 55 Roman" pitchFamily="34" charset="0"/>
                <a:ea typeface="新細明體" charset="-120"/>
              </a:defRPr>
            </a:lvl5pPr>
            <a:lvl6pPr marL="457200" algn="ctr" fontAlgn="base">
              <a:spcBef>
                <a:spcPct val="0"/>
              </a:spcBef>
              <a:spcAft>
                <a:spcPct val="0"/>
              </a:spcAft>
              <a:defRPr sz="3800" b="1">
                <a:solidFill>
                  <a:schemeClr val="tx2"/>
                </a:solidFill>
                <a:latin typeface="Helvetica 55 Roman" pitchFamily="34" charset="0"/>
                <a:ea typeface="新細明體" charset="-120"/>
              </a:defRPr>
            </a:lvl6pPr>
            <a:lvl7pPr marL="914400" algn="ctr" fontAlgn="base">
              <a:spcBef>
                <a:spcPct val="0"/>
              </a:spcBef>
              <a:spcAft>
                <a:spcPct val="0"/>
              </a:spcAft>
              <a:defRPr sz="3800" b="1">
                <a:solidFill>
                  <a:schemeClr val="tx2"/>
                </a:solidFill>
                <a:latin typeface="Helvetica 55 Roman" pitchFamily="34" charset="0"/>
                <a:ea typeface="新細明體" charset="-120"/>
              </a:defRPr>
            </a:lvl7pPr>
            <a:lvl8pPr marL="1371600" algn="ctr" fontAlgn="base">
              <a:spcBef>
                <a:spcPct val="0"/>
              </a:spcBef>
              <a:spcAft>
                <a:spcPct val="0"/>
              </a:spcAft>
              <a:defRPr sz="3800" b="1">
                <a:solidFill>
                  <a:schemeClr val="tx2"/>
                </a:solidFill>
                <a:latin typeface="Helvetica 55 Roman" pitchFamily="34" charset="0"/>
                <a:ea typeface="新細明體" charset="-120"/>
              </a:defRPr>
            </a:lvl8pPr>
            <a:lvl9pPr marL="1828800" algn="ctr" fontAlgn="base">
              <a:spcBef>
                <a:spcPct val="0"/>
              </a:spcBef>
              <a:spcAft>
                <a:spcPct val="0"/>
              </a:spcAft>
              <a:defRPr sz="3800" b="1">
                <a:solidFill>
                  <a:schemeClr val="tx2"/>
                </a:solidFill>
                <a:latin typeface="Helvetica 55 Roman" pitchFamily="34" charset="0"/>
                <a:ea typeface="新細明體" charset="-120"/>
              </a:defRPr>
            </a:lvl9pPr>
          </a:lstStyle>
          <a:p>
            <a:pPr algn="l">
              <a:lnSpc>
                <a:spcPct val="115000"/>
              </a:lnSpc>
            </a:pPr>
            <a:r>
              <a:rPr lang="en-US" altLang="en-US" sz="3600" dirty="0">
                <a:solidFill>
                  <a:schemeClr val="bg2">
                    <a:lumMod val="75000"/>
                  </a:schemeClr>
                </a:solidFill>
                <a:latin typeface="Arial" panose="020B0604020202020204" pitchFamily="34" charset="0"/>
                <a:ea typeface="文鼎粗黑" pitchFamily="49" charset="-120"/>
                <a:cs typeface="Arial" panose="020B0604020202020204" pitchFamily="34" charset="0"/>
              </a:rPr>
              <a:t>Object-oriented </a:t>
            </a:r>
            <a:r>
              <a:rPr lang="en-US" altLang="en-US" sz="3600" dirty="0" smtClean="0">
                <a:solidFill>
                  <a:schemeClr val="bg2">
                    <a:lumMod val="75000"/>
                  </a:schemeClr>
                </a:solidFill>
                <a:latin typeface="Arial" panose="020B0604020202020204" pitchFamily="34" charset="0"/>
                <a:ea typeface="文鼎粗黑" pitchFamily="49" charset="-120"/>
                <a:cs typeface="Arial" panose="020B0604020202020204" pitchFamily="34" charset="0"/>
              </a:rPr>
              <a:t>Programming (OOP)</a:t>
            </a:r>
            <a:endParaRPr lang="en-US" altLang="en-US" sz="3600" dirty="0">
              <a:solidFill>
                <a:schemeClr val="bg2">
                  <a:lumMod val="75000"/>
                </a:schemeClr>
              </a:solidFill>
              <a:latin typeface="Arial" panose="020B0604020202020204" pitchFamily="34" charset="0"/>
              <a:ea typeface="文鼎粗黑" pitchFamily="49" charset="-120"/>
              <a:cs typeface="Arial" panose="020B0604020202020204" pitchFamily="34" charset="0"/>
            </a:endParaRPr>
          </a:p>
        </p:txBody>
      </p:sp>
    </p:spTree>
    <p:extLst>
      <p:ext uri="{BB962C8B-B14F-4D97-AF65-F5344CB8AC3E}">
        <p14:creationId xmlns:p14="http://schemas.microsoft.com/office/powerpoint/2010/main" val="829183753"/>
      </p:ext>
    </p:extLst>
  </p:cSld>
  <p:clrMapOvr>
    <a:masterClrMapping/>
  </p:clrMapOvr>
  <p:transition spd="slow">
    <p:zoom dir="in"/>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9" descr="ç¸éåç"/>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8344" y="2657866"/>
            <a:ext cx="1524000" cy="1524001"/>
          </a:xfrm>
          <a:prstGeom prst="rect">
            <a:avLst/>
          </a:prstGeom>
          <a:noFill/>
          <a:extLst>
            <a:ext uri="{909E8E84-426E-40DD-AFC4-6F175D3DCCD1}">
              <a14:hiddenFill xmlns:a14="http://schemas.microsoft.com/office/drawing/2010/main">
                <a:solidFill>
                  <a:srgbClr val="FFFFFF"/>
                </a:solidFill>
              </a14:hiddenFill>
            </a:ext>
          </a:extLst>
        </p:spPr>
      </p:pic>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Concept of OOP</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44</a:t>
            </a:fld>
            <a:endParaRPr lang="en-US" altLang="zh-TW" dirty="0"/>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2744" y="927446"/>
            <a:ext cx="2725816"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9" descr="ç¸éåç"/>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611688" y="1924049"/>
            <a:ext cx="990598" cy="99059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ç¸éåç"/>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2439" y="1726241"/>
            <a:ext cx="990598" cy="99059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9" descr="ç¸éåç"/>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78286" y="3137245"/>
            <a:ext cx="1524000"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824413"/>
      </p:ext>
    </p:extLst>
  </p:cSld>
  <p:clrMapOvr>
    <a:masterClrMapping/>
  </p:clrMapOvr>
  <p:transition spd="slow">
    <p:zoom dir="in"/>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38200" y="1428750"/>
            <a:ext cx="8229600" cy="3394472"/>
          </a:xfrm>
        </p:spPr>
        <p:txBody>
          <a:bodyPr/>
          <a:lstStyle/>
          <a:p>
            <a:pPr eaLnBrk="1" hangingPunct="1">
              <a:lnSpc>
                <a:spcPct val="125000"/>
              </a:lnSpc>
              <a:buSzPct val="110000"/>
              <a:buFont typeface="Wingdings" pitchFamily="2" charset="2"/>
              <a:buChar char="§"/>
            </a:pPr>
            <a:r>
              <a:rPr lang="en-US" altLang="en-US" sz="2000" dirty="0">
                <a:solidFill>
                  <a:schemeClr val="tx1"/>
                </a:solidFill>
              </a:rPr>
              <a:t>Classes and Objects</a:t>
            </a:r>
          </a:p>
          <a:p>
            <a:pPr eaLnBrk="1" hangingPunct="1">
              <a:lnSpc>
                <a:spcPct val="125000"/>
              </a:lnSpc>
              <a:buSzPct val="110000"/>
              <a:buFont typeface="Wingdings" pitchFamily="2" charset="2"/>
              <a:buChar char="§"/>
            </a:pPr>
            <a:r>
              <a:rPr lang="en-US" altLang="en-US" sz="2000" dirty="0" smtClean="0">
                <a:solidFill>
                  <a:schemeClr val="tx1"/>
                </a:solidFill>
              </a:rPr>
              <a:t>Abstraction</a:t>
            </a:r>
          </a:p>
          <a:p>
            <a:pPr eaLnBrk="1" hangingPunct="1">
              <a:lnSpc>
                <a:spcPct val="125000"/>
              </a:lnSpc>
              <a:buSzPct val="110000"/>
              <a:buFont typeface="Wingdings" pitchFamily="2" charset="2"/>
              <a:buChar char="§"/>
            </a:pPr>
            <a:r>
              <a:rPr lang="en-US" altLang="en-US" sz="2000" dirty="0">
                <a:solidFill>
                  <a:schemeClr val="tx1"/>
                </a:solidFill>
              </a:rPr>
              <a:t>Inheritance</a:t>
            </a:r>
          </a:p>
          <a:p>
            <a:pPr eaLnBrk="1" hangingPunct="1">
              <a:lnSpc>
                <a:spcPct val="125000"/>
              </a:lnSpc>
              <a:buSzPct val="110000"/>
              <a:buFont typeface="Wingdings" pitchFamily="2" charset="2"/>
              <a:buChar char="§"/>
            </a:pPr>
            <a:r>
              <a:rPr lang="en-US" altLang="en-US" sz="2000" dirty="0" smtClean="0">
                <a:solidFill>
                  <a:schemeClr val="tx1"/>
                </a:solidFill>
              </a:rPr>
              <a:t>Polymorphism</a:t>
            </a:r>
            <a:endParaRPr lang="en-US" altLang="en-US" sz="2000" dirty="0">
              <a:solidFill>
                <a:schemeClr val="tx1"/>
              </a:solidFill>
            </a:endParaRPr>
          </a:p>
          <a:p>
            <a:pPr eaLnBrk="1" hangingPunct="1">
              <a:lnSpc>
                <a:spcPct val="125000"/>
              </a:lnSpc>
              <a:buSzPct val="110000"/>
              <a:buFont typeface="Wingdings" pitchFamily="2" charset="2"/>
              <a:buChar char="§"/>
            </a:pPr>
            <a:r>
              <a:rPr lang="en-US" altLang="en-US" sz="2000" dirty="0">
                <a:solidFill>
                  <a:schemeClr val="tx1"/>
                </a:solidFill>
              </a:rPr>
              <a:t>Data </a:t>
            </a:r>
            <a:r>
              <a:rPr lang="en-US" altLang="en-US" sz="2000" dirty="0" smtClean="0">
                <a:solidFill>
                  <a:schemeClr val="tx1"/>
                </a:solidFill>
              </a:rPr>
              <a:t>encapsulation</a:t>
            </a:r>
            <a:endParaRPr lang="zh-TW" altLang="en-US" sz="1600" dirty="0">
              <a:solidFill>
                <a:schemeClr val="tx1"/>
              </a:solidFill>
            </a:endParaRPr>
          </a:p>
        </p:txBody>
      </p:sp>
      <p:sp>
        <p:nvSpPr>
          <p:cNvPr id="3" name="標題 2"/>
          <p:cNvSpPr>
            <a:spLocks noGrp="1"/>
          </p:cNvSpPr>
          <p:nvPr>
            <p:ph type="title"/>
          </p:nvPr>
        </p:nvSpPr>
        <p:spPr>
          <a:xfrm>
            <a:off x="838200" y="209550"/>
            <a:ext cx="7924800" cy="1200329"/>
          </a:xfrm>
        </p:spPr>
        <p:txBody>
          <a:bodyPr/>
          <a:lstStyle/>
          <a:p>
            <a:r>
              <a:rPr kumimoji="0" lang="en-US" altLang="zh-TW" dirty="0">
                <a:ea typeface="文鼎粗黑" pitchFamily="49" charset="-120"/>
              </a:rPr>
              <a:t>Basic Terms and Features that are used and provided by OOP</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45</a:t>
            </a:fld>
            <a:endParaRPr lang="en-US" altLang="zh-TW" dirty="0"/>
          </a:p>
        </p:txBody>
      </p:sp>
    </p:spTree>
    <p:extLst>
      <p:ext uri="{BB962C8B-B14F-4D97-AF65-F5344CB8AC3E}">
        <p14:creationId xmlns:p14="http://schemas.microsoft.com/office/powerpoint/2010/main" val="2316881498"/>
      </p:ext>
    </p:extLst>
  </p:cSld>
  <p:clrMapOvr>
    <a:masterClrMapping/>
  </p:clrMapOvr>
  <p:transition spd="slow">
    <p:zoom dir="in"/>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838200" y="209550"/>
            <a:ext cx="7924800" cy="646331"/>
          </a:xfrm>
        </p:spPr>
        <p:txBody>
          <a:bodyPr/>
          <a:lstStyle/>
          <a:p>
            <a:r>
              <a:rPr kumimoji="0" lang="en-US" altLang="zh-TW" dirty="0">
                <a:ea typeface="文鼎粗黑" pitchFamily="49" charset="-120"/>
              </a:rPr>
              <a:t>Advantages of OOP</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46</a:t>
            </a:fld>
            <a:endParaRPr lang="en-US" altLang="zh-TW" dirty="0"/>
          </a:p>
        </p:txBody>
      </p:sp>
      <p:sp>
        <p:nvSpPr>
          <p:cNvPr id="6" name="內容版面配置區 1"/>
          <p:cNvSpPr>
            <a:spLocks noGrp="1"/>
          </p:cNvSpPr>
          <p:nvPr>
            <p:ph idx="1"/>
          </p:nvPr>
        </p:nvSpPr>
        <p:spPr>
          <a:xfrm>
            <a:off x="838200" y="1006078"/>
            <a:ext cx="8229600" cy="3394472"/>
          </a:xfrm>
        </p:spPr>
        <p:txBody>
          <a:bodyPr/>
          <a:lstStyle/>
          <a:p>
            <a:pPr eaLnBrk="1" hangingPunct="1">
              <a:lnSpc>
                <a:spcPct val="125000"/>
              </a:lnSpc>
              <a:buSzPct val="110000"/>
              <a:buFont typeface="Wingdings" pitchFamily="2" charset="2"/>
              <a:buChar char="§"/>
            </a:pPr>
            <a:r>
              <a:rPr lang="en-US" altLang="en-US" sz="2000" dirty="0">
                <a:solidFill>
                  <a:schemeClr val="tx1"/>
                </a:solidFill>
              </a:rPr>
              <a:t>Code </a:t>
            </a:r>
            <a:r>
              <a:rPr lang="en-US" altLang="en-US" sz="2000" dirty="0" smtClean="0">
                <a:solidFill>
                  <a:schemeClr val="tx1"/>
                </a:solidFill>
              </a:rPr>
              <a:t>reuse</a:t>
            </a:r>
            <a:r>
              <a:rPr lang="en-US" altLang="en-US" sz="2000" dirty="0">
                <a:solidFill>
                  <a:schemeClr val="tx1"/>
                </a:solidFill>
              </a:rPr>
              <a:t>.</a:t>
            </a:r>
          </a:p>
          <a:p>
            <a:pPr eaLnBrk="1" hangingPunct="1">
              <a:lnSpc>
                <a:spcPct val="125000"/>
              </a:lnSpc>
              <a:buSzPct val="110000"/>
              <a:buFont typeface="Wingdings" pitchFamily="2" charset="2"/>
              <a:buChar char="§"/>
            </a:pPr>
            <a:r>
              <a:rPr lang="en-US" altLang="en-US" sz="2000" dirty="0">
                <a:solidFill>
                  <a:schemeClr val="tx1"/>
                </a:solidFill>
              </a:rPr>
              <a:t>Wrapping up of data into a single unit.</a:t>
            </a:r>
          </a:p>
          <a:p>
            <a:pPr eaLnBrk="1" hangingPunct="1">
              <a:lnSpc>
                <a:spcPct val="125000"/>
              </a:lnSpc>
              <a:buSzPct val="110000"/>
              <a:buFont typeface="Wingdings" pitchFamily="2" charset="2"/>
              <a:buChar char="§"/>
            </a:pPr>
            <a:r>
              <a:rPr lang="en-US" altLang="en-US" sz="2000" dirty="0">
                <a:solidFill>
                  <a:schemeClr val="tx1"/>
                </a:solidFill>
              </a:rPr>
              <a:t>Easy to partition the work in a project based on objects.</a:t>
            </a:r>
          </a:p>
          <a:p>
            <a:pPr eaLnBrk="1" hangingPunct="1">
              <a:lnSpc>
                <a:spcPct val="125000"/>
              </a:lnSpc>
              <a:buSzPct val="110000"/>
              <a:buFont typeface="Wingdings" pitchFamily="2" charset="2"/>
              <a:buChar char="§"/>
            </a:pPr>
            <a:r>
              <a:rPr lang="en-US" altLang="en-US" sz="2000" dirty="0">
                <a:solidFill>
                  <a:schemeClr val="tx1"/>
                </a:solidFill>
              </a:rPr>
              <a:t>Message passing technique between objects </a:t>
            </a:r>
            <a:r>
              <a:rPr lang="en-US" altLang="en-US" sz="2000" dirty="0" smtClean="0">
                <a:solidFill>
                  <a:schemeClr val="tx1"/>
                </a:solidFill>
              </a:rPr>
              <a:t>through </a:t>
            </a:r>
            <a:r>
              <a:rPr lang="en-US" altLang="en-US" sz="2000" dirty="0">
                <a:solidFill>
                  <a:schemeClr val="tx1"/>
                </a:solidFill>
              </a:rPr>
              <a:t>methods</a:t>
            </a:r>
            <a:r>
              <a:rPr lang="en-US" altLang="en-US" sz="2000" dirty="0" smtClean="0">
                <a:solidFill>
                  <a:schemeClr val="tx1"/>
                </a:solidFill>
              </a:rPr>
              <a:t>.</a:t>
            </a:r>
          </a:p>
          <a:p>
            <a:pPr eaLnBrk="1" hangingPunct="1">
              <a:lnSpc>
                <a:spcPct val="125000"/>
              </a:lnSpc>
              <a:buSzPct val="110000"/>
              <a:buFont typeface="Wingdings" pitchFamily="2" charset="2"/>
              <a:buChar char="§"/>
            </a:pPr>
            <a:r>
              <a:rPr lang="en-US" altLang="en-US" sz="2000" dirty="0" smtClean="0">
                <a:solidFill>
                  <a:schemeClr val="tx1"/>
                </a:solidFill>
              </a:rPr>
              <a:t>Software </a:t>
            </a:r>
            <a:r>
              <a:rPr lang="en-US" altLang="en-US" sz="2000" dirty="0">
                <a:solidFill>
                  <a:schemeClr val="tx1"/>
                </a:solidFill>
              </a:rPr>
              <a:t>Complexity can be easily handled and managed.</a:t>
            </a:r>
          </a:p>
          <a:p>
            <a:pPr eaLnBrk="1" hangingPunct="1">
              <a:lnSpc>
                <a:spcPct val="125000"/>
              </a:lnSpc>
              <a:buSzPct val="110000"/>
              <a:buFont typeface="Wingdings" pitchFamily="2" charset="2"/>
              <a:buChar char="§"/>
            </a:pPr>
            <a:r>
              <a:rPr lang="en-US" altLang="en-US" sz="2000" dirty="0">
                <a:solidFill>
                  <a:schemeClr val="tx1"/>
                </a:solidFill>
              </a:rPr>
              <a:t>Possible to map objects in a problem domain within a program.</a:t>
            </a:r>
          </a:p>
          <a:p>
            <a:pPr eaLnBrk="1" hangingPunct="1">
              <a:lnSpc>
                <a:spcPct val="125000"/>
              </a:lnSpc>
              <a:buSzPct val="110000"/>
              <a:buFont typeface="Wingdings" pitchFamily="2" charset="2"/>
              <a:buChar char="§"/>
            </a:pPr>
            <a:r>
              <a:rPr lang="en-US" altLang="en-US" sz="2000" dirty="0">
                <a:solidFill>
                  <a:schemeClr val="tx1"/>
                </a:solidFill>
              </a:rPr>
              <a:t>Data hiding is possible.</a:t>
            </a:r>
          </a:p>
          <a:p>
            <a:pPr eaLnBrk="1" hangingPunct="1">
              <a:lnSpc>
                <a:spcPct val="125000"/>
              </a:lnSpc>
              <a:buSzPct val="110000"/>
              <a:buFont typeface="Wingdings" pitchFamily="2" charset="2"/>
              <a:buChar char="§"/>
            </a:pPr>
            <a:r>
              <a:rPr lang="en-US" altLang="en-US" sz="2000" dirty="0">
                <a:solidFill>
                  <a:schemeClr val="tx1"/>
                </a:solidFill>
              </a:rPr>
              <a:t>Use of inheritance can eliminate redundant codes in a program.</a:t>
            </a:r>
            <a:endParaRPr lang="zh-TW" altLang="en-US" sz="1600" dirty="0">
              <a:solidFill>
                <a:schemeClr val="tx1"/>
              </a:solidFill>
            </a:endParaRPr>
          </a:p>
        </p:txBody>
      </p:sp>
    </p:spTree>
    <p:extLst>
      <p:ext uri="{BB962C8B-B14F-4D97-AF65-F5344CB8AC3E}">
        <p14:creationId xmlns:p14="http://schemas.microsoft.com/office/powerpoint/2010/main" val="3798076416"/>
      </p:ext>
    </p:extLst>
  </p:cSld>
  <p:clrMapOvr>
    <a:masterClrMapping/>
  </p:clrMapOvr>
  <p:transition spd="slow">
    <p:zoom dir="in"/>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JAVA Class &amp; Object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47</a:t>
            </a:fld>
            <a:endParaRPr lang="en-US" altLang="zh-TW" dirty="0"/>
          </a:p>
        </p:txBody>
      </p:sp>
      <p:pic>
        <p:nvPicPr>
          <p:cNvPr id="9218" name="Picture 2" descr="ãclass objectãçåçæå°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971550"/>
            <a:ext cx="5400000" cy="3775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04792"/>
      </p:ext>
    </p:extLst>
  </p:cSld>
  <p:clrMapOvr>
    <a:masterClrMapping/>
  </p:clrMapOvr>
  <p:transition spd="slow">
    <p:zoom dir="in"/>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JAVA Class &amp; Object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48</a:t>
            </a:fld>
            <a:endParaRPr lang="en-US" altLang="zh-TW" dirty="0"/>
          </a:p>
        </p:txBody>
      </p:sp>
      <p:graphicFrame>
        <p:nvGraphicFramePr>
          <p:cNvPr id="7" name="表格 6"/>
          <p:cNvGraphicFramePr>
            <a:graphicFrameLocks noGrp="1"/>
          </p:cNvGraphicFramePr>
          <p:nvPr>
            <p:extLst>
              <p:ext uri="{D42A27DB-BD31-4B8C-83A1-F6EECF244321}">
                <p14:modId xmlns:p14="http://schemas.microsoft.com/office/powerpoint/2010/main" val="3691435604"/>
              </p:ext>
            </p:extLst>
          </p:nvPr>
        </p:nvGraphicFramePr>
        <p:xfrm>
          <a:off x="914400" y="1047750"/>
          <a:ext cx="7848600" cy="3474891"/>
        </p:xfrm>
        <a:graphic>
          <a:graphicData uri="http://schemas.openxmlformats.org/drawingml/2006/table">
            <a:tbl>
              <a:tblPr/>
              <a:tblGrid>
                <a:gridCol w="3810000"/>
                <a:gridCol w="4038600"/>
              </a:tblGrid>
              <a:tr h="219630">
                <a:tc>
                  <a:txBody>
                    <a:bodyPr/>
                    <a:lstStyle/>
                    <a:p>
                      <a:pPr algn="l" fontAlgn="t"/>
                      <a:r>
                        <a:rPr lang="en-US" sz="1600" b="0" dirty="0">
                          <a:solidFill>
                            <a:srgbClr val="FFFFFF"/>
                          </a:solidFill>
                          <a:effectLst/>
                        </a:rPr>
                        <a:t>Class</a:t>
                      </a:r>
                    </a:p>
                  </a:txBody>
                  <a:tcPr marL="56606" marR="56606" marT="28303" marB="28303">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c>
                  <a:txBody>
                    <a:bodyPr/>
                    <a:lstStyle/>
                    <a:p>
                      <a:pPr algn="l" fontAlgn="t"/>
                      <a:r>
                        <a:rPr lang="en-US" sz="1600" b="0" dirty="0" smtClean="0">
                          <a:solidFill>
                            <a:srgbClr val="FFFFFF"/>
                          </a:solidFill>
                          <a:effectLst/>
                        </a:rPr>
                        <a:t>Objects</a:t>
                      </a:r>
                      <a:endParaRPr lang="en-US" sz="1600" b="0" dirty="0">
                        <a:solidFill>
                          <a:srgbClr val="FFFFFF"/>
                        </a:solidFill>
                        <a:effectLst/>
                      </a:endParaRPr>
                    </a:p>
                  </a:txBody>
                  <a:tcPr marL="56606" marR="56606" marT="28303" marB="28303">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r>
              <a:tr h="928333">
                <a:tc>
                  <a:txBody>
                    <a:bodyPr/>
                    <a:lstStyle/>
                    <a:p>
                      <a:pPr fontAlgn="t"/>
                      <a:r>
                        <a:rPr lang="en-US" sz="1600" dirty="0">
                          <a:solidFill>
                            <a:srgbClr val="111111"/>
                          </a:solidFill>
                          <a:effectLst/>
                        </a:rPr>
                        <a:t>A class is a blueprint from which you can create the instance, i.e., objects.</a:t>
                      </a:r>
                    </a:p>
                  </a:txBody>
                  <a:tcPr marL="56606" marR="56606" marT="56606" marB="566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600">
                          <a:solidFill>
                            <a:srgbClr val="111111"/>
                          </a:solidFill>
                          <a:effectLst/>
                        </a:rPr>
                        <a:t>An object is the instance of the class, which helps programmers to use variables and methods from inside the class.</a:t>
                      </a:r>
                    </a:p>
                  </a:txBody>
                  <a:tcPr marL="56606" marR="56606" marT="56606" marB="566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602284">
                <a:tc>
                  <a:txBody>
                    <a:bodyPr/>
                    <a:lstStyle/>
                    <a:p>
                      <a:pPr fontAlgn="t"/>
                      <a:r>
                        <a:rPr lang="en-US" sz="1600">
                          <a:solidFill>
                            <a:srgbClr val="111111"/>
                          </a:solidFill>
                          <a:effectLst/>
                        </a:rPr>
                        <a:t>A class is used to bind data as well as methods together as a single unit.</a:t>
                      </a:r>
                    </a:p>
                  </a:txBody>
                  <a:tcPr marL="56606" marR="56606" marT="56606" marB="566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600" dirty="0">
                          <a:solidFill>
                            <a:srgbClr val="111111"/>
                          </a:solidFill>
                          <a:effectLst/>
                        </a:rPr>
                        <a:t>object acts as a variable of the class.</a:t>
                      </a:r>
                    </a:p>
                  </a:txBody>
                  <a:tcPr marL="56606" marR="56606" marT="56606" marB="566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439260">
                <a:tc>
                  <a:txBody>
                    <a:bodyPr/>
                    <a:lstStyle/>
                    <a:p>
                      <a:pPr fontAlgn="t"/>
                      <a:r>
                        <a:rPr lang="en-US" sz="1600">
                          <a:solidFill>
                            <a:srgbClr val="111111"/>
                          </a:solidFill>
                          <a:effectLst/>
                        </a:rPr>
                        <a:t>Classes have logical existence.</a:t>
                      </a:r>
                    </a:p>
                  </a:txBody>
                  <a:tcPr marL="56606" marR="56606" marT="56606" marB="566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600">
                          <a:solidFill>
                            <a:srgbClr val="111111"/>
                          </a:solidFill>
                          <a:effectLst/>
                        </a:rPr>
                        <a:t>Objects have a physical existence.</a:t>
                      </a:r>
                    </a:p>
                  </a:txBody>
                  <a:tcPr marL="56606" marR="56606" marT="56606" marB="566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602284">
                <a:tc>
                  <a:txBody>
                    <a:bodyPr/>
                    <a:lstStyle/>
                    <a:p>
                      <a:pPr fontAlgn="t"/>
                      <a:r>
                        <a:rPr lang="en-US" sz="1600">
                          <a:solidFill>
                            <a:srgbClr val="111111"/>
                          </a:solidFill>
                          <a:effectLst/>
                        </a:rPr>
                        <a:t>A class doesn't take any memory spaces when a programmer creates one.</a:t>
                      </a:r>
                    </a:p>
                  </a:txBody>
                  <a:tcPr marL="56606" marR="56606" marT="56606" marB="566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600">
                          <a:solidFill>
                            <a:srgbClr val="111111"/>
                          </a:solidFill>
                          <a:effectLst/>
                        </a:rPr>
                        <a:t>An object takes memory when a programmer creates one.</a:t>
                      </a:r>
                    </a:p>
                  </a:txBody>
                  <a:tcPr marL="56606" marR="56606" marT="56606" marB="566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602284">
                <a:tc>
                  <a:txBody>
                    <a:bodyPr/>
                    <a:lstStyle/>
                    <a:p>
                      <a:pPr fontAlgn="t"/>
                      <a:r>
                        <a:rPr lang="en-US" sz="1600">
                          <a:solidFill>
                            <a:srgbClr val="111111"/>
                          </a:solidFill>
                          <a:effectLst/>
                        </a:rPr>
                        <a:t>The class has to be declared only once.</a:t>
                      </a:r>
                    </a:p>
                  </a:txBody>
                  <a:tcPr marL="56606" marR="56606" marT="56606" marB="566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600" dirty="0">
                          <a:solidFill>
                            <a:srgbClr val="111111"/>
                          </a:solidFill>
                          <a:effectLst/>
                        </a:rPr>
                        <a:t>Objects can be declared several times depending on the requirement.</a:t>
                      </a:r>
                    </a:p>
                  </a:txBody>
                  <a:tcPr marL="56606" marR="56606" marT="56606" marB="566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665084011"/>
      </p:ext>
    </p:extLst>
  </p:cSld>
  <p:clrMapOvr>
    <a:masterClrMapping/>
  </p:clrMapOvr>
  <p:transition spd="slow">
    <p:zoom dir="in"/>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38200" y="1006078"/>
            <a:ext cx="8229600" cy="3394472"/>
          </a:xfrm>
        </p:spPr>
        <p:txBody>
          <a:bodyPr/>
          <a:lstStyle/>
          <a:p>
            <a:pPr eaLnBrk="1" hangingPunct="1">
              <a:lnSpc>
                <a:spcPct val="125000"/>
              </a:lnSpc>
              <a:buSzPct val="110000"/>
              <a:buFont typeface="Wingdings" pitchFamily="2" charset="2"/>
              <a:buChar char="§"/>
            </a:pPr>
            <a:r>
              <a:rPr lang="en-US" altLang="en-US" sz="2000" dirty="0">
                <a:solidFill>
                  <a:schemeClr val="tx1"/>
                </a:solidFill>
              </a:rPr>
              <a:t>Constructors are special </a:t>
            </a:r>
            <a:r>
              <a:rPr lang="en-US" altLang="en-US" sz="2000" dirty="0" smtClean="0">
                <a:solidFill>
                  <a:schemeClr val="tx1"/>
                </a:solidFill>
              </a:rPr>
              <a:t>method whose </a:t>
            </a:r>
            <a:r>
              <a:rPr lang="en-US" altLang="en-US" sz="2000" dirty="0">
                <a:solidFill>
                  <a:schemeClr val="tx1"/>
                </a:solidFill>
              </a:rPr>
              <a:t>task is to initialize the objects of its </a:t>
            </a:r>
            <a:r>
              <a:rPr lang="en-US" altLang="en-US" sz="2000" dirty="0" smtClean="0">
                <a:solidFill>
                  <a:schemeClr val="tx1"/>
                </a:solidFill>
              </a:rPr>
              <a:t>class</a:t>
            </a:r>
          </a:p>
          <a:p>
            <a:pPr eaLnBrk="1" hangingPunct="1">
              <a:lnSpc>
                <a:spcPct val="125000"/>
              </a:lnSpc>
              <a:buSzPct val="110000"/>
              <a:buFont typeface="Wingdings" pitchFamily="2" charset="2"/>
              <a:buChar char="§"/>
            </a:pPr>
            <a:r>
              <a:rPr lang="en-US" altLang="en-US" sz="2000" dirty="0" smtClean="0">
                <a:solidFill>
                  <a:schemeClr val="tx1"/>
                </a:solidFill>
              </a:rPr>
              <a:t>It </a:t>
            </a:r>
            <a:r>
              <a:rPr lang="en-US" altLang="en-US" sz="2000" dirty="0">
                <a:solidFill>
                  <a:schemeClr val="tx1"/>
                </a:solidFill>
              </a:rPr>
              <a:t>is treated as a special </a:t>
            </a:r>
            <a:r>
              <a:rPr lang="en-US" altLang="en-US" sz="2000" dirty="0" smtClean="0">
                <a:solidFill>
                  <a:schemeClr val="tx1"/>
                </a:solidFill>
              </a:rPr>
              <a:t>method because </a:t>
            </a:r>
            <a:r>
              <a:rPr lang="en-US" altLang="en-US" sz="2000" dirty="0">
                <a:solidFill>
                  <a:schemeClr val="tx1"/>
                </a:solidFill>
              </a:rPr>
              <a:t>its name is the same as the class </a:t>
            </a:r>
            <a:r>
              <a:rPr lang="en-US" altLang="en-US" sz="2000" dirty="0" smtClean="0">
                <a:solidFill>
                  <a:schemeClr val="tx1"/>
                </a:solidFill>
              </a:rPr>
              <a:t>name</a:t>
            </a:r>
          </a:p>
          <a:p>
            <a:pPr eaLnBrk="1" hangingPunct="1">
              <a:lnSpc>
                <a:spcPct val="125000"/>
              </a:lnSpc>
              <a:buSzPct val="110000"/>
              <a:buFont typeface="Wingdings" pitchFamily="2" charset="2"/>
              <a:buChar char="§"/>
            </a:pPr>
            <a:r>
              <a:rPr lang="en-US" altLang="en-US" sz="2000" dirty="0">
                <a:solidFill>
                  <a:schemeClr val="tx1"/>
                </a:solidFill>
              </a:rPr>
              <a:t>Java constructors are invoked when their objects are created</a:t>
            </a:r>
          </a:p>
          <a:p>
            <a:pPr eaLnBrk="1" hangingPunct="1">
              <a:lnSpc>
                <a:spcPct val="125000"/>
              </a:lnSpc>
              <a:buSzPct val="110000"/>
              <a:buFont typeface="Wingdings" pitchFamily="2" charset="2"/>
              <a:buChar char="§"/>
            </a:pPr>
            <a:r>
              <a:rPr lang="en-US" altLang="zh-TW" sz="2000" dirty="0">
                <a:solidFill>
                  <a:schemeClr val="tx1"/>
                </a:solidFill>
              </a:rPr>
              <a:t>Every class has a constructor when we don't explicitly declare a constructor for any java class</a:t>
            </a:r>
            <a:endParaRPr lang="zh-TW" altLang="en-US" sz="2000" dirty="0">
              <a:solidFill>
                <a:schemeClr val="tx1"/>
              </a:solidFill>
            </a:endParaRPr>
          </a:p>
        </p:txBody>
      </p:sp>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JAVA Constructors</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49</a:t>
            </a:fld>
            <a:endParaRPr lang="en-US" altLang="zh-TW" dirty="0"/>
          </a:p>
        </p:txBody>
      </p:sp>
      <p:sp>
        <p:nvSpPr>
          <p:cNvPr id="5" name="矩形 4"/>
          <p:cNvSpPr/>
          <p:nvPr/>
        </p:nvSpPr>
        <p:spPr>
          <a:xfrm>
            <a:off x="6984434" y="25742"/>
            <a:ext cx="2159566" cy="369332"/>
          </a:xfrm>
          <a:prstGeom prst="rect">
            <a:avLst/>
          </a:prstGeom>
        </p:spPr>
        <p:txBody>
          <a:bodyPr wrap="none">
            <a:spAutoFit/>
          </a:bodyPr>
          <a:lstStyle/>
          <a:p>
            <a:r>
              <a:rPr lang="en-US" altLang="zh-TW" dirty="0" err="1"/>
              <a:t>ConstructorSample</a:t>
            </a:r>
            <a:endParaRPr lang="zh-TW" altLang="en-US" dirty="0"/>
          </a:p>
        </p:txBody>
      </p:sp>
    </p:spTree>
    <p:extLst>
      <p:ext uri="{BB962C8B-B14F-4D97-AF65-F5344CB8AC3E}">
        <p14:creationId xmlns:p14="http://schemas.microsoft.com/office/powerpoint/2010/main" val="61486671"/>
      </p:ext>
    </p:extLst>
  </p:cSld>
  <p:clrMapOvr>
    <a:masterClrMapping/>
  </p:clrMapOvr>
  <p:transition spd="slow">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838200" y="209550"/>
            <a:ext cx="7924800" cy="646331"/>
          </a:xfrm>
        </p:spPr>
        <p:txBody>
          <a:bodyPr/>
          <a:lstStyle/>
          <a:p>
            <a:r>
              <a:rPr kumimoji="0" lang="en-US" altLang="zh-TW" dirty="0">
                <a:ea typeface="文鼎粗黑" pitchFamily="49" charset="-120"/>
              </a:rPr>
              <a:t>Java Program Structure</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5</a:t>
            </a:fld>
            <a:endParaRPr lang="en-US" altLang="zh-TW" dirty="0"/>
          </a:p>
        </p:txBody>
      </p:sp>
      <p:graphicFrame>
        <p:nvGraphicFramePr>
          <p:cNvPr id="6" name="表格 5"/>
          <p:cNvGraphicFramePr>
            <a:graphicFrameLocks noGrp="1"/>
          </p:cNvGraphicFramePr>
          <p:nvPr>
            <p:extLst>
              <p:ext uri="{D42A27DB-BD31-4B8C-83A1-F6EECF244321}">
                <p14:modId xmlns:p14="http://schemas.microsoft.com/office/powerpoint/2010/main" val="3389834084"/>
              </p:ext>
            </p:extLst>
          </p:nvPr>
        </p:nvGraphicFramePr>
        <p:xfrm>
          <a:off x="914400" y="971550"/>
          <a:ext cx="7696200" cy="3810000"/>
        </p:xfrm>
        <a:graphic>
          <a:graphicData uri="http://schemas.openxmlformats.org/drawingml/2006/table">
            <a:tbl>
              <a:tblPr/>
              <a:tblGrid>
                <a:gridCol w="2308860"/>
                <a:gridCol w="5387340"/>
              </a:tblGrid>
              <a:tr h="393043">
                <a:tc>
                  <a:txBody>
                    <a:bodyPr/>
                    <a:lstStyle/>
                    <a:p>
                      <a:pPr algn="l" fontAlgn="t"/>
                      <a:r>
                        <a:rPr lang="en-US" sz="1600" b="0" dirty="0">
                          <a:solidFill>
                            <a:srgbClr val="FFFFFF"/>
                          </a:solidFill>
                          <a:effectLst/>
                        </a:rPr>
                        <a:t>Section</a:t>
                      </a:r>
                    </a:p>
                  </a:txBody>
                  <a:tcPr marL="18852" marR="18852" marT="9426" marB="9426">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c>
                  <a:txBody>
                    <a:bodyPr/>
                    <a:lstStyle/>
                    <a:p>
                      <a:pPr algn="l" fontAlgn="t"/>
                      <a:r>
                        <a:rPr lang="en-US" sz="1600" b="0">
                          <a:solidFill>
                            <a:srgbClr val="FFFFFF"/>
                          </a:solidFill>
                          <a:effectLst/>
                        </a:rPr>
                        <a:t>Description</a:t>
                      </a:r>
                    </a:p>
                  </a:txBody>
                  <a:tcPr marL="18852" marR="18852" marT="9426" marB="9426">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r>
              <a:tr h="617197">
                <a:tc>
                  <a:txBody>
                    <a:bodyPr/>
                    <a:lstStyle/>
                    <a:p>
                      <a:pPr fontAlgn="t"/>
                      <a:r>
                        <a:rPr lang="en-US" sz="1600" dirty="0">
                          <a:solidFill>
                            <a:srgbClr val="111111"/>
                          </a:solidFill>
                          <a:effectLst/>
                        </a:rPr>
                        <a:t>Documentation Section</a:t>
                      </a:r>
                    </a:p>
                  </a:txBody>
                  <a:tcPr marL="18852" marR="18852" marT="18852" marB="1885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600" dirty="0" smtClean="0">
                          <a:solidFill>
                            <a:srgbClr val="111111"/>
                          </a:solidFill>
                          <a:effectLst/>
                        </a:rPr>
                        <a:t>Comments </a:t>
                      </a:r>
                      <a:r>
                        <a:rPr lang="en-US" sz="1600" dirty="0">
                          <a:solidFill>
                            <a:srgbClr val="111111"/>
                          </a:solidFill>
                          <a:effectLst/>
                        </a:rPr>
                        <a:t>are beneficial for the programmer because they help them understand the </a:t>
                      </a:r>
                      <a:r>
                        <a:rPr lang="en-US" sz="1600" dirty="0" smtClean="0">
                          <a:solidFill>
                            <a:srgbClr val="111111"/>
                          </a:solidFill>
                          <a:effectLst/>
                        </a:rPr>
                        <a:t>code</a:t>
                      </a:r>
                      <a:endParaRPr lang="en-US" sz="1600" dirty="0">
                        <a:solidFill>
                          <a:srgbClr val="111111"/>
                        </a:solidFill>
                        <a:effectLst/>
                      </a:endParaRPr>
                    </a:p>
                  </a:txBody>
                  <a:tcPr marL="18852" marR="18852" marT="18852" marB="1885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903648">
                <a:tc>
                  <a:txBody>
                    <a:bodyPr/>
                    <a:lstStyle/>
                    <a:p>
                      <a:pPr fontAlgn="t"/>
                      <a:r>
                        <a:rPr lang="en-US" sz="1600" dirty="0">
                          <a:solidFill>
                            <a:srgbClr val="111111"/>
                          </a:solidFill>
                          <a:effectLst/>
                        </a:rPr>
                        <a:t>Package statement</a:t>
                      </a:r>
                    </a:p>
                  </a:txBody>
                  <a:tcPr marL="18852" marR="18852" marT="18852" marB="1885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600" dirty="0" smtClean="0">
                          <a:solidFill>
                            <a:srgbClr val="111111"/>
                          </a:solidFill>
                          <a:effectLst/>
                        </a:rPr>
                        <a:t>A </a:t>
                      </a:r>
                      <a:r>
                        <a:rPr lang="en-US" sz="1600" dirty="0">
                          <a:solidFill>
                            <a:srgbClr val="111111"/>
                          </a:solidFill>
                          <a:effectLst/>
                        </a:rPr>
                        <a:t>package is a group of classes that are defined by a name. That is, if you want to declare many classes within one element, then you can declare it within a </a:t>
                      </a:r>
                      <a:r>
                        <a:rPr lang="en-US" sz="1600" dirty="0" smtClean="0">
                          <a:solidFill>
                            <a:srgbClr val="111111"/>
                          </a:solidFill>
                          <a:effectLst/>
                        </a:rPr>
                        <a:t>package</a:t>
                      </a:r>
                      <a:endParaRPr lang="en-US" sz="1600" dirty="0">
                        <a:solidFill>
                          <a:srgbClr val="111111"/>
                        </a:solidFill>
                        <a:effectLst/>
                      </a:endParaRPr>
                    </a:p>
                  </a:txBody>
                  <a:tcPr marL="18852" marR="18852" marT="18852" marB="1885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919669">
                <a:tc>
                  <a:txBody>
                    <a:bodyPr/>
                    <a:lstStyle/>
                    <a:p>
                      <a:pPr fontAlgn="t"/>
                      <a:r>
                        <a:rPr lang="en-US" sz="1600" dirty="0">
                          <a:solidFill>
                            <a:srgbClr val="111111"/>
                          </a:solidFill>
                          <a:effectLst/>
                        </a:rPr>
                        <a:t>Import statements</a:t>
                      </a:r>
                    </a:p>
                  </a:txBody>
                  <a:tcPr marL="18852" marR="18852" marT="18852" marB="1885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600" dirty="0">
                          <a:solidFill>
                            <a:srgbClr val="111111"/>
                          </a:solidFill>
                          <a:effectLst/>
                        </a:rPr>
                        <a:t>This line indicates that if you want to use a class of another package, then you can do this by importing it directly into your program</a:t>
                      </a:r>
                      <a:r>
                        <a:rPr lang="en-US" sz="1600" dirty="0" smtClean="0">
                          <a:solidFill>
                            <a:srgbClr val="111111"/>
                          </a:solidFill>
                          <a:effectLst/>
                        </a:rPr>
                        <a:t>.</a:t>
                      </a:r>
                      <a:endParaRPr lang="en-US" sz="1600" dirty="0">
                        <a:solidFill>
                          <a:srgbClr val="111111"/>
                        </a:solidFill>
                        <a:effectLst/>
                      </a:endParaRPr>
                    </a:p>
                  </a:txBody>
                  <a:tcPr marL="18852" marR="18852" marT="18852" marB="1885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976443">
                <a:tc>
                  <a:txBody>
                    <a:bodyPr/>
                    <a:lstStyle/>
                    <a:p>
                      <a:pPr fontAlgn="t"/>
                      <a:r>
                        <a:rPr lang="en-US" sz="1600" dirty="0">
                          <a:solidFill>
                            <a:srgbClr val="111111"/>
                          </a:solidFill>
                          <a:effectLst/>
                        </a:rPr>
                        <a:t>Class Definition</a:t>
                      </a:r>
                    </a:p>
                  </a:txBody>
                  <a:tcPr marL="18852" marR="18852" marT="18852" marB="1885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600" dirty="0">
                          <a:solidFill>
                            <a:srgbClr val="111111"/>
                          </a:solidFill>
                          <a:effectLst/>
                        </a:rPr>
                        <a:t>A Java program may contain several class definitions. Classes are the main and essential elements of any Java program.</a:t>
                      </a:r>
                    </a:p>
                  </a:txBody>
                  <a:tcPr marL="18852" marR="18852" marT="18852" marB="1885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210887974"/>
      </p:ext>
    </p:extLst>
  </p:cSld>
  <p:clrMapOvr>
    <a:masterClrMapping/>
  </p:clrMapOvr>
  <p:transition spd="slow">
    <p:zoom dir="in"/>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38200" y="1006078"/>
            <a:ext cx="8229600" cy="3394472"/>
          </a:xfrm>
        </p:spPr>
        <p:txBody>
          <a:bodyPr/>
          <a:lstStyle/>
          <a:p>
            <a:pPr eaLnBrk="1" hangingPunct="1">
              <a:lnSpc>
                <a:spcPct val="125000"/>
              </a:lnSpc>
              <a:buSzPct val="110000"/>
              <a:buFont typeface="Wingdings" pitchFamily="2" charset="2"/>
              <a:buChar char="§"/>
            </a:pPr>
            <a:r>
              <a:rPr lang="en-US" altLang="en-US" sz="2000" dirty="0" smtClean="0">
                <a:solidFill>
                  <a:schemeClr val="tx1"/>
                </a:solidFill>
              </a:rPr>
              <a:t>Constructors </a:t>
            </a:r>
            <a:r>
              <a:rPr lang="en-US" altLang="en-US" sz="2000" dirty="0">
                <a:solidFill>
                  <a:schemeClr val="tx1"/>
                </a:solidFill>
              </a:rPr>
              <a:t>cannot be private.</a:t>
            </a:r>
          </a:p>
          <a:p>
            <a:pPr eaLnBrk="1" hangingPunct="1">
              <a:lnSpc>
                <a:spcPct val="125000"/>
              </a:lnSpc>
              <a:buSzPct val="110000"/>
              <a:buFont typeface="Wingdings" pitchFamily="2" charset="2"/>
              <a:buChar char="§"/>
            </a:pPr>
            <a:r>
              <a:rPr lang="en-US" altLang="en-US" sz="2000" dirty="0" smtClean="0">
                <a:solidFill>
                  <a:schemeClr val="tx1"/>
                </a:solidFill>
              </a:rPr>
              <a:t>A </a:t>
            </a:r>
            <a:r>
              <a:rPr lang="en-US" altLang="en-US" sz="2000" dirty="0">
                <a:solidFill>
                  <a:schemeClr val="tx1"/>
                </a:solidFill>
              </a:rPr>
              <a:t>constructor can be overloaded.</a:t>
            </a:r>
          </a:p>
          <a:p>
            <a:pPr eaLnBrk="1" hangingPunct="1">
              <a:lnSpc>
                <a:spcPct val="125000"/>
              </a:lnSpc>
              <a:buSzPct val="110000"/>
              <a:buFont typeface="Wingdings" pitchFamily="2" charset="2"/>
              <a:buChar char="§"/>
            </a:pPr>
            <a:r>
              <a:rPr lang="en-US" altLang="en-US" sz="2000" dirty="0">
                <a:solidFill>
                  <a:schemeClr val="tx1"/>
                </a:solidFill>
              </a:rPr>
              <a:t>Constructors cannot return a value.</a:t>
            </a:r>
          </a:p>
          <a:p>
            <a:pPr eaLnBrk="1" hangingPunct="1">
              <a:lnSpc>
                <a:spcPct val="125000"/>
              </a:lnSpc>
              <a:buSzPct val="110000"/>
              <a:buFont typeface="Wingdings" pitchFamily="2" charset="2"/>
              <a:buChar char="§"/>
            </a:pPr>
            <a:r>
              <a:rPr lang="en-US" altLang="en-US" sz="2000" dirty="0" smtClean="0">
                <a:solidFill>
                  <a:schemeClr val="tx1"/>
                </a:solidFill>
              </a:rPr>
              <a:t>Constructors </a:t>
            </a:r>
            <a:r>
              <a:rPr lang="en-US" altLang="en-US" sz="2000" dirty="0">
                <a:solidFill>
                  <a:schemeClr val="tx1"/>
                </a:solidFill>
              </a:rPr>
              <a:t>name must be </a:t>
            </a:r>
            <a:r>
              <a:rPr lang="en-US" altLang="en-US" sz="2000" dirty="0" smtClean="0">
                <a:solidFill>
                  <a:schemeClr val="tx1"/>
                </a:solidFill>
              </a:rPr>
              <a:t>same with the </a:t>
            </a:r>
            <a:r>
              <a:rPr lang="en-US" altLang="en-US" sz="2000" dirty="0">
                <a:solidFill>
                  <a:schemeClr val="tx1"/>
                </a:solidFill>
              </a:rPr>
              <a:t>class </a:t>
            </a:r>
            <a:r>
              <a:rPr lang="en-US" altLang="en-US" sz="2000" dirty="0" smtClean="0">
                <a:solidFill>
                  <a:schemeClr val="tx1"/>
                </a:solidFill>
              </a:rPr>
              <a:t>name.</a:t>
            </a:r>
            <a:endParaRPr lang="en-US" altLang="en-US" sz="2000" dirty="0">
              <a:solidFill>
                <a:schemeClr val="tx1"/>
              </a:solidFill>
            </a:endParaRPr>
          </a:p>
          <a:p>
            <a:pPr eaLnBrk="1" hangingPunct="1">
              <a:lnSpc>
                <a:spcPct val="125000"/>
              </a:lnSpc>
              <a:buSzPct val="110000"/>
              <a:buFont typeface="Wingdings" pitchFamily="2" charset="2"/>
              <a:buChar char="§"/>
            </a:pPr>
            <a:r>
              <a:rPr lang="en-US" altLang="en-US" sz="2000" dirty="0">
                <a:solidFill>
                  <a:schemeClr val="tx1"/>
                </a:solidFill>
              </a:rPr>
              <a:t>Constructors are automatically called when an object is </a:t>
            </a:r>
            <a:r>
              <a:rPr lang="en-US" altLang="en-US" sz="2000" dirty="0" smtClean="0">
                <a:solidFill>
                  <a:schemeClr val="tx1"/>
                </a:solidFill>
              </a:rPr>
              <a:t>instanced.</a:t>
            </a:r>
            <a:endParaRPr lang="zh-TW" altLang="en-US" sz="2000" dirty="0">
              <a:solidFill>
                <a:schemeClr val="tx1"/>
              </a:solidFill>
            </a:endParaRPr>
          </a:p>
        </p:txBody>
      </p:sp>
      <p:sp>
        <p:nvSpPr>
          <p:cNvPr id="3" name="標題 2"/>
          <p:cNvSpPr>
            <a:spLocks noGrp="1"/>
          </p:cNvSpPr>
          <p:nvPr>
            <p:ph type="title"/>
          </p:nvPr>
        </p:nvSpPr>
        <p:spPr>
          <a:xfrm>
            <a:off x="838200" y="209550"/>
            <a:ext cx="7924800" cy="646331"/>
          </a:xfrm>
        </p:spPr>
        <p:txBody>
          <a:bodyPr/>
          <a:lstStyle/>
          <a:p>
            <a:r>
              <a:rPr kumimoji="0" lang="en-US" altLang="zh-TW" dirty="0">
                <a:ea typeface="文鼎粗黑" pitchFamily="49" charset="-120"/>
              </a:rPr>
              <a:t>Characteristics of </a:t>
            </a:r>
            <a:r>
              <a:rPr kumimoji="0" lang="en-US" altLang="zh-TW" dirty="0" smtClean="0">
                <a:ea typeface="文鼎粗黑" pitchFamily="49" charset="-120"/>
              </a:rPr>
              <a:t>Constructor</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50</a:t>
            </a:fld>
            <a:endParaRPr lang="en-US" altLang="zh-TW" dirty="0"/>
          </a:p>
        </p:txBody>
      </p:sp>
      <p:sp>
        <p:nvSpPr>
          <p:cNvPr id="5" name="矩形 4"/>
          <p:cNvSpPr/>
          <p:nvPr/>
        </p:nvSpPr>
        <p:spPr>
          <a:xfrm>
            <a:off x="6984434" y="25742"/>
            <a:ext cx="2159566" cy="369332"/>
          </a:xfrm>
          <a:prstGeom prst="rect">
            <a:avLst/>
          </a:prstGeom>
        </p:spPr>
        <p:txBody>
          <a:bodyPr wrap="none">
            <a:spAutoFit/>
          </a:bodyPr>
          <a:lstStyle/>
          <a:p>
            <a:r>
              <a:rPr lang="en-US" altLang="zh-TW" dirty="0" err="1"/>
              <a:t>ConstructorSample</a:t>
            </a:r>
            <a:endParaRPr lang="zh-TW" altLang="en-US" dirty="0"/>
          </a:p>
        </p:txBody>
      </p:sp>
    </p:spTree>
    <p:extLst>
      <p:ext uri="{BB962C8B-B14F-4D97-AF65-F5344CB8AC3E}">
        <p14:creationId xmlns:p14="http://schemas.microsoft.com/office/powerpoint/2010/main" val="308848807"/>
      </p:ext>
    </p:extLst>
  </p:cSld>
  <p:clrMapOvr>
    <a:masterClrMapping/>
  </p:clrMapOvr>
  <p:transition spd="slow">
    <p:zoom dir="in"/>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38200" y="1006078"/>
            <a:ext cx="7924800" cy="3394472"/>
          </a:xfrm>
        </p:spPr>
        <p:txBody>
          <a:bodyPr/>
          <a:lstStyle/>
          <a:p>
            <a:pPr eaLnBrk="1" hangingPunct="1">
              <a:lnSpc>
                <a:spcPct val="125000"/>
              </a:lnSpc>
              <a:buSzPct val="110000"/>
              <a:buFont typeface="Wingdings" pitchFamily="2" charset="2"/>
              <a:buChar char="§"/>
            </a:pPr>
            <a:r>
              <a:rPr lang="en-US" altLang="en-US" sz="2000" dirty="0">
                <a:solidFill>
                  <a:schemeClr val="tx1"/>
                </a:solidFill>
              </a:rPr>
              <a:t>Variables or methods belong to class rather than to any particular instance</a:t>
            </a:r>
          </a:p>
          <a:p>
            <a:pPr eaLnBrk="1" hangingPunct="1">
              <a:lnSpc>
                <a:spcPct val="125000"/>
              </a:lnSpc>
              <a:buSzPct val="110000"/>
              <a:buFont typeface="Wingdings" pitchFamily="2" charset="2"/>
              <a:buChar char="§"/>
            </a:pPr>
            <a:r>
              <a:rPr lang="en-US" altLang="en-US" sz="2000" dirty="0">
                <a:solidFill>
                  <a:schemeClr val="tx1"/>
                </a:solidFill>
              </a:rPr>
              <a:t>A static method cannot access a non-static variable of a class nor can directly invoke non-static method</a:t>
            </a:r>
          </a:p>
          <a:p>
            <a:pPr eaLnBrk="1" hangingPunct="1">
              <a:lnSpc>
                <a:spcPct val="125000"/>
              </a:lnSpc>
              <a:buSzPct val="110000"/>
              <a:buFont typeface="Wingdings" pitchFamily="2" charset="2"/>
              <a:buChar char="§"/>
            </a:pPr>
            <a:r>
              <a:rPr lang="en-US" altLang="en-US" sz="2000" dirty="0">
                <a:solidFill>
                  <a:schemeClr val="tx1"/>
                </a:solidFill>
              </a:rPr>
              <a:t>Static members can be applied without creating or referencing an instance of the class</a:t>
            </a:r>
          </a:p>
          <a:p>
            <a:pPr eaLnBrk="1" hangingPunct="1">
              <a:lnSpc>
                <a:spcPct val="125000"/>
              </a:lnSpc>
              <a:buSzPct val="110000"/>
              <a:buFont typeface="Wingdings" pitchFamily="2" charset="2"/>
              <a:buChar char="§"/>
            </a:pPr>
            <a:r>
              <a:rPr lang="en-US" altLang="en-US" sz="2000" dirty="0">
                <a:solidFill>
                  <a:schemeClr val="tx1"/>
                </a:solidFill>
              </a:rPr>
              <a:t>A static variable will be shared by all instances of that class which will result in only one copy</a:t>
            </a:r>
            <a:endParaRPr lang="zh-TW" altLang="en-US" sz="1600" dirty="0">
              <a:solidFill>
                <a:schemeClr val="tx1"/>
              </a:solidFill>
            </a:endParaRPr>
          </a:p>
        </p:txBody>
      </p:sp>
      <p:sp>
        <p:nvSpPr>
          <p:cNvPr id="3" name="標題 2"/>
          <p:cNvSpPr>
            <a:spLocks noGrp="1"/>
          </p:cNvSpPr>
          <p:nvPr>
            <p:ph type="title"/>
          </p:nvPr>
        </p:nvSpPr>
        <p:spPr>
          <a:xfrm>
            <a:off x="838200" y="209550"/>
            <a:ext cx="7924800" cy="523220"/>
          </a:xfrm>
        </p:spPr>
        <p:txBody>
          <a:bodyPr/>
          <a:lstStyle/>
          <a:p>
            <a:r>
              <a:rPr kumimoji="0" lang="en-US" altLang="zh-TW" sz="2800" dirty="0">
                <a:ea typeface="文鼎粗黑" pitchFamily="49" charset="-120"/>
              </a:rPr>
              <a:t>Rules for using Static Variables/Methods</a:t>
            </a:r>
            <a:endParaRPr lang="zh-TW" altLang="en-US" sz="2800"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51</a:t>
            </a:fld>
            <a:endParaRPr lang="en-US" altLang="zh-TW" dirty="0"/>
          </a:p>
        </p:txBody>
      </p:sp>
      <p:sp>
        <p:nvSpPr>
          <p:cNvPr id="5" name="矩形 4"/>
          <p:cNvSpPr/>
          <p:nvPr/>
        </p:nvSpPr>
        <p:spPr>
          <a:xfrm>
            <a:off x="7561516" y="0"/>
            <a:ext cx="1582484" cy="369332"/>
          </a:xfrm>
          <a:prstGeom prst="rect">
            <a:avLst/>
          </a:prstGeom>
        </p:spPr>
        <p:txBody>
          <a:bodyPr wrap="none">
            <a:spAutoFit/>
          </a:bodyPr>
          <a:lstStyle/>
          <a:p>
            <a:r>
              <a:rPr lang="en-US" altLang="zh-TW" dirty="0" err="1"/>
              <a:t>StaticModifier</a:t>
            </a:r>
            <a:endParaRPr lang="zh-TW" altLang="en-US" dirty="0"/>
          </a:p>
        </p:txBody>
      </p:sp>
    </p:spTree>
    <p:extLst>
      <p:ext uri="{BB962C8B-B14F-4D97-AF65-F5344CB8AC3E}">
        <p14:creationId xmlns:p14="http://schemas.microsoft.com/office/powerpoint/2010/main" val="837709453"/>
      </p:ext>
    </p:extLst>
  </p:cSld>
  <p:clrMapOvr>
    <a:masterClrMapping/>
  </p:clrMapOvr>
  <p:transition spd="slow">
    <p:zoom dir="in"/>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6251" y="1885950"/>
            <a:ext cx="7010065" cy="3257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內容版面配置區 1"/>
          <p:cNvSpPr>
            <a:spLocks noGrp="1"/>
          </p:cNvSpPr>
          <p:nvPr>
            <p:ph idx="1"/>
          </p:nvPr>
        </p:nvSpPr>
        <p:spPr>
          <a:xfrm>
            <a:off x="838200" y="1006078"/>
            <a:ext cx="8229600" cy="3394472"/>
          </a:xfrm>
        </p:spPr>
        <p:txBody>
          <a:bodyPr/>
          <a:lstStyle/>
          <a:p>
            <a:pPr eaLnBrk="1" hangingPunct="1">
              <a:lnSpc>
                <a:spcPct val="125000"/>
              </a:lnSpc>
              <a:buSzPct val="110000"/>
              <a:buFont typeface="Wingdings" pitchFamily="2" charset="2"/>
              <a:buChar char="§"/>
            </a:pPr>
            <a:r>
              <a:rPr lang="en-US" altLang="en-US" sz="2000" dirty="0" smtClean="0">
                <a:solidFill>
                  <a:schemeClr val="tx1"/>
                </a:solidFill>
              </a:rPr>
              <a:t>Reduces </a:t>
            </a:r>
            <a:r>
              <a:rPr lang="en-US" altLang="en-US" sz="2000" dirty="0">
                <a:solidFill>
                  <a:schemeClr val="tx1"/>
                </a:solidFill>
              </a:rPr>
              <a:t>programmers re-writing effort (code </a:t>
            </a:r>
            <a:r>
              <a:rPr lang="en-US" altLang="en-US" sz="2000" dirty="0" smtClean="0">
                <a:solidFill>
                  <a:schemeClr val="tx1"/>
                </a:solidFill>
              </a:rPr>
              <a:t>reusability)</a:t>
            </a:r>
          </a:p>
          <a:p>
            <a:pPr eaLnBrk="1" hangingPunct="1">
              <a:lnSpc>
                <a:spcPct val="125000"/>
              </a:lnSpc>
              <a:buSzPct val="110000"/>
              <a:buFont typeface="Wingdings" pitchFamily="2" charset="2"/>
              <a:buChar char="§"/>
            </a:pPr>
            <a:r>
              <a:rPr lang="en-US" altLang="en-US" sz="2000" dirty="0">
                <a:solidFill>
                  <a:schemeClr val="tx1"/>
                </a:solidFill>
              </a:rPr>
              <a:t>Abstract classes and interfaces</a:t>
            </a:r>
            <a:endParaRPr lang="en-US" altLang="en-US" sz="2000" dirty="0" smtClean="0">
              <a:solidFill>
                <a:schemeClr val="tx1"/>
              </a:solidFill>
            </a:endParaRPr>
          </a:p>
          <a:p>
            <a:pPr eaLnBrk="1" hangingPunct="1">
              <a:lnSpc>
                <a:spcPct val="125000"/>
              </a:lnSpc>
              <a:buSzPct val="110000"/>
              <a:buFont typeface="Wingdings" pitchFamily="2" charset="2"/>
              <a:buChar char="§"/>
            </a:pPr>
            <a:endParaRPr lang="zh-TW" altLang="en-US" sz="1800" dirty="0">
              <a:solidFill>
                <a:schemeClr val="tx1"/>
              </a:solidFill>
            </a:endParaRPr>
          </a:p>
        </p:txBody>
      </p:sp>
      <p:sp>
        <p:nvSpPr>
          <p:cNvPr id="3" name="標題 2"/>
          <p:cNvSpPr>
            <a:spLocks noGrp="1"/>
          </p:cNvSpPr>
          <p:nvPr>
            <p:ph type="title"/>
          </p:nvPr>
        </p:nvSpPr>
        <p:spPr>
          <a:xfrm>
            <a:off x="838200" y="209550"/>
            <a:ext cx="7924800" cy="584775"/>
          </a:xfrm>
        </p:spPr>
        <p:txBody>
          <a:bodyPr/>
          <a:lstStyle/>
          <a:p>
            <a:r>
              <a:rPr kumimoji="0" lang="en-US" altLang="zh-TW" sz="3200" dirty="0">
                <a:ea typeface="文鼎粗黑" pitchFamily="49" charset="-120"/>
              </a:rPr>
              <a:t>Abstraction </a:t>
            </a:r>
            <a:r>
              <a:rPr kumimoji="0" lang="en-US" altLang="zh-TW" sz="3200" dirty="0" smtClean="0">
                <a:ea typeface="文鼎粗黑" pitchFamily="49" charset="-120"/>
              </a:rPr>
              <a:t>&amp;</a:t>
            </a:r>
            <a:r>
              <a:rPr kumimoji="0" lang="zh-TW" altLang="en-US" sz="3200" dirty="0" smtClean="0">
                <a:ea typeface="文鼎粗黑" pitchFamily="49" charset="-120"/>
              </a:rPr>
              <a:t> </a:t>
            </a:r>
            <a:r>
              <a:rPr kumimoji="0" lang="en-US" altLang="zh-TW" sz="3200" dirty="0" smtClean="0">
                <a:ea typeface="文鼎粗黑" pitchFamily="49" charset="-120"/>
              </a:rPr>
              <a:t>Inheritance</a:t>
            </a:r>
            <a:r>
              <a:rPr kumimoji="0" lang="zh-TW" altLang="en-US" sz="3200" dirty="0" smtClean="0">
                <a:ea typeface="文鼎粗黑" pitchFamily="49" charset="-120"/>
              </a:rPr>
              <a:t> </a:t>
            </a:r>
            <a:r>
              <a:rPr kumimoji="0" lang="en-US" altLang="zh-TW" sz="3200" dirty="0" smtClean="0">
                <a:ea typeface="文鼎粗黑" pitchFamily="49" charset="-120"/>
              </a:rPr>
              <a:t>(</a:t>
            </a:r>
            <a:r>
              <a:rPr kumimoji="0" lang="zh-TW" altLang="en-US" sz="3200" dirty="0" smtClean="0">
                <a:ea typeface="文鼎粗黑" pitchFamily="49" charset="-120"/>
              </a:rPr>
              <a:t>抽象 </a:t>
            </a:r>
            <a:r>
              <a:rPr kumimoji="0" lang="en-US" altLang="zh-TW" sz="3200" dirty="0" smtClean="0">
                <a:ea typeface="文鼎粗黑" pitchFamily="49" charset="-120"/>
              </a:rPr>
              <a:t>&amp;</a:t>
            </a:r>
            <a:r>
              <a:rPr kumimoji="0" lang="zh-TW" altLang="en-US" sz="3200" dirty="0" smtClean="0">
                <a:ea typeface="文鼎粗黑" pitchFamily="49" charset="-120"/>
              </a:rPr>
              <a:t> 繼承</a:t>
            </a:r>
            <a:r>
              <a:rPr kumimoji="0" lang="en-US" altLang="zh-TW" sz="3200" dirty="0" smtClean="0">
                <a:ea typeface="文鼎粗黑" pitchFamily="49" charset="-120"/>
              </a:rPr>
              <a:t>)</a:t>
            </a:r>
            <a:endParaRPr lang="zh-TW" altLang="en-US" sz="3200"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52</a:t>
            </a:fld>
            <a:endParaRPr lang="en-US" altLang="zh-TW" dirty="0"/>
          </a:p>
        </p:txBody>
      </p:sp>
      <p:sp>
        <p:nvSpPr>
          <p:cNvPr id="5" name="文字方塊 4"/>
          <p:cNvSpPr txBox="1"/>
          <p:nvPr/>
        </p:nvSpPr>
        <p:spPr>
          <a:xfrm>
            <a:off x="7966260" y="793435"/>
            <a:ext cx="1140056" cy="400110"/>
          </a:xfrm>
          <a:prstGeom prst="rect">
            <a:avLst/>
          </a:prstGeom>
          <a:noFill/>
        </p:spPr>
        <p:txBody>
          <a:bodyPr wrap="none" rtlCol="0">
            <a:spAutoFit/>
          </a:bodyPr>
          <a:lstStyle/>
          <a:p>
            <a:r>
              <a:rPr lang="en-US" altLang="zh-TW" sz="2000" i="1" dirty="0" smtClean="0">
                <a:solidFill>
                  <a:srgbClr val="FF0000"/>
                </a:solidFill>
              </a:rPr>
              <a:t>Concept</a:t>
            </a:r>
            <a:endParaRPr lang="zh-TW" altLang="en-US" sz="2000" i="1" dirty="0">
              <a:solidFill>
                <a:srgbClr val="FF0000"/>
              </a:solidFill>
            </a:endParaRPr>
          </a:p>
        </p:txBody>
      </p:sp>
      <p:sp>
        <p:nvSpPr>
          <p:cNvPr id="6" name="矩形 5"/>
          <p:cNvSpPr/>
          <p:nvPr/>
        </p:nvSpPr>
        <p:spPr>
          <a:xfrm>
            <a:off x="914400" y="1885950"/>
            <a:ext cx="3352800" cy="1631216"/>
          </a:xfrm>
          <a:prstGeom prst="rect">
            <a:avLst/>
          </a:prstGeom>
        </p:spPr>
        <p:txBody>
          <a:bodyPr wrap="square">
            <a:spAutoFit/>
          </a:bodyPr>
          <a:lstStyle/>
          <a:p>
            <a:pPr eaLnBrk="1" hangingPunct="1">
              <a:lnSpc>
                <a:spcPct val="125000"/>
              </a:lnSpc>
              <a:buSzPct val="110000"/>
            </a:pPr>
            <a:r>
              <a:rPr lang="en-US" altLang="zh-TW" sz="1600" dirty="0">
                <a:hlinkClick r:id="rId3"/>
              </a:rPr>
              <a:t>https://</a:t>
            </a:r>
            <a:r>
              <a:rPr lang="en-US" altLang="zh-TW" sz="1600" dirty="0" smtClean="0">
                <a:hlinkClick r:id="rId3"/>
              </a:rPr>
              <a:t>docs.oracle.com/javase/10/docs/api/java/lang/Double.html</a:t>
            </a:r>
            <a:endParaRPr lang="en-US" altLang="zh-TW" sz="1600" dirty="0" smtClean="0"/>
          </a:p>
          <a:p>
            <a:pPr eaLnBrk="1" hangingPunct="1">
              <a:lnSpc>
                <a:spcPct val="125000"/>
              </a:lnSpc>
              <a:buSzPct val="110000"/>
            </a:pPr>
            <a:endParaRPr lang="en-US" altLang="zh-TW" sz="1600" dirty="0"/>
          </a:p>
          <a:p>
            <a:pPr eaLnBrk="1" hangingPunct="1">
              <a:lnSpc>
                <a:spcPct val="125000"/>
              </a:lnSpc>
              <a:buSzPct val="110000"/>
            </a:pPr>
            <a:r>
              <a:rPr lang="en-US" altLang="zh-TW" sz="1600" dirty="0">
                <a:hlinkClick r:id="rId4"/>
              </a:rPr>
              <a:t>https://openhome.cc/Gossip/JavaEssence/Interface.html</a:t>
            </a:r>
            <a:endParaRPr lang="en-US" altLang="zh-TW" sz="1600" dirty="0"/>
          </a:p>
        </p:txBody>
      </p:sp>
    </p:spTree>
    <p:extLst>
      <p:ext uri="{BB962C8B-B14F-4D97-AF65-F5344CB8AC3E}">
        <p14:creationId xmlns:p14="http://schemas.microsoft.com/office/powerpoint/2010/main" val="341154811"/>
      </p:ext>
    </p:extLst>
  </p:cSld>
  <p:clrMapOvr>
    <a:masterClrMapping/>
  </p:clrMapOvr>
  <p:transition spd="slow">
    <p:zoom dir="in"/>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838200" y="209550"/>
            <a:ext cx="7924800" cy="584775"/>
          </a:xfrm>
        </p:spPr>
        <p:txBody>
          <a:bodyPr/>
          <a:lstStyle/>
          <a:p>
            <a:r>
              <a:rPr kumimoji="0" lang="en-US" altLang="zh-TW" sz="3200" dirty="0">
                <a:ea typeface="文鼎粗黑" pitchFamily="49" charset="-120"/>
              </a:rPr>
              <a:t>Abstraction </a:t>
            </a:r>
            <a:r>
              <a:rPr kumimoji="0" lang="en-US" altLang="zh-TW" sz="3200" dirty="0" smtClean="0">
                <a:ea typeface="文鼎粗黑" pitchFamily="49" charset="-120"/>
              </a:rPr>
              <a:t>&amp;</a:t>
            </a:r>
            <a:r>
              <a:rPr kumimoji="0" lang="zh-TW" altLang="en-US" sz="3200" dirty="0" smtClean="0">
                <a:ea typeface="文鼎粗黑" pitchFamily="49" charset="-120"/>
              </a:rPr>
              <a:t> </a:t>
            </a:r>
            <a:r>
              <a:rPr kumimoji="0" lang="en-US" altLang="zh-TW" sz="3200" dirty="0" smtClean="0">
                <a:ea typeface="文鼎粗黑" pitchFamily="49" charset="-120"/>
              </a:rPr>
              <a:t>Inheritance</a:t>
            </a:r>
            <a:r>
              <a:rPr kumimoji="0" lang="zh-TW" altLang="en-US" sz="3200" dirty="0" smtClean="0">
                <a:ea typeface="文鼎粗黑" pitchFamily="49" charset="-120"/>
              </a:rPr>
              <a:t> </a:t>
            </a:r>
            <a:r>
              <a:rPr kumimoji="0" lang="en-US" altLang="zh-TW" sz="3200" dirty="0" smtClean="0">
                <a:ea typeface="文鼎粗黑" pitchFamily="49" charset="-120"/>
              </a:rPr>
              <a:t>(</a:t>
            </a:r>
            <a:r>
              <a:rPr kumimoji="0" lang="zh-TW" altLang="en-US" sz="3200" dirty="0" smtClean="0">
                <a:ea typeface="文鼎粗黑" pitchFamily="49" charset="-120"/>
              </a:rPr>
              <a:t>抽象 </a:t>
            </a:r>
            <a:r>
              <a:rPr kumimoji="0" lang="en-US" altLang="zh-TW" sz="3200" dirty="0" smtClean="0">
                <a:ea typeface="文鼎粗黑" pitchFamily="49" charset="-120"/>
              </a:rPr>
              <a:t>&amp;</a:t>
            </a:r>
            <a:r>
              <a:rPr kumimoji="0" lang="zh-TW" altLang="en-US" sz="3200" dirty="0" smtClean="0">
                <a:ea typeface="文鼎粗黑" pitchFamily="49" charset="-120"/>
              </a:rPr>
              <a:t> 繼承</a:t>
            </a:r>
            <a:r>
              <a:rPr kumimoji="0" lang="en-US" altLang="zh-TW" sz="3200" dirty="0" smtClean="0">
                <a:ea typeface="文鼎粗黑" pitchFamily="49" charset="-120"/>
              </a:rPr>
              <a:t>)</a:t>
            </a:r>
            <a:endParaRPr lang="zh-TW" altLang="en-US" sz="3200"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53</a:t>
            </a:fld>
            <a:endParaRPr lang="en-US" altLang="zh-TW" dirty="0"/>
          </a:p>
        </p:txBody>
      </p:sp>
      <p:sp>
        <p:nvSpPr>
          <p:cNvPr id="5" name="文字方塊 4"/>
          <p:cNvSpPr txBox="1"/>
          <p:nvPr/>
        </p:nvSpPr>
        <p:spPr>
          <a:xfrm>
            <a:off x="8003944" y="677284"/>
            <a:ext cx="1140056" cy="400110"/>
          </a:xfrm>
          <a:prstGeom prst="rect">
            <a:avLst/>
          </a:prstGeom>
          <a:noFill/>
        </p:spPr>
        <p:txBody>
          <a:bodyPr wrap="none" rtlCol="0">
            <a:spAutoFit/>
          </a:bodyPr>
          <a:lstStyle/>
          <a:p>
            <a:r>
              <a:rPr lang="en-US" altLang="zh-TW" sz="2000" i="1" dirty="0" smtClean="0">
                <a:solidFill>
                  <a:srgbClr val="FF0000"/>
                </a:solidFill>
              </a:rPr>
              <a:t>Concept</a:t>
            </a:r>
            <a:endParaRPr lang="zh-TW" altLang="en-US" sz="2000" i="1" dirty="0">
              <a:solidFill>
                <a:srgbClr val="FF0000"/>
              </a:solidFill>
            </a:endParaRPr>
          </a:p>
        </p:txBody>
      </p:sp>
      <p:pic>
        <p:nvPicPr>
          <p:cNvPr id="4098" name="Picture 2" descr="ãcar chassis blueprintsãçåçæå°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1422" y="1390124"/>
            <a:ext cx="3141946" cy="15018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ãcar blueprintsãçåçæå°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90124"/>
            <a:ext cx="2975801" cy="1501850"/>
          </a:xfrm>
          <a:prstGeom prst="rect">
            <a:avLst/>
          </a:prstGeom>
          <a:noFill/>
          <a:extLst>
            <a:ext uri="{909E8E84-426E-40DD-AFC4-6F175D3DCCD1}">
              <a14:hiddenFill xmlns:a14="http://schemas.microsoft.com/office/drawing/2010/main">
                <a:solidFill>
                  <a:srgbClr val="FFFFFF"/>
                </a:solidFill>
              </a14:hiddenFill>
            </a:ext>
          </a:extLst>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3638550"/>
            <a:ext cx="8470726" cy="1029631"/>
          </a:xfrm>
          <a:prstGeom prst="rect">
            <a:avLst/>
          </a:prstGeom>
        </p:spPr>
      </p:pic>
      <p:sp>
        <p:nvSpPr>
          <p:cNvPr id="9" name="矩形 8"/>
          <p:cNvSpPr/>
          <p:nvPr/>
        </p:nvSpPr>
        <p:spPr>
          <a:xfrm>
            <a:off x="228600" y="1021482"/>
            <a:ext cx="2416046" cy="369332"/>
          </a:xfrm>
          <a:prstGeom prst="rect">
            <a:avLst/>
          </a:prstGeom>
        </p:spPr>
        <p:txBody>
          <a:bodyPr wrap="none">
            <a:spAutoFit/>
          </a:bodyPr>
          <a:lstStyle/>
          <a:p>
            <a:r>
              <a:rPr kumimoji="0" lang="en-US" altLang="zh-TW" dirty="0">
                <a:ea typeface="文鼎粗黑" pitchFamily="49" charset="-120"/>
              </a:rPr>
              <a:t>Abstraction </a:t>
            </a:r>
            <a:r>
              <a:rPr kumimoji="0" lang="en-US" altLang="zh-TW" dirty="0" smtClean="0">
                <a:ea typeface="文鼎粗黑" pitchFamily="49" charset="-120"/>
              </a:rPr>
              <a:t>Class Car</a:t>
            </a:r>
            <a:endParaRPr lang="zh-TW" altLang="en-US" dirty="0"/>
          </a:p>
        </p:txBody>
      </p:sp>
      <p:sp>
        <p:nvSpPr>
          <p:cNvPr id="13" name="矩形 12"/>
          <p:cNvSpPr/>
          <p:nvPr/>
        </p:nvSpPr>
        <p:spPr>
          <a:xfrm>
            <a:off x="3387247" y="1021482"/>
            <a:ext cx="1967205" cy="369332"/>
          </a:xfrm>
          <a:prstGeom prst="rect">
            <a:avLst/>
          </a:prstGeom>
        </p:spPr>
        <p:txBody>
          <a:bodyPr wrap="none">
            <a:spAutoFit/>
          </a:bodyPr>
          <a:lstStyle/>
          <a:p>
            <a:r>
              <a:rPr kumimoji="0" lang="en-US" altLang="zh-TW" dirty="0">
                <a:ea typeface="文鼎粗黑" pitchFamily="49" charset="-120"/>
              </a:rPr>
              <a:t>Interface </a:t>
            </a:r>
            <a:r>
              <a:rPr kumimoji="0" lang="en-US" altLang="zh-TW" dirty="0" smtClean="0">
                <a:ea typeface="文鼎粗黑" pitchFamily="49" charset="-120"/>
              </a:rPr>
              <a:t>Chassis</a:t>
            </a:r>
            <a:endParaRPr lang="zh-TW" altLang="en-US" dirty="0"/>
          </a:p>
        </p:txBody>
      </p:sp>
      <p:sp>
        <p:nvSpPr>
          <p:cNvPr id="10" name="向下箭號 9"/>
          <p:cNvSpPr/>
          <p:nvPr/>
        </p:nvSpPr>
        <p:spPr bwMode="auto">
          <a:xfrm>
            <a:off x="1133605" y="3105150"/>
            <a:ext cx="1609595" cy="337066"/>
          </a:xfrm>
          <a:prstGeom prst="down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a typeface="新細明體" charset="-120"/>
            </a:endParaRPr>
          </a:p>
        </p:txBody>
      </p:sp>
      <p:sp>
        <p:nvSpPr>
          <p:cNvPr id="15" name="向下箭號 14"/>
          <p:cNvSpPr/>
          <p:nvPr/>
        </p:nvSpPr>
        <p:spPr bwMode="auto">
          <a:xfrm>
            <a:off x="4410205" y="3105150"/>
            <a:ext cx="1609595" cy="337066"/>
          </a:xfrm>
          <a:prstGeom prst="down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a typeface="新細明體" charset="-120"/>
            </a:endParaRPr>
          </a:p>
        </p:txBody>
      </p:sp>
      <p:sp>
        <p:nvSpPr>
          <p:cNvPr id="16" name="矩形 15"/>
          <p:cNvSpPr/>
          <p:nvPr/>
        </p:nvSpPr>
        <p:spPr>
          <a:xfrm>
            <a:off x="1453541" y="2920484"/>
            <a:ext cx="1018227" cy="369332"/>
          </a:xfrm>
          <a:prstGeom prst="rect">
            <a:avLst/>
          </a:prstGeom>
        </p:spPr>
        <p:txBody>
          <a:bodyPr wrap="none">
            <a:spAutoFit/>
          </a:bodyPr>
          <a:lstStyle/>
          <a:p>
            <a:r>
              <a:rPr kumimoji="0" lang="en-US" altLang="zh-TW" dirty="0" smtClean="0">
                <a:solidFill>
                  <a:schemeClr val="bg2">
                    <a:lumMod val="75000"/>
                  </a:schemeClr>
                </a:solidFill>
                <a:ea typeface="文鼎粗黑" pitchFamily="49" charset="-120"/>
              </a:rPr>
              <a:t>extends</a:t>
            </a:r>
            <a:endParaRPr lang="zh-TW" altLang="en-US" dirty="0">
              <a:solidFill>
                <a:schemeClr val="bg2">
                  <a:lumMod val="75000"/>
                </a:schemeClr>
              </a:solidFill>
            </a:endParaRPr>
          </a:p>
        </p:txBody>
      </p:sp>
      <p:sp>
        <p:nvSpPr>
          <p:cNvPr id="17" name="矩形 16"/>
          <p:cNvSpPr/>
          <p:nvPr/>
        </p:nvSpPr>
        <p:spPr>
          <a:xfrm>
            <a:off x="4588982" y="2920484"/>
            <a:ext cx="1377300" cy="369332"/>
          </a:xfrm>
          <a:prstGeom prst="rect">
            <a:avLst/>
          </a:prstGeom>
        </p:spPr>
        <p:txBody>
          <a:bodyPr wrap="none">
            <a:spAutoFit/>
          </a:bodyPr>
          <a:lstStyle/>
          <a:p>
            <a:r>
              <a:rPr kumimoji="0" lang="en-US" altLang="zh-TW" dirty="0" smtClean="0">
                <a:solidFill>
                  <a:schemeClr val="bg2">
                    <a:lumMod val="75000"/>
                  </a:schemeClr>
                </a:solidFill>
                <a:ea typeface="文鼎粗黑" pitchFamily="49" charset="-120"/>
              </a:rPr>
              <a:t>Implements</a:t>
            </a:r>
            <a:endParaRPr lang="zh-TW" altLang="en-US" dirty="0">
              <a:solidFill>
                <a:schemeClr val="bg2">
                  <a:lumMod val="75000"/>
                </a:schemeClr>
              </a:solidFill>
            </a:endParaRPr>
          </a:p>
        </p:txBody>
      </p:sp>
      <p:sp>
        <p:nvSpPr>
          <p:cNvPr id="18" name="矩形 17"/>
          <p:cNvSpPr/>
          <p:nvPr/>
        </p:nvSpPr>
        <p:spPr>
          <a:xfrm>
            <a:off x="504964" y="4248150"/>
            <a:ext cx="1095236" cy="369332"/>
          </a:xfrm>
          <a:prstGeom prst="rect">
            <a:avLst/>
          </a:prstGeom>
          <a:solidFill>
            <a:schemeClr val="bg1"/>
          </a:solidFill>
        </p:spPr>
        <p:txBody>
          <a:bodyPr wrap="none">
            <a:spAutoFit/>
          </a:bodyPr>
          <a:lstStyle/>
          <a:p>
            <a:r>
              <a:rPr kumimoji="0" lang="en-US" altLang="zh-TW" dirty="0" smtClean="0">
                <a:ea typeface="文鼎粗黑" pitchFamily="49" charset="-120"/>
              </a:rPr>
              <a:t>Class A1</a:t>
            </a:r>
            <a:endParaRPr lang="zh-TW" altLang="en-US" dirty="0"/>
          </a:p>
        </p:txBody>
      </p:sp>
      <p:sp>
        <p:nvSpPr>
          <p:cNvPr id="19" name="矩形 18"/>
          <p:cNvSpPr/>
          <p:nvPr/>
        </p:nvSpPr>
        <p:spPr>
          <a:xfrm>
            <a:off x="2333764" y="4248150"/>
            <a:ext cx="1095236" cy="369332"/>
          </a:xfrm>
          <a:prstGeom prst="rect">
            <a:avLst/>
          </a:prstGeom>
          <a:solidFill>
            <a:schemeClr val="bg1"/>
          </a:solidFill>
        </p:spPr>
        <p:txBody>
          <a:bodyPr wrap="none">
            <a:spAutoFit/>
          </a:bodyPr>
          <a:lstStyle/>
          <a:p>
            <a:r>
              <a:rPr kumimoji="0" lang="en-US" altLang="zh-TW" dirty="0" smtClean="0">
                <a:ea typeface="文鼎粗黑" pitchFamily="49" charset="-120"/>
              </a:rPr>
              <a:t>Class A3</a:t>
            </a:r>
            <a:endParaRPr lang="zh-TW" altLang="en-US" dirty="0"/>
          </a:p>
        </p:txBody>
      </p:sp>
      <p:sp>
        <p:nvSpPr>
          <p:cNvPr id="20" name="矩形 19"/>
          <p:cNvSpPr/>
          <p:nvPr/>
        </p:nvSpPr>
        <p:spPr>
          <a:xfrm>
            <a:off x="4044892" y="4259818"/>
            <a:ext cx="1095236" cy="369332"/>
          </a:xfrm>
          <a:prstGeom prst="rect">
            <a:avLst/>
          </a:prstGeom>
          <a:solidFill>
            <a:schemeClr val="bg1"/>
          </a:solidFill>
        </p:spPr>
        <p:txBody>
          <a:bodyPr wrap="none">
            <a:spAutoFit/>
          </a:bodyPr>
          <a:lstStyle/>
          <a:p>
            <a:r>
              <a:rPr kumimoji="0" lang="en-US" altLang="zh-TW" dirty="0" smtClean="0">
                <a:ea typeface="文鼎粗黑" pitchFamily="49" charset="-120"/>
              </a:rPr>
              <a:t>Class A4</a:t>
            </a:r>
            <a:endParaRPr lang="zh-TW" altLang="en-US" dirty="0"/>
          </a:p>
        </p:txBody>
      </p:sp>
      <p:sp>
        <p:nvSpPr>
          <p:cNvPr id="21" name="矩形 20"/>
          <p:cNvSpPr/>
          <p:nvPr/>
        </p:nvSpPr>
        <p:spPr>
          <a:xfrm>
            <a:off x="5791200" y="4227552"/>
            <a:ext cx="1095236" cy="369332"/>
          </a:xfrm>
          <a:prstGeom prst="rect">
            <a:avLst/>
          </a:prstGeom>
          <a:solidFill>
            <a:schemeClr val="bg1"/>
          </a:solidFill>
        </p:spPr>
        <p:txBody>
          <a:bodyPr wrap="none">
            <a:spAutoFit/>
          </a:bodyPr>
          <a:lstStyle/>
          <a:p>
            <a:r>
              <a:rPr kumimoji="0" lang="en-US" altLang="zh-TW" dirty="0" smtClean="0">
                <a:ea typeface="文鼎粗黑" pitchFamily="49" charset="-120"/>
              </a:rPr>
              <a:t>Class A5</a:t>
            </a:r>
            <a:endParaRPr lang="zh-TW" altLang="en-US" dirty="0"/>
          </a:p>
        </p:txBody>
      </p:sp>
      <p:sp>
        <p:nvSpPr>
          <p:cNvPr id="22" name="矩形 21"/>
          <p:cNvSpPr/>
          <p:nvPr/>
        </p:nvSpPr>
        <p:spPr>
          <a:xfrm>
            <a:off x="7594301" y="4227552"/>
            <a:ext cx="1095236" cy="369332"/>
          </a:xfrm>
          <a:prstGeom prst="rect">
            <a:avLst/>
          </a:prstGeom>
          <a:solidFill>
            <a:schemeClr val="bg1"/>
          </a:solidFill>
        </p:spPr>
        <p:txBody>
          <a:bodyPr wrap="none">
            <a:spAutoFit/>
          </a:bodyPr>
          <a:lstStyle/>
          <a:p>
            <a:r>
              <a:rPr kumimoji="0" lang="en-US" altLang="zh-TW" dirty="0" smtClean="0">
                <a:ea typeface="文鼎粗黑" pitchFamily="49" charset="-120"/>
              </a:rPr>
              <a:t>Class A6</a:t>
            </a:r>
            <a:endParaRPr lang="zh-TW" altLang="en-US" dirty="0"/>
          </a:p>
        </p:txBody>
      </p:sp>
      <p:pic>
        <p:nvPicPr>
          <p:cNvPr id="4102" name="Picture 6" descr="ãcar engine blueprintãçåçæå°çµæ"/>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29400" y="1391597"/>
            <a:ext cx="2334298" cy="1502287"/>
          </a:xfrm>
          <a:prstGeom prst="rect">
            <a:avLst/>
          </a:prstGeom>
          <a:noFill/>
          <a:extLst>
            <a:ext uri="{909E8E84-426E-40DD-AFC4-6F175D3DCCD1}">
              <a14:hiddenFill xmlns:a14="http://schemas.microsoft.com/office/drawing/2010/main">
                <a:solidFill>
                  <a:srgbClr val="FFFFFF"/>
                </a:solidFill>
              </a14:hiddenFill>
            </a:ext>
          </a:extLst>
        </p:spPr>
      </p:pic>
      <p:sp>
        <p:nvSpPr>
          <p:cNvPr id="24" name="矩形 23"/>
          <p:cNvSpPr/>
          <p:nvPr/>
        </p:nvSpPr>
        <p:spPr>
          <a:xfrm>
            <a:off x="6629400" y="1031226"/>
            <a:ext cx="1864613" cy="369332"/>
          </a:xfrm>
          <a:prstGeom prst="rect">
            <a:avLst/>
          </a:prstGeom>
        </p:spPr>
        <p:txBody>
          <a:bodyPr wrap="none">
            <a:spAutoFit/>
          </a:bodyPr>
          <a:lstStyle/>
          <a:p>
            <a:r>
              <a:rPr kumimoji="0" lang="en-US" altLang="zh-TW" dirty="0">
                <a:ea typeface="文鼎粗黑" pitchFamily="49" charset="-120"/>
              </a:rPr>
              <a:t>Interface </a:t>
            </a:r>
            <a:r>
              <a:rPr kumimoji="0" lang="en-US" altLang="zh-TW" dirty="0" smtClean="0">
                <a:ea typeface="文鼎粗黑" pitchFamily="49" charset="-120"/>
              </a:rPr>
              <a:t>Engine</a:t>
            </a:r>
            <a:endParaRPr lang="zh-TW" altLang="en-US" dirty="0"/>
          </a:p>
        </p:txBody>
      </p:sp>
      <p:sp>
        <p:nvSpPr>
          <p:cNvPr id="25" name="向下箭號 24"/>
          <p:cNvSpPr/>
          <p:nvPr/>
        </p:nvSpPr>
        <p:spPr bwMode="auto">
          <a:xfrm>
            <a:off x="6477000" y="3105150"/>
            <a:ext cx="1609595" cy="337066"/>
          </a:xfrm>
          <a:prstGeom prst="down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a typeface="新細明體" charset="-120"/>
            </a:endParaRPr>
          </a:p>
        </p:txBody>
      </p:sp>
      <p:sp>
        <p:nvSpPr>
          <p:cNvPr id="26" name="矩形 25"/>
          <p:cNvSpPr/>
          <p:nvPr/>
        </p:nvSpPr>
        <p:spPr>
          <a:xfrm>
            <a:off x="6655777" y="2920484"/>
            <a:ext cx="1377300" cy="369332"/>
          </a:xfrm>
          <a:prstGeom prst="rect">
            <a:avLst/>
          </a:prstGeom>
        </p:spPr>
        <p:txBody>
          <a:bodyPr wrap="none">
            <a:spAutoFit/>
          </a:bodyPr>
          <a:lstStyle/>
          <a:p>
            <a:r>
              <a:rPr kumimoji="0" lang="en-US" altLang="zh-TW" dirty="0" smtClean="0">
                <a:solidFill>
                  <a:schemeClr val="bg2">
                    <a:lumMod val="75000"/>
                  </a:schemeClr>
                </a:solidFill>
                <a:ea typeface="文鼎粗黑" pitchFamily="49" charset="-120"/>
              </a:rPr>
              <a:t>Implements</a:t>
            </a:r>
            <a:endParaRPr lang="zh-TW" altLang="en-US" dirty="0">
              <a:solidFill>
                <a:schemeClr val="bg2">
                  <a:lumMod val="75000"/>
                </a:schemeClr>
              </a:solidFill>
            </a:endParaRPr>
          </a:p>
        </p:txBody>
      </p:sp>
    </p:spTree>
    <p:extLst>
      <p:ext uri="{BB962C8B-B14F-4D97-AF65-F5344CB8AC3E}">
        <p14:creationId xmlns:p14="http://schemas.microsoft.com/office/powerpoint/2010/main" val="574515479"/>
      </p:ext>
    </p:extLst>
  </p:cSld>
  <p:clrMapOvr>
    <a:masterClrMapping/>
  </p:clrMapOvr>
  <p:transition spd="slow">
    <p:zoom dir="in"/>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38200" y="1006078"/>
            <a:ext cx="8229600" cy="3394472"/>
          </a:xfrm>
        </p:spPr>
        <p:txBody>
          <a:bodyPr/>
          <a:lstStyle/>
          <a:p>
            <a:pPr eaLnBrk="1" hangingPunct="1">
              <a:lnSpc>
                <a:spcPct val="125000"/>
              </a:lnSpc>
              <a:buSzPct val="110000"/>
              <a:buFont typeface="Wingdings" pitchFamily="2" charset="2"/>
              <a:buChar char="§"/>
            </a:pPr>
            <a:r>
              <a:rPr lang="en-US" altLang="en-US" sz="2000" dirty="0" smtClean="0">
                <a:solidFill>
                  <a:schemeClr val="tx1"/>
                </a:solidFill>
              </a:rPr>
              <a:t>Single </a:t>
            </a:r>
            <a:r>
              <a:rPr lang="en-US" altLang="en-US" sz="2000" dirty="0">
                <a:solidFill>
                  <a:schemeClr val="tx1"/>
                </a:solidFill>
              </a:rPr>
              <a:t>interface with multiple </a:t>
            </a:r>
            <a:r>
              <a:rPr lang="en-US" altLang="en-US" sz="2000" dirty="0" smtClean="0">
                <a:solidFill>
                  <a:schemeClr val="tx1"/>
                </a:solidFill>
              </a:rPr>
              <a:t>implementations</a:t>
            </a:r>
          </a:p>
          <a:p>
            <a:pPr eaLnBrk="1" hangingPunct="1">
              <a:lnSpc>
                <a:spcPct val="125000"/>
              </a:lnSpc>
              <a:buSzPct val="110000"/>
              <a:buFont typeface="Wingdings" pitchFamily="2" charset="2"/>
              <a:buChar char="§"/>
            </a:pPr>
            <a:r>
              <a:rPr lang="en-US" altLang="zh-TW" sz="1800" b="1" dirty="0" smtClean="0">
                <a:solidFill>
                  <a:schemeClr val="tx1"/>
                </a:solidFill>
              </a:rPr>
              <a:t>Important concept in polymorphism:</a:t>
            </a:r>
            <a:endParaRPr lang="zh-TW" altLang="en-US" sz="1800" dirty="0">
              <a:solidFill>
                <a:schemeClr val="tx1"/>
              </a:solidFill>
            </a:endParaRPr>
          </a:p>
        </p:txBody>
      </p:sp>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Polymorphism</a:t>
            </a:r>
            <a:r>
              <a:rPr kumimoji="0" lang="zh-TW" altLang="en-US" dirty="0" smtClean="0">
                <a:ea typeface="文鼎粗黑" pitchFamily="49" charset="-120"/>
              </a:rPr>
              <a:t> </a:t>
            </a:r>
            <a:r>
              <a:rPr kumimoji="0" lang="en-US" altLang="zh-TW" dirty="0" smtClean="0">
                <a:ea typeface="文鼎粗黑" pitchFamily="49" charset="-120"/>
              </a:rPr>
              <a:t>(</a:t>
            </a:r>
            <a:r>
              <a:rPr kumimoji="0" lang="zh-TW" altLang="en-US" dirty="0" smtClean="0">
                <a:ea typeface="文鼎粗黑" pitchFamily="49" charset="-120"/>
              </a:rPr>
              <a:t>多型</a:t>
            </a:r>
            <a:r>
              <a:rPr kumimoji="0" lang="en-US" altLang="zh-TW" dirty="0" smtClean="0">
                <a:ea typeface="文鼎粗黑" pitchFamily="49" charset="-120"/>
              </a:rPr>
              <a: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54</a:t>
            </a:fld>
            <a:endParaRPr lang="en-US" altLang="zh-TW" dirty="0"/>
          </a:p>
        </p:txBody>
      </p:sp>
      <p:sp>
        <p:nvSpPr>
          <p:cNvPr id="5" name="文字方塊 4"/>
          <p:cNvSpPr txBox="1"/>
          <p:nvPr/>
        </p:nvSpPr>
        <p:spPr>
          <a:xfrm>
            <a:off x="8003944" y="393325"/>
            <a:ext cx="1140056" cy="400110"/>
          </a:xfrm>
          <a:prstGeom prst="rect">
            <a:avLst/>
          </a:prstGeom>
          <a:noFill/>
        </p:spPr>
        <p:txBody>
          <a:bodyPr wrap="none" rtlCol="0">
            <a:spAutoFit/>
          </a:bodyPr>
          <a:lstStyle/>
          <a:p>
            <a:r>
              <a:rPr lang="en-US" altLang="zh-TW" sz="2000" i="1" dirty="0" smtClean="0">
                <a:solidFill>
                  <a:srgbClr val="FF0000"/>
                </a:solidFill>
              </a:rPr>
              <a:t>Concept</a:t>
            </a:r>
            <a:endParaRPr lang="zh-TW" altLang="en-US" sz="2000" i="1" dirty="0">
              <a:solidFill>
                <a:srgbClr val="FF0000"/>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2115397780"/>
              </p:ext>
            </p:extLst>
          </p:nvPr>
        </p:nvGraphicFramePr>
        <p:xfrm>
          <a:off x="877770" y="2647950"/>
          <a:ext cx="7696202" cy="1928268"/>
        </p:xfrm>
        <a:graphic>
          <a:graphicData uri="http://schemas.openxmlformats.org/drawingml/2006/table">
            <a:tbl>
              <a:tblPr/>
              <a:tblGrid>
                <a:gridCol w="3848101"/>
                <a:gridCol w="3848101"/>
              </a:tblGrid>
              <a:tr h="0">
                <a:tc>
                  <a:txBody>
                    <a:bodyPr/>
                    <a:lstStyle/>
                    <a:p>
                      <a:pPr algn="l" fontAlgn="t"/>
                      <a:r>
                        <a:rPr lang="en-US" sz="1500" b="0" dirty="0">
                          <a:solidFill>
                            <a:srgbClr val="FFFFFF"/>
                          </a:solidFill>
                          <a:effectLst/>
                        </a:rPr>
                        <a:t>OVERLOADING</a:t>
                      </a:r>
                    </a:p>
                  </a:txBody>
                  <a:tcPr marL="79524" marR="79524" marT="39762" marB="39762">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c>
                  <a:txBody>
                    <a:bodyPr/>
                    <a:lstStyle/>
                    <a:p>
                      <a:pPr algn="l" fontAlgn="t"/>
                      <a:r>
                        <a:rPr lang="en-US" sz="1500" b="0">
                          <a:solidFill>
                            <a:srgbClr val="FFFFFF"/>
                          </a:solidFill>
                          <a:effectLst/>
                        </a:rPr>
                        <a:t>OVERRIDING</a:t>
                      </a:r>
                    </a:p>
                  </a:txBody>
                  <a:tcPr marL="79524" marR="79524" marT="39762" marB="39762">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r>
              <a:tr h="0">
                <a:tc>
                  <a:txBody>
                    <a:bodyPr/>
                    <a:lstStyle/>
                    <a:p>
                      <a:pPr fontAlgn="t"/>
                      <a:r>
                        <a:rPr lang="en-US" sz="1500" dirty="0">
                          <a:solidFill>
                            <a:srgbClr val="111111"/>
                          </a:solidFill>
                          <a:effectLst/>
                        </a:rPr>
                        <a:t>It is performed at compile time.</a:t>
                      </a:r>
                    </a:p>
                  </a:txBody>
                  <a:tcPr marL="79524" marR="79524" marT="79524" marB="7952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500">
                          <a:solidFill>
                            <a:srgbClr val="111111"/>
                          </a:solidFill>
                          <a:effectLst/>
                        </a:rPr>
                        <a:t>It is performed at runtime.</a:t>
                      </a:r>
                    </a:p>
                  </a:txBody>
                  <a:tcPr marL="79524" marR="79524" marT="79524" marB="7952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0">
                <a:tc>
                  <a:txBody>
                    <a:bodyPr/>
                    <a:lstStyle/>
                    <a:p>
                      <a:pPr fontAlgn="t"/>
                      <a:r>
                        <a:rPr lang="en-US" sz="1500" dirty="0">
                          <a:solidFill>
                            <a:srgbClr val="111111"/>
                          </a:solidFill>
                          <a:effectLst/>
                        </a:rPr>
                        <a:t>It is carried out within a class.</a:t>
                      </a:r>
                    </a:p>
                  </a:txBody>
                  <a:tcPr marL="79524" marR="79524" marT="79524" marB="7952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500">
                          <a:solidFill>
                            <a:srgbClr val="111111"/>
                          </a:solidFill>
                          <a:effectLst/>
                        </a:rPr>
                        <a:t>It is carried out with two classes having an IS-A relationship between them.</a:t>
                      </a:r>
                    </a:p>
                  </a:txBody>
                  <a:tcPr marL="79524" marR="79524" marT="79524" marB="7952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0">
                <a:tc>
                  <a:txBody>
                    <a:bodyPr/>
                    <a:lstStyle/>
                    <a:p>
                      <a:pPr fontAlgn="t"/>
                      <a:r>
                        <a:rPr lang="en-US" sz="1500">
                          <a:solidFill>
                            <a:srgbClr val="111111"/>
                          </a:solidFill>
                          <a:effectLst/>
                        </a:rPr>
                        <a:t>Parameters do not remain the same in case of overloading.</a:t>
                      </a:r>
                    </a:p>
                  </a:txBody>
                  <a:tcPr marL="79524" marR="79524" marT="79524" marB="7952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500" dirty="0">
                          <a:solidFill>
                            <a:srgbClr val="111111"/>
                          </a:solidFill>
                          <a:effectLst/>
                        </a:rPr>
                        <a:t>The parameter must remain the same in case of overriding.</a:t>
                      </a:r>
                    </a:p>
                  </a:txBody>
                  <a:tcPr marL="79524" marR="79524" marT="79524" marB="7952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
        <p:nvSpPr>
          <p:cNvPr id="7" name="矩形 6"/>
          <p:cNvSpPr/>
          <p:nvPr/>
        </p:nvSpPr>
        <p:spPr>
          <a:xfrm>
            <a:off x="1219200" y="1831274"/>
            <a:ext cx="7583372" cy="1015663"/>
          </a:xfrm>
          <a:prstGeom prst="rect">
            <a:avLst/>
          </a:prstGeom>
        </p:spPr>
        <p:txBody>
          <a:bodyPr wrap="square">
            <a:spAutoFit/>
          </a:bodyPr>
          <a:lstStyle/>
          <a:p>
            <a:pPr eaLnBrk="1" hangingPunct="1">
              <a:lnSpc>
                <a:spcPct val="125000"/>
              </a:lnSpc>
              <a:buSzPct val="110000"/>
            </a:pPr>
            <a:r>
              <a:rPr lang="en-US" altLang="zh-TW" sz="1600" dirty="0">
                <a:hlinkClick r:id="rId2"/>
              </a:rPr>
              <a:t>https://github.com/JustinSDK/JavaSE6Tutorial/blob/master/docs/CH08.md#821-%</a:t>
            </a:r>
            <a:r>
              <a:rPr lang="en-US" altLang="zh-TW" sz="1600" dirty="0" smtClean="0">
                <a:hlinkClick r:id="rId2"/>
              </a:rPr>
              <a:t>E5%A4%9A%E5%9E%8B%E5%B0%8E%E8%AB%96</a:t>
            </a:r>
            <a:endParaRPr lang="en-US" altLang="zh-TW" sz="1600" dirty="0" smtClean="0"/>
          </a:p>
          <a:p>
            <a:pPr eaLnBrk="1" hangingPunct="1">
              <a:lnSpc>
                <a:spcPct val="125000"/>
              </a:lnSpc>
              <a:buSzPct val="110000"/>
            </a:pPr>
            <a:endParaRPr lang="zh-TW" altLang="en-US" sz="1600" dirty="0"/>
          </a:p>
        </p:txBody>
      </p:sp>
    </p:spTree>
    <p:extLst>
      <p:ext uri="{BB962C8B-B14F-4D97-AF65-F5344CB8AC3E}">
        <p14:creationId xmlns:p14="http://schemas.microsoft.com/office/powerpoint/2010/main" val="3387717511"/>
      </p:ext>
    </p:extLst>
  </p:cSld>
  <p:clrMapOvr>
    <a:masterClrMapping/>
  </p:clrMapOvr>
  <p:transition spd="slow">
    <p:zoom dir="in"/>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38200" y="1006078"/>
            <a:ext cx="8229600" cy="3394472"/>
          </a:xfrm>
        </p:spPr>
        <p:txBody>
          <a:bodyPr/>
          <a:lstStyle/>
          <a:p>
            <a:pPr eaLnBrk="1" hangingPunct="1">
              <a:lnSpc>
                <a:spcPct val="125000"/>
              </a:lnSpc>
              <a:buSzPct val="110000"/>
              <a:buFont typeface="Wingdings" pitchFamily="2" charset="2"/>
              <a:buChar char="§"/>
            </a:pPr>
            <a:r>
              <a:rPr lang="en-US" altLang="en-US" sz="2000" dirty="0">
                <a:solidFill>
                  <a:schemeClr val="tx1"/>
                </a:solidFill>
              </a:rPr>
              <a:t>Encapsulation can be used to hide </a:t>
            </a:r>
            <a:r>
              <a:rPr lang="en-US" altLang="en-US" sz="2000" dirty="0" smtClean="0">
                <a:solidFill>
                  <a:schemeClr val="tx1"/>
                </a:solidFill>
              </a:rPr>
              <a:t>non-public variables &amp; methods. </a:t>
            </a:r>
          </a:p>
          <a:p>
            <a:pPr eaLnBrk="1" hangingPunct="1">
              <a:lnSpc>
                <a:spcPct val="125000"/>
              </a:lnSpc>
              <a:buSzPct val="110000"/>
              <a:buFont typeface="Wingdings" pitchFamily="2" charset="2"/>
              <a:buChar char="§"/>
            </a:pPr>
            <a:r>
              <a:rPr lang="en-US" altLang="en-US" sz="2000" dirty="0" smtClean="0">
                <a:solidFill>
                  <a:schemeClr val="tx1"/>
                </a:solidFill>
              </a:rPr>
              <a:t>Encapsulation </a:t>
            </a:r>
            <a:r>
              <a:rPr lang="en-US" altLang="en-US" sz="2000" dirty="0">
                <a:solidFill>
                  <a:schemeClr val="tx1"/>
                </a:solidFill>
              </a:rPr>
              <a:t>means that the internal representation of an object is generally hidden from view outside of the object's definition. </a:t>
            </a:r>
            <a:endParaRPr lang="en-US" altLang="en-US" sz="2000" dirty="0" smtClean="0">
              <a:solidFill>
                <a:schemeClr val="tx1"/>
              </a:solidFill>
            </a:endParaRPr>
          </a:p>
          <a:p>
            <a:pPr eaLnBrk="1" hangingPunct="1">
              <a:lnSpc>
                <a:spcPct val="125000"/>
              </a:lnSpc>
              <a:buSzPct val="110000"/>
              <a:buFont typeface="Wingdings" pitchFamily="2" charset="2"/>
              <a:buChar char="§"/>
            </a:pPr>
            <a:r>
              <a:rPr lang="en-US" altLang="en-US" sz="2000" dirty="0" smtClean="0">
                <a:solidFill>
                  <a:schemeClr val="tx1"/>
                </a:solidFill>
              </a:rPr>
              <a:t>Data/Information </a:t>
            </a:r>
            <a:r>
              <a:rPr lang="en-US" altLang="en-US" sz="2000" dirty="0">
                <a:solidFill>
                  <a:schemeClr val="tx1"/>
                </a:solidFill>
              </a:rPr>
              <a:t>Hiding: The user will have no idea about the inner implementation of the class. He only knows that we are passing the values to a public method and getting responded value.</a:t>
            </a:r>
          </a:p>
          <a:p>
            <a:pPr eaLnBrk="1" hangingPunct="1">
              <a:lnSpc>
                <a:spcPct val="125000"/>
              </a:lnSpc>
              <a:buSzPct val="110000"/>
              <a:buFont typeface="Wingdings" pitchFamily="2" charset="2"/>
              <a:buChar char="§"/>
            </a:pPr>
            <a:r>
              <a:rPr lang="en-US" altLang="en-US" sz="2000" dirty="0">
                <a:solidFill>
                  <a:schemeClr val="tx1"/>
                </a:solidFill>
              </a:rPr>
              <a:t>Reusability: Encapsulation also improves the re-usability and easy to change with new requirements.</a:t>
            </a:r>
          </a:p>
          <a:p>
            <a:pPr eaLnBrk="1" hangingPunct="1">
              <a:lnSpc>
                <a:spcPct val="125000"/>
              </a:lnSpc>
              <a:buSzPct val="110000"/>
              <a:buFont typeface="Wingdings" pitchFamily="2" charset="2"/>
              <a:buChar char="§"/>
            </a:pPr>
            <a:r>
              <a:rPr lang="en-US" altLang="en-US" sz="2000" dirty="0">
                <a:solidFill>
                  <a:schemeClr val="tx1"/>
                </a:solidFill>
              </a:rPr>
              <a:t>Testing code is easy: </a:t>
            </a:r>
            <a:r>
              <a:rPr lang="en-US" altLang="en-US" sz="2000" dirty="0" smtClean="0">
                <a:solidFill>
                  <a:schemeClr val="tx1"/>
                </a:solidFill>
              </a:rPr>
              <a:t>unit </a:t>
            </a:r>
            <a:r>
              <a:rPr lang="en-US" altLang="en-US" sz="2000" dirty="0">
                <a:solidFill>
                  <a:schemeClr val="tx1"/>
                </a:solidFill>
              </a:rPr>
              <a:t>testing.</a:t>
            </a:r>
            <a:endParaRPr lang="zh-TW" altLang="en-US" sz="1800" dirty="0">
              <a:solidFill>
                <a:schemeClr val="tx1"/>
              </a:solidFill>
            </a:endParaRPr>
          </a:p>
          <a:p>
            <a:pPr eaLnBrk="1" hangingPunct="1">
              <a:lnSpc>
                <a:spcPct val="125000"/>
              </a:lnSpc>
              <a:buSzPct val="110000"/>
              <a:buFont typeface="Wingdings" pitchFamily="2" charset="2"/>
              <a:buChar char="§"/>
            </a:pPr>
            <a:endParaRPr lang="en-US" altLang="en-US" sz="2000" dirty="0" smtClean="0">
              <a:solidFill>
                <a:schemeClr val="tx1"/>
              </a:solidFill>
            </a:endParaRPr>
          </a:p>
        </p:txBody>
      </p:sp>
      <p:sp>
        <p:nvSpPr>
          <p:cNvPr id="3" name="標題 2"/>
          <p:cNvSpPr>
            <a:spLocks noGrp="1"/>
          </p:cNvSpPr>
          <p:nvPr>
            <p:ph type="title"/>
          </p:nvPr>
        </p:nvSpPr>
        <p:spPr>
          <a:xfrm>
            <a:off x="838200" y="209550"/>
            <a:ext cx="7924800" cy="646331"/>
          </a:xfrm>
        </p:spPr>
        <p:txBody>
          <a:bodyPr/>
          <a:lstStyle/>
          <a:p>
            <a:r>
              <a:rPr kumimoji="0" lang="en-US" altLang="zh-TW" dirty="0">
                <a:ea typeface="文鼎粗黑" pitchFamily="49" charset="-120"/>
              </a:rPr>
              <a:t>Encapsulation </a:t>
            </a:r>
            <a:r>
              <a:rPr kumimoji="0" lang="en-US" altLang="zh-TW" dirty="0" smtClean="0">
                <a:ea typeface="文鼎粗黑" pitchFamily="49" charset="-120"/>
              </a:rPr>
              <a:t>(</a:t>
            </a:r>
            <a:r>
              <a:rPr kumimoji="0" lang="zh-TW" altLang="en-US" dirty="0" smtClean="0">
                <a:ea typeface="文鼎粗黑" pitchFamily="49" charset="-120"/>
              </a:rPr>
              <a:t>封裝</a:t>
            </a:r>
            <a:r>
              <a:rPr kumimoji="0" lang="en-US" altLang="zh-TW" dirty="0" smtClean="0">
                <a:ea typeface="文鼎粗黑" pitchFamily="49" charset="-120"/>
              </a:rPr>
              <a: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55</a:t>
            </a:fld>
            <a:endParaRPr lang="en-US" altLang="zh-TW" dirty="0"/>
          </a:p>
        </p:txBody>
      </p:sp>
      <p:sp>
        <p:nvSpPr>
          <p:cNvPr id="7" name="文字方塊 6"/>
          <p:cNvSpPr txBox="1"/>
          <p:nvPr/>
        </p:nvSpPr>
        <p:spPr>
          <a:xfrm>
            <a:off x="8003944" y="393325"/>
            <a:ext cx="1140056" cy="400110"/>
          </a:xfrm>
          <a:prstGeom prst="rect">
            <a:avLst/>
          </a:prstGeom>
          <a:noFill/>
        </p:spPr>
        <p:txBody>
          <a:bodyPr wrap="none" rtlCol="0">
            <a:spAutoFit/>
          </a:bodyPr>
          <a:lstStyle/>
          <a:p>
            <a:r>
              <a:rPr lang="en-US" altLang="zh-TW" sz="2000" i="1" dirty="0" smtClean="0">
                <a:solidFill>
                  <a:srgbClr val="FF0000"/>
                </a:solidFill>
              </a:rPr>
              <a:t>Concept</a:t>
            </a:r>
            <a:endParaRPr lang="zh-TW" altLang="en-US" sz="2000" i="1" dirty="0">
              <a:solidFill>
                <a:srgbClr val="FF0000"/>
              </a:solidFill>
            </a:endParaRPr>
          </a:p>
        </p:txBody>
      </p:sp>
    </p:spTree>
    <p:extLst>
      <p:ext uri="{BB962C8B-B14F-4D97-AF65-F5344CB8AC3E}">
        <p14:creationId xmlns:p14="http://schemas.microsoft.com/office/powerpoint/2010/main" val="1164049700"/>
      </p:ext>
    </p:extLst>
  </p:cSld>
  <p:clrMapOvr>
    <a:masterClrMapping/>
  </p:clrMapOvr>
  <p:transition spd="slow">
    <p:zoom dir="in"/>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2286000" y="1714500"/>
            <a:ext cx="6400800" cy="988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572" tIns="50786" rIns="101572" bIns="50786" anchor="ctr"/>
          <a:lstStyle>
            <a:lvl1pPr algn="ctr">
              <a:defRPr sz="3800" b="1">
                <a:solidFill>
                  <a:schemeClr val="tx2"/>
                </a:solidFill>
                <a:latin typeface="Helvetica 55 Roman" pitchFamily="34" charset="0"/>
                <a:ea typeface="新細明體" charset="-120"/>
              </a:defRPr>
            </a:lvl1pPr>
            <a:lvl2pPr algn="ctr">
              <a:defRPr sz="3800" b="1">
                <a:solidFill>
                  <a:schemeClr val="tx2"/>
                </a:solidFill>
                <a:latin typeface="Helvetica 55 Roman" pitchFamily="34" charset="0"/>
                <a:ea typeface="新細明體" charset="-120"/>
              </a:defRPr>
            </a:lvl2pPr>
            <a:lvl3pPr algn="ctr">
              <a:defRPr sz="3800" b="1">
                <a:solidFill>
                  <a:schemeClr val="tx2"/>
                </a:solidFill>
                <a:latin typeface="Helvetica 55 Roman" pitchFamily="34" charset="0"/>
                <a:ea typeface="新細明體" charset="-120"/>
              </a:defRPr>
            </a:lvl3pPr>
            <a:lvl4pPr algn="ctr">
              <a:defRPr sz="3800" b="1">
                <a:solidFill>
                  <a:schemeClr val="tx2"/>
                </a:solidFill>
                <a:latin typeface="Helvetica 55 Roman" pitchFamily="34" charset="0"/>
                <a:ea typeface="新細明體" charset="-120"/>
              </a:defRPr>
            </a:lvl4pPr>
            <a:lvl5pPr algn="ctr">
              <a:defRPr sz="3800" b="1">
                <a:solidFill>
                  <a:schemeClr val="tx2"/>
                </a:solidFill>
                <a:latin typeface="Helvetica 55 Roman" pitchFamily="34" charset="0"/>
                <a:ea typeface="新細明體" charset="-120"/>
              </a:defRPr>
            </a:lvl5pPr>
            <a:lvl6pPr marL="457200" algn="ctr" fontAlgn="base">
              <a:spcBef>
                <a:spcPct val="0"/>
              </a:spcBef>
              <a:spcAft>
                <a:spcPct val="0"/>
              </a:spcAft>
              <a:defRPr sz="3800" b="1">
                <a:solidFill>
                  <a:schemeClr val="tx2"/>
                </a:solidFill>
                <a:latin typeface="Helvetica 55 Roman" pitchFamily="34" charset="0"/>
                <a:ea typeface="新細明體" charset="-120"/>
              </a:defRPr>
            </a:lvl6pPr>
            <a:lvl7pPr marL="914400" algn="ctr" fontAlgn="base">
              <a:spcBef>
                <a:spcPct val="0"/>
              </a:spcBef>
              <a:spcAft>
                <a:spcPct val="0"/>
              </a:spcAft>
              <a:defRPr sz="3800" b="1">
                <a:solidFill>
                  <a:schemeClr val="tx2"/>
                </a:solidFill>
                <a:latin typeface="Helvetica 55 Roman" pitchFamily="34" charset="0"/>
                <a:ea typeface="新細明體" charset="-120"/>
              </a:defRPr>
            </a:lvl7pPr>
            <a:lvl8pPr marL="1371600" algn="ctr" fontAlgn="base">
              <a:spcBef>
                <a:spcPct val="0"/>
              </a:spcBef>
              <a:spcAft>
                <a:spcPct val="0"/>
              </a:spcAft>
              <a:defRPr sz="3800" b="1">
                <a:solidFill>
                  <a:schemeClr val="tx2"/>
                </a:solidFill>
                <a:latin typeface="Helvetica 55 Roman" pitchFamily="34" charset="0"/>
                <a:ea typeface="新細明體" charset="-120"/>
              </a:defRPr>
            </a:lvl8pPr>
            <a:lvl9pPr marL="1828800" algn="ctr" fontAlgn="base">
              <a:spcBef>
                <a:spcPct val="0"/>
              </a:spcBef>
              <a:spcAft>
                <a:spcPct val="0"/>
              </a:spcAft>
              <a:defRPr sz="3800" b="1">
                <a:solidFill>
                  <a:schemeClr val="tx2"/>
                </a:solidFill>
                <a:latin typeface="Helvetica 55 Roman" pitchFamily="34" charset="0"/>
                <a:ea typeface="新細明體" charset="-120"/>
              </a:defRPr>
            </a:lvl9pPr>
          </a:lstStyle>
          <a:p>
            <a:pPr algn="l">
              <a:lnSpc>
                <a:spcPct val="115000"/>
              </a:lnSpc>
            </a:pPr>
            <a:r>
              <a:rPr lang="en-US" altLang="en-US" sz="3600" dirty="0" smtClean="0">
                <a:solidFill>
                  <a:schemeClr val="bg2">
                    <a:lumMod val="75000"/>
                  </a:schemeClr>
                </a:solidFill>
                <a:latin typeface="Arial" panose="020B0604020202020204" pitchFamily="34" charset="0"/>
                <a:ea typeface="文鼎粗黑" pitchFamily="49" charset="-120"/>
                <a:cs typeface="Arial" panose="020B0604020202020204" pitchFamily="34" charset="0"/>
              </a:rPr>
              <a:t>Collection &amp; Map</a:t>
            </a:r>
            <a:endParaRPr lang="en-US" altLang="en-US" sz="3600" dirty="0">
              <a:solidFill>
                <a:schemeClr val="bg2">
                  <a:lumMod val="75000"/>
                </a:schemeClr>
              </a:solidFill>
              <a:latin typeface="Arial" panose="020B0604020202020204" pitchFamily="34" charset="0"/>
              <a:ea typeface="文鼎粗黑" pitchFamily="49" charset="-120"/>
              <a:cs typeface="Arial" panose="020B0604020202020204" pitchFamily="34" charset="0"/>
            </a:endParaRPr>
          </a:p>
        </p:txBody>
      </p:sp>
    </p:spTree>
    <p:extLst>
      <p:ext uri="{BB962C8B-B14F-4D97-AF65-F5344CB8AC3E}">
        <p14:creationId xmlns:p14="http://schemas.microsoft.com/office/powerpoint/2010/main" val="4226075071"/>
      </p:ext>
    </p:extLst>
  </p:cSld>
  <p:clrMapOvr>
    <a:masterClrMapping/>
  </p:clrMapOvr>
  <p:transition spd="slow">
    <p:zoom dir="in"/>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Collection &amp; Map</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57</a:t>
            </a:fld>
            <a:endParaRPr lang="en-US" altLang="zh-TW" dirty="0"/>
          </a:p>
        </p:txBody>
      </p:sp>
      <p:pic>
        <p:nvPicPr>
          <p:cNvPr id="6146" name="Picture 2" descr="ãjava list mapãçåçæå°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819150"/>
            <a:ext cx="6255496"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259082"/>
      </p:ext>
    </p:extLst>
  </p:cSld>
  <p:clrMapOvr>
    <a:masterClrMapping/>
  </p:clrMapOvr>
  <p:transition spd="slow">
    <p:zoom dir="in"/>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38200" y="1006078"/>
            <a:ext cx="8229600" cy="3394472"/>
          </a:xfrm>
        </p:spPr>
        <p:txBody>
          <a:bodyPr/>
          <a:lstStyle/>
          <a:p>
            <a:pPr eaLnBrk="1" hangingPunct="1">
              <a:lnSpc>
                <a:spcPct val="125000"/>
              </a:lnSpc>
              <a:buSzPct val="110000"/>
              <a:buFont typeface="Wingdings" pitchFamily="2" charset="2"/>
              <a:buChar char="§"/>
            </a:pPr>
            <a:r>
              <a:rPr lang="en-US" altLang="en-US" sz="2000" dirty="0" smtClean="0">
                <a:solidFill>
                  <a:schemeClr val="tx1"/>
                </a:solidFill>
              </a:rPr>
              <a:t>List&lt;T&gt; </a:t>
            </a:r>
            <a:r>
              <a:rPr lang="en-US" altLang="en-US" sz="2000" dirty="0">
                <a:solidFill>
                  <a:schemeClr val="tx1"/>
                </a:solidFill>
              </a:rPr>
              <a:t>is an ordered collection of objects in which duplicate values can be stored. </a:t>
            </a:r>
            <a:endParaRPr lang="en-US" altLang="en-US" sz="2000" dirty="0" smtClean="0">
              <a:solidFill>
                <a:schemeClr val="tx1"/>
              </a:solidFill>
            </a:endParaRPr>
          </a:p>
          <a:p>
            <a:pPr eaLnBrk="1" hangingPunct="1">
              <a:lnSpc>
                <a:spcPct val="125000"/>
              </a:lnSpc>
              <a:buSzPct val="110000"/>
              <a:buFont typeface="Wingdings" pitchFamily="2" charset="2"/>
              <a:buChar char="§"/>
            </a:pPr>
            <a:r>
              <a:rPr lang="en-US" altLang="en-US" sz="2000" dirty="0" smtClean="0">
                <a:solidFill>
                  <a:schemeClr val="tx1"/>
                </a:solidFill>
              </a:rPr>
              <a:t>Since </a:t>
            </a:r>
            <a:r>
              <a:rPr lang="en-US" altLang="en-US" sz="2000" dirty="0">
                <a:solidFill>
                  <a:schemeClr val="tx1"/>
                </a:solidFill>
              </a:rPr>
              <a:t>List preserves the insertion order, it allows positional access and insertion of elements. </a:t>
            </a:r>
            <a:endParaRPr lang="en-US" altLang="en-US" sz="2000" dirty="0" smtClean="0">
              <a:solidFill>
                <a:schemeClr val="tx1"/>
              </a:solidFill>
            </a:endParaRPr>
          </a:p>
          <a:p>
            <a:pPr eaLnBrk="1" hangingPunct="1">
              <a:lnSpc>
                <a:spcPct val="125000"/>
              </a:lnSpc>
              <a:buSzPct val="110000"/>
              <a:buFont typeface="Wingdings" pitchFamily="2" charset="2"/>
              <a:buChar char="§"/>
            </a:pPr>
            <a:r>
              <a:rPr lang="en-US" altLang="en-US" sz="2000" dirty="0" smtClean="0">
                <a:solidFill>
                  <a:schemeClr val="tx1"/>
                </a:solidFill>
              </a:rPr>
              <a:t>List </a:t>
            </a:r>
            <a:r>
              <a:rPr lang="en-US" altLang="en-US" sz="2000" dirty="0">
                <a:solidFill>
                  <a:schemeClr val="tx1"/>
                </a:solidFill>
              </a:rPr>
              <a:t>Interface is implemented by </a:t>
            </a:r>
            <a:r>
              <a:rPr lang="en-US" altLang="en-US" sz="2000" dirty="0" err="1">
                <a:solidFill>
                  <a:schemeClr val="tx1"/>
                </a:solidFill>
              </a:rPr>
              <a:t>ArrayList</a:t>
            </a:r>
            <a:r>
              <a:rPr lang="en-US" altLang="en-US" sz="2000" dirty="0">
                <a:solidFill>
                  <a:schemeClr val="tx1"/>
                </a:solidFill>
              </a:rPr>
              <a:t>, </a:t>
            </a:r>
            <a:r>
              <a:rPr lang="en-US" altLang="en-US" sz="2000" dirty="0" err="1">
                <a:solidFill>
                  <a:schemeClr val="tx1"/>
                </a:solidFill>
              </a:rPr>
              <a:t>LinkedList</a:t>
            </a:r>
            <a:r>
              <a:rPr lang="en-US" altLang="en-US" sz="2000" dirty="0">
                <a:solidFill>
                  <a:schemeClr val="tx1"/>
                </a:solidFill>
              </a:rPr>
              <a:t>, </a:t>
            </a:r>
            <a:r>
              <a:rPr lang="en-US" altLang="en-US" sz="2000" dirty="0" smtClean="0">
                <a:solidFill>
                  <a:schemeClr val="tx1"/>
                </a:solidFill>
              </a:rPr>
              <a:t>Vector.</a:t>
            </a:r>
            <a:endParaRPr lang="zh-TW" altLang="en-US" sz="1600" dirty="0">
              <a:solidFill>
                <a:schemeClr val="tx1"/>
              </a:solidFill>
            </a:endParaRPr>
          </a:p>
        </p:txBody>
      </p:sp>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Collection – List Object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58</a:t>
            </a:fld>
            <a:endParaRPr lang="en-US" altLang="zh-TW" dirty="0"/>
          </a:p>
        </p:txBody>
      </p:sp>
    </p:spTree>
    <p:extLst>
      <p:ext uri="{BB962C8B-B14F-4D97-AF65-F5344CB8AC3E}">
        <p14:creationId xmlns:p14="http://schemas.microsoft.com/office/powerpoint/2010/main" val="2174645136"/>
      </p:ext>
    </p:extLst>
  </p:cSld>
  <p:clrMapOvr>
    <a:masterClrMapping/>
  </p:clrMapOvr>
  <p:transition spd="slow">
    <p:zoom dir="in"/>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38200" y="1006078"/>
            <a:ext cx="8229600" cy="3394472"/>
          </a:xfrm>
        </p:spPr>
        <p:txBody>
          <a:bodyPr/>
          <a:lstStyle/>
          <a:p>
            <a:pPr eaLnBrk="1" hangingPunct="1">
              <a:lnSpc>
                <a:spcPct val="125000"/>
              </a:lnSpc>
              <a:buSzPct val="110000"/>
              <a:buFont typeface="Wingdings" pitchFamily="2" charset="2"/>
              <a:buChar char="§"/>
            </a:pPr>
            <a:r>
              <a:rPr lang="en-US" altLang="en-US" sz="2000" b="1" dirty="0" err="1" smtClean="0">
                <a:solidFill>
                  <a:schemeClr val="tx1"/>
                </a:solidFill>
              </a:rPr>
              <a:t>ArrayList</a:t>
            </a:r>
            <a:endParaRPr lang="en-US" altLang="en-US" sz="2000" b="1" dirty="0" smtClean="0">
              <a:solidFill>
                <a:schemeClr val="tx1"/>
              </a:solidFill>
            </a:endParaRPr>
          </a:p>
          <a:p>
            <a:pPr lvl="1" eaLnBrk="1" hangingPunct="1">
              <a:lnSpc>
                <a:spcPct val="125000"/>
              </a:lnSpc>
              <a:buSzPct val="110000"/>
              <a:buFont typeface="Wingdings" pitchFamily="2" charset="2"/>
              <a:buChar char="§"/>
            </a:pPr>
            <a:r>
              <a:rPr lang="en-US" altLang="zh-TW" sz="1800" dirty="0" err="1">
                <a:solidFill>
                  <a:schemeClr val="tx1"/>
                </a:solidFill>
              </a:rPr>
              <a:t>ArrayList</a:t>
            </a:r>
            <a:r>
              <a:rPr lang="en-US" altLang="zh-TW" sz="1800" dirty="0">
                <a:solidFill>
                  <a:schemeClr val="tx1"/>
                </a:solidFill>
              </a:rPr>
              <a:t> is implemented as a resizable array. As more elements are added to </a:t>
            </a:r>
            <a:r>
              <a:rPr lang="en-US" altLang="zh-TW" sz="1800" dirty="0" err="1">
                <a:solidFill>
                  <a:schemeClr val="tx1"/>
                </a:solidFill>
              </a:rPr>
              <a:t>ArrayList</a:t>
            </a:r>
            <a:r>
              <a:rPr lang="en-US" altLang="zh-TW" sz="1800" dirty="0">
                <a:solidFill>
                  <a:schemeClr val="tx1"/>
                </a:solidFill>
              </a:rPr>
              <a:t>, its size is increased dynamically. </a:t>
            </a:r>
          </a:p>
          <a:p>
            <a:pPr lvl="1" eaLnBrk="1" hangingPunct="1">
              <a:lnSpc>
                <a:spcPct val="125000"/>
              </a:lnSpc>
              <a:buSzPct val="110000"/>
              <a:buFont typeface="Wingdings" pitchFamily="2" charset="2"/>
              <a:buChar char="§"/>
            </a:pPr>
            <a:r>
              <a:rPr lang="en-US" altLang="zh-TW" sz="1800" dirty="0">
                <a:solidFill>
                  <a:schemeClr val="tx1"/>
                </a:solidFill>
              </a:rPr>
              <a:t>It's elements can be </a:t>
            </a:r>
            <a:r>
              <a:rPr lang="en-US" altLang="zh-TW" sz="1800" b="1" dirty="0">
                <a:solidFill>
                  <a:schemeClr val="tx1"/>
                </a:solidFill>
              </a:rPr>
              <a:t>accessed directly by using the get and set methods</a:t>
            </a:r>
            <a:r>
              <a:rPr lang="en-US" altLang="zh-TW" sz="1800" dirty="0">
                <a:solidFill>
                  <a:schemeClr val="tx1"/>
                </a:solidFill>
              </a:rPr>
              <a:t>, since </a:t>
            </a:r>
            <a:r>
              <a:rPr lang="en-US" altLang="zh-TW" sz="1800" dirty="0" err="1">
                <a:solidFill>
                  <a:schemeClr val="tx1"/>
                </a:solidFill>
              </a:rPr>
              <a:t>ArrayList</a:t>
            </a:r>
            <a:r>
              <a:rPr lang="en-US" altLang="zh-TW" sz="1800" dirty="0">
                <a:solidFill>
                  <a:schemeClr val="tx1"/>
                </a:solidFill>
              </a:rPr>
              <a:t> is essentially an array. </a:t>
            </a:r>
            <a:endParaRPr lang="en-US" altLang="zh-TW" sz="1800" dirty="0" smtClean="0">
              <a:solidFill>
                <a:schemeClr val="tx1"/>
              </a:solidFill>
            </a:endParaRPr>
          </a:p>
          <a:p>
            <a:pPr eaLnBrk="1" hangingPunct="1">
              <a:lnSpc>
                <a:spcPct val="125000"/>
              </a:lnSpc>
              <a:buSzPct val="110000"/>
              <a:buFont typeface="Wingdings" pitchFamily="2" charset="2"/>
              <a:buChar char="§"/>
            </a:pPr>
            <a:r>
              <a:rPr lang="en-US" altLang="en-US" sz="2000" b="1" dirty="0" err="1" smtClean="0">
                <a:solidFill>
                  <a:schemeClr val="tx1"/>
                </a:solidFill>
              </a:rPr>
              <a:t>LinkedList</a:t>
            </a:r>
            <a:endParaRPr lang="en-US" altLang="zh-TW" sz="2000" b="1" dirty="0" smtClean="0">
              <a:solidFill>
                <a:schemeClr val="tx1"/>
              </a:solidFill>
            </a:endParaRPr>
          </a:p>
          <a:p>
            <a:pPr lvl="1" eaLnBrk="1" hangingPunct="1">
              <a:lnSpc>
                <a:spcPct val="125000"/>
              </a:lnSpc>
              <a:buSzPct val="110000"/>
              <a:buFont typeface="Wingdings" pitchFamily="2" charset="2"/>
              <a:buChar char="§"/>
            </a:pPr>
            <a:r>
              <a:rPr lang="en-US" altLang="zh-TW" sz="1800" dirty="0" err="1" smtClean="0">
                <a:solidFill>
                  <a:schemeClr val="tx1"/>
                </a:solidFill>
              </a:rPr>
              <a:t>LinkedList</a:t>
            </a:r>
            <a:r>
              <a:rPr lang="en-US" altLang="zh-TW" sz="1800" dirty="0" smtClean="0">
                <a:solidFill>
                  <a:schemeClr val="tx1"/>
                </a:solidFill>
              </a:rPr>
              <a:t> </a:t>
            </a:r>
            <a:r>
              <a:rPr lang="en-US" altLang="zh-TW" sz="1800" dirty="0">
                <a:solidFill>
                  <a:schemeClr val="tx1"/>
                </a:solidFill>
              </a:rPr>
              <a:t>is implemented as a double linked list. </a:t>
            </a:r>
            <a:endParaRPr lang="en-US" altLang="zh-TW" sz="1800" dirty="0" smtClean="0">
              <a:solidFill>
                <a:schemeClr val="tx1"/>
              </a:solidFill>
            </a:endParaRPr>
          </a:p>
          <a:p>
            <a:pPr lvl="1" eaLnBrk="1" hangingPunct="1">
              <a:lnSpc>
                <a:spcPct val="125000"/>
              </a:lnSpc>
              <a:buSzPct val="110000"/>
              <a:buFont typeface="Wingdings" pitchFamily="2" charset="2"/>
              <a:buChar char="§"/>
            </a:pPr>
            <a:r>
              <a:rPr lang="en-US" altLang="zh-TW" sz="1800" dirty="0" smtClean="0">
                <a:solidFill>
                  <a:schemeClr val="tx1"/>
                </a:solidFill>
              </a:rPr>
              <a:t>Its </a:t>
            </a:r>
            <a:r>
              <a:rPr lang="en-US" altLang="zh-TW" sz="1800" dirty="0">
                <a:solidFill>
                  <a:schemeClr val="tx1"/>
                </a:solidFill>
              </a:rPr>
              <a:t>performance on </a:t>
            </a:r>
            <a:r>
              <a:rPr lang="en-US" altLang="zh-TW" sz="1800" b="1" dirty="0">
                <a:solidFill>
                  <a:schemeClr val="tx1"/>
                </a:solidFill>
              </a:rPr>
              <a:t>add and remove is better than </a:t>
            </a:r>
            <a:r>
              <a:rPr lang="en-US" altLang="zh-TW" sz="1800" b="1" dirty="0" err="1">
                <a:solidFill>
                  <a:schemeClr val="tx1"/>
                </a:solidFill>
              </a:rPr>
              <a:t>Arraylist</a:t>
            </a:r>
            <a:r>
              <a:rPr lang="en-US" altLang="zh-TW" sz="1800" dirty="0">
                <a:solidFill>
                  <a:schemeClr val="tx1"/>
                </a:solidFill>
              </a:rPr>
              <a:t>, but worse on get and set methods.</a:t>
            </a:r>
            <a:endParaRPr lang="zh-TW" altLang="en-US" sz="1800" dirty="0">
              <a:solidFill>
                <a:schemeClr val="tx1"/>
              </a:solidFill>
            </a:endParaRPr>
          </a:p>
        </p:txBody>
      </p:sp>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Collection – List Object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59</a:t>
            </a:fld>
            <a:endParaRPr lang="en-US" altLang="zh-TW" dirty="0"/>
          </a:p>
        </p:txBody>
      </p:sp>
      <p:sp>
        <p:nvSpPr>
          <p:cNvPr id="6" name="矩形 5"/>
          <p:cNvSpPr/>
          <p:nvPr/>
        </p:nvSpPr>
        <p:spPr>
          <a:xfrm>
            <a:off x="7404048" y="-11836"/>
            <a:ext cx="1710725" cy="369332"/>
          </a:xfrm>
          <a:prstGeom prst="rect">
            <a:avLst/>
          </a:prstGeom>
        </p:spPr>
        <p:txBody>
          <a:bodyPr wrap="none">
            <a:spAutoFit/>
          </a:bodyPr>
          <a:lstStyle/>
          <a:p>
            <a:r>
              <a:rPr lang="en-US" altLang="zh-TW" dirty="0" err="1"/>
              <a:t>ArrayListDemo</a:t>
            </a:r>
            <a:endParaRPr lang="zh-TW" altLang="en-US" dirty="0"/>
          </a:p>
        </p:txBody>
      </p:sp>
      <p:sp>
        <p:nvSpPr>
          <p:cNvPr id="7" name="矩形 6"/>
          <p:cNvSpPr/>
          <p:nvPr/>
        </p:nvSpPr>
        <p:spPr>
          <a:xfrm>
            <a:off x="7404048" y="358186"/>
            <a:ext cx="1531188" cy="369332"/>
          </a:xfrm>
          <a:prstGeom prst="rect">
            <a:avLst/>
          </a:prstGeom>
        </p:spPr>
        <p:txBody>
          <a:bodyPr wrap="none">
            <a:spAutoFit/>
          </a:bodyPr>
          <a:lstStyle/>
          <a:p>
            <a:r>
              <a:rPr lang="en-US" altLang="zh-TW" dirty="0" err="1"/>
              <a:t>IteratorDemo</a:t>
            </a:r>
            <a:endParaRPr lang="zh-TW" altLang="en-US" dirty="0"/>
          </a:p>
        </p:txBody>
      </p:sp>
    </p:spTree>
    <p:extLst>
      <p:ext uri="{BB962C8B-B14F-4D97-AF65-F5344CB8AC3E}">
        <p14:creationId xmlns:p14="http://schemas.microsoft.com/office/powerpoint/2010/main" val="1361497633"/>
      </p:ext>
    </p:extLst>
  </p:cSld>
  <p:clrMapOvr>
    <a:masterClrMapping/>
  </p:clrMapOvr>
  <p:transition spd="slow">
    <p:zoom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838200" y="209550"/>
            <a:ext cx="7924800" cy="646331"/>
          </a:xfrm>
        </p:spPr>
        <p:txBody>
          <a:bodyPr/>
          <a:lstStyle/>
          <a:p>
            <a:r>
              <a:rPr kumimoji="0" lang="en-US" altLang="zh-TW" dirty="0">
                <a:ea typeface="文鼎粗黑" pitchFamily="49" charset="-120"/>
              </a:rPr>
              <a:t>Java Program Structure</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6</a:t>
            </a:fld>
            <a:endParaRPr lang="en-US" altLang="zh-TW" dirty="0"/>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475" y="1428750"/>
            <a:ext cx="8686800" cy="2241755"/>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3628646295"/>
              </p:ext>
            </p:extLst>
          </p:nvPr>
        </p:nvGraphicFramePr>
        <p:xfrm>
          <a:off x="6096000" y="1144841"/>
          <a:ext cx="2308860" cy="1388868"/>
        </p:xfrm>
        <a:graphic>
          <a:graphicData uri="http://schemas.openxmlformats.org/drawingml/2006/table">
            <a:tbl>
              <a:tblPr/>
              <a:tblGrid>
                <a:gridCol w="2308860"/>
              </a:tblGrid>
              <a:tr h="0">
                <a:tc>
                  <a:txBody>
                    <a:bodyPr/>
                    <a:lstStyle/>
                    <a:p>
                      <a:pPr algn="l" fontAlgn="t"/>
                      <a:r>
                        <a:rPr lang="en-US" sz="1600" b="0" dirty="0">
                          <a:solidFill>
                            <a:srgbClr val="FFFFFF"/>
                          </a:solidFill>
                          <a:effectLst/>
                        </a:rPr>
                        <a:t>Section</a:t>
                      </a:r>
                    </a:p>
                  </a:txBody>
                  <a:tcPr marL="18852" marR="18852" marT="9426" marB="9426">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r>
              <a:tr h="0">
                <a:tc>
                  <a:txBody>
                    <a:bodyPr/>
                    <a:lstStyle/>
                    <a:p>
                      <a:pPr fontAlgn="t"/>
                      <a:r>
                        <a:rPr lang="en-US" sz="1600" dirty="0">
                          <a:solidFill>
                            <a:srgbClr val="111111"/>
                          </a:solidFill>
                          <a:effectLst/>
                        </a:rPr>
                        <a:t>Documentation Section</a:t>
                      </a:r>
                    </a:p>
                  </a:txBody>
                  <a:tcPr marL="18852" marR="18852" marT="18852" marB="1885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0">
                <a:tc>
                  <a:txBody>
                    <a:bodyPr/>
                    <a:lstStyle/>
                    <a:p>
                      <a:pPr fontAlgn="t"/>
                      <a:r>
                        <a:rPr lang="en-US" sz="1600" dirty="0">
                          <a:solidFill>
                            <a:srgbClr val="111111"/>
                          </a:solidFill>
                          <a:effectLst/>
                        </a:rPr>
                        <a:t>Package statement</a:t>
                      </a:r>
                    </a:p>
                  </a:txBody>
                  <a:tcPr marL="18852" marR="18852" marT="18852" marB="1885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0">
                <a:tc>
                  <a:txBody>
                    <a:bodyPr/>
                    <a:lstStyle/>
                    <a:p>
                      <a:pPr fontAlgn="t"/>
                      <a:r>
                        <a:rPr lang="en-US" sz="1600" dirty="0">
                          <a:solidFill>
                            <a:srgbClr val="111111"/>
                          </a:solidFill>
                          <a:effectLst/>
                        </a:rPr>
                        <a:t>Import statements</a:t>
                      </a:r>
                    </a:p>
                  </a:txBody>
                  <a:tcPr marL="18852" marR="18852" marT="18852" marB="1885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0">
                <a:tc>
                  <a:txBody>
                    <a:bodyPr/>
                    <a:lstStyle/>
                    <a:p>
                      <a:pPr fontAlgn="t"/>
                      <a:r>
                        <a:rPr lang="en-US" sz="1600" dirty="0">
                          <a:solidFill>
                            <a:srgbClr val="111111"/>
                          </a:solidFill>
                          <a:effectLst/>
                        </a:rPr>
                        <a:t>Class Definition</a:t>
                      </a:r>
                    </a:p>
                  </a:txBody>
                  <a:tcPr marL="18852" marR="18852" marT="18852" marB="1885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cxnSp>
        <p:nvCxnSpPr>
          <p:cNvPr id="7" name="直線單箭頭接點 6"/>
          <p:cNvCxnSpPr/>
          <p:nvPr/>
        </p:nvCxnSpPr>
        <p:spPr bwMode="auto">
          <a:xfrm flipH="1">
            <a:off x="3581400" y="1581150"/>
            <a:ext cx="2514600" cy="838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 name="直線單箭頭接點 8"/>
          <p:cNvCxnSpPr>
            <a:stCxn id="5" idx="1"/>
          </p:cNvCxnSpPr>
          <p:nvPr/>
        </p:nvCxnSpPr>
        <p:spPr bwMode="auto">
          <a:xfrm flipH="1" flipV="1">
            <a:off x="4267200" y="1581150"/>
            <a:ext cx="1828800" cy="25812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直線單箭頭接點 11"/>
          <p:cNvCxnSpPr/>
          <p:nvPr/>
        </p:nvCxnSpPr>
        <p:spPr bwMode="auto">
          <a:xfrm flipH="1" flipV="1">
            <a:off x="2438400" y="2000250"/>
            <a:ext cx="365760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線單箭頭接點 14"/>
          <p:cNvCxnSpPr/>
          <p:nvPr/>
        </p:nvCxnSpPr>
        <p:spPr bwMode="auto">
          <a:xfrm flipH="1">
            <a:off x="3886200" y="2419350"/>
            <a:ext cx="2209800" cy="762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408245821"/>
      </p:ext>
    </p:extLst>
  </p:cSld>
  <p:clrMapOvr>
    <a:masterClrMapping/>
  </p:clrMapOvr>
  <p:transition spd="slow">
    <p:zoom dir="in"/>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38200" y="1006078"/>
            <a:ext cx="8229600" cy="3394472"/>
          </a:xfrm>
        </p:spPr>
        <p:txBody>
          <a:bodyPr/>
          <a:lstStyle/>
          <a:p>
            <a:pPr eaLnBrk="1" hangingPunct="1">
              <a:lnSpc>
                <a:spcPct val="125000"/>
              </a:lnSpc>
              <a:buSzPct val="110000"/>
              <a:buFont typeface="Wingdings" pitchFamily="2" charset="2"/>
              <a:buChar char="§"/>
            </a:pPr>
            <a:r>
              <a:rPr lang="en-US" altLang="en-US" sz="2000" dirty="0" smtClean="0">
                <a:solidFill>
                  <a:schemeClr val="tx1"/>
                </a:solidFill>
              </a:rPr>
              <a:t>Set&lt;T</a:t>
            </a:r>
            <a:r>
              <a:rPr lang="en-US" altLang="en-US" sz="2000" dirty="0">
                <a:solidFill>
                  <a:schemeClr val="tx1"/>
                </a:solidFill>
              </a:rPr>
              <a:t>&gt; is an </a:t>
            </a:r>
            <a:r>
              <a:rPr lang="en-US" altLang="en-US" sz="2000" dirty="0" smtClean="0">
                <a:solidFill>
                  <a:schemeClr val="tx1"/>
                </a:solidFill>
              </a:rPr>
              <a:t>non-ordered </a:t>
            </a:r>
            <a:r>
              <a:rPr lang="en-US" altLang="en-US" sz="2000" dirty="0">
                <a:solidFill>
                  <a:schemeClr val="tx1"/>
                </a:solidFill>
              </a:rPr>
              <a:t>collection of objects in which duplicate values can </a:t>
            </a:r>
            <a:r>
              <a:rPr lang="en-US" altLang="en-US" sz="2000" dirty="0" smtClean="0">
                <a:solidFill>
                  <a:schemeClr val="tx1"/>
                </a:solidFill>
              </a:rPr>
              <a:t>not be </a:t>
            </a:r>
            <a:r>
              <a:rPr lang="en-US" altLang="en-US" sz="2000" dirty="0">
                <a:solidFill>
                  <a:schemeClr val="tx1"/>
                </a:solidFill>
              </a:rPr>
              <a:t>stored. </a:t>
            </a:r>
            <a:endParaRPr lang="en-US" altLang="en-US" sz="2000" dirty="0" smtClean="0">
              <a:solidFill>
                <a:schemeClr val="tx1"/>
              </a:solidFill>
            </a:endParaRPr>
          </a:p>
          <a:p>
            <a:pPr eaLnBrk="1" hangingPunct="1">
              <a:lnSpc>
                <a:spcPct val="125000"/>
              </a:lnSpc>
              <a:buSzPct val="110000"/>
              <a:buFont typeface="Wingdings" pitchFamily="2" charset="2"/>
              <a:buChar char="§"/>
            </a:pPr>
            <a:r>
              <a:rPr lang="en-US" altLang="en-US" sz="2000" dirty="0">
                <a:solidFill>
                  <a:schemeClr val="tx1"/>
                </a:solidFill>
              </a:rPr>
              <a:t>More formally, sets contain at most one null element</a:t>
            </a:r>
            <a:r>
              <a:rPr lang="en-US" altLang="en-US" sz="2000" dirty="0" smtClean="0">
                <a:solidFill>
                  <a:schemeClr val="tx1"/>
                </a:solidFill>
              </a:rPr>
              <a:t>.</a:t>
            </a:r>
          </a:p>
          <a:p>
            <a:pPr eaLnBrk="1" hangingPunct="1">
              <a:lnSpc>
                <a:spcPct val="125000"/>
              </a:lnSpc>
              <a:buSzPct val="110000"/>
              <a:buFont typeface="Wingdings" pitchFamily="2" charset="2"/>
              <a:buChar char="§"/>
            </a:pPr>
            <a:r>
              <a:rPr lang="en-US" altLang="en-US" sz="2000" dirty="0" smtClean="0">
                <a:solidFill>
                  <a:schemeClr val="tx1"/>
                </a:solidFill>
              </a:rPr>
              <a:t>Set Interface </a:t>
            </a:r>
            <a:r>
              <a:rPr lang="en-US" altLang="en-US" sz="2000" dirty="0">
                <a:solidFill>
                  <a:schemeClr val="tx1"/>
                </a:solidFill>
              </a:rPr>
              <a:t>is implemented by </a:t>
            </a:r>
            <a:r>
              <a:rPr lang="en-US" altLang="en-US" sz="2000" dirty="0" err="1">
                <a:solidFill>
                  <a:schemeClr val="tx1"/>
                </a:solidFill>
              </a:rPr>
              <a:t>EnumSet</a:t>
            </a:r>
            <a:r>
              <a:rPr lang="en-US" altLang="en-US" sz="2000" dirty="0">
                <a:solidFill>
                  <a:schemeClr val="tx1"/>
                </a:solidFill>
              </a:rPr>
              <a:t>, </a:t>
            </a:r>
            <a:r>
              <a:rPr lang="en-US" altLang="en-US" sz="2000" dirty="0" err="1">
                <a:solidFill>
                  <a:schemeClr val="tx1"/>
                </a:solidFill>
              </a:rPr>
              <a:t>HashSet</a:t>
            </a:r>
            <a:r>
              <a:rPr lang="en-US" altLang="en-US" sz="2000" dirty="0">
                <a:solidFill>
                  <a:schemeClr val="tx1"/>
                </a:solidFill>
              </a:rPr>
              <a:t>, </a:t>
            </a:r>
            <a:r>
              <a:rPr lang="en-US" altLang="en-US" sz="2000" dirty="0" err="1">
                <a:solidFill>
                  <a:schemeClr val="tx1"/>
                </a:solidFill>
              </a:rPr>
              <a:t>JobStateReasons</a:t>
            </a:r>
            <a:r>
              <a:rPr lang="en-US" altLang="en-US" sz="2000" dirty="0">
                <a:solidFill>
                  <a:schemeClr val="tx1"/>
                </a:solidFill>
              </a:rPr>
              <a:t>, </a:t>
            </a:r>
            <a:r>
              <a:rPr lang="en-US" altLang="en-US" sz="2000" dirty="0" err="1">
                <a:solidFill>
                  <a:schemeClr val="tx1"/>
                </a:solidFill>
              </a:rPr>
              <a:t>LinkedHashSet</a:t>
            </a:r>
            <a:r>
              <a:rPr lang="en-US" altLang="en-US" sz="2000" dirty="0">
                <a:solidFill>
                  <a:schemeClr val="tx1"/>
                </a:solidFill>
              </a:rPr>
              <a:t>, </a:t>
            </a:r>
            <a:r>
              <a:rPr lang="en-US" altLang="en-US" sz="2000" dirty="0" err="1">
                <a:solidFill>
                  <a:schemeClr val="tx1"/>
                </a:solidFill>
              </a:rPr>
              <a:t>TreeSet</a:t>
            </a:r>
            <a:r>
              <a:rPr lang="en-US" altLang="en-US" sz="2000" dirty="0">
                <a:solidFill>
                  <a:schemeClr val="tx1"/>
                </a:solidFill>
              </a:rPr>
              <a:t> classes.</a:t>
            </a:r>
            <a:endParaRPr lang="zh-TW" altLang="en-US" sz="2000" dirty="0">
              <a:solidFill>
                <a:schemeClr val="tx1"/>
              </a:solidFill>
            </a:endParaRPr>
          </a:p>
          <a:p>
            <a:pPr eaLnBrk="1" hangingPunct="1">
              <a:lnSpc>
                <a:spcPct val="125000"/>
              </a:lnSpc>
              <a:buSzPct val="110000"/>
              <a:buFont typeface="Wingdings" pitchFamily="2" charset="2"/>
              <a:buChar char="§"/>
            </a:pPr>
            <a:endParaRPr lang="zh-TW" altLang="en-US" sz="1600" dirty="0">
              <a:solidFill>
                <a:schemeClr val="tx1"/>
              </a:solidFill>
            </a:endParaRPr>
          </a:p>
        </p:txBody>
      </p:sp>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Collection – Set Object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60</a:t>
            </a:fld>
            <a:endParaRPr lang="en-US" altLang="zh-TW" dirty="0"/>
          </a:p>
        </p:txBody>
      </p:sp>
    </p:spTree>
    <p:extLst>
      <p:ext uri="{BB962C8B-B14F-4D97-AF65-F5344CB8AC3E}">
        <p14:creationId xmlns:p14="http://schemas.microsoft.com/office/powerpoint/2010/main" val="520853976"/>
      </p:ext>
    </p:extLst>
  </p:cSld>
  <p:clrMapOvr>
    <a:masterClrMapping/>
  </p:clrMapOvr>
  <p:transition spd="slow">
    <p:zoom dir="in"/>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38200" y="1006078"/>
            <a:ext cx="8229600" cy="3394472"/>
          </a:xfrm>
        </p:spPr>
        <p:txBody>
          <a:bodyPr/>
          <a:lstStyle/>
          <a:p>
            <a:pPr eaLnBrk="1" hangingPunct="1">
              <a:lnSpc>
                <a:spcPct val="125000"/>
              </a:lnSpc>
              <a:buSzPct val="110000"/>
              <a:buFont typeface="Wingdings" pitchFamily="2" charset="2"/>
              <a:buChar char="§"/>
            </a:pPr>
            <a:r>
              <a:rPr lang="en-US" altLang="en-US" sz="2000" dirty="0">
                <a:solidFill>
                  <a:schemeClr val="tx1"/>
                </a:solidFill>
              </a:rPr>
              <a:t>Map </a:t>
            </a:r>
            <a:r>
              <a:rPr lang="en-US" altLang="en-US" sz="2000" dirty="0" smtClean="0">
                <a:solidFill>
                  <a:schemeClr val="tx1"/>
                </a:solidFill>
              </a:rPr>
              <a:t>represents </a:t>
            </a:r>
            <a:r>
              <a:rPr lang="en-US" altLang="en-US" sz="2000" dirty="0">
                <a:solidFill>
                  <a:schemeClr val="tx1"/>
                </a:solidFill>
              </a:rPr>
              <a:t>a mapping between a key and a value. </a:t>
            </a:r>
          </a:p>
          <a:p>
            <a:pPr eaLnBrk="1" hangingPunct="1">
              <a:lnSpc>
                <a:spcPct val="125000"/>
              </a:lnSpc>
              <a:buSzPct val="110000"/>
              <a:buFont typeface="Wingdings" pitchFamily="2" charset="2"/>
              <a:buChar char="§"/>
            </a:pPr>
            <a:r>
              <a:rPr lang="en-US" altLang="en-US" sz="2000" dirty="0" smtClean="0">
                <a:solidFill>
                  <a:schemeClr val="tx1"/>
                </a:solidFill>
              </a:rPr>
              <a:t>Map </a:t>
            </a:r>
            <a:r>
              <a:rPr lang="en-US" altLang="en-US" sz="2000" dirty="0">
                <a:solidFill>
                  <a:schemeClr val="tx1"/>
                </a:solidFill>
              </a:rPr>
              <a:t>cannot contain duplicate keys and each key can map to at most one value. </a:t>
            </a:r>
            <a:endParaRPr lang="en-US" altLang="en-US" sz="2000" dirty="0" smtClean="0">
              <a:solidFill>
                <a:schemeClr val="tx1"/>
              </a:solidFill>
            </a:endParaRPr>
          </a:p>
          <a:p>
            <a:pPr eaLnBrk="1" hangingPunct="1">
              <a:lnSpc>
                <a:spcPct val="125000"/>
              </a:lnSpc>
              <a:buSzPct val="110000"/>
              <a:buFont typeface="Wingdings" pitchFamily="2" charset="2"/>
              <a:buChar char="§"/>
            </a:pPr>
            <a:r>
              <a:rPr lang="en-US" altLang="en-US" sz="2000" dirty="0" smtClean="0">
                <a:solidFill>
                  <a:schemeClr val="tx1"/>
                </a:solidFill>
              </a:rPr>
              <a:t>Some </a:t>
            </a:r>
            <a:r>
              <a:rPr lang="en-US" altLang="en-US" sz="2000" dirty="0">
                <a:solidFill>
                  <a:schemeClr val="tx1"/>
                </a:solidFill>
              </a:rPr>
              <a:t>implementations allow null key and null value like the </a:t>
            </a:r>
            <a:r>
              <a:rPr lang="en-US" altLang="en-US" sz="2000" b="1" dirty="0" err="1">
                <a:solidFill>
                  <a:schemeClr val="tx1"/>
                </a:solidFill>
              </a:rPr>
              <a:t>HashMap</a:t>
            </a:r>
            <a:r>
              <a:rPr lang="en-US" altLang="en-US" sz="2000" dirty="0">
                <a:solidFill>
                  <a:schemeClr val="tx1"/>
                </a:solidFill>
              </a:rPr>
              <a:t> and </a:t>
            </a:r>
            <a:r>
              <a:rPr lang="en-US" altLang="en-US" sz="2000" dirty="0" err="1">
                <a:solidFill>
                  <a:schemeClr val="tx1"/>
                </a:solidFill>
              </a:rPr>
              <a:t>LinkedHashMap</a:t>
            </a:r>
            <a:r>
              <a:rPr lang="en-US" altLang="en-US" sz="2000" dirty="0">
                <a:solidFill>
                  <a:schemeClr val="tx1"/>
                </a:solidFill>
              </a:rPr>
              <a:t>, but some do not like the </a:t>
            </a:r>
            <a:r>
              <a:rPr lang="en-US" altLang="en-US" sz="2000" dirty="0" err="1">
                <a:solidFill>
                  <a:schemeClr val="tx1"/>
                </a:solidFill>
              </a:rPr>
              <a:t>TreeMap</a:t>
            </a:r>
            <a:r>
              <a:rPr lang="en-US" altLang="en-US" sz="2000" dirty="0">
                <a:solidFill>
                  <a:schemeClr val="tx1"/>
                </a:solidFill>
              </a:rPr>
              <a:t>.</a:t>
            </a:r>
          </a:p>
          <a:p>
            <a:pPr eaLnBrk="1" hangingPunct="1">
              <a:lnSpc>
                <a:spcPct val="125000"/>
              </a:lnSpc>
              <a:buSzPct val="110000"/>
              <a:buFont typeface="Wingdings" pitchFamily="2" charset="2"/>
              <a:buChar char="§"/>
            </a:pPr>
            <a:r>
              <a:rPr lang="en-US" altLang="en-US" sz="2000" dirty="0">
                <a:solidFill>
                  <a:schemeClr val="tx1"/>
                </a:solidFill>
              </a:rPr>
              <a:t>The order of a map depends on specific implementations, </a:t>
            </a:r>
            <a:endParaRPr lang="en-US" altLang="en-US" sz="2000" dirty="0" smtClean="0">
              <a:solidFill>
                <a:schemeClr val="tx1"/>
              </a:solidFill>
            </a:endParaRPr>
          </a:p>
          <a:p>
            <a:pPr lvl="1" eaLnBrk="1" hangingPunct="1">
              <a:lnSpc>
                <a:spcPct val="125000"/>
              </a:lnSpc>
              <a:buSzPct val="110000"/>
              <a:buFont typeface="Wingdings" pitchFamily="2" charset="2"/>
              <a:buChar char="§"/>
            </a:pPr>
            <a:r>
              <a:rPr lang="en-US" altLang="en-US" sz="1800" dirty="0" err="1" smtClean="0">
                <a:solidFill>
                  <a:schemeClr val="tx1"/>
                </a:solidFill>
              </a:rPr>
              <a:t>e.g</a:t>
            </a:r>
            <a:r>
              <a:rPr lang="en-US" altLang="en-US" sz="1800" dirty="0" smtClean="0">
                <a:solidFill>
                  <a:schemeClr val="tx1"/>
                </a:solidFill>
              </a:rPr>
              <a:t> </a:t>
            </a:r>
            <a:r>
              <a:rPr lang="en-US" altLang="en-US" sz="1800" dirty="0" err="1">
                <a:solidFill>
                  <a:schemeClr val="tx1"/>
                </a:solidFill>
              </a:rPr>
              <a:t>TreeMap</a:t>
            </a:r>
            <a:r>
              <a:rPr lang="en-US" altLang="en-US" sz="1800" dirty="0">
                <a:solidFill>
                  <a:schemeClr val="tx1"/>
                </a:solidFill>
              </a:rPr>
              <a:t> and </a:t>
            </a:r>
            <a:r>
              <a:rPr lang="en-US" altLang="en-US" sz="1800" dirty="0" err="1">
                <a:solidFill>
                  <a:schemeClr val="tx1"/>
                </a:solidFill>
              </a:rPr>
              <a:t>LinkedHashMap</a:t>
            </a:r>
            <a:r>
              <a:rPr lang="en-US" altLang="en-US" sz="1800" dirty="0">
                <a:solidFill>
                  <a:schemeClr val="tx1"/>
                </a:solidFill>
              </a:rPr>
              <a:t> have predictable order, while </a:t>
            </a:r>
            <a:r>
              <a:rPr lang="en-US" altLang="en-US" sz="1800" dirty="0" err="1">
                <a:solidFill>
                  <a:schemeClr val="tx1"/>
                </a:solidFill>
              </a:rPr>
              <a:t>HashMap</a:t>
            </a:r>
            <a:r>
              <a:rPr lang="en-US" altLang="en-US" sz="1800" dirty="0">
                <a:solidFill>
                  <a:schemeClr val="tx1"/>
                </a:solidFill>
              </a:rPr>
              <a:t> does not</a:t>
            </a:r>
            <a:r>
              <a:rPr lang="en-US" altLang="en-US" sz="1800" dirty="0" smtClean="0">
                <a:solidFill>
                  <a:schemeClr val="tx1"/>
                </a:solidFill>
              </a:rPr>
              <a:t>.</a:t>
            </a:r>
            <a:endParaRPr lang="en-US" altLang="en-US" sz="1800" dirty="0">
              <a:solidFill>
                <a:schemeClr val="tx1"/>
              </a:solidFill>
            </a:endParaRPr>
          </a:p>
        </p:txBody>
      </p:sp>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Map</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61</a:t>
            </a:fld>
            <a:endParaRPr lang="en-US" altLang="zh-TW" dirty="0"/>
          </a:p>
        </p:txBody>
      </p:sp>
      <p:sp>
        <p:nvSpPr>
          <p:cNvPr id="5" name="矩形 4"/>
          <p:cNvSpPr/>
          <p:nvPr/>
        </p:nvSpPr>
        <p:spPr>
          <a:xfrm>
            <a:off x="7349024" y="0"/>
            <a:ext cx="1787669" cy="369332"/>
          </a:xfrm>
          <a:prstGeom prst="rect">
            <a:avLst/>
          </a:prstGeom>
        </p:spPr>
        <p:txBody>
          <a:bodyPr wrap="none">
            <a:spAutoFit/>
          </a:bodyPr>
          <a:lstStyle/>
          <a:p>
            <a:r>
              <a:rPr lang="en-US" altLang="zh-TW" dirty="0" err="1"/>
              <a:t>HashMapDemo</a:t>
            </a:r>
            <a:endParaRPr lang="zh-TW" altLang="en-US" dirty="0"/>
          </a:p>
        </p:txBody>
      </p:sp>
      <p:sp>
        <p:nvSpPr>
          <p:cNvPr id="6" name="矩形 5"/>
          <p:cNvSpPr/>
          <p:nvPr/>
        </p:nvSpPr>
        <p:spPr>
          <a:xfrm>
            <a:off x="7284903" y="401523"/>
            <a:ext cx="1915909" cy="369332"/>
          </a:xfrm>
          <a:prstGeom prst="rect">
            <a:avLst/>
          </a:prstGeom>
        </p:spPr>
        <p:txBody>
          <a:bodyPr wrap="none">
            <a:spAutoFit/>
          </a:bodyPr>
          <a:lstStyle/>
          <a:p>
            <a:r>
              <a:rPr lang="en-US" altLang="zh-TW" dirty="0"/>
              <a:t>HashMapDemo2</a:t>
            </a:r>
            <a:endParaRPr lang="zh-TW" altLang="en-US" dirty="0"/>
          </a:p>
        </p:txBody>
      </p:sp>
    </p:spTree>
    <p:extLst>
      <p:ext uri="{BB962C8B-B14F-4D97-AF65-F5344CB8AC3E}">
        <p14:creationId xmlns:p14="http://schemas.microsoft.com/office/powerpoint/2010/main" val="3546378951"/>
      </p:ext>
    </p:extLst>
  </p:cSld>
  <p:clrMapOvr>
    <a:masterClrMapping/>
  </p:clrMapOvr>
  <p:transition spd="slow">
    <p:zoom dir="in"/>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2286000" y="1714500"/>
            <a:ext cx="6400800" cy="988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572" tIns="50786" rIns="101572" bIns="50786" anchor="ctr"/>
          <a:lstStyle>
            <a:lvl1pPr algn="ctr">
              <a:defRPr sz="3800" b="1">
                <a:solidFill>
                  <a:schemeClr val="tx2"/>
                </a:solidFill>
                <a:latin typeface="Helvetica 55 Roman" pitchFamily="34" charset="0"/>
                <a:ea typeface="新細明體" charset="-120"/>
              </a:defRPr>
            </a:lvl1pPr>
            <a:lvl2pPr algn="ctr">
              <a:defRPr sz="3800" b="1">
                <a:solidFill>
                  <a:schemeClr val="tx2"/>
                </a:solidFill>
                <a:latin typeface="Helvetica 55 Roman" pitchFamily="34" charset="0"/>
                <a:ea typeface="新細明體" charset="-120"/>
              </a:defRPr>
            </a:lvl2pPr>
            <a:lvl3pPr algn="ctr">
              <a:defRPr sz="3800" b="1">
                <a:solidFill>
                  <a:schemeClr val="tx2"/>
                </a:solidFill>
                <a:latin typeface="Helvetica 55 Roman" pitchFamily="34" charset="0"/>
                <a:ea typeface="新細明體" charset="-120"/>
              </a:defRPr>
            </a:lvl3pPr>
            <a:lvl4pPr algn="ctr">
              <a:defRPr sz="3800" b="1">
                <a:solidFill>
                  <a:schemeClr val="tx2"/>
                </a:solidFill>
                <a:latin typeface="Helvetica 55 Roman" pitchFamily="34" charset="0"/>
                <a:ea typeface="新細明體" charset="-120"/>
              </a:defRPr>
            </a:lvl4pPr>
            <a:lvl5pPr algn="ctr">
              <a:defRPr sz="3800" b="1">
                <a:solidFill>
                  <a:schemeClr val="tx2"/>
                </a:solidFill>
                <a:latin typeface="Helvetica 55 Roman" pitchFamily="34" charset="0"/>
                <a:ea typeface="新細明體" charset="-120"/>
              </a:defRPr>
            </a:lvl5pPr>
            <a:lvl6pPr marL="457200" algn="ctr" fontAlgn="base">
              <a:spcBef>
                <a:spcPct val="0"/>
              </a:spcBef>
              <a:spcAft>
                <a:spcPct val="0"/>
              </a:spcAft>
              <a:defRPr sz="3800" b="1">
                <a:solidFill>
                  <a:schemeClr val="tx2"/>
                </a:solidFill>
                <a:latin typeface="Helvetica 55 Roman" pitchFamily="34" charset="0"/>
                <a:ea typeface="新細明體" charset="-120"/>
              </a:defRPr>
            </a:lvl6pPr>
            <a:lvl7pPr marL="914400" algn="ctr" fontAlgn="base">
              <a:spcBef>
                <a:spcPct val="0"/>
              </a:spcBef>
              <a:spcAft>
                <a:spcPct val="0"/>
              </a:spcAft>
              <a:defRPr sz="3800" b="1">
                <a:solidFill>
                  <a:schemeClr val="tx2"/>
                </a:solidFill>
                <a:latin typeface="Helvetica 55 Roman" pitchFamily="34" charset="0"/>
                <a:ea typeface="新細明體" charset="-120"/>
              </a:defRPr>
            </a:lvl7pPr>
            <a:lvl8pPr marL="1371600" algn="ctr" fontAlgn="base">
              <a:spcBef>
                <a:spcPct val="0"/>
              </a:spcBef>
              <a:spcAft>
                <a:spcPct val="0"/>
              </a:spcAft>
              <a:defRPr sz="3800" b="1">
                <a:solidFill>
                  <a:schemeClr val="tx2"/>
                </a:solidFill>
                <a:latin typeface="Helvetica 55 Roman" pitchFamily="34" charset="0"/>
                <a:ea typeface="新細明體" charset="-120"/>
              </a:defRPr>
            </a:lvl8pPr>
            <a:lvl9pPr marL="1828800" algn="ctr" fontAlgn="base">
              <a:spcBef>
                <a:spcPct val="0"/>
              </a:spcBef>
              <a:spcAft>
                <a:spcPct val="0"/>
              </a:spcAft>
              <a:defRPr sz="3800" b="1">
                <a:solidFill>
                  <a:schemeClr val="tx2"/>
                </a:solidFill>
                <a:latin typeface="Helvetica 55 Roman" pitchFamily="34" charset="0"/>
                <a:ea typeface="新細明體" charset="-120"/>
              </a:defRPr>
            </a:lvl9pPr>
          </a:lstStyle>
          <a:p>
            <a:pPr algn="l">
              <a:lnSpc>
                <a:spcPct val="115000"/>
              </a:lnSpc>
            </a:pPr>
            <a:r>
              <a:rPr lang="en-US" altLang="zh-TW" sz="3600" dirty="0" smtClean="0">
                <a:solidFill>
                  <a:schemeClr val="bg2">
                    <a:lumMod val="75000"/>
                  </a:schemeClr>
                </a:solidFill>
                <a:latin typeface="Arial" panose="020B0604020202020204" pitchFamily="34" charset="0"/>
                <a:ea typeface="文鼎粗黑" pitchFamily="49" charset="-120"/>
                <a:cs typeface="Arial" panose="020B0604020202020204" pitchFamily="34" charset="0"/>
              </a:rPr>
              <a:t>OOD</a:t>
            </a:r>
            <a:endParaRPr lang="en-US" altLang="en-US" sz="3600" dirty="0">
              <a:solidFill>
                <a:schemeClr val="bg2">
                  <a:lumMod val="75000"/>
                </a:schemeClr>
              </a:solidFill>
              <a:latin typeface="Arial" panose="020B0604020202020204" pitchFamily="34" charset="0"/>
              <a:ea typeface="文鼎粗黑" pitchFamily="49" charset="-120"/>
              <a:cs typeface="Arial" panose="020B0604020202020204" pitchFamily="34" charset="0"/>
            </a:endParaRPr>
          </a:p>
        </p:txBody>
      </p:sp>
      <p:sp>
        <p:nvSpPr>
          <p:cNvPr id="2" name="矩形 1"/>
          <p:cNvSpPr/>
          <p:nvPr/>
        </p:nvSpPr>
        <p:spPr>
          <a:xfrm>
            <a:off x="3886200" y="3409950"/>
            <a:ext cx="4572000" cy="923330"/>
          </a:xfrm>
          <a:prstGeom prst="rect">
            <a:avLst/>
          </a:prstGeom>
        </p:spPr>
        <p:txBody>
          <a:bodyPr>
            <a:spAutoFit/>
          </a:bodyPr>
          <a:lstStyle/>
          <a:p>
            <a:r>
              <a:rPr lang="en-US" altLang="zh-TW" dirty="0">
                <a:hlinkClick r:id="rId2"/>
              </a:rPr>
              <a:t>https://</a:t>
            </a:r>
            <a:r>
              <a:rPr lang="en-US" altLang="zh-TW" dirty="0" smtClean="0">
                <a:hlinkClick r:id="rId2"/>
              </a:rPr>
              <a:t>dzone.com/articles/ten-commandments-of-object-oriented-design</a:t>
            </a:r>
            <a:endParaRPr lang="en-US" altLang="zh-TW" dirty="0" smtClean="0"/>
          </a:p>
          <a:p>
            <a:endParaRPr lang="zh-TW" altLang="en-US" dirty="0"/>
          </a:p>
        </p:txBody>
      </p:sp>
      <p:pic>
        <p:nvPicPr>
          <p:cNvPr id="8194" name="Picture 2" descr="ãè¬ ä½ æ ä¸­ãçåçæå°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971550"/>
            <a:ext cx="4108647" cy="227200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375681"/>
      </p:ext>
    </p:extLst>
  </p:cSld>
  <p:clrMapOvr>
    <a:masterClrMapping/>
  </p:clrMapOvr>
  <p:transition spd="slow">
    <p:zoom dir="in"/>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38200" y="1006078"/>
            <a:ext cx="8229600" cy="3394472"/>
          </a:xfrm>
        </p:spPr>
        <p:txBody>
          <a:bodyPr/>
          <a:lstStyle/>
          <a:p>
            <a:pPr eaLnBrk="1" hangingPunct="1">
              <a:lnSpc>
                <a:spcPct val="125000"/>
              </a:lnSpc>
              <a:buSzPct val="110000"/>
              <a:buFont typeface="Wingdings" pitchFamily="2" charset="2"/>
              <a:buChar char="§"/>
            </a:pPr>
            <a:r>
              <a:rPr lang="en-US" altLang="en-US" sz="2000" dirty="0">
                <a:solidFill>
                  <a:schemeClr val="tx1"/>
                </a:solidFill>
                <a:hlinkClick r:id="rId2"/>
              </a:rPr>
              <a:t>https://</a:t>
            </a:r>
            <a:r>
              <a:rPr lang="en-US" altLang="en-US" sz="2000" dirty="0" smtClean="0">
                <a:solidFill>
                  <a:schemeClr val="tx1"/>
                </a:solidFill>
                <a:hlinkClick r:id="rId2"/>
              </a:rPr>
              <a:t>docs.oracle.com/javase/tutorial/index.html</a:t>
            </a:r>
            <a:endParaRPr lang="en-US" altLang="en-US" sz="2000" dirty="0" smtClean="0">
              <a:solidFill>
                <a:schemeClr val="tx1"/>
              </a:solidFill>
            </a:endParaRPr>
          </a:p>
          <a:p>
            <a:pPr eaLnBrk="1" hangingPunct="1">
              <a:lnSpc>
                <a:spcPct val="125000"/>
              </a:lnSpc>
              <a:buSzPct val="110000"/>
              <a:buFont typeface="Wingdings" pitchFamily="2" charset="2"/>
              <a:buChar char="§"/>
            </a:pPr>
            <a:r>
              <a:rPr lang="en-US" altLang="en-US" sz="2000" dirty="0">
                <a:solidFill>
                  <a:schemeClr val="tx1"/>
                </a:solidFill>
                <a:hlinkClick r:id="rId3"/>
              </a:rPr>
              <a:t>https://www.w3schools.in/java-tutorial</a:t>
            </a:r>
            <a:r>
              <a:rPr lang="en-US" altLang="en-US" sz="2000" dirty="0" smtClean="0">
                <a:solidFill>
                  <a:schemeClr val="tx1"/>
                </a:solidFill>
                <a:hlinkClick r:id="rId3"/>
              </a:rPr>
              <a:t>/</a:t>
            </a:r>
            <a:endParaRPr lang="en-US" altLang="en-US" sz="2000" dirty="0">
              <a:solidFill>
                <a:schemeClr val="tx1"/>
              </a:solidFill>
            </a:endParaRPr>
          </a:p>
          <a:p>
            <a:pPr eaLnBrk="1" hangingPunct="1">
              <a:lnSpc>
                <a:spcPct val="125000"/>
              </a:lnSpc>
              <a:buSzPct val="110000"/>
              <a:buFont typeface="Wingdings" pitchFamily="2" charset="2"/>
              <a:buChar char="§"/>
            </a:pPr>
            <a:r>
              <a:rPr lang="en-US" altLang="en-US" sz="2000" dirty="0">
                <a:solidFill>
                  <a:schemeClr val="tx1"/>
                </a:solidFill>
                <a:hlinkClick r:id="rId4"/>
              </a:rPr>
              <a:t>https://</a:t>
            </a:r>
            <a:r>
              <a:rPr lang="en-US" altLang="en-US" sz="2000" dirty="0" smtClean="0">
                <a:solidFill>
                  <a:schemeClr val="tx1"/>
                </a:solidFill>
                <a:hlinkClick r:id="rId4"/>
              </a:rPr>
              <a:t>github.com/JustinSDK/JavaSE6Tutorial</a:t>
            </a:r>
            <a:endParaRPr lang="en-US" altLang="en-US" sz="2000" dirty="0" smtClean="0">
              <a:solidFill>
                <a:schemeClr val="tx1"/>
              </a:solidFill>
            </a:endParaRPr>
          </a:p>
          <a:p>
            <a:pPr eaLnBrk="1" hangingPunct="1">
              <a:lnSpc>
                <a:spcPct val="125000"/>
              </a:lnSpc>
              <a:buSzPct val="110000"/>
              <a:buFont typeface="Wingdings" pitchFamily="2" charset="2"/>
              <a:buChar char="§"/>
            </a:pPr>
            <a:r>
              <a:rPr lang="en-US" altLang="en-US" sz="2000" dirty="0">
                <a:solidFill>
                  <a:schemeClr val="tx1"/>
                </a:solidFill>
                <a:hlinkClick r:id="rId5"/>
              </a:rPr>
              <a:t>https://</a:t>
            </a:r>
            <a:r>
              <a:rPr lang="en-US" altLang="en-US" sz="2000" dirty="0" smtClean="0">
                <a:solidFill>
                  <a:schemeClr val="tx1"/>
                </a:solidFill>
                <a:hlinkClick r:id="rId5"/>
              </a:rPr>
              <a:t>dzone.com/articles/ten-commandments-of-object-oriented-design</a:t>
            </a:r>
            <a:endParaRPr lang="en-US" altLang="en-US" sz="2000" dirty="0" smtClean="0">
              <a:solidFill>
                <a:schemeClr val="tx1"/>
              </a:solidFill>
            </a:endParaRPr>
          </a:p>
          <a:p>
            <a:pPr eaLnBrk="1" hangingPunct="1">
              <a:lnSpc>
                <a:spcPct val="125000"/>
              </a:lnSpc>
              <a:buSzPct val="110000"/>
              <a:buFont typeface="Wingdings" pitchFamily="2" charset="2"/>
              <a:buChar char="§"/>
            </a:pPr>
            <a:endParaRPr lang="en-US" altLang="en-US" sz="2000" dirty="0" smtClean="0">
              <a:solidFill>
                <a:schemeClr val="tx1"/>
              </a:solidFill>
            </a:endParaRPr>
          </a:p>
          <a:p>
            <a:pPr eaLnBrk="1" hangingPunct="1">
              <a:lnSpc>
                <a:spcPct val="125000"/>
              </a:lnSpc>
              <a:buSzPct val="110000"/>
              <a:buFont typeface="Wingdings" pitchFamily="2" charset="2"/>
              <a:buChar char="§"/>
            </a:pPr>
            <a:endParaRPr lang="en-US" altLang="en-US" sz="2000" dirty="0" smtClean="0">
              <a:solidFill>
                <a:schemeClr val="tx1"/>
              </a:solidFill>
            </a:endParaRPr>
          </a:p>
          <a:p>
            <a:pPr eaLnBrk="1" hangingPunct="1">
              <a:lnSpc>
                <a:spcPct val="125000"/>
              </a:lnSpc>
              <a:buSzPct val="110000"/>
              <a:buFont typeface="Wingdings" pitchFamily="2" charset="2"/>
              <a:buChar char="§"/>
            </a:pPr>
            <a:endParaRPr lang="en-US" altLang="en-US" sz="2000" dirty="0">
              <a:solidFill>
                <a:schemeClr val="tx1"/>
              </a:solidFill>
            </a:endParaRPr>
          </a:p>
          <a:p>
            <a:pPr eaLnBrk="1" hangingPunct="1">
              <a:lnSpc>
                <a:spcPct val="125000"/>
              </a:lnSpc>
              <a:buSzPct val="110000"/>
              <a:buFont typeface="Wingdings" pitchFamily="2" charset="2"/>
              <a:buChar char="§"/>
            </a:pPr>
            <a:endParaRPr lang="en-US" altLang="en-US" sz="1800" dirty="0">
              <a:solidFill>
                <a:schemeClr val="tx1"/>
              </a:solidFill>
            </a:endParaRPr>
          </a:p>
        </p:txBody>
      </p:sp>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References..</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63</a:t>
            </a:fld>
            <a:endParaRPr lang="en-US" altLang="zh-TW" dirty="0"/>
          </a:p>
        </p:txBody>
      </p:sp>
    </p:spTree>
    <p:extLst>
      <p:ext uri="{BB962C8B-B14F-4D97-AF65-F5344CB8AC3E}">
        <p14:creationId xmlns:p14="http://schemas.microsoft.com/office/powerpoint/2010/main" val="4161799149"/>
      </p:ext>
    </p:extLst>
  </p:cSld>
  <p:clrMapOvr>
    <a:masterClrMapping/>
  </p:clrMapOvr>
  <p:transition spd="slow">
    <p:zoom dir="in"/>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38200" y="1006078"/>
            <a:ext cx="8229600" cy="3394472"/>
          </a:xfrm>
        </p:spPr>
        <p:txBody>
          <a:bodyPr/>
          <a:lstStyle/>
          <a:p>
            <a:pPr eaLnBrk="1" hangingPunct="1">
              <a:lnSpc>
                <a:spcPct val="125000"/>
              </a:lnSpc>
              <a:buSzPct val="110000"/>
              <a:buFont typeface="Wingdings" pitchFamily="2" charset="2"/>
              <a:buChar char="§"/>
            </a:pPr>
            <a:r>
              <a:rPr lang="en-US" altLang="en-US" sz="3200" dirty="0" smtClean="0">
                <a:solidFill>
                  <a:schemeClr val="tx1"/>
                </a:solidFill>
              </a:rPr>
              <a:t>Introduction of </a:t>
            </a:r>
          </a:p>
          <a:p>
            <a:pPr lvl="1" eaLnBrk="1" hangingPunct="1">
              <a:lnSpc>
                <a:spcPct val="125000"/>
              </a:lnSpc>
              <a:buSzPct val="110000"/>
              <a:buFont typeface="Wingdings" pitchFamily="2" charset="2"/>
              <a:buChar char="§"/>
            </a:pPr>
            <a:r>
              <a:rPr lang="en-US" altLang="en-US" sz="2800" dirty="0" smtClean="0">
                <a:solidFill>
                  <a:schemeClr val="tx1"/>
                </a:solidFill>
              </a:rPr>
              <a:t>Kafka,</a:t>
            </a:r>
            <a:r>
              <a:rPr lang="en-US" altLang="en-US" sz="2800" dirty="0">
                <a:solidFill>
                  <a:schemeClr val="tx1"/>
                </a:solidFill>
              </a:rPr>
              <a:t> </a:t>
            </a:r>
            <a:r>
              <a:rPr lang="en-US" altLang="en-US" sz="2800" dirty="0" err="1" smtClean="0">
                <a:solidFill>
                  <a:schemeClr val="tx1"/>
                </a:solidFill>
              </a:rPr>
              <a:t>Redis</a:t>
            </a:r>
            <a:r>
              <a:rPr lang="en-US" altLang="en-US" sz="2800" dirty="0" smtClean="0">
                <a:solidFill>
                  <a:schemeClr val="tx1"/>
                </a:solidFill>
              </a:rPr>
              <a:t>,</a:t>
            </a:r>
            <a:r>
              <a:rPr lang="en-US" altLang="en-US" sz="2800" dirty="0">
                <a:solidFill>
                  <a:schemeClr val="tx1"/>
                </a:solidFill>
              </a:rPr>
              <a:t> </a:t>
            </a:r>
            <a:r>
              <a:rPr lang="en-US" altLang="en-US" sz="2800" dirty="0" err="1" smtClean="0">
                <a:solidFill>
                  <a:schemeClr val="tx1"/>
                </a:solidFill>
              </a:rPr>
              <a:t>ElasticSearch</a:t>
            </a:r>
            <a:r>
              <a:rPr lang="en-US" altLang="en-US" sz="2800" dirty="0" smtClean="0">
                <a:solidFill>
                  <a:schemeClr val="tx1"/>
                </a:solidFill>
              </a:rPr>
              <a:t>,</a:t>
            </a:r>
            <a:r>
              <a:rPr lang="en-US" altLang="en-US" sz="2800" dirty="0">
                <a:solidFill>
                  <a:schemeClr val="tx1"/>
                </a:solidFill>
              </a:rPr>
              <a:t> </a:t>
            </a:r>
            <a:r>
              <a:rPr lang="en-US" altLang="en-US" sz="2800" dirty="0" smtClean="0">
                <a:solidFill>
                  <a:schemeClr val="tx1"/>
                </a:solidFill>
              </a:rPr>
              <a:t>MQTT</a:t>
            </a:r>
            <a:endParaRPr lang="en-US" altLang="en-US" sz="2800" dirty="0" smtClean="0">
              <a:solidFill>
                <a:schemeClr val="tx1"/>
              </a:solidFill>
            </a:endParaRPr>
          </a:p>
          <a:p>
            <a:pPr eaLnBrk="1" hangingPunct="1">
              <a:lnSpc>
                <a:spcPct val="125000"/>
              </a:lnSpc>
              <a:buSzPct val="110000"/>
              <a:buFont typeface="Wingdings" pitchFamily="2" charset="2"/>
              <a:buChar char="§"/>
            </a:pPr>
            <a:r>
              <a:rPr lang="en-US" altLang="en-US" sz="2800" dirty="0" smtClean="0">
                <a:solidFill>
                  <a:schemeClr val="tx1"/>
                </a:solidFill>
              </a:rPr>
              <a:t>AVATAR </a:t>
            </a:r>
            <a:r>
              <a:rPr lang="en-US" altLang="zh-TW" sz="2800" dirty="0" smtClean="0">
                <a:solidFill>
                  <a:schemeClr val="tx1"/>
                </a:solidFill>
              </a:rPr>
              <a:t>Back-end and Dev.</a:t>
            </a:r>
          </a:p>
        </p:txBody>
      </p:sp>
      <p:sp>
        <p:nvSpPr>
          <p:cNvPr id="3" name="標題 2"/>
          <p:cNvSpPr>
            <a:spLocks noGrp="1"/>
          </p:cNvSpPr>
          <p:nvPr>
            <p:ph type="title"/>
          </p:nvPr>
        </p:nvSpPr>
        <p:spPr>
          <a:xfrm>
            <a:off x="838200" y="209550"/>
            <a:ext cx="7924800" cy="646331"/>
          </a:xfrm>
        </p:spPr>
        <p:txBody>
          <a:bodyPr/>
          <a:lstStyle/>
          <a:p>
            <a:r>
              <a:rPr lang="en-US" altLang="zh-TW" dirty="0" smtClean="0"/>
              <a:t>Next Step…</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64</a:t>
            </a:fld>
            <a:endParaRPr lang="en-US" altLang="zh-TW" dirty="0"/>
          </a:p>
        </p:txBody>
      </p:sp>
    </p:spTree>
    <p:extLst>
      <p:ext uri="{BB962C8B-B14F-4D97-AF65-F5344CB8AC3E}">
        <p14:creationId xmlns:p14="http://schemas.microsoft.com/office/powerpoint/2010/main" val="403517490"/>
      </p:ext>
    </p:extLst>
  </p:cSld>
  <p:clrMapOvr>
    <a:masterClrMapping/>
  </p:clrMapOvr>
  <p:transition spd="slow">
    <p:zoom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JAVA Class &amp; Object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7</a:t>
            </a:fld>
            <a:endParaRPr lang="en-US" altLang="zh-TW" dirty="0"/>
          </a:p>
        </p:txBody>
      </p:sp>
      <p:pic>
        <p:nvPicPr>
          <p:cNvPr id="9218" name="Picture 2" descr="ãclass objectãçåçæå°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971550"/>
            <a:ext cx="5400000" cy="377578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ãcar blueprintsãçåçæå°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1428750"/>
            <a:ext cx="2395200" cy="1208828"/>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158322"/>
      </p:ext>
    </p:extLst>
  </p:cSld>
  <p:clrMapOvr>
    <a:masterClrMapping/>
  </p:clrMapOvr>
  <p:transition spd="slow">
    <p:zoom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JAVA Class &amp; Object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8</a:t>
            </a:fld>
            <a:endParaRPr lang="en-US" altLang="zh-TW" dirty="0"/>
          </a:p>
        </p:txBody>
      </p:sp>
      <p:graphicFrame>
        <p:nvGraphicFramePr>
          <p:cNvPr id="7" name="表格 6"/>
          <p:cNvGraphicFramePr>
            <a:graphicFrameLocks noGrp="1"/>
          </p:cNvGraphicFramePr>
          <p:nvPr>
            <p:extLst>
              <p:ext uri="{D42A27DB-BD31-4B8C-83A1-F6EECF244321}">
                <p14:modId xmlns:p14="http://schemas.microsoft.com/office/powerpoint/2010/main" val="2282703929"/>
              </p:ext>
            </p:extLst>
          </p:nvPr>
        </p:nvGraphicFramePr>
        <p:xfrm>
          <a:off x="914400" y="1047750"/>
          <a:ext cx="7848600" cy="3474891"/>
        </p:xfrm>
        <a:graphic>
          <a:graphicData uri="http://schemas.openxmlformats.org/drawingml/2006/table">
            <a:tbl>
              <a:tblPr/>
              <a:tblGrid>
                <a:gridCol w="3810000"/>
                <a:gridCol w="4038600"/>
              </a:tblGrid>
              <a:tr h="219630">
                <a:tc>
                  <a:txBody>
                    <a:bodyPr/>
                    <a:lstStyle/>
                    <a:p>
                      <a:pPr algn="l" fontAlgn="t"/>
                      <a:r>
                        <a:rPr lang="en-US" sz="1600" b="0" dirty="0">
                          <a:solidFill>
                            <a:srgbClr val="FFFFFF"/>
                          </a:solidFill>
                          <a:effectLst/>
                        </a:rPr>
                        <a:t>Class</a:t>
                      </a:r>
                    </a:p>
                  </a:txBody>
                  <a:tcPr marL="56606" marR="56606" marT="28303" marB="28303">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c>
                  <a:txBody>
                    <a:bodyPr/>
                    <a:lstStyle/>
                    <a:p>
                      <a:pPr algn="l" fontAlgn="t"/>
                      <a:r>
                        <a:rPr lang="en-US" sz="1600" b="0" dirty="0" smtClean="0">
                          <a:solidFill>
                            <a:srgbClr val="FFFFFF"/>
                          </a:solidFill>
                          <a:effectLst/>
                        </a:rPr>
                        <a:t>Objects</a:t>
                      </a:r>
                      <a:endParaRPr lang="en-US" sz="1600" b="0" dirty="0">
                        <a:solidFill>
                          <a:srgbClr val="FFFFFF"/>
                        </a:solidFill>
                        <a:effectLst/>
                      </a:endParaRPr>
                    </a:p>
                  </a:txBody>
                  <a:tcPr marL="56606" marR="56606" marT="28303" marB="28303">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a:noFill/>
                    </a:lnT>
                    <a:lnB w="9525" cap="flat" cmpd="sng" algn="ctr">
                      <a:solidFill>
                        <a:srgbClr val="D6D6D6"/>
                      </a:solidFill>
                      <a:prstDash val="solid"/>
                      <a:round/>
                      <a:headEnd type="none" w="med" len="med"/>
                      <a:tailEnd type="none" w="med" len="med"/>
                    </a:lnB>
                    <a:solidFill>
                      <a:srgbClr val="3D3D3D"/>
                    </a:solidFill>
                  </a:tcPr>
                </a:tc>
              </a:tr>
              <a:tr h="928333">
                <a:tc>
                  <a:txBody>
                    <a:bodyPr/>
                    <a:lstStyle/>
                    <a:p>
                      <a:pPr fontAlgn="t"/>
                      <a:r>
                        <a:rPr lang="en-US" sz="1600" dirty="0">
                          <a:solidFill>
                            <a:srgbClr val="111111"/>
                          </a:solidFill>
                          <a:effectLst/>
                        </a:rPr>
                        <a:t>A class is a blueprint from which you can create the instance, i.e., objects.</a:t>
                      </a:r>
                    </a:p>
                  </a:txBody>
                  <a:tcPr marL="56606" marR="56606" marT="56606" marB="566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600">
                          <a:solidFill>
                            <a:srgbClr val="111111"/>
                          </a:solidFill>
                          <a:effectLst/>
                        </a:rPr>
                        <a:t>An object is the instance of the class, which helps programmers to use variables and methods from inside the class.</a:t>
                      </a:r>
                    </a:p>
                  </a:txBody>
                  <a:tcPr marL="56606" marR="56606" marT="56606" marB="566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602284">
                <a:tc>
                  <a:txBody>
                    <a:bodyPr/>
                    <a:lstStyle/>
                    <a:p>
                      <a:pPr fontAlgn="t"/>
                      <a:r>
                        <a:rPr lang="en-US" sz="1600">
                          <a:solidFill>
                            <a:srgbClr val="111111"/>
                          </a:solidFill>
                          <a:effectLst/>
                        </a:rPr>
                        <a:t>A class is used to bind data as well as methods together as a single unit.</a:t>
                      </a:r>
                    </a:p>
                  </a:txBody>
                  <a:tcPr marL="56606" marR="56606" marT="56606" marB="566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600" dirty="0">
                          <a:solidFill>
                            <a:srgbClr val="111111"/>
                          </a:solidFill>
                          <a:effectLst/>
                        </a:rPr>
                        <a:t>object acts as a variable of the class.</a:t>
                      </a:r>
                    </a:p>
                  </a:txBody>
                  <a:tcPr marL="56606" marR="56606" marT="56606" marB="566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439260">
                <a:tc>
                  <a:txBody>
                    <a:bodyPr/>
                    <a:lstStyle/>
                    <a:p>
                      <a:pPr fontAlgn="t"/>
                      <a:r>
                        <a:rPr lang="en-US" sz="1600">
                          <a:solidFill>
                            <a:srgbClr val="111111"/>
                          </a:solidFill>
                          <a:effectLst/>
                        </a:rPr>
                        <a:t>Classes have logical existence.</a:t>
                      </a:r>
                    </a:p>
                  </a:txBody>
                  <a:tcPr marL="56606" marR="56606" marT="56606" marB="566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600">
                          <a:solidFill>
                            <a:srgbClr val="111111"/>
                          </a:solidFill>
                          <a:effectLst/>
                        </a:rPr>
                        <a:t>Objects have a physical existence.</a:t>
                      </a:r>
                    </a:p>
                  </a:txBody>
                  <a:tcPr marL="56606" marR="56606" marT="56606" marB="566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602284">
                <a:tc>
                  <a:txBody>
                    <a:bodyPr/>
                    <a:lstStyle/>
                    <a:p>
                      <a:pPr fontAlgn="t"/>
                      <a:r>
                        <a:rPr lang="en-US" sz="1600">
                          <a:solidFill>
                            <a:srgbClr val="111111"/>
                          </a:solidFill>
                          <a:effectLst/>
                        </a:rPr>
                        <a:t>A class doesn't take any memory spaces when a programmer creates one.</a:t>
                      </a:r>
                    </a:p>
                  </a:txBody>
                  <a:tcPr marL="56606" marR="56606" marT="56606" marB="566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600">
                          <a:solidFill>
                            <a:srgbClr val="111111"/>
                          </a:solidFill>
                          <a:effectLst/>
                        </a:rPr>
                        <a:t>An object takes memory when a programmer creates one.</a:t>
                      </a:r>
                    </a:p>
                  </a:txBody>
                  <a:tcPr marL="56606" marR="56606" marT="56606" marB="566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602284">
                <a:tc>
                  <a:txBody>
                    <a:bodyPr/>
                    <a:lstStyle/>
                    <a:p>
                      <a:pPr fontAlgn="t"/>
                      <a:r>
                        <a:rPr lang="en-US" sz="1600">
                          <a:solidFill>
                            <a:srgbClr val="111111"/>
                          </a:solidFill>
                          <a:effectLst/>
                        </a:rPr>
                        <a:t>The class has to be declared only once.</a:t>
                      </a:r>
                    </a:p>
                  </a:txBody>
                  <a:tcPr marL="56606" marR="56606" marT="56606" marB="566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600" dirty="0">
                          <a:solidFill>
                            <a:srgbClr val="111111"/>
                          </a:solidFill>
                          <a:effectLst/>
                        </a:rPr>
                        <a:t>Objects can be declared several times depending on the requirement.</a:t>
                      </a:r>
                    </a:p>
                  </a:txBody>
                  <a:tcPr marL="56606" marR="56606" marT="56606" marB="56606">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156911046"/>
      </p:ext>
    </p:extLst>
  </p:cSld>
  <p:clrMapOvr>
    <a:masterClrMapping/>
  </p:clrMapOvr>
  <p:transition spd="slow">
    <p:zoom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38200" y="1006078"/>
            <a:ext cx="7924800" cy="3394472"/>
          </a:xfrm>
        </p:spPr>
        <p:txBody>
          <a:bodyPr/>
          <a:lstStyle/>
          <a:p>
            <a:pPr eaLnBrk="1" hangingPunct="1">
              <a:lnSpc>
                <a:spcPct val="125000"/>
              </a:lnSpc>
              <a:buSzPct val="110000"/>
              <a:buFont typeface="Wingdings" pitchFamily="2" charset="2"/>
              <a:buChar char="§"/>
            </a:pPr>
            <a:r>
              <a:rPr lang="en-US" altLang="en-US" sz="2000" dirty="0" smtClean="0">
                <a:solidFill>
                  <a:schemeClr val="tx1"/>
                </a:solidFill>
              </a:rPr>
              <a:t>JVM </a:t>
            </a:r>
            <a:r>
              <a:rPr lang="en-US" altLang="en-US" sz="2000" dirty="0" smtClean="0">
                <a:solidFill>
                  <a:schemeClr val="tx1"/>
                </a:solidFill>
                <a:sym typeface="Wingdings" panose="05000000000000000000" pitchFamily="2" charset="2"/>
              </a:rPr>
              <a:t></a:t>
            </a:r>
            <a:r>
              <a:rPr lang="en-US" altLang="en-US" sz="2000" dirty="0" smtClean="0">
                <a:solidFill>
                  <a:schemeClr val="tx1"/>
                </a:solidFill>
              </a:rPr>
              <a:t> </a:t>
            </a:r>
            <a:r>
              <a:rPr lang="en-US" altLang="en-US" sz="2000" dirty="0">
                <a:solidFill>
                  <a:schemeClr val="tx1"/>
                </a:solidFill>
              </a:rPr>
              <a:t>Java Virtual Machine.</a:t>
            </a:r>
          </a:p>
          <a:p>
            <a:pPr eaLnBrk="1" hangingPunct="1">
              <a:lnSpc>
                <a:spcPct val="125000"/>
              </a:lnSpc>
              <a:buSzPct val="110000"/>
              <a:buFont typeface="Wingdings" pitchFamily="2" charset="2"/>
              <a:buChar char="§"/>
            </a:pPr>
            <a:r>
              <a:rPr lang="en-US" altLang="en-US" sz="2000" dirty="0" smtClean="0">
                <a:solidFill>
                  <a:schemeClr val="tx1"/>
                </a:solidFill>
              </a:rPr>
              <a:t>Java </a:t>
            </a:r>
            <a:r>
              <a:rPr lang="en-US" altLang="en-US" sz="2000" dirty="0">
                <a:solidFill>
                  <a:schemeClr val="tx1"/>
                </a:solidFill>
              </a:rPr>
              <a:t>compiler produce Bytecode for a Java Virtual Machine.</a:t>
            </a:r>
          </a:p>
          <a:p>
            <a:pPr eaLnBrk="1" hangingPunct="1">
              <a:lnSpc>
                <a:spcPct val="125000"/>
              </a:lnSpc>
              <a:buSzPct val="110000"/>
              <a:buFont typeface="Wingdings" pitchFamily="2" charset="2"/>
              <a:buChar char="§"/>
            </a:pPr>
            <a:r>
              <a:rPr lang="en-US" altLang="zh-TW" sz="2000" dirty="0">
                <a:solidFill>
                  <a:schemeClr val="tx1"/>
                </a:solidFill>
              </a:rPr>
              <a:t>JVM is the main component of Java architecture, and it is the part of the JRE (Java Runtime Environment).</a:t>
            </a:r>
          </a:p>
          <a:p>
            <a:pPr eaLnBrk="1" hangingPunct="1">
              <a:lnSpc>
                <a:spcPct val="125000"/>
              </a:lnSpc>
              <a:buSzPct val="110000"/>
              <a:buFont typeface="Wingdings" pitchFamily="2" charset="2"/>
              <a:buChar char="§"/>
            </a:pPr>
            <a:r>
              <a:rPr lang="en-US" altLang="zh-TW" sz="2000" dirty="0">
                <a:solidFill>
                  <a:schemeClr val="tx1"/>
                </a:solidFill>
              </a:rPr>
              <a:t>A program of JVM is written in C Programming Language, and JVM is Operating System dependent.</a:t>
            </a:r>
          </a:p>
          <a:p>
            <a:pPr eaLnBrk="1" hangingPunct="1">
              <a:lnSpc>
                <a:spcPct val="125000"/>
              </a:lnSpc>
              <a:buSzPct val="110000"/>
              <a:buFont typeface="Wingdings" pitchFamily="2" charset="2"/>
              <a:buChar char="§"/>
            </a:pPr>
            <a:r>
              <a:rPr lang="en-US" altLang="zh-TW" sz="2000" dirty="0">
                <a:solidFill>
                  <a:schemeClr val="tx1"/>
                </a:solidFill>
              </a:rPr>
              <a:t>JVM is responsible for allocating the necessary memory needed by the Java program.</a:t>
            </a:r>
            <a:endParaRPr lang="zh-TW" altLang="en-US" sz="2000" dirty="0">
              <a:solidFill>
                <a:schemeClr val="tx1"/>
              </a:solidFill>
            </a:endParaRPr>
          </a:p>
        </p:txBody>
      </p:sp>
      <p:sp>
        <p:nvSpPr>
          <p:cNvPr id="3" name="標題 2"/>
          <p:cNvSpPr>
            <a:spLocks noGrp="1"/>
          </p:cNvSpPr>
          <p:nvPr>
            <p:ph type="title"/>
          </p:nvPr>
        </p:nvSpPr>
        <p:spPr>
          <a:xfrm>
            <a:off x="838200" y="209550"/>
            <a:ext cx="7924800" cy="646331"/>
          </a:xfrm>
        </p:spPr>
        <p:txBody>
          <a:bodyPr/>
          <a:lstStyle/>
          <a:p>
            <a:r>
              <a:rPr kumimoji="0" lang="en-US" altLang="zh-TW" dirty="0" smtClean="0">
                <a:ea typeface="文鼎粗黑" pitchFamily="49" charset="-120"/>
              </a:rPr>
              <a:t>What is JVM?</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9</a:t>
            </a:fld>
            <a:endParaRPr lang="en-US" altLang="zh-TW" dirty="0"/>
          </a:p>
        </p:txBody>
      </p:sp>
      <p:sp>
        <p:nvSpPr>
          <p:cNvPr id="5" name="矩形 4"/>
          <p:cNvSpPr/>
          <p:nvPr/>
        </p:nvSpPr>
        <p:spPr>
          <a:xfrm>
            <a:off x="4343400" y="4248150"/>
            <a:ext cx="4811486" cy="584775"/>
          </a:xfrm>
          <a:prstGeom prst="rect">
            <a:avLst/>
          </a:prstGeom>
        </p:spPr>
        <p:txBody>
          <a:bodyPr wrap="square">
            <a:spAutoFit/>
          </a:bodyPr>
          <a:lstStyle/>
          <a:p>
            <a:r>
              <a:rPr lang="en-US" altLang="zh-TW" sz="1600" dirty="0" smtClean="0"/>
              <a:t># JRE </a:t>
            </a:r>
            <a:r>
              <a:rPr lang="en-US" altLang="zh-TW" sz="1600" dirty="0"/>
              <a:t>stands for Java Runtime Environment which is used to provide an environment at runtime</a:t>
            </a:r>
            <a:endParaRPr lang="zh-TW" altLang="en-US" sz="1600" dirty="0"/>
          </a:p>
        </p:txBody>
      </p:sp>
    </p:spTree>
    <p:extLst>
      <p:ext uri="{BB962C8B-B14F-4D97-AF65-F5344CB8AC3E}">
        <p14:creationId xmlns:p14="http://schemas.microsoft.com/office/powerpoint/2010/main" val="653026836"/>
      </p:ext>
    </p:extLst>
  </p:cSld>
  <p:clrMapOvr>
    <a:masterClrMapping/>
  </p:clrMapOvr>
  <p:transition spd="slow">
    <p:zoom dir="in"/>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TW" altLang="en-US" sz="1800" b="0" i="0" u="none" strike="noStrike" cap="none" normalizeH="0" baseline="0" smtClean="0">
            <a:ln>
              <a:noFill/>
            </a:ln>
            <a:solidFill>
              <a:schemeClr val="tx1"/>
            </a:solidFill>
            <a:effectLst/>
            <a:latin typeface="Arial" charset="0"/>
            <a:ea typeface="新細明體"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TW" altLang="en-US" sz="1800" b="0" i="0" u="none" strike="noStrike" cap="none" normalizeH="0" baseline="0" smtClean="0">
            <a:ln>
              <a:noFill/>
            </a:ln>
            <a:solidFill>
              <a:schemeClr val="tx1"/>
            </a:solidFill>
            <a:effectLst/>
            <a:latin typeface="Arial" charset="0"/>
            <a:ea typeface="新細明體" charset="-12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文件" ma:contentTypeID="0x010100114A5ECE207F104B8510E2684F3B1A55" ma:contentTypeVersion="0" ma:contentTypeDescription="建立新的文件。" ma:contentTypeScope="" ma:versionID="d867a9224bc5c9a0960210d5ef1d1b7b">
  <xsd:schema xmlns:xsd="http://www.w3.org/2001/XMLSchema" xmlns:p="http://schemas.microsoft.com/office/2006/metadata/properties" targetNamespace="http://schemas.microsoft.com/office/2006/metadata/properties" ma:root="true" ma:fieldsID="b8ca951d90cafeb83d4a03d140f1ba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ma:readOnly="true"/>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D0FD2F2C-1693-45AC-AC86-B5650736533B}">
  <ds:schemaRefs>
    <ds:schemaRef ds:uri="http://schemas.microsoft.com/sharepoint/v3/contenttype/forms"/>
  </ds:schemaRefs>
</ds:datastoreItem>
</file>

<file path=customXml/itemProps2.xml><?xml version="1.0" encoding="utf-8"?>
<ds:datastoreItem xmlns:ds="http://schemas.openxmlformats.org/officeDocument/2006/customXml" ds:itemID="{51E3856D-D4E2-4A1A-AE2F-C42228BF80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6ED5719E-9918-4DEE-8A1B-1985A677C322}">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Crayons</Template>
  <TotalTime>49790</TotalTime>
  <Words>2799</Words>
  <Application>Microsoft Office PowerPoint</Application>
  <PresentationFormat>如螢幕大小 (16:9)</PresentationFormat>
  <Paragraphs>643</Paragraphs>
  <Slides>64</Slides>
  <Notes>6</Notes>
  <HiddenSlides>0</HiddenSlides>
  <MMClips>0</MMClips>
  <ScaleCrop>false</ScaleCrop>
  <HeadingPairs>
    <vt:vector size="4" baseType="variant">
      <vt:variant>
        <vt:lpstr>佈景主題</vt:lpstr>
      </vt:variant>
      <vt:variant>
        <vt:i4>1</vt:i4>
      </vt:variant>
      <vt:variant>
        <vt:lpstr>投影片標題</vt:lpstr>
      </vt:variant>
      <vt:variant>
        <vt:i4>64</vt:i4>
      </vt:variant>
    </vt:vector>
  </HeadingPairs>
  <TitlesOfParts>
    <vt:vector size="65" baseType="lpstr">
      <vt:lpstr>Default Design</vt:lpstr>
      <vt:lpstr>PowerPoint 簡報</vt:lpstr>
      <vt:lpstr>Homework</vt:lpstr>
      <vt:lpstr>What is Java?</vt:lpstr>
      <vt:lpstr>Evolution of Java</vt:lpstr>
      <vt:lpstr>Java Program Structure</vt:lpstr>
      <vt:lpstr>Java Program Structure</vt:lpstr>
      <vt:lpstr>JAVA Class &amp; Object</vt:lpstr>
      <vt:lpstr>JAVA Class &amp; Object</vt:lpstr>
      <vt:lpstr>What is JVM?</vt:lpstr>
      <vt:lpstr>What is JVM?</vt:lpstr>
      <vt:lpstr>JDK Installation</vt:lpstr>
      <vt:lpstr>Java SE Development Kit (JDK)</vt:lpstr>
      <vt:lpstr>Java SE Development Kit (JDK)</vt:lpstr>
      <vt:lpstr>PowerPoint 簡報</vt:lpstr>
      <vt:lpstr>Reserved words</vt:lpstr>
      <vt:lpstr>Arithmetic Operators (算術運算子)</vt:lpstr>
      <vt:lpstr>Unary Operation (一元運算子)</vt:lpstr>
      <vt:lpstr>Relational Operators (關係運算子)</vt:lpstr>
      <vt:lpstr>Logical Operators (邏輯運算子)</vt:lpstr>
      <vt:lpstr>Assignment Operators (設定運算子)</vt:lpstr>
      <vt:lpstr>JAVA Data Types (原生型別)</vt:lpstr>
      <vt:lpstr>JAVA Data Types (原生型別)</vt:lpstr>
      <vt:lpstr>Variables in JAVA</vt:lpstr>
      <vt:lpstr>Access Modifiers (存取修飾詞)</vt:lpstr>
      <vt:lpstr>PowerPoint 簡報</vt:lpstr>
      <vt:lpstr>If-Else Statements</vt:lpstr>
      <vt:lpstr>Switch Statements</vt:lpstr>
      <vt:lpstr>Loop Statements</vt:lpstr>
      <vt:lpstr>Loop Control Statements</vt:lpstr>
      <vt:lpstr>PowerPoint 簡報</vt:lpstr>
      <vt:lpstr>String Object in JAVA</vt:lpstr>
      <vt:lpstr>String Object in JAVA</vt:lpstr>
      <vt:lpstr>Date Object in JAVA</vt:lpstr>
      <vt:lpstr>Date Object in JAVA</vt:lpstr>
      <vt:lpstr>JAVA Methods</vt:lpstr>
      <vt:lpstr>JAVA Methods</vt:lpstr>
      <vt:lpstr>JAVA Methods</vt:lpstr>
      <vt:lpstr>JAVA Methods</vt:lpstr>
      <vt:lpstr>JAVA Methods</vt:lpstr>
      <vt:lpstr>JAVA Methods</vt:lpstr>
      <vt:lpstr>JAVA Methods</vt:lpstr>
      <vt:lpstr>JAVA Methods</vt:lpstr>
      <vt:lpstr>PowerPoint 簡報</vt:lpstr>
      <vt:lpstr>Concept of OOP</vt:lpstr>
      <vt:lpstr>Basic Terms and Features that are used and provided by OOP</vt:lpstr>
      <vt:lpstr>Advantages of OOP</vt:lpstr>
      <vt:lpstr>JAVA Class &amp; Object</vt:lpstr>
      <vt:lpstr>JAVA Class &amp; Object</vt:lpstr>
      <vt:lpstr>JAVA Constructors</vt:lpstr>
      <vt:lpstr>Characteristics of Constructor</vt:lpstr>
      <vt:lpstr>Rules for using Static Variables/Methods</vt:lpstr>
      <vt:lpstr>Abstraction &amp; Inheritance (抽象 &amp; 繼承)</vt:lpstr>
      <vt:lpstr>Abstraction &amp; Inheritance (抽象 &amp; 繼承)</vt:lpstr>
      <vt:lpstr>Polymorphism (多型)</vt:lpstr>
      <vt:lpstr>Encapsulation (封裝)</vt:lpstr>
      <vt:lpstr>PowerPoint 簡報</vt:lpstr>
      <vt:lpstr>Collection &amp; Map</vt:lpstr>
      <vt:lpstr>Collection – List Object</vt:lpstr>
      <vt:lpstr>Collection – List Object</vt:lpstr>
      <vt:lpstr>Collection – Set Object</vt:lpstr>
      <vt:lpstr>Map</vt:lpstr>
      <vt:lpstr>PowerPoint 簡報</vt:lpstr>
      <vt:lpstr>References..</vt:lpstr>
      <vt:lpstr>Next Step…</vt:lpstr>
    </vt:vector>
  </TitlesOfParts>
  <Company>pica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Perry</dc:creator>
  <cp:lastModifiedBy>Sean Lo/WIH/Wistron</cp:lastModifiedBy>
  <cp:revision>224</cp:revision>
  <dcterms:created xsi:type="dcterms:W3CDTF">2008-08-07T15:44:20Z</dcterms:created>
  <dcterms:modified xsi:type="dcterms:W3CDTF">2018-08-23T05:44:38Z</dcterms:modified>
</cp:coreProperties>
</file>