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36"/>
  </p:notesMasterIdLst>
  <p:handoutMasterIdLst>
    <p:handoutMasterId r:id="rId37"/>
  </p:handoutMasterIdLst>
  <p:sldIdLst>
    <p:sldId id="256" r:id="rId5"/>
    <p:sldId id="356" r:id="rId6"/>
    <p:sldId id="375" r:id="rId7"/>
    <p:sldId id="359" r:id="rId8"/>
    <p:sldId id="388" r:id="rId9"/>
    <p:sldId id="393" r:id="rId10"/>
    <p:sldId id="362" r:id="rId11"/>
    <p:sldId id="376" r:id="rId12"/>
    <p:sldId id="363" r:id="rId13"/>
    <p:sldId id="377" r:id="rId14"/>
    <p:sldId id="379" r:id="rId15"/>
    <p:sldId id="361" r:id="rId16"/>
    <p:sldId id="392" r:id="rId17"/>
    <p:sldId id="365" r:id="rId18"/>
    <p:sldId id="367" r:id="rId19"/>
    <p:sldId id="360" r:id="rId20"/>
    <p:sldId id="368" r:id="rId21"/>
    <p:sldId id="397" r:id="rId22"/>
    <p:sldId id="390" r:id="rId23"/>
    <p:sldId id="369" r:id="rId24"/>
    <p:sldId id="370" r:id="rId25"/>
    <p:sldId id="373" r:id="rId26"/>
    <p:sldId id="372" r:id="rId27"/>
    <p:sldId id="386" r:id="rId28"/>
    <p:sldId id="380" r:id="rId29"/>
    <p:sldId id="381" r:id="rId30"/>
    <p:sldId id="382" r:id="rId31"/>
    <p:sldId id="383" r:id="rId32"/>
    <p:sldId id="384" r:id="rId33"/>
    <p:sldId id="385" r:id="rId34"/>
    <p:sldId id="371" r:id="rId35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00FF"/>
    <a:srgbClr val="79BC58"/>
    <a:srgbClr val="BBE0E3"/>
    <a:srgbClr val="292929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89424" autoAdjust="0"/>
  </p:normalViewPr>
  <p:slideViewPr>
    <p:cSldViewPr>
      <p:cViewPr varScale="1">
        <p:scale>
          <a:sx n="77" d="100"/>
          <a:sy n="77" d="100"/>
        </p:scale>
        <p:origin x="972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08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51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60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177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93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824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39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880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666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13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559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u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0462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857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0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5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5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98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30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146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921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2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1"/>
            <a:ext cx="9142043" cy="5146429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2982226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23286"/>
            <a:ext cx="133061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517249" y="171451"/>
            <a:ext cx="1169551" cy="442317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71451"/>
            <a:ext cx="5676900" cy="442317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0151"/>
            <a:ext cx="7924800" cy="339447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84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4857750"/>
            <a:ext cx="53340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05176"/>
            <a:ext cx="77724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200151"/>
            <a:ext cx="38100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200151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5978"/>
            <a:ext cx="78486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151335"/>
            <a:ext cx="3810000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1631156"/>
            <a:ext cx="3810000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1225" y="1151335"/>
            <a:ext cx="3965575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1225" y="1631156"/>
            <a:ext cx="3965575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368439"/>
            <a:ext cx="2627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361950"/>
            <a:ext cx="5111750" cy="42326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1" y="1076326"/>
            <a:ext cx="2627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25394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1" y="4880372"/>
            <a:ext cx="36671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"/>
            <a:ext cx="9143998" cy="5144721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3350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00151"/>
            <a:ext cx="7848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4875212"/>
            <a:ext cx="685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000" baseline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600" baseline="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3733800" y="3277551"/>
            <a:ext cx="4876800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Chiayi Wu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2019/02/20 </a:t>
            </a:r>
            <a:endParaRPr lang="en-US" alt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19400" y="1714500"/>
            <a:ext cx="5867400" cy="98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altLang="en-US" sz="5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文鼎粗黑" pitchFamily="49" charset="-120"/>
                <a:cs typeface="Arial" panose="020B0604020202020204" pitchFamily="34" charset="0"/>
              </a:rPr>
              <a:t>Kafka</a:t>
            </a:r>
            <a:endParaRPr lang="en-US" altLang="en-US" sz="5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0"/>
            <a:ext cx="7924800" cy="342899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i="1" dirty="0" smtClean="0">
                <a:solidFill>
                  <a:schemeClr val="tx1"/>
                </a:solidFill>
              </a:rPr>
              <a:t>Replication </a:t>
            </a:r>
            <a:r>
              <a:rPr lang="en-US" altLang="en-US" sz="2000" b="1" i="1" dirty="0">
                <a:solidFill>
                  <a:schemeClr val="tx1"/>
                </a:solidFill>
              </a:rPr>
              <a:t>factor</a:t>
            </a:r>
            <a:r>
              <a:rPr lang="en-US" altLang="en-US" sz="2000" dirty="0">
                <a:solidFill>
                  <a:schemeClr val="tx1"/>
                </a:solidFill>
              </a:rPr>
              <a:t> defines </a:t>
            </a:r>
            <a:r>
              <a:rPr lang="en-US" altLang="en-US" sz="2000" b="1" dirty="0">
                <a:solidFill>
                  <a:schemeClr val="tx1"/>
                </a:solidFill>
              </a:rPr>
              <a:t>the number of copies of a topic </a:t>
            </a:r>
            <a:r>
              <a:rPr lang="en-US" altLang="en-US" sz="2000" dirty="0">
                <a:solidFill>
                  <a:schemeClr val="tx1"/>
                </a:solidFill>
              </a:rPr>
              <a:t>in a Kafka cluster.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Example: Topic1 with </a:t>
            </a:r>
            <a:r>
              <a:rPr lang="en-US" altLang="en-US" sz="2000" dirty="0" smtClean="0">
                <a:solidFill>
                  <a:schemeClr val="tx1"/>
                </a:solidFill>
              </a:rPr>
              <a:t>2 </a:t>
            </a:r>
            <a:r>
              <a:rPr lang="en-US" altLang="en-US" sz="2000" dirty="0">
                <a:solidFill>
                  <a:schemeClr val="tx1"/>
                </a:solidFill>
              </a:rPr>
              <a:t>partitions and </a:t>
            </a:r>
            <a:r>
              <a:rPr lang="en-US" altLang="en-US" sz="2000" dirty="0" smtClean="0">
                <a:solidFill>
                  <a:schemeClr val="tx1"/>
                </a:solidFill>
              </a:rPr>
              <a:t>3 </a:t>
            </a:r>
            <a:r>
              <a:rPr lang="en-US" altLang="en-US" sz="2000" dirty="0">
                <a:solidFill>
                  <a:schemeClr val="tx1"/>
                </a:solidFill>
              </a:rPr>
              <a:t>replication factor.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Kafka Core </a:t>
            </a:r>
            <a:r>
              <a:rPr kumimoji="0" lang="en-US" altLang="zh-TW" dirty="0">
                <a:ea typeface="文鼎粗黑" pitchFamily="49" charset="-120"/>
              </a:rPr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209800" y="3225928"/>
            <a:ext cx="4546673" cy="1631822"/>
            <a:chOff x="2209800" y="3225928"/>
            <a:chExt cx="4546673" cy="1631822"/>
          </a:xfrm>
        </p:grpSpPr>
        <p:cxnSp>
          <p:nvCxnSpPr>
            <p:cNvPr id="22" name="直線單箭頭接點 21"/>
            <p:cNvCxnSpPr>
              <a:stCxn id="15" idx="3"/>
              <a:endCxn id="16" idx="1"/>
            </p:cNvCxnSpPr>
            <p:nvPr/>
          </p:nvCxnSpPr>
          <p:spPr bwMode="auto">
            <a:xfrm>
              <a:off x="3352800" y="3916719"/>
              <a:ext cx="609600" cy="100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grpSp>
          <p:nvGrpSpPr>
            <p:cNvPr id="26" name="群組 25"/>
            <p:cNvGrpSpPr/>
            <p:nvPr/>
          </p:nvGrpSpPr>
          <p:grpSpPr>
            <a:xfrm>
              <a:off x="2209800" y="3225928"/>
              <a:ext cx="4546673" cy="1631822"/>
              <a:chOff x="2209800" y="3225928"/>
              <a:chExt cx="4546673" cy="1631822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2209800" y="3225928"/>
                <a:ext cx="4546673" cy="1631822"/>
                <a:chOff x="1295400" y="2495550"/>
                <a:chExt cx="4546673" cy="1371600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1295400" y="2495550"/>
                  <a:ext cx="1295400" cy="1371600"/>
                  <a:chOff x="1295400" y="2495550"/>
                  <a:chExt cx="1295400" cy="1371600"/>
                </a:xfrm>
              </p:grpSpPr>
              <p:sp>
                <p:nvSpPr>
                  <p:cNvPr id="5" name="矩形 4"/>
                  <p:cNvSpPr/>
                  <p:nvPr/>
                </p:nvSpPr>
                <p:spPr bwMode="auto">
                  <a:xfrm>
                    <a:off x="1295400" y="2495550"/>
                    <a:ext cx="1295400" cy="13716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371600" y="2495550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Broker 1</a:t>
                    </a:r>
                    <a:endParaRPr lang="zh-TW" altLang="en-US" sz="1400" dirty="0"/>
                  </a:p>
                </p:txBody>
              </p:sp>
            </p:grpSp>
            <p:grpSp>
              <p:nvGrpSpPr>
                <p:cNvPr id="8" name="群組 7"/>
                <p:cNvGrpSpPr/>
                <p:nvPr/>
              </p:nvGrpSpPr>
              <p:grpSpPr>
                <a:xfrm>
                  <a:off x="2895600" y="2495550"/>
                  <a:ext cx="1295400" cy="1371600"/>
                  <a:chOff x="1295400" y="2495550"/>
                  <a:chExt cx="1295400" cy="1371600"/>
                </a:xfrm>
              </p:grpSpPr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1295400" y="2495550"/>
                    <a:ext cx="1295400" cy="13716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1371600" y="2495550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Broker 2</a:t>
                    </a:r>
                    <a:endParaRPr lang="zh-TW" altLang="en-US" sz="1400" dirty="0"/>
                  </a:p>
                </p:txBody>
              </p:sp>
            </p:grpSp>
            <p:grpSp>
              <p:nvGrpSpPr>
                <p:cNvPr id="11" name="群組 10"/>
                <p:cNvGrpSpPr/>
                <p:nvPr/>
              </p:nvGrpSpPr>
              <p:grpSpPr>
                <a:xfrm>
                  <a:off x="4546673" y="2495550"/>
                  <a:ext cx="1295400" cy="1371600"/>
                  <a:chOff x="1295400" y="2495550"/>
                  <a:chExt cx="1295400" cy="1371600"/>
                </a:xfrm>
              </p:grpSpPr>
              <p:sp>
                <p:nvSpPr>
                  <p:cNvPr id="12" name="矩形 11"/>
                  <p:cNvSpPr/>
                  <p:nvPr/>
                </p:nvSpPr>
                <p:spPr bwMode="auto">
                  <a:xfrm>
                    <a:off x="1295400" y="2495550"/>
                    <a:ext cx="1295400" cy="13716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1371600" y="2495550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Broker 3</a:t>
                    </a:r>
                    <a:endParaRPr lang="zh-TW" altLang="en-US" sz="1400" dirty="0"/>
                  </a:p>
                </p:txBody>
              </p:sp>
            </p:grpSp>
          </p:grpSp>
          <p:sp>
            <p:nvSpPr>
              <p:cNvPr id="15" name="矩形 14"/>
              <p:cNvSpPr/>
              <p:nvPr/>
            </p:nvSpPr>
            <p:spPr bwMode="auto">
              <a:xfrm>
                <a:off x="2362200" y="3679212"/>
                <a:ext cx="990600" cy="4750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Topic</a:t>
                </a:r>
                <a:r>
                  <a:rPr kumimoji="0" lang="en-US" altLang="zh-TW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aseline="0" dirty="0" smtClean="0"/>
                  <a:t>Partition</a:t>
                </a:r>
                <a:r>
                  <a:rPr kumimoji="0" lang="en-US" altLang="zh-TW" sz="1400" dirty="0" smtClean="0"/>
                  <a:t> 0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3962400" y="3699290"/>
                <a:ext cx="990600" cy="45493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Topic</a:t>
                </a:r>
                <a:r>
                  <a:rPr kumimoji="0" lang="en-US" altLang="zh-TW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aseline="0" dirty="0" smtClean="0"/>
                  <a:t>Partition</a:t>
                </a:r>
                <a:r>
                  <a:rPr kumimoji="0" lang="en-US" altLang="zh-TW" sz="1400" dirty="0" smtClean="0"/>
                  <a:t> 0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5600809" y="4241166"/>
                <a:ext cx="1015927" cy="45493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Topic</a:t>
                </a:r>
                <a:r>
                  <a:rPr kumimoji="0" lang="en-US" altLang="zh-TW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aseline="0" dirty="0" smtClean="0"/>
                  <a:t>Partition</a:t>
                </a:r>
                <a:r>
                  <a:rPr kumimoji="0" lang="en-US" altLang="zh-TW" sz="1400" dirty="0" smtClean="0"/>
                  <a:t> 1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 bwMode="auto">
            <a:xfrm>
              <a:off x="3962400" y="4230426"/>
              <a:ext cx="1015927" cy="51652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Topic</a:t>
              </a:r>
              <a:r>
                <a:rPr kumimoji="0" lang="en-US" altLang="zh-TW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aseline="0" dirty="0" smtClean="0"/>
                <a:t>Partition</a:t>
              </a:r>
              <a:r>
                <a:rPr kumimoji="0" lang="en-US" altLang="zh-TW" sz="1400" dirty="0" smtClean="0"/>
                <a:t> 1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4" name="直線單箭頭接點 23"/>
            <p:cNvCxnSpPr>
              <a:stCxn id="20" idx="3"/>
              <a:endCxn id="17" idx="1"/>
            </p:cNvCxnSpPr>
            <p:nvPr/>
          </p:nvCxnSpPr>
          <p:spPr bwMode="auto">
            <a:xfrm flipV="1">
              <a:off x="4978327" y="4468635"/>
              <a:ext cx="622482" cy="200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矩形 28"/>
            <p:cNvSpPr/>
            <p:nvPr/>
          </p:nvSpPr>
          <p:spPr bwMode="auto">
            <a:xfrm>
              <a:off x="5626136" y="3689251"/>
              <a:ext cx="990600" cy="4549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Topic</a:t>
              </a:r>
              <a:r>
                <a:rPr kumimoji="0" lang="en-US" altLang="zh-TW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aseline="0" dirty="0" smtClean="0"/>
                <a:t>Partition</a:t>
              </a:r>
              <a:r>
                <a:rPr kumimoji="0" lang="en-US" altLang="zh-TW" sz="1400" dirty="0" smtClean="0"/>
                <a:t> 0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0" name="直線單箭頭接點 29"/>
            <p:cNvCxnSpPr/>
            <p:nvPr/>
          </p:nvCxnSpPr>
          <p:spPr bwMode="auto">
            <a:xfrm>
              <a:off x="4953000" y="3959031"/>
              <a:ext cx="609600" cy="100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1" name="矩形 30"/>
            <p:cNvSpPr/>
            <p:nvPr/>
          </p:nvSpPr>
          <p:spPr bwMode="auto">
            <a:xfrm>
              <a:off x="2349536" y="4252785"/>
              <a:ext cx="1015927" cy="51652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Topic</a:t>
              </a:r>
              <a:r>
                <a:rPr kumimoji="0" lang="en-US" altLang="zh-TW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aseline="0" dirty="0" smtClean="0"/>
                <a:t>Partition</a:t>
              </a:r>
              <a:r>
                <a:rPr kumimoji="0" lang="en-US" altLang="zh-TW" sz="1400" dirty="0" smtClean="0"/>
                <a:t> 1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 bwMode="auto">
            <a:xfrm>
              <a:off x="3327364" y="4456540"/>
              <a:ext cx="609600" cy="100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21434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0"/>
            <a:ext cx="7924800" cy="342899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i="1" dirty="0">
                <a:solidFill>
                  <a:schemeClr val="tx1"/>
                </a:solidFill>
              </a:rPr>
              <a:t>Replication factor</a:t>
            </a:r>
            <a:r>
              <a:rPr lang="en-US" altLang="en-US" sz="2000" dirty="0">
                <a:solidFill>
                  <a:schemeClr val="tx1"/>
                </a:solidFill>
              </a:rPr>
              <a:t> defines </a:t>
            </a:r>
            <a:r>
              <a:rPr lang="en-US" altLang="en-US" sz="2000" b="1" dirty="0">
                <a:solidFill>
                  <a:schemeClr val="tx1"/>
                </a:solidFill>
              </a:rPr>
              <a:t>the number of copies of a topic </a:t>
            </a:r>
            <a:r>
              <a:rPr lang="en-US" altLang="en-US" sz="2000" dirty="0">
                <a:solidFill>
                  <a:schemeClr val="tx1"/>
                </a:solidFill>
              </a:rPr>
              <a:t>in a Kafka cluster.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Example</a:t>
            </a:r>
            <a:r>
              <a:rPr lang="en-US" altLang="en-US" sz="2000" dirty="0">
                <a:solidFill>
                  <a:schemeClr val="tx1"/>
                </a:solidFill>
              </a:rPr>
              <a:t>: Topic1 with </a:t>
            </a:r>
            <a:r>
              <a:rPr lang="en-US" altLang="en-US" sz="2000" dirty="0" smtClean="0">
                <a:solidFill>
                  <a:schemeClr val="tx1"/>
                </a:solidFill>
              </a:rPr>
              <a:t>2 </a:t>
            </a:r>
            <a:r>
              <a:rPr lang="en-US" altLang="en-US" sz="2000" dirty="0">
                <a:solidFill>
                  <a:schemeClr val="tx1"/>
                </a:solidFill>
              </a:rPr>
              <a:t>partitions and </a:t>
            </a:r>
            <a:r>
              <a:rPr lang="en-US" altLang="en-US" sz="2000" dirty="0" smtClean="0">
                <a:solidFill>
                  <a:schemeClr val="tx1"/>
                </a:solidFill>
              </a:rPr>
              <a:t>3 replication factor.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Result: If Broker 1 is down, we can get data from Broker 2 &amp; 3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Kafka Core </a:t>
            </a:r>
            <a:r>
              <a:rPr kumimoji="0" lang="en-US" altLang="zh-TW" dirty="0">
                <a:ea typeface="文鼎粗黑" pitchFamily="49" charset="-120"/>
              </a:rPr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197173" y="3225928"/>
            <a:ext cx="4559300" cy="1631822"/>
            <a:chOff x="2197173" y="3225928"/>
            <a:chExt cx="4559300" cy="1631822"/>
          </a:xfrm>
        </p:grpSpPr>
        <p:grpSp>
          <p:nvGrpSpPr>
            <p:cNvPr id="24" name="群組 23"/>
            <p:cNvGrpSpPr/>
            <p:nvPr/>
          </p:nvGrpSpPr>
          <p:grpSpPr>
            <a:xfrm>
              <a:off x="2209800" y="3225928"/>
              <a:ext cx="4546673" cy="1631822"/>
              <a:chOff x="2209800" y="3225928"/>
              <a:chExt cx="4546673" cy="1631822"/>
            </a:xfrm>
          </p:grpSpPr>
          <p:cxnSp>
            <p:nvCxnSpPr>
              <p:cNvPr id="25" name="直線單箭頭接點 24"/>
              <p:cNvCxnSpPr>
                <a:stCxn id="34" idx="3"/>
                <a:endCxn id="35" idx="1"/>
              </p:cNvCxnSpPr>
              <p:nvPr/>
            </p:nvCxnSpPr>
            <p:spPr bwMode="auto">
              <a:xfrm>
                <a:off x="3352800" y="3916719"/>
                <a:ext cx="609600" cy="1003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grpSp>
            <p:nvGrpSpPr>
              <p:cNvPr id="26" name="群組 25"/>
              <p:cNvGrpSpPr/>
              <p:nvPr/>
            </p:nvGrpSpPr>
            <p:grpSpPr>
              <a:xfrm>
                <a:off x="2209800" y="3225928"/>
                <a:ext cx="4546673" cy="1631822"/>
                <a:chOff x="2209800" y="3225928"/>
                <a:chExt cx="4546673" cy="163182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2209800" y="3225928"/>
                  <a:ext cx="4546673" cy="1631822"/>
                  <a:chOff x="1295400" y="2495550"/>
                  <a:chExt cx="4546673" cy="1371600"/>
                </a:xfrm>
              </p:grpSpPr>
              <p:grpSp>
                <p:nvGrpSpPr>
                  <p:cNvPr id="37" name="群組 36"/>
                  <p:cNvGrpSpPr/>
                  <p:nvPr/>
                </p:nvGrpSpPr>
                <p:grpSpPr>
                  <a:xfrm>
                    <a:off x="1295400" y="2495550"/>
                    <a:ext cx="1295400" cy="1371600"/>
                    <a:chOff x="1295400" y="2495550"/>
                    <a:chExt cx="1295400" cy="1371600"/>
                  </a:xfrm>
                </p:grpSpPr>
                <p:sp>
                  <p:nvSpPr>
                    <p:cNvPr id="44" name="矩形 43"/>
                    <p:cNvSpPr/>
                    <p:nvPr/>
                  </p:nvSpPr>
                  <p:spPr bwMode="auto">
                    <a:xfrm>
                      <a:off x="1295400" y="2495550"/>
                      <a:ext cx="1295400" cy="13716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1371600" y="2495550"/>
                      <a:ext cx="8611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400" dirty="0" smtClean="0"/>
                        <a:t>Broker 1</a:t>
                      </a:r>
                      <a:endParaRPr lang="zh-TW" altLang="en-US" sz="1400" dirty="0"/>
                    </a:p>
                  </p:txBody>
                </p:sp>
              </p:grpSp>
              <p:grpSp>
                <p:nvGrpSpPr>
                  <p:cNvPr id="38" name="群組 37"/>
                  <p:cNvGrpSpPr/>
                  <p:nvPr/>
                </p:nvGrpSpPr>
                <p:grpSpPr>
                  <a:xfrm>
                    <a:off x="2895600" y="2495550"/>
                    <a:ext cx="1295400" cy="1371600"/>
                    <a:chOff x="1295400" y="2495550"/>
                    <a:chExt cx="1295400" cy="1371600"/>
                  </a:xfrm>
                </p:grpSpPr>
                <p:sp>
                  <p:nvSpPr>
                    <p:cNvPr id="42" name="矩形 41"/>
                    <p:cNvSpPr/>
                    <p:nvPr/>
                  </p:nvSpPr>
                  <p:spPr bwMode="auto">
                    <a:xfrm>
                      <a:off x="1295400" y="2495550"/>
                      <a:ext cx="1295400" cy="13716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43" name="文字方塊 42"/>
                    <p:cNvSpPr txBox="1"/>
                    <p:nvPr/>
                  </p:nvSpPr>
                  <p:spPr>
                    <a:xfrm>
                      <a:off x="1371600" y="2495550"/>
                      <a:ext cx="8611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400" dirty="0" smtClean="0"/>
                        <a:t>Broker 2</a:t>
                      </a:r>
                      <a:endParaRPr lang="zh-TW" altLang="en-US" sz="1400" dirty="0"/>
                    </a:p>
                  </p:txBody>
                </p:sp>
              </p:grpSp>
              <p:grpSp>
                <p:nvGrpSpPr>
                  <p:cNvPr id="39" name="群組 38"/>
                  <p:cNvGrpSpPr/>
                  <p:nvPr/>
                </p:nvGrpSpPr>
                <p:grpSpPr>
                  <a:xfrm>
                    <a:off x="4546673" y="2495550"/>
                    <a:ext cx="1295400" cy="1371600"/>
                    <a:chOff x="1295400" y="2495550"/>
                    <a:chExt cx="1295400" cy="1371600"/>
                  </a:xfrm>
                </p:grpSpPr>
                <p:sp>
                  <p:nvSpPr>
                    <p:cNvPr id="40" name="矩形 39"/>
                    <p:cNvSpPr/>
                    <p:nvPr/>
                  </p:nvSpPr>
                  <p:spPr bwMode="auto">
                    <a:xfrm>
                      <a:off x="1295400" y="2495550"/>
                      <a:ext cx="1295400" cy="13716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41" name="文字方塊 40"/>
                    <p:cNvSpPr txBox="1"/>
                    <p:nvPr/>
                  </p:nvSpPr>
                  <p:spPr>
                    <a:xfrm>
                      <a:off x="1371600" y="2495550"/>
                      <a:ext cx="8611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400" dirty="0" smtClean="0"/>
                        <a:t>Broker 3</a:t>
                      </a:r>
                      <a:endParaRPr lang="zh-TW" altLang="en-US" sz="1400" dirty="0"/>
                    </a:p>
                  </p:txBody>
                </p:sp>
              </p:grpSp>
            </p:grpSp>
            <p:sp>
              <p:nvSpPr>
                <p:cNvPr id="34" name="矩形 33"/>
                <p:cNvSpPr/>
                <p:nvPr/>
              </p:nvSpPr>
              <p:spPr bwMode="auto">
                <a:xfrm>
                  <a:off x="2362200" y="3679212"/>
                  <a:ext cx="990600" cy="47501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Topic</a:t>
                  </a:r>
                  <a:r>
                    <a:rPr kumimoji="0" lang="en-US" altLang="zh-TW" sz="14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1</a:t>
                  </a: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aseline="0" dirty="0" smtClean="0"/>
                    <a:t>Partition</a:t>
                  </a:r>
                  <a:r>
                    <a:rPr kumimoji="0" lang="en-US" altLang="zh-TW" sz="1400" dirty="0" smtClean="0"/>
                    <a:t> 0</a:t>
                  </a:r>
                  <a:endParaRPr kumimoji="0" lang="zh-TW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 bwMode="auto">
                <a:xfrm>
                  <a:off x="3962400" y="3699290"/>
                  <a:ext cx="990600" cy="4549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Topic</a:t>
                  </a:r>
                  <a:r>
                    <a:rPr kumimoji="0" lang="en-US" altLang="zh-TW" sz="14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1</a:t>
                  </a: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aseline="0" dirty="0" smtClean="0"/>
                    <a:t>Partition</a:t>
                  </a:r>
                  <a:r>
                    <a:rPr kumimoji="0" lang="en-US" altLang="zh-TW" sz="1400" dirty="0" smtClean="0"/>
                    <a:t> 0</a:t>
                  </a:r>
                  <a:endParaRPr kumimoji="0" lang="zh-TW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5600809" y="4241166"/>
                  <a:ext cx="1015927" cy="4549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Topic</a:t>
                  </a:r>
                  <a:r>
                    <a:rPr kumimoji="0" lang="en-US" altLang="zh-TW" sz="14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1</a:t>
                  </a: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aseline="0" dirty="0" smtClean="0"/>
                    <a:t>Partition</a:t>
                  </a:r>
                  <a:r>
                    <a:rPr kumimoji="0" lang="en-US" altLang="zh-TW" sz="1400" dirty="0" smtClean="0"/>
                    <a:t> 1</a:t>
                  </a:r>
                  <a:endParaRPr kumimoji="0" lang="zh-TW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sp>
            <p:nvSpPr>
              <p:cNvPr id="27" name="矩形 26"/>
              <p:cNvSpPr/>
              <p:nvPr/>
            </p:nvSpPr>
            <p:spPr bwMode="auto">
              <a:xfrm>
                <a:off x="3962400" y="4230426"/>
                <a:ext cx="1015927" cy="5165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Topic</a:t>
                </a:r>
                <a:r>
                  <a:rPr kumimoji="0" lang="en-US" altLang="zh-TW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aseline="0" dirty="0" smtClean="0"/>
                  <a:t>Partition</a:t>
                </a:r>
                <a:r>
                  <a:rPr kumimoji="0" lang="en-US" altLang="zh-TW" sz="1400" dirty="0" smtClean="0"/>
                  <a:t> 1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28" name="直線單箭頭接點 27"/>
              <p:cNvCxnSpPr>
                <a:stCxn id="27" idx="3"/>
                <a:endCxn id="36" idx="1"/>
              </p:cNvCxnSpPr>
              <p:nvPr/>
            </p:nvCxnSpPr>
            <p:spPr bwMode="auto">
              <a:xfrm flipV="1">
                <a:off x="4978327" y="4468635"/>
                <a:ext cx="622482" cy="2005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29" name="矩形 28"/>
              <p:cNvSpPr/>
              <p:nvPr/>
            </p:nvSpPr>
            <p:spPr bwMode="auto">
              <a:xfrm>
                <a:off x="5626136" y="3689251"/>
                <a:ext cx="990600" cy="45493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Topic</a:t>
                </a:r>
                <a:r>
                  <a:rPr kumimoji="0" lang="en-US" altLang="zh-TW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aseline="0" dirty="0" smtClean="0"/>
                  <a:t>Partition</a:t>
                </a:r>
                <a:r>
                  <a:rPr kumimoji="0" lang="en-US" altLang="zh-TW" sz="1400" dirty="0" smtClean="0"/>
                  <a:t> 0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30" name="直線單箭頭接點 29"/>
              <p:cNvCxnSpPr/>
              <p:nvPr/>
            </p:nvCxnSpPr>
            <p:spPr bwMode="auto">
              <a:xfrm>
                <a:off x="4953000" y="3959031"/>
                <a:ext cx="609600" cy="1003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31" name="矩形 30"/>
              <p:cNvSpPr/>
              <p:nvPr/>
            </p:nvSpPr>
            <p:spPr bwMode="auto">
              <a:xfrm>
                <a:off x="2349536" y="4252785"/>
                <a:ext cx="1015927" cy="5165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Topic</a:t>
                </a:r>
                <a:r>
                  <a:rPr kumimoji="0" lang="en-US" altLang="zh-TW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aseline="0" dirty="0" smtClean="0"/>
                  <a:t>Partition</a:t>
                </a:r>
                <a:r>
                  <a:rPr kumimoji="0" lang="en-US" altLang="zh-TW" sz="1400" dirty="0" smtClean="0"/>
                  <a:t> 1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32" name="直線單箭頭接點 31"/>
              <p:cNvCxnSpPr/>
              <p:nvPr/>
            </p:nvCxnSpPr>
            <p:spPr bwMode="auto">
              <a:xfrm>
                <a:off x="3327364" y="4456540"/>
                <a:ext cx="609600" cy="1003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sp>
          <p:nvSpPr>
            <p:cNvPr id="21" name="乘號 20"/>
            <p:cNvSpPr/>
            <p:nvPr/>
          </p:nvSpPr>
          <p:spPr bwMode="auto">
            <a:xfrm>
              <a:off x="2197173" y="3496129"/>
              <a:ext cx="1295400" cy="1250822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40875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The Producer API allows an application to publish a stream of records to one or more Kafka topics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Wistron</a:t>
            </a:r>
            <a:r>
              <a:rPr lang="en-US" altLang="en-US" sz="1800" dirty="0" smtClean="0">
                <a:solidFill>
                  <a:schemeClr val="tx1"/>
                </a:solidFill>
              </a:rPr>
              <a:t> EAI: SAP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Logstash: SFCS, LMS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Java Producer: AVATAR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Producer 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198981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bootstrap.servers</a:t>
            </a:r>
            <a:r>
              <a:rPr lang="en-US" altLang="zh-TW" sz="2000" dirty="0" smtClean="0"/>
              <a:t>: Kafka broker(node) IP &amp; Port</a:t>
            </a:r>
            <a:endParaRPr lang="en-US" altLang="zh-TW" sz="2000" dirty="0"/>
          </a:p>
          <a:p>
            <a:r>
              <a:rPr lang="en-US" altLang="zh-TW" sz="2000" dirty="0" smtClean="0"/>
              <a:t>key.serializer/</a:t>
            </a:r>
            <a:r>
              <a:rPr lang="en-US" altLang="zh-TW" sz="2000" dirty="0" err="1" smtClean="0"/>
              <a:t>value.serializer</a:t>
            </a:r>
            <a:r>
              <a:rPr lang="en-US" altLang="zh-TW" sz="2000" dirty="0"/>
              <a:t>: How to serialize key/value </a:t>
            </a:r>
            <a:r>
              <a:rPr lang="en-US" altLang="zh-TW" sz="2000" dirty="0" smtClean="0"/>
              <a:t>pairs in records.</a:t>
            </a:r>
            <a:endParaRPr lang="en-US" altLang="zh-TW" sz="2000" dirty="0"/>
          </a:p>
          <a:p>
            <a:r>
              <a:rPr lang="en-US" altLang="zh-TW" sz="2000" dirty="0" smtClean="0"/>
              <a:t>metadata.fetch.timeout.ms</a:t>
            </a:r>
            <a:r>
              <a:rPr lang="en-US" altLang="zh-TW" sz="2000" dirty="0"/>
              <a:t>: Get Metadata timeout, </a:t>
            </a:r>
            <a:r>
              <a:rPr lang="en-US" altLang="zh-TW" sz="2000" dirty="0" smtClean="0"/>
              <a:t>default:60000.</a:t>
            </a:r>
            <a:endParaRPr lang="en-US" altLang="zh-TW" sz="2000" dirty="0"/>
          </a:p>
          <a:p>
            <a:r>
              <a:rPr lang="en-US" altLang="zh-TW" sz="2000" dirty="0" smtClean="0"/>
              <a:t>retries</a:t>
            </a:r>
            <a:r>
              <a:rPr lang="en-US" altLang="zh-TW" sz="2000" dirty="0"/>
              <a:t>: Setting a value greater than zero will cause the client to resend any record whose send fails with a potentially transient error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Producer 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351903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0150"/>
            <a:ext cx="7924800" cy="3394473"/>
          </a:xfrm>
        </p:spPr>
        <p:txBody>
          <a:bodyPr/>
          <a:lstStyle/>
          <a:p>
            <a:r>
              <a:rPr lang="en-US" altLang="zh-TW" sz="2000" dirty="0" err="1" smtClean="0"/>
              <a:t>ack</a:t>
            </a:r>
            <a:r>
              <a:rPr lang="en-US" altLang="zh-TW" sz="2000" dirty="0"/>
              <a:t>: producer wanted to make sure a message was at a </a:t>
            </a:r>
            <a:r>
              <a:rPr lang="en-US" altLang="zh-TW" sz="2000" b="1" dirty="0"/>
              <a:t>specific number of replicas before an "</a:t>
            </a:r>
            <a:r>
              <a:rPr lang="en-US" altLang="zh-TW" sz="2000" b="1" dirty="0" err="1"/>
              <a:t>ack</a:t>
            </a:r>
            <a:r>
              <a:rPr lang="en-US" altLang="zh-TW" sz="2000" b="1" dirty="0"/>
              <a:t>" </a:t>
            </a:r>
            <a:r>
              <a:rPr lang="en-US" altLang="zh-TW" sz="2000" dirty="0"/>
              <a:t>was returned from the </a:t>
            </a:r>
            <a:r>
              <a:rPr lang="en-US" altLang="zh-TW" sz="2000" dirty="0" smtClean="0"/>
              <a:t>broker.</a:t>
            </a:r>
            <a:endParaRPr lang="zh-TW" altLang="en-US" sz="2000" dirty="0"/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cs typeface="+mn-cs"/>
              </a:rPr>
              <a:t>0: Not wait for broker </a:t>
            </a:r>
            <a:r>
              <a:rPr lang="en-US" altLang="en-US" sz="2000" dirty="0" err="1">
                <a:cs typeface="+mn-cs"/>
              </a:rPr>
              <a:t>ack</a:t>
            </a:r>
            <a:endParaRPr lang="en-US" altLang="en-US" sz="2000" dirty="0">
              <a:cs typeface="+mn-cs"/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cs typeface="+mn-cs"/>
              </a:rPr>
              <a:t>1: Wait </a:t>
            </a:r>
            <a:r>
              <a:rPr lang="en-US" altLang="en-US" sz="2000" b="1" dirty="0">
                <a:cs typeface="+mn-cs"/>
              </a:rPr>
              <a:t>one</a:t>
            </a:r>
            <a:r>
              <a:rPr lang="en-US" altLang="en-US" sz="2000" dirty="0">
                <a:cs typeface="+mn-cs"/>
              </a:rPr>
              <a:t> broker </a:t>
            </a:r>
            <a:r>
              <a:rPr lang="en-US" altLang="en-US" sz="2000" dirty="0" err="1">
                <a:cs typeface="+mn-cs"/>
              </a:rPr>
              <a:t>ack</a:t>
            </a:r>
            <a:endParaRPr lang="en-US" altLang="en-US" sz="2000" dirty="0">
              <a:cs typeface="+mn-cs"/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cs typeface="+mn-cs"/>
              </a:rPr>
              <a:t>all</a:t>
            </a:r>
            <a:r>
              <a:rPr lang="en-US" altLang="en-US" sz="2000" dirty="0">
                <a:cs typeface="+mn-cs"/>
              </a:rPr>
              <a:t>: Wait </a:t>
            </a:r>
            <a:r>
              <a:rPr lang="en-US" altLang="en-US" sz="2000" b="1" dirty="0">
                <a:cs typeface="+mn-cs"/>
              </a:rPr>
              <a:t>all</a:t>
            </a:r>
            <a:r>
              <a:rPr lang="en-US" altLang="en-US" sz="2000" dirty="0">
                <a:cs typeface="+mn-cs"/>
              </a:rPr>
              <a:t> broker </a:t>
            </a:r>
            <a:r>
              <a:rPr lang="en-US" altLang="en-US" sz="2000" dirty="0" err="1">
                <a:cs typeface="+mn-cs"/>
              </a:rPr>
              <a:t>ack</a:t>
            </a:r>
            <a:endParaRPr lang="en-US" altLang="en-US" sz="2000" dirty="0"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Producer 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4887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dirty="0" smtClean="0">
                <a:solidFill>
                  <a:schemeClr val="tx1"/>
                </a:solidFill>
              </a:rPr>
              <a:t>Java code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Producer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106" y="1276351"/>
            <a:ext cx="6468894" cy="38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770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The Consumer API allows an application to </a:t>
            </a:r>
            <a:r>
              <a:rPr lang="en-US" altLang="en-US" sz="2000" b="1" dirty="0">
                <a:solidFill>
                  <a:schemeClr val="tx1"/>
                </a:solidFill>
              </a:rPr>
              <a:t>subscribe</a:t>
            </a:r>
            <a:r>
              <a:rPr lang="en-US" altLang="en-US" sz="2000" dirty="0">
                <a:solidFill>
                  <a:schemeClr val="tx1"/>
                </a:solidFill>
              </a:rPr>
              <a:t> to one or </a:t>
            </a:r>
            <a:r>
              <a:rPr lang="en-US" altLang="en-US" sz="2000" dirty="0" smtClean="0">
                <a:solidFill>
                  <a:schemeClr val="tx1"/>
                </a:solidFill>
              </a:rPr>
              <a:t>more topics and process the stream of records produced to them.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695049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Consumer Group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group.id: </a:t>
            </a:r>
            <a:r>
              <a:rPr lang="en-US" altLang="en-US" sz="1800" b="1" i="1" dirty="0" smtClean="0">
                <a:solidFill>
                  <a:schemeClr val="tx1"/>
                </a:solidFill>
              </a:rPr>
              <a:t>unique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consumer group id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dirty="0" smtClean="0">
                <a:solidFill>
                  <a:schemeClr val="tx1"/>
                </a:solidFill>
              </a:rPr>
              <a:t>auto.offset.reset</a:t>
            </a:r>
            <a:r>
              <a:rPr lang="en-US" altLang="zh-TW" sz="2000" dirty="0">
                <a:solidFill>
                  <a:schemeClr val="tx1"/>
                </a:solidFill>
              </a:rPr>
              <a:t>: What to do when there is no initial offset in Kafka or if the current offset does not exist any more on the </a:t>
            </a:r>
            <a:r>
              <a:rPr lang="en-US" altLang="zh-TW" sz="2000" dirty="0" smtClean="0">
                <a:solidFill>
                  <a:schemeClr val="tx1"/>
                </a:solidFill>
              </a:rPr>
              <a:t>server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dirty="0" smtClean="0">
                <a:solidFill>
                  <a:schemeClr val="tx1"/>
                </a:solidFill>
              </a:rPr>
              <a:t>earliest</a:t>
            </a:r>
            <a:r>
              <a:rPr lang="en-US" altLang="zh-TW" sz="1800" dirty="0">
                <a:solidFill>
                  <a:schemeClr val="tx1"/>
                </a:solidFill>
              </a:rPr>
              <a:t>:  automatically reset the offset to the earliest </a:t>
            </a:r>
            <a:r>
              <a:rPr lang="en-US" altLang="zh-TW" sz="1800" dirty="0" smtClean="0">
                <a:solidFill>
                  <a:schemeClr val="tx1"/>
                </a:solidFill>
              </a:rPr>
              <a:t>offset.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latest: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automatically reset the offset to the </a:t>
            </a:r>
            <a:r>
              <a:rPr lang="en-US" altLang="zh-TW" sz="1800" b="1" i="1" dirty="0">
                <a:solidFill>
                  <a:schemeClr val="tx1"/>
                </a:solidFill>
              </a:rPr>
              <a:t>latest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offset. AVATAR Java Consumer use this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config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Consumer 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256777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0"/>
            <a:ext cx="7924800" cy="350519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dirty="0" smtClean="0">
                <a:solidFill>
                  <a:schemeClr val="tx1"/>
                </a:solidFill>
              </a:rPr>
              <a:t>auto.offset.reset</a:t>
            </a:r>
            <a:r>
              <a:rPr lang="en-US" altLang="zh-TW" sz="2000" dirty="0">
                <a:solidFill>
                  <a:schemeClr val="tx1"/>
                </a:solidFill>
              </a:rPr>
              <a:t>: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dirty="0">
                <a:solidFill>
                  <a:schemeClr val="tx1"/>
                </a:solidFill>
              </a:rPr>
              <a:t>earliest: automatically reset the offset to the </a:t>
            </a:r>
            <a:r>
              <a:rPr lang="en-US" altLang="zh-TW" sz="1800" b="1" i="1" dirty="0">
                <a:solidFill>
                  <a:schemeClr val="tx1"/>
                </a:solidFill>
              </a:rPr>
              <a:t>earliest</a:t>
            </a:r>
            <a:r>
              <a:rPr lang="en-US" altLang="zh-TW" sz="1800" dirty="0">
                <a:solidFill>
                  <a:schemeClr val="tx1"/>
                </a:solidFill>
              </a:rPr>
              <a:t> offset.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latest: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automatically reset the offset to the </a:t>
            </a:r>
            <a:r>
              <a:rPr lang="en-US" altLang="zh-TW" sz="1800" b="1" i="1" dirty="0">
                <a:solidFill>
                  <a:schemeClr val="tx1"/>
                </a:solidFill>
              </a:rPr>
              <a:t>latest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offset. AVATAR Java Consumer use this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config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Consumer 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78990"/>
              </p:ext>
            </p:extLst>
          </p:nvPr>
        </p:nvGraphicFramePr>
        <p:xfrm>
          <a:off x="2133600" y="3308212"/>
          <a:ext cx="609600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320047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0226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2634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1838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61432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4049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58753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65710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6129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995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6890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>
            <a:endCxn id="5" idx="2"/>
          </p:cNvCxnSpPr>
          <p:nvPr/>
        </p:nvCxnSpPr>
        <p:spPr bwMode="auto">
          <a:xfrm flipV="1">
            <a:off x="5181600" y="3679052"/>
            <a:ext cx="0" cy="326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5184171" y="3803790"/>
            <a:ext cx="2627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Consumer 1 start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earliest: offset 0~4…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latest: offset 5~7……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4400" y="307837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Topic 1</a:t>
            </a:r>
          </a:p>
          <a:p>
            <a:r>
              <a:rPr lang="en-US" altLang="zh-TW" dirty="0" smtClean="0"/>
              <a:t>Partition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723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marL="342900" lvl="1" indent="-342900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cs typeface="+mn-cs"/>
              </a:rPr>
              <a:t>max.partition.fetch.bytes: </a:t>
            </a:r>
            <a:r>
              <a:rPr lang="en-US" altLang="zh-TW" sz="1800" dirty="0">
                <a:solidFill>
                  <a:schemeClr val="tx1"/>
                </a:solidFill>
                <a:cs typeface="+mn-cs"/>
              </a:rPr>
              <a:t>The </a:t>
            </a:r>
            <a:r>
              <a:rPr lang="en-US" altLang="zh-TW" sz="1800" b="1" dirty="0">
                <a:solidFill>
                  <a:schemeClr val="tx1"/>
                </a:solidFill>
                <a:cs typeface="+mn-cs"/>
              </a:rPr>
              <a:t>maximum amount of data per-partition</a:t>
            </a:r>
            <a:r>
              <a:rPr lang="en-US" altLang="zh-TW" sz="1800" dirty="0">
                <a:solidFill>
                  <a:schemeClr val="tx1"/>
                </a:solidFill>
                <a:cs typeface="+mn-cs"/>
              </a:rPr>
              <a:t> the server will </a:t>
            </a:r>
            <a:r>
              <a:rPr lang="en-US" altLang="zh-TW" sz="1800" dirty="0" smtClean="0">
                <a:solidFill>
                  <a:schemeClr val="tx1"/>
                </a:solidFill>
                <a:cs typeface="+mn-cs"/>
              </a:rPr>
              <a:t>return.</a:t>
            </a:r>
          </a:p>
          <a:p>
            <a:pPr marL="742950" lvl="2" indent="-342900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b="1" dirty="0" smtClean="0">
                <a:solidFill>
                  <a:schemeClr val="tx1"/>
                </a:solidFill>
              </a:rPr>
              <a:t>20MB</a:t>
            </a:r>
            <a:r>
              <a:rPr lang="en-US" altLang="en-US" sz="1800" dirty="0" smtClean="0">
                <a:solidFill>
                  <a:schemeClr val="tx1"/>
                </a:solidFill>
              </a:rPr>
              <a:t>/offset </a:t>
            </a:r>
            <a:r>
              <a:rPr lang="en-US" altLang="en-US" sz="1800" dirty="0">
                <a:solidFill>
                  <a:schemeClr val="tx1"/>
                </a:solidFill>
              </a:rPr>
              <a:t>in </a:t>
            </a:r>
            <a:r>
              <a:rPr lang="en-US" altLang="en-US" sz="1800" dirty="0" smtClean="0">
                <a:solidFill>
                  <a:schemeClr val="tx1"/>
                </a:solidFill>
              </a:rPr>
              <a:t>DEV/QAS/PRD</a:t>
            </a:r>
            <a:endParaRPr lang="en-US" altLang="zh-TW" sz="2000" dirty="0" smtClean="0">
              <a:solidFill>
                <a:schemeClr val="tx1"/>
              </a:solidFill>
              <a:cs typeface="+mn-cs"/>
            </a:endParaRPr>
          </a:p>
          <a:p>
            <a:pPr marL="342900" lvl="1" indent="-342900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  <a:cs typeface="+mn-cs"/>
              </a:rPr>
              <a:t>enable.auto.commit</a:t>
            </a:r>
            <a:r>
              <a:rPr lang="en-US" altLang="en-US" sz="2000" dirty="0">
                <a:solidFill>
                  <a:schemeClr val="tx1"/>
                </a:solidFill>
                <a:cs typeface="+mn-cs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cs typeface="+mn-cs"/>
              </a:rPr>
              <a:t>If true the consumer's offset will be </a:t>
            </a:r>
            <a:r>
              <a:rPr lang="en-US" altLang="en-US" sz="1800" b="1" dirty="0">
                <a:solidFill>
                  <a:schemeClr val="tx1"/>
                </a:solidFill>
                <a:cs typeface="+mn-cs"/>
              </a:rPr>
              <a:t>periodically committed </a:t>
            </a:r>
            <a:r>
              <a:rPr lang="en-US" altLang="en-US" sz="1800" dirty="0">
                <a:solidFill>
                  <a:schemeClr val="tx1"/>
                </a:solidFill>
                <a:cs typeface="+mn-cs"/>
              </a:rPr>
              <a:t>in the background.	</a:t>
            </a:r>
            <a:endParaRPr lang="en-US" altLang="en-US" sz="1800" dirty="0" smtClean="0">
              <a:solidFill>
                <a:schemeClr val="tx1"/>
              </a:solidFill>
              <a:cs typeface="+mn-cs"/>
            </a:endParaRPr>
          </a:p>
          <a:p>
            <a:pPr marL="742950" lvl="2" indent="-342900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cs typeface="+mn-cs"/>
              </a:rPr>
              <a:t>t</a:t>
            </a:r>
            <a:r>
              <a:rPr lang="en-US" altLang="en-US" sz="1800" b="1" dirty="0" smtClean="0">
                <a:solidFill>
                  <a:schemeClr val="tx1"/>
                </a:solidFill>
                <a:cs typeface="+mn-cs"/>
              </a:rPr>
              <a:t>rue</a:t>
            </a:r>
            <a:r>
              <a:rPr lang="en-US" altLang="en-US" sz="1800" dirty="0" smtClean="0">
                <a:solidFill>
                  <a:schemeClr val="tx1"/>
                </a:solidFill>
                <a:cs typeface="+mn-cs"/>
              </a:rPr>
              <a:t> in DEV/QAS/PRD, also set offset by topic + partition </a:t>
            </a:r>
            <a:r>
              <a:rPr lang="en-US" altLang="zh-TW" sz="1800" dirty="0" smtClean="0">
                <a:solidFill>
                  <a:schemeClr val="tx1"/>
                </a:solidFill>
                <a:cs typeface="+mn-cs"/>
              </a:rPr>
              <a:t>+ consumer </a:t>
            </a:r>
            <a:r>
              <a:rPr lang="en-US" altLang="zh-TW" sz="1800" dirty="0" err="1" smtClean="0">
                <a:solidFill>
                  <a:schemeClr val="tx1"/>
                </a:solidFill>
                <a:cs typeface="+mn-cs"/>
              </a:rPr>
              <a:t>groupid</a:t>
            </a:r>
            <a:r>
              <a:rPr lang="en-US" altLang="en-US" sz="1800" dirty="0" smtClean="0">
                <a:solidFill>
                  <a:schemeClr val="tx1"/>
                </a:solidFill>
                <a:cs typeface="+mn-cs"/>
              </a:rPr>
              <a:t> in </a:t>
            </a:r>
            <a:r>
              <a:rPr lang="en-US" altLang="en-US" sz="1800" dirty="0" err="1">
                <a:solidFill>
                  <a:schemeClr val="tx1"/>
                </a:solidFill>
                <a:cs typeface="+mn-cs"/>
              </a:rPr>
              <a:t>R</a:t>
            </a:r>
            <a:r>
              <a:rPr lang="en-US" altLang="en-US" sz="1800" dirty="0" err="1" smtClean="0">
                <a:solidFill>
                  <a:schemeClr val="tx1"/>
                </a:solidFill>
                <a:cs typeface="+mn-cs"/>
              </a:rPr>
              <a:t>edis</a:t>
            </a:r>
            <a:endParaRPr lang="en-US" altLang="en-US" sz="1800" dirty="0">
              <a:solidFill>
                <a:schemeClr val="tx1"/>
              </a:solidFill>
              <a:cs typeface="+mn-cs"/>
            </a:endParaRPr>
          </a:p>
          <a:p>
            <a:pPr marL="742950" lvl="2" indent="-342900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en-US" sz="20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414923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dirty="0" smtClean="0">
                <a:solidFill>
                  <a:schemeClr val="tx1"/>
                </a:solidFill>
              </a:rPr>
              <a:t>What is Kafka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Kafka Ecosystem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Kafka Core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Concepts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b="1" dirty="0" smtClean="0">
                <a:solidFill>
                  <a:schemeClr val="tx1"/>
                </a:solidFill>
              </a:rPr>
              <a:t>Records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b="1" dirty="0">
                <a:solidFill>
                  <a:schemeClr val="tx1"/>
                </a:solidFill>
              </a:rPr>
              <a:t>Topics, Partitions,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Offsets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b="1" dirty="0">
                <a:solidFill>
                  <a:schemeClr val="tx1"/>
                </a:solidFill>
              </a:rPr>
              <a:t>Brokers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Replicate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b="1" dirty="0" smtClean="0">
                <a:solidFill>
                  <a:schemeClr val="tx1"/>
                </a:solidFill>
              </a:rPr>
              <a:t>Producer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569279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dirty="0" smtClean="0">
                <a:solidFill>
                  <a:schemeClr val="tx1"/>
                </a:solidFill>
              </a:rPr>
              <a:t>Java Code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48" y="1276350"/>
            <a:ext cx="6276152" cy="3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880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http</a:t>
            </a:r>
            <a:r>
              <a:rPr lang="en-US" altLang="zh-TW" sz="2000" dirty="0"/>
              <a:t>://10.37.35.36:9000/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Tool - Kafka manager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3" y="1690687"/>
            <a:ext cx="4102067" cy="31670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983188"/>
            <a:ext cx="4191000" cy="25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08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Tool - Kafka manager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41319"/>
            <a:ext cx="7848600" cy="36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155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0150"/>
            <a:ext cx="7924800" cy="3733799"/>
          </a:xfrm>
        </p:spPr>
        <p:txBody>
          <a:bodyPr/>
          <a:lstStyle/>
          <a:p>
            <a:r>
              <a:rPr lang="en-US" altLang="zh-TW" sz="2400" dirty="0" smtClean="0"/>
              <a:t>Produce data to Dev Kafka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Consume data from Dev </a:t>
            </a:r>
            <a:r>
              <a:rPr lang="en-US" altLang="zh-TW" sz="2400" dirty="0" smtClean="0"/>
              <a:t>Kafka</a:t>
            </a:r>
          </a:p>
          <a:p>
            <a:pPr lvl="1"/>
            <a:r>
              <a:rPr lang="en-US" altLang="zh-TW" sz="2000" dirty="0" smtClean="0"/>
              <a:t>Kafka Topic: User Name Ex: </a:t>
            </a:r>
            <a:r>
              <a:rPr lang="en-US" altLang="zh-TW" sz="2000" dirty="0" err="1" smtClean="0"/>
              <a:t>ChiayiWu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Kafka Key: User ID Ex:10409117</a:t>
            </a:r>
          </a:p>
          <a:p>
            <a:pPr lvl="1"/>
            <a:r>
              <a:rPr lang="en-US" altLang="zh-TW" sz="2000" dirty="0"/>
              <a:t>Kafka Value</a:t>
            </a:r>
            <a:r>
              <a:rPr lang="en-US" altLang="zh-TW" sz="2000" dirty="0" smtClean="0"/>
              <a:t>: 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Ex: {"username":</a:t>
            </a:r>
            <a:r>
              <a:rPr lang="en-US" altLang="zh-TW" sz="2000" dirty="0"/>
              <a:t> " </a:t>
            </a:r>
            <a:r>
              <a:rPr lang="en-US" altLang="zh-TW" sz="2000" dirty="0" smtClean="0"/>
              <a:t>Chiayi Wu"," "userid":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10409117","</a:t>
            </a:r>
            <a:r>
              <a:rPr lang="en-US" altLang="zh-TW" sz="2000" dirty="0"/>
              <a:t>message":"My First Produce Data"}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31968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Sample Producer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70044"/>
            <a:ext cx="9041363" cy="38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914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smtClean="0"/>
              <a:t>Project: </a:t>
            </a:r>
            <a:r>
              <a:rPr lang="en-US" altLang="zh-TW" sz="2400" b="1" dirty="0" err="1" smtClean="0"/>
              <a:t>AvatarWebService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Path: </a:t>
            </a:r>
            <a:r>
              <a:rPr lang="en-US" altLang="zh-TW" sz="2000" b="1" dirty="0" err="1" smtClean="0"/>
              <a:t>com.wistron.avatar.kafka.controller.TestConsumer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Sample 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14550"/>
            <a:ext cx="6172200" cy="29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2449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Edit test topic name in </a:t>
            </a:r>
            <a:r>
              <a:rPr lang="en-US" altLang="zh-TW" sz="2400" dirty="0" err="1" smtClean="0"/>
              <a:t>TestConsumer.properties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How to test 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304799" y="1795885"/>
            <a:ext cx="8763001" cy="3124200"/>
            <a:chOff x="886910" y="1962150"/>
            <a:chExt cx="8180891" cy="28956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910" y="1962150"/>
              <a:ext cx="2917536" cy="28956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447" y="1962151"/>
              <a:ext cx="5263354" cy="1150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7705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Edit consumer mode in </a:t>
            </a:r>
            <a:r>
              <a:rPr lang="en-US" altLang="zh-TW" sz="2400" i="1" u="sng" dirty="0" err="1" smtClean="0"/>
              <a:t>application.properties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How to test 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380228" y="1846221"/>
            <a:ext cx="8612144" cy="3182722"/>
            <a:chOff x="848497" y="1718985"/>
            <a:chExt cx="8144647" cy="296868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497" y="1718985"/>
              <a:ext cx="2943225" cy="2879242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019" y="1718985"/>
              <a:ext cx="5191125" cy="29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620458"/>
      </p:ext>
    </p:extLst>
  </p:cSld>
  <p:clrMapOvr>
    <a:masterClrMapping/>
  </p:clrMapOvr>
  <p:transition spd="slow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81600" y="714431"/>
            <a:ext cx="3962400" cy="147631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err="1" smtClean="0"/>
              <a:t>AvatarWebService</a:t>
            </a:r>
            <a:r>
              <a:rPr lang="en-US" altLang="zh-TW" sz="2400" dirty="0" smtClean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Run As</a:t>
            </a: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Run Configuration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How to test 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" y="715976"/>
            <a:ext cx="5044872" cy="40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86108"/>
      </p:ext>
    </p:extLst>
  </p:cSld>
  <p:clrMapOvr>
    <a:masterClrMapping/>
  </p:clrMapOvr>
  <p:transition spd="slow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How to test 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3249"/>
            <a:ext cx="6400800" cy="42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9434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Apache </a:t>
            </a:r>
            <a:r>
              <a:rPr lang="en-US" altLang="zh-TW" sz="2400" dirty="0" smtClean="0"/>
              <a:t>Kafka </a:t>
            </a:r>
            <a:r>
              <a:rPr lang="en-US" altLang="zh-TW" sz="2400" dirty="0"/>
              <a:t>is a distributed streaming platform. </a:t>
            </a:r>
            <a:endParaRPr lang="en-US" altLang="zh-TW" sz="2400" dirty="0" smtClean="0"/>
          </a:p>
          <a:p>
            <a:pPr lvl="1"/>
            <a:r>
              <a:rPr lang="en-US" altLang="zh-TW" sz="2000" b="1" dirty="0" smtClean="0"/>
              <a:t>Publish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b="1" dirty="0"/>
              <a:t>subscribe</a:t>
            </a:r>
            <a:r>
              <a:rPr lang="en-US" altLang="zh-TW" sz="2000" dirty="0"/>
              <a:t> to streams of records, similar to a </a:t>
            </a:r>
            <a:r>
              <a:rPr lang="en-US" altLang="zh-TW" sz="2000" b="1" dirty="0"/>
              <a:t>message queue</a:t>
            </a:r>
            <a:r>
              <a:rPr lang="en-US" altLang="zh-TW" sz="2000" dirty="0"/>
              <a:t> or </a:t>
            </a:r>
            <a:r>
              <a:rPr lang="en-US" altLang="zh-TW" sz="2000" b="1" dirty="0"/>
              <a:t>enterprise messaging</a:t>
            </a:r>
            <a:r>
              <a:rPr lang="en-US" altLang="zh-TW" sz="2000" dirty="0"/>
              <a:t> </a:t>
            </a:r>
            <a:r>
              <a:rPr lang="en-US" altLang="zh-TW" sz="2000" b="1" dirty="0"/>
              <a:t>system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smtClean="0"/>
              <a:t>Store streams of records in a </a:t>
            </a:r>
            <a:r>
              <a:rPr lang="en-US" altLang="zh-TW" sz="2000" b="1" dirty="0" smtClean="0"/>
              <a:t>fault-tolerant durable </a:t>
            </a:r>
            <a:r>
              <a:rPr lang="en-US" altLang="zh-TW" sz="2000" dirty="0" smtClean="0"/>
              <a:t>way.</a:t>
            </a:r>
          </a:p>
          <a:p>
            <a:pPr lvl="1"/>
            <a:r>
              <a:rPr lang="en-US" altLang="zh-TW" sz="2000" dirty="0" smtClean="0"/>
              <a:t>Process </a:t>
            </a:r>
            <a:r>
              <a:rPr lang="en-US" altLang="zh-TW" sz="2000" dirty="0"/>
              <a:t>streams of records as they occur.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Kafka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7450860" y="4211966"/>
            <a:ext cx="1668426" cy="726927"/>
            <a:chOff x="6142182" y="2359631"/>
            <a:chExt cx="1668426" cy="726927"/>
          </a:xfrm>
        </p:grpSpPr>
        <p:pic>
          <p:nvPicPr>
            <p:cNvPr id="6" name="Picture 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82" y="2359631"/>
              <a:ext cx="1294282" cy="72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7334196" y="25573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0.9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34129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How to test consumer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29" y="740721"/>
            <a:ext cx="6610741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76883"/>
      </p:ext>
    </p:extLst>
  </p:cSld>
  <p:clrMapOvr>
    <a:masterClrMapping/>
  </p:clrMapOvr>
  <p:transition spd="slow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7006583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lang="en-US" altLang="zh-TW" dirty="0"/>
              <a:t>Kafka </a:t>
            </a:r>
            <a:r>
              <a:rPr lang="en-US" altLang="zh-TW" dirty="0" smtClean="0"/>
              <a:t>Ecosystem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z="1050" smtClean="0"/>
              <a:pPr>
                <a:defRPr/>
              </a:pPr>
              <a:t>4</a:t>
            </a:fld>
            <a:endParaRPr lang="en-US" altLang="zh-TW" sz="1050" dirty="0"/>
          </a:p>
        </p:txBody>
      </p:sp>
      <p:grpSp>
        <p:nvGrpSpPr>
          <p:cNvPr id="46" name="群組 45"/>
          <p:cNvGrpSpPr/>
          <p:nvPr/>
        </p:nvGrpSpPr>
        <p:grpSpPr>
          <a:xfrm>
            <a:off x="228600" y="1428752"/>
            <a:ext cx="8915400" cy="2666998"/>
            <a:chOff x="762000" y="2055759"/>
            <a:chExt cx="7210459" cy="1433242"/>
          </a:xfrm>
        </p:grpSpPr>
        <p:cxnSp>
          <p:nvCxnSpPr>
            <p:cNvPr id="14" name="直線單箭頭接點 13"/>
            <p:cNvCxnSpPr/>
            <p:nvPr/>
          </p:nvCxnSpPr>
          <p:spPr bwMode="auto">
            <a:xfrm>
              <a:off x="1905000" y="249555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/>
            <p:cNvCxnSpPr/>
            <p:nvPr/>
          </p:nvCxnSpPr>
          <p:spPr bwMode="auto">
            <a:xfrm>
              <a:off x="1905000" y="318135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4" name="群組 33"/>
            <p:cNvGrpSpPr/>
            <p:nvPr/>
          </p:nvGrpSpPr>
          <p:grpSpPr>
            <a:xfrm>
              <a:off x="2590800" y="2114551"/>
              <a:ext cx="990600" cy="1333500"/>
              <a:chOff x="2895600" y="2724151"/>
              <a:chExt cx="1066800" cy="1038669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2895600" y="2724151"/>
                <a:ext cx="1066800" cy="1038669"/>
              </a:xfrm>
              <a:prstGeom prst="rect">
                <a:avLst/>
              </a:prstGeom>
              <a:solidFill>
                <a:srgbClr val="FF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Producer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 bwMode="auto">
              <a:xfrm>
                <a:off x="2999516" y="3020913"/>
                <a:ext cx="896516" cy="234196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Wistron</a:t>
                </a: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EAI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 bwMode="auto">
              <a:xfrm>
                <a:off x="2971524" y="3451672"/>
                <a:ext cx="952501" cy="167260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altLang="zh-TW" sz="1600" dirty="0" smtClean="0"/>
                  <a:t>Logstash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762000" y="2055759"/>
              <a:ext cx="1219200" cy="1392292"/>
              <a:chOff x="457200" y="2720086"/>
              <a:chExt cx="1219200" cy="1392292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457200" y="2720086"/>
                <a:ext cx="1219200" cy="13922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Source System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" name="圓角矩形 4"/>
              <p:cNvSpPr/>
              <p:nvPr/>
            </p:nvSpPr>
            <p:spPr bwMode="auto">
              <a:xfrm>
                <a:off x="921855" y="3005327"/>
                <a:ext cx="521390" cy="278190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SAP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527770" y="3306479"/>
                <a:ext cx="668964" cy="303243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SFCS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 bwMode="auto">
              <a:xfrm>
                <a:off x="907941" y="3640596"/>
                <a:ext cx="596932" cy="280391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LMS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 bwMode="auto">
            <a:xfrm>
              <a:off x="4171122" y="2685864"/>
              <a:ext cx="629478" cy="1908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Kafka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2" name="直線單箭頭接點 21"/>
            <p:cNvCxnSpPr>
              <a:stCxn id="17" idx="3"/>
              <a:endCxn id="21" idx="1"/>
            </p:cNvCxnSpPr>
            <p:nvPr/>
          </p:nvCxnSpPr>
          <p:spPr bwMode="auto">
            <a:xfrm flipV="1">
              <a:off x="3581400" y="2781300"/>
              <a:ext cx="58972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 23"/>
            <p:cNvSpPr/>
            <p:nvPr/>
          </p:nvSpPr>
          <p:spPr bwMode="auto">
            <a:xfrm>
              <a:off x="5231106" y="2615184"/>
              <a:ext cx="939248" cy="333755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Java Consumer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5" name="直線單箭頭接點 24"/>
            <p:cNvCxnSpPr>
              <a:stCxn id="21" idx="3"/>
              <a:endCxn id="24" idx="1"/>
            </p:cNvCxnSpPr>
            <p:nvPr/>
          </p:nvCxnSpPr>
          <p:spPr bwMode="auto">
            <a:xfrm>
              <a:off x="4800600" y="2781300"/>
              <a:ext cx="430506" cy="7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" name="群組 41"/>
            <p:cNvGrpSpPr/>
            <p:nvPr/>
          </p:nvGrpSpPr>
          <p:grpSpPr>
            <a:xfrm>
              <a:off x="6600859" y="2055760"/>
              <a:ext cx="1371600" cy="1433241"/>
              <a:chOff x="7418282" y="2641686"/>
              <a:chExt cx="1790700" cy="2010376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418282" y="2641686"/>
                <a:ext cx="1790700" cy="201037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kumimoji="0" lang="en-US" altLang="zh-TW" sz="1600" dirty="0"/>
                  <a:t>DB</a:t>
                </a:r>
                <a:endParaRPr kumimoji="0" lang="zh-TW" altLang="en-US" sz="1600" dirty="0"/>
              </a:p>
            </p:txBody>
          </p:sp>
          <p:sp>
            <p:nvSpPr>
              <p:cNvPr id="30" name="圓角矩形 29"/>
              <p:cNvSpPr/>
              <p:nvPr/>
            </p:nvSpPr>
            <p:spPr bwMode="auto">
              <a:xfrm>
                <a:off x="7604655" y="3077879"/>
                <a:ext cx="1523869" cy="321396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Elasticsearch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 bwMode="auto">
              <a:xfrm>
                <a:off x="7940409" y="3511194"/>
                <a:ext cx="833452" cy="370980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Redis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2" name="圓角矩形 31"/>
              <p:cNvSpPr/>
              <p:nvPr/>
            </p:nvSpPr>
            <p:spPr bwMode="auto">
              <a:xfrm>
                <a:off x="7940408" y="3962986"/>
                <a:ext cx="946739" cy="372518"/>
              </a:xfrm>
              <a:prstGeom prst="round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Oracle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43" name="直線單箭頭接點 42"/>
            <p:cNvCxnSpPr>
              <a:stCxn id="24" idx="3"/>
              <a:endCxn id="29" idx="1"/>
            </p:cNvCxnSpPr>
            <p:nvPr/>
          </p:nvCxnSpPr>
          <p:spPr bwMode="auto">
            <a:xfrm flipV="1">
              <a:off x="6170354" y="2772381"/>
              <a:ext cx="430505" cy="96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78063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chemeClr val="tx1"/>
                </a:solidFill>
              </a:rPr>
              <a:t>Producers </a:t>
            </a:r>
            <a:r>
              <a:rPr lang="en-US" altLang="zh-TW" sz="2400" b="1" i="1" dirty="0">
                <a:solidFill>
                  <a:schemeClr val="tx1"/>
                </a:solidFill>
              </a:rPr>
              <a:t>publish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records</a:t>
            </a:r>
            <a:r>
              <a:rPr lang="en-US" altLang="zh-TW" sz="2400" dirty="0" smtClean="0">
                <a:solidFill>
                  <a:schemeClr val="tx1"/>
                </a:solidFill>
              </a:rPr>
              <a:t> to brokers.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chemeClr val="tx1"/>
                </a:solidFill>
              </a:rPr>
              <a:t>Consumer </a:t>
            </a:r>
            <a:r>
              <a:rPr lang="en-US" altLang="zh-TW" sz="2400" b="1" i="1" dirty="0">
                <a:solidFill>
                  <a:schemeClr val="tx1"/>
                </a:solidFill>
              </a:rPr>
              <a:t>subscribe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records</a:t>
            </a:r>
            <a:r>
              <a:rPr lang="en-US" altLang="zh-TW" sz="2400" dirty="0" smtClean="0">
                <a:solidFill>
                  <a:schemeClr val="tx1"/>
                </a:solidFill>
              </a:rPr>
              <a:t> from brokers.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</a:rPr>
              <a:t>Records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Key</a:t>
            </a:r>
            <a:r>
              <a:rPr lang="en-US" altLang="zh-TW" sz="2000" dirty="0" smtClean="0">
                <a:solidFill>
                  <a:schemeClr val="tx1"/>
                </a:solidFill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Used by </a:t>
            </a:r>
            <a:r>
              <a:rPr lang="en-US" altLang="zh-TW" sz="2000" b="1" i="1" dirty="0">
                <a:solidFill>
                  <a:schemeClr val="tx1"/>
                </a:solidFill>
              </a:rPr>
              <a:t>compaction</a:t>
            </a:r>
            <a:r>
              <a:rPr lang="en-US" altLang="zh-TW" sz="2000" dirty="0">
                <a:solidFill>
                  <a:schemeClr val="tx1"/>
                </a:solidFill>
              </a:rPr>
              <a:t> or for </a:t>
            </a:r>
            <a:r>
              <a:rPr lang="en-US" altLang="zh-TW" sz="2000" b="1" i="1" dirty="0">
                <a:solidFill>
                  <a:schemeClr val="tx1"/>
                </a:solidFill>
              </a:rPr>
              <a:t>message </a:t>
            </a:r>
            <a:r>
              <a:rPr lang="en-US" altLang="zh-TW" sz="2000" b="1" i="1" dirty="0" smtClean="0">
                <a:solidFill>
                  <a:schemeClr val="tx1"/>
                </a:solidFill>
              </a:rPr>
              <a:t>grouping</a:t>
            </a:r>
          </a:p>
          <a:p>
            <a:pPr marL="857250" lvl="2" indent="0" eaLnBrk="1" hangingPunct="1">
              <a:lnSpc>
                <a:spcPct val="125000"/>
              </a:lnSpc>
              <a:buSzPct val="110000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Ex: </a:t>
            </a:r>
            <a:r>
              <a:rPr lang="en-US" altLang="zh-TW" sz="1600" dirty="0"/>
              <a:t>If messages were sent from the producer in a </a:t>
            </a:r>
            <a:r>
              <a:rPr lang="en-US" altLang="zh-TW" sz="1600" b="1" i="1" dirty="0" smtClean="0"/>
              <a:t>specific order</a:t>
            </a:r>
            <a:r>
              <a:rPr lang="en-US" altLang="zh-TW" sz="1600" dirty="0"/>
              <a:t>, we set Kafka key for guarantee the order</a:t>
            </a:r>
            <a:r>
              <a:rPr lang="en-US" altLang="zh-TW" sz="1600" dirty="0" smtClean="0"/>
              <a:t>.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Value</a:t>
            </a:r>
            <a:r>
              <a:rPr lang="en-US" altLang="zh-TW" sz="2000" dirty="0" smtClean="0">
                <a:solidFill>
                  <a:schemeClr val="tx1"/>
                </a:solidFill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The </a:t>
            </a:r>
            <a:r>
              <a:rPr lang="en-US" altLang="zh-TW" sz="2000" b="1" i="1" dirty="0">
                <a:solidFill>
                  <a:schemeClr val="tx1"/>
                </a:solidFill>
              </a:rPr>
              <a:t>content</a:t>
            </a:r>
            <a:r>
              <a:rPr lang="en-US" altLang="zh-TW" sz="2000" dirty="0">
                <a:solidFill>
                  <a:schemeClr val="tx1"/>
                </a:solidFill>
              </a:rPr>
              <a:t> of data 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Kafka Core </a:t>
            </a:r>
            <a:r>
              <a:rPr kumimoji="0" lang="en-US" altLang="zh-TW" dirty="0">
                <a:ea typeface="文鼎粗黑" pitchFamily="49" charset="-120"/>
              </a:rPr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521168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chemeClr val="tx1"/>
                </a:solidFill>
              </a:rPr>
              <a:t>Producers </a:t>
            </a:r>
            <a:r>
              <a:rPr lang="en-US" altLang="zh-TW" sz="2400" b="1" i="1" dirty="0">
                <a:solidFill>
                  <a:schemeClr val="tx1"/>
                </a:solidFill>
              </a:rPr>
              <a:t>publish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records</a:t>
            </a:r>
            <a:r>
              <a:rPr lang="en-US" altLang="zh-TW" sz="2400" dirty="0" smtClean="0">
                <a:solidFill>
                  <a:schemeClr val="tx1"/>
                </a:solidFill>
              </a:rPr>
              <a:t> to brokers.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chemeClr val="tx1"/>
                </a:solidFill>
              </a:rPr>
              <a:t>Consumer </a:t>
            </a:r>
            <a:r>
              <a:rPr lang="en-US" altLang="zh-TW" sz="2400" b="1" i="1" dirty="0">
                <a:solidFill>
                  <a:schemeClr val="tx1"/>
                </a:solidFill>
              </a:rPr>
              <a:t>subscribe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records</a:t>
            </a:r>
            <a:r>
              <a:rPr lang="en-US" altLang="zh-TW" sz="2400" dirty="0" smtClean="0">
                <a:solidFill>
                  <a:schemeClr val="tx1"/>
                </a:solidFill>
              </a:rPr>
              <a:t> from brokers.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</a:rPr>
              <a:t>Records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Key</a:t>
            </a:r>
            <a:r>
              <a:rPr lang="en-US" altLang="zh-TW" sz="2000" dirty="0" smtClean="0">
                <a:solidFill>
                  <a:schemeClr val="tx1"/>
                </a:solidFill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Used by </a:t>
            </a:r>
            <a:r>
              <a:rPr lang="en-US" altLang="zh-TW" sz="2000" b="1" i="1" dirty="0">
                <a:solidFill>
                  <a:schemeClr val="tx1"/>
                </a:solidFill>
              </a:rPr>
              <a:t>compaction</a:t>
            </a:r>
            <a:r>
              <a:rPr lang="en-US" altLang="zh-TW" sz="2000" dirty="0">
                <a:solidFill>
                  <a:schemeClr val="tx1"/>
                </a:solidFill>
              </a:rPr>
              <a:t> or for </a:t>
            </a:r>
            <a:r>
              <a:rPr lang="en-US" altLang="zh-TW" sz="2000" b="1" i="1" dirty="0">
                <a:solidFill>
                  <a:schemeClr val="tx1"/>
                </a:solidFill>
              </a:rPr>
              <a:t>message </a:t>
            </a:r>
            <a:r>
              <a:rPr lang="en-US" altLang="zh-TW" sz="2000" b="1" i="1" dirty="0" smtClean="0">
                <a:solidFill>
                  <a:schemeClr val="tx1"/>
                </a:solidFill>
              </a:rPr>
              <a:t>grouping</a:t>
            </a:r>
          </a:p>
          <a:p>
            <a:pPr marL="857250" lvl="2" indent="0" eaLnBrk="1" hangingPunct="1">
              <a:lnSpc>
                <a:spcPct val="125000"/>
              </a:lnSpc>
              <a:buSzPct val="110000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Ex: </a:t>
            </a:r>
            <a:r>
              <a:rPr lang="en-US" altLang="zh-TW" sz="1600" dirty="0"/>
              <a:t>If messages were sent from the producer in a </a:t>
            </a:r>
            <a:r>
              <a:rPr lang="en-US" altLang="zh-TW" sz="1600" b="1" i="1" dirty="0" smtClean="0"/>
              <a:t>specific order</a:t>
            </a:r>
            <a:r>
              <a:rPr lang="en-US" altLang="zh-TW" sz="1600" dirty="0"/>
              <a:t>, we set Kafka key for guarantee the order</a:t>
            </a:r>
            <a:r>
              <a:rPr lang="en-US" altLang="zh-TW" sz="1600" dirty="0" smtClean="0"/>
              <a:t>.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Value</a:t>
            </a:r>
            <a:r>
              <a:rPr lang="en-US" altLang="zh-TW" sz="2000" dirty="0" smtClean="0">
                <a:solidFill>
                  <a:schemeClr val="tx1"/>
                </a:solidFill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The </a:t>
            </a:r>
            <a:r>
              <a:rPr lang="en-US" altLang="zh-TW" sz="2000" b="1" i="1" dirty="0">
                <a:solidFill>
                  <a:schemeClr val="tx1"/>
                </a:solidFill>
              </a:rPr>
              <a:t>content</a:t>
            </a:r>
            <a:r>
              <a:rPr lang="en-US" altLang="zh-TW" sz="2000" dirty="0">
                <a:solidFill>
                  <a:schemeClr val="tx1"/>
                </a:solidFill>
              </a:rPr>
              <a:t> of data 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Kafka Core </a:t>
            </a:r>
            <a:r>
              <a:rPr kumimoji="0" lang="en-US" altLang="zh-TW" dirty="0">
                <a:ea typeface="文鼎粗黑" pitchFamily="49" charset="-120"/>
              </a:rPr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819150"/>
            <a:ext cx="4003599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128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0"/>
            <a:ext cx="7924800" cy="327659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dirty="0" smtClean="0">
                <a:solidFill>
                  <a:schemeClr val="tx1"/>
                </a:solidFill>
              </a:rPr>
              <a:t>Record </a:t>
            </a:r>
            <a:r>
              <a:rPr lang="en-US" altLang="zh-TW" sz="2000" dirty="0">
                <a:solidFill>
                  <a:schemeClr val="tx1"/>
                </a:solidFill>
              </a:rPr>
              <a:t>is stored in </a:t>
            </a:r>
            <a:r>
              <a:rPr lang="en-US" altLang="zh-TW" sz="2000" b="1" i="1" dirty="0">
                <a:solidFill>
                  <a:schemeClr val="tx1"/>
                </a:solidFill>
              </a:rPr>
              <a:t>topics</a:t>
            </a:r>
            <a:r>
              <a:rPr lang="en-US" altLang="zh-TW" sz="2000" dirty="0">
                <a:solidFill>
                  <a:schemeClr val="tx1"/>
                </a:solidFill>
              </a:rPr>
              <a:t>.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b="1" i="1" dirty="0" smtClean="0">
                <a:solidFill>
                  <a:schemeClr val="tx1"/>
                </a:solidFill>
              </a:rPr>
              <a:t>Topics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are split in </a:t>
            </a:r>
            <a:r>
              <a:rPr lang="en-US" altLang="zh-TW" sz="2000" b="1" i="1" dirty="0" smtClean="0">
                <a:solidFill>
                  <a:schemeClr val="tx1"/>
                </a:solidFill>
              </a:rPr>
              <a:t>partitions</a:t>
            </a:r>
            <a:r>
              <a:rPr lang="en-US" altLang="zh-TW" sz="2000" dirty="0" smtClean="0">
                <a:solidFill>
                  <a:schemeClr val="tx1"/>
                </a:solidFill>
              </a:rPr>
              <a:t>. Each </a:t>
            </a:r>
            <a:r>
              <a:rPr lang="en-US" altLang="zh-TW" sz="2000" dirty="0">
                <a:solidFill>
                  <a:schemeClr val="tx1"/>
                </a:solidFill>
              </a:rPr>
              <a:t>partition is an </a:t>
            </a:r>
            <a:r>
              <a:rPr lang="en-US" altLang="zh-TW" sz="2000" i="1" u="sng" dirty="0">
                <a:solidFill>
                  <a:schemeClr val="tx1"/>
                </a:solidFill>
              </a:rPr>
              <a:t>ordered</a:t>
            </a:r>
            <a:r>
              <a:rPr lang="en-US" altLang="zh-TW" sz="2000" dirty="0">
                <a:solidFill>
                  <a:schemeClr val="tx1"/>
                </a:solidFill>
              </a:rPr>
              <a:t>, </a:t>
            </a:r>
            <a:r>
              <a:rPr lang="en-US" altLang="zh-TW" sz="2000" i="1" u="sng" dirty="0">
                <a:solidFill>
                  <a:schemeClr val="tx1"/>
                </a:solidFill>
              </a:rPr>
              <a:t>immutable sequence of records</a:t>
            </a:r>
            <a:r>
              <a:rPr lang="en-US" altLang="zh-TW" sz="2000" dirty="0">
                <a:solidFill>
                  <a:schemeClr val="tx1"/>
                </a:solidFill>
              </a:rPr>
              <a:t> that is continually appended to—a structured commit log. 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The records in the </a:t>
            </a:r>
            <a:r>
              <a:rPr lang="en-US" altLang="zh-TW" sz="2000" i="1" u="sng" dirty="0">
                <a:solidFill>
                  <a:schemeClr val="tx1"/>
                </a:solidFill>
              </a:rPr>
              <a:t>partitions are each assigned a sequential id number</a:t>
            </a:r>
            <a:r>
              <a:rPr lang="en-US" altLang="zh-TW" sz="2000" dirty="0">
                <a:solidFill>
                  <a:schemeClr val="tx1"/>
                </a:solidFill>
              </a:rPr>
              <a:t> called the </a:t>
            </a:r>
            <a:r>
              <a:rPr lang="en-US" altLang="zh-TW" sz="2000" b="1" i="1" dirty="0">
                <a:solidFill>
                  <a:schemeClr val="tx1"/>
                </a:solidFill>
              </a:rPr>
              <a:t>offset</a:t>
            </a:r>
            <a:r>
              <a:rPr lang="en-US" altLang="zh-TW" sz="2000" dirty="0">
                <a:solidFill>
                  <a:schemeClr val="tx1"/>
                </a:solidFill>
              </a:rPr>
              <a:t> that uniquely identifies each record within the partition</a:t>
            </a:r>
            <a:r>
              <a:rPr lang="en-US" altLang="zh-TW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Kafka Core </a:t>
            </a:r>
            <a:r>
              <a:rPr kumimoji="0" lang="en-US" altLang="zh-TW" dirty="0">
                <a:ea typeface="文鼎粗黑" pitchFamily="49" charset="-120"/>
              </a:rPr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17853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>
                <a:ea typeface="文鼎粗黑" pitchFamily="49" charset="-120"/>
              </a:rPr>
              <a:t>Kafka Core 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838200" y="1504950"/>
            <a:ext cx="7924800" cy="327659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zh-TW" sz="2000" dirty="0" smtClean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25250"/>
            <a:ext cx="5334000" cy="32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32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504951"/>
            <a:ext cx="7924800" cy="308967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chemeClr val="tx1"/>
                </a:solidFill>
              </a:rPr>
              <a:t>A </a:t>
            </a:r>
            <a:r>
              <a:rPr lang="en-US" altLang="en-US" sz="2000" dirty="0">
                <a:solidFill>
                  <a:schemeClr val="tx1"/>
                </a:solidFill>
              </a:rPr>
              <a:t>Kafka cluster is composed of multiple </a:t>
            </a:r>
            <a:r>
              <a:rPr lang="en-US" altLang="en-US" sz="2000" b="1" i="1" dirty="0" smtClean="0">
                <a:solidFill>
                  <a:schemeClr val="tx1"/>
                </a:solidFill>
              </a:rPr>
              <a:t>brokers</a:t>
            </a:r>
            <a:r>
              <a:rPr lang="en-US" altLang="en-US" sz="2000" dirty="0" smtClean="0">
                <a:solidFill>
                  <a:schemeClr val="tx1"/>
                </a:solidFill>
              </a:rPr>
              <a:t> (nodes) 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dirty="0" smtClean="0">
                <a:solidFill>
                  <a:schemeClr val="tx1"/>
                </a:solidFill>
              </a:rPr>
              <a:t>3</a:t>
            </a:r>
            <a:r>
              <a:rPr lang="en-US" altLang="en-US" sz="2000" dirty="0" smtClean="0">
                <a:solidFill>
                  <a:schemeClr val="tx1"/>
                </a:solidFill>
              </a:rPr>
              <a:t> Nodes in DEV/QAS/PRD</a:t>
            </a: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Topic </a:t>
            </a:r>
            <a:r>
              <a:rPr lang="en-US" altLang="en-US" sz="2000" b="1" i="1" dirty="0">
                <a:solidFill>
                  <a:schemeClr val="tx1"/>
                </a:solidFill>
              </a:rPr>
              <a:t>Replication</a:t>
            </a:r>
            <a:r>
              <a:rPr lang="en-US" altLang="en-US" sz="2000" dirty="0">
                <a:solidFill>
                  <a:schemeClr val="tx1"/>
                </a:solidFill>
              </a:rPr>
              <a:t> is the process to offer </a:t>
            </a:r>
            <a:r>
              <a:rPr lang="en-US" altLang="en-US" sz="2000" b="1" dirty="0">
                <a:solidFill>
                  <a:schemeClr val="tx1"/>
                </a:solidFill>
              </a:rPr>
              <a:t>fail-over capability for a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topic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b="1" i="1" dirty="0" smtClean="0">
                <a:solidFill>
                  <a:schemeClr val="tx1"/>
                </a:solidFill>
              </a:rPr>
              <a:t>Replication </a:t>
            </a:r>
            <a:r>
              <a:rPr lang="en-US" altLang="en-US" sz="2000" b="1" i="1" dirty="0">
                <a:solidFill>
                  <a:schemeClr val="tx1"/>
                </a:solidFill>
              </a:rPr>
              <a:t>factor</a:t>
            </a:r>
            <a:r>
              <a:rPr lang="en-US" altLang="en-US" sz="2000" dirty="0">
                <a:solidFill>
                  <a:schemeClr val="tx1"/>
                </a:solidFill>
              </a:rPr>
              <a:t> defines </a:t>
            </a:r>
            <a:r>
              <a:rPr lang="en-US" altLang="en-US" sz="2000" b="1" dirty="0">
                <a:solidFill>
                  <a:schemeClr val="tx1"/>
                </a:solidFill>
              </a:rPr>
              <a:t>the number of copies of a topic </a:t>
            </a:r>
            <a:r>
              <a:rPr lang="en-US" altLang="en-US" sz="2000" dirty="0">
                <a:solidFill>
                  <a:schemeClr val="tx1"/>
                </a:solidFill>
              </a:rPr>
              <a:t>in a Kafka cluster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Replicate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is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3</a:t>
            </a:r>
            <a:r>
              <a:rPr lang="en-US" altLang="en-US" sz="2000" dirty="0" smtClean="0">
                <a:solidFill>
                  <a:schemeClr val="tx1"/>
                </a:solidFill>
              </a:rPr>
              <a:t> in DEV/QAS/PRD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646331"/>
          </a:xfrm>
        </p:spPr>
        <p:txBody>
          <a:bodyPr/>
          <a:lstStyle/>
          <a:p>
            <a:r>
              <a:rPr kumimoji="0" lang="en-US" altLang="zh-TW" dirty="0" smtClean="0">
                <a:ea typeface="文鼎粗黑" pitchFamily="49" charset="-120"/>
              </a:rPr>
              <a:t>Kafka Core </a:t>
            </a:r>
            <a:r>
              <a:rPr kumimoji="0" lang="en-US" altLang="zh-TW" dirty="0">
                <a:ea typeface="文鼎粗黑" pitchFamily="49" charset="-120"/>
              </a:rPr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533113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14A5ECE207F104B8510E2684F3B1A55" ma:contentTypeVersion="0" ma:contentTypeDescription="建立新的文件。" ma:contentTypeScope="" ma:versionID="d867a9224bc5c9a0960210d5ef1d1b7b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ED5719E-9918-4DEE-8A1B-1985A677C32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FD2F2C-1693-45AC-AC86-B565073653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E3856D-D4E2-4A1A-AE2F-C42228BF8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61235</TotalTime>
  <Words>906</Words>
  <Application>Microsoft Office PowerPoint</Application>
  <PresentationFormat>如螢幕大小 (16:9)</PresentationFormat>
  <Paragraphs>223</Paragraphs>
  <Slides>31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文鼎粗黑</vt:lpstr>
      <vt:lpstr>細明體</vt:lpstr>
      <vt:lpstr>微軟正黑體</vt:lpstr>
      <vt:lpstr>新細明體</vt:lpstr>
      <vt:lpstr>Arial</vt:lpstr>
      <vt:lpstr>Wingdings</vt:lpstr>
      <vt:lpstr>Default Design</vt:lpstr>
      <vt:lpstr>PowerPoint 簡報</vt:lpstr>
      <vt:lpstr>Outline</vt:lpstr>
      <vt:lpstr>Kafka</vt:lpstr>
      <vt:lpstr>Kafka Ecosystem</vt:lpstr>
      <vt:lpstr>Kafka Core Concepts</vt:lpstr>
      <vt:lpstr>Kafka Core Concepts</vt:lpstr>
      <vt:lpstr>Kafka Core Concepts</vt:lpstr>
      <vt:lpstr>Kafka Core Concepts</vt:lpstr>
      <vt:lpstr>Kafka Core Concepts</vt:lpstr>
      <vt:lpstr>Kafka Core Concepts</vt:lpstr>
      <vt:lpstr>Kafka Core Concepts</vt:lpstr>
      <vt:lpstr>Producer API</vt:lpstr>
      <vt:lpstr>Producer Properties</vt:lpstr>
      <vt:lpstr>Producer Properties</vt:lpstr>
      <vt:lpstr>Producer</vt:lpstr>
      <vt:lpstr>Consumer</vt:lpstr>
      <vt:lpstr>Consumer Properties</vt:lpstr>
      <vt:lpstr>Consumer Properties</vt:lpstr>
      <vt:lpstr>Consumer</vt:lpstr>
      <vt:lpstr>Consumer</vt:lpstr>
      <vt:lpstr>Tool - Kafka manager</vt:lpstr>
      <vt:lpstr>Tool - Kafka manager</vt:lpstr>
      <vt:lpstr>Homework</vt:lpstr>
      <vt:lpstr>Sample Producer</vt:lpstr>
      <vt:lpstr>Sample Consumer</vt:lpstr>
      <vt:lpstr>How to test consumer</vt:lpstr>
      <vt:lpstr>How to test consumer</vt:lpstr>
      <vt:lpstr>How to test consumer</vt:lpstr>
      <vt:lpstr>How to test consumer</vt:lpstr>
      <vt:lpstr>How to test consumer</vt:lpstr>
      <vt:lpstr>Q &amp; A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Chiayi Wu/WIH/Wistron</cp:lastModifiedBy>
  <cp:revision>287</cp:revision>
  <dcterms:created xsi:type="dcterms:W3CDTF">2008-08-07T15:44:20Z</dcterms:created>
  <dcterms:modified xsi:type="dcterms:W3CDTF">2019-02-20T08:11:18Z</dcterms:modified>
</cp:coreProperties>
</file>