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32"/>
  </p:notesMasterIdLst>
  <p:handoutMasterIdLst>
    <p:handoutMasterId r:id="rId33"/>
  </p:handoutMasterIdLst>
  <p:sldIdLst>
    <p:sldId id="256" r:id="rId5"/>
    <p:sldId id="340" r:id="rId6"/>
    <p:sldId id="373" r:id="rId7"/>
    <p:sldId id="377" r:id="rId8"/>
    <p:sldId id="382" r:id="rId9"/>
    <p:sldId id="374" r:id="rId10"/>
    <p:sldId id="375" r:id="rId11"/>
    <p:sldId id="398" r:id="rId12"/>
    <p:sldId id="376" r:id="rId13"/>
    <p:sldId id="383" r:id="rId14"/>
    <p:sldId id="384" r:id="rId15"/>
    <p:sldId id="386" r:id="rId16"/>
    <p:sldId id="385" r:id="rId17"/>
    <p:sldId id="387" r:id="rId18"/>
    <p:sldId id="388" r:id="rId19"/>
    <p:sldId id="389" r:id="rId20"/>
    <p:sldId id="390" r:id="rId21"/>
    <p:sldId id="395" r:id="rId22"/>
    <p:sldId id="396" r:id="rId23"/>
    <p:sldId id="397" r:id="rId24"/>
    <p:sldId id="391" r:id="rId25"/>
    <p:sldId id="392" r:id="rId26"/>
    <p:sldId id="393" r:id="rId27"/>
    <p:sldId id="394" r:id="rId28"/>
    <p:sldId id="399" r:id="rId29"/>
    <p:sldId id="379" r:id="rId30"/>
    <p:sldId id="372" r:id="rId3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79BC58"/>
    <a:srgbClr val="B2B2B2"/>
    <a:srgbClr val="197E14"/>
    <a:srgbClr val="333333"/>
    <a:srgbClr val="BBE0E3"/>
    <a:srgbClr val="292929"/>
    <a:srgbClr val="FFCC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8172" autoAdjust="0"/>
  </p:normalViewPr>
  <p:slideViewPr>
    <p:cSldViewPr>
      <p:cViewPr varScale="1">
        <p:scale>
          <a:sx n="89" d="100"/>
          <a:sy n="89" d="100"/>
        </p:scale>
        <p:origin x="55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61907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2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0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900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88261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40058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328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2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6553200"/>
            <a:ext cx="6858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aho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osquitto.org/" TargetMode="External"/><Relationship Id="rId3" Type="http://schemas.openxmlformats.org/officeDocument/2006/relationships/hyperlink" Target="https://swf.com.tw/?p=1002" TargetMode="External"/><Relationship Id="rId7" Type="http://schemas.openxmlformats.org/officeDocument/2006/relationships/hyperlink" Target="https://www.hivemq.com/tags/mqtt-essentials/" TargetMode="External"/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mqtt-buddy/mqtt-vs-http-which-one-is-the-best-for-iot-c868169b3105" TargetMode="External"/><Relationship Id="rId5" Type="http://schemas.openxmlformats.org/officeDocument/2006/relationships/hyperlink" Target="https://docs.solace.com/MQTT-311-Prtl-Conformance-Spec/MQTT%20Control%20Packet%20format.htm" TargetMode="External"/><Relationship Id="rId4" Type="http://schemas.openxmlformats.org/officeDocument/2006/relationships/hyperlink" Target="http://www.steves-internet-guide.com/mqtt-protocol-messages-overview/" TargetMode="External"/><Relationship Id="rId9" Type="http://schemas.openxmlformats.org/officeDocument/2006/relationships/hyperlink" Target="http://www.steves-internet-guide.com/mosquitto_pub-sub-client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5791200" y="5410200"/>
            <a:ext cx="3568262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zh-TW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Jesse Huang</a:t>
            </a:r>
            <a:endParaRPr lang="en-US" altLang="en-US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95400" y="2362200"/>
            <a:ext cx="6629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TW" sz="5000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</a:t>
            </a:r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3" y="1759370"/>
            <a:ext cx="5662613" cy="46556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2451" y="1189181"/>
            <a:ext cx="35237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MQTT </a:t>
            </a:r>
            <a:r>
              <a:rPr lang="en-US" altLang="zh-TW" sz="2400" dirty="0"/>
              <a:t>message type</a:t>
            </a:r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950338" y="3431651"/>
            <a:ext cx="5765007" cy="788718"/>
          </a:xfrm>
          <a:prstGeom prst="rect">
            <a:avLst/>
          </a:prstGeom>
          <a:solidFill>
            <a:schemeClr val="bg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48585" y="3130528"/>
            <a:ext cx="5765007" cy="301123"/>
          </a:xfrm>
          <a:prstGeom prst="rect">
            <a:avLst/>
          </a:prstGeom>
          <a:solidFill>
            <a:schemeClr val="bg1">
              <a:alpha val="0"/>
            </a:scheme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756109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lvl="1">
              <a:buFont typeface="+mj-lt"/>
              <a:buAutoNum type="arabicPeriod"/>
            </a:pPr>
            <a:endParaRPr lang="en-US" altLang="zh-TW" sz="2400" i="1" dirty="0" smtClean="0"/>
          </a:p>
          <a:p>
            <a:pPr lvl="1">
              <a:buFont typeface="+mj-lt"/>
              <a:buAutoNum type="arabicPeriod"/>
            </a:pPr>
            <a:endParaRPr lang="en-US" altLang="zh-TW" sz="2400" i="1" dirty="0"/>
          </a:p>
          <a:p>
            <a:pPr lvl="1">
              <a:buFont typeface="+mj-lt"/>
              <a:buAutoNum type="arabicPeriod"/>
            </a:pPr>
            <a:r>
              <a:rPr lang="en-US" altLang="zh-TW" sz="2400" i="1" dirty="0" smtClean="0"/>
              <a:t>At </a:t>
            </a:r>
            <a:r>
              <a:rPr lang="en-US" altLang="zh-TW" sz="2400" i="1" dirty="0"/>
              <a:t>most once</a:t>
            </a:r>
            <a:r>
              <a:rPr lang="en-US" altLang="zh-TW" sz="2400" dirty="0"/>
              <a:t> (0</a:t>
            </a:r>
            <a:r>
              <a:rPr lang="en-US" altLang="zh-TW" sz="2400" dirty="0" smtClean="0"/>
              <a:t>) </a:t>
            </a:r>
          </a:p>
          <a:p>
            <a:pPr lvl="1">
              <a:buFont typeface="+mj-lt"/>
              <a:buAutoNum type="arabicPeriod"/>
            </a:pPr>
            <a:endParaRPr lang="en-US" altLang="zh-TW" sz="2400" dirty="0"/>
          </a:p>
          <a:p>
            <a:pPr lvl="1">
              <a:buFont typeface="+mj-lt"/>
              <a:buAutoNum type="arabicPeriod"/>
            </a:pPr>
            <a:endParaRPr lang="en-US" altLang="zh-TW" sz="2400" dirty="0" smtClean="0"/>
          </a:p>
          <a:p>
            <a:pPr lvl="1">
              <a:buFont typeface="+mj-lt"/>
              <a:buAutoNum type="arabicPeriod"/>
            </a:pPr>
            <a:endParaRPr lang="en-US" altLang="zh-TW" sz="2400" dirty="0"/>
          </a:p>
          <a:p>
            <a:pPr lvl="1">
              <a:buFont typeface="+mj-lt"/>
              <a:buAutoNum type="arabicPeriod"/>
            </a:pPr>
            <a:endParaRPr lang="en-US" altLang="zh-TW" sz="2400" dirty="0" smtClean="0"/>
          </a:p>
          <a:p>
            <a:pPr lvl="1">
              <a:buFont typeface="+mj-lt"/>
              <a:buAutoNum type="arabicPeriod"/>
            </a:pPr>
            <a:endParaRPr lang="en-US" altLang="zh-TW" sz="2400" dirty="0" smtClean="0"/>
          </a:p>
          <a:p>
            <a:pPr lvl="1">
              <a:buFont typeface="+mj-lt"/>
              <a:buAutoNum type="arabicPeriod"/>
            </a:pPr>
            <a:endParaRPr lang="en-US" altLang="zh-TW" sz="2400" dirty="0"/>
          </a:p>
          <a:p>
            <a:pPr lvl="1">
              <a:buFont typeface="+mj-lt"/>
              <a:buAutoNum type="arabicPeriod"/>
            </a:pPr>
            <a:endParaRPr lang="en-US" altLang="zh-TW" sz="2400" dirty="0" smtClean="0"/>
          </a:p>
          <a:p>
            <a:pPr lvl="1">
              <a:buFont typeface="+mj-lt"/>
              <a:buAutoNum type="arabicPeriod"/>
            </a:pPr>
            <a:endParaRPr lang="en-US" altLang="zh-TW" sz="2400" dirty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278027" cy="15335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2451" y="1189181"/>
            <a:ext cx="7679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There </a:t>
            </a:r>
            <a:r>
              <a:rPr lang="en-US" altLang="zh-TW" sz="2400" dirty="0"/>
              <a:t>are 3 Quality of service (</a:t>
            </a:r>
            <a:r>
              <a:rPr lang="en-US" altLang="zh-TW" sz="2400" dirty="0" err="1"/>
              <a:t>QoS</a:t>
            </a:r>
            <a:r>
              <a:rPr lang="en-US" altLang="zh-TW" sz="2400" dirty="0"/>
              <a:t>) levels in MQTT:</a:t>
            </a:r>
            <a:endParaRPr lang="en-US" altLang="zh-TW" sz="2400" i="1" dirty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11088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lvl="1">
              <a:buFont typeface="+mj-lt"/>
              <a:buAutoNum type="arabicPeriod" startAt="2"/>
            </a:pPr>
            <a:endParaRPr lang="en-US" altLang="zh-TW" sz="2400" i="1" dirty="0" smtClean="0"/>
          </a:p>
          <a:p>
            <a:pPr lvl="1">
              <a:buFont typeface="+mj-lt"/>
              <a:buAutoNum type="arabicPeriod" startAt="2"/>
            </a:pPr>
            <a:r>
              <a:rPr lang="en-US" altLang="zh-TW" sz="2400" i="1" dirty="0" smtClean="0"/>
              <a:t>At </a:t>
            </a:r>
            <a:r>
              <a:rPr lang="en-US" altLang="zh-TW" sz="2400" i="1" dirty="0"/>
              <a:t>least once</a:t>
            </a:r>
            <a:r>
              <a:rPr lang="en-US" altLang="zh-TW" sz="2400" dirty="0"/>
              <a:t> (</a:t>
            </a:r>
            <a:r>
              <a:rPr lang="en-US" altLang="zh-TW" sz="2400" dirty="0" smtClean="0"/>
              <a:t>1)</a:t>
            </a:r>
          </a:p>
          <a:p>
            <a:pPr lvl="1">
              <a:buFont typeface="+mj-lt"/>
              <a:buAutoNum type="arabicPeriod" startAt="2"/>
            </a:pPr>
            <a:endParaRPr lang="en-US" altLang="zh-TW" sz="2400" dirty="0"/>
          </a:p>
          <a:p>
            <a:pPr lvl="1">
              <a:buFont typeface="+mj-lt"/>
              <a:buAutoNum type="arabicPeriod" startAt="2"/>
            </a:pPr>
            <a:endParaRPr lang="en-US" altLang="zh-TW" sz="2400" dirty="0" smtClean="0"/>
          </a:p>
          <a:p>
            <a:pPr lvl="1">
              <a:buFont typeface="+mj-lt"/>
              <a:buAutoNum type="arabicPeriod" startAt="2"/>
            </a:pPr>
            <a:endParaRPr lang="en-US" altLang="zh-TW" sz="2400" dirty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861"/>
            <a:ext cx="6891338" cy="16361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68" y="4269066"/>
            <a:ext cx="6900863" cy="17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351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lvl="1">
              <a:buFont typeface="+mj-lt"/>
              <a:buAutoNum type="arabicPeriod" startAt="3"/>
            </a:pPr>
            <a:endParaRPr lang="en-US" altLang="zh-TW" sz="2400" i="1" dirty="0" smtClean="0"/>
          </a:p>
          <a:p>
            <a:pPr lvl="1">
              <a:buFont typeface="+mj-lt"/>
              <a:buAutoNum type="arabicPeriod" startAt="3"/>
            </a:pPr>
            <a:r>
              <a:rPr lang="en-US" altLang="zh-TW" sz="2400" i="1" dirty="0" smtClean="0"/>
              <a:t>Exactly </a:t>
            </a:r>
            <a:r>
              <a:rPr lang="en-US" altLang="zh-TW" sz="2400" i="1" dirty="0"/>
              <a:t>once</a:t>
            </a:r>
            <a:r>
              <a:rPr lang="en-US" altLang="zh-TW" sz="2400" dirty="0"/>
              <a:t> (2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68" y="2369134"/>
            <a:ext cx="7422063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879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  <a:r>
              <a:rPr kumimoji="0" lang="zh-TW" altLang="en-US" sz="3200" b="1" dirty="0" smtClean="0">
                <a:solidFill>
                  <a:srgbClr val="333333"/>
                </a:solidFill>
                <a:ea typeface="文鼎粗黑" pitchFamily="49" charset="-120"/>
              </a:rPr>
              <a:t> </a:t>
            </a:r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Broker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Eclipse </a:t>
            </a:r>
            <a:r>
              <a:rPr lang="en-US" altLang="zh-TW" sz="2400" dirty="0" err="1"/>
              <a:t>Mosquitto</a:t>
            </a:r>
            <a:r>
              <a:rPr lang="en-US" altLang="zh-TW" sz="2400" dirty="0"/>
              <a:t> is an open source (EPL/EDL licensed) message broker that implements the MQTT protocol versions 3.1 and 3.1.1.</a:t>
            </a: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7424583" cy="37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477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  <a:r>
              <a:rPr kumimoji="0" lang="zh-TW" altLang="en-US" sz="3200" b="1" dirty="0" smtClean="0">
                <a:solidFill>
                  <a:srgbClr val="333333"/>
                </a:solidFill>
                <a:ea typeface="文鼎粗黑" pitchFamily="49" charset="-120"/>
              </a:rPr>
              <a:t> </a:t>
            </a:r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Broker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8" y="1825195"/>
            <a:ext cx="6629400" cy="3782770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1065" y="11672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3465" y="13196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382451" y="1189181"/>
            <a:ext cx="5836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/>
              <a:t>Starting </a:t>
            </a:r>
            <a:r>
              <a:rPr lang="en-US" altLang="zh-TW" sz="2400" dirty="0" err="1"/>
              <a:t>Mosquitto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service on Windows</a:t>
            </a:r>
          </a:p>
        </p:txBody>
      </p:sp>
    </p:spTree>
    <p:extLst>
      <p:ext uri="{BB962C8B-B14F-4D97-AF65-F5344CB8AC3E}">
        <p14:creationId xmlns:p14="http://schemas.microsoft.com/office/powerpoint/2010/main" val="133482289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  <a:r>
              <a:rPr kumimoji="0" lang="zh-TW" altLang="en-US" sz="3200" b="1" dirty="0" smtClean="0">
                <a:solidFill>
                  <a:srgbClr val="333333"/>
                </a:solidFill>
                <a:ea typeface="文鼎粗黑" pitchFamily="49" charset="-120"/>
              </a:rPr>
              <a:t> </a:t>
            </a:r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Broker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/>
              <a:t>Starting </a:t>
            </a:r>
            <a:r>
              <a:rPr lang="en-US" altLang="zh-TW" sz="2400" dirty="0" err="1"/>
              <a:t>Mosquitto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marL="571500" lvl="1" indent="0">
              <a:lnSpc>
                <a:spcPct val="125000"/>
              </a:lnSpc>
              <a:buSzPct val="75000"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mosquitto.exe -</a:t>
            </a:r>
            <a:r>
              <a:rPr lang="en-US" altLang="zh-TW" sz="2000" dirty="0" smtClean="0">
                <a:solidFill>
                  <a:srgbClr val="0070C0"/>
                </a:solidFill>
              </a:rPr>
              <a:t>v</a:t>
            </a:r>
            <a:endParaRPr lang="en-US" altLang="zh-TW" sz="2400" dirty="0" smtClean="0"/>
          </a:p>
          <a:p>
            <a:pPr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publish</a:t>
            </a:r>
            <a:r>
              <a:rPr lang="en-US" altLang="zh-TW" sz="2400" dirty="0"/>
              <a:t>: </a:t>
            </a:r>
          </a:p>
          <a:p>
            <a:pPr marL="533400" lvl="1" indent="0">
              <a:lnSpc>
                <a:spcPct val="125000"/>
              </a:lnSpc>
              <a:buSzPct val="75000"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mosquitto_pub.exe -h host -p port -q </a:t>
            </a:r>
            <a:r>
              <a:rPr lang="en-US" altLang="zh-TW" sz="2000" dirty="0" err="1">
                <a:solidFill>
                  <a:srgbClr val="0070C0"/>
                </a:solidFill>
              </a:rPr>
              <a:t>qos</a:t>
            </a:r>
            <a:r>
              <a:rPr lang="en-US" altLang="zh-TW" sz="2000" dirty="0">
                <a:solidFill>
                  <a:srgbClr val="0070C0"/>
                </a:solidFill>
              </a:rPr>
              <a:t> -t topic -m message</a:t>
            </a:r>
          </a:p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/>
              <a:t>subscribe:</a:t>
            </a:r>
          </a:p>
          <a:p>
            <a:pPr marL="571500" lvl="1" indent="0">
              <a:lnSpc>
                <a:spcPct val="125000"/>
              </a:lnSpc>
              <a:buSzPct val="75000"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mosquitto_sub.exe -h host -p port -q </a:t>
            </a:r>
            <a:r>
              <a:rPr lang="en-US" altLang="zh-TW" sz="2000" dirty="0" err="1">
                <a:solidFill>
                  <a:srgbClr val="0070C0"/>
                </a:solidFill>
              </a:rPr>
              <a:t>qos</a:t>
            </a:r>
            <a:r>
              <a:rPr lang="en-US" altLang="zh-TW" sz="2000" dirty="0">
                <a:solidFill>
                  <a:srgbClr val="0070C0"/>
                </a:solidFill>
              </a:rPr>
              <a:t> -t topic</a:t>
            </a:r>
            <a:endParaRPr lang="en-US" altLang="zh-TW" sz="2000" dirty="0" smtClean="0">
              <a:solidFill>
                <a:srgbClr val="0070C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6" y="4419600"/>
            <a:ext cx="515364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324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  <a:r>
              <a:rPr kumimoji="0" lang="zh-TW" altLang="en-US" sz="3200" b="1" dirty="0" smtClean="0">
                <a:solidFill>
                  <a:srgbClr val="333333"/>
                </a:solidFill>
                <a:ea typeface="文鼎粗黑" pitchFamily="49" charset="-120"/>
              </a:rPr>
              <a:t> </a:t>
            </a:r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Broker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82" y="1447800"/>
            <a:ext cx="7209903" cy="45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7432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  <a:r>
              <a:rPr kumimoji="0" lang="zh-TW" altLang="en-US" sz="3200" b="1" dirty="0" smtClean="0">
                <a:solidFill>
                  <a:srgbClr val="333333"/>
                </a:solidFill>
                <a:ea typeface="文鼎粗黑" pitchFamily="49" charset="-120"/>
              </a:rPr>
              <a:t> </a:t>
            </a:r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Broker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" y="1447800"/>
            <a:ext cx="8620298" cy="4114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2451" y="1189181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68115007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200" b="1" dirty="0"/>
              <a:t>MQTT Over </a:t>
            </a:r>
            <a:r>
              <a:rPr lang="en-US" altLang="zh-TW" sz="3200" b="1" dirty="0" err="1" smtClean="0"/>
              <a:t>WebSocket</a:t>
            </a:r>
            <a:endParaRPr lang="en-US" altLang="zh-TW" sz="32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9054"/>
            <a:ext cx="6799698" cy="36793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0449" y="1220761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242729"/>
                </a:solidFill>
                <a:latin typeface="Arial" panose="020B0604020202020204" pitchFamily="34" charset="0"/>
              </a:rPr>
              <a:t>Two main reason to use MQTT over </a:t>
            </a:r>
            <a:r>
              <a:rPr lang="en-US" altLang="zh-TW" sz="2400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Websocket</a:t>
            </a:r>
            <a:endParaRPr lang="en-US" altLang="zh-TW" sz="2400" dirty="0" smtClean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242729"/>
                </a:solidFill>
                <a:latin typeface="Arial" panose="020B0604020202020204" pitchFamily="34" charset="0"/>
              </a:rPr>
              <a:t>C</a:t>
            </a:r>
            <a:r>
              <a:rPr lang="en-US" altLang="zh-TW" sz="2000" dirty="0" smtClean="0">
                <a:solidFill>
                  <a:srgbClr val="242729"/>
                </a:solidFill>
                <a:latin typeface="Arial" panose="020B0604020202020204" pitchFamily="34" charset="0"/>
              </a:rPr>
              <a:t>onsuming </a:t>
            </a:r>
            <a:r>
              <a:rPr lang="en-US" altLang="zh-TW" sz="2000" dirty="0">
                <a:solidFill>
                  <a:srgbClr val="242729"/>
                </a:solidFill>
                <a:latin typeface="Arial" panose="020B0604020202020204" pitchFamily="34" charset="0"/>
              </a:rPr>
              <a:t>messages in a browser </a:t>
            </a:r>
            <a:r>
              <a:rPr lang="en-US" altLang="zh-TW" sz="2000" dirty="0" smtClean="0">
                <a:solidFill>
                  <a:srgbClr val="242729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000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WebApp</a:t>
            </a:r>
            <a:r>
              <a:rPr lang="en-US" altLang="zh-TW" sz="2000" dirty="0" smtClean="0">
                <a:solidFill>
                  <a:srgbClr val="242729"/>
                </a:solidFill>
                <a:latin typeface="Arial" panose="020B0604020202020204" pitchFamily="34" charset="0"/>
              </a:rPr>
              <a:t>)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solidFill>
                  <a:srgbClr val="242729"/>
                </a:solidFill>
                <a:latin typeface="Arial" panose="020B0604020202020204" pitchFamily="34" charset="0"/>
              </a:rPr>
              <a:t>for </a:t>
            </a:r>
            <a:r>
              <a:rPr lang="en-US" altLang="zh-TW" sz="2000" dirty="0">
                <a:solidFill>
                  <a:srgbClr val="242729"/>
                </a:solidFill>
                <a:latin typeface="Arial" panose="020B0604020202020204" pitchFamily="34" charset="0"/>
              </a:rPr>
              <a:t>firewall reasons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14512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800" b="1" dirty="0" smtClean="0">
                <a:solidFill>
                  <a:srgbClr val="333333"/>
                </a:solidFill>
                <a:ea typeface="文鼎粗黑" pitchFamily="49" charset="-120"/>
              </a:rPr>
              <a:t>Outline</a:t>
            </a:r>
            <a:endParaRPr kumimoji="0" lang="en-US" altLang="zh-TW" sz="32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665" y="1148333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What is MQTT</a:t>
            </a:r>
            <a:endParaRPr lang="en-US" altLang="zh-TW" sz="2400" dirty="0" smtClean="0"/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/>
              <a:t>MQTT </a:t>
            </a:r>
            <a:r>
              <a:rPr lang="en-US" altLang="zh-TW" sz="2400" dirty="0" smtClean="0"/>
              <a:t>Broker</a:t>
            </a:r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/>
              <a:t>MQTT over Websocket</a:t>
            </a:r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/>
              <a:t>Java </a:t>
            </a:r>
            <a:r>
              <a:rPr lang="en-US" altLang="zh-TW" sz="2400" dirty="0"/>
              <a:t>MQTT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Client</a:t>
            </a:r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/>
              <a:t>homework</a:t>
            </a:r>
            <a:endParaRPr lang="en-US" altLang="zh-TW" sz="2400" dirty="0"/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</a:rPr>
              <a:t>Reference</a:t>
            </a:r>
            <a:endParaRPr lang="en-US" altLang="zh-TW" sz="2400" dirty="0">
              <a:latin typeface="+mn-lt"/>
            </a:endParaRPr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>
              <a:latin typeface="+mn-lt"/>
            </a:endParaRP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509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200" b="1" dirty="0"/>
              <a:t>MQTT Over </a:t>
            </a:r>
            <a:r>
              <a:rPr lang="en-US" altLang="zh-TW" sz="3200" b="1" dirty="0" err="1" smtClean="0"/>
              <a:t>WebSocket</a:t>
            </a:r>
            <a:endParaRPr lang="en-US" altLang="zh-TW" sz="32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755057"/>
            <a:ext cx="5715000" cy="38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882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Java MQTT Client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62200"/>
            <a:ext cx="7877454" cy="36517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3400" y="1343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444444"/>
                </a:solidFill>
                <a:latin typeface="+mn-lt"/>
              </a:rPr>
              <a:t>MQTT.fx is a MQTT Client written in Java based on </a:t>
            </a:r>
            <a:r>
              <a:rPr lang="en-US" altLang="zh-TW" sz="2400" dirty="0">
                <a:solidFill>
                  <a:srgbClr val="0077BB"/>
                </a:solidFill>
                <a:latin typeface="+mn-lt"/>
                <a:hlinkClick r:id="rId3"/>
              </a:rPr>
              <a:t>Eclipse </a:t>
            </a:r>
            <a:r>
              <a:rPr lang="en-US" altLang="zh-TW" sz="2400" dirty="0" err="1">
                <a:solidFill>
                  <a:srgbClr val="0077BB"/>
                </a:solidFill>
                <a:latin typeface="+mn-lt"/>
                <a:hlinkClick r:id="rId3"/>
              </a:rPr>
              <a:t>Paho</a:t>
            </a:r>
            <a:r>
              <a:rPr lang="en-US" altLang="zh-TW" sz="2400" dirty="0">
                <a:solidFill>
                  <a:srgbClr val="444444"/>
                </a:solidFill>
                <a:latin typeface="+mn-lt"/>
              </a:rPr>
              <a:t>. </a:t>
            </a:r>
            <a:endParaRPr lang="zh-TW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59823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Java MQTT Client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4" y="1575654"/>
            <a:ext cx="6203192" cy="45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3472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Java MQTT Client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1636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/>
              <a:t>The </a:t>
            </a:r>
            <a:r>
              <a:rPr lang="en-US" altLang="zh-TW" sz="2400" dirty="0" err="1"/>
              <a:t>Paho</a:t>
            </a:r>
            <a:r>
              <a:rPr lang="en-US" altLang="zh-TW" sz="2400" dirty="0"/>
              <a:t> Java Client is an MQTT client library written in Java for developing applications that run on the JVM or other Java compatible platforms such as Android</a:t>
            </a: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9" y="3551124"/>
            <a:ext cx="7194331" cy="22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270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Java MQTT Client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1636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/>
              <a:t>Publish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/>
              <a:t>Subscribe</a:t>
            </a:r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87667"/>
              </p:ext>
            </p:extLst>
          </p:nvPr>
        </p:nvGraphicFramePr>
        <p:xfrm>
          <a:off x="1905000" y="1696244"/>
          <a:ext cx="2047392" cy="8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封裝程式殼層物件" showAsIcon="1" r:id="rId3" imgW="1083600" imgH="433440" progId="Package">
                  <p:embed/>
                </p:oleObj>
              </mc:Choice>
              <mc:Fallback>
                <p:oleObj name="封裝程式殼層物件" showAsIcon="1" r:id="rId3" imgW="1083600" imgH="433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696244"/>
                        <a:ext cx="2047392" cy="81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06614"/>
              </p:ext>
            </p:extLst>
          </p:nvPr>
        </p:nvGraphicFramePr>
        <p:xfrm>
          <a:off x="1905000" y="3600450"/>
          <a:ext cx="210094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封裝程式殼層物件" showAsIcon="1" r:id="rId5" imgW="1225440" imgH="433440" progId="Package">
                  <p:embed/>
                </p:oleObj>
              </mc:Choice>
              <mc:Fallback>
                <p:oleObj name="封裝程式殼層物件" showAsIcon="1" r:id="rId5" imgW="1225440" imgH="433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600450"/>
                        <a:ext cx="210094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979901"/>
              </p:ext>
            </p:extLst>
          </p:nvPr>
        </p:nvGraphicFramePr>
        <p:xfrm>
          <a:off x="4157319" y="1736962"/>
          <a:ext cx="2014881" cy="75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封裝程式殼層物件" showAsIcon="1" r:id="rId7" imgW="1161000" imgH="433440" progId="Package">
                  <p:embed/>
                </p:oleObj>
              </mc:Choice>
              <mc:Fallback>
                <p:oleObj name="封裝程式殼層物件" showAsIcon="1" r:id="rId7" imgW="1161000" imgH="433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7319" y="1736962"/>
                        <a:ext cx="2014881" cy="752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77489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Homework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TW" sz="2000" dirty="0" smtClean="0">
              <a:solidFill>
                <a:srgbClr val="0070C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1636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/>
              <a:t>import </a:t>
            </a:r>
            <a:r>
              <a:rPr lang="en-US" altLang="zh-TW" sz="2400" dirty="0" err="1"/>
              <a:t>com.wistron.avatar.common.util.MqttUtils</a:t>
            </a:r>
            <a:r>
              <a:rPr lang="en-US" altLang="zh-TW" sz="2400" dirty="0" smtClean="0"/>
              <a:t>;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TW" altLang="en-US" sz="2400" dirty="0" smtClean="0"/>
              <a:t>写一个</a:t>
            </a:r>
            <a:r>
              <a:rPr lang="en-US" altLang="zh-TW" sz="2400" dirty="0" smtClean="0"/>
              <a:t>publisher</a:t>
            </a:r>
          </a:p>
          <a:p>
            <a:pPr marL="0" indent="0" eaLnBrk="1" hangingPunct="1">
              <a:lnSpc>
                <a:spcPct val="125000"/>
              </a:lnSpc>
              <a:buSzPct val="110000"/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smtClean="0"/>
              <a:t>TOPIC  </a:t>
            </a:r>
            <a:r>
              <a:rPr lang="en-US" altLang="zh-TW" sz="2000" dirty="0"/>
              <a:t>:  /AVATAR/AVATARTRING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自己的工号 </a:t>
            </a:r>
          </a:p>
          <a:p>
            <a:pPr marL="0" indent="0" eaLnBrk="1" hangingPunct="1">
              <a:lnSpc>
                <a:spcPct val="125000"/>
              </a:lnSpc>
              <a:buSzPct val="110000"/>
              <a:buNone/>
            </a:pPr>
            <a:r>
              <a:rPr lang="en-US" altLang="zh-TW" sz="2000" dirty="0"/>
              <a:t>	MESSAGE : </a:t>
            </a:r>
            <a:r>
              <a:rPr lang="en-US" altLang="zh-TW" sz="2000" dirty="0" smtClean="0"/>
              <a:t>AVATAR2019TRAINING</a:t>
            </a:r>
          </a:p>
          <a:p>
            <a:pPr marL="0" indent="0" eaLnBrk="1" hangingPunct="1">
              <a:lnSpc>
                <a:spcPct val="125000"/>
              </a:lnSpc>
              <a:buSzPct val="110000"/>
              <a:buNone/>
            </a:pPr>
            <a:endParaRPr lang="en-US" altLang="zh-TW" sz="2000" dirty="0" smtClean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TW" altLang="en-US" sz="2400" dirty="0" smtClean="0"/>
              <a:t>写一个</a:t>
            </a:r>
            <a:r>
              <a:rPr lang="en-US" altLang="zh-TW" sz="2400" dirty="0" smtClean="0"/>
              <a:t>subscriber</a:t>
            </a:r>
          </a:p>
          <a:p>
            <a:pPr marL="0" indent="0" eaLnBrk="1" hangingPunct="1">
              <a:lnSpc>
                <a:spcPct val="125000"/>
              </a:lnSpc>
              <a:buSzPct val="110000"/>
              <a:buNone/>
            </a:pPr>
            <a:r>
              <a:rPr lang="en-US" altLang="zh-TW" sz="2400" dirty="0" smtClean="0"/>
              <a:t>	</a:t>
            </a:r>
            <a:r>
              <a:rPr lang="zh-TW" altLang="en-US" sz="2000" dirty="0" smtClean="0"/>
              <a:t>收到讯息后将讯息印出来</a:t>
            </a:r>
            <a:endParaRPr lang="en-US" altLang="zh-TW" sz="2000" dirty="0" smtClean="0"/>
          </a:p>
          <a:p>
            <a:pPr marL="0" indent="0" eaLnBrk="1" hangingPunct="1">
              <a:lnSpc>
                <a:spcPct val="125000"/>
              </a:lnSpc>
              <a:buSzPct val="110000"/>
              <a:buNone/>
            </a:pPr>
            <a:r>
              <a:rPr lang="en-US" altLang="zh-TW" sz="2000" dirty="0" smtClean="0"/>
              <a:t>	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9285112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200" b="1" dirty="0" smtClean="0"/>
              <a:t>Reference</a:t>
            </a:r>
            <a:endParaRPr lang="en-US" altLang="zh-TW" sz="32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marL="0" indent="0" eaLnBrk="1" hangingPunct="1">
              <a:lnSpc>
                <a:spcPct val="125000"/>
              </a:lnSpc>
              <a:buSzPct val="110000"/>
              <a:buNone/>
            </a:pPr>
            <a:endParaRPr lang="en-US" altLang="zh-TW" sz="2400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8665" y="1148333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+mn-lt"/>
                <a:hlinkClick r:id="rId2"/>
              </a:rPr>
              <a:t>MQTT</a:t>
            </a:r>
            <a:endParaRPr lang="en-US" altLang="zh-TW" sz="2400" dirty="0" smtClean="0">
              <a:latin typeface="+mn-lt"/>
              <a:hlinkClick r:id="rId3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+mn-lt"/>
                <a:hlinkClick r:id="rId3"/>
              </a:rPr>
              <a:t>認識</a:t>
            </a:r>
            <a:r>
              <a:rPr lang="en-US" altLang="zh-TW" sz="2400" dirty="0">
                <a:latin typeface="+mn-lt"/>
                <a:hlinkClick r:id="rId3"/>
              </a:rPr>
              <a:t>MQTT</a:t>
            </a:r>
            <a:endParaRPr lang="en-US" altLang="zh-TW" sz="2400" dirty="0">
              <a:latin typeface="+mn-lt"/>
            </a:endParaRPr>
          </a:p>
          <a:p>
            <a:pPr eaLnBrk="1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+mn-lt"/>
                <a:hlinkClick r:id="rId4"/>
              </a:rPr>
              <a:t>Understanding </a:t>
            </a:r>
            <a:r>
              <a:rPr lang="en-US" altLang="zh-TW" sz="2400" dirty="0">
                <a:latin typeface="+mn-lt"/>
                <a:hlinkClick r:id="rId4"/>
              </a:rPr>
              <a:t>the MQTT Protocol Packet </a:t>
            </a:r>
            <a:r>
              <a:rPr lang="en-US" altLang="zh-TW" sz="2400" dirty="0" smtClean="0">
                <a:latin typeface="+mn-lt"/>
                <a:hlinkClick r:id="rId4"/>
              </a:rPr>
              <a:t>Structure</a:t>
            </a:r>
            <a:endParaRPr lang="en-US" altLang="zh-TW" sz="2400" dirty="0" smtClean="0">
              <a:latin typeface="+mn-lt"/>
            </a:endParaRPr>
          </a:p>
          <a:p>
            <a:pPr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b="1" dirty="0">
                <a:latin typeface="+mn-lt"/>
                <a:hlinkClick r:id="rId5"/>
              </a:rPr>
              <a:t>MQTT Control Packet </a:t>
            </a:r>
            <a:r>
              <a:rPr lang="en-US" altLang="zh-TW" sz="2400" b="1" dirty="0" smtClean="0">
                <a:latin typeface="+mn-lt"/>
                <a:hlinkClick r:id="rId5"/>
              </a:rPr>
              <a:t>format</a:t>
            </a:r>
            <a:endParaRPr lang="en-US" altLang="zh-TW" sz="2400" dirty="0" smtClean="0">
              <a:latin typeface="+mn-lt"/>
            </a:endParaRPr>
          </a:p>
          <a:p>
            <a:pPr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b="1" dirty="0">
                <a:latin typeface="+mn-lt"/>
                <a:hlinkClick r:id="rId6"/>
              </a:rPr>
              <a:t>MQTT vs. HTTP: which one is the best for </a:t>
            </a:r>
            <a:r>
              <a:rPr lang="en-US" altLang="zh-TW" sz="2400" b="1" dirty="0" err="1">
                <a:latin typeface="+mn-lt"/>
                <a:hlinkClick r:id="rId6"/>
              </a:rPr>
              <a:t>IoT</a:t>
            </a:r>
            <a:r>
              <a:rPr lang="en-US" altLang="zh-TW" sz="2400" b="1" dirty="0" smtClean="0">
                <a:latin typeface="+mn-lt"/>
                <a:hlinkClick r:id="rId6"/>
              </a:rPr>
              <a:t>?</a:t>
            </a:r>
            <a:endParaRPr lang="en-US" altLang="zh-TW" sz="2400" b="1" dirty="0" smtClean="0">
              <a:latin typeface="+mn-lt"/>
            </a:endParaRPr>
          </a:p>
          <a:p>
            <a:pPr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+mn-lt"/>
                <a:hlinkClick r:id="rId7"/>
              </a:rPr>
              <a:t>HiveMQ</a:t>
            </a:r>
            <a:r>
              <a:rPr lang="zh-TW" altLang="en-US" sz="2400" dirty="0">
                <a:latin typeface="+mn-lt"/>
                <a:hlinkClick r:id="rId7"/>
              </a:rPr>
              <a:t>公司的</a:t>
            </a:r>
            <a:r>
              <a:rPr lang="en-US" altLang="zh-TW" sz="2400" dirty="0">
                <a:latin typeface="+mn-lt"/>
                <a:hlinkClick r:id="rId7"/>
              </a:rPr>
              <a:t>MQTT Essentials</a:t>
            </a:r>
            <a:r>
              <a:rPr lang="zh-TW" altLang="en-US" sz="2400" dirty="0">
                <a:latin typeface="+mn-lt"/>
                <a:hlinkClick r:id="rId7"/>
              </a:rPr>
              <a:t>系列</a:t>
            </a:r>
            <a:r>
              <a:rPr lang="zh-TW" altLang="en-US" sz="2400" dirty="0" smtClean="0">
                <a:latin typeface="+mn-lt"/>
                <a:hlinkClick r:id="rId7"/>
              </a:rPr>
              <a:t>文件</a:t>
            </a:r>
            <a:endParaRPr lang="en-US" altLang="zh-TW" sz="2400" dirty="0">
              <a:latin typeface="+mn-lt"/>
            </a:endParaRPr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>
                <a:hlinkClick r:id="rId8"/>
              </a:rPr>
              <a:t>Eclipse </a:t>
            </a:r>
            <a:r>
              <a:rPr lang="en-US" altLang="zh-TW" sz="2400" dirty="0" err="1" smtClean="0">
                <a:hlinkClick r:id="rId8"/>
              </a:rPr>
              <a:t>Mosquitto</a:t>
            </a:r>
            <a:endParaRPr lang="en-US" altLang="zh-TW" sz="2400" dirty="0" smtClean="0"/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>
                <a:hlinkClick r:id="rId9"/>
              </a:rPr>
              <a:t>Using The </a:t>
            </a:r>
            <a:r>
              <a:rPr lang="en-US" altLang="zh-TW" sz="2400" dirty="0" err="1">
                <a:hlinkClick r:id="rId9"/>
              </a:rPr>
              <a:t>Mosquitto_pub</a:t>
            </a:r>
            <a:r>
              <a:rPr lang="en-US" altLang="zh-TW" sz="2400" dirty="0">
                <a:hlinkClick r:id="rId9"/>
              </a:rPr>
              <a:t> and </a:t>
            </a:r>
            <a:r>
              <a:rPr lang="en-US" altLang="zh-TW" sz="2400" dirty="0" err="1">
                <a:hlinkClick r:id="rId9"/>
              </a:rPr>
              <a:t>Mosquitto_sub</a:t>
            </a:r>
            <a:r>
              <a:rPr lang="en-US" altLang="zh-TW" sz="2400" dirty="0">
                <a:hlinkClick r:id="rId9"/>
              </a:rPr>
              <a:t> MQTT Client Tools- Examples</a:t>
            </a:r>
            <a:endParaRPr lang="en-US" altLang="zh-TW" sz="2400" dirty="0"/>
          </a:p>
          <a:p>
            <a:pPr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8506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pic>
        <p:nvPicPr>
          <p:cNvPr id="5" name="Picture 1027" descr="D:\mydocs\powerpnt\2_13_CompanyMeeting\smi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814512"/>
            <a:ext cx="4252912" cy="40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0377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800" b="1" dirty="0" smtClean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32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1636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/>
              <a:t>MQTT (Message </a:t>
            </a:r>
            <a:r>
              <a:rPr lang="en-US" altLang="zh-TW" sz="2400" dirty="0"/>
              <a:t>Queuing Telemetry Transport) </a:t>
            </a:r>
            <a:r>
              <a:rPr lang="en-US" altLang="zh-TW" sz="2400" dirty="0" smtClean="0"/>
              <a:t>is </a:t>
            </a:r>
            <a:r>
              <a:rPr lang="en-US" altLang="zh-TW" sz="2400" dirty="0"/>
              <a:t>a machine-to-machine (M2M)/"Internet of Things" connectivity protocol. </a:t>
            </a:r>
            <a:r>
              <a:rPr lang="en-US" altLang="zh-TW" sz="2400" dirty="0"/>
              <a:t> It works on top of the TCP/IP protocol. </a:t>
            </a:r>
            <a:endParaRPr lang="en-US" altLang="zh-TW" sz="2400" dirty="0" smtClean="0"/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/>
              <a:t>It was designed as an extremely lightweight </a:t>
            </a:r>
            <a:r>
              <a:rPr lang="en-US" altLang="zh-TW" sz="2400" dirty="0" smtClean="0"/>
              <a:t> publish/subscribe </a:t>
            </a:r>
            <a:r>
              <a:rPr lang="en-US" altLang="zh-TW" sz="2400" dirty="0"/>
              <a:t>messaging transport</a:t>
            </a:r>
            <a:r>
              <a:rPr lang="en-US" altLang="zh-TW" sz="2400" dirty="0" smtClean="0"/>
              <a:t>.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08332872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</a:t>
            </a:r>
            <a:r>
              <a:rPr kumimoji="0" lang="en-US" altLang="zh-TW" sz="3200" b="1" dirty="0" smtClean="0">
                <a:solidFill>
                  <a:srgbClr val="333333"/>
                </a:solidFill>
                <a:ea typeface="文鼎粗黑" pitchFamily="49" charset="-120"/>
              </a:rPr>
              <a:t>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marL="0" indent="0" eaLnBrk="1" hangingPunct="1">
              <a:lnSpc>
                <a:spcPct val="125000"/>
              </a:lnSpc>
              <a:buSzPct val="110000"/>
              <a:buNone/>
            </a:pP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77" y="1970879"/>
            <a:ext cx="6081713" cy="43039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451" y="1189181"/>
            <a:ext cx="5034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+mn-lt"/>
              </a:rPr>
              <a:t>Publisher, Broker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and Subscriber</a:t>
            </a:r>
          </a:p>
        </p:txBody>
      </p:sp>
    </p:spTree>
    <p:extLst>
      <p:ext uri="{BB962C8B-B14F-4D97-AF65-F5344CB8AC3E}">
        <p14:creationId xmlns:p14="http://schemas.microsoft.com/office/powerpoint/2010/main" val="329556111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marL="0" indent="0" eaLnBrk="1" hangingPunct="1">
              <a:lnSpc>
                <a:spcPct val="125000"/>
              </a:lnSpc>
              <a:buSzPct val="110000"/>
              <a:buNone/>
            </a:pPr>
            <a:endParaRPr lang="en-US" altLang="zh-TW" sz="24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20013"/>
            <a:ext cx="6172200" cy="49812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2451" y="1189181"/>
            <a:ext cx="1250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+mn-lt"/>
              </a:rPr>
              <a:t>Topic</a:t>
            </a: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05883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5" y="1905000"/>
            <a:ext cx="7648575" cy="43910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382451" y="1189181"/>
            <a:ext cx="3620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HTTP </a:t>
            </a:r>
            <a:r>
              <a:rPr lang="en-US" altLang="zh-TW" sz="2400" dirty="0"/>
              <a:t>message format</a:t>
            </a:r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32671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9731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53120"/>
            <a:ext cx="7081836" cy="30615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96" y="1793876"/>
            <a:ext cx="5416620" cy="12268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2451" y="1189181"/>
            <a:ext cx="36880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MQTT </a:t>
            </a:r>
            <a:r>
              <a:rPr lang="en-US" altLang="zh-TW" sz="2400" dirty="0"/>
              <a:t>message </a:t>
            </a:r>
            <a:r>
              <a:rPr lang="en-US" altLang="zh-TW" sz="2400" dirty="0" smtClean="0"/>
              <a:t>format</a:t>
            </a:r>
            <a:endParaRPr lang="en-US" altLang="zh-TW" sz="2400" dirty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355564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9731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382451" y="1189181"/>
            <a:ext cx="2676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HTTP vs MQTT</a:t>
            </a:r>
            <a:endParaRPr lang="en-US" altLang="zh-TW" sz="2400" dirty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>
              <a:latin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47" y="1828800"/>
            <a:ext cx="5044305" cy="20188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47196"/>
            <a:ext cx="4838700" cy="18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644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4800"/>
            <a:ext cx="7848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en-US" altLang="zh-TW" sz="3200" b="1" dirty="0">
                <a:solidFill>
                  <a:srgbClr val="333333"/>
                </a:solidFill>
                <a:ea typeface="文鼎粗黑" pitchFamily="49" charset="-120"/>
              </a:rPr>
              <a:t>What is MQTT</a:t>
            </a:r>
            <a:endParaRPr kumimoji="0" lang="en-US" altLang="zh-TW" sz="24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049338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665" y="1014832"/>
            <a:ext cx="8121869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charset="0"/>
                <a:ea typeface="新細明體" charset="-120"/>
              </a:defRPr>
            </a:lvl1pPr>
            <a:lvl2pPr marL="1104900" indent="-53340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charset="0"/>
                <a:ea typeface="新細明體" charset="-120"/>
              </a:defRPr>
            </a:lvl2pPr>
            <a:lvl3pPr marL="1543050" indent="-4953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charset="0"/>
                <a:ea typeface="新細明體" charset="-120"/>
              </a:defRPr>
            </a:lvl3pPr>
            <a:lvl4pPr marL="1924050" indent="-4572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4pPr>
            <a:lvl5pPr marL="2305050" indent="-4191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5pPr>
            <a:lvl6pPr marL="27622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6pPr>
            <a:lvl7pPr marL="32194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7pPr>
            <a:lvl8pPr marL="36766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8pPr>
            <a:lvl9pPr marL="4133850" indent="-4191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9370"/>
            <a:ext cx="7196138" cy="43915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2451" y="1189181"/>
            <a:ext cx="60861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Comparison </a:t>
            </a:r>
            <a:r>
              <a:rPr lang="en-US" altLang="zh-TW" sz="2400" dirty="0"/>
              <a:t>between MQTT and </a:t>
            </a:r>
            <a:r>
              <a:rPr lang="en-US" altLang="zh-TW" sz="2400" dirty="0" smtClean="0"/>
              <a:t>HTTP</a:t>
            </a:r>
            <a:endParaRPr lang="en-US" altLang="zh-TW" sz="2400" b="1" dirty="0"/>
          </a:p>
          <a:p>
            <a:pPr>
              <a:buSzPct val="75000"/>
            </a:pPr>
            <a:r>
              <a:rPr lang="en-US" altLang="zh-TW" sz="2400" dirty="0" smtClean="0"/>
              <a:t> </a:t>
            </a:r>
            <a:endParaRPr lang="en-US" altLang="zh-TW" sz="2400" dirty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n"/>
            </a:pP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386593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2D71890FA0F4D832F643507DEC271" ma:contentTypeVersion="20" ma:contentTypeDescription="Create a new document." ma:contentTypeScope="" ma:versionID="72406ee00e51fc6b5fe329ce9af64a77">
  <xsd:schema xmlns:xsd="http://www.w3.org/2001/XMLSchema" xmlns:xs="http://www.w3.org/2001/XMLSchema" xmlns:p="http://schemas.microsoft.com/office/2006/metadata/properties" xmlns:ns2="a285bffa-3e82-456b-9c8d-902356072ba9" xmlns:ns3="c000a10d-05d5-4f11-b19e-3d8494352b8d" targetNamespace="http://schemas.microsoft.com/office/2006/metadata/properties" ma:root="true" ma:fieldsID="83078d8037682f49b66976018b62fb2d" ns2:_="" ns3:_="">
    <xsd:import namespace="a285bffa-3e82-456b-9c8d-902356072ba9"/>
    <xsd:import namespace="c000a10d-05d5-4f11-b19e-3d8494352b8d"/>
    <xsd:element name="properties">
      <xsd:complexType>
        <xsd:sequence>
          <xsd:element name="documentManagement">
            <xsd:complexType>
              <xsd:all>
                <xsd:element ref="ns2:New_x0020_Project_x0020_Name"/>
                <xsd:element ref="ns3:Document_x0020_Category" minOccurs="0"/>
                <xsd:element ref="ns3:Document_x0020_Type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5bffa-3e82-456b-9c8d-902356072ba9" elementFormDefault="qualified">
    <xsd:import namespace="http://schemas.microsoft.com/office/2006/documentManagement/types"/>
    <xsd:import namespace="http://schemas.microsoft.com/office/infopath/2007/PartnerControls"/>
    <xsd:element name="New_x0020_Project_x0020_Name" ma:index="2" ma:displayName="Project Name" ma:description="Project Name" ma:list="{23fd4177-b742-4f9f-af2c-7a3c17ed0e55}" ma:internalName="New_x0020_Project_x0020_Name" ma:readOnly="false" ma:showField="Titl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0a10d-05d5-4f11-b19e-3d8494352b8d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3" nillable="true" ma:displayName="Document Category" ma:description="Document Category" ma:internalName="Document_x0020_Categor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[AP]AVATAR"/>
                    <xsd:enumeration value="[AP]AVATRA-ADM"/>
                    <xsd:enumeration value="[AP]B2B-ADM"/>
                    <xsd:enumeration value="[AP]BASIS-BW"/>
                    <xsd:enumeration value="[AP]BASIS-SAP ECC5"/>
                    <xsd:enumeration value="[AP]BI-Cognos"/>
                    <xsd:enumeration value="[AP]BI-Controller"/>
                    <xsd:enumeration value="[AP]BI-DataStage"/>
                    <xsd:enumeration value="[AP]BLUESKY-BM"/>
                    <xsd:enumeration value="[AP]BLUESKY-ER"/>
                    <xsd:enumeration value="[AP]BLUESKY-IM"/>
                    <xsd:enumeration value="[AP]BLUESKY-SA"/>
                    <xsd:enumeration value="[AP]BLUESKY-SM"/>
                    <xsd:enumeration value="[AP]BLUESKY-VM"/>
                    <xsd:enumeration value="[AP]CCM ADM"/>
                    <xsd:enumeration value="[AP]CCM DCRN"/>
                    <xsd:enumeration value="[AP]CCM ECO"/>
                    <xsd:enumeration value="[AP]CCM ECRN"/>
                    <xsd:enumeration value="[AP]CCM USR"/>
                    <xsd:enumeration value="[AP]CCM UTS"/>
                    <xsd:enumeration value="[AP]CMS-BDS/BYS"/>
                    <xsd:enumeration value="[AP]CMS-COA"/>
                    <xsd:enumeration value="[AP]CMS-EPS"/>
                    <xsd:enumeration value="[AP]CMS-PPS"/>
                    <xsd:enumeration value="[AP]CMS-WMS(for CASH)"/>
                    <xsd:enumeration value="[AP]Customer Ref Doc"/>
                    <xsd:enumeration value="[AP]EAI"/>
                    <xsd:enumeration value="[AP]EAI-ADM"/>
                    <xsd:enumeration value="[AP]EDI-ADM"/>
                    <xsd:enumeration value="[AP]EDI-CYCLONE"/>
                    <xsd:enumeration value="[AP]EDI-GENTRAN"/>
                    <xsd:enumeration value="[AP]EDI-SI"/>
                    <xsd:enumeration value="[AP]EDI-VAN"/>
                    <xsd:enumeration value="[AP]EDI-webMethods"/>
                    <xsd:enumeration value="[AP]ESOP"/>
                    <xsd:enumeration value="[AP]FAS"/>
                    <xsd:enumeration value="[AP]FAS/WAM"/>
                    <xsd:enumeration value="[AP]FAS/WAS-ADM"/>
                    <xsd:enumeration value="[AP]FP"/>
                    <xsd:enumeration value="[AP]FP-ADM"/>
                    <xsd:enumeration value="[AP]GDW"/>
                    <xsd:enumeration value="[AP]GPM"/>
                    <xsd:enumeration value="[AP]Green-LOG"/>
                    <xsd:enumeration value="[AP]Green-MFG"/>
                    <xsd:enumeration value="[AP]Green-FIN"/>
                    <xsd:enumeration value="[AP]Green-MES"/>
                    <xsd:enumeration value="[AP]HRMS ADM"/>
                    <xsd:enumeration value="[AP]HRMS AWF"/>
                    <xsd:enumeration value="[AP]HRMS BPM"/>
                    <xsd:enumeration value="[AP]HRMS CMP"/>
                    <xsd:enumeration value="[AP]HRMS CON"/>
                    <xsd:enumeration value="[AP]HRMS HAP"/>
                    <xsd:enumeration value="[AP]HRMS HOS"/>
                    <xsd:enumeration value="[AP]HRMS HRD"/>
                    <xsd:enumeration value="[AP]HRMS INF"/>
                    <xsd:enumeration value="[AP]HRMS LOT"/>
                    <xsd:enumeration value="[AP]HRMS PRD"/>
                    <xsd:enumeration value="[AP]HRMS STK"/>
                    <xsd:enumeration value="[AP]HRMS TGA"/>
                    <xsd:enumeration value="[AP]I2-DS"/>
                    <xsd:enumeration value="[AP]IMPC"/>
                    <xsd:enumeration value="[AP]IQDC"/>
                    <xsd:enumeration value="[AP]KM-ADM"/>
                    <xsd:enumeration value="[AP]KM-ITKM"/>
                    <xsd:enumeration value="[AP]KM-MFG KM"/>
                    <xsd:enumeration value="[AP]MOSS-ADM"/>
                    <xsd:enumeration value="[AP]NetWeaver"/>
                    <xsd:enumeration value="[AP]myService-BM"/>
                    <xsd:enumeration value="[AP]myService-ER"/>
                    <xsd:enumeration value="[AP]myService-IM"/>
                    <xsd:enumeration value="[AP]myService-SA"/>
                    <xsd:enumeration value="[AP]myService-SM"/>
                    <xsd:enumeration value="[AP]myService-VM"/>
                    <xsd:enumeration value="[AP]myService-BASIS"/>
                    <xsd:enumeration value="[AP]PDM ADM"/>
                    <xsd:enumeration value="[AP]PDM AGILE"/>
                    <xsd:enumeration value="[AP]PDM CIM"/>
                    <xsd:enumeration value="[AP]PDM Client Program"/>
                    <xsd:enumeration value="[AP]PDM CTO"/>
                    <xsd:enumeration value="[AP]PDM ECAD IF"/>
                    <xsd:enumeration value="[AP]PDM EDM"/>
                    <xsd:enumeration value="[AP]PDM GENERAL"/>
                    <xsd:enumeration value="[AP]PDM ME"/>
                    <xsd:enumeration value="[AP]PDM PCM"/>
                    <xsd:enumeration value="[AP]PDMERP IF"/>
                    <xsd:enumeration value="[AP]PPS-ADM"/>
                    <xsd:enumeration value="[AP]SAP-BA"/>
                    <xsd:enumeration value="[AP]SAP-BC"/>
                    <xsd:enumeration value="[AP]SAP-BOBI"/>
                    <xsd:enumeration value="[AP]SAP-BODS"/>
                    <xsd:enumeration value="[AP]SAP-BW"/>
                    <xsd:enumeration value="[AP]SAP-CO"/>
                    <xsd:enumeration value="[AP]SAP-CROSS"/>
                    <xsd:enumeration value="[AP]SAP-ECCS"/>
                    <xsd:enumeration value="[AP]SAP-ERP6.0"/>
                    <xsd:enumeration value="[AP]SAP-FI"/>
                    <xsd:enumeration value="[AP]SAP-GUI"/>
                    <xsd:enumeration value="[AP]SAP-IEB"/>
                    <xsd:enumeration value="[AP]SAP-MM"/>
                    <xsd:enumeration value="[AP]SAP-PP"/>
                    <xsd:enumeration value="[AP]SAP-SD"/>
                    <xsd:enumeration value="[AP]SAP-YE"/>
                    <xsd:enumeration value="[AP]SCP"/>
                    <xsd:enumeration value="[AP]SCP(history)"/>
                    <xsd:enumeration value="[AP]SCP(history)-ADM"/>
                    <xsd:enumeration value="[AP]SI-ADM"/>
                    <xsd:enumeration value="[AP]SSTF"/>
                    <xsd:enumeration value="[AP]Staging"/>
                    <xsd:enumeration value="[AP]Staging-ADM"/>
                    <xsd:enumeration value="[AP]TRITON"/>
                    <xsd:enumeration value="[AP]TRITON-ADM"/>
                    <xsd:enumeration value="[AP]VF"/>
                    <xsd:enumeration value="[AP]VF-ADM"/>
                    <xsd:enumeration value="[AP]WEB-SERVICES"/>
                    <xsd:enumeration value="[AP]WEPP"/>
                    <xsd:enumeration value="[AP]WEPP-ADM"/>
                    <xsd:enumeration value="[AP]WIS"/>
                    <xsd:enumeration value="[AP]WIS-ADM"/>
                    <xsd:enumeration value="[AP]WOMS"/>
                    <xsd:enumeration value="[AP]WOMS-ADM"/>
                    <xsd:enumeration value="[AP]XML"/>
                    <xsd:enumeration value="[CC]CC Operation(General)"/>
                    <xsd:enumeration value="[CIM]LCS"/>
                    <xsd:enumeration value="[CIM]Legacy MIC"/>
                    <xsd:enumeration value="[CIM]Legacy SFCS"/>
                    <xsd:enumeration value="[CIM]LMS"/>
                    <xsd:enumeration value="[CIM]P2L"/>
                    <xsd:enumeration value="[CIM]RFID"/>
                    <xsd:enumeration value="[CIM]SCT"/>
                    <xsd:enumeration value="[CIM]CIM-ADM"/>
                    <xsd:enumeration value="[CIM]SFCS-COMMON"/>
                    <xsd:enumeration value="[CIM]SFCS-KB"/>
                    <xsd:enumeration value="[CIM]SFCS-MA"/>
                    <xsd:enumeration value="[CIM]SFCS-MI"/>
                    <xsd:enumeration value="[CIM]SFCS-SM"/>
                    <xsd:enumeration value="[CIM]SFCS-WCS"/>
                    <xsd:enumeration value="[CIM] WMS"/>
                    <xsd:enumeration value="[DC]AD"/>
                    <xsd:enumeration value="[DC]ANTIVIRUS"/>
                    <xsd:enumeration value="N/A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4" ma:displayName="Document Type" ma:description="Document Type" ma:format="Dropdown" ma:internalName="Document_x0020_Type">
      <xsd:simpleType>
        <xsd:restriction base="dms:Choice">
          <xsd:enumeration value="Action Item"/>
          <xsd:enumeration value="Announcement"/>
          <xsd:enumeration value="Assessment"/>
          <xsd:enumeration value="BA"/>
          <xsd:enumeration value="CC Operation Management Report"/>
          <xsd:enumeration value="Change Request"/>
          <xsd:enumeration value="Cut-Over Plan"/>
          <xsd:enumeration value="Discussion"/>
          <xsd:enumeration value="EDI MIG"/>
          <xsd:enumeration value="Event Reporting"/>
          <xsd:enumeration value="Excuting Report/Log (Daily/Summary)"/>
          <xsd:enumeration value="FAQ"/>
          <xsd:enumeration value="Form Template"/>
          <xsd:enumeration value="Handover Management Material"/>
          <xsd:enumeration value="Handover Training"/>
          <xsd:enumeration value="Incident Report"/>
          <xsd:enumeration value="Installation guide"/>
          <xsd:enumeration value="Issue &amp; Problem"/>
          <xsd:enumeration value="Labeling Spec"/>
          <xsd:enumeration value="Layout Drawing"/>
          <xsd:enumeration value="Lesson Learned"/>
          <xsd:enumeration value="Meeting Minutes"/>
          <xsd:enumeration value="Migration Document"/>
          <xsd:enumeration value="Operation guide"/>
          <xsd:enumeration value="Order Scenarios"/>
          <xsd:enumeration value="P.S.P.G."/>
          <xsd:enumeration value="Plan"/>
          <xsd:enumeration value="Pre-SA"/>
          <xsd:enumeration value="Presentation"/>
          <xsd:enumeration value="Process Blueprint"/>
          <xsd:enumeration value="Project Plan"/>
          <xsd:enumeration value="Proposal"/>
          <xsd:enumeration value="Q&amp;A"/>
          <xsd:enumeration value="Reference"/>
          <xsd:enumeration value="RFQ/RFI"/>
          <xsd:enumeration value="SA"/>
          <xsd:enumeration value="SAP-FN"/>
          <xsd:enumeration value="SAP-TE"/>
          <xsd:enumeration value="SAP-UT"/>
          <xsd:enumeration value="SAP-TTT"/>
          <xsd:enumeration value="SD"/>
          <xsd:enumeration value="SOP"/>
          <xsd:enumeration value="Spec."/>
          <xsd:enumeration value="Status Report"/>
          <xsd:enumeration value="Study Guide"/>
          <xsd:enumeration value="System Architecture"/>
          <xsd:enumeration value="System Base information"/>
          <xsd:enumeration value="System configuration"/>
          <xsd:enumeration value="System Function Flow"/>
          <xsd:enumeration value="System Information Flow"/>
          <xsd:enumeration value="Task of Enhancement"/>
          <xsd:enumeration value="Test Plan/Records"/>
          <xsd:enumeration value="Trobleshooting guide"/>
          <xsd:enumeration value="User Guide"/>
          <xsd:enumeration value="User Requirement"/>
        </xsd:restriction>
      </xsd:simpleType>
    </xsd:element>
    <xsd:element name="Site" ma:index="5" nillable="true" ma:displayName="Site" ma:description="Site" ma:internalName="Sit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W"/>
                    <xsd:enumeration value="WHQ-ML10"/>
                    <xsd:enumeration value="WHQ-MLL0"/>
                    <xsd:enumeration value="WHC"/>
                    <xsd:enumeration value="WNH"/>
                    <xsd:enumeration value="WIH"/>
                    <xsd:enumeration value="WZS"/>
                    <xsd:enumeration value="WKS"/>
                    <xsd:enumeration value="WPH"/>
                    <xsd:enumeration value="WMX"/>
                    <xsd:enumeration value="WCZ"/>
                    <xsd:enumeration value="WTX"/>
                    <xsd:enumeration value="WSE"/>
                    <xsd:enumeration value="WJP"/>
                    <xsd:enumeration value="WIN"/>
                    <xsd:enumeration value="WMKS"/>
                    <xsd:enumeration value="ATZS"/>
                    <xsd:enumeration value="WITX"/>
                    <xsd:enumeration value="WVS"/>
                    <xsd:enumeration value="WSG"/>
                    <xsd:enumeration value="GSDC"/>
                    <xsd:enumeration value="WCD"/>
                    <xsd:enumeration value="WCQ"/>
                    <xsd:enumeration value="WTZ"/>
                    <xsd:enumeration value="WOK"/>
                    <xsd:enumeration value="WYHQ"/>
                    <xsd:enumeration value="WMY"/>
                    <xsd:enumeration value="WBR"/>
                    <xsd:enumeration value="WSMX"/>
                    <xsd:enumeration value="WSCO"/>
                    <xsd:enumeration value="WSCQ"/>
                    <xsd:enumeration value="WCKS"/>
                    <xsd:enumeration value="WEMY"/>
                    <xsd:enumeration value="WCCN"/>
                    <xsd:enumeration value="WCLX"/>
                    <xsd:enumeration value="WYHK"/>
                    <xsd:enumeration value="WYKS"/>
                    <xsd:enumeration value="WRKS"/>
                    <xsd:enumeration value="AGI"/>
                    <xsd:enumeration value="ISL"/>
                    <xsd:enumeration value="WHK"/>
                    <xsd:enumeration value="WSCZ"/>
                    <xsd:enumeration value="WCH"/>
                    <xsd:enumeration value="WQD"/>
                    <xsd:enumeration value="WSH"/>
                    <xsd:enumeration value="WAM"/>
                    <xsd:enumeration value="WGTX"/>
                    <xsd:enumeration value="WYJP"/>
                    <xsd:enumeration value="WKA"/>
                    <xsd:enumeration value="WOSH"/>
                    <xsd:enumeration value="WWC"/>
                    <xsd:enumeration value="WFQ"/>
                    <xsd:enumeration value="WSMY"/>
                    <xsd:enumeration value="WEHK"/>
                    <xsd:enumeration value="WEHQ"/>
                    <xsd:enumeration value="WSSG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ocument_x0020_Type xmlns="c000a10d-05d5-4f11-b19e-3d8494352b8d">User Guide</Document_x0020_Type>
    <Site xmlns="c000a10d-05d5-4f11-b19e-3d8494352b8d">
      <Value>WW</Value>
    </Site>
    <Document_x0020_Category xmlns="c000a10d-05d5-4f11-b19e-3d8494352b8d">
      <Value>N/A</Value>
    </Document_x0020_Category>
    <New_x0020_Project_x0020_Name xmlns="a285bffa-3e82-456b-9c8d-902356072ba9">148</New_x0020_Project_x0020_Name>
  </documentManagement>
</p:properties>
</file>

<file path=customXml/itemProps1.xml><?xml version="1.0" encoding="utf-8"?>
<ds:datastoreItem xmlns:ds="http://schemas.openxmlformats.org/officeDocument/2006/customXml" ds:itemID="{FD3E4BF0-5A5D-419E-8B66-4D252D3306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12495F-D2E8-455F-A724-9FE9EE9CB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85bffa-3e82-456b-9c8d-902356072ba9"/>
    <ds:schemaRef ds:uri="c000a10d-05d5-4f11-b19e-3d8494352b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1D3F34-9697-4F45-AC79-D87C5E6391B0}">
  <ds:schemaRefs>
    <ds:schemaRef ds:uri="http://schemas.microsoft.com/office/2006/metadata/properties"/>
    <ds:schemaRef ds:uri="c000a10d-05d5-4f11-b19e-3d8494352b8d"/>
    <ds:schemaRef ds:uri="a285bffa-3e82-456b-9c8d-902356072ba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52147</TotalTime>
  <Words>327</Words>
  <Application>Microsoft Office PowerPoint</Application>
  <PresentationFormat>如螢幕大小 (4:3)</PresentationFormat>
  <Paragraphs>120</Paragraphs>
  <Slides>27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Helvetica 55 Roman</vt:lpstr>
      <vt:lpstr>文鼎粗黑</vt:lpstr>
      <vt:lpstr>細明體</vt:lpstr>
      <vt:lpstr>微軟正黑體</vt:lpstr>
      <vt:lpstr>新細明體</vt:lpstr>
      <vt:lpstr>Arial</vt:lpstr>
      <vt:lpstr>Wingdings</vt:lpstr>
      <vt:lpstr>Default Design</vt:lpstr>
      <vt:lpstr>封裝</vt:lpstr>
      <vt:lpstr>封裝程式殼層物件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maven repository step by step</dc:title>
  <dc:creator>Perry</dc:creator>
  <cp:lastModifiedBy>Jesse Huang/WHQ/Wistron</cp:lastModifiedBy>
  <cp:revision>255</cp:revision>
  <dcterms:created xsi:type="dcterms:W3CDTF">2008-08-07T15:44:20Z</dcterms:created>
  <dcterms:modified xsi:type="dcterms:W3CDTF">2019-02-20T05:20:44Z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0x010100AA22D71890FA0F4D832F643507DEC271</vt:lpwstr>
  </property>
</Properties>
</file>